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 id="2147483699" r:id="rId4"/>
    <p:sldMasterId id="2147483711" r:id="rId5"/>
  </p:sldMasterIdLst>
  <p:notesMasterIdLst>
    <p:notesMasterId r:id="rId73"/>
  </p:notesMasterIdLst>
  <p:sldIdLst>
    <p:sldId id="278" r:id="rId6"/>
    <p:sldId id="344" r:id="rId7"/>
    <p:sldId id="298" r:id="rId8"/>
    <p:sldId id="281" r:id="rId9"/>
    <p:sldId id="347" r:id="rId10"/>
    <p:sldId id="272" r:id="rId11"/>
    <p:sldId id="340" r:id="rId12"/>
    <p:sldId id="273" r:id="rId13"/>
    <p:sldId id="349" r:id="rId14"/>
    <p:sldId id="311" r:id="rId15"/>
    <p:sldId id="330" r:id="rId16"/>
    <p:sldId id="332" r:id="rId17"/>
    <p:sldId id="375" r:id="rId18"/>
    <p:sldId id="376" r:id="rId19"/>
    <p:sldId id="348" r:id="rId20"/>
    <p:sldId id="377" r:id="rId21"/>
    <p:sldId id="345" r:id="rId22"/>
    <p:sldId id="283" r:id="rId23"/>
    <p:sldId id="402" r:id="rId24"/>
    <p:sldId id="403" r:id="rId25"/>
    <p:sldId id="404" r:id="rId26"/>
    <p:sldId id="405" r:id="rId27"/>
    <p:sldId id="378" r:id="rId28"/>
    <p:sldId id="415" r:id="rId29"/>
    <p:sldId id="416" r:id="rId30"/>
    <p:sldId id="439" r:id="rId31"/>
    <p:sldId id="417" r:id="rId32"/>
    <p:sldId id="418" r:id="rId33"/>
    <p:sldId id="419"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379" r:id="rId52"/>
    <p:sldId id="309" r:id="rId53"/>
    <p:sldId id="314" r:id="rId54"/>
    <p:sldId id="316" r:id="rId55"/>
    <p:sldId id="315" r:id="rId56"/>
    <p:sldId id="413" r:id="rId57"/>
    <p:sldId id="318" r:id="rId58"/>
    <p:sldId id="319" r:id="rId59"/>
    <p:sldId id="325" r:id="rId60"/>
    <p:sldId id="322" r:id="rId61"/>
    <p:sldId id="438" r:id="rId62"/>
    <p:sldId id="323" r:id="rId63"/>
    <p:sldId id="324" r:id="rId64"/>
    <p:sldId id="326" r:id="rId65"/>
    <p:sldId id="380" r:id="rId66"/>
    <p:sldId id="370" r:id="rId67"/>
    <p:sldId id="382" r:id="rId68"/>
    <p:sldId id="327" r:id="rId69"/>
    <p:sldId id="414" r:id="rId70"/>
    <p:sldId id="284" r:id="rId71"/>
    <p:sldId id="28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013B6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7" autoAdjust="0"/>
    <p:restoredTop sz="88321" autoAdjust="0"/>
  </p:normalViewPr>
  <p:slideViewPr>
    <p:cSldViewPr>
      <p:cViewPr varScale="1">
        <p:scale>
          <a:sx n="98" d="100"/>
          <a:sy n="98" d="100"/>
        </p:scale>
        <p:origin x="-192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F2EA7-AB74-4123-B443-56E54E71E7EA}" type="datetimeFigureOut">
              <a:rPr lang="en-US" smtClean="0"/>
              <a:pPr/>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6284F-AA02-4F9A-9BF7-9474B18E639F}" type="slidenum">
              <a:rPr lang="en-US" smtClean="0"/>
              <a:pPr/>
              <a:t>‹#›</a:t>
            </a:fld>
            <a:endParaRPr lang="en-US"/>
          </a:p>
        </p:txBody>
      </p:sp>
    </p:spTree>
    <p:extLst>
      <p:ext uri="{BB962C8B-B14F-4D97-AF65-F5344CB8AC3E}">
        <p14:creationId xmlns="" xmlns:p14="http://schemas.microsoft.com/office/powerpoint/2010/main" val="418999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But there are much more than these.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But there are much more than these.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a:t>
            </a:r>
            <a:r>
              <a:rPr lang="en-US" baseline="0" dirty="0" smtClean="0"/>
              <a:t> understand the transistor, conceptually, we must address the three questions:</a:t>
            </a: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But there are much more than these.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23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536284F-AA02-4F9A-9BF7-9474B18E639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Suggestion: state the qualitative</a:t>
            </a:r>
            <a:r>
              <a:rPr lang="en-US" baseline="0" dirty="0" smtClean="0"/>
              <a:t> definition behind these equations: when </a:t>
            </a:r>
            <a:r>
              <a:rPr lang="en-US" baseline="0" dirty="0" err="1" smtClean="0"/>
              <a:t>ib</a:t>
            </a:r>
            <a:r>
              <a:rPr lang="en-US" baseline="0" dirty="0" smtClean="0"/>
              <a:t> =0, when </a:t>
            </a:r>
            <a:r>
              <a:rPr lang="en-US" baseline="0" dirty="0" err="1" smtClean="0"/>
              <a:t>ib</a:t>
            </a:r>
            <a:r>
              <a:rPr lang="en-US" baseline="0" dirty="0" smtClean="0"/>
              <a:t> !=0, etc, what happens?</a:t>
            </a:r>
            <a:endParaRPr lang="en-US" dirty="0"/>
          </a:p>
        </p:txBody>
      </p:sp>
      <p:sp>
        <p:nvSpPr>
          <p:cNvPr id="4" name="Slide Number Placeholder 3"/>
          <p:cNvSpPr>
            <a:spLocks noGrp="1"/>
          </p:cNvSpPr>
          <p:nvPr>
            <p:ph type="sldNum" sz="quarter" idx="10"/>
          </p:nvPr>
        </p:nvSpPr>
        <p:spPr/>
        <p:txBody>
          <a:bodyPr/>
          <a:lstStyle/>
          <a:p>
            <a:fld id="{2536284F-AA02-4F9A-9BF7-9474B18E639F}"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Why do more heavily doped</a:t>
            </a:r>
            <a:r>
              <a:rPr lang="en-US" baseline="0" smtClean="0"/>
              <a:t> (less electrons, more electrons) are of less/more voltage? Write it on the slide.</a:t>
            </a:r>
            <a:br>
              <a:rPr lang="en-US" baseline="0" smtClean="0"/>
            </a:br>
            <a:r>
              <a:rPr lang="en-US" baseline="0" smtClean="0"/>
              <a:t>Change the font.  Change the background.  b/c e is heavily doped…lower potential</a:t>
            </a:r>
            <a:endParaRPr lang="en-US" dirty="0"/>
          </a:p>
        </p:txBody>
      </p:sp>
      <p:sp>
        <p:nvSpPr>
          <p:cNvPr id="4" name="Slide Number Placeholder 3"/>
          <p:cNvSpPr>
            <a:spLocks noGrp="1"/>
          </p:cNvSpPr>
          <p:nvPr>
            <p:ph type="sldNum" sz="quarter" idx="10"/>
          </p:nvPr>
        </p:nvSpPr>
        <p:spPr/>
        <p:txBody>
          <a:bodyPr/>
          <a:lstStyle/>
          <a:p>
            <a:fld id="{2536284F-AA02-4F9A-9BF7-9474B18E639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284F-AA02-4F9A-9BF7-9474B18E639F}" type="slidenum">
              <a:rPr lang="en-US" smtClean="0">
                <a:solidFill>
                  <a:prstClr val="black"/>
                </a:solidFill>
              </a:rPr>
              <a:pPr/>
              <a:t>41</a:t>
            </a:fld>
            <a:endParaRPr lang="en-US">
              <a:solidFill>
                <a:prstClr val="black"/>
              </a:solidFill>
            </a:endParaRPr>
          </a:p>
        </p:txBody>
      </p:sp>
    </p:spTree>
    <p:extLst>
      <p:ext uri="{BB962C8B-B14F-4D97-AF65-F5344CB8AC3E}">
        <p14:creationId xmlns="" xmlns:p14="http://schemas.microsoft.com/office/powerpoint/2010/main" val="78270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r>
              <a:rPr lang="en-US" smtClean="0"/>
              <a:t>But there are much more than these.</a:t>
            </a: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47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AB31AF-6F03-4CE2-9723-139A82E32CE6}"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a:t>
            </a:r>
            <a:r>
              <a:rPr lang="en-US" baseline="0" dirty="0" smtClean="0"/>
              <a:t> understand the transistor, conceptually, we must address the three questions:</a:t>
            </a: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But there are much more than these.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61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62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latinLnBrk="1">
              <a:buFont typeface="Arial" pitchFamily="34" charset="0"/>
              <a:buChar char="•"/>
            </a:pPr>
            <a:endParaRPr kumimoji="1" lang="en-US" altLang="ko-KR" sz="1200" b="0" dirty="0" smtClean="0">
              <a:solidFill>
                <a:srgbClr val="1C1C1C"/>
              </a:solidFill>
              <a:latin typeface="+mn-lt"/>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63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latinLnBrk="1">
              <a:buFont typeface="Arial" pitchFamily="34" charset="0"/>
              <a:buChar char="•"/>
            </a:pPr>
            <a:endParaRPr kumimoji="1" lang="en-US" altLang="ko-KR" sz="1200" b="0" dirty="0" smtClean="0">
              <a:solidFill>
                <a:srgbClr val="1C1C1C"/>
              </a:solidFill>
              <a:latin typeface="+mn-lt"/>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64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66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But there are much more than these.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67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You’ve all seen the transistor before, but instead of regurgitation, provide student perspective….</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ROADMAP OF BUILD TRANSISTOR -&gt; PROPERTIES </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0BD63D78-523E-4AC7-971E-6BCCC102DB39}" type="slidenum">
              <a:rPr lang="en-US">
                <a:latin typeface="Arial" charset="0"/>
              </a:rPr>
              <a:pPr/>
              <a:t>7</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doping slowly</a:t>
            </a:r>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D66455FA-6F5A-4419-90D0-F479C1831436}" type="slidenum">
              <a:rPr lang="en-US">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F755FB-EE84-4793-BEB9-0F42C10DEFFE}" type="datetimeFigureOut">
              <a:rPr lang="en-US" smtClean="0"/>
              <a:pPr/>
              <a:t>10/6/2011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B856AC-9AD9-4171-8E88-50353392233F}" type="datetimeFigureOut">
              <a:rPr lang="en-US" smtClean="0">
                <a:solidFill>
                  <a:srgbClr val="DBF5F9">
                    <a:shade val="90000"/>
                  </a:srgbClr>
                </a:solidFill>
              </a:rPr>
              <a:pPr/>
              <a:t>10/6/2011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D8CF652-86B4-4E4B-9972-AC98F0240D2F}"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B856AC-9AD9-4171-8E88-50353392233F}" type="datetimeFigureOut">
              <a:rPr lang="en-US" smtClean="0">
                <a:solidFill>
                  <a:srgbClr val="DBF5F9">
                    <a:shade val="90000"/>
                  </a:srgbClr>
                </a:solidFill>
              </a:rPr>
              <a:pPr/>
              <a:t>10/6/2011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D8CF652-86B4-4E4B-9972-AC98F0240D2F}"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19" name="Footer Placeholder 18"/>
          <p:cNvSpPr>
            <a:spLocks noGrp="1"/>
          </p:cNvSpPr>
          <p:nvPr>
            <p:ph type="ftr" sz="quarter" idx="11"/>
          </p:nvPr>
        </p:nvSpPr>
        <p:spPr/>
        <p:txBody>
          <a:bodyPr/>
          <a:lstStyle/>
          <a:p>
            <a:endParaRPr lang="en-US">
              <a:solidFill>
                <a:srgbClr val="000000">
                  <a:shade val="90000"/>
                </a:srgbClr>
              </a:solidFill>
            </a:endParaRPr>
          </a:p>
        </p:txBody>
      </p:sp>
      <p:sp>
        <p:nvSpPr>
          <p:cNvPr id="27" name="Slide Number Placeholder 2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8" name="Footer Placeholder 7"/>
          <p:cNvSpPr>
            <a:spLocks noGrp="1"/>
          </p:cNvSpPr>
          <p:nvPr>
            <p:ph type="ftr" sz="quarter" idx="11"/>
          </p:nvPr>
        </p:nvSpPr>
        <p:spPr/>
        <p:txBody>
          <a:bodyPr/>
          <a:lstStyle/>
          <a:p>
            <a:endParaRPr lang="en-US">
              <a:solidFill>
                <a:srgbClr val="000000">
                  <a:shade val="90000"/>
                </a:srgbClr>
              </a:solidFill>
            </a:endParaRPr>
          </a:p>
        </p:txBody>
      </p:sp>
      <p:sp>
        <p:nvSpPr>
          <p:cNvPr id="9" name="Slide Number Placeholder 8"/>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4" name="Footer Placeholder 3"/>
          <p:cNvSpPr>
            <a:spLocks noGrp="1"/>
          </p:cNvSpPr>
          <p:nvPr>
            <p:ph type="ftr" sz="quarter" idx="11"/>
          </p:nvPr>
        </p:nvSpPr>
        <p:spPr/>
        <p:txBody>
          <a:bodyPr/>
          <a:lstStyle/>
          <a:p>
            <a:endParaRPr lang="en-US">
              <a:solidFill>
                <a:srgbClr val="000000">
                  <a:shade val="90000"/>
                </a:srgbClr>
              </a:solidFill>
            </a:endParaRPr>
          </a:p>
        </p:txBody>
      </p:sp>
      <p:sp>
        <p:nvSpPr>
          <p:cNvPr id="5" name="Slide Number Placeholder 4"/>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3" name="Footer Placeholder 2"/>
          <p:cNvSpPr>
            <a:spLocks noGrp="1"/>
          </p:cNvSpPr>
          <p:nvPr>
            <p:ph type="ftr" sz="quarter" idx="11"/>
          </p:nvPr>
        </p:nvSpPr>
        <p:spPr/>
        <p:txBody>
          <a:bodyPr/>
          <a:lstStyle/>
          <a:p>
            <a:endParaRPr lang="en-US">
              <a:solidFill>
                <a:srgbClr val="000000">
                  <a:shade val="90000"/>
                </a:srgbClr>
              </a:solidFill>
            </a:endParaRPr>
          </a:p>
        </p:txBody>
      </p:sp>
      <p:sp>
        <p:nvSpPr>
          <p:cNvPr id="4" name="Slide Number Placeholder 3"/>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F755FB-EE84-4793-BEB9-0F42C10DEFFE}"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209800" y="6477000"/>
            <a:ext cx="4953000" cy="304800"/>
          </a:xfrm>
        </p:spPr>
        <p:txBody>
          <a:bodyPr/>
          <a:lstStyle>
            <a:lvl1pPr>
              <a:defRPr/>
            </a:lvl1pPr>
          </a:lstStyle>
          <a:p>
            <a:r>
              <a:rPr lang="en-US">
                <a:solidFill>
                  <a:srgbClr val="000000">
                    <a:shade val="90000"/>
                  </a:srgbClr>
                </a:solidFill>
              </a:rPr>
              <a:t>Georgia Institute of Technology</a:t>
            </a:r>
          </a:p>
        </p:txBody>
      </p:sp>
      <p:sp>
        <p:nvSpPr>
          <p:cNvPr id="6" name="Slide Number Placeholder 5"/>
          <p:cNvSpPr>
            <a:spLocks noGrp="1"/>
          </p:cNvSpPr>
          <p:nvPr>
            <p:ph type="sldNum" sz="quarter" idx="11"/>
          </p:nvPr>
        </p:nvSpPr>
        <p:spPr>
          <a:xfrm>
            <a:off x="7042150" y="6400800"/>
            <a:ext cx="1905000" cy="300038"/>
          </a:xfrm>
        </p:spPr>
        <p:txBody>
          <a:bodyPr/>
          <a:lstStyle>
            <a:lvl1pPr>
              <a:defRPr/>
            </a:lvl1pPr>
          </a:lstStyle>
          <a:p>
            <a:fld id="{58122C81-35C0-42EF-8271-A4F9D5DC9700}" type="slidenum">
              <a:rPr lang="en-US">
                <a:solidFill>
                  <a:srgbClr val="000000">
                    <a:shade val="90000"/>
                  </a:srgbClr>
                </a:solidFill>
              </a:rPr>
              <a:pPr/>
              <a:t>‹#›</a:t>
            </a:fld>
            <a:endParaRPr lang="en-US">
              <a:solidFill>
                <a:srgbClr val="000000">
                  <a:shade val="9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19" name="Footer Placeholder 18"/>
          <p:cNvSpPr>
            <a:spLocks noGrp="1"/>
          </p:cNvSpPr>
          <p:nvPr>
            <p:ph type="ftr" sz="quarter" idx="11"/>
          </p:nvPr>
        </p:nvSpPr>
        <p:spPr/>
        <p:txBody>
          <a:bodyPr/>
          <a:lstStyle/>
          <a:p>
            <a:endParaRPr lang="en-US">
              <a:solidFill>
                <a:srgbClr val="000000">
                  <a:shade val="90000"/>
                </a:srgbClr>
              </a:solidFill>
            </a:endParaRPr>
          </a:p>
        </p:txBody>
      </p:sp>
      <p:sp>
        <p:nvSpPr>
          <p:cNvPr id="27" name="Slide Number Placeholder 2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987085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775504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912832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2589298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8" name="Footer Placeholder 7"/>
          <p:cNvSpPr>
            <a:spLocks noGrp="1"/>
          </p:cNvSpPr>
          <p:nvPr>
            <p:ph type="ftr" sz="quarter" idx="11"/>
          </p:nvPr>
        </p:nvSpPr>
        <p:spPr/>
        <p:txBody>
          <a:bodyPr/>
          <a:lstStyle/>
          <a:p>
            <a:endParaRPr lang="en-US">
              <a:solidFill>
                <a:srgbClr val="000000">
                  <a:shade val="90000"/>
                </a:srgbClr>
              </a:solidFill>
            </a:endParaRPr>
          </a:p>
        </p:txBody>
      </p:sp>
      <p:sp>
        <p:nvSpPr>
          <p:cNvPr id="9" name="Slide Number Placeholder 8"/>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199457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4" name="Footer Placeholder 3"/>
          <p:cNvSpPr>
            <a:spLocks noGrp="1"/>
          </p:cNvSpPr>
          <p:nvPr>
            <p:ph type="ftr" sz="quarter" idx="11"/>
          </p:nvPr>
        </p:nvSpPr>
        <p:spPr/>
        <p:txBody>
          <a:bodyPr/>
          <a:lstStyle/>
          <a:p>
            <a:endParaRPr lang="en-US">
              <a:solidFill>
                <a:srgbClr val="000000">
                  <a:shade val="90000"/>
                </a:srgbClr>
              </a:solidFill>
            </a:endParaRPr>
          </a:p>
        </p:txBody>
      </p:sp>
      <p:sp>
        <p:nvSpPr>
          <p:cNvPr id="5" name="Slide Number Placeholder 4"/>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890049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3" name="Footer Placeholder 2"/>
          <p:cNvSpPr>
            <a:spLocks noGrp="1"/>
          </p:cNvSpPr>
          <p:nvPr>
            <p:ph type="ftr" sz="quarter" idx="11"/>
          </p:nvPr>
        </p:nvSpPr>
        <p:spPr/>
        <p:txBody>
          <a:bodyPr/>
          <a:lstStyle/>
          <a:p>
            <a:endParaRPr lang="en-US">
              <a:solidFill>
                <a:srgbClr val="000000">
                  <a:shade val="90000"/>
                </a:srgbClr>
              </a:solidFill>
            </a:endParaRPr>
          </a:p>
        </p:txBody>
      </p:sp>
      <p:sp>
        <p:nvSpPr>
          <p:cNvPr id="4" name="Slide Number Placeholder 3"/>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17106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585957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1811028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2282875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1899666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19" name="Footer Placeholder 18"/>
          <p:cNvSpPr>
            <a:spLocks noGrp="1"/>
          </p:cNvSpPr>
          <p:nvPr>
            <p:ph type="ftr" sz="quarter" idx="11"/>
          </p:nvPr>
        </p:nvSpPr>
        <p:spPr/>
        <p:txBody>
          <a:bodyPr/>
          <a:lstStyle/>
          <a:p>
            <a:endParaRPr lang="en-US">
              <a:solidFill>
                <a:srgbClr val="000000">
                  <a:shade val="90000"/>
                </a:srgbClr>
              </a:solidFill>
            </a:endParaRPr>
          </a:p>
        </p:txBody>
      </p:sp>
      <p:sp>
        <p:nvSpPr>
          <p:cNvPr id="27" name="Slide Number Placeholder 2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4230036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505932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1246704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46699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F755FB-EE84-4793-BEB9-0F42C10DEFFE}"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8" name="Footer Placeholder 7"/>
          <p:cNvSpPr>
            <a:spLocks noGrp="1"/>
          </p:cNvSpPr>
          <p:nvPr>
            <p:ph type="ftr" sz="quarter" idx="11"/>
          </p:nvPr>
        </p:nvSpPr>
        <p:spPr/>
        <p:txBody>
          <a:bodyPr/>
          <a:lstStyle/>
          <a:p>
            <a:endParaRPr lang="en-US">
              <a:solidFill>
                <a:srgbClr val="000000">
                  <a:shade val="90000"/>
                </a:srgbClr>
              </a:solidFill>
            </a:endParaRPr>
          </a:p>
        </p:txBody>
      </p:sp>
      <p:sp>
        <p:nvSpPr>
          <p:cNvPr id="9" name="Slide Number Placeholder 8"/>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2675356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4" name="Footer Placeholder 3"/>
          <p:cNvSpPr>
            <a:spLocks noGrp="1"/>
          </p:cNvSpPr>
          <p:nvPr>
            <p:ph type="ftr" sz="quarter" idx="11"/>
          </p:nvPr>
        </p:nvSpPr>
        <p:spPr/>
        <p:txBody>
          <a:bodyPr/>
          <a:lstStyle/>
          <a:p>
            <a:endParaRPr lang="en-US">
              <a:solidFill>
                <a:srgbClr val="000000">
                  <a:shade val="90000"/>
                </a:srgbClr>
              </a:solidFill>
            </a:endParaRPr>
          </a:p>
        </p:txBody>
      </p:sp>
      <p:sp>
        <p:nvSpPr>
          <p:cNvPr id="5" name="Slide Number Placeholder 4"/>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975731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3" name="Footer Placeholder 2"/>
          <p:cNvSpPr>
            <a:spLocks noGrp="1"/>
          </p:cNvSpPr>
          <p:nvPr>
            <p:ph type="ftr" sz="quarter" idx="11"/>
          </p:nvPr>
        </p:nvSpPr>
        <p:spPr/>
        <p:txBody>
          <a:bodyPr/>
          <a:lstStyle/>
          <a:p>
            <a:endParaRPr lang="en-US">
              <a:solidFill>
                <a:srgbClr val="000000">
                  <a:shade val="90000"/>
                </a:srgbClr>
              </a:solidFill>
            </a:endParaRPr>
          </a:p>
        </p:txBody>
      </p:sp>
      <p:sp>
        <p:nvSpPr>
          <p:cNvPr id="4" name="Slide Number Placeholder 3"/>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2466349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597759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6" name="Footer Placeholder 5"/>
          <p:cNvSpPr>
            <a:spLocks noGrp="1"/>
          </p:cNvSpPr>
          <p:nvPr>
            <p:ph type="ftr" sz="quarter" idx="11"/>
          </p:nvPr>
        </p:nvSpPr>
        <p:spPr/>
        <p:txBody>
          <a:bodyPr/>
          <a:lstStyle/>
          <a:p>
            <a:endParaRPr lang="en-US">
              <a:solidFill>
                <a:srgbClr val="00000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345252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44757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a:solidFill>
                <a:srgbClr val="000000">
                  <a:shade val="90000"/>
                </a:srgbClr>
              </a:solidFill>
            </a:endParaRPr>
          </a:p>
        </p:txBody>
      </p:sp>
      <p:sp>
        <p:nvSpPr>
          <p:cNvPr id="6" name="Slide Number Placeholder 5"/>
          <p:cNvSpPr>
            <a:spLocks noGrp="1"/>
          </p:cNvSpPr>
          <p:nvPr>
            <p:ph type="sldNum" sz="quarter" idx="12"/>
          </p:nvPr>
        </p:nvSpPr>
        <p:spPr/>
        <p:txBody>
          <a:body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spTree>
    <p:extLst>
      <p:ext uri="{BB962C8B-B14F-4D97-AF65-F5344CB8AC3E}">
        <p14:creationId xmlns="" xmlns:p14="http://schemas.microsoft.com/office/powerpoint/2010/main" val="314855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F755FB-EE84-4793-BEB9-0F42C10DEFFE}"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55FB-EE84-4793-BEB9-0F42C10DEFFE}"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755FB-EE84-4793-BEB9-0F42C10DEFFE}"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98304-DB52-4BF1-B880-87EE385C89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F755FB-EE84-4793-BEB9-0F42C10DEFFE}"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A398304-DB52-4BF1-B880-87EE385C895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F755FB-EE84-4793-BEB9-0F42C10DEFFE}" type="datetimeFigureOut">
              <a:rPr lang="en-US" smtClean="0"/>
              <a:pPr/>
              <a:t>10/6/2011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398304-DB52-4BF1-B880-87EE385C895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B856AC-9AD9-4171-8E88-50353392233F}" type="datetimeFigureOut">
              <a:rPr lang="en-US" smtClean="0">
                <a:solidFill>
                  <a:srgbClr val="04617B">
                    <a:shade val="90000"/>
                  </a:srgbClr>
                </a:solidFill>
              </a:rPr>
              <a:pPr/>
              <a:t>10/6/2011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D8CF652-86B4-4E4B-9972-AC98F0240D2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0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0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5555539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F755FB-EE84-4793-BEB9-0F42C10DEFFE}" type="datetimeFigureOut">
              <a:rPr lang="en-US" smtClean="0">
                <a:solidFill>
                  <a:srgbClr val="000000">
                    <a:shade val="90000"/>
                  </a:srgbClr>
                </a:solidFill>
              </a:rPr>
              <a:pPr/>
              <a:t>10/6/2011</a:t>
            </a:fld>
            <a:endParaRPr lang="en-US">
              <a:solidFill>
                <a:srgbClr val="00000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0000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398304-DB52-4BF1-B880-87EE385C8957}" type="slidenum">
              <a:rPr lang="en-US" smtClean="0">
                <a:solidFill>
                  <a:srgbClr val="000000">
                    <a:shade val="90000"/>
                  </a:srgbClr>
                </a:solidFill>
              </a:rPr>
              <a:pPr/>
              <a:t>‹#›</a:t>
            </a:fld>
            <a:endParaRPr lang="en-US">
              <a:solidFill>
                <a:srgbClr val="00000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26328638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QO5FgM7MLG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f/f8/Transistor-photo.JPG" TargetMode="External"/><Relationship Id="rId2" Type="http://schemas.openxmlformats.org/officeDocument/2006/relationships/hyperlink" Target="http://en.wikipedia.org/wiki/Category:Transistor_type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learnabout-electronics.org/bipolar_junction_transistors_05.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gif"/><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64.png"/><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ictionary.reference.com/browse/curren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hyperlink" Target="http://www.learnabout-electronics.org/fet_03.php"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3.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8" Type="http://schemas.openxmlformats.org/officeDocument/2006/relationships/hyperlink" Target="http://macao.communications.museum/eng/Exhibition/secondfloor/moreinfo/2_10_3_HowTransistorWorks.html" TargetMode="External"/><Relationship Id="rId13" Type="http://schemas.openxmlformats.org/officeDocument/2006/relationships/hyperlink" Target="http://esminfo.prenhall.com/engineering/wakerlyinfo/samples/BJT.pdf" TargetMode="External"/><Relationship Id="rId18" Type="http://schemas.openxmlformats.org/officeDocument/2006/relationships/hyperlink" Target="http://en.wikipedia.org/wiki/Diode" TargetMode="External"/><Relationship Id="rId26" Type="http://schemas.openxmlformats.org/officeDocument/2006/relationships/hyperlink" Target="http://www.play-hookey.com/semiconductors/enhancement_mode_mosfet.html" TargetMode="External"/><Relationship Id="rId3" Type="http://schemas.openxmlformats.org/officeDocument/2006/relationships/hyperlink" Target="http://www.utdallas.edu/research/cleanroom/TystarFurnace.htm" TargetMode="External"/><Relationship Id="rId21" Type="http://schemas.openxmlformats.org/officeDocument/2006/relationships/hyperlink" Target="http://en.wikipedia.org/wiki/JFET" TargetMode="External"/><Relationship Id="rId34" Type="http://schemas.openxmlformats.org/officeDocument/2006/relationships/hyperlink" Target="http://science.jrank.org/pages/6925/Transistor.html" TargetMode="External"/><Relationship Id="rId7" Type="http://schemas.openxmlformats.org/officeDocument/2006/relationships/hyperlink" Target="http://www.extremetech.com/article2/0,2845,1938467,00.asp" TargetMode="External"/><Relationship Id="rId12" Type="http://schemas.openxmlformats.org/officeDocument/2006/relationships/hyperlink" Target="http://www.tpub.com/neets/book7/25.htm" TargetMode="External"/><Relationship Id="rId17" Type="http://schemas.openxmlformats.org/officeDocument/2006/relationships/hyperlink" Target="http://en.wikipedia.org/wiki/Common_emitter" TargetMode="External"/><Relationship Id="rId25" Type="http://schemas.openxmlformats.org/officeDocument/2006/relationships/hyperlink" Target="http://cnx.org/content/m1030/latest/" TargetMode="External"/><Relationship Id="rId33" Type="http://schemas.openxmlformats.org/officeDocument/2006/relationships/hyperlink" Target="http://hyperphysics.phy-astr.gsu.edu/hbase/solids/pnjun.html#c3" TargetMode="External"/><Relationship Id="rId2" Type="http://schemas.openxmlformats.org/officeDocument/2006/relationships/notesSlide" Target="../notesSlides/notesSlide24.xml"/><Relationship Id="rId16" Type="http://schemas.openxmlformats.org/officeDocument/2006/relationships/hyperlink" Target="http://en.wikipedia.org/wiki/Bipolar_junction_transistor" TargetMode="External"/><Relationship Id="rId20" Type="http://schemas.openxmlformats.org/officeDocument/2006/relationships/hyperlink" Target="http://en.wikipedia.org/wiki/Field-effect_transistor" TargetMode="External"/><Relationship Id="rId29" Type="http://schemas.openxmlformats.org/officeDocument/2006/relationships/hyperlink" Target="http://info.tuwien.ac.at/theochem/si-srtio3_interface/si-srtio3.html" TargetMode="External"/><Relationship Id="rId1" Type="http://schemas.openxmlformats.org/officeDocument/2006/relationships/slideLayout" Target="../slideLayouts/slideLayout2.xml"/><Relationship Id="rId6" Type="http://schemas.openxmlformats.org/officeDocument/2006/relationships/hyperlink" Target="http://amath.colorado.edu/index.php?page=an-immersed-interface-method-for-modeling-semiconductor-devices" TargetMode="External"/><Relationship Id="rId11" Type="http://schemas.openxmlformats.org/officeDocument/2006/relationships/hyperlink" Target="http://hyperphysics.phy-astr.gsu.edu/hbase/solids/dope.html#c3" TargetMode="External"/><Relationship Id="rId24" Type="http://schemas.openxmlformats.org/officeDocument/2006/relationships/hyperlink" Target="http://www.rhopointcomponents.com/images/jfetapps.pdf" TargetMode="External"/><Relationship Id="rId32" Type="http://schemas.openxmlformats.org/officeDocument/2006/relationships/hyperlink" Target="http://thalia.spec.gmu.edu/~pparis/classes/notes_101/node100.html" TargetMode="External"/><Relationship Id="rId5" Type="http://schemas.openxmlformats.org/officeDocument/2006/relationships/hyperlink" Target="http://www.products.cvdequipment.com/applications/diffusion/1/" TargetMode="External"/><Relationship Id="rId15" Type="http://schemas.openxmlformats.org/officeDocument/2006/relationships/hyperlink" Target="http://www.me.gatech.edu/mechatronics_course/transistors_F09.ppt" TargetMode="External"/><Relationship Id="rId23" Type="http://schemas.openxmlformats.org/officeDocument/2006/relationships/hyperlink" Target="http://www.slideshare.net/guest3b5d8a/fets" TargetMode="External"/><Relationship Id="rId28" Type="http://schemas.openxmlformats.org/officeDocument/2006/relationships/hyperlink" Target="http://www.youtube.com/watch?v=v7J_snw0Eng&amp;feature=related" TargetMode="External"/><Relationship Id="rId10" Type="http://schemas.openxmlformats.org/officeDocument/2006/relationships/hyperlink" Target="http://www.appliedmaterials.com/htmat/animated.html" TargetMode="External"/><Relationship Id="rId19" Type="http://schemas.openxmlformats.org/officeDocument/2006/relationships/hyperlink" Target="http://www.kpsec.freeuk.com/trancirc.htm" TargetMode="External"/><Relationship Id="rId31" Type="http://schemas.openxmlformats.org/officeDocument/2006/relationships/hyperlink" Target="http://inventors.about.com/library/inventors/blsolar5.htm" TargetMode="External"/><Relationship Id="rId4" Type="http://schemas.openxmlformats.org/officeDocument/2006/relationships/hyperlink" Target="http://www.osha.gov/SLTC/semiconductors/definitions.html" TargetMode="External"/><Relationship Id="rId9" Type="http://schemas.openxmlformats.org/officeDocument/2006/relationships/hyperlink" Target="http://fourier.eng.hmc.edu/e84/lectures/ch4/node3.html" TargetMode="External"/><Relationship Id="rId14" Type="http://schemas.openxmlformats.org/officeDocument/2006/relationships/hyperlink" Target="http://web.engr.oregonstate.edu/~traylor/ece112/lectures/bjt_reg_of_op.pdf" TargetMode="External"/><Relationship Id="rId22" Type="http://schemas.openxmlformats.org/officeDocument/2006/relationships/hyperlink" Target="http://en.wikipedia.org/wiki/MOSFET" TargetMode="External"/><Relationship Id="rId27" Type="http://schemas.openxmlformats.org/officeDocument/2006/relationships/hyperlink" Target="http://www.youtube.com/watch?v=-aHnmHwa_6I&amp;feature=related" TargetMode="External"/><Relationship Id="rId30" Type="http://schemas.openxmlformats.org/officeDocument/2006/relationships/hyperlink" Target="http://hyperphysics.phy-astr.gsu.edu/hbase/solids/dope.html#c4" TargetMode="External"/><Relationship Id="rId35" Type="http://schemas.openxmlformats.org/officeDocument/2006/relationships/hyperlink" Target="http://www.learnabout-electronics.org/fet_01.php"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0" y="1828800"/>
            <a:ext cx="5257800" cy="762000"/>
          </a:xfrm>
        </p:spPr>
        <p:txBody>
          <a:bodyPr>
            <a:normAutofit fontScale="90000"/>
          </a:bodyPr>
          <a:lstStyle/>
          <a:p>
            <a:r>
              <a:rPr lang="en-US" dirty="0" smtClean="0">
                <a:solidFill>
                  <a:srgbClr val="FF0000"/>
                </a:solidFill>
              </a:rPr>
              <a:t/>
            </a:r>
            <a:br>
              <a:rPr lang="en-US" dirty="0" smtClean="0">
                <a:solidFill>
                  <a:srgbClr val="FF0000"/>
                </a:solidFill>
              </a:rPr>
            </a:br>
            <a:r>
              <a:rPr lang="en-US" dirty="0" smtClean="0">
                <a:latin typeface="+mn-lt"/>
              </a:rPr>
              <a:t/>
            </a:r>
            <a:br>
              <a:rPr lang="en-US" dirty="0" smtClean="0">
                <a:latin typeface="+mn-lt"/>
              </a:rPr>
            </a:br>
            <a:r>
              <a:rPr lang="en-US" sz="2300" dirty="0" smtClean="0">
                <a:latin typeface="+mn-lt"/>
                <a:cs typeface="Times New Roman" pitchFamily="18" charset="0"/>
              </a:rPr>
              <a:t>ME 6405 Student Lecture:</a:t>
            </a:r>
            <a:r>
              <a:rPr lang="en-US" sz="2200" b="1" dirty="0" smtClean="0">
                <a:latin typeface="+mn-lt"/>
              </a:rPr>
              <a:t/>
            </a:r>
            <a:br>
              <a:rPr lang="en-US" sz="2200" b="1" dirty="0" smtClean="0">
                <a:latin typeface="+mn-lt"/>
              </a:rPr>
            </a:br>
            <a:r>
              <a:rPr lang="en-US" sz="6700" b="1" dirty="0" smtClean="0">
                <a:latin typeface="BankGothic Lt BT" pitchFamily="34" charset="0"/>
                <a:cs typeface="Aharoni" pitchFamily="2" charset="-79"/>
              </a:rPr>
              <a:t>Transistors</a:t>
            </a:r>
            <a:endParaRPr lang="en-US" sz="5900" dirty="0">
              <a:solidFill>
                <a:schemeClr val="tx1"/>
              </a:solidFill>
              <a:latin typeface="BankGothic Lt BT" pitchFamily="34" charset="0"/>
              <a:cs typeface="Aharoni" pitchFamily="2" charset="-79"/>
            </a:endParaRPr>
          </a:p>
        </p:txBody>
      </p:sp>
      <p:pic>
        <p:nvPicPr>
          <p:cNvPr id="3" name="Picture 5" descr="C:\Users\chester\Desktop\Transistors-white.jpg"/>
          <p:cNvPicPr>
            <a:picLocks noChangeAspect="1" noChangeArrowheads="1"/>
          </p:cNvPicPr>
          <p:nvPr/>
        </p:nvPicPr>
        <p:blipFill>
          <a:blip r:embed="rId2" cstate="print">
            <a:clrChange>
              <a:clrFrom>
                <a:srgbClr val="FFFFFF"/>
              </a:clrFrom>
              <a:clrTo>
                <a:srgbClr val="FFFFFF">
                  <a:alpha val="0"/>
                </a:srgbClr>
              </a:clrTo>
            </a:clrChange>
          </a:blip>
          <a:srcRect l="5624" t="12928" r="6270" b="6918"/>
          <a:stretch>
            <a:fillRect/>
          </a:stretch>
        </p:blipFill>
        <p:spPr bwMode="auto">
          <a:xfrm>
            <a:off x="3223076" y="2667000"/>
            <a:ext cx="5997124" cy="2755551"/>
          </a:xfrm>
          <a:prstGeom prst="rect">
            <a:avLst/>
          </a:prstGeom>
          <a:noFill/>
        </p:spPr>
      </p:pic>
      <p:sp>
        <p:nvSpPr>
          <p:cNvPr id="4" name="Title 1"/>
          <p:cNvSpPr txBox="1">
            <a:spLocks/>
          </p:cNvSpPr>
          <p:nvPr/>
        </p:nvSpPr>
        <p:spPr>
          <a:xfrm>
            <a:off x="457200" y="3962400"/>
            <a:ext cx="3352800" cy="1219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200" dirty="0" smtClean="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ea typeface="+mj-ea"/>
                <a:cs typeface="Times New Roman" pitchFamily="18" charset="0"/>
              </a:rPr>
              <a:t>Ryan Akin</a:t>
            </a:r>
            <a:br>
              <a:rPr kumimoji="0" lang="en-US" sz="2200" b="0" i="0" u="none" strike="noStrike" kern="1200" cap="none" spc="0" normalizeH="0" baseline="0" noProof="0" dirty="0" smtClean="0">
                <a:ln>
                  <a:noFill/>
                </a:ln>
                <a:solidFill>
                  <a:schemeClr val="tx1"/>
                </a:solidFill>
                <a:effectLst/>
                <a:uLnTx/>
                <a:uFillTx/>
                <a:ea typeface="+mj-ea"/>
                <a:cs typeface="Times New Roman" pitchFamily="18" charset="0"/>
              </a:rPr>
            </a:br>
            <a:r>
              <a:rPr kumimoji="0" lang="en-US" sz="2200" b="0" i="0" u="none" strike="noStrike" kern="1200" cap="none" spc="0" normalizeH="0" baseline="0" noProof="0" dirty="0" err="1" smtClean="0">
                <a:ln>
                  <a:noFill/>
                </a:ln>
                <a:solidFill>
                  <a:schemeClr val="tx1"/>
                </a:solidFill>
                <a:effectLst/>
                <a:uLnTx/>
                <a:uFillTx/>
                <a:ea typeface="+mj-ea"/>
                <a:cs typeface="Times New Roman" pitchFamily="18" charset="0"/>
              </a:rPr>
              <a:t>Xin</a:t>
            </a:r>
            <a:r>
              <a:rPr kumimoji="0" lang="en-US" sz="2200" b="0" i="0" u="none" strike="noStrike" kern="1200" cap="none" spc="0" normalizeH="0" baseline="0" noProof="0" dirty="0" smtClean="0">
                <a:ln>
                  <a:noFill/>
                </a:ln>
                <a:solidFill>
                  <a:schemeClr val="tx1"/>
                </a:solidFill>
                <a:effectLst/>
                <a:uLnTx/>
                <a:uFillTx/>
                <a:ea typeface="+mj-ea"/>
                <a:cs typeface="Times New Roman" pitchFamily="18" charset="0"/>
              </a:rPr>
              <a:t> Chen</a:t>
            </a:r>
          </a:p>
          <a:p>
            <a:pPr lvl="0">
              <a:spcBef>
                <a:spcPct val="0"/>
              </a:spcBef>
              <a:defRPr/>
            </a:pPr>
            <a:r>
              <a:rPr lang="en-US" sz="2200" dirty="0" smtClean="0">
                <a:cs typeface="Times New Roman" pitchFamily="18" charset="0"/>
              </a:rPr>
              <a:t>Will </a:t>
            </a:r>
            <a:r>
              <a:rPr lang="en-US" sz="2200" dirty="0" err="1" smtClean="0">
                <a:cs typeface="Times New Roman" pitchFamily="18" charset="0"/>
              </a:rPr>
              <a:t>Dahlin</a:t>
            </a:r>
            <a:endParaRPr kumimoji="0" lang="en-US" sz="2200" b="0"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5" name="Title 1"/>
          <p:cNvSpPr txBox="1">
            <a:spLocks/>
          </p:cNvSpPr>
          <p:nvPr/>
        </p:nvSpPr>
        <p:spPr>
          <a:xfrm>
            <a:off x="457200" y="5486400"/>
            <a:ext cx="3962400" cy="762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ea typeface="+mj-ea"/>
                <a:cs typeface="Times New Roman" pitchFamily="18" charset="0"/>
              </a:rPr>
              <a:t>Thursday October 6, 2011</a:t>
            </a:r>
            <a:br>
              <a:rPr kumimoji="0" lang="en-US" sz="2000" b="0" i="0" u="none" strike="noStrike" kern="1200" cap="none" spc="0" normalizeH="0" baseline="0" noProof="0" dirty="0" smtClean="0">
                <a:ln>
                  <a:noFill/>
                </a:ln>
                <a:solidFill>
                  <a:schemeClr val="tx1"/>
                </a:solidFill>
                <a:effectLst/>
                <a:uLnTx/>
                <a:uFillTx/>
                <a:ea typeface="+mj-ea"/>
                <a:cs typeface="Times New Roman" pitchFamily="18" charset="0"/>
              </a:rPr>
            </a:br>
            <a:r>
              <a:rPr kumimoji="0" lang="en-US" sz="2000" b="0" i="0" u="none" strike="noStrike" kern="1200" cap="none" spc="0" normalizeH="0" baseline="0" noProof="0" dirty="0" smtClean="0">
                <a:ln>
                  <a:noFill/>
                </a:ln>
                <a:solidFill>
                  <a:schemeClr val="tx1"/>
                </a:solidFill>
                <a:effectLst/>
                <a:uLnTx/>
                <a:uFillTx/>
                <a:ea typeface="+mj-ea"/>
                <a:cs typeface="Times New Roman" pitchFamily="18" charset="0"/>
              </a:rPr>
              <a:t>Georgia</a:t>
            </a:r>
            <a:r>
              <a:rPr kumimoji="0" lang="en-US" sz="2000" b="0" i="0" u="none" strike="noStrike" kern="1200" cap="none" spc="0" normalizeH="0" noProof="0" dirty="0" smtClean="0">
                <a:ln>
                  <a:noFill/>
                </a:ln>
                <a:solidFill>
                  <a:schemeClr val="tx1"/>
                </a:solidFill>
                <a:effectLst/>
                <a:uLnTx/>
                <a:uFillTx/>
                <a:ea typeface="+mj-ea"/>
                <a:cs typeface="Times New Roman" pitchFamily="18" charset="0"/>
              </a:rPr>
              <a:t> Institute of Technology</a:t>
            </a:r>
            <a:endParaRPr kumimoji="0" lang="en-US" sz="2000" b="0" i="0" u="none" strike="noStrike" kern="1200" cap="none" spc="0" normalizeH="0" baseline="0" noProof="0" dirty="0">
              <a:ln>
                <a:noFill/>
              </a:ln>
              <a:solidFill>
                <a:schemeClr val="tx1"/>
              </a:solidFill>
              <a:effectLst/>
              <a:uLnTx/>
              <a:uFillTx/>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hester\Desktop\image_preview.jpg"/>
          <p:cNvPicPr>
            <a:picLocks noChangeAspect="1" noChangeArrowheads="1"/>
          </p:cNvPicPr>
          <p:nvPr/>
        </p:nvPicPr>
        <p:blipFill>
          <a:blip r:embed="rId3" cstate="print"/>
          <a:srcRect l="13526" t="14414"/>
          <a:stretch>
            <a:fillRect/>
          </a:stretch>
        </p:blipFill>
        <p:spPr bwMode="auto">
          <a:xfrm>
            <a:off x="436973" y="4572000"/>
            <a:ext cx="1696627" cy="1219200"/>
          </a:xfrm>
          <a:prstGeom prst="rect">
            <a:avLst/>
          </a:prstGeom>
          <a:noFill/>
        </p:spPr>
      </p:pic>
      <p:pic>
        <p:nvPicPr>
          <p:cNvPr id="23555" name="Picture 3" descr="C:\Users\chester\Desktop\ionimplanter1.jpg"/>
          <p:cNvPicPr>
            <a:picLocks noChangeAspect="1" noChangeArrowheads="1"/>
          </p:cNvPicPr>
          <p:nvPr/>
        </p:nvPicPr>
        <p:blipFill>
          <a:blip r:embed="rId4" cstate="print"/>
          <a:srcRect/>
          <a:stretch>
            <a:fillRect/>
          </a:stretch>
        </p:blipFill>
        <p:spPr bwMode="auto">
          <a:xfrm>
            <a:off x="3048000" y="5410200"/>
            <a:ext cx="1981200" cy="1295400"/>
          </a:xfrm>
          <a:prstGeom prst="rect">
            <a:avLst/>
          </a:prstGeom>
          <a:noFill/>
        </p:spPr>
      </p:pic>
      <p:sp>
        <p:nvSpPr>
          <p:cNvPr id="5" name="TextBox 4"/>
          <p:cNvSpPr txBox="1"/>
          <p:nvPr/>
        </p:nvSpPr>
        <p:spPr>
          <a:xfrm>
            <a:off x="1143000" y="609600"/>
            <a:ext cx="7086600" cy="600164"/>
          </a:xfrm>
          <a:prstGeom prst="rect">
            <a:avLst/>
          </a:prstGeom>
          <a:noFill/>
        </p:spPr>
        <p:txBody>
          <a:bodyPr>
            <a:spAutoFit/>
          </a:bodyPr>
          <a:lstStyle/>
          <a:p>
            <a:pPr>
              <a:defRPr/>
            </a:pPr>
            <a:r>
              <a:rPr lang="en-US" sz="3200" b="1" u="sng" dirty="0" smtClean="0">
                <a:solidFill>
                  <a:schemeClr val="tx1">
                    <a:lumMod val="75000"/>
                  </a:schemeClr>
                </a:solidFill>
                <a:ea typeface="굴림" pitchFamily="50" charset="-127"/>
              </a:rPr>
              <a:t>Transistor Manufacturing Process</a:t>
            </a:r>
            <a:endParaRPr lang="en-US" sz="3200" b="1" u="sng" dirty="0">
              <a:solidFill>
                <a:schemeClr val="tx1">
                  <a:lumMod val="75000"/>
                </a:schemeClr>
              </a:solidFill>
              <a:ea typeface="굴림" pitchFamily="50" charset="-127"/>
            </a:endParaRPr>
          </a:p>
        </p:txBody>
      </p:sp>
      <p:sp>
        <p:nvSpPr>
          <p:cNvPr id="8" name="TextBox 9"/>
          <p:cNvSpPr txBox="1">
            <a:spLocks noChangeArrowheads="1"/>
          </p:cNvSpPr>
          <p:nvPr/>
        </p:nvSpPr>
        <p:spPr bwMode="auto">
          <a:xfrm>
            <a:off x="381000" y="1113675"/>
            <a:ext cx="9067800" cy="1877437"/>
          </a:xfrm>
          <a:prstGeom prst="rect">
            <a:avLst/>
          </a:prstGeom>
          <a:noFill/>
          <a:ln w="9525">
            <a:noFill/>
            <a:miter lim="800000"/>
            <a:headEnd/>
            <a:tailEnd/>
          </a:ln>
        </p:spPr>
        <p:txBody>
          <a:bodyPr wrap="square">
            <a:spAutoFit/>
          </a:bodyPr>
          <a:lstStyle/>
          <a:p>
            <a:pPr>
              <a:spcAft>
                <a:spcPts val="1200"/>
              </a:spcAft>
              <a:buClr>
                <a:schemeClr val="accent1"/>
              </a:buClr>
              <a:buFont typeface="Wingdings" pitchFamily="2" charset="2"/>
              <a:buNone/>
            </a:pPr>
            <a:r>
              <a:rPr lang="en-US" sz="1900" b="1" u="sng" dirty="0" smtClean="0"/>
              <a:t>Doping: </a:t>
            </a:r>
            <a:r>
              <a:rPr lang="en-US" sz="1900" b="1" dirty="0" smtClean="0"/>
              <a:t>“</a:t>
            </a:r>
            <a:r>
              <a:rPr lang="en-US" sz="1900" dirty="0" smtClean="0"/>
              <a:t>Process of introducing </a:t>
            </a:r>
            <a:r>
              <a:rPr lang="en-US" sz="1900" dirty="0" smtClean="0">
                <a:solidFill>
                  <a:schemeClr val="accent1"/>
                </a:solidFill>
              </a:rPr>
              <a:t>impure elements </a:t>
            </a:r>
            <a:r>
              <a:rPr lang="en-US" sz="1900" dirty="0" smtClean="0"/>
              <a:t>(</a:t>
            </a:r>
            <a:r>
              <a:rPr lang="en-US" sz="1900" dirty="0" err="1" smtClean="0"/>
              <a:t>dopants</a:t>
            </a:r>
            <a:r>
              <a:rPr lang="en-US" sz="1900" dirty="0" smtClean="0"/>
              <a:t>) into </a:t>
            </a:r>
            <a:br>
              <a:rPr lang="en-US" sz="1900" dirty="0" smtClean="0"/>
            </a:br>
            <a:r>
              <a:rPr lang="en-US" sz="1900" dirty="0" smtClean="0"/>
              <a:t>semiconductor wafers to form regions of differing electrical conductivity.”</a:t>
            </a:r>
          </a:p>
          <a:p>
            <a:pPr>
              <a:buFont typeface="Wingdings" pitchFamily="2" charset="2"/>
              <a:buChar char="Ø"/>
            </a:pPr>
            <a:r>
              <a:rPr lang="en-US" sz="2000" b="1" u="sng" dirty="0">
                <a:solidFill>
                  <a:schemeClr val="accent1"/>
                </a:solidFill>
              </a:rPr>
              <a:t>Doping </a:t>
            </a:r>
            <a:r>
              <a:rPr lang="en-US" sz="2000" b="1" u="sng" dirty="0"/>
              <a:t>impurities into a “</a:t>
            </a:r>
            <a:r>
              <a:rPr lang="en-US" sz="2000" b="1" u="sng" dirty="0" err="1"/>
              <a:t>pure”semiconductor</a:t>
            </a:r>
            <a:r>
              <a:rPr lang="en-US" sz="2000" b="1" u="sng" dirty="0"/>
              <a:t/>
            </a:r>
            <a:br>
              <a:rPr lang="en-US" sz="2000" b="1" u="sng" dirty="0"/>
            </a:br>
            <a:r>
              <a:rPr lang="en-US" sz="2000" b="1" dirty="0" smtClean="0"/>
              <a:t>   </a:t>
            </a:r>
            <a:r>
              <a:rPr lang="en-US" sz="2000" b="1" u="sng" dirty="0" smtClean="0"/>
              <a:t>will </a:t>
            </a:r>
            <a:r>
              <a:rPr lang="en-US" sz="2000" b="1" i="1" u="sng" dirty="0"/>
              <a:t>increase </a:t>
            </a:r>
            <a:r>
              <a:rPr lang="en-US" sz="2000" b="1" u="sng" dirty="0">
                <a:solidFill>
                  <a:schemeClr val="accent1"/>
                </a:solidFill>
              </a:rPr>
              <a:t>conductivity</a:t>
            </a:r>
            <a:r>
              <a:rPr lang="en-US" sz="2000" b="1" u="sng" dirty="0" smtClean="0"/>
              <a:t>.</a:t>
            </a:r>
            <a:endParaRPr lang="en-US" sz="2000" b="1" u="sng" dirty="0"/>
          </a:p>
          <a:p>
            <a:pPr>
              <a:lnSpc>
                <a:spcPct val="120000"/>
              </a:lnSpc>
              <a:spcBef>
                <a:spcPct val="20000"/>
              </a:spcBef>
              <a:buFont typeface="Wingdings" pitchFamily="2" charset="2"/>
              <a:buChar char="Ø"/>
            </a:pPr>
            <a:r>
              <a:rPr lang="en-US" sz="2000" b="1" u="sng" dirty="0"/>
              <a:t>Doping results in an “</a:t>
            </a:r>
            <a:r>
              <a:rPr lang="en-US" sz="2000" b="1" i="1" u="sng" dirty="0">
                <a:solidFill>
                  <a:schemeClr val="accent1"/>
                </a:solidFill>
              </a:rPr>
              <a:t>N-Type</a:t>
            </a:r>
            <a:r>
              <a:rPr lang="en-US" sz="2000" b="1" u="sng" dirty="0"/>
              <a:t>” or “</a:t>
            </a:r>
            <a:r>
              <a:rPr lang="en-US" sz="2000" b="1" i="1" u="sng" dirty="0">
                <a:solidFill>
                  <a:schemeClr val="accent1"/>
                </a:solidFill>
              </a:rPr>
              <a:t>P-Type</a:t>
            </a:r>
            <a:r>
              <a:rPr lang="en-US" sz="2000" b="1" u="sng" dirty="0"/>
              <a:t>” semiconductor.</a:t>
            </a:r>
          </a:p>
        </p:txBody>
      </p:sp>
      <p:pic>
        <p:nvPicPr>
          <p:cNvPr id="15361" name="Picture 1" descr="C:\Users\chester\Downloads\final_wafer.png"/>
          <p:cNvPicPr>
            <a:picLocks noChangeAspect="1" noChangeArrowheads="1"/>
          </p:cNvPicPr>
          <p:nvPr/>
        </p:nvPicPr>
        <p:blipFill>
          <a:blip r:embed="rId5" cstate="print">
            <a:lum contrast="-10000"/>
          </a:blip>
          <a:srcRect/>
          <a:stretch>
            <a:fillRect/>
          </a:stretch>
        </p:blipFill>
        <p:spPr bwMode="auto">
          <a:xfrm>
            <a:off x="7239000" y="4648200"/>
            <a:ext cx="1233330" cy="969962"/>
          </a:xfrm>
          <a:prstGeom prst="rect">
            <a:avLst/>
          </a:prstGeom>
          <a:noFill/>
        </p:spPr>
      </p:pic>
      <p:pic>
        <p:nvPicPr>
          <p:cNvPr id="15362" name="Picture 2" descr="C:\Users\chester\Downloads\hot_wall_furnace_chamber.png"/>
          <p:cNvPicPr>
            <a:picLocks noChangeAspect="1" noChangeArrowheads="1"/>
          </p:cNvPicPr>
          <p:nvPr/>
        </p:nvPicPr>
        <p:blipFill>
          <a:blip r:embed="rId6" cstate="print"/>
          <a:srcRect/>
          <a:stretch>
            <a:fillRect/>
          </a:stretch>
        </p:blipFill>
        <p:spPr bwMode="auto">
          <a:xfrm>
            <a:off x="3048000" y="3581400"/>
            <a:ext cx="1981200" cy="1295400"/>
          </a:xfrm>
          <a:prstGeom prst="rect">
            <a:avLst/>
          </a:prstGeom>
          <a:noFill/>
        </p:spPr>
      </p:pic>
      <p:cxnSp>
        <p:nvCxnSpPr>
          <p:cNvPr id="13" name="Elbow Connector 12"/>
          <p:cNvCxnSpPr>
            <a:stCxn id="23554" idx="3"/>
            <a:endCxn id="15362" idx="1"/>
          </p:cNvCxnSpPr>
          <p:nvPr/>
        </p:nvCxnSpPr>
        <p:spPr>
          <a:xfrm flipV="1">
            <a:off x="2133600" y="4229100"/>
            <a:ext cx="914400" cy="95250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3554" idx="3"/>
            <a:endCxn id="23555" idx="1"/>
          </p:cNvCxnSpPr>
          <p:nvPr/>
        </p:nvCxnSpPr>
        <p:spPr>
          <a:xfrm>
            <a:off x="2133600" y="5181600"/>
            <a:ext cx="914400" cy="87630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TextBox 9"/>
          <p:cNvSpPr txBox="1">
            <a:spLocks noChangeArrowheads="1"/>
          </p:cNvSpPr>
          <p:nvPr/>
        </p:nvSpPr>
        <p:spPr bwMode="auto">
          <a:xfrm>
            <a:off x="3048000" y="5029200"/>
            <a:ext cx="1981200" cy="369332"/>
          </a:xfrm>
          <a:prstGeom prst="rect">
            <a:avLst/>
          </a:prstGeom>
          <a:noFill/>
          <a:ln w="9525">
            <a:solidFill>
              <a:schemeClr val="tx1"/>
            </a:solidFill>
            <a:miter lim="800000"/>
            <a:headEnd/>
            <a:tailEnd/>
          </a:ln>
        </p:spPr>
        <p:txBody>
          <a:bodyPr wrap="square">
            <a:spAutoFit/>
          </a:bodyPr>
          <a:lstStyle/>
          <a:p>
            <a:pPr algn="ctr">
              <a:buClr>
                <a:schemeClr val="accent1"/>
              </a:buClr>
              <a:buFont typeface="Wingdings" pitchFamily="2" charset="2"/>
              <a:buNone/>
            </a:pPr>
            <a:r>
              <a:rPr lang="en-US" b="1" dirty="0" smtClean="0"/>
              <a:t>Ion Implanter</a:t>
            </a:r>
            <a:endParaRPr lang="en-US" b="1" dirty="0"/>
          </a:p>
        </p:txBody>
      </p:sp>
      <p:sp>
        <p:nvSpPr>
          <p:cNvPr id="38" name="TextBox 37"/>
          <p:cNvSpPr txBox="1"/>
          <p:nvPr/>
        </p:nvSpPr>
        <p:spPr>
          <a:xfrm>
            <a:off x="5562600" y="4800600"/>
            <a:ext cx="1371600" cy="646331"/>
          </a:xfrm>
          <a:prstGeom prst="rect">
            <a:avLst/>
          </a:prstGeom>
          <a:noFill/>
          <a:ln>
            <a:solidFill>
              <a:schemeClr val="tx1"/>
            </a:solidFill>
          </a:ln>
        </p:spPr>
        <p:txBody>
          <a:bodyPr wrap="square" rtlCol="0">
            <a:spAutoFit/>
          </a:bodyPr>
          <a:lstStyle/>
          <a:p>
            <a:r>
              <a:rPr lang="en-US" dirty="0" smtClean="0"/>
              <a:t>     Wafer </a:t>
            </a:r>
            <a:br>
              <a:rPr lang="en-US" dirty="0" smtClean="0"/>
            </a:br>
            <a:r>
              <a:rPr lang="en-US" dirty="0" smtClean="0"/>
              <a:t>Refinement</a:t>
            </a:r>
            <a:endParaRPr lang="en-US" dirty="0"/>
          </a:p>
        </p:txBody>
      </p:sp>
      <p:cxnSp>
        <p:nvCxnSpPr>
          <p:cNvPr id="56" name="Elbow Connector 55"/>
          <p:cNvCxnSpPr>
            <a:stCxn id="15362" idx="3"/>
            <a:endCxn id="38" idx="1"/>
          </p:cNvCxnSpPr>
          <p:nvPr/>
        </p:nvCxnSpPr>
        <p:spPr>
          <a:xfrm>
            <a:off x="5029200" y="4229100"/>
            <a:ext cx="533400" cy="894666"/>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5" name="TextBox 9"/>
          <p:cNvSpPr txBox="1">
            <a:spLocks noChangeArrowheads="1"/>
          </p:cNvSpPr>
          <p:nvPr/>
        </p:nvSpPr>
        <p:spPr bwMode="auto">
          <a:xfrm>
            <a:off x="2895600" y="3212068"/>
            <a:ext cx="2362200" cy="369332"/>
          </a:xfrm>
          <a:prstGeom prst="rect">
            <a:avLst/>
          </a:prstGeom>
          <a:noFill/>
          <a:ln w="9525">
            <a:solidFill>
              <a:schemeClr val="tx1"/>
            </a:solidFill>
            <a:miter lim="800000"/>
            <a:headEnd/>
            <a:tailEnd/>
          </a:ln>
        </p:spPr>
        <p:txBody>
          <a:bodyPr wrap="square">
            <a:spAutoFit/>
          </a:bodyPr>
          <a:lstStyle/>
          <a:p>
            <a:pPr>
              <a:buClr>
                <a:schemeClr val="accent1"/>
              </a:buClr>
              <a:buFont typeface="Wingdings" pitchFamily="2" charset="2"/>
              <a:buNone/>
            </a:pPr>
            <a:r>
              <a:rPr lang="en-US" b="1" dirty="0" smtClean="0"/>
              <a:t>High-Temp Furnace</a:t>
            </a:r>
            <a:endParaRPr lang="en-US" b="1" dirty="0"/>
          </a:p>
        </p:txBody>
      </p:sp>
      <p:cxnSp>
        <p:nvCxnSpPr>
          <p:cNvPr id="105" name="Elbow Connector 104"/>
          <p:cNvCxnSpPr>
            <a:stCxn id="23555" idx="3"/>
            <a:endCxn id="38" idx="1"/>
          </p:cNvCxnSpPr>
          <p:nvPr/>
        </p:nvCxnSpPr>
        <p:spPr>
          <a:xfrm flipV="1">
            <a:off x="5029200" y="5123766"/>
            <a:ext cx="533400" cy="93413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8" name="TextBox 9"/>
          <p:cNvSpPr txBox="1">
            <a:spLocks noChangeArrowheads="1"/>
          </p:cNvSpPr>
          <p:nvPr/>
        </p:nvSpPr>
        <p:spPr bwMode="auto">
          <a:xfrm>
            <a:off x="381000" y="4191000"/>
            <a:ext cx="1828800" cy="369332"/>
          </a:xfrm>
          <a:prstGeom prst="rect">
            <a:avLst/>
          </a:prstGeom>
          <a:noFill/>
          <a:ln w="9525">
            <a:solidFill>
              <a:schemeClr val="tx1"/>
            </a:solidFill>
            <a:miter lim="800000"/>
            <a:headEnd/>
            <a:tailEnd/>
          </a:ln>
        </p:spPr>
        <p:txBody>
          <a:bodyPr wrap="square">
            <a:spAutoFit/>
          </a:bodyPr>
          <a:lstStyle/>
          <a:p>
            <a:pPr algn="ctr">
              <a:buClr>
                <a:schemeClr val="accent1"/>
              </a:buClr>
              <a:buFont typeface="Wingdings" pitchFamily="2" charset="2"/>
              <a:buNone/>
            </a:pPr>
            <a:r>
              <a:rPr lang="en-US" b="1" dirty="0" smtClean="0"/>
              <a:t>“Pure” Wafers</a:t>
            </a:r>
            <a:endParaRPr lang="en-US" b="1" dirty="0"/>
          </a:p>
        </p:txBody>
      </p:sp>
      <p:sp>
        <p:nvSpPr>
          <p:cNvPr id="110" name="TextBox 9"/>
          <p:cNvSpPr txBox="1">
            <a:spLocks noChangeArrowheads="1"/>
          </p:cNvSpPr>
          <p:nvPr/>
        </p:nvSpPr>
        <p:spPr bwMode="auto">
          <a:xfrm>
            <a:off x="6934200" y="4267200"/>
            <a:ext cx="1905000" cy="369332"/>
          </a:xfrm>
          <a:prstGeom prst="rect">
            <a:avLst/>
          </a:prstGeom>
          <a:noFill/>
          <a:ln w="9525">
            <a:solidFill>
              <a:schemeClr val="tx1"/>
            </a:solidFill>
            <a:miter lim="800000"/>
            <a:headEnd/>
            <a:tailEnd/>
          </a:ln>
        </p:spPr>
        <p:txBody>
          <a:bodyPr wrap="square">
            <a:spAutoFit/>
          </a:bodyPr>
          <a:lstStyle/>
          <a:p>
            <a:pPr algn="ctr">
              <a:buClr>
                <a:schemeClr val="accent1"/>
              </a:buClr>
              <a:buFont typeface="Wingdings" pitchFamily="2" charset="2"/>
              <a:buNone/>
            </a:pPr>
            <a:r>
              <a:rPr lang="en-US" b="1" dirty="0" smtClean="0"/>
              <a:t>“Doped” Wafers</a:t>
            </a:r>
            <a:endParaRPr lang="en-US" b="1" dirty="0"/>
          </a:p>
        </p:txBody>
      </p:sp>
      <p:cxnSp>
        <p:nvCxnSpPr>
          <p:cNvPr id="112" name="Straight Arrow Connector 111"/>
          <p:cNvCxnSpPr>
            <a:stCxn id="38" idx="3"/>
            <a:endCxn id="15361" idx="1"/>
          </p:cNvCxnSpPr>
          <p:nvPr/>
        </p:nvCxnSpPr>
        <p:spPr>
          <a:xfrm>
            <a:off x="6934200" y="5123766"/>
            <a:ext cx="304800" cy="94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09600"/>
            <a:ext cx="7924800" cy="584775"/>
          </a:xfrm>
          <a:prstGeom prst="rect">
            <a:avLst/>
          </a:prstGeom>
          <a:noFill/>
        </p:spPr>
        <p:txBody>
          <a:bodyPr wrap="square">
            <a:spAutoFit/>
          </a:bodyPr>
          <a:lstStyle/>
          <a:p>
            <a:pPr>
              <a:defRPr/>
            </a:pPr>
            <a:r>
              <a:rPr lang="en-US" sz="3200" b="1" u="sng" dirty="0" smtClean="0">
                <a:solidFill>
                  <a:schemeClr val="tx1">
                    <a:lumMod val="75000"/>
                  </a:schemeClr>
                </a:solidFill>
                <a:ea typeface="굴림" pitchFamily="50" charset="-127"/>
              </a:rPr>
              <a:t>Effect of Doping on Semi-Conductors</a:t>
            </a:r>
            <a:endParaRPr lang="en-US" sz="2200" b="1" dirty="0" smtClean="0">
              <a:solidFill>
                <a:schemeClr val="tx1">
                  <a:lumMod val="75000"/>
                </a:schemeClr>
              </a:solidFill>
              <a:ea typeface="굴림" pitchFamily="50" charset="-127"/>
            </a:endParaRPr>
          </a:p>
        </p:txBody>
      </p:sp>
      <p:sp>
        <p:nvSpPr>
          <p:cNvPr id="8" name="TextBox 9"/>
          <p:cNvSpPr txBox="1">
            <a:spLocks noChangeArrowheads="1"/>
          </p:cNvSpPr>
          <p:nvPr/>
        </p:nvSpPr>
        <p:spPr bwMode="auto">
          <a:xfrm>
            <a:off x="56535" y="1343881"/>
            <a:ext cx="9067800" cy="2363724"/>
          </a:xfrm>
          <a:prstGeom prst="rect">
            <a:avLst/>
          </a:prstGeom>
          <a:noFill/>
          <a:ln w="9525">
            <a:noFill/>
            <a:miter lim="800000"/>
            <a:headEnd/>
            <a:tailEnd/>
          </a:ln>
        </p:spPr>
        <p:txBody>
          <a:bodyPr wrap="square">
            <a:spAutoFit/>
          </a:bodyPr>
          <a:lstStyle/>
          <a:p>
            <a:pPr>
              <a:lnSpc>
                <a:spcPct val="120000"/>
              </a:lnSpc>
              <a:spcBef>
                <a:spcPct val="20000"/>
              </a:spcBef>
              <a:buClr>
                <a:schemeClr val="accent1"/>
              </a:buClr>
              <a:buFont typeface="Wingdings" pitchFamily="2" charset="2"/>
              <a:buNone/>
            </a:pPr>
            <a:r>
              <a:rPr lang="en-US" sz="2200" b="1" u="sng" dirty="0" smtClean="0">
                <a:solidFill>
                  <a:schemeClr val="accent1"/>
                </a:solidFill>
              </a:rPr>
              <a:t>P-Type</a:t>
            </a:r>
            <a:r>
              <a:rPr lang="en-US" sz="2200" b="1" u="sng" dirty="0" smtClean="0"/>
              <a:t> Semiconductors : </a:t>
            </a:r>
            <a:r>
              <a:rPr lang="en-US" sz="2000" b="1" dirty="0" smtClean="0">
                <a:solidFill>
                  <a:schemeClr val="accent1"/>
                </a:solidFill>
              </a:rPr>
              <a:t>P</a:t>
            </a:r>
            <a:r>
              <a:rPr lang="en-US" sz="2000" dirty="0" smtClean="0"/>
              <a:t>ositively charged Semiconductor</a:t>
            </a:r>
            <a:r>
              <a:rPr lang="en-US" dirty="0" smtClean="0"/>
              <a:t/>
            </a:r>
            <a:br>
              <a:rPr lang="en-US" dirty="0" smtClean="0"/>
            </a:br>
            <a:r>
              <a:rPr lang="en-US" sz="2200" b="1" u="sng" dirty="0" smtClean="0"/>
              <a:t>Dopant Material: </a:t>
            </a:r>
            <a:r>
              <a:rPr lang="en-US" sz="2000" dirty="0" smtClean="0"/>
              <a:t>Boron, Aluminum, Gallium</a:t>
            </a:r>
            <a:r>
              <a:rPr lang="en-US" dirty="0" smtClean="0"/>
              <a:t/>
            </a:r>
            <a:br>
              <a:rPr lang="en-US" dirty="0" smtClean="0"/>
            </a:br>
            <a:r>
              <a:rPr lang="en-US" sz="2200" b="1" u="sng" dirty="0" smtClean="0"/>
              <a:t>Effect of Dopant: </a:t>
            </a:r>
            <a:endParaRPr lang="en-US" dirty="0" smtClean="0"/>
          </a:p>
          <a:p>
            <a:pPr lvl="1">
              <a:lnSpc>
                <a:spcPct val="120000"/>
              </a:lnSpc>
              <a:spcBef>
                <a:spcPct val="20000"/>
              </a:spcBef>
              <a:buClr>
                <a:schemeClr val="accent1"/>
              </a:buClr>
              <a:buFont typeface="Arial" pitchFamily="34" charset="0"/>
              <a:buChar char="•"/>
            </a:pPr>
            <a:r>
              <a:rPr lang="en-US" dirty="0" smtClean="0"/>
              <a:t> Creates “holes” (positive charges where electrons have been removed) in lattice     structure</a:t>
            </a:r>
            <a:br>
              <a:rPr lang="en-US" dirty="0" smtClean="0"/>
            </a:br>
            <a:endParaRPr lang="en-US" dirty="0" smtClean="0"/>
          </a:p>
        </p:txBody>
      </p:sp>
      <p:pic>
        <p:nvPicPr>
          <p:cNvPr id="138242" name="Picture 2" descr="C:\Users\chester\Downloads\psem2.png"/>
          <p:cNvPicPr>
            <a:picLocks noChangeAspect="1" noChangeArrowheads="1"/>
          </p:cNvPicPr>
          <p:nvPr/>
        </p:nvPicPr>
        <p:blipFill>
          <a:blip r:embed="rId3" cstate="print"/>
          <a:srcRect/>
          <a:stretch>
            <a:fillRect/>
          </a:stretch>
        </p:blipFill>
        <p:spPr bwMode="auto">
          <a:xfrm>
            <a:off x="1226574" y="3396790"/>
            <a:ext cx="2431345" cy="2793460"/>
          </a:xfrm>
          <a:prstGeom prst="rect">
            <a:avLst/>
          </a:prstGeom>
          <a:noFill/>
        </p:spPr>
      </p:pic>
      <p:pic>
        <p:nvPicPr>
          <p:cNvPr id="138243" name="Picture 3" descr="C:\Users\chester\Downloads\solarboron.png"/>
          <p:cNvPicPr>
            <a:picLocks noChangeAspect="1" noChangeArrowheads="1"/>
          </p:cNvPicPr>
          <p:nvPr/>
        </p:nvPicPr>
        <p:blipFill>
          <a:blip r:embed="rId4" cstate="print"/>
          <a:srcRect/>
          <a:stretch>
            <a:fillRect/>
          </a:stretch>
        </p:blipFill>
        <p:spPr bwMode="auto">
          <a:xfrm>
            <a:off x="4556022" y="3680566"/>
            <a:ext cx="3322983" cy="24654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09600"/>
            <a:ext cx="7924800" cy="584775"/>
          </a:xfrm>
          <a:prstGeom prst="rect">
            <a:avLst/>
          </a:prstGeom>
          <a:noFill/>
        </p:spPr>
        <p:txBody>
          <a:bodyPr wrap="square">
            <a:spAutoFit/>
          </a:bodyPr>
          <a:lstStyle/>
          <a:p>
            <a:pPr>
              <a:defRPr/>
            </a:pPr>
            <a:r>
              <a:rPr lang="en-US" sz="3200" b="1" u="sng" dirty="0" smtClean="0">
                <a:solidFill>
                  <a:schemeClr val="tx1">
                    <a:lumMod val="75000"/>
                  </a:schemeClr>
                </a:solidFill>
                <a:ea typeface="굴림" pitchFamily="50" charset="-127"/>
              </a:rPr>
              <a:t>Effect of Doping on Semi-Conductors</a:t>
            </a:r>
            <a:endParaRPr lang="en-US" sz="2200" b="1" dirty="0" smtClean="0">
              <a:solidFill>
                <a:schemeClr val="tx1">
                  <a:lumMod val="75000"/>
                </a:schemeClr>
              </a:solidFill>
              <a:ea typeface="굴림" pitchFamily="50" charset="-127"/>
            </a:endParaRPr>
          </a:p>
        </p:txBody>
      </p:sp>
      <p:sp>
        <p:nvSpPr>
          <p:cNvPr id="8" name="TextBox 9"/>
          <p:cNvSpPr txBox="1">
            <a:spLocks noChangeArrowheads="1"/>
          </p:cNvSpPr>
          <p:nvPr/>
        </p:nvSpPr>
        <p:spPr bwMode="auto">
          <a:xfrm>
            <a:off x="76200" y="1223872"/>
            <a:ext cx="9067800" cy="2363724"/>
          </a:xfrm>
          <a:prstGeom prst="rect">
            <a:avLst/>
          </a:prstGeom>
          <a:noFill/>
          <a:ln w="9525">
            <a:noFill/>
            <a:miter lim="800000"/>
            <a:headEnd/>
            <a:tailEnd/>
          </a:ln>
        </p:spPr>
        <p:txBody>
          <a:bodyPr wrap="square">
            <a:spAutoFit/>
          </a:bodyPr>
          <a:lstStyle/>
          <a:p>
            <a:pPr>
              <a:lnSpc>
                <a:spcPct val="120000"/>
              </a:lnSpc>
              <a:spcBef>
                <a:spcPct val="20000"/>
              </a:spcBef>
              <a:buClr>
                <a:schemeClr val="accent1"/>
              </a:buClr>
              <a:buFont typeface="Wingdings" pitchFamily="2" charset="2"/>
              <a:buNone/>
            </a:pPr>
            <a:r>
              <a:rPr lang="en-US" sz="2200" b="1" u="sng" dirty="0" smtClean="0">
                <a:solidFill>
                  <a:schemeClr val="accent1"/>
                </a:solidFill>
              </a:rPr>
              <a:t>N-Type</a:t>
            </a:r>
            <a:r>
              <a:rPr lang="en-US" sz="2200" b="1" u="sng" dirty="0" smtClean="0"/>
              <a:t> Semiconductors : </a:t>
            </a:r>
            <a:r>
              <a:rPr lang="en-US" sz="2000" b="1" dirty="0" smtClean="0">
                <a:solidFill>
                  <a:schemeClr val="accent1"/>
                </a:solidFill>
              </a:rPr>
              <a:t>N</a:t>
            </a:r>
            <a:r>
              <a:rPr lang="en-US" sz="2000" dirty="0" smtClean="0"/>
              <a:t>egatively charged Semiconductor</a:t>
            </a:r>
            <a:r>
              <a:rPr lang="en-US" dirty="0" smtClean="0"/>
              <a:t/>
            </a:r>
            <a:br>
              <a:rPr lang="en-US" dirty="0" smtClean="0"/>
            </a:br>
            <a:r>
              <a:rPr lang="en-US" sz="2200" b="1" u="sng" dirty="0" smtClean="0"/>
              <a:t>Dopant Material: </a:t>
            </a:r>
            <a:r>
              <a:rPr lang="en-US" sz="2000" dirty="0" smtClean="0"/>
              <a:t>Phosphorous, Arsenic, Antimony (</a:t>
            </a:r>
            <a:r>
              <a:rPr lang="en-US" sz="2000" dirty="0" err="1" smtClean="0"/>
              <a:t>Sb</a:t>
            </a:r>
            <a:r>
              <a:rPr lang="en-US" sz="2000" dirty="0" smtClean="0"/>
              <a:t>)</a:t>
            </a:r>
            <a:r>
              <a:rPr lang="en-US" dirty="0" smtClean="0"/>
              <a:t/>
            </a:r>
            <a:br>
              <a:rPr lang="en-US" dirty="0" smtClean="0"/>
            </a:br>
            <a:r>
              <a:rPr lang="en-US" sz="2200" b="1" u="sng" dirty="0" smtClean="0"/>
              <a:t>Effect of Dopant: </a:t>
            </a:r>
            <a:endParaRPr lang="en-US" dirty="0" smtClean="0"/>
          </a:p>
          <a:p>
            <a:pPr lvl="1">
              <a:lnSpc>
                <a:spcPct val="120000"/>
              </a:lnSpc>
              <a:spcBef>
                <a:spcPct val="20000"/>
              </a:spcBef>
              <a:buClr>
                <a:schemeClr val="accent1"/>
              </a:buClr>
              <a:buFont typeface="Arial" pitchFamily="34" charset="0"/>
              <a:buChar char="•"/>
            </a:pPr>
            <a:r>
              <a:rPr lang="en-US" dirty="0" smtClean="0"/>
              <a:t> Added unbound electrons create negative charge in lattice structure	</a:t>
            </a:r>
            <a:br>
              <a:rPr lang="en-US" dirty="0" smtClean="0"/>
            </a:br>
            <a:r>
              <a:rPr lang="en-US" dirty="0" smtClean="0"/>
              <a:t>	</a:t>
            </a:r>
            <a:br>
              <a:rPr lang="en-US" dirty="0" smtClean="0"/>
            </a:br>
            <a:endParaRPr lang="en-US" dirty="0" smtClean="0"/>
          </a:p>
        </p:txBody>
      </p:sp>
      <p:pic>
        <p:nvPicPr>
          <p:cNvPr id="139266" name="Picture 2" descr="C:\Users\chester\Downloads\nsem.png"/>
          <p:cNvPicPr>
            <a:picLocks noChangeAspect="1" noChangeArrowheads="1"/>
          </p:cNvPicPr>
          <p:nvPr/>
        </p:nvPicPr>
        <p:blipFill>
          <a:blip r:embed="rId3" cstate="print"/>
          <a:srcRect/>
          <a:stretch>
            <a:fillRect/>
          </a:stretch>
        </p:blipFill>
        <p:spPr bwMode="auto">
          <a:xfrm>
            <a:off x="1239786" y="3094703"/>
            <a:ext cx="2619375" cy="2533650"/>
          </a:xfrm>
          <a:prstGeom prst="rect">
            <a:avLst/>
          </a:prstGeom>
          <a:noFill/>
        </p:spPr>
      </p:pic>
      <p:pic>
        <p:nvPicPr>
          <p:cNvPr id="139267" name="Picture 3" descr="C:\Users\chester\Downloads\solarphosphorus.png"/>
          <p:cNvPicPr>
            <a:picLocks noChangeAspect="1" noChangeArrowheads="1"/>
          </p:cNvPicPr>
          <p:nvPr/>
        </p:nvPicPr>
        <p:blipFill>
          <a:blip r:embed="rId4" cstate="print"/>
          <a:srcRect/>
          <a:stretch>
            <a:fillRect/>
          </a:stretch>
        </p:blipFill>
        <p:spPr bwMode="auto">
          <a:xfrm>
            <a:off x="4575687" y="3124200"/>
            <a:ext cx="3479800" cy="2609850"/>
          </a:xfrm>
          <a:prstGeom prst="rect">
            <a:avLst/>
          </a:prstGeom>
          <a:noFill/>
        </p:spPr>
      </p:pic>
      <p:sp>
        <p:nvSpPr>
          <p:cNvPr id="2" name="Rectangle 1"/>
          <p:cNvSpPr/>
          <p:nvPr/>
        </p:nvSpPr>
        <p:spPr>
          <a:xfrm>
            <a:off x="803787" y="5854824"/>
            <a:ext cx="7543800" cy="646331"/>
          </a:xfrm>
          <a:prstGeom prst="rect">
            <a:avLst/>
          </a:prstGeom>
        </p:spPr>
        <p:txBody>
          <a:bodyPr wrap="square">
            <a:spAutoFit/>
          </a:bodyPr>
          <a:lstStyle/>
          <a:p>
            <a:pPr>
              <a:buFont typeface="Wingdings" pitchFamily="2" charset="2"/>
              <a:buChar char="Ø"/>
            </a:pPr>
            <a:r>
              <a:rPr lang="en-US" b="1" u="sng" dirty="0"/>
              <a:t>Remember: </a:t>
            </a:r>
            <a:r>
              <a:rPr lang="en-US" dirty="0"/>
              <a:t>Dopant is added to </a:t>
            </a:r>
            <a:r>
              <a:rPr lang="en-US" u="sng" dirty="0">
                <a:solidFill>
                  <a:schemeClr val="accent1"/>
                </a:solidFill>
              </a:rPr>
              <a:t>same piece </a:t>
            </a:r>
            <a:r>
              <a:rPr lang="en-US" dirty="0"/>
              <a:t>of semiconductor material</a:t>
            </a:r>
          </a:p>
          <a:p>
            <a:pPr>
              <a:buFont typeface="Wingdings" pitchFamily="2" charset="2"/>
              <a:buChar char="Ø"/>
            </a:pPr>
            <a:r>
              <a:rPr lang="en-US" b="1" u="sng" dirty="0"/>
              <a:t>Resulting Material</a:t>
            </a:r>
            <a:r>
              <a:rPr lang="en-US" dirty="0"/>
              <a:t>: Single, solid material called “</a:t>
            </a:r>
            <a:r>
              <a:rPr lang="en-US" b="1" u="sng" dirty="0">
                <a:solidFill>
                  <a:schemeClr val="accent1"/>
                </a:solidFill>
              </a:rPr>
              <a:t>P-N Junction</a:t>
            </a:r>
            <a:r>
              <a:rPr lang="en-US"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609600"/>
            <a:ext cx="7924800" cy="584775"/>
          </a:xfrm>
          <a:prstGeom prst="rect">
            <a:avLst/>
          </a:prstGeom>
          <a:noFill/>
        </p:spPr>
        <p:txBody>
          <a:bodyPr wrap="square">
            <a:spAutoFit/>
          </a:bodyPr>
          <a:lstStyle/>
          <a:p>
            <a:pPr>
              <a:defRPr/>
            </a:pPr>
            <a:r>
              <a:rPr lang="en-US" sz="3200" b="1" u="sng" dirty="0" smtClean="0">
                <a:solidFill>
                  <a:prstClr val="black">
                    <a:lumMod val="75000"/>
                  </a:prstClr>
                </a:solidFill>
                <a:ea typeface="굴림" pitchFamily="50" charset="-127"/>
              </a:rPr>
              <a:t>Electrical Switching on P-N Junction </a:t>
            </a:r>
            <a:endParaRPr lang="en-US" sz="2200" b="1" dirty="0" smtClean="0">
              <a:solidFill>
                <a:prstClr val="black">
                  <a:lumMod val="75000"/>
                </a:prstClr>
              </a:solidFill>
              <a:ea typeface="굴림" pitchFamily="50" charset="-127"/>
            </a:endParaRPr>
          </a:p>
        </p:txBody>
      </p:sp>
      <p:sp>
        <p:nvSpPr>
          <p:cNvPr id="8" name="TextBox 9"/>
          <p:cNvSpPr txBox="1">
            <a:spLocks noChangeArrowheads="1"/>
          </p:cNvSpPr>
          <p:nvPr/>
        </p:nvSpPr>
        <p:spPr bwMode="auto">
          <a:xfrm>
            <a:off x="76200" y="1099623"/>
            <a:ext cx="9067800" cy="1491177"/>
          </a:xfrm>
          <a:prstGeom prst="rect">
            <a:avLst/>
          </a:prstGeom>
          <a:noFill/>
          <a:ln w="9525">
            <a:noFill/>
            <a:miter lim="800000"/>
            <a:headEnd/>
            <a:tailEnd/>
          </a:ln>
        </p:spPr>
        <p:txBody>
          <a:bodyPr wrap="square">
            <a:spAutoFit/>
          </a:bodyPr>
          <a:lstStyle/>
          <a:p>
            <a:pPr>
              <a:lnSpc>
                <a:spcPct val="150000"/>
              </a:lnSpc>
              <a:spcBef>
                <a:spcPct val="20000"/>
              </a:spcBef>
              <a:buClr>
                <a:srgbClr val="0000FF"/>
              </a:buClr>
              <a:buFont typeface="Wingdings" pitchFamily="2" charset="2"/>
              <a:buChar char="Ø"/>
            </a:pPr>
            <a:r>
              <a:rPr lang="en-US" sz="2000" b="1" u="sng" dirty="0" smtClean="0">
                <a:solidFill>
                  <a:prstClr val="black"/>
                </a:solidFill>
              </a:rPr>
              <a:t>Applying External Voltage…</a:t>
            </a:r>
          </a:p>
          <a:p>
            <a:pPr>
              <a:lnSpc>
                <a:spcPct val="150000"/>
              </a:lnSpc>
              <a:buClr>
                <a:srgbClr val="0000FF"/>
              </a:buClr>
              <a:buSzPct val="120000"/>
              <a:buFont typeface="Arial" pitchFamily="34" charset="0"/>
              <a:buChar char="•"/>
            </a:pPr>
            <a:r>
              <a:rPr lang="en-US" sz="2000" dirty="0" smtClean="0">
                <a:solidFill>
                  <a:prstClr val="black"/>
                </a:solidFill>
              </a:rPr>
              <a:t>…of </a:t>
            </a:r>
            <a:r>
              <a:rPr lang="en-US" sz="2000" b="1" dirty="0" smtClean="0">
                <a:solidFill>
                  <a:srgbClr val="0000FF"/>
                </a:solidFill>
              </a:rPr>
              <a:t>Forward Biasing </a:t>
            </a:r>
            <a:r>
              <a:rPr lang="en-US" sz="2000" dirty="0" smtClean="0">
                <a:solidFill>
                  <a:prstClr val="black"/>
                </a:solidFill>
              </a:rPr>
              <a:t>polarity </a:t>
            </a:r>
            <a:r>
              <a:rPr lang="en-US" sz="2000" b="1" dirty="0" smtClean="0">
                <a:solidFill>
                  <a:srgbClr val="0000FF"/>
                </a:solidFill>
              </a:rPr>
              <a:t>facilitates </a:t>
            </a:r>
            <a:r>
              <a:rPr lang="en-US" sz="2000" dirty="0" smtClean="0">
                <a:solidFill>
                  <a:prstClr val="black"/>
                </a:solidFill>
              </a:rPr>
              <a:t>motion of free electrons</a:t>
            </a:r>
          </a:p>
          <a:p>
            <a:pPr>
              <a:lnSpc>
                <a:spcPct val="150000"/>
              </a:lnSpc>
              <a:spcBef>
                <a:spcPct val="20000"/>
              </a:spcBef>
              <a:buClr>
                <a:srgbClr val="0000FF"/>
              </a:buClr>
              <a:buSzPct val="120000"/>
              <a:buFont typeface="Arial" pitchFamily="34" charset="0"/>
              <a:buChar char="•"/>
            </a:pPr>
            <a:r>
              <a:rPr lang="en-US" sz="2000" dirty="0" smtClean="0">
                <a:solidFill>
                  <a:prstClr val="black"/>
                </a:solidFill>
              </a:rPr>
              <a:t>…of </a:t>
            </a:r>
            <a:r>
              <a:rPr lang="en-US" sz="2000" b="1" dirty="0" smtClean="0">
                <a:solidFill>
                  <a:srgbClr val="0000FF"/>
                </a:solidFill>
              </a:rPr>
              <a:t>Reverse Biasing </a:t>
            </a:r>
            <a:r>
              <a:rPr lang="en-US" sz="2000" dirty="0" smtClean="0">
                <a:solidFill>
                  <a:prstClr val="black"/>
                </a:solidFill>
              </a:rPr>
              <a:t>polarity </a:t>
            </a:r>
            <a:r>
              <a:rPr lang="en-US" sz="2000" b="1" dirty="0" smtClean="0">
                <a:solidFill>
                  <a:srgbClr val="0000FF"/>
                </a:solidFill>
              </a:rPr>
              <a:t>impedes</a:t>
            </a:r>
            <a:r>
              <a:rPr lang="en-US" sz="2000" dirty="0" smtClean="0">
                <a:solidFill>
                  <a:srgbClr val="0000FF"/>
                </a:solidFill>
              </a:rPr>
              <a:t> </a:t>
            </a:r>
            <a:r>
              <a:rPr lang="en-US" sz="2000" dirty="0" smtClean="0">
                <a:solidFill>
                  <a:prstClr val="black"/>
                </a:solidFill>
              </a:rPr>
              <a:t>motion of free electrons </a:t>
            </a:r>
          </a:p>
        </p:txBody>
      </p:sp>
      <p:pic>
        <p:nvPicPr>
          <p:cNvPr id="4" name="Picture 8"/>
          <p:cNvPicPr>
            <a:picLocks noChangeAspect="1" noChangeArrowheads="1"/>
          </p:cNvPicPr>
          <p:nvPr/>
        </p:nvPicPr>
        <p:blipFill>
          <a:blip r:embed="rId3" cstate="print"/>
          <a:srcRect/>
          <a:stretch>
            <a:fillRect/>
          </a:stretch>
        </p:blipFill>
        <p:spPr bwMode="auto">
          <a:xfrm>
            <a:off x="457200" y="3733800"/>
            <a:ext cx="3723542" cy="2746442"/>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5257800" y="3810000"/>
            <a:ext cx="3581400" cy="2696758"/>
          </a:xfrm>
          <a:prstGeom prst="rect">
            <a:avLst/>
          </a:prstGeom>
          <a:noFill/>
          <a:ln w="9525">
            <a:noFill/>
            <a:miter lim="800000"/>
            <a:headEnd/>
            <a:tailEnd/>
          </a:ln>
        </p:spPr>
      </p:pic>
      <p:sp>
        <p:nvSpPr>
          <p:cNvPr id="7" name="Rectangle 6"/>
          <p:cNvSpPr/>
          <p:nvPr/>
        </p:nvSpPr>
        <p:spPr>
          <a:xfrm>
            <a:off x="2514600" y="4876800"/>
            <a:ext cx="1524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315200" y="4876800"/>
            <a:ext cx="1524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a:spLocks noChangeArrowheads="1"/>
          </p:cNvSpPr>
          <p:nvPr/>
        </p:nvSpPr>
        <p:spPr bwMode="auto">
          <a:xfrm>
            <a:off x="6019800" y="2743200"/>
            <a:ext cx="2057400" cy="369332"/>
          </a:xfrm>
          <a:prstGeom prst="rect">
            <a:avLst/>
          </a:prstGeom>
          <a:noFill/>
          <a:ln w="9525">
            <a:solidFill>
              <a:schemeClr val="tx1"/>
            </a:solidFill>
            <a:miter lim="800000"/>
            <a:headEnd/>
            <a:tailEnd/>
          </a:ln>
        </p:spPr>
        <p:txBody>
          <a:bodyPr wrap="square">
            <a:spAutoFit/>
          </a:bodyPr>
          <a:lstStyle/>
          <a:p>
            <a:pPr algn="ctr">
              <a:buClr>
                <a:srgbClr val="0000FF"/>
              </a:buClr>
              <a:buFont typeface="Wingdings" pitchFamily="2" charset="2"/>
              <a:buNone/>
            </a:pPr>
            <a:r>
              <a:rPr lang="en-US" b="1" dirty="0" smtClean="0">
                <a:solidFill>
                  <a:prstClr val="black"/>
                </a:solidFill>
              </a:rPr>
              <a:t>Reverse Biasing</a:t>
            </a:r>
            <a:endParaRPr lang="en-US" b="1" dirty="0">
              <a:solidFill>
                <a:prstClr val="black"/>
              </a:solidFill>
            </a:endParaRPr>
          </a:p>
        </p:txBody>
      </p:sp>
      <p:sp>
        <p:nvSpPr>
          <p:cNvPr id="12" name="TextBox 11"/>
          <p:cNvSpPr txBox="1">
            <a:spLocks noChangeArrowheads="1"/>
          </p:cNvSpPr>
          <p:nvPr/>
        </p:nvSpPr>
        <p:spPr bwMode="auto">
          <a:xfrm>
            <a:off x="1371600" y="2743200"/>
            <a:ext cx="2057400" cy="369332"/>
          </a:xfrm>
          <a:prstGeom prst="rect">
            <a:avLst/>
          </a:prstGeom>
          <a:noFill/>
          <a:ln w="9525">
            <a:solidFill>
              <a:schemeClr val="tx1"/>
            </a:solidFill>
            <a:miter lim="800000"/>
            <a:headEnd/>
            <a:tailEnd/>
          </a:ln>
        </p:spPr>
        <p:txBody>
          <a:bodyPr wrap="square">
            <a:spAutoFit/>
          </a:bodyPr>
          <a:lstStyle/>
          <a:p>
            <a:pPr algn="ctr">
              <a:buClr>
                <a:srgbClr val="0000FF"/>
              </a:buClr>
              <a:buFont typeface="Wingdings" pitchFamily="2" charset="2"/>
              <a:buNone/>
            </a:pPr>
            <a:r>
              <a:rPr lang="en-US" b="1" dirty="0" smtClean="0">
                <a:solidFill>
                  <a:prstClr val="black"/>
                </a:solidFill>
              </a:rPr>
              <a:t>Forward Biasing</a:t>
            </a:r>
            <a:endParaRPr lang="en-US" b="1" dirty="0">
              <a:solidFill>
                <a:prstClr val="black"/>
              </a:solidFill>
            </a:endParaRPr>
          </a:p>
        </p:txBody>
      </p:sp>
      <p:sp>
        <p:nvSpPr>
          <p:cNvPr id="13" name="TextBox 12"/>
          <p:cNvSpPr txBox="1">
            <a:spLocks noChangeArrowheads="1"/>
          </p:cNvSpPr>
          <p:nvPr/>
        </p:nvSpPr>
        <p:spPr bwMode="auto">
          <a:xfrm>
            <a:off x="6019800" y="3087469"/>
            <a:ext cx="2667000" cy="646331"/>
          </a:xfrm>
          <a:prstGeom prst="rect">
            <a:avLst/>
          </a:prstGeom>
          <a:noFill/>
          <a:ln w="9525">
            <a:solidFill>
              <a:schemeClr val="bg1"/>
            </a:solidFill>
            <a:miter lim="800000"/>
            <a:headEnd/>
            <a:tailEnd/>
          </a:ln>
        </p:spPr>
        <p:txBody>
          <a:bodyPr wrap="square">
            <a:spAutoFit/>
          </a:bodyPr>
          <a:lstStyle/>
          <a:p>
            <a:pPr>
              <a:buClr>
                <a:srgbClr val="0000FF"/>
              </a:buClr>
              <a:buFont typeface="Arial" pitchFamily="34" charset="0"/>
              <a:buChar char="•"/>
            </a:pPr>
            <a:r>
              <a:rPr lang="en-US" b="1" dirty="0" smtClean="0">
                <a:solidFill>
                  <a:prstClr val="black"/>
                </a:solidFill>
              </a:rPr>
              <a:t>Circuit is “Off”</a:t>
            </a:r>
          </a:p>
          <a:p>
            <a:pPr>
              <a:buClr>
                <a:srgbClr val="0000FF"/>
              </a:buClr>
              <a:buFont typeface="Arial" pitchFamily="34" charset="0"/>
              <a:buChar char="•"/>
            </a:pPr>
            <a:r>
              <a:rPr lang="en-US" b="1" dirty="0" smtClean="0">
                <a:solidFill>
                  <a:prstClr val="black"/>
                </a:solidFill>
              </a:rPr>
              <a:t>Current not Flowing</a:t>
            </a:r>
            <a:endParaRPr lang="en-US" b="1" dirty="0">
              <a:solidFill>
                <a:prstClr val="black"/>
              </a:solidFill>
            </a:endParaRPr>
          </a:p>
        </p:txBody>
      </p:sp>
      <p:sp>
        <p:nvSpPr>
          <p:cNvPr id="14" name="TextBox 13"/>
          <p:cNvSpPr txBox="1">
            <a:spLocks noChangeArrowheads="1"/>
          </p:cNvSpPr>
          <p:nvPr/>
        </p:nvSpPr>
        <p:spPr bwMode="auto">
          <a:xfrm>
            <a:off x="1371600" y="3087469"/>
            <a:ext cx="2667000" cy="646331"/>
          </a:xfrm>
          <a:prstGeom prst="rect">
            <a:avLst/>
          </a:prstGeom>
          <a:noFill/>
          <a:ln w="9525">
            <a:solidFill>
              <a:schemeClr val="bg1"/>
            </a:solidFill>
            <a:miter lim="800000"/>
            <a:headEnd/>
            <a:tailEnd/>
          </a:ln>
        </p:spPr>
        <p:txBody>
          <a:bodyPr wrap="square">
            <a:spAutoFit/>
          </a:bodyPr>
          <a:lstStyle/>
          <a:p>
            <a:pPr>
              <a:buClr>
                <a:srgbClr val="0000FF"/>
              </a:buClr>
              <a:buFont typeface="Arial" pitchFamily="34" charset="0"/>
              <a:buChar char="•"/>
            </a:pPr>
            <a:r>
              <a:rPr lang="en-US" b="1" dirty="0" smtClean="0">
                <a:solidFill>
                  <a:prstClr val="black"/>
                </a:solidFill>
              </a:rPr>
              <a:t>Circuit is “On”</a:t>
            </a:r>
          </a:p>
          <a:p>
            <a:pPr>
              <a:buClr>
                <a:srgbClr val="0000FF"/>
              </a:buClr>
              <a:buFont typeface="Arial" pitchFamily="34" charset="0"/>
              <a:buChar char="•"/>
            </a:pPr>
            <a:r>
              <a:rPr lang="en-US" b="1" dirty="0" smtClean="0">
                <a:solidFill>
                  <a:prstClr val="black"/>
                </a:solidFill>
              </a:rPr>
              <a:t>Current is Flowing</a:t>
            </a:r>
            <a:endParaRPr lang="en-US" b="1" dirty="0">
              <a:solidFill>
                <a:prstClr val="black"/>
              </a:solidFill>
            </a:endParaRPr>
          </a:p>
        </p:txBody>
      </p:sp>
    </p:spTree>
    <p:extLst>
      <p:ext uri="{BB962C8B-B14F-4D97-AF65-F5344CB8AC3E}">
        <p14:creationId xmlns="" xmlns:p14="http://schemas.microsoft.com/office/powerpoint/2010/main" val="3224140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609600"/>
            <a:ext cx="7924800" cy="584775"/>
          </a:xfrm>
          <a:prstGeom prst="rect">
            <a:avLst/>
          </a:prstGeom>
          <a:noFill/>
        </p:spPr>
        <p:txBody>
          <a:bodyPr wrap="square">
            <a:spAutoFit/>
          </a:bodyPr>
          <a:lstStyle/>
          <a:p>
            <a:pPr>
              <a:defRPr/>
            </a:pPr>
            <a:r>
              <a:rPr lang="en-US" sz="3200" b="1" u="sng" dirty="0" smtClean="0">
                <a:solidFill>
                  <a:prstClr val="black">
                    <a:lumMod val="75000"/>
                  </a:prstClr>
                </a:solidFill>
                <a:ea typeface="굴림" pitchFamily="50" charset="-127"/>
              </a:rPr>
              <a:t>Finally – combining all concepts </a:t>
            </a:r>
            <a:endParaRPr lang="en-US" sz="2200" b="1" dirty="0" smtClean="0">
              <a:solidFill>
                <a:prstClr val="black">
                  <a:lumMod val="75000"/>
                </a:prstClr>
              </a:solidFill>
              <a:ea typeface="굴림" pitchFamily="50" charset="-127"/>
            </a:endParaRPr>
          </a:p>
        </p:txBody>
      </p:sp>
      <p:sp>
        <p:nvSpPr>
          <p:cNvPr id="8" name="TextBox 9"/>
          <p:cNvSpPr txBox="1">
            <a:spLocks noChangeArrowheads="1"/>
          </p:cNvSpPr>
          <p:nvPr/>
        </p:nvSpPr>
        <p:spPr bwMode="auto">
          <a:xfrm>
            <a:off x="76200" y="1143000"/>
            <a:ext cx="9067800" cy="6297108"/>
          </a:xfrm>
          <a:prstGeom prst="rect">
            <a:avLst/>
          </a:prstGeom>
          <a:noFill/>
          <a:ln w="9525">
            <a:noFill/>
            <a:miter lim="800000"/>
            <a:headEnd/>
            <a:tailEnd/>
          </a:ln>
        </p:spPr>
        <p:txBody>
          <a:bodyPr wrap="square">
            <a:spAutoFit/>
          </a:bodyPr>
          <a:lstStyle/>
          <a:p>
            <a:pPr>
              <a:lnSpc>
                <a:spcPct val="120000"/>
              </a:lnSpc>
              <a:spcBef>
                <a:spcPct val="20000"/>
              </a:spcBef>
              <a:buClr>
                <a:srgbClr val="0000FF"/>
              </a:buClr>
              <a:buFont typeface="Wingdings" pitchFamily="2" charset="2"/>
              <a:buChar char="Ø"/>
            </a:pPr>
            <a:r>
              <a:rPr lang="en-US" sz="2200" b="1" dirty="0" smtClean="0">
                <a:solidFill>
                  <a:prstClr val="black"/>
                </a:solidFill>
              </a:rPr>
              <a:t>Semiconductor -&gt; Doping -&gt; P-N Junction -&gt; Depletion Region</a:t>
            </a:r>
          </a:p>
          <a:p>
            <a:pPr>
              <a:lnSpc>
                <a:spcPct val="120000"/>
              </a:lnSpc>
              <a:spcBef>
                <a:spcPct val="20000"/>
              </a:spcBef>
              <a:buClr>
                <a:srgbClr val="0000FF"/>
              </a:buClr>
              <a:buFont typeface="Wingdings" pitchFamily="2" charset="2"/>
              <a:buChar char="Ø"/>
            </a:pPr>
            <a:r>
              <a:rPr lang="en-US" sz="2200" dirty="0" smtClean="0">
                <a:solidFill>
                  <a:srgbClr val="0000FF"/>
                </a:solidFill>
              </a:rPr>
              <a:t>One P-N Junction </a:t>
            </a:r>
            <a:r>
              <a:rPr lang="en-US" sz="2200" dirty="0" smtClean="0">
                <a:solidFill>
                  <a:prstClr val="black"/>
                </a:solidFill>
              </a:rPr>
              <a:t>can </a:t>
            </a:r>
            <a:r>
              <a:rPr lang="en-US" sz="2200" dirty="0" smtClean="0">
                <a:solidFill>
                  <a:srgbClr val="0000FF"/>
                </a:solidFill>
              </a:rPr>
              <a:t>control current </a:t>
            </a:r>
            <a:r>
              <a:rPr lang="en-US" sz="2200" dirty="0" smtClean="0">
                <a:solidFill>
                  <a:prstClr val="black"/>
                </a:solidFill>
              </a:rPr>
              <a:t>flow via an external voltage</a:t>
            </a:r>
          </a:p>
          <a:p>
            <a:pPr>
              <a:lnSpc>
                <a:spcPct val="120000"/>
              </a:lnSpc>
              <a:spcBef>
                <a:spcPct val="20000"/>
              </a:spcBef>
              <a:buClr>
                <a:srgbClr val="0000FF"/>
              </a:buClr>
              <a:buFont typeface="Wingdings" pitchFamily="2" charset="2"/>
              <a:buChar char="Ø"/>
            </a:pPr>
            <a:r>
              <a:rPr lang="en-US" sz="2200" dirty="0" smtClean="0">
                <a:solidFill>
                  <a:srgbClr val="0000FF"/>
                </a:solidFill>
              </a:rPr>
              <a:t>Two P-N junctions </a:t>
            </a:r>
            <a:r>
              <a:rPr lang="en-US" sz="2200" b="1" dirty="0" smtClean="0">
                <a:solidFill>
                  <a:prstClr val="black"/>
                </a:solidFill>
              </a:rPr>
              <a:t>(</a:t>
            </a:r>
            <a:r>
              <a:rPr lang="en-US" sz="2200" dirty="0" smtClean="0">
                <a:solidFill>
                  <a:prstClr val="black"/>
                </a:solidFill>
              </a:rPr>
              <a:t>bipolar junction transistor, BJT) can </a:t>
            </a:r>
            <a:r>
              <a:rPr lang="en-US" sz="2200" dirty="0" smtClean="0">
                <a:solidFill>
                  <a:srgbClr val="0000FF"/>
                </a:solidFill>
              </a:rPr>
              <a:t>control current </a:t>
            </a:r>
            <a:r>
              <a:rPr lang="en-US" sz="2200" dirty="0" smtClean="0">
                <a:solidFill>
                  <a:prstClr val="black"/>
                </a:solidFill>
              </a:rPr>
              <a:t>flow and </a:t>
            </a:r>
            <a:r>
              <a:rPr lang="en-US" sz="2200" dirty="0" smtClean="0">
                <a:solidFill>
                  <a:srgbClr val="0000FF"/>
                </a:solidFill>
              </a:rPr>
              <a:t>amplify the current </a:t>
            </a:r>
            <a:r>
              <a:rPr lang="en-US" sz="2200" dirty="0" smtClean="0">
                <a:solidFill>
                  <a:prstClr val="black"/>
                </a:solidFill>
              </a:rPr>
              <a:t>flow. </a:t>
            </a:r>
          </a:p>
          <a:p>
            <a:pPr>
              <a:lnSpc>
                <a:spcPct val="120000"/>
              </a:lnSpc>
              <a:spcBef>
                <a:spcPct val="20000"/>
              </a:spcBef>
              <a:buClr>
                <a:srgbClr val="0000FF"/>
              </a:buClr>
              <a:buFont typeface="Wingdings" pitchFamily="2" charset="2"/>
              <a:buChar char="Ø"/>
            </a:pPr>
            <a:r>
              <a:rPr lang="en-US" sz="2200" dirty="0" smtClean="0">
                <a:solidFill>
                  <a:prstClr val="black"/>
                </a:solidFill>
              </a:rPr>
              <a:t>Also, if a resistor is attached to the output, the resulting voltage output is much greater than the applied voltage, due to amplified current. </a:t>
            </a:r>
            <a:r>
              <a:rPr lang="en-US" sz="2200" dirty="0" smtClean="0">
                <a:solidFill>
                  <a:schemeClr val="accent1"/>
                </a:solidFill>
              </a:rPr>
              <a:t>Example at end.</a:t>
            </a:r>
          </a:p>
          <a:p>
            <a:pPr>
              <a:lnSpc>
                <a:spcPct val="120000"/>
              </a:lnSpc>
              <a:spcBef>
                <a:spcPct val="20000"/>
              </a:spcBef>
              <a:buClr>
                <a:srgbClr val="0000FF"/>
              </a:buClr>
              <a:buFont typeface="Wingdings" pitchFamily="2" charset="2"/>
              <a:buNone/>
            </a:pPr>
            <a:endParaRPr lang="en-US" b="1" dirty="0" smtClean="0">
              <a:solidFill>
                <a:prstClr val="black"/>
              </a:solidFill>
            </a:endParaRPr>
          </a:p>
          <a:p>
            <a:pPr>
              <a:lnSpc>
                <a:spcPct val="120000"/>
              </a:lnSpc>
              <a:spcBef>
                <a:spcPct val="20000"/>
              </a:spcBef>
              <a:buClr>
                <a:srgbClr val="0000FF"/>
              </a:buClr>
              <a:buFont typeface="Wingdings" pitchFamily="2" charset="2"/>
              <a:buNone/>
            </a:pPr>
            <a:r>
              <a:rPr lang="en-US" dirty="0" smtClean="0">
                <a:solidFill>
                  <a:prstClr val="black"/>
                </a:solidFill>
              </a:rPr>
              <a:t/>
            </a:r>
            <a:br>
              <a:rPr lang="en-US" dirty="0" smtClean="0">
                <a:solidFill>
                  <a:prstClr val="black"/>
                </a:solidFill>
              </a:rPr>
            </a:br>
            <a:r>
              <a:rPr lang="en-US" dirty="0" smtClean="0">
                <a:solidFill>
                  <a:prstClr val="black"/>
                </a:solidFill>
              </a:rPr>
              <a:t>     </a:t>
            </a:r>
            <a:r>
              <a:rPr lang="en-US" b="1" u="sng" dirty="0" smtClean="0">
                <a:solidFill>
                  <a:prstClr val="black"/>
                </a:solidFill>
              </a:rPr>
              <a:t/>
            </a:r>
            <a:br>
              <a:rPr lang="en-US" b="1" u="sng" dirty="0" smtClean="0">
                <a:solidFill>
                  <a:prstClr val="black"/>
                </a:solidFill>
              </a:rPr>
            </a:br>
            <a:r>
              <a:rPr lang="en-US" b="1" u="sng" dirty="0" smtClean="0">
                <a:solidFill>
                  <a:prstClr val="black"/>
                </a:solidFill>
              </a:rPr>
              <a:t/>
            </a:r>
            <a:br>
              <a:rPr lang="en-US" b="1" u="sng" dirty="0" smtClean="0">
                <a:solidFill>
                  <a:prstClr val="black"/>
                </a:solidFill>
              </a:rPr>
            </a:br>
            <a:r>
              <a:rPr lang="en-US" b="1" u="sng" dirty="0" smtClean="0">
                <a:solidFill>
                  <a:prstClr val="black"/>
                </a:solidFill>
              </a:rPr>
              <a:t/>
            </a:r>
            <a:br>
              <a:rPr lang="en-US" b="1" u="sng" dirty="0" smtClean="0">
                <a:solidFill>
                  <a:prstClr val="black"/>
                </a:solidFill>
              </a:rPr>
            </a:br>
            <a:endParaRPr lang="en-US" dirty="0" smtClean="0">
              <a:solidFill>
                <a:prstClr val="black"/>
              </a:solidFill>
            </a:endParaRPr>
          </a:p>
          <a:p>
            <a:pPr>
              <a:lnSpc>
                <a:spcPct val="120000"/>
              </a:lnSpc>
              <a:spcBef>
                <a:spcPct val="20000"/>
              </a:spcBef>
              <a:buClr>
                <a:srgbClr val="0000FF"/>
              </a:buClr>
              <a:buFont typeface="Wingdings" pitchFamily="2" charset="2"/>
              <a:buNone/>
            </a:pPr>
            <a:r>
              <a:rPr lang="en-US" dirty="0" smtClean="0">
                <a:solidFill>
                  <a:prstClr val="black"/>
                </a:solidFill>
              </a:rPr>
              <a:t>     </a:t>
            </a:r>
            <a:br>
              <a:rPr lang="en-US" dirty="0" smtClean="0">
                <a:solidFill>
                  <a:prstClr val="black"/>
                </a:solidFill>
              </a:rPr>
            </a:br>
            <a:r>
              <a:rPr lang="en-US" dirty="0" smtClean="0">
                <a:solidFill>
                  <a:prstClr val="black"/>
                </a:solidFill>
              </a:rPr>
              <a:t>	</a:t>
            </a:r>
            <a:br>
              <a:rPr lang="en-US" dirty="0" smtClean="0">
                <a:solidFill>
                  <a:prstClr val="black"/>
                </a:solidFill>
              </a:rPr>
            </a:br>
            <a:endParaRPr lang="en-US" dirty="0" smtClean="0">
              <a:solidFill>
                <a:prstClr val="black"/>
              </a:solidFill>
            </a:endParaRPr>
          </a:p>
        </p:txBody>
      </p:sp>
      <p:pic>
        <p:nvPicPr>
          <p:cNvPr id="7" name="Picture 6" descr="3-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038600"/>
            <a:ext cx="4953000" cy="2455458"/>
          </a:xfrm>
          <a:prstGeom prst="rect">
            <a:avLst/>
          </a:prstGeom>
          <a:noFill/>
          <a:ln w="9525">
            <a:noFill/>
            <a:miter lim="800000"/>
            <a:headEnd/>
            <a:tailEnd/>
          </a:ln>
        </p:spPr>
      </p:pic>
    </p:spTree>
    <p:extLst>
      <p:ext uri="{BB962C8B-B14F-4D97-AF65-F5344CB8AC3E}">
        <p14:creationId xmlns="" xmlns:p14="http://schemas.microsoft.com/office/powerpoint/2010/main" val="374083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a:t>
            </a:r>
            <a:r>
              <a:rPr lang="en-US" dirty="0">
                <a:hlinkClick r:id="rId2"/>
              </a:rPr>
              <a:t>://</a:t>
            </a:r>
            <a:r>
              <a:rPr lang="en-US" dirty="0" smtClean="0">
                <a:hlinkClick r:id="rId2"/>
              </a:rPr>
              <a:t>www.youtube.com/watch?v=QO5FgM7MLGg</a:t>
            </a:r>
            <a:r>
              <a:rPr lang="en-US" dirty="0" smtClean="0"/>
              <a:t> </a:t>
            </a:r>
            <a:endParaRPr lang="en-US" dirty="0"/>
          </a:p>
        </p:txBody>
      </p:sp>
    </p:spTree>
    <p:extLst>
      <p:ext uri="{BB962C8B-B14F-4D97-AF65-F5344CB8AC3E}">
        <p14:creationId xmlns="" xmlns:p14="http://schemas.microsoft.com/office/powerpoint/2010/main" val="7070101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2808288" y="18161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Introduction to Transistors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35" name="AutoShape 6"/>
          <p:cNvSpPr>
            <a:spLocks noChangeArrowheads="1"/>
          </p:cNvSpPr>
          <p:nvPr/>
        </p:nvSpPr>
        <p:spPr bwMode="gray">
          <a:xfrm>
            <a:off x="2822575" y="4332288"/>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Field Effect and Power Transistors</a:t>
            </a:r>
          </a:p>
          <a:p>
            <a:pPr latinLnBrk="1"/>
            <a:r>
              <a:rPr lang="en-US" sz="1600" b="0" u="sng" dirty="0" smtClean="0">
                <a:solidFill>
                  <a:prstClr val="black"/>
                </a:solidFill>
                <a:cs typeface="Times New Roman" pitchFamily="18" charset="0"/>
              </a:rPr>
              <a:t>Will </a:t>
            </a:r>
            <a:r>
              <a:rPr lang="en-US" sz="1600" b="0" u="sng" dirty="0" err="1" smtClean="0">
                <a:solidFill>
                  <a:prstClr val="black"/>
                </a:solidFill>
                <a:cs typeface="Times New Roman" pitchFamily="18" charset="0"/>
              </a:rPr>
              <a:t>Dahlin</a:t>
            </a:r>
            <a:endParaRPr kumimoji="1" lang="en-US" altLang="ko-KR" sz="1500" u="sng" dirty="0">
              <a:solidFill>
                <a:srgbClr val="1C1C1C"/>
              </a:solidFill>
              <a:latin typeface="Constantia"/>
            </a:endParaRPr>
          </a:p>
        </p:txBody>
      </p:sp>
      <p:sp>
        <p:nvSpPr>
          <p:cNvPr id="37" name="AutoShape 9"/>
          <p:cNvSpPr>
            <a:spLocks noChangeArrowheads="1"/>
          </p:cNvSpPr>
          <p:nvPr/>
        </p:nvSpPr>
        <p:spPr bwMode="gray">
          <a:xfrm>
            <a:off x="2057400" y="333375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3</a:t>
            </a:r>
          </a:p>
        </p:txBody>
      </p:sp>
      <p:sp>
        <p:nvSpPr>
          <p:cNvPr id="38" name="AutoShape 10"/>
          <p:cNvSpPr>
            <a:spLocks noChangeArrowheads="1"/>
          </p:cNvSpPr>
          <p:nvPr/>
        </p:nvSpPr>
        <p:spPr bwMode="gray">
          <a:xfrm>
            <a:off x="2057400" y="417195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4</a:t>
            </a:r>
          </a:p>
        </p:txBody>
      </p:sp>
      <p:sp>
        <p:nvSpPr>
          <p:cNvPr id="39" name="AutoShape 11"/>
          <p:cNvSpPr>
            <a:spLocks noChangeArrowheads="1"/>
          </p:cNvSpPr>
          <p:nvPr/>
        </p:nvSpPr>
        <p:spPr bwMode="gray">
          <a:xfrm>
            <a:off x="2822575" y="5172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Part Numbers and Catalog</a:t>
            </a:r>
            <a:endParaRPr kumimoji="1" lang="en-US" altLang="ko-KR" sz="2500" dirty="0">
              <a:solidFill>
                <a:srgbClr val="1C1C1C"/>
              </a:solidFill>
              <a:latin typeface="Constantia"/>
            </a:endParaRPr>
          </a:p>
          <a:p>
            <a:pPr latinLnBrk="1"/>
            <a:r>
              <a:rPr kumimoji="1" lang="en-US" altLang="ko-KR" sz="1600" b="0" u="sng" dirty="0" smtClean="0">
                <a:solidFill>
                  <a:srgbClr val="1C1C1C"/>
                </a:solidFill>
              </a:rPr>
              <a:t>Will </a:t>
            </a:r>
            <a:r>
              <a:rPr kumimoji="1" lang="en-US" altLang="ko-KR" sz="1600" b="0" u="sng" dirty="0" err="1" smtClean="0">
                <a:solidFill>
                  <a:srgbClr val="1C1C1C"/>
                </a:solidFill>
              </a:rPr>
              <a:t>Dahlin</a:t>
            </a:r>
            <a:endParaRPr kumimoji="1" lang="en-US" altLang="ko-KR" sz="1600" b="0" u="sng" dirty="0">
              <a:solidFill>
                <a:srgbClr val="1C1C1C"/>
              </a:solidFill>
            </a:endParaRPr>
          </a:p>
        </p:txBody>
      </p:sp>
      <p:sp>
        <p:nvSpPr>
          <p:cNvPr id="40" name="AutoShape 12"/>
          <p:cNvSpPr>
            <a:spLocks noChangeArrowheads="1"/>
          </p:cNvSpPr>
          <p:nvPr/>
        </p:nvSpPr>
        <p:spPr bwMode="gray">
          <a:xfrm>
            <a:off x="2071688" y="5002212"/>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5</a:t>
            </a:r>
          </a:p>
        </p:txBody>
      </p:sp>
      <p:sp>
        <p:nvSpPr>
          <p:cNvPr id="41" name="AutoShape 4"/>
          <p:cNvSpPr>
            <a:spLocks noChangeArrowheads="1"/>
          </p:cNvSpPr>
          <p:nvPr/>
        </p:nvSpPr>
        <p:spPr bwMode="gray">
          <a:xfrm>
            <a:off x="2828925" y="3452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Constantia"/>
              </a:rPr>
              <a:t>Bipolar Junction </a:t>
            </a:r>
            <a:r>
              <a:rPr kumimoji="1" lang="en-US" altLang="ko-KR" sz="2500" dirty="0" smtClean="0">
                <a:solidFill>
                  <a:srgbClr val="1C1C1C"/>
                </a:solidFill>
                <a:latin typeface="Constantia"/>
              </a:rPr>
              <a:t>Transistors</a:t>
            </a:r>
            <a:endParaRPr kumimoji="1" lang="en-US" altLang="ko-KR" sz="2500" dirty="0">
              <a:solidFill>
                <a:srgbClr val="1C1C1C"/>
              </a:solidFill>
              <a:latin typeface="Constantia"/>
            </a:endParaRPr>
          </a:p>
          <a:p>
            <a:pPr latinLnBrk="1"/>
            <a:r>
              <a:rPr lang="en-US" sz="1600" b="0" u="sng" dirty="0" err="1" smtClean="0">
                <a:solidFill>
                  <a:prstClr val="black"/>
                </a:solidFill>
              </a:rPr>
              <a:t>Xin</a:t>
            </a:r>
            <a:r>
              <a:rPr lang="en-US" sz="1600" b="0" u="sng" dirty="0" smtClean="0">
                <a:solidFill>
                  <a:prstClr val="black"/>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2057400" y="16764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1</a:t>
            </a:r>
            <a:endParaRPr lang="en-US" altLang="ko-KR" sz="2400" dirty="0">
              <a:solidFill>
                <a:srgbClr val="FFFFFF"/>
              </a:solidFill>
              <a:latin typeface="Constantia"/>
            </a:endParaRP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Outline</a:t>
            </a:r>
            <a:endParaRPr lang="en-US" sz="3200" b="1" u="sng" dirty="0">
              <a:solidFill>
                <a:prstClr val="black">
                  <a:lumMod val="75000"/>
                </a:prstClr>
              </a:solidFill>
              <a:ea typeface="굴림" pitchFamily="50" charset="-127"/>
            </a:endParaRPr>
          </a:p>
        </p:txBody>
      </p:sp>
      <p:sp>
        <p:nvSpPr>
          <p:cNvPr id="12" name="AutoShape 4"/>
          <p:cNvSpPr>
            <a:spLocks noChangeArrowheads="1"/>
          </p:cNvSpPr>
          <p:nvPr/>
        </p:nvSpPr>
        <p:spPr bwMode="gray">
          <a:xfrm>
            <a:off x="2819400" y="25908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Types and Checks</a:t>
            </a:r>
            <a:endParaRPr kumimoji="1" lang="en-US" altLang="ko-KR" sz="2500" dirty="0">
              <a:solidFill>
                <a:srgbClr val="1C1C1C"/>
              </a:solidFill>
              <a:latin typeface="Constantia"/>
            </a:endParaRPr>
          </a:p>
          <a:p>
            <a:pPr latinLnBrk="1"/>
            <a:r>
              <a:rPr lang="en-US" sz="1600" b="0" u="sng" dirty="0" smtClean="0">
                <a:solidFill>
                  <a:prstClr val="black"/>
                </a:solidFill>
              </a:rPr>
              <a:t>Ryan Akin</a:t>
            </a:r>
            <a:endParaRPr kumimoji="1" lang="en-US" altLang="ko-KR" sz="1500" u="sng" dirty="0">
              <a:solidFill>
                <a:srgbClr val="1C1C1C"/>
              </a:solidFill>
            </a:endParaRPr>
          </a:p>
        </p:txBody>
      </p:sp>
      <p:sp>
        <p:nvSpPr>
          <p:cNvPr id="13" name="AutoShape 7"/>
          <p:cNvSpPr>
            <a:spLocks noChangeArrowheads="1"/>
          </p:cNvSpPr>
          <p:nvPr/>
        </p:nvSpPr>
        <p:spPr bwMode="gray">
          <a:xfrm>
            <a:off x="2057400" y="2514600"/>
            <a:ext cx="685800" cy="685800"/>
          </a:xfrm>
          <a:prstGeom prst="diamond">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2</a:t>
            </a:r>
            <a:endParaRPr lang="en-US" altLang="ko-KR" sz="2400" dirty="0">
              <a:solidFill>
                <a:srgbClr val="FFFFFF"/>
              </a:solidFill>
              <a:latin typeface="Constantia"/>
            </a:endParaRPr>
          </a:p>
        </p:txBody>
      </p:sp>
    </p:spTree>
    <p:extLst>
      <p:ext uri="{BB962C8B-B14F-4D97-AF65-F5344CB8AC3E}">
        <p14:creationId xmlns="" xmlns:p14="http://schemas.microsoft.com/office/powerpoint/2010/main" val="11153316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609600" y="990599"/>
            <a:ext cx="7543800" cy="5638801"/>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marL="914400" lvl="3" indent="-457200" latinLnBrk="1">
              <a:buFont typeface="Arial" pitchFamily="34" charset="0"/>
              <a:buChar char="•"/>
            </a:pPr>
            <a:r>
              <a:rPr kumimoji="1" lang="en-US" altLang="ko-KR" sz="2200" b="0" dirty="0" smtClean="0">
                <a:solidFill>
                  <a:schemeClr val="tx1"/>
                </a:solidFill>
                <a:latin typeface="+mn-lt"/>
              </a:rPr>
              <a:t>Types and Categorization of Transistors</a:t>
            </a:r>
          </a:p>
          <a:p>
            <a:pPr marL="914400" lvl="3" indent="-457200" latinLnBrk="1">
              <a:buFont typeface="Arial" pitchFamily="34" charset="0"/>
              <a:buChar char="•"/>
            </a:pPr>
            <a:r>
              <a:rPr kumimoji="1" lang="en-US" altLang="ko-KR" sz="2200" b="0" dirty="0" smtClean="0">
                <a:solidFill>
                  <a:schemeClr val="tx1"/>
                </a:solidFill>
                <a:latin typeface="+mn-lt"/>
              </a:rPr>
              <a:t>Meter Check of Unknown Transistor</a:t>
            </a:r>
            <a:endParaRPr kumimoji="1" lang="en-US" altLang="ko-KR" sz="2200" b="0" dirty="0">
              <a:solidFill>
                <a:schemeClr val="tx1"/>
              </a:solidFill>
              <a:latin typeface="+mn-lt"/>
            </a:endParaRPr>
          </a:p>
        </p:txBody>
      </p:sp>
      <p:sp>
        <p:nvSpPr>
          <p:cNvPr id="44" name="TextBox 43"/>
          <p:cNvSpPr txBox="1"/>
          <p:nvPr/>
        </p:nvSpPr>
        <p:spPr>
          <a:xfrm>
            <a:off x="1600200" y="2006025"/>
            <a:ext cx="5867400" cy="584775"/>
          </a:xfrm>
          <a:prstGeom prst="rect">
            <a:avLst/>
          </a:prstGeom>
          <a:noFill/>
        </p:spPr>
        <p:txBody>
          <a:bodyPr wrap="square">
            <a:spAutoFit/>
          </a:bodyPr>
          <a:lstStyle/>
          <a:p>
            <a:pPr algn="just">
              <a:defRPr/>
            </a:pPr>
            <a:r>
              <a:rPr lang="en-US" sz="3200" b="1" u="sng" dirty="0" smtClean="0">
                <a:solidFill>
                  <a:schemeClr val="tx1">
                    <a:lumMod val="75000"/>
                  </a:schemeClr>
                </a:solidFill>
                <a:ea typeface="굴림" pitchFamily="50" charset="-127"/>
              </a:rPr>
              <a:t>Transistor Types and Checks</a:t>
            </a:r>
            <a:endParaRPr lang="en-US" sz="3000" b="1" dirty="0">
              <a:solidFill>
                <a:schemeClr val="tx1">
                  <a:lumMod val="75000"/>
                </a:schemeClr>
              </a:solidFill>
              <a:ea typeface="굴림" pitchFamily="50" charset="-127"/>
            </a:endParaRPr>
          </a:p>
        </p:txBody>
      </p:sp>
    </p:spTree>
    <p:extLst>
      <p:ext uri="{BB962C8B-B14F-4D97-AF65-F5344CB8AC3E}">
        <p14:creationId xmlns="" xmlns:p14="http://schemas.microsoft.com/office/powerpoint/2010/main" val="85641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85750" y="1214438"/>
            <a:ext cx="8001000" cy="3286125"/>
          </a:xfrm>
        </p:spPr>
        <p:txBody>
          <a:bodyPr/>
          <a:lstStyle/>
          <a:p>
            <a:pPr>
              <a:spcBef>
                <a:spcPts val="1000"/>
              </a:spcBef>
              <a:buClrTx/>
              <a:buFont typeface="Wingdings" pitchFamily="2" charset="2"/>
              <a:buChar char="Ø"/>
            </a:pPr>
            <a:r>
              <a:rPr lang="en-US" sz="2500" b="1" u="sng" dirty="0" smtClean="0"/>
              <a:t>Transistor are categorized by</a:t>
            </a:r>
          </a:p>
          <a:p>
            <a:pPr lvl="1">
              <a:spcBef>
                <a:spcPts val="500"/>
              </a:spcBef>
              <a:buClrTx/>
              <a:buSzPct val="90000"/>
              <a:buFont typeface="Arial" pitchFamily="34" charset="0"/>
              <a:buChar char="•"/>
            </a:pPr>
            <a:r>
              <a:rPr lang="en-US" sz="1800" dirty="0" smtClean="0">
                <a:solidFill>
                  <a:schemeClr val="tx2"/>
                </a:solidFill>
              </a:rPr>
              <a:t>Semiconductor material: </a:t>
            </a:r>
            <a:r>
              <a:rPr lang="en-US" sz="1500" dirty="0" smtClean="0">
                <a:solidFill>
                  <a:schemeClr val="tx2"/>
                </a:solidFill>
              </a:rPr>
              <a:t>germanium, silicon, gallium arsenide, etc. </a:t>
            </a:r>
          </a:p>
          <a:p>
            <a:pPr lvl="1">
              <a:spcBef>
                <a:spcPts val="500"/>
              </a:spcBef>
              <a:buClrTx/>
              <a:buSzPct val="90000"/>
              <a:buFont typeface="Arial" pitchFamily="34" charset="0"/>
              <a:buChar char="•"/>
            </a:pPr>
            <a:r>
              <a:rPr lang="en-US" sz="1800" dirty="0" smtClean="0"/>
              <a:t>Structure: </a:t>
            </a:r>
            <a:r>
              <a:rPr lang="en-US" sz="1500" dirty="0" smtClean="0"/>
              <a:t>BJT, FET, IGFET </a:t>
            </a:r>
            <a:r>
              <a:rPr lang="en-US" sz="1500" dirty="0" smtClean="0">
                <a:solidFill>
                  <a:schemeClr val="tx2"/>
                </a:solidFill>
              </a:rPr>
              <a:t>(MOSFET), IGBT</a:t>
            </a:r>
          </a:p>
          <a:p>
            <a:pPr lvl="1">
              <a:spcBef>
                <a:spcPts val="500"/>
              </a:spcBef>
              <a:buClrTx/>
              <a:buSzPct val="90000"/>
              <a:buFont typeface="Arial" pitchFamily="34" charset="0"/>
              <a:buChar char="•"/>
            </a:pPr>
            <a:r>
              <a:rPr lang="en-US" sz="1800" dirty="0" smtClean="0">
                <a:solidFill>
                  <a:schemeClr val="tx2"/>
                </a:solidFill>
              </a:rPr>
              <a:t>Polarity: </a:t>
            </a:r>
            <a:r>
              <a:rPr lang="en-US" sz="1500" dirty="0" smtClean="0">
                <a:solidFill>
                  <a:schemeClr val="tx2"/>
                </a:solidFill>
              </a:rPr>
              <a:t>NPN, PNP (BJTs); N-channel, P-channel (FETs) </a:t>
            </a:r>
          </a:p>
          <a:p>
            <a:pPr lvl="1">
              <a:spcBef>
                <a:spcPts val="500"/>
              </a:spcBef>
              <a:buClrTx/>
              <a:buSzPct val="90000"/>
              <a:buFont typeface="Arial" pitchFamily="34" charset="0"/>
              <a:buChar char="•"/>
            </a:pPr>
            <a:r>
              <a:rPr lang="en-US" sz="1800" dirty="0" smtClean="0">
                <a:solidFill>
                  <a:schemeClr val="tx2"/>
                </a:solidFill>
              </a:rPr>
              <a:t>Maximum power rating: </a:t>
            </a:r>
            <a:r>
              <a:rPr lang="en-US" sz="1500" dirty="0" smtClean="0">
                <a:solidFill>
                  <a:schemeClr val="tx2"/>
                </a:solidFill>
              </a:rPr>
              <a:t>low, medium, high </a:t>
            </a:r>
          </a:p>
          <a:p>
            <a:pPr lvl="1">
              <a:spcBef>
                <a:spcPts val="500"/>
              </a:spcBef>
              <a:buClrTx/>
              <a:buSzPct val="90000"/>
              <a:buFont typeface="Arial" pitchFamily="34" charset="0"/>
              <a:buChar char="•"/>
            </a:pPr>
            <a:r>
              <a:rPr lang="en-US" sz="1800" dirty="0" smtClean="0">
                <a:solidFill>
                  <a:schemeClr val="tx2"/>
                </a:solidFill>
              </a:rPr>
              <a:t>Maximum operating frequency: </a:t>
            </a:r>
            <a:r>
              <a:rPr lang="en-US" sz="1500" dirty="0" smtClean="0">
                <a:solidFill>
                  <a:schemeClr val="tx2"/>
                </a:solidFill>
              </a:rPr>
              <a:t>low, medium, high </a:t>
            </a:r>
          </a:p>
          <a:p>
            <a:pPr lvl="1">
              <a:spcBef>
                <a:spcPts val="500"/>
              </a:spcBef>
              <a:buClrTx/>
              <a:buSzPct val="90000"/>
              <a:buFont typeface="Arial" pitchFamily="34" charset="0"/>
              <a:buChar char="•"/>
            </a:pPr>
            <a:r>
              <a:rPr lang="en-US" sz="1800" dirty="0" smtClean="0">
                <a:solidFill>
                  <a:schemeClr val="tx2"/>
                </a:solidFill>
              </a:rPr>
              <a:t>Application: </a:t>
            </a:r>
            <a:r>
              <a:rPr lang="en-US" sz="1500" dirty="0" smtClean="0"/>
              <a:t>switch, audio, high voltage, etc. </a:t>
            </a:r>
            <a:endParaRPr lang="en-US" sz="1500" dirty="0" smtClean="0">
              <a:solidFill>
                <a:schemeClr val="tx2"/>
              </a:solidFill>
            </a:endParaRPr>
          </a:p>
          <a:p>
            <a:pPr lvl="1">
              <a:spcBef>
                <a:spcPts val="500"/>
              </a:spcBef>
              <a:buClrTx/>
              <a:buSzPct val="90000"/>
              <a:buFont typeface="Arial" pitchFamily="34" charset="0"/>
              <a:buChar char="•"/>
            </a:pPr>
            <a:r>
              <a:rPr lang="en-US" sz="1800" dirty="0" smtClean="0">
                <a:solidFill>
                  <a:schemeClr val="tx2"/>
                </a:solidFill>
              </a:rPr>
              <a:t>Physical packaging: </a:t>
            </a:r>
            <a:r>
              <a:rPr lang="en-US" sz="1500" dirty="0" smtClean="0">
                <a:solidFill>
                  <a:schemeClr val="tx2"/>
                </a:solidFill>
              </a:rPr>
              <a:t>through hole, surface mount, ball grid array, etc.</a:t>
            </a:r>
          </a:p>
          <a:p>
            <a:pPr lvl="1">
              <a:spcBef>
                <a:spcPts val="500"/>
              </a:spcBef>
              <a:buClrTx/>
              <a:buSzPct val="90000"/>
              <a:buFont typeface="Arial" pitchFamily="34" charset="0"/>
              <a:buChar char="•"/>
            </a:pPr>
            <a:r>
              <a:rPr lang="en-US" sz="1800" dirty="0" smtClean="0">
                <a:solidFill>
                  <a:schemeClr val="tx2"/>
                </a:solidFill>
              </a:rPr>
              <a:t>Amplification factor, </a:t>
            </a:r>
            <a:r>
              <a:rPr lang="el-GR" sz="1800" dirty="0" smtClean="0">
                <a:solidFill>
                  <a:schemeClr val="tx2"/>
                </a:solidFill>
              </a:rPr>
              <a:t>β</a:t>
            </a:r>
            <a:endParaRPr lang="en-US" sz="2000" b="1" dirty="0" smtClean="0"/>
          </a:p>
        </p:txBody>
      </p:sp>
      <p:sp>
        <p:nvSpPr>
          <p:cNvPr id="4" name="Rectangle 3"/>
          <p:cNvSpPr/>
          <p:nvPr/>
        </p:nvSpPr>
        <p:spPr>
          <a:xfrm>
            <a:off x="4786313" y="4071938"/>
            <a:ext cx="4286250" cy="573087"/>
          </a:xfrm>
          <a:prstGeom prst="rect">
            <a:avLst/>
          </a:prstGeom>
        </p:spPr>
        <p:txBody>
          <a:bodyPr>
            <a:spAutoFit/>
          </a:bodyPr>
          <a:lstStyle/>
          <a:p>
            <a:pPr>
              <a:lnSpc>
                <a:spcPct val="120000"/>
              </a:lnSpc>
              <a:spcBef>
                <a:spcPct val="20000"/>
              </a:spcBef>
              <a:buClr>
                <a:schemeClr val="accent1"/>
              </a:buClr>
              <a:buFont typeface="Wingdings" pitchFamily="2" charset="2"/>
              <a:buNone/>
            </a:pPr>
            <a:r>
              <a:rPr lang="en-US" sz="1200">
                <a:solidFill>
                  <a:srgbClr val="163E6A"/>
                </a:solidFill>
              </a:rPr>
              <a:t>Various Types of Transistor: </a:t>
            </a:r>
          </a:p>
          <a:p>
            <a:pPr>
              <a:lnSpc>
                <a:spcPct val="120000"/>
              </a:lnSpc>
              <a:spcBef>
                <a:spcPct val="20000"/>
              </a:spcBef>
              <a:buClr>
                <a:schemeClr val="accent1"/>
              </a:buClr>
              <a:buFont typeface="Wingdings" pitchFamily="2" charset="2"/>
              <a:buNone/>
            </a:pPr>
            <a:r>
              <a:rPr lang="en-US" sz="1200">
                <a:solidFill>
                  <a:srgbClr val="163E6A"/>
                </a:solidFill>
                <a:hlinkClick r:id="rId2"/>
              </a:rPr>
              <a:t>http://en.wikipedia.org/wiki/Category:Transistor_types</a:t>
            </a:r>
            <a:endParaRPr lang="en-US" sz="1200">
              <a:solidFill>
                <a:srgbClr val="163E6A"/>
              </a:solidFill>
            </a:endParaRPr>
          </a:p>
        </p:txBody>
      </p:sp>
      <p:pic>
        <p:nvPicPr>
          <p:cNvPr id="19461" name="Picture 6" descr="File:Transistor-photo.JPG">
            <a:hlinkClick r:id="rId3"/>
          </p:cNvPr>
          <p:cNvPicPr>
            <a:picLocks noChangeAspect="1" noChangeArrowheads="1"/>
          </p:cNvPicPr>
          <p:nvPr/>
        </p:nvPicPr>
        <p:blipFill>
          <a:blip r:embed="rId4" cstate="print"/>
          <a:srcRect/>
          <a:stretch>
            <a:fillRect/>
          </a:stretch>
        </p:blipFill>
        <p:spPr bwMode="auto">
          <a:xfrm>
            <a:off x="6500813" y="2357438"/>
            <a:ext cx="2311400" cy="1214437"/>
          </a:xfrm>
          <a:prstGeom prst="rect">
            <a:avLst/>
          </a:prstGeom>
          <a:noFill/>
          <a:ln w="9525">
            <a:noFill/>
            <a:miter lim="800000"/>
            <a:headEnd/>
            <a:tailEnd/>
          </a:ln>
        </p:spPr>
      </p:pic>
      <p:sp>
        <p:nvSpPr>
          <p:cNvPr id="10" name="Content Placeholder 8"/>
          <p:cNvSpPr txBox="1">
            <a:spLocks/>
          </p:cNvSpPr>
          <p:nvPr/>
        </p:nvSpPr>
        <p:spPr bwMode="auto">
          <a:xfrm>
            <a:off x="228600" y="4848225"/>
            <a:ext cx="8001000" cy="1866900"/>
          </a:xfrm>
          <a:prstGeom prst="rect">
            <a:avLst/>
          </a:prstGeom>
          <a:noFill/>
          <a:ln w="9525">
            <a:noFill/>
            <a:miter lim="800000"/>
            <a:headEnd/>
            <a:tailEnd/>
          </a:ln>
        </p:spPr>
        <p:txBody>
          <a:bodyPr/>
          <a:lstStyle/>
          <a:p>
            <a:pPr marL="342900" indent="-342900" eaLnBrk="0" hangingPunct="0">
              <a:spcBef>
                <a:spcPts val="1000"/>
              </a:spcBef>
              <a:buClr>
                <a:schemeClr val="accent1"/>
              </a:buClr>
              <a:buFont typeface="Wingdings" pitchFamily="2" charset="2"/>
              <a:buChar char="Ø"/>
            </a:pPr>
            <a:r>
              <a:rPr lang="en-US" sz="2500" b="1" u="sng" dirty="0" smtClean="0"/>
              <a:t>Various Types of Transistors</a:t>
            </a:r>
            <a:endParaRPr lang="en-US" sz="2500" b="1" u="sng" dirty="0"/>
          </a:p>
          <a:p>
            <a:pPr marL="742950" lvl="1" indent="-285750" eaLnBrk="0" hangingPunct="0">
              <a:spcBef>
                <a:spcPct val="20000"/>
              </a:spcBef>
              <a:buClr>
                <a:schemeClr val="tx2"/>
              </a:buClr>
              <a:buSzPct val="90000"/>
              <a:buFont typeface="Arial" pitchFamily="34" charset="0"/>
              <a:buChar char="•"/>
            </a:pPr>
            <a:r>
              <a:rPr lang="en-US" altLang="zh-TW" sz="2000" dirty="0">
                <a:ea typeface="MS PGothic" pitchFamily="34" charset="-128"/>
              </a:rPr>
              <a:t>Bipolar Junction Transistor (BJT)</a:t>
            </a:r>
          </a:p>
          <a:p>
            <a:pPr marL="742950" lvl="1" indent="-285750" eaLnBrk="0" hangingPunct="0">
              <a:spcBef>
                <a:spcPct val="20000"/>
              </a:spcBef>
              <a:buClr>
                <a:schemeClr val="tx2"/>
              </a:buClr>
              <a:buSzPct val="90000"/>
              <a:buFont typeface="Arial" pitchFamily="34" charset="0"/>
              <a:buChar char="•"/>
            </a:pPr>
            <a:r>
              <a:rPr lang="en-US" altLang="zh-TW" sz="2000" dirty="0">
                <a:ea typeface="MS PGothic" pitchFamily="34" charset="-128"/>
              </a:rPr>
              <a:t>Field Effect Transistors (FET)</a:t>
            </a:r>
          </a:p>
          <a:p>
            <a:pPr marL="742950" lvl="1" indent="-285750" eaLnBrk="0" hangingPunct="0">
              <a:spcBef>
                <a:spcPct val="20000"/>
              </a:spcBef>
              <a:buClr>
                <a:schemeClr val="tx2"/>
              </a:buClr>
              <a:buSzPct val="90000"/>
              <a:buFont typeface="Arial" pitchFamily="34" charset="0"/>
              <a:buChar char="•"/>
            </a:pPr>
            <a:r>
              <a:rPr lang="en-US" altLang="zh-TW" sz="2000" dirty="0">
                <a:ea typeface="MS PGothic" pitchFamily="34" charset="-128"/>
              </a:rPr>
              <a:t>Power Transistors</a:t>
            </a:r>
            <a:endParaRPr lang="en-US" sz="2000" dirty="0"/>
          </a:p>
        </p:txBody>
      </p:sp>
      <p:sp>
        <p:nvSpPr>
          <p:cNvPr id="7" name="TextBox 6"/>
          <p:cNvSpPr txBox="1"/>
          <p:nvPr/>
        </p:nvSpPr>
        <p:spPr>
          <a:xfrm>
            <a:off x="1066800" y="685800"/>
            <a:ext cx="7696200" cy="584775"/>
          </a:xfrm>
          <a:prstGeom prst="rect">
            <a:avLst/>
          </a:prstGeom>
          <a:noFill/>
        </p:spPr>
        <p:txBody>
          <a:bodyPr wrap="square">
            <a:spAutoFit/>
          </a:bodyPr>
          <a:lstStyle/>
          <a:p>
            <a:pPr>
              <a:defRPr/>
            </a:pPr>
            <a:r>
              <a:rPr lang="en-US" sz="3200" b="1" u="sng" dirty="0" smtClean="0">
                <a:solidFill>
                  <a:schemeClr val="tx1">
                    <a:lumMod val="75000"/>
                  </a:schemeClr>
                </a:solidFill>
                <a:ea typeface="굴림" pitchFamily="50" charset="-127"/>
              </a:rPr>
              <a:t>Transistor Categories and Types</a:t>
            </a:r>
            <a:endParaRPr lang="en-US" sz="2800" b="1" dirty="0">
              <a:solidFill>
                <a:schemeClr val="tx1">
                  <a:lumMod val="75000"/>
                </a:schemeClr>
              </a:solidFill>
              <a:ea typeface="굴림" pitchFamily="50" charset="-127"/>
            </a:endParaRPr>
          </a:p>
        </p:txBody>
      </p:sp>
      <p:pic>
        <p:nvPicPr>
          <p:cNvPr id="11" name="Picture 3" descr="C:\Users\chester\Desktop\mosfet1.png"/>
          <p:cNvPicPr>
            <a:picLocks noChangeAspect="1" noChangeArrowheads="1"/>
          </p:cNvPicPr>
          <p:nvPr/>
        </p:nvPicPr>
        <p:blipFill>
          <a:blip r:embed="rId5" cstate="print"/>
          <a:srcRect l="39286"/>
          <a:stretch>
            <a:fillRect/>
          </a:stretch>
        </p:blipFill>
        <p:spPr bwMode="auto">
          <a:xfrm>
            <a:off x="5410200" y="4953000"/>
            <a:ext cx="1295400" cy="1396335"/>
          </a:xfrm>
          <a:prstGeom prst="rect">
            <a:avLst/>
          </a:prstGeom>
          <a:noFill/>
          <a:ln>
            <a:solidFill>
              <a:schemeClr val="tx1"/>
            </a:solidFill>
          </a:ln>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15200" y="4953000"/>
            <a:ext cx="1371600" cy="13811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fontScale="90000"/>
          </a:bodyPr>
          <a:lstStyle/>
          <a:p>
            <a:r>
              <a:rPr lang="en-US" u="sng" dirty="0" smtClean="0"/>
              <a:t>Meter check of a transistor</a:t>
            </a:r>
            <a:endParaRPr lang="en-US" u="sng" dirty="0"/>
          </a:p>
        </p:txBody>
      </p:sp>
      <p:pic>
        <p:nvPicPr>
          <p:cNvPr id="4" name="Picture 3" descr="Basic-Configuration.jpg"/>
          <p:cNvPicPr>
            <a:picLocks noChangeAspect="1"/>
          </p:cNvPicPr>
          <p:nvPr/>
        </p:nvPicPr>
        <p:blipFill>
          <a:blip r:embed="rId2" cstate="print"/>
          <a:stretch>
            <a:fillRect/>
          </a:stretch>
        </p:blipFill>
        <p:spPr>
          <a:xfrm>
            <a:off x="2362200" y="3189514"/>
            <a:ext cx="4191000" cy="2754086"/>
          </a:xfrm>
          <a:prstGeom prst="rect">
            <a:avLst/>
          </a:prstGeom>
        </p:spPr>
      </p:pic>
      <p:sp>
        <p:nvSpPr>
          <p:cNvPr id="5" name="TextBox 4"/>
          <p:cNvSpPr txBox="1"/>
          <p:nvPr/>
        </p:nvSpPr>
        <p:spPr>
          <a:xfrm>
            <a:off x="381000" y="1743670"/>
            <a:ext cx="8153400" cy="923330"/>
          </a:xfrm>
          <a:prstGeom prst="rect">
            <a:avLst/>
          </a:prstGeom>
          <a:noFill/>
        </p:spPr>
        <p:txBody>
          <a:bodyPr wrap="square" rtlCol="0">
            <a:spAutoFit/>
          </a:bodyPr>
          <a:lstStyle/>
          <a:p>
            <a:r>
              <a:rPr lang="en-US" dirty="0" smtClean="0">
                <a:solidFill>
                  <a:prstClr val="black"/>
                </a:solidFill>
              </a:rPr>
              <a:t>Bipolar transistors are constructed of a three-layer semiconductor “sandwich,” either PNP or NPN. As such, transistors register as two diodes connected back-to-back when tested with a multimeter's “resistance” or “diode check” function</a:t>
            </a:r>
            <a:endParaRPr lang="en-US" dirty="0">
              <a:solidFill>
                <a:prstClr val="black"/>
              </a:solidFill>
            </a:endParaRPr>
          </a:p>
        </p:txBody>
      </p:sp>
    </p:spTree>
    <p:extLst>
      <p:ext uri="{BB962C8B-B14F-4D97-AF65-F5344CB8AC3E}">
        <p14:creationId xmlns="" xmlns:p14="http://schemas.microsoft.com/office/powerpoint/2010/main" val="1432293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2808288" y="18161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mn-lt"/>
              </a:rPr>
              <a:t>Introduction to Transistors</a:t>
            </a:r>
            <a:endParaRPr kumimoji="1" lang="en-US" altLang="ko-KR" sz="2500" dirty="0">
              <a:solidFill>
                <a:srgbClr val="1C1C1C"/>
              </a:solidFill>
              <a:latin typeface="+mn-lt"/>
            </a:endParaRPr>
          </a:p>
          <a:p>
            <a:pPr latinLnBrk="1"/>
            <a:r>
              <a:rPr lang="en-US" altLang="ko-KR" sz="1600" b="0" u="sng" dirty="0" smtClean="0">
                <a:solidFill>
                  <a:schemeClr val="tx1"/>
                </a:solidFill>
              </a:rPr>
              <a:t>Ryan Akin</a:t>
            </a:r>
            <a:endParaRPr kumimoji="1" lang="en-US" altLang="ko-KR" sz="1500" u="sng" dirty="0">
              <a:solidFill>
                <a:srgbClr val="1C1C1C"/>
              </a:solidFill>
            </a:endParaRPr>
          </a:p>
        </p:txBody>
      </p:sp>
      <p:sp>
        <p:nvSpPr>
          <p:cNvPr id="35" name="AutoShape 6"/>
          <p:cNvSpPr>
            <a:spLocks noChangeArrowheads="1"/>
          </p:cNvSpPr>
          <p:nvPr/>
        </p:nvSpPr>
        <p:spPr bwMode="gray">
          <a:xfrm>
            <a:off x="2822575" y="4332288"/>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mn-lt"/>
              </a:rPr>
              <a:t>Field Effect and Power Transistors</a:t>
            </a:r>
          </a:p>
          <a:p>
            <a:pPr latinLnBrk="1"/>
            <a:r>
              <a:rPr lang="en-US" sz="1600" b="0" u="sng" dirty="0" smtClean="0">
                <a:solidFill>
                  <a:schemeClr val="tx1"/>
                </a:solidFill>
                <a:cs typeface="Times New Roman" pitchFamily="18" charset="0"/>
              </a:rPr>
              <a:t>Will </a:t>
            </a:r>
            <a:r>
              <a:rPr lang="en-US" sz="1600" b="0" u="sng" dirty="0" err="1" smtClean="0">
                <a:solidFill>
                  <a:schemeClr val="tx1"/>
                </a:solidFill>
                <a:cs typeface="Times New Roman" pitchFamily="18" charset="0"/>
              </a:rPr>
              <a:t>Dahlin</a:t>
            </a:r>
            <a:endParaRPr kumimoji="1" lang="en-US" altLang="ko-KR" sz="1500" u="sng" dirty="0">
              <a:solidFill>
                <a:srgbClr val="1C1C1C"/>
              </a:solidFill>
              <a:latin typeface="+mn-lt"/>
            </a:endParaRPr>
          </a:p>
        </p:txBody>
      </p:sp>
      <p:sp>
        <p:nvSpPr>
          <p:cNvPr id="36" name="AutoShape 7"/>
          <p:cNvSpPr>
            <a:spLocks noChangeArrowheads="1"/>
          </p:cNvSpPr>
          <p:nvPr/>
        </p:nvSpPr>
        <p:spPr bwMode="gray">
          <a:xfrm>
            <a:off x="2057400" y="1676400"/>
            <a:ext cx="685800" cy="685800"/>
          </a:xfrm>
          <a:prstGeom prst="diamond">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chemeClr val="bg1"/>
                </a:solidFill>
                <a:latin typeface="+mn-lt"/>
              </a:rPr>
              <a:t>1</a:t>
            </a:r>
          </a:p>
        </p:txBody>
      </p:sp>
      <p:sp>
        <p:nvSpPr>
          <p:cNvPr id="37" name="AutoShape 9"/>
          <p:cNvSpPr>
            <a:spLocks noChangeArrowheads="1"/>
          </p:cNvSpPr>
          <p:nvPr/>
        </p:nvSpPr>
        <p:spPr bwMode="gray">
          <a:xfrm>
            <a:off x="2057400" y="333375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chemeClr val="bg1"/>
                </a:solidFill>
                <a:latin typeface="+mn-lt"/>
              </a:rPr>
              <a:t>3</a:t>
            </a:r>
          </a:p>
        </p:txBody>
      </p:sp>
      <p:sp>
        <p:nvSpPr>
          <p:cNvPr id="38" name="AutoShape 10"/>
          <p:cNvSpPr>
            <a:spLocks noChangeArrowheads="1"/>
          </p:cNvSpPr>
          <p:nvPr/>
        </p:nvSpPr>
        <p:spPr bwMode="gray">
          <a:xfrm>
            <a:off x="2057400" y="417195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chemeClr val="bg1"/>
                </a:solidFill>
                <a:latin typeface="+mn-lt"/>
              </a:rPr>
              <a:t>4</a:t>
            </a:r>
          </a:p>
        </p:txBody>
      </p:sp>
      <p:sp>
        <p:nvSpPr>
          <p:cNvPr id="39" name="AutoShape 11"/>
          <p:cNvSpPr>
            <a:spLocks noChangeArrowheads="1"/>
          </p:cNvSpPr>
          <p:nvPr/>
        </p:nvSpPr>
        <p:spPr bwMode="gray">
          <a:xfrm>
            <a:off x="2822575" y="5172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mn-lt"/>
              </a:rPr>
              <a:t>Transistor Part Numbers and Catalog</a:t>
            </a:r>
            <a:endParaRPr kumimoji="1" lang="en-US" altLang="ko-KR" sz="2500" dirty="0">
              <a:solidFill>
                <a:srgbClr val="1C1C1C"/>
              </a:solidFill>
              <a:latin typeface="+mn-lt"/>
            </a:endParaRPr>
          </a:p>
          <a:p>
            <a:pPr latinLnBrk="1"/>
            <a:r>
              <a:rPr kumimoji="1" lang="en-US" altLang="ko-KR" sz="1600" b="0" u="sng" dirty="0" smtClean="0">
                <a:solidFill>
                  <a:srgbClr val="1C1C1C"/>
                </a:solidFill>
              </a:rPr>
              <a:t>Will </a:t>
            </a:r>
            <a:r>
              <a:rPr kumimoji="1" lang="en-US" altLang="ko-KR" sz="1600" b="0" u="sng" dirty="0" err="1" smtClean="0">
                <a:solidFill>
                  <a:srgbClr val="1C1C1C"/>
                </a:solidFill>
              </a:rPr>
              <a:t>Dahlin</a:t>
            </a:r>
            <a:endParaRPr kumimoji="1" lang="en-US" altLang="ko-KR" sz="1600" b="0" u="sng" dirty="0">
              <a:solidFill>
                <a:srgbClr val="1C1C1C"/>
              </a:solidFill>
            </a:endParaRPr>
          </a:p>
        </p:txBody>
      </p:sp>
      <p:sp>
        <p:nvSpPr>
          <p:cNvPr id="40" name="AutoShape 12"/>
          <p:cNvSpPr>
            <a:spLocks noChangeArrowheads="1"/>
          </p:cNvSpPr>
          <p:nvPr/>
        </p:nvSpPr>
        <p:spPr bwMode="gray">
          <a:xfrm>
            <a:off x="2071688" y="5002212"/>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chemeClr val="bg1"/>
                </a:solidFill>
                <a:latin typeface="+mn-lt"/>
              </a:rPr>
              <a:t>5</a:t>
            </a:r>
          </a:p>
        </p:txBody>
      </p:sp>
      <p:sp>
        <p:nvSpPr>
          <p:cNvPr id="41" name="AutoShape 4"/>
          <p:cNvSpPr>
            <a:spLocks noChangeArrowheads="1"/>
          </p:cNvSpPr>
          <p:nvPr/>
        </p:nvSpPr>
        <p:spPr bwMode="gray">
          <a:xfrm>
            <a:off x="2828925" y="3452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mn-lt"/>
              </a:rPr>
              <a:t>Bipolar Junction </a:t>
            </a:r>
            <a:r>
              <a:rPr kumimoji="1" lang="en-US" altLang="ko-KR" sz="2500" dirty="0" smtClean="0">
                <a:solidFill>
                  <a:srgbClr val="1C1C1C"/>
                </a:solidFill>
                <a:latin typeface="+mn-lt"/>
              </a:rPr>
              <a:t>Transistors</a:t>
            </a:r>
            <a:endParaRPr kumimoji="1" lang="en-US" altLang="ko-KR" sz="2500" dirty="0">
              <a:solidFill>
                <a:srgbClr val="1C1C1C"/>
              </a:solidFill>
              <a:latin typeface="+mn-lt"/>
            </a:endParaRPr>
          </a:p>
          <a:p>
            <a:pPr latinLnBrk="1"/>
            <a:r>
              <a:rPr lang="en-US" sz="1600" b="0" u="sng" dirty="0" err="1" smtClean="0">
                <a:solidFill>
                  <a:schemeClr val="tx1"/>
                </a:solidFill>
              </a:rPr>
              <a:t>Xin</a:t>
            </a:r>
            <a:r>
              <a:rPr lang="en-US" sz="1600" b="0" u="sng" dirty="0" smtClean="0">
                <a:solidFill>
                  <a:schemeClr val="tx1"/>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2057400" y="2462212"/>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chemeClr val="bg1"/>
                </a:solidFill>
                <a:latin typeface="+mn-lt"/>
              </a:rPr>
              <a:t>2</a:t>
            </a: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schemeClr val="tx1">
                    <a:lumMod val="75000"/>
                  </a:schemeClr>
                </a:solidFill>
                <a:ea typeface="굴림" pitchFamily="50" charset="-127"/>
              </a:rPr>
              <a:t>Presentation Outline</a:t>
            </a:r>
            <a:endParaRPr lang="en-US" sz="3200" b="1" u="sng" dirty="0">
              <a:solidFill>
                <a:schemeClr val="tx1">
                  <a:lumMod val="75000"/>
                </a:schemeClr>
              </a:solidFill>
              <a:ea typeface="굴림" pitchFamily="50" charset="-127"/>
            </a:endParaRPr>
          </a:p>
        </p:txBody>
      </p:sp>
      <p:sp>
        <p:nvSpPr>
          <p:cNvPr id="12" name="AutoShape 4"/>
          <p:cNvSpPr>
            <a:spLocks noChangeArrowheads="1"/>
          </p:cNvSpPr>
          <p:nvPr/>
        </p:nvSpPr>
        <p:spPr bwMode="gray">
          <a:xfrm>
            <a:off x="2819400" y="25908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mn-lt"/>
              </a:rPr>
              <a:t>Transistor Types and Checks</a:t>
            </a:r>
            <a:endParaRPr kumimoji="1" lang="en-US" altLang="ko-KR" sz="2500" dirty="0">
              <a:solidFill>
                <a:srgbClr val="1C1C1C"/>
              </a:solidFill>
              <a:latin typeface="+mn-lt"/>
            </a:endParaRPr>
          </a:p>
          <a:p>
            <a:pPr latinLnBrk="1"/>
            <a:r>
              <a:rPr lang="en-US" sz="1600" b="0" u="sng" dirty="0" smtClean="0">
                <a:solidFill>
                  <a:schemeClr val="tx1"/>
                </a:solidFill>
              </a:rPr>
              <a:t>Ryan Akin</a:t>
            </a:r>
            <a:endParaRPr kumimoji="1" lang="en-US" altLang="ko-KR" sz="1500" u="sng" dirty="0">
              <a:solidFill>
                <a:srgbClr val="1C1C1C"/>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10200" cy="5105400"/>
          </a:xfrm>
        </p:spPr>
        <p:txBody>
          <a:bodyPr>
            <a:normAutofit fontScale="25000" lnSpcReduction="20000"/>
          </a:bodyPr>
          <a:lstStyle/>
          <a:p>
            <a:pPr>
              <a:buNone/>
            </a:pPr>
            <a:r>
              <a:rPr lang="en-US" sz="8000" b="1" dirty="0" smtClean="0"/>
              <a:t>For PNP Transistors</a:t>
            </a:r>
          </a:p>
          <a:p>
            <a:pPr marL="273050" indent="-273050">
              <a:buNone/>
            </a:pPr>
            <a:r>
              <a:rPr lang="en-US" sz="6400" dirty="0" smtClean="0"/>
              <a:t>1.   Set </a:t>
            </a:r>
            <a:r>
              <a:rPr lang="en-US" sz="6400" dirty="0" err="1" smtClean="0"/>
              <a:t>multimeter</a:t>
            </a:r>
            <a:r>
              <a:rPr lang="en-US" sz="6400" dirty="0" smtClean="0"/>
              <a:t> </a:t>
            </a:r>
            <a:r>
              <a:rPr lang="en-US" sz="6400" dirty="0" smtClean="0"/>
              <a:t>to Ohmmeter Ohm Scale. 		</a:t>
            </a:r>
          </a:p>
          <a:p>
            <a:pPr marL="254000" indent="-254000">
              <a:buNone/>
            </a:pPr>
            <a:r>
              <a:rPr lang="en-US" sz="6400" dirty="0" smtClean="0"/>
              <a:t>2.  Connect the Negative Probe (Black) to Emitter  and the   Positive Probe (Red) to the </a:t>
            </a:r>
            <a:r>
              <a:rPr lang="en-US" sz="6400" dirty="0" smtClean="0"/>
              <a:t>Base(R=R1).</a:t>
            </a:r>
            <a:endParaRPr lang="en-US" sz="6400" dirty="0" smtClean="0"/>
          </a:p>
          <a:p>
            <a:pPr marL="254000" indent="-254000">
              <a:buNone/>
            </a:pPr>
            <a:endParaRPr lang="en-US" sz="6400" dirty="0" smtClean="0"/>
          </a:p>
          <a:p>
            <a:pPr marL="254000" indent="-254000">
              <a:buNone/>
            </a:pPr>
            <a:r>
              <a:rPr lang="en-US" sz="6400" dirty="0" smtClean="0"/>
              <a:t>3.  Now invert the probe connections to the Emitter for the Red Probe and to the Base for Black. R = “OL”.</a:t>
            </a:r>
            <a:br>
              <a:rPr lang="en-US" sz="6400" dirty="0" smtClean="0"/>
            </a:br>
            <a:r>
              <a:rPr lang="en-US" sz="6400" dirty="0" smtClean="0"/>
              <a:t/>
            </a:r>
            <a:br>
              <a:rPr lang="en-US" sz="6400" dirty="0" smtClean="0"/>
            </a:br>
            <a:r>
              <a:rPr lang="en-US" sz="6400" dirty="0" smtClean="0"/>
              <a:t>If this works, your Emitter-Base junction is OK. </a:t>
            </a:r>
          </a:p>
          <a:p>
            <a:pPr marL="514350" indent="-514350">
              <a:buNone/>
            </a:pPr>
            <a:endParaRPr lang="en-US" sz="6400" dirty="0" smtClean="0"/>
          </a:p>
          <a:p>
            <a:pPr marL="282575" indent="-282575">
              <a:buNone/>
            </a:pPr>
            <a:r>
              <a:rPr lang="en-US" sz="6400" dirty="0" smtClean="0"/>
              <a:t>4.  Now test the Base-Collector junction. Connect the Red  probe to the Base and the Black probe to the </a:t>
            </a:r>
            <a:r>
              <a:rPr lang="en-US" sz="6400" dirty="0" smtClean="0"/>
              <a:t>Collector (R=R2).</a:t>
            </a:r>
            <a:endParaRPr lang="en-US" sz="6400" dirty="0" smtClean="0"/>
          </a:p>
          <a:p>
            <a:pPr marL="282575" indent="-282575">
              <a:buNone/>
            </a:pPr>
            <a:endParaRPr lang="en-US" sz="6400" dirty="0" smtClean="0"/>
          </a:p>
          <a:p>
            <a:pPr marL="282575" indent="-282575">
              <a:buNone/>
            </a:pPr>
            <a:r>
              <a:rPr lang="en-US" sz="6400" dirty="0" smtClean="0"/>
              <a:t>5.   Invert the probes again, Black to the Base and the Red probe to the Collector. R = “OL”.</a:t>
            </a:r>
            <a:br>
              <a:rPr lang="en-US" sz="6400" dirty="0" smtClean="0"/>
            </a:br>
            <a:r>
              <a:rPr lang="en-US" sz="6400" dirty="0" smtClean="0"/>
              <a:t/>
            </a:r>
            <a:br>
              <a:rPr lang="en-US" sz="6400" dirty="0" smtClean="0"/>
            </a:br>
            <a:r>
              <a:rPr lang="en-US" sz="6400" dirty="0" smtClean="0"/>
              <a:t>If this works, your Base-Collector junction is Ok. </a:t>
            </a:r>
            <a:br>
              <a:rPr lang="en-US" sz="6400" dirty="0" smtClean="0"/>
            </a:br>
            <a:endParaRPr lang="en-US" sz="6400" dirty="0" smtClean="0"/>
          </a:p>
          <a:p>
            <a:pPr marL="282575" indent="-282575">
              <a:buNone/>
            </a:pPr>
            <a:r>
              <a:rPr lang="en-US" sz="6400" dirty="0" smtClean="0"/>
              <a:t>6.  Connect the probes to the Emitter and Collector (probes may be inverted), R = “</a:t>
            </a:r>
            <a:r>
              <a:rPr lang="en-US" sz="6400" dirty="0" err="1" smtClean="0"/>
              <a:t>OL”indicates</a:t>
            </a:r>
            <a:r>
              <a:rPr lang="en-US" sz="6400" dirty="0" smtClean="0"/>
              <a:t> </a:t>
            </a:r>
            <a:r>
              <a:rPr lang="en-US" sz="6400" dirty="0" smtClean="0"/>
              <a:t>a working transistor.</a:t>
            </a:r>
          </a:p>
          <a:p>
            <a:pPr>
              <a:buNone/>
            </a:pPr>
            <a:endParaRPr lang="en-US" dirty="0"/>
          </a:p>
        </p:txBody>
      </p:sp>
      <p:sp>
        <p:nvSpPr>
          <p:cNvPr id="4" name="Title 1"/>
          <p:cNvSpPr>
            <a:spLocks noGrp="1"/>
          </p:cNvSpPr>
          <p:nvPr>
            <p:ph type="title"/>
          </p:nvPr>
        </p:nvSpPr>
        <p:spPr>
          <a:xfrm>
            <a:off x="533400" y="609600"/>
            <a:ext cx="8229600" cy="704088"/>
          </a:xfrm>
        </p:spPr>
        <p:txBody>
          <a:bodyPr>
            <a:normAutofit fontScale="90000"/>
          </a:bodyPr>
          <a:lstStyle/>
          <a:p>
            <a:r>
              <a:rPr lang="en-US" u="sng" dirty="0" smtClean="0"/>
              <a:t>Meter check of a transistor</a:t>
            </a:r>
            <a:endParaRPr lang="en-US" u="sng" dirty="0"/>
          </a:p>
        </p:txBody>
      </p:sp>
      <p:pic>
        <p:nvPicPr>
          <p:cNvPr id="171011" name="Picture 3"/>
          <p:cNvPicPr>
            <a:picLocks noChangeAspect="1" noChangeArrowheads="1"/>
          </p:cNvPicPr>
          <p:nvPr/>
        </p:nvPicPr>
        <p:blipFill>
          <a:blip r:embed="rId2" cstate="print"/>
          <a:srcRect/>
          <a:stretch>
            <a:fillRect/>
          </a:stretch>
        </p:blipFill>
        <p:spPr bwMode="auto">
          <a:xfrm>
            <a:off x="5867400" y="1752600"/>
            <a:ext cx="2733675" cy="2228850"/>
          </a:xfrm>
          <a:prstGeom prst="rect">
            <a:avLst/>
          </a:prstGeom>
          <a:noFill/>
          <a:ln w="9525">
            <a:noFill/>
            <a:miter lim="800000"/>
            <a:headEnd/>
            <a:tailEnd/>
          </a:ln>
        </p:spPr>
      </p:pic>
      <p:pic>
        <p:nvPicPr>
          <p:cNvPr id="171012" name="Picture 4"/>
          <p:cNvPicPr>
            <a:picLocks noChangeAspect="1" noChangeArrowheads="1"/>
          </p:cNvPicPr>
          <p:nvPr/>
        </p:nvPicPr>
        <p:blipFill>
          <a:blip r:embed="rId3" cstate="print"/>
          <a:srcRect/>
          <a:stretch>
            <a:fillRect/>
          </a:stretch>
        </p:blipFill>
        <p:spPr bwMode="auto">
          <a:xfrm>
            <a:off x="5867400" y="4267200"/>
            <a:ext cx="2943225" cy="2143125"/>
          </a:xfrm>
          <a:prstGeom prst="rect">
            <a:avLst/>
          </a:prstGeom>
          <a:noFill/>
          <a:ln w="9525">
            <a:noFill/>
            <a:miter lim="800000"/>
            <a:headEnd/>
            <a:tailEnd/>
          </a:ln>
        </p:spPr>
      </p:pic>
    </p:spTree>
    <p:extLst>
      <p:ext uri="{BB962C8B-B14F-4D97-AF65-F5344CB8AC3E}">
        <p14:creationId xmlns="" xmlns:p14="http://schemas.microsoft.com/office/powerpoint/2010/main" val="2738304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70000" lnSpcReduction="20000"/>
          </a:bodyPr>
          <a:lstStyle/>
          <a:p>
            <a:pPr>
              <a:buNone/>
            </a:pPr>
            <a:r>
              <a:rPr lang="en-US" sz="2900" b="1" dirty="0" smtClean="0"/>
              <a:t>For NPN Transistors</a:t>
            </a:r>
          </a:p>
          <a:p>
            <a:pPr>
              <a:buNone/>
            </a:pPr>
            <a:r>
              <a:rPr lang="en-US" dirty="0" smtClean="0"/>
              <a:t>1.   Set </a:t>
            </a:r>
            <a:r>
              <a:rPr lang="en-US" dirty="0" err="1" smtClean="0"/>
              <a:t>multimeter</a:t>
            </a:r>
            <a:r>
              <a:rPr lang="en-US" dirty="0" smtClean="0"/>
              <a:t> </a:t>
            </a:r>
            <a:r>
              <a:rPr lang="en-US" dirty="0" smtClean="0"/>
              <a:t>to Ohmmeter Ohm Scale.</a:t>
            </a:r>
          </a:p>
          <a:p>
            <a:pPr marL="282575" indent="-282575">
              <a:buNone/>
            </a:pPr>
            <a:r>
              <a:rPr lang="en-US" dirty="0" smtClean="0"/>
              <a:t>2.  Connect the Negative Probe (Black) to Base and the Positive Probe (Red) to the  </a:t>
            </a:r>
            <a:r>
              <a:rPr lang="en-US" dirty="0" smtClean="0"/>
              <a:t>Emitter.(R=R 1).</a:t>
            </a:r>
            <a:endParaRPr lang="en-US" dirty="0" smtClean="0"/>
          </a:p>
          <a:p>
            <a:pPr marL="292100" indent="-292100">
              <a:buNone/>
            </a:pPr>
            <a:r>
              <a:rPr lang="en-US" dirty="0" smtClean="0"/>
              <a:t>3.  Now invert the probe connections to the Base for the Red Probe and to the Emitter for Black. R = “OL”.</a:t>
            </a:r>
            <a:br>
              <a:rPr lang="en-US" dirty="0" smtClean="0"/>
            </a:br>
            <a:r>
              <a:rPr lang="en-US" dirty="0" smtClean="0"/>
              <a:t/>
            </a:r>
            <a:br>
              <a:rPr lang="en-US" dirty="0" smtClean="0"/>
            </a:br>
            <a:r>
              <a:rPr lang="en-US" dirty="0" smtClean="0"/>
              <a:t>If this works, then your Emitter-Base junction is OK. </a:t>
            </a:r>
            <a:br>
              <a:rPr lang="en-US" dirty="0" smtClean="0"/>
            </a:br>
            <a:endParaRPr lang="en-US" dirty="0" smtClean="0"/>
          </a:p>
          <a:p>
            <a:pPr>
              <a:buNone/>
            </a:pPr>
            <a:r>
              <a:rPr lang="en-US" dirty="0" smtClean="0"/>
              <a:t>4.  Now test the Base-Collector junction. Connect the Black probe to the Base and the Red probe to the </a:t>
            </a:r>
            <a:r>
              <a:rPr lang="en-US" dirty="0" smtClean="0"/>
              <a:t>Collector(R=R 2).</a:t>
            </a:r>
            <a:endParaRPr lang="en-US" dirty="0" smtClean="0"/>
          </a:p>
          <a:p>
            <a:pPr>
              <a:buNone/>
            </a:pPr>
            <a:endParaRPr lang="en-US" dirty="0" smtClean="0"/>
          </a:p>
          <a:p>
            <a:pPr marL="273050" indent="-273050">
              <a:buNone/>
            </a:pPr>
            <a:r>
              <a:rPr lang="en-US" dirty="0" smtClean="0"/>
              <a:t>5.  Invert the probes again, Red to the Base and the Black probe to the Collector.   R = “OL”.</a:t>
            </a:r>
            <a:br>
              <a:rPr lang="en-US" dirty="0" smtClean="0"/>
            </a:br>
            <a:r>
              <a:rPr lang="en-US" dirty="0" smtClean="0"/>
              <a:t/>
            </a:r>
            <a:br>
              <a:rPr lang="en-US" dirty="0" smtClean="0"/>
            </a:br>
            <a:r>
              <a:rPr lang="en-US" dirty="0" smtClean="0"/>
              <a:t>If this works, then your Base-Collector junction is Ok. </a:t>
            </a:r>
            <a:br>
              <a:rPr lang="en-US" dirty="0" smtClean="0"/>
            </a:br>
            <a:endParaRPr lang="en-US" dirty="0" smtClean="0"/>
          </a:p>
          <a:p>
            <a:pPr>
              <a:buNone/>
            </a:pPr>
            <a:r>
              <a:rPr lang="en-US" dirty="0" smtClean="0"/>
              <a:t>6. Connect the probes to the Emitter and Collector (probes may be inverted),       R “OL” indicates a working transistor.</a:t>
            </a:r>
          </a:p>
          <a:p>
            <a:pPr>
              <a:buNone/>
            </a:pPr>
            <a:endParaRPr lang="en-US" dirty="0"/>
          </a:p>
        </p:txBody>
      </p:sp>
      <p:sp>
        <p:nvSpPr>
          <p:cNvPr id="6" name="Title 1"/>
          <p:cNvSpPr>
            <a:spLocks noGrp="1"/>
          </p:cNvSpPr>
          <p:nvPr>
            <p:ph type="title"/>
          </p:nvPr>
        </p:nvSpPr>
        <p:spPr>
          <a:xfrm>
            <a:off x="533400" y="609600"/>
            <a:ext cx="8229600" cy="704088"/>
          </a:xfrm>
        </p:spPr>
        <p:txBody>
          <a:bodyPr>
            <a:normAutofit fontScale="90000"/>
          </a:bodyPr>
          <a:lstStyle/>
          <a:p>
            <a:r>
              <a:rPr lang="en-US" u="sng" dirty="0" smtClean="0"/>
              <a:t>Meter check of a transistor</a:t>
            </a:r>
            <a:endParaRPr lang="en-US" u="sng" dirty="0"/>
          </a:p>
        </p:txBody>
      </p:sp>
    </p:spTree>
    <p:extLst>
      <p:ext uri="{BB962C8B-B14F-4D97-AF65-F5344CB8AC3E}">
        <p14:creationId xmlns="" xmlns:p14="http://schemas.microsoft.com/office/powerpoint/2010/main" val="2541081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lstStyle/>
          <a:p>
            <a:pPr>
              <a:buNone/>
            </a:pPr>
            <a:r>
              <a:rPr lang="en-US" sz="2800" b="1" dirty="0" smtClean="0"/>
              <a:t>Detecting defective Transistors</a:t>
            </a:r>
          </a:p>
          <a:p>
            <a:pPr marL="339725" indent="-339725">
              <a:buNone/>
            </a:pPr>
            <a:r>
              <a:rPr lang="en-US" sz="2800" dirty="0" smtClean="0"/>
              <a:t>1.  If their is no resistance between any of the pairs during test (R = </a:t>
            </a:r>
            <a:r>
              <a:rPr lang="en-US" sz="2800" dirty="0" smtClean="0"/>
              <a:t>0) </a:t>
            </a:r>
            <a:r>
              <a:rPr lang="en-US" sz="2800" dirty="0" smtClean="0"/>
              <a:t>for all the steps, then the transistor is shorted. </a:t>
            </a:r>
          </a:p>
          <a:p>
            <a:pPr marL="330200" indent="-330200">
              <a:buNone/>
            </a:pPr>
            <a:r>
              <a:rPr lang="en-US" sz="2800" dirty="0" smtClean="0"/>
              <a:t>2. If for all the steps R = </a:t>
            </a:r>
            <a:r>
              <a:rPr lang="en-US" sz="2800" dirty="0" smtClean="0"/>
              <a:t>“OL”, </a:t>
            </a:r>
            <a:r>
              <a:rPr lang="en-US" sz="2800" dirty="0" smtClean="0"/>
              <a:t>then the transistor is open.</a:t>
            </a:r>
          </a:p>
          <a:p>
            <a:endParaRPr lang="en-US" dirty="0" smtClean="0"/>
          </a:p>
          <a:p>
            <a:endParaRPr lang="en-US" dirty="0" smtClean="0"/>
          </a:p>
          <a:p>
            <a:r>
              <a:rPr lang="en-US" dirty="0" smtClean="0"/>
              <a:t>“OL” – resistance is greater than the meter can read</a:t>
            </a:r>
            <a:endParaRPr lang="en-US" dirty="0"/>
          </a:p>
        </p:txBody>
      </p:sp>
      <p:sp>
        <p:nvSpPr>
          <p:cNvPr id="4" name="Title 1"/>
          <p:cNvSpPr>
            <a:spLocks noGrp="1"/>
          </p:cNvSpPr>
          <p:nvPr>
            <p:ph type="title"/>
          </p:nvPr>
        </p:nvSpPr>
        <p:spPr>
          <a:xfrm>
            <a:off x="533400" y="609600"/>
            <a:ext cx="8229600" cy="704088"/>
          </a:xfrm>
        </p:spPr>
        <p:txBody>
          <a:bodyPr>
            <a:normAutofit fontScale="90000"/>
          </a:bodyPr>
          <a:lstStyle/>
          <a:p>
            <a:r>
              <a:rPr lang="en-US" u="sng" dirty="0" smtClean="0"/>
              <a:t>Meter check of a transistor</a:t>
            </a:r>
            <a:endParaRPr lang="en-US" u="sng" dirty="0"/>
          </a:p>
        </p:txBody>
      </p:sp>
    </p:spTree>
    <p:extLst>
      <p:ext uri="{BB962C8B-B14F-4D97-AF65-F5344CB8AC3E}">
        <p14:creationId xmlns="" xmlns:p14="http://schemas.microsoft.com/office/powerpoint/2010/main" val="163897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2808288" y="18161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Introduction to Transistors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35" name="AutoShape 6"/>
          <p:cNvSpPr>
            <a:spLocks noChangeArrowheads="1"/>
          </p:cNvSpPr>
          <p:nvPr/>
        </p:nvSpPr>
        <p:spPr bwMode="gray">
          <a:xfrm>
            <a:off x="2822575" y="4332288"/>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Field Effect and Power Transistors</a:t>
            </a:r>
          </a:p>
          <a:p>
            <a:pPr latinLnBrk="1"/>
            <a:r>
              <a:rPr lang="en-US" sz="1600" b="0" u="sng" dirty="0" smtClean="0">
                <a:solidFill>
                  <a:prstClr val="black"/>
                </a:solidFill>
                <a:cs typeface="Times New Roman" pitchFamily="18" charset="0"/>
              </a:rPr>
              <a:t>Will </a:t>
            </a:r>
            <a:r>
              <a:rPr lang="en-US" sz="1600" b="0" u="sng" dirty="0" err="1" smtClean="0">
                <a:solidFill>
                  <a:prstClr val="black"/>
                </a:solidFill>
                <a:cs typeface="Times New Roman" pitchFamily="18" charset="0"/>
              </a:rPr>
              <a:t>Dahlin</a:t>
            </a:r>
            <a:endParaRPr kumimoji="1" lang="en-US" altLang="ko-KR" sz="1500" u="sng" dirty="0">
              <a:solidFill>
                <a:srgbClr val="1C1C1C"/>
              </a:solidFill>
              <a:latin typeface="Constantia"/>
            </a:endParaRPr>
          </a:p>
        </p:txBody>
      </p:sp>
      <p:sp>
        <p:nvSpPr>
          <p:cNvPr id="38" name="AutoShape 10"/>
          <p:cNvSpPr>
            <a:spLocks noChangeArrowheads="1"/>
          </p:cNvSpPr>
          <p:nvPr/>
        </p:nvSpPr>
        <p:spPr bwMode="gray">
          <a:xfrm>
            <a:off x="2057400" y="417195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4</a:t>
            </a:r>
          </a:p>
        </p:txBody>
      </p:sp>
      <p:sp>
        <p:nvSpPr>
          <p:cNvPr id="39" name="AutoShape 11"/>
          <p:cNvSpPr>
            <a:spLocks noChangeArrowheads="1"/>
          </p:cNvSpPr>
          <p:nvPr/>
        </p:nvSpPr>
        <p:spPr bwMode="gray">
          <a:xfrm>
            <a:off x="2822575" y="5172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Part Numbers and Catalog</a:t>
            </a:r>
            <a:endParaRPr kumimoji="1" lang="en-US" altLang="ko-KR" sz="2500" dirty="0">
              <a:solidFill>
                <a:srgbClr val="1C1C1C"/>
              </a:solidFill>
              <a:latin typeface="Constantia"/>
            </a:endParaRPr>
          </a:p>
          <a:p>
            <a:pPr latinLnBrk="1"/>
            <a:r>
              <a:rPr kumimoji="1" lang="en-US" altLang="ko-KR" sz="1600" b="0" u="sng" dirty="0" smtClean="0">
                <a:solidFill>
                  <a:srgbClr val="1C1C1C"/>
                </a:solidFill>
              </a:rPr>
              <a:t>Will </a:t>
            </a:r>
            <a:r>
              <a:rPr kumimoji="1" lang="en-US" altLang="ko-KR" sz="1600" b="0" u="sng" dirty="0" err="1" smtClean="0">
                <a:solidFill>
                  <a:srgbClr val="1C1C1C"/>
                </a:solidFill>
              </a:rPr>
              <a:t>Dahlin</a:t>
            </a:r>
            <a:endParaRPr kumimoji="1" lang="en-US" altLang="ko-KR" sz="1600" b="0" u="sng" dirty="0">
              <a:solidFill>
                <a:srgbClr val="1C1C1C"/>
              </a:solidFill>
            </a:endParaRPr>
          </a:p>
        </p:txBody>
      </p:sp>
      <p:sp>
        <p:nvSpPr>
          <p:cNvPr id="40" name="AutoShape 12"/>
          <p:cNvSpPr>
            <a:spLocks noChangeArrowheads="1"/>
          </p:cNvSpPr>
          <p:nvPr/>
        </p:nvSpPr>
        <p:spPr bwMode="gray">
          <a:xfrm>
            <a:off x="2071688" y="5002212"/>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5</a:t>
            </a:r>
          </a:p>
        </p:txBody>
      </p:sp>
      <p:sp>
        <p:nvSpPr>
          <p:cNvPr id="41" name="AutoShape 4"/>
          <p:cNvSpPr>
            <a:spLocks noChangeArrowheads="1"/>
          </p:cNvSpPr>
          <p:nvPr/>
        </p:nvSpPr>
        <p:spPr bwMode="gray">
          <a:xfrm>
            <a:off x="2828925" y="3452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Constantia"/>
              </a:rPr>
              <a:t>Bipolar Junction </a:t>
            </a:r>
            <a:r>
              <a:rPr kumimoji="1" lang="en-US" altLang="ko-KR" sz="2500" dirty="0" smtClean="0">
                <a:solidFill>
                  <a:srgbClr val="1C1C1C"/>
                </a:solidFill>
                <a:latin typeface="Constantia"/>
              </a:rPr>
              <a:t>Transistors</a:t>
            </a:r>
            <a:endParaRPr kumimoji="1" lang="en-US" altLang="ko-KR" sz="2500" dirty="0">
              <a:solidFill>
                <a:srgbClr val="1C1C1C"/>
              </a:solidFill>
              <a:latin typeface="Constantia"/>
            </a:endParaRPr>
          </a:p>
          <a:p>
            <a:pPr latinLnBrk="1"/>
            <a:r>
              <a:rPr lang="en-US" sz="1600" b="0" u="sng" dirty="0" err="1" smtClean="0">
                <a:solidFill>
                  <a:prstClr val="black"/>
                </a:solidFill>
              </a:rPr>
              <a:t>Xin</a:t>
            </a:r>
            <a:r>
              <a:rPr lang="en-US" sz="1600" b="0" u="sng" dirty="0" smtClean="0">
                <a:solidFill>
                  <a:prstClr val="black"/>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2057400" y="16764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1</a:t>
            </a:r>
            <a:endParaRPr lang="en-US" altLang="ko-KR" sz="2400" dirty="0">
              <a:solidFill>
                <a:srgbClr val="FFFFFF"/>
              </a:solidFill>
              <a:latin typeface="Constantia"/>
            </a:endParaRP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Outline</a:t>
            </a:r>
            <a:endParaRPr lang="en-US" sz="3200" b="1" u="sng" dirty="0">
              <a:solidFill>
                <a:prstClr val="black">
                  <a:lumMod val="75000"/>
                </a:prstClr>
              </a:solidFill>
              <a:ea typeface="굴림" pitchFamily="50" charset="-127"/>
            </a:endParaRPr>
          </a:p>
        </p:txBody>
      </p:sp>
      <p:sp>
        <p:nvSpPr>
          <p:cNvPr id="12" name="AutoShape 4"/>
          <p:cNvSpPr>
            <a:spLocks noChangeArrowheads="1"/>
          </p:cNvSpPr>
          <p:nvPr/>
        </p:nvSpPr>
        <p:spPr bwMode="gray">
          <a:xfrm>
            <a:off x="2819400" y="25908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Types and Checks</a:t>
            </a:r>
            <a:endParaRPr kumimoji="1" lang="en-US" altLang="ko-KR" sz="2500" dirty="0">
              <a:solidFill>
                <a:srgbClr val="1C1C1C"/>
              </a:solidFill>
              <a:latin typeface="Constantia"/>
            </a:endParaRPr>
          </a:p>
          <a:p>
            <a:pPr latinLnBrk="1"/>
            <a:r>
              <a:rPr lang="en-US" sz="1600" b="0" u="sng" dirty="0" smtClean="0">
                <a:solidFill>
                  <a:prstClr val="black"/>
                </a:solidFill>
              </a:rPr>
              <a:t>Ryan Akin</a:t>
            </a:r>
            <a:endParaRPr kumimoji="1" lang="en-US" altLang="ko-KR" sz="1500" u="sng" dirty="0">
              <a:solidFill>
                <a:srgbClr val="1C1C1C"/>
              </a:solidFill>
            </a:endParaRPr>
          </a:p>
        </p:txBody>
      </p:sp>
      <p:sp>
        <p:nvSpPr>
          <p:cNvPr id="13" name="AutoShape 7"/>
          <p:cNvSpPr>
            <a:spLocks noChangeArrowheads="1"/>
          </p:cNvSpPr>
          <p:nvPr/>
        </p:nvSpPr>
        <p:spPr bwMode="gray">
          <a:xfrm>
            <a:off x="2057400" y="3352800"/>
            <a:ext cx="685800" cy="685800"/>
          </a:xfrm>
          <a:prstGeom prst="diamond">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3</a:t>
            </a:r>
          </a:p>
        </p:txBody>
      </p:sp>
      <p:sp>
        <p:nvSpPr>
          <p:cNvPr id="15" name="AutoShape 8"/>
          <p:cNvSpPr>
            <a:spLocks noChangeArrowheads="1"/>
          </p:cNvSpPr>
          <p:nvPr/>
        </p:nvSpPr>
        <p:spPr bwMode="gray">
          <a:xfrm>
            <a:off x="2057400" y="25146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2</a:t>
            </a:r>
          </a:p>
        </p:txBody>
      </p:sp>
    </p:spTree>
    <p:extLst>
      <p:ext uri="{BB962C8B-B14F-4D97-AF65-F5344CB8AC3E}">
        <p14:creationId xmlns="" xmlns:p14="http://schemas.microsoft.com/office/powerpoint/2010/main" val="26669432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introduction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715000" y="2173664"/>
            <a:ext cx="3124200" cy="3350826"/>
          </a:xfrm>
          <a:prstGeom prst="rect">
            <a:avLst/>
          </a:prstGeom>
          <a:noFill/>
          <a:ln w="9525">
            <a:noFill/>
            <a:miter lim="800000"/>
            <a:headEnd/>
            <a:tailEnd/>
          </a:ln>
        </p:spPr>
      </p:pic>
      <p:sp>
        <p:nvSpPr>
          <p:cNvPr id="5" name="Rectangle 4"/>
          <p:cNvSpPr/>
          <p:nvPr/>
        </p:nvSpPr>
        <p:spPr>
          <a:xfrm>
            <a:off x="228600" y="2209800"/>
            <a:ext cx="5410200" cy="3136243"/>
          </a:xfrm>
          <a:prstGeom prst="rect">
            <a:avLst/>
          </a:prstGeom>
        </p:spPr>
        <p:txBody>
          <a:bodyPr wrap="square">
            <a:spAutoFit/>
          </a:bodyPr>
          <a:lstStyle/>
          <a:p>
            <a:pPr marL="342900" indent="-342900">
              <a:lnSpc>
                <a:spcPct val="80000"/>
              </a:lnSpc>
              <a:spcBef>
                <a:spcPts val="500"/>
              </a:spcBef>
              <a:spcAft>
                <a:spcPts val="500"/>
              </a:spcAft>
              <a:buClr>
                <a:srgbClr val="5695DC"/>
              </a:buClr>
              <a:buSzPct val="60000"/>
              <a:buFont typeface="Wingdings" pitchFamily="2" charset="2"/>
              <a:buChar char="v"/>
            </a:pPr>
            <a:r>
              <a:rPr lang="en-US" sz="2400" dirty="0" smtClean="0">
                <a:solidFill>
                  <a:prstClr val="black"/>
                </a:solidFill>
              </a:rPr>
              <a:t>BJT = </a:t>
            </a:r>
            <a:r>
              <a:rPr lang="en-US" sz="2400" u="sng" dirty="0" smtClean="0">
                <a:solidFill>
                  <a:prstClr val="black"/>
                </a:solidFill>
              </a:rPr>
              <a:t>B</a:t>
            </a:r>
            <a:r>
              <a:rPr lang="en-US" sz="2400" dirty="0" smtClean="0">
                <a:solidFill>
                  <a:prstClr val="black"/>
                </a:solidFill>
              </a:rPr>
              <a:t>ipolar </a:t>
            </a:r>
            <a:r>
              <a:rPr lang="en-US" sz="2400" u="sng" dirty="0" smtClean="0">
                <a:solidFill>
                  <a:prstClr val="black"/>
                </a:solidFill>
              </a:rPr>
              <a:t>J</a:t>
            </a:r>
            <a:r>
              <a:rPr lang="en-US" sz="2400" dirty="0" smtClean="0">
                <a:solidFill>
                  <a:prstClr val="black"/>
                </a:solidFill>
              </a:rPr>
              <a:t>unction </a:t>
            </a:r>
            <a:r>
              <a:rPr lang="en-US" sz="2400" u="sng" dirty="0" smtClean="0">
                <a:solidFill>
                  <a:prstClr val="black"/>
                </a:solidFill>
              </a:rPr>
              <a:t>T</a:t>
            </a:r>
            <a:r>
              <a:rPr lang="en-US" sz="2400" dirty="0" smtClean="0">
                <a:solidFill>
                  <a:prstClr val="black"/>
                </a:solidFill>
              </a:rPr>
              <a:t>ransistor</a:t>
            </a:r>
          </a:p>
          <a:p>
            <a:pPr marL="342900" indent="-342900">
              <a:lnSpc>
                <a:spcPct val="80000"/>
              </a:lnSpc>
              <a:spcBef>
                <a:spcPts val="500"/>
              </a:spcBef>
              <a:spcAft>
                <a:spcPts val="500"/>
              </a:spcAft>
              <a:buClr>
                <a:srgbClr val="5695DC"/>
              </a:buClr>
              <a:buSzPct val="60000"/>
              <a:buFont typeface="Wingdings" pitchFamily="2" charset="2"/>
              <a:buChar char="v"/>
            </a:pPr>
            <a:r>
              <a:rPr lang="en-US" sz="2400" dirty="0" smtClean="0">
                <a:solidFill>
                  <a:prstClr val="black"/>
                </a:solidFill>
              </a:rPr>
              <a:t>A BJT consists of two back-to-back p-n junctions. </a:t>
            </a:r>
          </a:p>
          <a:p>
            <a:pPr marL="342900" indent="-342900">
              <a:lnSpc>
                <a:spcPct val="80000"/>
              </a:lnSpc>
              <a:spcBef>
                <a:spcPts val="500"/>
              </a:spcBef>
              <a:spcAft>
                <a:spcPts val="500"/>
              </a:spcAft>
              <a:buClr>
                <a:srgbClr val="5695DC"/>
              </a:buClr>
              <a:buSzPct val="60000"/>
              <a:buFont typeface="Wingdings" pitchFamily="2" charset="2"/>
              <a:buChar char="v"/>
            </a:pPr>
            <a:r>
              <a:rPr lang="en-US" sz="2400" dirty="0" smtClean="0">
                <a:solidFill>
                  <a:prstClr val="black"/>
                </a:solidFill>
              </a:rPr>
              <a:t>The three regions are the emitter(</a:t>
            </a:r>
            <a:r>
              <a:rPr lang="en-US" sz="2400" b="1" dirty="0" smtClean="0">
                <a:solidFill>
                  <a:prstClr val="black"/>
                </a:solidFill>
              </a:rPr>
              <a:t>E</a:t>
            </a:r>
            <a:r>
              <a:rPr lang="en-US" sz="2400" dirty="0" smtClean="0">
                <a:solidFill>
                  <a:prstClr val="black"/>
                </a:solidFill>
              </a:rPr>
              <a:t>),base(</a:t>
            </a:r>
            <a:r>
              <a:rPr lang="en-US" sz="2400" b="1" dirty="0" smtClean="0">
                <a:solidFill>
                  <a:prstClr val="black"/>
                </a:solidFill>
              </a:rPr>
              <a:t>B</a:t>
            </a:r>
            <a:r>
              <a:rPr lang="en-US" sz="2400" dirty="0" smtClean="0">
                <a:solidFill>
                  <a:prstClr val="black"/>
                </a:solidFill>
              </a:rPr>
              <a:t>),and collector(</a:t>
            </a:r>
            <a:r>
              <a:rPr lang="en-US" sz="2400" b="1" dirty="0" smtClean="0">
                <a:solidFill>
                  <a:prstClr val="black"/>
                </a:solidFill>
              </a:rPr>
              <a:t>C</a:t>
            </a:r>
            <a:r>
              <a:rPr lang="en-US" sz="2400" dirty="0" smtClean="0">
                <a:solidFill>
                  <a:prstClr val="black"/>
                </a:solidFill>
              </a:rPr>
              <a:t>).</a:t>
            </a:r>
          </a:p>
          <a:p>
            <a:pPr marL="342900" indent="-342900">
              <a:lnSpc>
                <a:spcPct val="80000"/>
              </a:lnSpc>
              <a:spcBef>
                <a:spcPts val="500"/>
              </a:spcBef>
              <a:spcAft>
                <a:spcPts val="500"/>
              </a:spcAft>
              <a:buClr>
                <a:srgbClr val="5695DC"/>
              </a:buClr>
              <a:buSzPct val="60000"/>
              <a:buFont typeface="Wingdings" pitchFamily="2" charset="2"/>
              <a:buChar char="v"/>
            </a:pPr>
            <a:r>
              <a:rPr lang="en-US" sz="2400" dirty="0" smtClean="0">
                <a:solidFill>
                  <a:prstClr val="black"/>
                </a:solidFill>
              </a:rPr>
              <a:t>The middle region, the base is very thin. Since the base is thin, most carriers from emitter injected into base diffuse into collector.</a:t>
            </a:r>
          </a:p>
        </p:txBody>
      </p:sp>
    </p:spTree>
    <p:extLst>
      <p:ext uri="{BB962C8B-B14F-4D97-AF65-F5344CB8AC3E}">
        <p14:creationId xmlns="" xmlns:p14="http://schemas.microsoft.com/office/powerpoint/2010/main" val="2306326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3-13"/>
          <p:cNvPicPr>
            <a:picLocks noChangeAspect="1" noChangeArrowheads="1"/>
          </p:cNvPicPr>
          <p:nvPr/>
        </p:nvPicPr>
        <p:blipFill>
          <a:blip r:embed="rId2" cstate="print"/>
          <a:srcRect/>
          <a:stretch>
            <a:fillRect/>
          </a:stretch>
        </p:blipFill>
        <p:spPr bwMode="auto">
          <a:xfrm>
            <a:off x="3733800" y="1752600"/>
            <a:ext cx="4949588" cy="2438400"/>
          </a:xfrm>
          <a:prstGeom prst="rect">
            <a:avLst/>
          </a:prstGeom>
          <a:noFill/>
          <a:ln w="9525">
            <a:noFill/>
            <a:miter lim="800000"/>
            <a:headEnd/>
            <a:tailEnd/>
          </a:ln>
        </p:spPr>
      </p:pic>
      <p:pic>
        <p:nvPicPr>
          <p:cNvPr id="5" name="Picture 4" descr="3-14"/>
          <p:cNvPicPr>
            <a:picLocks noChangeAspect="1" noChangeArrowheads="1"/>
          </p:cNvPicPr>
          <p:nvPr/>
        </p:nvPicPr>
        <p:blipFill>
          <a:blip r:embed="rId3" cstate="print"/>
          <a:srcRect/>
          <a:stretch>
            <a:fillRect/>
          </a:stretch>
        </p:blipFill>
        <p:spPr bwMode="auto">
          <a:xfrm>
            <a:off x="3810000" y="4319588"/>
            <a:ext cx="4966623" cy="2462212"/>
          </a:xfrm>
          <a:prstGeom prst="rect">
            <a:avLst/>
          </a:prstGeom>
          <a:noFill/>
          <a:ln w="9525">
            <a:noFill/>
            <a:miter lim="800000"/>
            <a:headEnd/>
            <a:tailEnd/>
          </a:ln>
        </p:spPr>
      </p:pic>
      <p:sp>
        <p:nvSpPr>
          <p:cNvPr id="6" name="TextBox 13"/>
          <p:cNvSpPr txBox="1">
            <a:spLocks noChangeArrowheads="1"/>
          </p:cNvSpPr>
          <p:nvPr/>
        </p:nvSpPr>
        <p:spPr bwMode="auto">
          <a:xfrm>
            <a:off x="4452937" y="1571625"/>
            <a:ext cx="1643063" cy="561975"/>
          </a:xfrm>
          <a:prstGeom prst="rect">
            <a:avLst/>
          </a:prstGeom>
          <a:noFill/>
          <a:ln w="9525">
            <a:noFill/>
            <a:miter lim="800000"/>
            <a:headEnd/>
            <a:tailEnd/>
          </a:ln>
        </p:spPr>
        <p:txBody>
          <a:bodyPr>
            <a:spAutoFit/>
          </a:bodyPr>
          <a:lstStyle/>
          <a:p>
            <a:r>
              <a:rPr lang="en-US" sz="2800" dirty="0">
                <a:solidFill>
                  <a:prstClr val="black"/>
                </a:solidFill>
              </a:rPr>
              <a:t>NPN</a:t>
            </a:r>
            <a:endParaRPr lang="en-US" sz="2000" dirty="0">
              <a:solidFill>
                <a:prstClr val="black"/>
              </a:solidFill>
            </a:endParaRPr>
          </a:p>
        </p:txBody>
      </p:sp>
      <p:sp>
        <p:nvSpPr>
          <p:cNvPr id="7" name="TextBox 12"/>
          <p:cNvSpPr txBox="1">
            <a:spLocks noChangeArrowheads="1"/>
          </p:cNvSpPr>
          <p:nvPr/>
        </p:nvSpPr>
        <p:spPr bwMode="auto">
          <a:xfrm>
            <a:off x="4572000" y="4162425"/>
            <a:ext cx="1643062" cy="561975"/>
          </a:xfrm>
          <a:prstGeom prst="rect">
            <a:avLst/>
          </a:prstGeom>
          <a:noFill/>
          <a:ln w="9525">
            <a:noFill/>
            <a:miter lim="800000"/>
            <a:headEnd/>
            <a:tailEnd/>
          </a:ln>
        </p:spPr>
        <p:txBody>
          <a:bodyPr>
            <a:spAutoFit/>
          </a:bodyPr>
          <a:lstStyle/>
          <a:p>
            <a:r>
              <a:rPr lang="en-US" sz="2800" dirty="0">
                <a:solidFill>
                  <a:prstClr val="black"/>
                </a:solidFill>
              </a:rPr>
              <a:t>PNP</a:t>
            </a:r>
            <a:endParaRPr lang="en-US" sz="2000" dirty="0">
              <a:solidFill>
                <a:prstClr val="black"/>
              </a:solidFill>
            </a:endParaRPr>
          </a:p>
        </p:txBody>
      </p:sp>
      <p:sp>
        <p:nvSpPr>
          <p:cNvPr id="8" name="Rectangle 7"/>
          <p:cNvSpPr/>
          <p:nvPr/>
        </p:nvSpPr>
        <p:spPr>
          <a:xfrm>
            <a:off x="304800" y="1752600"/>
            <a:ext cx="3200400" cy="1579920"/>
          </a:xfrm>
          <a:prstGeom prst="rect">
            <a:avLst/>
          </a:prstGeom>
        </p:spPr>
        <p:txBody>
          <a:bodyPr wrap="square">
            <a:spAutoFit/>
          </a:bodyPr>
          <a:lstStyle/>
          <a:p>
            <a:pPr marL="742950" lvl="1" indent="-28575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NPN:  </a:t>
            </a:r>
          </a:p>
          <a:p>
            <a:pPr marL="1257300" lvl="2" indent="-34290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BE forward biased</a:t>
            </a:r>
          </a:p>
          <a:p>
            <a:pPr marL="1257300" lvl="2" indent="-34290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BC reverse biased</a:t>
            </a:r>
            <a:endParaRPr lang="en-US" dirty="0">
              <a:solidFill>
                <a:prstClr val="black"/>
              </a:solidFill>
            </a:endParaRPr>
          </a:p>
        </p:txBody>
      </p:sp>
      <p:sp>
        <p:nvSpPr>
          <p:cNvPr id="9" name="Rectangle 8"/>
          <p:cNvSpPr/>
          <p:nvPr/>
        </p:nvSpPr>
        <p:spPr>
          <a:xfrm>
            <a:off x="381000" y="4451346"/>
            <a:ext cx="3352800" cy="1339854"/>
          </a:xfrm>
          <a:prstGeom prst="rect">
            <a:avLst/>
          </a:prstGeom>
        </p:spPr>
        <p:txBody>
          <a:bodyPr wrap="square">
            <a:spAutoFit/>
          </a:bodyPr>
          <a:lstStyle/>
          <a:p>
            <a:pPr marL="742950" lvl="1" indent="-28575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PNP:  </a:t>
            </a:r>
          </a:p>
          <a:p>
            <a:pPr marL="1257300" lvl="2" indent="-34290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BE reverse biased</a:t>
            </a:r>
          </a:p>
          <a:p>
            <a:pPr marL="1257300" lvl="2" indent="-342900">
              <a:lnSpc>
                <a:spcPct val="80000"/>
              </a:lnSpc>
              <a:spcBef>
                <a:spcPts val="500"/>
              </a:spcBef>
              <a:spcAft>
                <a:spcPts val="500"/>
              </a:spcAft>
              <a:buClr>
                <a:srgbClr val="5695DC"/>
              </a:buClr>
              <a:buSzPct val="60000"/>
              <a:buFont typeface="Wingdings" pitchFamily="2" charset="2"/>
              <a:buChar char="v"/>
            </a:pPr>
            <a:r>
              <a:rPr lang="en-US" sz="2000" dirty="0" smtClean="0">
                <a:solidFill>
                  <a:prstClr val="black"/>
                </a:solidFill>
              </a:rPr>
              <a:t>BC forward biased</a:t>
            </a:r>
            <a:endParaRPr lang="en-US" sz="2000" dirty="0">
              <a:solidFill>
                <a:prstClr val="black"/>
              </a:solidFill>
            </a:endParaRPr>
          </a:p>
        </p:txBody>
      </p:sp>
      <p:sp>
        <p:nvSpPr>
          <p:cNvPr id="10" name="Title 1"/>
          <p:cNvSpPr txBox="1">
            <a:spLocks/>
          </p:cNvSpPr>
          <p:nvPr/>
        </p:nvSpPr>
        <p:spPr>
          <a:xfrm>
            <a:off x="457200" y="609600"/>
            <a:ext cx="6096000" cy="1143000"/>
          </a:xfrm>
          <a:prstGeom prst="rect">
            <a:avLst/>
          </a:prstGeom>
        </p:spPr>
        <p:txBody>
          <a:bodyPr vert="horz" lIns="91440" tIns="45720" rIns="91440" bIns="45720" rtlCol="0" anchor="ctr">
            <a:normAutofit/>
          </a:bodyPr>
          <a:lstStyle/>
          <a:p>
            <a:pPr>
              <a:spcBef>
                <a:spcPct val="0"/>
              </a:spcBef>
              <a:defRPr/>
            </a:pPr>
            <a:r>
              <a:rPr lang="en-US" sz="4400" dirty="0" smtClean="0">
                <a:solidFill>
                  <a:prstClr val="black"/>
                </a:solidFill>
                <a:latin typeface="Calibri"/>
              </a:rPr>
              <a:t>BJT schematic</a:t>
            </a:r>
          </a:p>
        </p:txBody>
      </p:sp>
    </p:spTree>
    <p:extLst>
      <p:ext uri="{BB962C8B-B14F-4D97-AF65-F5344CB8AC3E}">
        <p14:creationId xmlns="" xmlns:p14="http://schemas.microsoft.com/office/powerpoint/2010/main" val="55711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Transistor Operation</a:t>
            </a:r>
            <a:endParaRPr lang="en-US" dirty="0"/>
          </a:p>
        </p:txBody>
      </p:sp>
      <p:sp>
        <p:nvSpPr>
          <p:cNvPr id="3" name="Rectangle 2"/>
          <p:cNvSpPr/>
          <p:nvPr/>
        </p:nvSpPr>
        <p:spPr>
          <a:xfrm>
            <a:off x="990600" y="2967335"/>
            <a:ext cx="6858000" cy="646331"/>
          </a:xfrm>
          <a:prstGeom prst="rect">
            <a:avLst/>
          </a:prstGeom>
        </p:spPr>
        <p:txBody>
          <a:bodyPr wrap="square">
            <a:spAutoFit/>
          </a:bodyPr>
          <a:lstStyle/>
          <a:p>
            <a:r>
              <a:rPr lang="en-US" dirty="0">
                <a:solidFill>
                  <a:prstClr val="black"/>
                </a:solidFill>
                <a:hlinkClick r:id="rId2"/>
              </a:rPr>
              <a:t>http://www.learnabout-electronics.org/bipolar_junction_transistors_05.php</a:t>
            </a:r>
            <a:endParaRPr lang="en-US" dirty="0">
              <a:solidFill>
                <a:prstClr val="black"/>
              </a:solidFill>
            </a:endParaRPr>
          </a:p>
        </p:txBody>
      </p:sp>
    </p:spTree>
    <p:extLst>
      <p:ext uri="{BB962C8B-B14F-4D97-AF65-F5344CB8AC3E}">
        <p14:creationId xmlns="" xmlns:p14="http://schemas.microsoft.com/office/powerpoint/2010/main" val="1556941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formulae</a:t>
            </a:r>
            <a:endParaRPr lang="en-US" dirty="0"/>
          </a:p>
        </p:txBody>
      </p:sp>
      <p:pic>
        <p:nvPicPr>
          <p:cNvPr id="4" name="Picture 8" descr="3-13"/>
          <p:cNvPicPr>
            <a:picLocks noChangeAspect="1" noChangeArrowheads="1"/>
          </p:cNvPicPr>
          <p:nvPr/>
        </p:nvPicPr>
        <p:blipFill>
          <a:blip r:embed="rId4" cstate="print"/>
          <a:srcRect/>
          <a:stretch>
            <a:fillRect/>
          </a:stretch>
        </p:blipFill>
        <p:spPr bwMode="auto">
          <a:xfrm>
            <a:off x="304800" y="2590800"/>
            <a:ext cx="4949588" cy="2438400"/>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6096000" y="2667000"/>
          <a:ext cx="2643188" cy="2286000"/>
        </p:xfrm>
        <a:graphic>
          <a:graphicData uri="http://schemas.openxmlformats.org/presentationml/2006/ole">
            <p:oleObj spid="_x0000_s60426" name="Equation" r:id="rId5" imgW="850900" imgH="1143000" progId="Equation.3">
              <p:embed/>
            </p:oleObj>
          </a:graphicData>
        </a:graphic>
      </p:graphicFrame>
      <p:sp>
        <p:nvSpPr>
          <p:cNvPr id="8" name="TextBox 13"/>
          <p:cNvSpPr txBox="1">
            <a:spLocks noChangeArrowheads="1"/>
          </p:cNvSpPr>
          <p:nvPr/>
        </p:nvSpPr>
        <p:spPr bwMode="auto">
          <a:xfrm>
            <a:off x="1447800" y="2209800"/>
            <a:ext cx="1643063" cy="561975"/>
          </a:xfrm>
          <a:prstGeom prst="rect">
            <a:avLst/>
          </a:prstGeom>
          <a:noFill/>
          <a:ln w="9525">
            <a:noFill/>
            <a:miter lim="800000"/>
            <a:headEnd/>
            <a:tailEnd/>
          </a:ln>
        </p:spPr>
        <p:txBody>
          <a:bodyPr>
            <a:spAutoFit/>
          </a:bodyPr>
          <a:lstStyle/>
          <a:p>
            <a:r>
              <a:rPr lang="en-US" sz="2800" dirty="0">
                <a:solidFill>
                  <a:prstClr val="black"/>
                </a:solidFill>
              </a:rPr>
              <a:t>NPN</a:t>
            </a:r>
            <a:endParaRPr lang="en-US" sz="2000" dirty="0">
              <a:solidFill>
                <a:prstClr val="black"/>
              </a:solidFill>
            </a:endParaRPr>
          </a:p>
        </p:txBody>
      </p:sp>
      <p:sp>
        <p:nvSpPr>
          <p:cNvPr id="9" name="TextBox 8"/>
          <p:cNvSpPr txBox="1"/>
          <p:nvPr/>
        </p:nvSpPr>
        <p:spPr>
          <a:xfrm>
            <a:off x="7086600" y="1676400"/>
            <a:ext cx="1676400" cy="646331"/>
          </a:xfrm>
          <a:prstGeom prst="rect">
            <a:avLst/>
          </a:prstGeom>
          <a:noFill/>
        </p:spPr>
        <p:txBody>
          <a:bodyPr wrap="square" rtlCol="0">
            <a:spAutoFit/>
          </a:bodyPr>
          <a:lstStyle/>
          <a:p>
            <a:r>
              <a:rPr lang="en-US" b="1" dirty="0" smtClean="0">
                <a:solidFill>
                  <a:srgbClr val="0000FF"/>
                </a:solidFill>
                <a:latin typeface="Times New Roman" pitchFamily="18" charset="0"/>
                <a:cs typeface="Times New Roman" pitchFamily="18" charset="0"/>
              </a:rPr>
              <a:t>Current control</a:t>
            </a:r>
            <a:endParaRPr lang="en-US" b="1" dirty="0">
              <a:solidFill>
                <a:srgbClr val="0000FF"/>
              </a:solidFill>
              <a:latin typeface="Times New Roman" pitchFamily="18" charset="0"/>
              <a:cs typeface="Times New Roman" pitchFamily="18" charset="0"/>
            </a:endParaRPr>
          </a:p>
        </p:txBody>
      </p:sp>
      <p:cxnSp>
        <p:nvCxnSpPr>
          <p:cNvPr id="13" name="Straight Arrow Connector 12"/>
          <p:cNvCxnSpPr>
            <a:stCxn id="9" idx="2"/>
          </p:cNvCxnSpPr>
          <p:nvPr/>
        </p:nvCxnSpPr>
        <p:spPr>
          <a:xfrm rot="5400000">
            <a:off x="7676466" y="2494865"/>
            <a:ext cx="420469" cy="762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52600" y="5562600"/>
            <a:ext cx="5410200" cy="754053"/>
          </a:xfrm>
          <a:prstGeom prst="rect">
            <a:avLst/>
          </a:prstGeom>
          <a:noFill/>
        </p:spPr>
        <p:txBody>
          <a:bodyPr wrap="square" rtlCol="0">
            <a:spAutoFit/>
          </a:bodyPr>
          <a:lstStyle/>
          <a:p>
            <a:r>
              <a:rPr lang="el-GR" sz="2500" i="1" dirty="0" smtClean="0">
                <a:solidFill>
                  <a:prstClr val="black"/>
                </a:solidFill>
                <a:latin typeface="Times New Roman" pitchFamily="18" charset="0"/>
                <a:cs typeface="Times New Roman" pitchFamily="18" charset="0"/>
              </a:rPr>
              <a:t>β</a:t>
            </a:r>
            <a:r>
              <a:rPr lang="en-US" sz="2500" i="1" dirty="0">
                <a:solidFill>
                  <a:prstClr val="black"/>
                </a:solidFill>
                <a:latin typeface="Times New Roman" pitchFamily="18" charset="0"/>
                <a:cs typeface="Times New Roman" pitchFamily="18" charset="0"/>
              </a:rPr>
              <a:t> </a:t>
            </a:r>
            <a:r>
              <a:rPr lang="en-US" i="1"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is the amplification factor and ranges from 20 to 200</a:t>
            </a:r>
          </a:p>
          <a:p>
            <a:r>
              <a:rPr lang="en-US" dirty="0" smtClean="0">
                <a:solidFill>
                  <a:prstClr val="black"/>
                </a:solidFill>
                <a:latin typeface="Times New Roman" pitchFamily="18" charset="0"/>
                <a:cs typeface="Times New Roman" pitchFamily="18" charset="0"/>
              </a:rPr>
              <a:t>It is dependent on temperature and voltage</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77618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formulae</a:t>
            </a:r>
            <a:endParaRPr lang="en-US" dirty="0"/>
          </a:p>
        </p:txBody>
      </p:sp>
      <p:pic>
        <p:nvPicPr>
          <p:cNvPr id="4" name="Picture 8" descr="3-13"/>
          <p:cNvPicPr>
            <a:picLocks noChangeAspect="1" noChangeArrowheads="1"/>
          </p:cNvPicPr>
          <p:nvPr/>
        </p:nvPicPr>
        <p:blipFill>
          <a:blip r:embed="rId3" cstate="print"/>
          <a:srcRect/>
          <a:stretch>
            <a:fillRect/>
          </a:stretch>
        </p:blipFill>
        <p:spPr bwMode="auto">
          <a:xfrm>
            <a:off x="304800" y="2590800"/>
            <a:ext cx="4949588" cy="2438400"/>
          </a:xfrm>
          <a:prstGeom prst="rect">
            <a:avLst/>
          </a:prstGeom>
          <a:noFill/>
          <a:ln w="9525">
            <a:noFill/>
            <a:miter lim="800000"/>
            <a:headEnd/>
            <a:tailEnd/>
          </a:ln>
        </p:spPr>
      </p:pic>
      <p:sp>
        <p:nvSpPr>
          <p:cNvPr id="8" name="TextBox 13"/>
          <p:cNvSpPr txBox="1">
            <a:spLocks noChangeArrowheads="1"/>
          </p:cNvSpPr>
          <p:nvPr/>
        </p:nvSpPr>
        <p:spPr bwMode="auto">
          <a:xfrm>
            <a:off x="1447800" y="2209800"/>
            <a:ext cx="1643063" cy="561975"/>
          </a:xfrm>
          <a:prstGeom prst="rect">
            <a:avLst/>
          </a:prstGeom>
          <a:noFill/>
          <a:ln w="9525">
            <a:noFill/>
            <a:miter lim="800000"/>
            <a:headEnd/>
            <a:tailEnd/>
          </a:ln>
        </p:spPr>
        <p:txBody>
          <a:bodyPr>
            <a:spAutoFit/>
          </a:bodyPr>
          <a:lstStyle/>
          <a:p>
            <a:r>
              <a:rPr lang="en-US" sz="2800" dirty="0">
                <a:solidFill>
                  <a:prstClr val="black"/>
                </a:solidFill>
              </a:rPr>
              <a:t>NPN</a:t>
            </a:r>
            <a:endParaRPr lang="en-US" sz="2000" dirty="0">
              <a:solidFill>
                <a:prstClr val="black"/>
              </a:solidFill>
            </a:endParaRPr>
          </a:p>
        </p:txBody>
      </p:sp>
      <p:sp>
        <p:nvSpPr>
          <p:cNvPr id="9" name="TextBox 8"/>
          <p:cNvSpPr txBox="1"/>
          <p:nvPr/>
        </p:nvSpPr>
        <p:spPr>
          <a:xfrm>
            <a:off x="5943600" y="2057400"/>
            <a:ext cx="2743200" cy="2862322"/>
          </a:xfrm>
          <a:prstGeom prst="rect">
            <a:avLst/>
          </a:prstGeom>
          <a:solidFill>
            <a:srgbClr val="FFFF99"/>
          </a:solidFill>
          <a:ln>
            <a:solidFill>
              <a:schemeClr val="tx1"/>
            </a:solidFill>
          </a:ln>
        </p:spPr>
        <p:txBody>
          <a:bodyPr wrap="square" rtlCol="0">
            <a:spAutoFit/>
          </a:bodyPr>
          <a:lstStyle/>
          <a:p>
            <a:r>
              <a:rPr lang="en-US" dirty="0" smtClean="0">
                <a:solidFill>
                  <a:prstClr val="black"/>
                </a:solidFill>
                <a:latin typeface="Times New Roman" pitchFamily="18" charset="0"/>
                <a:cs typeface="Times New Roman" pitchFamily="18" charset="0"/>
              </a:rPr>
              <a:t>Emitter  is more heavily doped than the collector.</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Therefore, </a:t>
            </a:r>
          </a:p>
          <a:p>
            <a:endParaRPr lang="en-US" dirty="0" smtClean="0">
              <a:solidFill>
                <a:prstClr val="black"/>
              </a:solidFill>
              <a:latin typeface="Times New Roman" pitchFamily="18" charset="0"/>
              <a:cs typeface="Times New Roman" pitchFamily="18" charset="0"/>
            </a:endParaRPr>
          </a:p>
          <a:p>
            <a:r>
              <a:rPr lang="en-US" b="1" dirty="0" smtClean="0">
                <a:solidFill>
                  <a:prstClr val="black"/>
                </a:solidFill>
                <a:latin typeface="Times New Roman" pitchFamily="18" charset="0"/>
                <a:cs typeface="Times New Roman" pitchFamily="18" charset="0"/>
              </a:rPr>
              <a:t>V</a:t>
            </a:r>
            <a:r>
              <a:rPr lang="en-US" b="1" baseline="-25000" dirty="0" smtClean="0">
                <a:solidFill>
                  <a:prstClr val="black"/>
                </a:solidFill>
                <a:latin typeface="Times New Roman" pitchFamily="18" charset="0"/>
                <a:cs typeface="Times New Roman" pitchFamily="18" charset="0"/>
              </a:rPr>
              <a:t>C </a:t>
            </a:r>
            <a:r>
              <a:rPr lang="en-US" b="1" dirty="0" smtClean="0">
                <a:solidFill>
                  <a:prstClr val="black"/>
                </a:solidFill>
                <a:latin typeface="Times New Roman" pitchFamily="18" charset="0"/>
                <a:cs typeface="Times New Roman" pitchFamily="18" charset="0"/>
              </a:rPr>
              <a:t>&gt; V</a:t>
            </a:r>
            <a:r>
              <a:rPr lang="en-US" b="1" baseline="-25000" dirty="0" smtClean="0">
                <a:solidFill>
                  <a:prstClr val="black"/>
                </a:solidFill>
                <a:latin typeface="Times New Roman" pitchFamily="18" charset="0"/>
                <a:cs typeface="Times New Roman" pitchFamily="18" charset="0"/>
              </a:rPr>
              <a:t>B </a:t>
            </a:r>
            <a:r>
              <a:rPr lang="en-US" b="1" dirty="0" smtClean="0">
                <a:solidFill>
                  <a:prstClr val="black"/>
                </a:solidFill>
                <a:latin typeface="Times New Roman" pitchFamily="18" charset="0"/>
                <a:cs typeface="Times New Roman" pitchFamily="18" charset="0"/>
              </a:rPr>
              <a:t>&gt; V</a:t>
            </a:r>
            <a:r>
              <a:rPr lang="en-US" b="1" baseline="-25000" dirty="0" smtClean="0">
                <a:solidFill>
                  <a:prstClr val="black"/>
                </a:solidFill>
                <a:latin typeface="Times New Roman" pitchFamily="18" charset="0"/>
                <a:cs typeface="Times New Roman" pitchFamily="18" charset="0"/>
              </a:rPr>
              <a:t>E</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for NPN transistor</a:t>
            </a:r>
          </a:p>
          <a:p>
            <a:endParaRPr lang="en-US"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96327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formulae</a:t>
            </a:r>
            <a:endParaRPr lang="en-US" dirty="0"/>
          </a:p>
        </p:txBody>
      </p:sp>
      <p:pic>
        <p:nvPicPr>
          <p:cNvPr id="4" name="Picture 8" descr="3-13"/>
          <p:cNvPicPr>
            <a:picLocks noChangeAspect="1" noChangeArrowheads="1"/>
          </p:cNvPicPr>
          <p:nvPr/>
        </p:nvPicPr>
        <p:blipFill>
          <a:blip r:embed="rId3" cstate="print"/>
          <a:srcRect/>
          <a:stretch>
            <a:fillRect/>
          </a:stretch>
        </p:blipFill>
        <p:spPr bwMode="auto">
          <a:xfrm>
            <a:off x="304800" y="2590800"/>
            <a:ext cx="4949588" cy="2438400"/>
          </a:xfrm>
          <a:prstGeom prst="rect">
            <a:avLst/>
          </a:prstGeom>
          <a:noFill/>
          <a:ln w="9525">
            <a:noFill/>
            <a:miter lim="800000"/>
            <a:headEnd/>
            <a:tailEnd/>
          </a:ln>
        </p:spPr>
      </p:pic>
      <p:sp>
        <p:nvSpPr>
          <p:cNvPr id="8" name="TextBox 13"/>
          <p:cNvSpPr txBox="1">
            <a:spLocks noChangeArrowheads="1"/>
          </p:cNvSpPr>
          <p:nvPr/>
        </p:nvSpPr>
        <p:spPr bwMode="auto">
          <a:xfrm>
            <a:off x="1447800" y="2209800"/>
            <a:ext cx="1643063" cy="561975"/>
          </a:xfrm>
          <a:prstGeom prst="rect">
            <a:avLst/>
          </a:prstGeom>
          <a:noFill/>
          <a:ln w="9525">
            <a:noFill/>
            <a:miter lim="800000"/>
            <a:headEnd/>
            <a:tailEnd/>
          </a:ln>
        </p:spPr>
        <p:txBody>
          <a:bodyPr>
            <a:spAutoFit/>
          </a:bodyPr>
          <a:lstStyle/>
          <a:p>
            <a:r>
              <a:rPr lang="en-US" sz="2800" dirty="0">
                <a:solidFill>
                  <a:prstClr val="black"/>
                </a:solidFill>
              </a:rPr>
              <a:t>NPN</a:t>
            </a:r>
            <a:endParaRPr lang="en-US" sz="2000" dirty="0">
              <a:solidFill>
                <a:prstClr val="black"/>
              </a:solidFill>
            </a:endParaRPr>
          </a:p>
        </p:txBody>
      </p:sp>
      <p:sp>
        <p:nvSpPr>
          <p:cNvPr id="14" name="TextBox 13"/>
          <p:cNvSpPr txBox="1"/>
          <p:nvPr/>
        </p:nvSpPr>
        <p:spPr>
          <a:xfrm>
            <a:off x="457200" y="5105400"/>
            <a:ext cx="8153400" cy="1231106"/>
          </a:xfrm>
          <a:prstGeom prst="rect">
            <a:avLst/>
          </a:prstGeom>
          <a:noFill/>
        </p:spPr>
        <p:txBody>
          <a:bodyPr wrap="square" rtlCol="0">
            <a:spAutoFit/>
          </a:bodyPr>
          <a:lstStyle/>
          <a:p>
            <a:r>
              <a:rPr lang="el-GR" sz="2800" i="1" dirty="0" smtClean="0">
                <a:solidFill>
                  <a:prstClr val="black"/>
                </a:solidFill>
                <a:latin typeface="Times New Roman" pitchFamily="18" charset="0"/>
                <a:cs typeface="Times New Roman" pitchFamily="18" charset="0"/>
              </a:rPr>
              <a:t>α</a:t>
            </a:r>
            <a:r>
              <a:rPr lang="en-US" i="1"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is the fraction of </a:t>
            </a:r>
            <a:r>
              <a:rPr lang="en-US" u="sng" dirty="0" smtClean="0">
                <a:solidFill>
                  <a:prstClr val="black"/>
                </a:solidFill>
                <a:latin typeface="Times New Roman" pitchFamily="18" charset="0"/>
                <a:cs typeface="Times New Roman" pitchFamily="18" charset="0"/>
              </a:rPr>
              <a:t>electrons</a:t>
            </a:r>
            <a:r>
              <a:rPr lang="en-US" dirty="0" smtClean="0">
                <a:solidFill>
                  <a:prstClr val="black"/>
                </a:solidFill>
                <a:latin typeface="Times New Roman" pitchFamily="18" charset="0"/>
                <a:cs typeface="Times New Roman" pitchFamily="18" charset="0"/>
              </a:rPr>
              <a:t> that </a:t>
            </a:r>
            <a:r>
              <a:rPr lang="en-US" u="sng" dirty="0" smtClean="0">
                <a:solidFill>
                  <a:prstClr val="black"/>
                </a:solidFill>
                <a:latin typeface="Times New Roman" pitchFamily="18" charset="0"/>
                <a:cs typeface="Times New Roman" pitchFamily="18" charset="0"/>
              </a:rPr>
              <a:t>diffuse across</a:t>
            </a:r>
            <a:r>
              <a:rPr lang="en-US" dirty="0" smtClean="0">
                <a:solidFill>
                  <a:prstClr val="black"/>
                </a:solidFill>
                <a:latin typeface="Times New Roman" pitchFamily="18" charset="0"/>
                <a:cs typeface="Times New Roman" pitchFamily="18" charset="0"/>
              </a:rPr>
              <a:t> the narrow base region</a:t>
            </a:r>
          </a:p>
          <a:p>
            <a:r>
              <a:rPr lang="en-US" sz="2000" dirty="0" smtClean="0">
                <a:solidFill>
                  <a:prstClr val="black"/>
                </a:solidFill>
                <a:latin typeface="Times New Roman" pitchFamily="18" charset="0"/>
                <a:cs typeface="Times New Roman" pitchFamily="18" charset="0"/>
              </a:rPr>
              <a:t>1</a:t>
            </a:r>
            <a:r>
              <a:rPr lang="el-GR" sz="2800" i="1" dirty="0" smtClean="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 </a:t>
            </a:r>
            <a:r>
              <a:rPr lang="el-GR" sz="2800" i="1" dirty="0" smtClean="0">
                <a:solidFill>
                  <a:prstClr val="black"/>
                </a:solidFill>
                <a:latin typeface="Times New Roman" pitchFamily="18" charset="0"/>
                <a:cs typeface="Times New Roman" pitchFamily="18" charset="0"/>
              </a:rPr>
              <a:t>α</a:t>
            </a:r>
            <a:r>
              <a:rPr lang="en-US" sz="2800" i="1"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is the fraction of </a:t>
            </a:r>
            <a:r>
              <a:rPr lang="en-US" u="sng" dirty="0" smtClean="0">
                <a:solidFill>
                  <a:prstClr val="black"/>
                </a:solidFill>
                <a:latin typeface="Times New Roman" pitchFamily="18" charset="0"/>
                <a:cs typeface="Times New Roman" pitchFamily="18" charset="0"/>
              </a:rPr>
              <a:t>electrons</a:t>
            </a:r>
            <a:r>
              <a:rPr lang="en-US" dirty="0" smtClean="0">
                <a:solidFill>
                  <a:prstClr val="black"/>
                </a:solidFill>
                <a:latin typeface="Times New Roman" pitchFamily="18" charset="0"/>
                <a:cs typeface="Times New Roman" pitchFamily="18" charset="0"/>
              </a:rPr>
              <a:t> that </a:t>
            </a:r>
            <a:r>
              <a:rPr lang="en-US" u="sng" dirty="0" smtClean="0">
                <a:solidFill>
                  <a:prstClr val="black"/>
                </a:solidFill>
                <a:latin typeface="Times New Roman" pitchFamily="18" charset="0"/>
                <a:cs typeface="Times New Roman" pitchFamily="18" charset="0"/>
              </a:rPr>
              <a:t>recombine with holes</a:t>
            </a:r>
            <a:r>
              <a:rPr lang="en-US" dirty="0" smtClean="0">
                <a:solidFill>
                  <a:prstClr val="black"/>
                </a:solidFill>
                <a:latin typeface="Times New Roman" pitchFamily="18" charset="0"/>
                <a:cs typeface="Times New Roman" pitchFamily="18" charset="0"/>
              </a:rPr>
              <a:t> in the base region to create base current</a:t>
            </a:r>
            <a:endParaRPr lang="en-US" sz="2800" dirty="0">
              <a:solidFill>
                <a:prstClr val="black"/>
              </a:solidFill>
              <a:latin typeface="Times New Roman" pitchFamily="18" charset="0"/>
              <a:cs typeface="Times New Roman" pitchFamily="18" charset="0"/>
            </a:endParaRPr>
          </a:p>
        </p:txBody>
      </p:sp>
      <p:graphicFrame>
        <p:nvGraphicFramePr>
          <p:cNvPr id="21507" name="Object 3"/>
          <p:cNvGraphicFramePr>
            <a:graphicFrameLocks noChangeAspect="1"/>
          </p:cNvGraphicFramePr>
          <p:nvPr/>
        </p:nvGraphicFramePr>
        <p:xfrm>
          <a:off x="5745163" y="2514600"/>
          <a:ext cx="2217737" cy="2187575"/>
        </p:xfrm>
        <a:graphic>
          <a:graphicData uri="http://schemas.openxmlformats.org/presentationml/2006/ole">
            <p:oleObj spid="_x0000_s61450" name="Equation" r:id="rId4" imgW="914400" imgH="901700" progId="Equation.3">
              <p:embed/>
            </p:oleObj>
          </a:graphicData>
        </a:graphic>
      </p:graphicFrame>
    </p:spTree>
    <p:extLst>
      <p:ext uri="{BB962C8B-B14F-4D97-AF65-F5344CB8AC3E}">
        <p14:creationId xmlns="" xmlns:p14="http://schemas.microsoft.com/office/powerpoint/2010/main" val="3884673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457200" y="901987"/>
            <a:ext cx="7543800" cy="5638800"/>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marL="914400" lvl="3" indent="-457200" latinLnBrk="1">
              <a:buFont typeface="Arial" pitchFamily="34" charset="0"/>
              <a:buChar char="•"/>
            </a:pPr>
            <a:r>
              <a:rPr kumimoji="1" lang="en-US" altLang="ko-KR" sz="2800" b="0" dirty="0" smtClean="0">
                <a:solidFill>
                  <a:schemeClr val="tx1"/>
                </a:solidFill>
                <a:latin typeface="+mn-lt"/>
              </a:rPr>
              <a:t>Definition &amp; Fundamental Need </a:t>
            </a:r>
          </a:p>
          <a:p>
            <a:pPr marL="914400" lvl="3" indent="-457200" latinLnBrk="1">
              <a:buFont typeface="Arial" pitchFamily="34" charset="0"/>
              <a:buChar char="•"/>
            </a:pPr>
            <a:r>
              <a:rPr kumimoji="1" lang="en-US" altLang="ko-KR" sz="2800" b="0" dirty="0">
                <a:solidFill>
                  <a:schemeClr val="tx1"/>
                </a:solidFill>
                <a:latin typeface="+mn-lt"/>
              </a:rPr>
              <a:t>Brief History</a:t>
            </a:r>
          </a:p>
          <a:p>
            <a:pPr marL="914400" lvl="3" indent="-457200" latinLnBrk="1">
              <a:buFont typeface="Arial" pitchFamily="34" charset="0"/>
              <a:buChar char="•"/>
            </a:pPr>
            <a:r>
              <a:rPr kumimoji="1" lang="en-US" altLang="ko-KR" sz="2800" b="0" dirty="0" smtClean="0">
                <a:solidFill>
                  <a:schemeClr val="tx1"/>
                </a:solidFill>
                <a:latin typeface="+mn-lt"/>
              </a:rPr>
              <a:t>Transistor Role in Modern Electronics</a:t>
            </a:r>
          </a:p>
          <a:p>
            <a:pPr marL="914400" lvl="3" indent="-457200" latinLnBrk="1">
              <a:buFont typeface="Arial" pitchFamily="34" charset="0"/>
              <a:buChar char="•"/>
            </a:pPr>
            <a:r>
              <a:rPr kumimoji="1" lang="en-US" altLang="ko-KR" sz="2800" b="0" dirty="0" smtClean="0">
                <a:solidFill>
                  <a:schemeClr val="tx1"/>
                </a:solidFill>
                <a:latin typeface="+mn-lt"/>
              </a:rPr>
              <a:t>Two Basic Transistor Functions</a:t>
            </a:r>
          </a:p>
          <a:p>
            <a:pPr marL="914400" lvl="3" indent="-457200" latinLnBrk="1">
              <a:buFont typeface="Arial" pitchFamily="34" charset="0"/>
              <a:buChar char="•"/>
            </a:pPr>
            <a:r>
              <a:rPr kumimoji="1" lang="en-US" altLang="ko-KR" sz="2800" b="0" dirty="0" smtClean="0">
                <a:solidFill>
                  <a:schemeClr val="tx1"/>
                </a:solidFill>
                <a:latin typeface="+mn-lt"/>
              </a:rPr>
              <a:t>Doping process and its effects on function</a:t>
            </a:r>
            <a:endParaRPr kumimoji="1" lang="en-US" altLang="ko-KR" sz="2800" dirty="0" smtClean="0">
              <a:solidFill>
                <a:schemeClr val="tx1"/>
              </a:solidFill>
              <a:latin typeface="+mn-lt"/>
            </a:endParaRPr>
          </a:p>
        </p:txBody>
      </p:sp>
      <p:sp>
        <p:nvSpPr>
          <p:cNvPr id="44" name="TextBox 43"/>
          <p:cNvSpPr txBox="1"/>
          <p:nvPr/>
        </p:nvSpPr>
        <p:spPr>
          <a:xfrm>
            <a:off x="1524000" y="1396425"/>
            <a:ext cx="5715000" cy="584775"/>
          </a:xfrm>
          <a:prstGeom prst="rect">
            <a:avLst/>
          </a:prstGeom>
          <a:noFill/>
        </p:spPr>
        <p:txBody>
          <a:bodyPr wrap="square">
            <a:spAutoFit/>
          </a:bodyPr>
          <a:lstStyle/>
          <a:p>
            <a:pPr algn="just">
              <a:defRPr/>
            </a:pPr>
            <a:r>
              <a:rPr lang="en-US" sz="3200" b="1" u="sng" dirty="0" smtClean="0">
                <a:solidFill>
                  <a:schemeClr val="tx1">
                    <a:lumMod val="75000"/>
                  </a:schemeClr>
                </a:solidFill>
                <a:ea typeface="굴림" pitchFamily="50" charset="-127"/>
              </a:rPr>
              <a:t>Introduction to Transistors</a:t>
            </a:r>
            <a:endParaRPr lang="en-US" sz="3000" b="1" dirty="0">
              <a:solidFill>
                <a:schemeClr val="tx1">
                  <a:lumMod val="75000"/>
                </a:schemeClr>
              </a:solidFill>
              <a:ea typeface="굴림" pitchFamily="50"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838200" y="762000"/>
            <a:ext cx="7467600" cy="457200"/>
          </a:xfrm>
        </p:spPr>
        <p:txBody>
          <a:bodyPr>
            <a:noAutofit/>
          </a:bodyPr>
          <a:lstStyle/>
          <a:p>
            <a:r>
              <a:rPr lang="en-US" sz="2800" dirty="0" smtClean="0"/>
              <a:t>BJT Characteristic Curves</a:t>
            </a:r>
            <a:endParaRPr lang="en-US" sz="2800" dirty="0"/>
          </a:p>
        </p:txBody>
      </p:sp>
      <p:sp>
        <p:nvSpPr>
          <p:cNvPr id="5" name="Rectangle 4"/>
          <p:cNvSpPr/>
          <p:nvPr/>
        </p:nvSpPr>
        <p:spPr>
          <a:xfrm>
            <a:off x="756236" y="1371600"/>
            <a:ext cx="3492110" cy="461665"/>
          </a:xfrm>
          <a:prstGeom prst="rect">
            <a:avLst/>
          </a:prstGeom>
        </p:spPr>
        <p:txBody>
          <a:bodyPr wrap="none">
            <a:spAutoFit/>
          </a:bodyPr>
          <a:lstStyle/>
          <a:p>
            <a:r>
              <a:rPr lang="en-US" sz="2400" b="1" dirty="0" smtClean="0">
                <a:solidFill>
                  <a:prstClr val="black"/>
                </a:solidFill>
              </a:rPr>
              <a:t>Transfer Characteristic</a:t>
            </a:r>
            <a:endParaRPr lang="en-US" sz="2400" b="1" dirty="0">
              <a:solidFill>
                <a:prstClr val="black"/>
              </a:solidFill>
            </a:endParaRPr>
          </a:p>
        </p:txBody>
      </p:sp>
      <p:sp>
        <p:nvSpPr>
          <p:cNvPr id="6" name="Rectangle 5"/>
          <p:cNvSpPr/>
          <p:nvPr/>
        </p:nvSpPr>
        <p:spPr>
          <a:xfrm>
            <a:off x="781638" y="1905000"/>
            <a:ext cx="7447962" cy="1477328"/>
          </a:xfrm>
          <a:prstGeom prst="rect">
            <a:avLst/>
          </a:prstGeom>
        </p:spPr>
        <p:txBody>
          <a:bodyPr wrap="square">
            <a:spAutoFit/>
          </a:bodyPr>
          <a:lstStyle/>
          <a:p>
            <a:pPr marL="228600" indent="-228600">
              <a:buFont typeface="Arial" pitchFamily="34" charset="0"/>
              <a:buChar char="•"/>
            </a:pPr>
            <a:r>
              <a:rPr lang="en-US" dirty="0" smtClean="0">
                <a:solidFill>
                  <a:prstClr val="black"/>
                </a:solidFill>
              </a:rPr>
              <a:t>The graph of I</a:t>
            </a:r>
            <a:r>
              <a:rPr lang="en-US" baseline="-25000" dirty="0" smtClean="0">
                <a:solidFill>
                  <a:prstClr val="black"/>
                </a:solidFill>
              </a:rPr>
              <a:t>CE</a:t>
            </a:r>
            <a:r>
              <a:rPr lang="en-US" dirty="0" smtClean="0">
                <a:solidFill>
                  <a:prstClr val="black"/>
                </a:solidFill>
              </a:rPr>
              <a:t> / I</a:t>
            </a:r>
            <a:r>
              <a:rPr lang="en-US" baseline="-25000" dirty="0" smtClean="0">
                <a:solidFill>
                  <a:prstClr val="black"/>
                </a:solidFill>
              </a:rPr>
              <a:t>BE</a:t>
            </a:r>
            <a:r>
              <a:rPr lang="en-US" dirty="0" smtClean="0">
                <a:solidFill>
                  <a:prstClr val="black"/>
                </a:solidFill>
              </a:rPr>
              <a:t> shown (right) is called the Transfer Characteristic  </a:t>
            </a:r>
            <a:endParaRPr lang="en-US" cap="small" dirty="0" smtClean="0">
              <a:solidFill>
                <a:prstClr val="black"/>
              </a:solidFill>
            </a:endParaRPr>
          </a:p>
          <a:p>
            <a:pPr marL="228600" indent="-228600">
              <a:buFont typeface="Arial" pitchFamily="34" charset="0"/>
              <a:buChar char="•"/>
            </a:pPr>
            <a:r>
              <a:rPr lang="en-US" dirty="0" smtClean="0">
                <a:solidFill>
                  <a:prstClr val="black"/>
                </a:solidFill>
              </a:rPr>
              <a:t>The slope of the graph shows the </a:t>
            </a:r>
            <a:r>
              <a:rPr lang="el-GR" dirty="0" smtClean="0">
                <a:solidFill>
                  <a:prstClr val="black"/>
                </a:solidFill>
              </a:rPr>
              <a:t>β</a:t>
            </a:r>
            <a:r>
              <a:rPr lang="en-US" dirty="0" smtClean="0">
                <a:solidFill>
                  <a:prstClr val="black"/>
                </a:solidFill>
              </a:rPr>
              <a:t> </a:t>
            </a:r>
          </a:p>
          <a:p>
            <a:pPr marL="219075" indent="-219075" algn="just">
              <a:buFont typeface="Arial" pitchFamily="34" charset="0"/>
              <a:buChar char="•"/>
            </a:pPr>
            <a:r>
              <a:rPr lang="en-US" dirty="0" smtClean="0">
                <a:solidFill>
                  <a:prstClr val="black"/>
                </a:solidFill>
              </a:rPr>
              <a:t>Characteristic curves (graphs) can be drawn to show other parameters of a transistor, and are used both to detail the performance of a particular device and as an aid to the design of amplifiers.</a:t>
            </a:r>
            <a:endParaRPr lang="en-US" dirty="0">
              <a:solidFill>
                <a:prstClr val="black"/>
              </a:solidFill>
            </a:endParaRPr>
          </a:p>
        </p:txBody>
      </p:sp>
      <p:pic>
        <p:nvPicPr>
          <p:cNvPr id="7" name="Picture 6" descr="image317.gif"/>
          <p:cNvPicPr>
            <a:picLocks noChangeAspect="1"/>
          </p:cNvPicPr>
          <p:nvPr/>
        </p:nvPicPr>
        <p:blipFill>
          <a:blip r:embed="rId2" cstate="print"/>
          <a:stretch>
            <a:fillRect/>
          </a:stretch>
        </p:blipFill>
        <p:spPr>
          <a:xfrm>
            <a:off x="1676400" y="3657600"/>
            <a:ext cx="2819400" cy="2661514"/>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334000" y="3657600"/>
            <a:ext cx="2209800" cy="2370097"/>
          </a:xfrm>
          <a:prstGeom prst="rect">
            <a:avLst/>
          </a:prstGeom>
          <a:noFill/>
          <a:ln w="9525">
            <a:noFill/>
            <a:miter lim="800000"/>
            <a:headEnd/>
            <a:tailEnd/>
          </a:ln>
        </p:spPr>
      </p:pic>
    </p:spTree>
    <p:extLst>
      <p:ext uri="{BB962C8B-B14F-4D97-AF65-F5344CB8AC3E}">
        <p14:creationId xmlns="" xmlns:p14="http://schemas.microsoft.com/office/powerpoint/2010/main" val="2038287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67135"/>
            <a:ext cx="3104055" cy="461665"/>
          </a:xfrm>
          <a:prstGeom prst="rect">
            <a:avLst/>
          </a:prstGeom>
        </p:spPr>
        <p:txBody>
          <a:bodyPr wrap="none">
            <a:spAutoFit/>
          </a:bodyPr>
          <a:lstStyle/>
          <a:p>
            <a:r>
              <a:rPr lang="en-US" sz="2400" b="1" dirty="0" smtClean="0">
                <a:solidFill>
                  <a:prstClr val="black"/>
                </a:solidFill>
              </a:rPr>
              <a:t>Input Characteristic</a:t>
            </a:r>
            <a:endParaRPr lang="en-US" sz="2400" b="1" dirty="0">
              <a:solidFill>
                <a:prstClr val="black"/>
              </a:solidFill>
            </a:endParaRPr>
          </a:p>
        </p:txBody>
      </p:sp>
      <p:sp>
        <p:nvSpPr>
          <p:cNvPr id="5" name="Rectangle 3"/>
          <p:cNvSpPr>
            <a:spLocks noGrp="1" noChangeArrowheads="1"/>
          </p:cNvSpPr>
          <p:nvPr>
            <p:ph type="title"/>
          </p:nvPr>
        </p:nvSpPr>
        <p:spPr>
          <a:xfrm>
            <a:off x="838200" y="762000"/>
            <a:ext cx="7467600" cy="457200"/>
          </a:xfrm>
        </p:spPr>
        <p:txBody>
          <a:bodyPr>
            <a:noAutofit/>
          </a:bodyPr>
          <a:lstStyle/>
          <a:p>
            <a:r>
              <a:rPr lang="en-US" sz="2800" dirty="0" smtClean="0"/>
              <a:t>BJT Characteristic Curves</a:t>
            </a:r>
            <a:endParaRPr lang="en-US" sz="2800" dirty="0"/>
          </a:p>
        </p:txBody>
      </p:sp>
      <p:sp>
        <p:nvSpPr>
          <p:cNvPr id="6" name="Rectangle 5"/>
          <p:cNvSpPr/>
          <p:nvPr/>
        </p:nvSpPr>
        <p:spPr>
          <a:xfrm>
            <a:off x="762000" y="1905000"/>
            <a:ext cx="7620000" cy="2308324"/>
          </a:xfrm>
          <a:prstGeom prst="rect">
            <a:avLst/>
          </a:prstGeom>
        </p:spPr>
        <p:txBody>
          <a:bodyPr wrap="square">
            <a:spAutoFit/>
          </a:bodyPr>
          <a:lstStyle/>
          <a:p>
            <a:pPr marL="285750" indent="-228600" algn="just">
              <a:buFont typeface="Arial" pitchFamily="34" charset="0"/>
              <a:buChar char="•"/>
            </a:pPr>
            <a:r>
              <a:rPr lang="en-US" dirty="0" smtClean="0">
                <a:solidFill>
                  <a:prstClr val="black"/>
                </a:solidFill>
              </a:rPr>
              <a:t>The </a:t>
            </a:r>
            <a:r>
              <a:rPr lang="en-US" b="1" dirty="0" smtClean="0">
                <a:solidFill>
                  <a:prstClr val="black"/>
                </a:solidFill>
              </a:rPr>
              <a:t>Input Characteristic </a:t>
            </a:r>
            <a:r>
              <a:rPr lang="en-US" dirty="0" smtClean="0">
                <a:solidFill>
                  <a:prstClr val="black"/>
                </a:solidFill>
              </a:rPr>
              <a:t>is the base emitter current I</a:t>
            </a:r>
            <a:r>
              <a:rPr lang="en-US" baseline="-25000" dirty="0" smtClean="0">
                <a:solidFill>
                  <a:prstClr val="black"/>
                </a:solidFill>
              </a:rPr>
              <a:t>BE</a:t>
            </a:r>
            <a:r>
              <a:rPr lang="en-US" dirty="0" smtClean="0">
                <a:solidFill>
                  <a:prstClr val="black"/>
                </a:solidFill>
              </a:rPr>
              <a:t> against base emitter voltage V</a:t>
            </a:r>
            <a:r>
              <a:rPr lang="en-US" baseline="-25000" dirty="0" smtClean="0">
                <a:solidFill>
                  <a:prstClr val="black"/>
                </a:solidFill>
              </a:rPr>
              <a:t>BE</a:t>
            </a:r>
            <a:r>
              <a:rPr lang="en-US" dirty="0" smtClean="0">
                <a:solidFill>
                  <a:prstClr val="black"/>
                </a:solidFill>
              </a:rPr>
              <a:t>(I</a:t>
            </a:r>
            <a:r>
              <a:rPr lang="en-US" baseline="-25000" dirty="0" smtClean="0">
                <a:solidFill>
                  <a:prstClr val="black"/>
                </a:solidFill>
              </a:rPr>
              <a:t>BE</a:t>
            </a:r>
            <a:r>
              <a:rPr lang="en-US" dirty="0" smtClean="0">
                <a:solidFill>
                  <a:prstClr val="black"/>
                </a:solidFill>
              </a:rPr>
              <a:t>/V</a:t>
            </a:r>
            <a:r>
              <a:rPr lang="en-US" baseline="-25000" dirty="0" smtClean="0">
                <a:solidFill>
                  <a:prstClr val="black"/>
                </a:solidFill>
              </a:rPr>
              <a:t>BE</a:t>
            </a:r>
            <a:r>
              <a:rPr lang="en-US" dirty="0" smtClean="0">
                <a:solidFill>
                  <a:prstClr val="black"/>
                </a:solidFill>
              </a:rPr>
              <a:t>) shows the input </a:t>
            </a:r>
            <a:r>
              <a:rPr lang="en-US" b="1" dirty="0" smtClean="0">
                <a:solidFill>
                  <a:prstClr val="black"/>
                </a:solidFill>
              </a:rPr>
              <a:t>Conductance</a:t>
            </a:r>
            <a:r>
              <a:rPr lang="en-US" dirty="0" smtClean="0">
                <a:solidFill>
                  <a:prstClr val="black"/>
                </a:solidFill>
              </a:rPr>
              <a:t> of the transistor.</a:t>
            </a:r>
          </a:p>
          <a:p>
            <a:pPr marL="285750" indent="-228600" algn="just">
              <a:buFont typeface="Arial" pitchFamily="34" charset="0"/>
              <a:buChar char="•"/>
            </a:pPr>
            <a:r>
              <a:rPr lang="en-US" dirty="0" smtClean="0">
                <a:solidFill>
                  <a:prstClr val="black"/>
                </a:solidFill>
              </a:rPr>
              <a:t>The steepness of this particular curve when the V</a:t>
            </a:r>
            <a:r>
              <a:rPr lang="en-US" baseline="-25000" dirty="0" smtClean="0">
                <a:solidFill>
                  <a:prstClr val="black"/>
                </a:solidFill>
              </a:rPr>
              <a:t>BE</a:t>
            </a:r>
            <a:r>
              <a:rPr lang="en-US" dirty="0" smtClean="0">
                <a:solidFill>
                  <a:prstClr val="black"/>
                </a:solidFill>
              </a:rPr>
              <a:t> is above 1 volt shows that the input conductance is very high, and there is a large increase in current (in practice, usually enough to destroy the transistor!) for a very small increase in V</a:t>
            </a:r>
            <a:r>
              <a:rPr lang="en-US" baseline="-25000" dirty="0" smtClean="0">
                <a:solidFill>
                  <a:prstClr val="black"/>
                </a:solidFill>
              </a:rPr>
              <a:t>BE</a:t>
            </a:r>
            <a:r>
              <a:rPr lang="en-US" dirty="0" smtClean="0">
                <a:solidFill>
                  <a:prstClr val="black"/>
                </a:solidFill>
              </a:rPr>
              <a:t>.</a:t>
            </a:r>
          </a:p>
          <a:p>
            <a:pPr marL="285750" indent="-228600" algn="just">
              <a:buFont typeface="Arial" pitchFamily="34" charset="0"/>
              <a:buChar char="•"/>
            </a:pPr>
            <a:r>
              <a:rPr lang="en-US" dirty="0" smtClean="0">
                <a:solidFill>
                  <a:prstClr val="black"/>
                </a:solidFill>
              </a:rPr>
              <a:t>Therefore the input RESISTANCE must be low. </a:t>
            </a:r>
            <a:endParaRPr lang="en-US" dirty="0">
              <a:solidFill>
                <a:prstClr val="black"/>
              </a:solidFill>
            </a:endParaRPr>
          </a:p>
        </p:txBody>
      </p:sp>
      <p:pic>
        <p:nvPicPr>
          <p:cNvPr id="7" name="Picture 6" descr="image318.gif"/>
          <p:cNvPicPr>
            <a:picLocks noChangeAspect="1"/>
          </p:cNvPicPr>
          <p:nvPr/>
        </p:nvPicPr>
        <p:blipFill>
          <a:blip r:embed="rId2" cstate="print"/>
          <a:stretch>
            <a:fillRect/>
          </a:stretch>
        </p:blipFill>
        <p:spPr>
          <a:xfrm>
            <a:off x="1828800" y="4267200"/>
            <a:ext cx="2667000" cy="2346960"/>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5410200" y="4191000"/>
            <a:ext cx="2209800" cy="2370096"/>
          </a:xfrm>
          <a:prstGeom prst="rect">
            <a:avLst/>
          </a:prstGeom>
          <a:noFill/>
          <a:ln w="9525">
            <a:noFill/>
            <a:miter lim="800000"/>
            <a:headEnd/>
            <a:tailEnd/>
          </a:ln>
        </p:spPr>
      </p:pic>
    </p:spTree>
    <p:extLst>
      <p:ext uri="{BB962C8B-B14F-4D97-AF65-F5344CB8AC3E}">
        <p14:creationId xmlns="" xmlns:p14="http://schemas.microsoft.com/office/powerpoint/2010/main" val="265156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title"/>
          </p:nvPr>
        </p:nvSpPr>
        <p:spPr>
          <a:xfrm>
            <a:off x="838200" y="762000"/>
            <a:ext cx="7467600" cy="457200"/>
          </a:xfrm>
        </p:spPr>
        <p:txBody>
          <a:bodyPr>
            <a:noAutofit/>
          </a:bodyPr>
          <a:lstStyle/>
          <a:p>
            <a:r>
              <a:rPr lang="en-US" sz="2800" dirty="0" smtClean="0"/>
              <a:t>BJT Characteristic Curves</a:t>
            </a:r>
            <a:endParaRPr lang="en-US" sz="2800" dirty="0"/>
          </a:p>
        </p:txBody>
      </p:sp>
      <p:pic>
        <p:nvPicPr>
          <p:cNvPr id="17" name="Picture 5" descr="Common Emitter Characteristics"/>
          <p:cNvPicPr>
            <a:picLocks noGrp="1" noChangeAspect="1" noChangeArrowheads="1"/>
          </p:cNvPicPr>
          <p:nvPr>
            <p:ph sz="half" idx="4294967295"/>
          </p:nvPr>
        </p:nvPicPr>
        <p:blipFill>
          <a:blip r:embed="rId2" cstate="print"/>
          <a:srcRect/>
          <a:stretch>
            <a:fillRect/>
          </a:stretch>
        </p:blipFill>
        <p:spPr>
          <a:xfrm>
            <a:off x="1676400" y="4038600"/>
            <a:ext cx="3886200" cy="2667715"/>
          </a:xfrm>
          <a:prstGeom prst="rect">
            <a:avLst/>
          </a:prstGeom>
          <a:noFill/>
          <a:ln/>
        </p:spPr>
      </p:pic>
      <p:sp>
        <p:nvSpPr>
          <p:cNvPr id="5" name="Rectangle 4"/>
          <p:cNvSpPr/>
          <p:nvPr/>
        </p:nvSpPr>
        <p:spPr>
          <a:xfrm>
            <a:off x="760677" y="1295400"/>
            <a:ext cx="3354123" cy="461665"/>
          </a:xfrm>
          <a:prstGeom prst="rect">
            <a:avLst/>
          </a:prstGeom>
        </p:spPr>
        <p:txBody>
          <a:bodyPr wrap="none">
            <a:spAutoFit/>
          </a:bodyPr>
          <a:lstStyle/>
          <a:p>
            <a:r>
              <a:rPr lang="en-US" sz="2400" b="1" dirty="0" smtClean="0">
                <a:solidFill>
                  <a:prstClr val="black"/>
                </a:solidFill>
              </a:rPr>
              <a:t>Output Characteristic</a:t>
            </a:r>
            <a:endParaRPr lang="en-US" sz="2400" b="1" dirty="0">
              <a:solidFill>
                <a:prstClr val="black"/>
              </a:solidFill>
            </a:endParaRPr>
          </a:p>
        </p:txBody>
      </p:sp>
      <p:sp>
        <p:nvSpPr>
          <p:cNvPr id="7" name="Rectangle 6"/>
          <p:cNvSpPr/>
          <p:nvPr/>
        </p:nvSpPr>
        <p:spPr>
          <a:xfrm>
            <a:off x="730197" y="1752600"/>
            <a:ext cx="7651803" cy="2308324"/>
          </a:xfrm>
          <a:prstGeom prst="rect">
            <a:avLst/>
          </a:prstGeom>
        </p:spPr>
        <p:txBody>
          <a:bodyPr wrap="square">
            <a:spAutoFit/>
          </a:bodyPr>
          <a:lstStyle/>
          <a:p>
            <a:pPr marL="228600" indent="-228600" algn="just">
              <a:buFont typeface="Arial" pitchFamily="34" charset="0"/>
              <a:buChar char="•"/>
            </a:pPr>
            <a:r>
              <a:rPr lang="en-US" dirty="0" smtClean="0">
                <a:solidFill>
                  <a:prstClr val="black"/>
                </a:solidFill>
              </a:rPr>
              <a:t>The slope gives the value of output conductance (and by implication output resistance). </a:t>
            </a:r>
          </a:p>
          <a:p>
            <a:pPr marL="228600" indent="-228600" algn="just">
              <a:buFont typeface="Arial" pitchFamily="34" charset="0"/>
              <a:buChar char="•"/>
            </a:pPr>
            <a:r>
              <a:rPr lang="en-US" dirty="0" smtClean="0">
                <a:solidFill>
                  <a:prstClr val="black"/>
                </a:solidFill>
              </a:rPr>
              <a:t>The near horizontal parts of the graph lines show that a change in collector emitter voltage V</a:t>
            </a:r>
            <a:r>
              <a:rPr lang="en-US" baseline="-25000" dirty="0" smtClean="0">
                <a:solidFill>
                  <a:prstClr val="black"/>
                </a:solidFill>
              </a:rPr>
              <a:t>CE</a:t>
            </a:r>
            <a:r>
              <a:rPr lang="en-US" dirty="0" smtClean="0">
                <a:solidFill>
                  <a:prstClr val="black"/>
                </a:solidFill>
              </a:rPr>
              <a:t> has almost no effect on collector current in this region, just the effect to be expected if the transistor  output had a large value resistor in series with it.</a:t>
            </a:r>
          </a:p>
          <a:p>
            <a:pPr marL="228600" indent="-228600" algn="just">
              <a:buFont typeface="Arial" pitchFamily="34" charset="0"/>
              <a:buChar char="•"/>
            </a:pPr>
            <a:r>
              <a:rPr lang="en-US" dirty="0" smtClean="0">
                <a:solidFill>
                  <a:prstClr val="black"/>
                </a:solidFill>
              </a:rPr>
              <a:t>Therefore the graph shows that the output resistance of the transistor is high.</a:t>
            </a:r>
            <a:endParaRPr lang="en-US" dirty="0">
              <a:solidFill>
                <a:prstClr val="black"/>
              </a:solidFill>
            </a:endParaRPr>
          </a:p>
        </p:txBody>
      </p:sp>
      <p:pic>
        <p:nvPicPr>
          <p:cNvPr id="6" name="Picture 2"/>
          <p:cNvPicPr>
            <a:picLocks noChangeAspect="1" noChangeArrowheads="1"/>
          </p:cNvPicPr>
          <p:nvPr/>
        </p:nvPicPr>
        <p:blipFill>
          <a:blip r:embed="rId3" cstate="print"/>
          <a:srcRect/>
          <a:stretch>
            <a:fillRect/>
          </a:stretch>
        </p:blipFill>
        <p:spPr bwMode="auto">
          <a:xfrm>
            <a:off x="5791200" y="3962400"/>
            <a:ext cx="2209800" cy="2370096"/>
          </a:xfrm>
          <a:prstGeom prst="rect">
            <a:avLst/>
          </a:prstGeom>
          <a:noFill/>
          <a:ln w="9525">
            <a:noFill/>
            <a:miter lim="800000"/>
            <a:headEnd/>
            <a:tailEnd/>
          </a:ln>
        </p:spPr>
      </p:pic>
    </p:spTree>
    <p:extLst>
      <p:ext uri="{BB962C8B-B14F-4D97-AF65-F5344CB8AC3E}">
        <p14:creationId xmlns="" xmlns:p14="http://schemas.microsoft.com/office/powerpoint/2010/main" val="1949233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457200"/>
            <a:ext cx="5105400" cy="1143000"/>
          </a:xfrm>
        </p:spPr>
        <p:txBody>
          <a:bodyPr>
            <a:normAutofit fontScale="90000"/>
          </a:bodyPr>
          <a:lstStyle/>
          <a:p>
            <a:r>
              <a:rPr lang="en-US" dirty="0" smtClean="0"/>
              <a:t>BJT operating regions</a:t>
            </a:r>
            <a:endParaRPr lang="en-US" dirty="0"/>
          </a:p>
        </p:txBody>
      </p:sp>
      <p:graphicFrame>
        <p:nvGraphicFramePr>
          <p:cNvPr id="5" name="Group 32"/>
          <p:cNvGraphicFramePr>
            <a:graphicFrameLocks noGrp="1"/>
          </p:cNvGraphicFramePr>
          <p:nvPr/>
        </p:nvGraphicFramePr>
        <p:xfrm>
          <a:off x="3505201" y="3026772"/>
          <a:ext cx="5410199" cy="3657600"/>
        </p:xfrm>
        <a:graphic>
          <a:graphicData uri="http://schemas.openxmlformats.org/drawingml/2006/table">
            <a:tbl>
              <a:tblPr/>
              <a:tblGrid>
                <a:gridCol w="1708484"/>
                <a:gridCol w="1993231"/>
                <a:gridCol w="1708484"/>
              </a:tblGrid>
              <a:tr h="600138">
                <a:tc>
                  <a:txBody>
                    <a:bodyPr/>
                    <a:lstStyle/>
                    <a:p>
                      <a:pPr marL="119063"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ea typeface="굴림" pitchFamily="34" charset="-127"/>
                          <a:cs typeface="Times New Roman" pitchFamily="18" charset="0"/>
                        </a:rPr>
                        <a:t>Operating Region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ea typeface="굴림" pitchFamily="34" charset="-127"/>
                          <a:cs typeface="Times New Roman" pitchFamily="18" charset="0"/>
                        </a:rPr>
                        <a:t>Parameters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smtClean="0">
                          <a:ln>
                            <a:noFill/>
                          </a:ln>
                          <a:solidFill>
                            <a:schemeClr val="tx1"/>
                          </a:solidFill>
                          <a:effectLst/>
                          <a:latin typeface="Times New Roman" pitchFamily="18" charset="0"/>
                          <a:ea typeface="굴림" pitchFamily="34" charset="-127"/>
                          <a:cs typeface="Times New Roman" pitchFamily="18" charset="0"/>
                        </a:rPr>
                        <a:t>Mode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340">
                <a:tc>
                  <a:txBody>
                    <a:bodyPr/>
                    <a:lstStyle/>
                    <a:p>
                      <a:pPr marL="119063"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Cut Off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BE</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&lt;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cut</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-in</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CE </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&gt;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supply</a:t>
                      </a:r>
                      <a:endPar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 </a:t>
                      </a: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C</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Switch OFF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951">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Linear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BE</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cut</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-in</a:t>
                      </a:r>
                      <a:endPar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sat</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&lt; </a:t>
                      </a: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CE </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&lt;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supply</a:t>
                      </a:r>
                      <a:endPar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C</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 </a:t>
                      </a:r>
                      <a:r>
                        <a:rPr kumimoji="0" lang="el-GR"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β</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a:t>
                      </a: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a:t>
                      </a:r>
                      <a:endPar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Amplification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543">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Saturated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BE</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cut</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-in</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CE</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&lt;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V</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sat</a:t>
                      </a:r>
                      <a:endPar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1" u="none" strike="noStrike" cap="none" normalizeH="0" baseline="-25000" dirty="0" smtClean="0">
                          <a:ln>
                            <a:noFill/>
                          </a:ln>
                          <a:solidFill>
                            <a:schemeClr val="tx2">
                              <a:lumMod val="75000"/>
                            </a:schemeClr>
                          </a:solidFill>
                          <a:effectLst/>
                          <a:latin typeface="Times New Roman" pitchFamily="18" charset="0"/>
                          <a:ea typeface="굴림" pitchFamily="34" charset="-127"/>
                          <a:cs typeface="Times New Roman" pitchFamily="18" charset="0"/>
                        </a:rPr>
                        <a:t>B</a:t>
                      </a:r>
                      <a:r>
                        <a:rPr kumimoji="0" lang="en-US" sz="1800" b="0" i="1"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&gt;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C,max</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a:t>
                      </a:r>
                      <a:r>
                        <a:rPr kumimoji="0" lang="en-US" sz="1800" b="0" i="1" u="none" strike="noStrike" cap="none" normalizeH="0" baseline="0" dirty="0" err="1" smtClean="0">
                          <a:ln>
                            <a:noFill/>
                          </a:ln>
                          <a:solidFill>
                            <a:schemeClr val="tx2">
                              <a:lumMod val="75000"/>
                            </a:schemeClr>
                          </a:solidFill>
                          <a:effectLst/>
                          <a:latin typeface="Times New Roman" pitchFamily="18" charset="0"/>
                          <a:ea typeface="굴림" pitchFamily="34" charset="-127"/>
                          <a:cs typeface="Times New Roman" pitchFamily="18" charset="0"/>
                        </a:rPr>
                        <a:t>I</a:t>
                      </a:r>
                      <a:r>
                        <a:rPr kumimoji="0" lang="en-US" sz="1800" b="0" i="0" u="none" strike="noStrike" cap="none" normalizeH="0" baseline="-25000" dirty="0" err="1" smtClean="0">
                          <a:ln>
                            <a:noFill/>
                          </a:ln>
                          <a:solidFill>
                            <a:schemeClr val="tx2">
                              <a:lumMod val="75000"/>
                            </a:schemeClr>
                          </a:solidFill>
                          <a:effectLst/>
                          <a:latin typeface="Times New Roman" pitchFamily="18" charset="0"/>
                          <a:ea typeface="굴림" pitchFamily="34" charset="-127"/>
                          <a:cs typeface="Times New Roman" pitchFamily="18" charset="0"/>
                        </a:rPr>
                        <a:t>C,max</a:t>
                      </a:r>
                      <a:r>
                        <a:rPr kumimoji="0" lang="en-US" sz="1800" b="0" i="0" u="none" strike="noStrike" cap="none" normalizeH="0" baseline="0" dirty="0" smtClean="0">
                          <a:ln>
                            <a:noFill/>
                          </a:ln>
                          <a:solidFill>
                            <a:schemeClr val="tx2">
                              <a:lumMod val="75000"/>
                            </a:schemeClr>
                          </a:solidFill>
                          <a:effectLst/>
                          <a:latin typeface="Times New Roman" pitchFamily="18" charset="0"/>
                          <a:ea typeface="굴림" pitchFamily="34" charset="-127"/>
                          <a:cs typeface="Times New Roman" pitchFamily="18" charset="0"/>
                        </a:rPr>
                        <a:t> &gt;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smtClean="0">
                          <a:ln>
                            <a:noFill/>
                          </a:ln>
                          <a:solidFill>
                            <a:schemeClr val="accent1"/>
                          </a:solidFill>
                          <a:effectLst/>
                          <a:latin typeface="Times New Roman" pitchFamily="18" charset="0"/>
                          <a:ea typeface="굴림" pitchFamily="34" charset="-127"/>
                          <a:cs typeface="Times New Roman" pitchFamily="18" charset="0"/>
                        </a:rPr>
                        <a:t>Switch 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533400" y="762000"/>
            <a:ext cx="3470204" cy="2209800"/>
          </a:xfrm>
          <a:prstGeom prst="rect">
            <a:avLst/>
          </a:prstGeom>
          <a:noFill/>
          <a:ln w="9525">
            <a:noFill/>
            <a:miter lim="800000"/>
            <a:headEnd/>
            <a:tailEnd/>
          </a:ln>
        </p:spPr>
      </p:pic>
      <p:pic>
        <p:nvPicPr>
          <p:cNvPr id="6" name="Picture 4" descr="3-15"/>
          <p:cNvPicPr>
            <a:picLocks noChangeAspect="1" noChangeArrowheads="1"/>
          </p:cNvPicPr>
          <p:nvPr/>
        </p:nvPicPr>
        <p:blipFill>
          <a:blip r:embed="rId3" cstate="print"/>
          <a:srcRect/>
          <a:stretch>
            <a:fillRect/>
          </a:stretch>
        </p:blipFill>
        <p:spPr bwMode="auto">
          <a:xfrm>
            <a:off x="304800" y="3352799"/>
            <a:ext cx="2743200" cy="3260993"/>
          </a:xfrm>
          <a:prstGeom prst="rect">
            <a:avLst/>
          </a:prstGeom>
          <a:noFill/>
        </p:spPr>
      </p:pic>
    </p:spTree>
    <p:extLst>
      <p:ext uri="{BB962C8B-B14F-4D97-AF65-F5344CB8AC3E}">
        <p14:creationId xmlns="" xmlns:p14="http://schemas.microsoft.com/office/powerpoint/2010/main" val="15525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43712"/>
            <a:ext cx="8229600" cy="551688"/>
          </a:xfrm>
        </p:spPr>
        <p:txBody>
          <a:bodyPr>
            <a:normAutofit/>
          </a:bodyPr>
          <a:lstStyle/>
          <a:p>
            <a:r>
              <a:rPr lang="en-US" sz="3200" u="sng" dirty="0" smtClean="0"/>
              <a:t>The Transistor as A Switch</a:t>
            </a:r>
            <a:endParaRPr lang="en-US" sz="3200" u="sng" dirty="0"/>
          </a:p>
        </p:txBody>
      </p:sp>
      <p:pic>
        <p:nvPicPr>
          <p:cNvPr id="5" name="Picture 4" descr="03078.png"/>
          <p:cNvPicPr>
            <a:picLocks noChangeAspect="1"/>
          </p:cNvPicPr>
          <p:nvPr/>
        </p:nvPicPr>
        <p:blipFill>
          <a:blip r:embed="rId2" cstate="print"/>
          <a:stretch>
            <a:fillRect/>
          </a:stretch>
        </p:blipFill>
        <p:spPr>
          <a:xfrm>
            <a:off x="609600" y="3505200"/>
            <a:ext cx="7572963" cy="2133600"/>
          </a:xfrm>
          <a:prstGeom prst="rect">
            <a:avLst/>
          </a:prstGeom>
        </p:spPr>
      </p:pic>
      <p:sp>
        <p:nvSpPr>
          <p:cNvPr id="6" name="Rectangle 5"/>
          <p:cNvSpPr/>
          <p:nvPr/>
        </p:nvSpPr>
        <p:spPr>
          <a:xfrm>
            <a:off x="533400" y="1524000"/>
            <a:ext cx="7696200" cy="2308324"/>
          </a:xfrm>
          <a:prstGeom prst="rect">
            <a:avLst/>
          </a:prstGeom>
        </p:spPr>
        <p:txBody>
          <a:bodyPr wrap="square">
            <a:spAutoFit/>
          </a:bodyPr>
          <a:lstStyle/>
          <a:p>
            <a:r>
              <a:rPr lang="en-US" dirty="0" smtClean="0">
                <a:solidFill>
                  <a:prstClr val="black"/>
                </a:solidFill>
              </a:rPr>
              <a:t>While there are limitations as to what we can switch on and off, transistor switches offer lower cost and substantial reliability over conventional mechanical relays. </a:t>
            </a:r>
          </a:p>
          <a:p>
            <a:endParaRPr lang="en-US" dirty="0" smtClean="0">
              <a:solidFill>
                <a:prstClr val="black"/>
              </a:solidFill>
            </a:endParaRPr>
          </a:p>
          <a:p>
            <a:r>
              <a:rPr lang="en-US" dirty="0" smtClean="0">
                <a:solidFill>
                  <a:prstClr val="black"/>
                </a:solidFill>
              </a:rPr>
              <a:t>The secret to making a transistor switch work properly is to get the transistor in a saturation state</a:t>
            </a:r>
          </a:p>
          <a:p>
            <a:endParaRPr lang="en-US" dirty="0" smtClean="0">
              <a:solidFill>
                <a:prstClr val="black"/>
              </a:solidFill>
            </a:endParaRPr>
          </a:p>
          <a:p>
            <a:endParaRPr lang="en-US" dirty="0">
              <a:solidFill>
                <a:prstClr val="black"/>
              </a:solidFill>
            </a:endParaRPr>
          </a:p>
        </p:txBody>
      </p:sp>
    </p:spTree>
    <p:extLst>
      <p:ext uri="{BB962C8B-B14F-4D97-AF65-F5344CB8AC3E}">
        <p14:creationId xmlns="" xmlns:p14="http://schemas.microsoft.com/office/powerpoint/2010/main" val="2863344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lum bright="-12000" contrast="24000"/>
          </a:blip>
          <a:srcRect/>
          <a:stretch>
            <a:fillRect/>
          </a:stretch>
        </p:blipFill>
        <p:spPr bwMode="auto">
          <a:xfrm>
            <a:off x="-1" y="1524000"/>
            <a:ext cx="6329457" cy="5181600"/>
          </a:xfrm>
          <a:prstGeom prst="rect">
            <a:avLst/>
          </a:prstGeom>
          <a:noFill/>
          <a:ln w="9525">
            <a:noFill/>
            <a:miter lim="800000"/>
            <a:headEnd/>
            <a:tailEnd/>
          </a:ln>
        </p:spPr>
      </p:pic>
      <p:sp>
        <p:nvSpPr>
          <p:cNvPr id="5" name="Content Placeholder 2"/>
          <p:cNvSpPr txBox="1">
            <a:spLocks/>
          </p:cNvSpPr>
          <p:nvPr/>
        </p:nvSpPr>
        <p:spPr>
          <a:xfrm>
            <a:off x="6324600" y="2209800"/>
            <a:ext cx="2819400" cy="335280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500" dirty="0" smtClean="0">
                <a:solidFill>
                  <a:prstClr val="black"/>
                </a:solidFill>
                <a:latin typeface="Calibri"/>
                <a:cs typeface="Times New Roman" pitchFamily="18" charset="0"/>
              </a:rPr>
              <a:t>From</a:t>
            </a:r>
          </a:p>
          <a:p>
            <a:pPr marL="342900" indent="-342900">
              <a:spcBef>
                <a:spcPct val="20000"/>
              </a:spcBef>
              <a:buFont typeface="Wingdings 2" pitchFamily="18" charset="2"/>
              <a:buNone/>
              <a:defRPr/>
            </a:pPr>
            <a:r>
              <a:rPr lang="en-US" sz="2500" dirty="0" smtClean="0">
                <a:solidFill>
                  <a:prstClr val="black"/>
                </a:solidFill>
                <a:latin typeface="Calibri"/>
                <a:cs typeface="Times New Roman" pitchFamily="18" charset="0"/>
              </a:rPr>
              <a:t>	exercise 3</a:t>
            </a:r>
          </a:p>
          <a:p>
            <a:pPr marL="342900" indent="-342900">
              <a:spcBef>
                <a:spcPct val="20000"/>
              </a:spcBef>
              <a:buFont typeface="Wingdings 2" pitchFamily="18" charset="2"/>
              <a:buNone/>
              <a:defRPr/>
            </a:pPr>
            <a:endParaRPr lang="en-US" sz="2500" dirty="0" smtClean="0">
              <a:solidFill>
                <a:prstClr val="black"/>
              </a:solidFill>
              <a:latin typeface="Calibri"/>
              <a:cs typeface="Times New Roman" pitchFamily="18" charset="0"/>
            </a:endParaRPr>
          </a:p>
          <a:p>
            <a:pPr marL="342900" indent="-342900">
              <a:spcBef>
                <a:spcPct val="20000"/>
              </a:spcBef>
              <a:buFont typeface="Arial" pitchFamily="34" charset="0"/>
              <a:buChar char="•"/>
              <a:defRPr/>
            </a:pPr>
            <a:r>
              <a:rPr lang="en-US" sz="2500" dirty="0" smtClean="0">
                <a:solidFill>
                  <a:prstClr val="black"/>
                </a:solidFill>
                <a:latin typeface="Calibri"/>
                <a:cs typeface="Times New Roman" pitchFamily="18" charset="0"/>
              </a:rPr>
              <a:t>Turns on/off coils digitally</a:t>
            </a:r>
          </a:p>
          <a:p>
            <a:pPr marL="742950" lvl="1" indent="-285750">
              <a:spcBef>
                <a:spcPct val="20000"/>
              </a:spcBef>
              <a:buFont typeface="Arial" pitchFamily="34" charset="0"/>
              <a:buChar char="–"/>
              <a:defRPr/>
            </a:pPr>
            <a:endParaRPr lang="en-US" sz="2800" dirty="0" smtClean="0">
              <a:solidFill>
                <a:prstClr val="black"/>
              </a:solidFill>
              <a:latin typeface="Calibri"/>
            </a:endParaRPr>
          </a:p>
          <a:p>
            <a:pPr marL="342900" indent="-342900">
              <a:spcBef>
                <a:spcPct val="20000"/>
              </a:spcBef>
              <a:buFont typeface="Wingdings 2" pitchFamily="18" charset="2"/>
              <a:buNone/>
              <a:defRPr/>
            </a:pPr>
            <a:endParaRPr lang="en-US" sz="3200" dirty="0" smtClean="0">
              <a:solidFill>
                <a:prstClr val="black"/>
              </a:solidFill>
              <a:latin typeface="Calibri"/>
            </a:endParaRPr>
          </a:p>
        </p:txBody>
      </p:sp>
      <p:sp>
        <p:nvSpPr>
          <p:cNvPr id="6" name="Oval 5"/>
          <p:cNvSpPr/>
          <p:nvPr/>
        </p:nvSpPr>
        <p:spPr>
          <a:xfrm>
            <a:off x="4114800" y="1371600"/>
            <a:ext cx="762000" cy="1066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p:nvSpPr>
        <p:spPr>
          <a:xfrm>
            <a:off x="4038600" y="2438400"/>
            <a:ext cx="762000" cy="1066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4114800" y="3505200"/>
            <a:ext cx="762000" cy="1066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4114800" y="4572000"/>
            <a:ext cx="762000" cy="1066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itle 1"/>
          <p:cNvSpPr>
            <a:spLocks noGrp="1"/>
          </p:cNvSpPr>
          <p:nvPr>
            <p:ph type="title"/>
          </p:nvPr>
        </p:nvSpPr>
        <p:spPr>
          <a:xfrm>
            <a:off x="533400" y="743712"/>
            <a:ext cx="8229600" cy="551688"/>
          </a:xfrm>
        </p:spPr>
        <p:txBody>
          <a:bodyPr>
            <a:normAutofit/>
          </a:bodyPr>
          <a:lstStyle/>
          <a:p>
            <a:r>
              <a:rPr lang="en-US" sz="3200" u="sng" dirty="0" smtClean="0"/>
              <a:t>The Transistor as A Amplifier</a:t>
            </a:r>
            <a:endParaRPr lang="en-US" sz="3200" u="sng" dirty="0"/>
          </a:p>
        </p:txBody>
      </p:sp>
    </p:spTree>
    <p:extLst>
      <p:ext uri="{BB962C8B-B14F-4D97-AF65-F5344CB8AC3E}">
        <p14:creationId xmlns="" xmlns:p14="http://schemas.microsoft.com/office/powerpoint/2010/main" val="2157320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743712"/>
            <a:ext cx="8229600" cy="551688"/>
          </a:xfrm>
        </p:spPr>
        <p:txBody>
          <a:bodyPr>
            <a:normAutofit/>
          </a:bodyPr>
          <a:lstStyle/>
          <a:p>
            <a:r>
              <a:rPr lang="en-US" sz="3200" u="sng" dirty="0" smtClean="0"/>
              <a:t>The Transistor as A Amplifier</a:t>
            </a:r>
            <a:endParaRPr lang="en-US" sz="3200" u="sng" dirty="0"/>
          </a:p>
        </p:txBody>
      </p:sp>
      <p:sp>
        <p:nvSpPr>
          <p:cNvPr id="6" name="Rectangle 5"/>
          <p:cNvSpPr/>
          <p:nvPr/>
        </p:nvSpPr>
        <p:spPr>
          <a:xfrm>
            <a:off x="457200" y="1447800"/>
            <a:ext cx="3566233" cy="461665"/>
          </a:xfrm>
          <a:prstGeom prst="rect">
            <a:avLst/>
          </a:prstGeom>
        </p:spPr>
        <p:txBody>
          <a:bodyPr wrap="none">
            <a:spAutoFit/>
          </a:bodyPr>
          <a:lstStyle/>
          <a:p>
            <a:r>
              <a:rPr lang="en-US" sz="2400" b="1" dirty="0" smtClean="0">
                <a:solidFill>
                  <a:prstClr val="black"/>
                </a:solidFill>
              </a:rPr>
              <a:t>Transistor Connections</a:t>
            </a:r>
            <a:endParaRPr lang="en-US" sz="2400" b="1" dirty="0">
              <a:solidFill>
                <a:prstClr val="black"/>
              </a:solidFill>
            </a:endParaRPr>
          </a:p>
        </p:txBody>
      </p:sp>
      <p:sp>
        <p:nvSpPr>
          <p:cNvPr id="7" name="Rectangle 6"/>
          <p:cNvSpPr/>
          <p:nvPr/>
        </p:nvSpPr>
        <p:spPr>
          <a:xfrm>
            <a:off x="533400" y="1981200"/>
            <a:ext cx="5562600" cy="3139321"/>
          </a:xfrm>
          <a:prstGeom prst="rect">
            <a:avLst/>
          </a:prstGeom>
        </p:spPr>
        <p:txBody>
          <a:bodyPr wrap="square">
            <a:spAutoFit/>
          </a:bodyPr>
          <a:lstStyle/>
          <a:p>
            <a:pPr algn="just"/>
            <a:r>
              <a:rPr lang="en-US" dirty="0" smtClean="0">
                <a:solidFill>
                  <a:prstClr val="black"/>
                </a:solidFill>
              </a:rPr>
              <a:t>Because an amplifier must have two input and two output terminals, a transistor used as an amplifier must have one of its three terminals common to both input and output as shown on the right. The choice of which terminal is used as the common connection has a marked effect on the performance of the amplifier.</a:t>
            </a:r>
          </a:p>
          <a:p>
            <a:pPr algn="just"/>
            <a:endParaRPr lang="en-US" dirty="0" smtClean="0">
              <a:solidFill>
                <a:prstClr val="black"/>
              </a:solidFill>
            </a:endParaRPr>
          </a:p>
          <a:p>
            <a:pPr algn="just"/>
            <a:r>
              <a:rPr lang="en-US" dirty="0" smtClean="0">
                <a:solidFill>
                  <a:prstClr val="black"/>
                </a:solidFill>
              </a:rPr>
              <a:t>There are three connection modes:</a:t>
            </a:r>
          </a:p>
          <a:p>
            <a:pPr indent="461963" algn="just">
              <a:buFont typeface="Arial" pitchFamily="34" charset="0"/>
              <a:buChar char="•"/>
            </a:pPr>
            <a:r>
              <a:rPr lang="en-US" dirty="0" smtClean="0">
                <a:solidFill>
                  <a:prstClr val="black"/>
                </a:solidFill>
              </a:rPr>
              <a:t>Comm0n Emitter Mode</a:t>
            </a:r>
          </a:p>
          <a:p>
            <a:pPr indent="461963" algn="just">
              <a:buFont typeface="Arial" pitchFamily="34" charset="0"/>
              <a:buChar char="•"/>
            </a:pPr>
            <a:r>
              <a:rPr lang="en-US" dirty="0" smtClean="0">
                <a:solidFill>
                  <a:prstClr val="black"/>
                </a:solidFill>
              </a:rPr>
              <a:t>Common Collector Mode</a:t>
            </a:r>
          </a:p>
          <a:p>
            <a:pPr indent="461963" algn="just">
              <a:buFont typeface="Arial" pitchFamily="34" charset="0"/>
              <a:buChar char="•"/>
            </a:pPr>
            <a:r>
              <a:rPr lang="en-US" dirty="0" smtClean="0">
                <a:solidFill>
                  <a:prstClr val="black"/>
                </a:solidFill>
              </a:rPr>
              <a:t>Common Base Mode</a:t>
            </a:r>
            <a:endParaRPr lang="en-US" dirty="0">
              <a:solidFill>
                <a:prstClr val="black"/>
              </a:solidFill>
            </a:endParaRPr>
          </a:p>
        </p:txBody>
      </p:sp>
      <p:pic>
        <p:nvPicPr>
          <p:cNvPr id="8" name="Picture 7" descr="image3111.gif"/>
          <p:cNvPicPr>
            <a:picLocks noChangeAspect="1"/>
          </p:cNvPicPr>
          <p:nvPr/>
        </p:nvPicPr>
        <p:blipFill>
          <a:blip r:embed="rId2" cstate="print"/>
          <a:stretch>
            <a:fillRect/>
          </a:stretch>
        </p:blipFill>
        <p:spPr>
          <a:xfrm>
            <a:off x="6085114" y="2133600"/>
            <a:ext cx="3058886" cy="1295400"/>
          </a:xfrm>
          <a:prstGeom prst="rect">
            <a:avLst/>
          </a:prstGeom>
        </p:spPr>
      </p:pic>
    </p:spTree>
    <p:extLst>
      <p:ext uri="{BB962C8B-B14F-4D97-AF65-F5344CB8AC3E}">
        <p14:creationId xmlns="" xmlns:p14="http://schemas.microsoft.com/office/powerpoint/2010/main" val="3499784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43712"/>
            <a:ext cx="8229600" cy="551688"/>
          </a:xfrm>
        </p:spPr>
        <p:txBody>
          <a:bodyPr>
            <a:normAutofit/>
          </a:bodyPr>
          <a:lstStyle/>
          <a:p>
            <a:r>
              <a:rPr lang="en-US" sz="3200" u="sng" dirty="0" smtClean="0"/>
              <a:t>The Transistor as A Amplifier</a:t>
            </a:r>
            <a:endParaRPr lang="en-US" sz="3200" u="sng" dirty="0"/>
          </a:p>
        </p:txBody>
      </p:sp>
      <p:sp>
        <p:nvSpPr>
          <p:cNvPr id="1710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1377739958"/>
              </p:ext>
            </p:extLst>
          </p:nvPr>
        </p:nvGraphicFramePr>
        <p:xfrm>
          <a:off x="533400" y="1905001"/>
          <a:ext cx="7315200" cy="2761164"/>
        </p:xfrm>
        <a:graphic>
          <a:graphicData uri="http://schemas.openxmlformats.org/drawingml/2006/table">
            <a:tbl>
              <a:tblPr/>
              <a:tblGrid>
                <a:gridCol w="1828800"/>
                <a:gridCol w="1828800"/>
                <a:gridCol w="1828800"/>
                <a:gridCol w="1828800"/>
              </a:tblGrid>
              <a:tr h="496932">
                <a:tc>
                  <a:txBody>
                    <a:bodyPr/>
                    <a:lstStyle/>
                    <a:p>
                      <a:r>
                        <a:rPr lang="en-US" sz="1600" dirty="0"/>
                        <a:t>Parameter</a:t>
                      </a:r>
                    </a:p>
                  </a:txBody>
                  <a:tcPr anchor="ctr">
                    <a:lnL>
                      <a:noFill/>
                    </a:lnL>
                    <a:lnR>
                      <a:noFill/>
                    </a:lnR>
                    <a:lnT>
                      <a:noFill/>
                    </a:lnT>
                    <a:lnB>
                      <a:noFill/>
                    </a:lnB>
                    <a:solidFill>
                      <a:srgbClr val="99CCFF"/>
                    </a:solidFill>
                  </a:tcPr>
                </a:tc>
                <a:tc>
                  <a:txBody>
                    <a:bodyPr/>
                    <a:lstStyle/>
                    <a:p>
                      <a:r>
                        <a:rPr lang="en-US" sz="1600" dirty="0"/>
                        <a:t>Common Emitter</a:t>
                      </a:r>
                    </a:p>
                  </a:txBody>
                  <a:tcPr anchor="ctr">
                    <a:lnL>
                      <a:noFill/>
                    </a:lnL>
                    <a:lnR>
                      <a:noFill/>
                    </a:lnR>
                    <a:lnT>
                      <a:noFill/>
                    </a:lnT>
                    <a:lnB>
                      <a:noFill/>
                    </a:lnB>
                    <a:solidFill>
                      <a:srgbClr val="99CCFF"/>
                    </a:solidFill>
                  </a:tcPr>
                </a:tc>
                <a:tc>
                  <a:txBody>
                    <a:bodyPr/>
                    <a:lstStyle/>
                    <a:p>
                      <a:r>
                        <a:rPr lang="en-US" sz="1600" dirty="0"/>
                        <a:t>Common Collector</a:t>
                      </a:r>
                    </a:p>
                  </a:txBody>
                  <a:tcPr anchor="ctr">
                    <a:lnL>
                      <a:noFill/>
                    </a:lnL>
                    <a:lnR>
                      <a:noFill/>
                    </a:lnR>
                    <a:lnT>
                      <a:noFill/>
                    </a:lnT>
                    <a:lnB>
                      <a:noFill/>
                    </a:lnB>
                    <a:solidFill>
                      <a:srgbClr val="99CCFF"/>
                    </a:solidFill>
                  </a:tcPr>
                </a:tc>
                <a:tc>
                  <a:txBody>
                    <a:bodyPr/>
                    <a:lstStyle/>
                    <a:p>
                      <a:r>
                        <a:rPr lang="en-US" sz="1600"/>
                        <a:t>Common Base</a:t>
                      </a:r>
                    </a:p>
                  </a:txBody>
                  <a:tcPr anchor="ctr">
                    <a:lnL>
                      <a:noFill/>
                    </a:lnL>
                    <a:lnR>
                      <a:noFill/>
                    </a:lnR>
                    <a:lnT>
                      <a:noFill/>
                    </a:lnT>
                    <a:lnB>
                      <a:noFill/>
                    </a:lnB>
                    <a:solidFill>
                      <a:srgbClr val="99CCFF"/>
                    </a:solidFill>
                  </a:tcPr>
                </a:tc>
              </a:tr>
              <a:tr h="421566">
                <a:tc>
                  <a:txBody>
                    <a:bodyPr/>
                    <a:lstStyle/>
                    <a:p>
                      <a:r>
                        <a:rPr lang="en-US" sz="1600" dirty="0"/>
                        <a:t>Voltage gain Av</a:t>
                      </a:r>
                    </a:p>
                  </a:txBody>
                  <a:tcPr anchor="ctr">
                    <a:lnL>
                      <a:noFill/>
                    </a:lnL>
                    <a:lnR>
                      <a:noFill/>
                    </a:lnR>
                    <a:lnT>
                      <a:noFill/>
                    </a:lnT>
                    <a:lnB>
                      <a:noFill/>
                    </a:lnB>
                    <a:solidFill>
                      <a:srgbClr val="99CCFF"/>
                    </a:solidFill>
                  </a:tcPr>
                </a:tc>
                <a:tc>
                  <a:txBody>
                    <a:bodyPr/>
                    <a:lstStyle/>
                    <a:p>
                      <a:r>
                        <a:rPr lang="en-US" sz="1600" dirty="0"/>
                        <a:t>High (about 100)</a:t>
                      </a:r>
                    </a:p>
                  </a:txBody>
                  <a:tcPr anchor="ctr">
                    <a:lnL>
                      <a:noFill/>
                    </a:lnL>
                    <a:lnR>
                      <a:noFill/>
                    </a:lnR>
                    <a:lnT>
                      <a:noFill/>
                    </a:lnT>
                    <a:lnB>
                      <a:noFill/>
                    </a:lnB>
                  </a:tcPr>
                </a:tc>
                <a:tc>
                  <a:txBody>
                    <a:bodyPr/>
                    <a:lstStyle/>
                    <a:p>
                      <a:r>
                        <a:rPr lang="en-US" sz="1600"/>
                        <a:t>Unity (1)</a:t>
                      </a:r>
                    </a:p>
                  </a:txBody>
                  <a:tcPr anchor="ctr">
                    <a:lnL>
                      <a:noFill/>
                    </a:lnL>
                    <a:lnR>
                      <a:noFill/>
                    </a:lnR>
                    <a:lnT>
                      <a:noFill/>
                    </a:lnT>
                    <a:lnB>
                      <a:noFill/>
                    </a:lnB>
                  </a:tcPr>
                </a:tc>
                <a:tc>
                  <a:txBody>
                    <a:bodyPr/>
                    <a:lstStyle/>
                    <a:p>
                      <a:r>
                        <a:rPr lang="en-US" sz="1600"/>
                        <a:t>Medium (10-50)</a:t>
                      </a:r>
                    </a:p>
                  </a:txBody>
                  <a:tcPr anchor="ctr">
                    <a:lnL>
                      <a:noFill/>
                    </a:lnL>
                    <a:lnR>
                      <a:noFill/>
                    </a:lnR>
                    <a:lnT>
                      <a:noFill/>
                    </a:lnT>
                    <a:lnB>
                      <a:noFill/>
                    </a:lnB>
                  </a:tcPr>
                </a:tc>
              </a:tr>
              <a:tr h="496932">
                <a:tc>
                  <a:txBody>
                    <a:bodyPr/>
                    <a:lstStyle/>
                    <a:p>
                      <a:r>
                        <a:rPr lang="en-US" sz="1600"/>
                        <a:t>Current Gain</a:t>
                      </a:r>
                    </a:p>
                  </a:txBody>
                  <a:tcPr anchor="ctr">
                    <a:lnL>
                      <a:noFill/>
                    </a:lnL>
                    <a:lnR>
                      <a:noFill/>
                    </a:lnR>
                    <a:lnT>
                      <a:noFill/>
                    </a:lnT>
                    <a:lnB>
                      <a:noFill/>
                    </a:lnB>
                    <a:solidFill>
                      <a:srgbClr val="99CCFF"/>
                    </a:solidFill>
                  </a:tcPr>
                </a:tc>
                <a:tc>
                  <a:txBody>
                    <a:bodyPr/>
                    <a:lstStyle/>
                    <a:p>
                      <a:r>
                        <a:rPr lang="en-US" sz="1600" dirty="0"/>
                        <a:t>High (50 - 800)</a:t>
                      </a:r>
                    </a:p>
                  </a:txBody>
                  <a:tcPr anchor="ctr">
                    <a:lnL>
                      <a:noFill/>
                    </a:lnL>
                    <a:lnR>
                      <a:noFill/>
                    </a:lnR>
                    <a:lnT>
                      <a:noFill/>
                    </a:lnT>
                    <a:lnB>
                      <a:noFill/>
                    </a:lnB>
                  </a:tcPr>
                </a:tc>
                <a:tc>
                  <a:txBody>
                    <a:bodyPr/>
                    <a:lstStyle/>
                    <a:p>
                      <a:r>
                        <a:rPr lang="en-US" sz="1600"/>
                        <a:t>High (50 -800)</a:t>
                      </a:r>
                    </a:p>
                  </a:txBody>
                  <a:tcPr anchor="ctr">
                    <a:lnL>
                      <a:noFill/>
                    </a:lnL>
                    <a:lnR>
                      <a:noFill/>
                    </a:lnR>
                    <a:lnT>
                      <a:noFill/>
                    </a:lnT>
                    <a:lnB>
                      <a:noFill/>
                    </a:lnB>
                  </a:tcPr>
                </a:tc>
                <a:tc>
                  <a:txBody>
                    <a:bodyPr/>
                    <a:lstStyle/>
                    <a:p>
                      <a:r>
                        <a:rPr lang="en-US" sz="1600"/>
                        <a:t>Less than unity (&lt;1)</a:t>
                      </a:r>
                    </a:p>
                  </a:txBody>
                  <a:tcPr anchor="ctr">
                    <a:lnL>
                      <a:noFill/>
                    </a:lnL>
                    <a:lnR>
                      <a:noFill/>
                    </a:lnR>
                    <a:lnT>
                      <a:noFill/>
                    </a:lnT>
                    <a:lnB>
                      <a:noFill/>
                    </a:lnB>
                  </a:tcPr>
                </a:tc>
              </a:tr>
              <a:tr h="496932">
                <a:tc>
                  <a:txBody>
                    <a:bodyPr/>
                    <a:lstStyle/>
                    <a:p>
                      <a:r>
                        <a:rPr lang="en-US" sz="1600"/>
                        <a:t>Input Impedance</a:t>
                      </a:r>
                    </a:p>
                  </a:txBody>
                  <a:tcPr anchor="ctr">
                    <a:lnL>
                      <a:noFill/>
                    </a:lnL>
                    <a:lnR>
                      <a:noFill/>
                    </a:lnR>
                    <a:lnT>
                      <a:noFill/>
                    </a:lnT>
                    <a:lnB>
                      <a:noFill/>
                    </a:lnB>
                    <a:solidFill>
                      <a:srgbClr val="99CCFF"/>
                    </a:solidFill>
                  </a:tcPr>
                </a:tc>
                <a:tc>
                  <a:txBody>
                    <a:bodyPr/>
                    <a:lstStyle/>
                    <a:p>
                      <a:r>
                        <a:rPr lang="en-US" sz="1600" dirty="0"/>
                        <a:t>Medium (about 3 to 5k)</a:t>
                      </a:r>
                    </a:p>
                  </a:txBody>
                  <a:tcPr anchor="ctr">
                    <a:lnL>
                      <a:noFill/>
                    </a:lnL>
                    <a:lnR>
                      <a:noFill/>
                    </a:lnR>
                    <a:lnT>
                      <a:noFill/>
                    </a:lnT>
                    <a:lnB>
                      <a:noFill/>
                    </a:lnB>
                  </a:tcPr>
                </a:tc>
                <a:tc>
                  <a:txBody>
                    <a:bodyPr/>
                    <a:lstStyle/>
                    <a:p>
                      <a:r>
                        <a:rPr lang="en-US" sz="1600" dirty="0"/>
                        <a:t>High (several k)</a:t>
                      </a:r>
                    </a:p>
                  </a:txBody>
                  <a:tcPr anchor="ctr">
                    <a:lnL>
                      <a:noFill/>
                    </a:lnL>
                    <a:lnR>
                      <a:noFill/>
                    </a:lnR>
                    <a:lnT>
                      <a:noFill/>
                    </a:lnT>
                    <a:lnB>
                      <a:noFill/>
                    </a:lnB>
                  </a:tcPr>
                </a:tc>
                <a:tc>
                  <a:txBody>
                    <a:bodyPr/>
                    <a:lstStyle/>
                    <a:p>
                      <a:r>
                        <a:rPr lang="en-US" sz="1600"/>
                        <a:t>Low (about 50R)</a:t>
                      </a:r>
                    </a:p>
                  </a:txBody>
                  <a:tcPr anchor="ctr">
                    <a:lnL>
                      <a:noFill/>
                    </a:lnL>
                    <a:lnR>
                      <a:noFill/>
                    </a:lnR>
                    <a:lnT>
                      <a:noFill/>
                    </a:lnT>
                    <a:lnB>
                      <a:noFill/>
                    </a:lnB>
                  </a:tcPr>
                </a:tc>
              </a:tr>
              <a:tr h="602238">
                <a:tc>
                  <a:txBody>
                    <a:bodyPr/>
                    <a:lstStyle/>
                    <a:p>
                      <a:r>
                        <a:rPr lang="en-US" sz="1600" dirty="0"/>
                        <a:t>Output Impedance</a:t>
                      </a:r>
                    </a:p>
                  </a:txBody>
                  <a:tcPr anchor="ctr">
                    <a:lnL>
                      <a:noFill/>
                    </a:lnL>
                    <a:lnR>
                      <a:noFill/>
                    </a:lnR>
                    <a:lnT>
                      <a:noFill/>
                    </a:lnT>
                    <a:lnB>
                      <a:noFill/>
                    </a:lnB>
                    <a:solidFill>
                      <a:srgbClr val="99CCFF"/>
                    </a:solidFill>
                  </a:tcPr>
                </a:tc>
                <a:tc>
                  <a:txBody>
                    <a:bodyPr/>
                    <a:lstStyle/>
                    <a:p>
                      <a:r>
                        <a:rPr lang="en-US" sz="1600"/>
                        <a:t>Medium, Approx = Load resistor value</a:t>
                      </a:r>
                    </a:p>
                  </a:txBody>
                  <a:tcPr anchor="ctr">
                    <a:lnL>
                      <a:noFill/>
                    </a:lnL>
                    <a:lnR>
                      <a:noFill/>
                    </a:lnR>
                    <a:lnT>
                      <a:noFill/>
                    </a:lnT>
                    <a:lnB>
                      <a:noFill/>
                    </a:lnB>
                  </a:tcPr>
                </a:tc>
                <a:tc>
                  <a:txBody>
                    <a:bodyPr/>
                    <a:lstStyle/>
                    <a:p>
                      <a:r>
                        <a:rPr lang="en-US" sz="1600" dirty="0"/>
                        <a:t>Low (a few ohms)</a:t>
                      </a:r>
                    </a:p>
                  </a:txBody>
                  <a:tcPr anchor="ctr">
                    <a:lnL>
                      <a:noFill/>
                    </a:lnL>
                    <a:lnR>
                      <a:noFill/>
                    </a:lnR>
                    <a:lnT>
                      <a:noFill/>
                    </a:lnT>
                    <a:lnB>
                      <a:noFill/>
                    </a:lnB>
                  </a:tcPr>
                </a:tc>
                <a:tc>
                  <a:txBody>
                    <a:bodyPr/>
                    <a:lstStyle/>
                    <a:p>
                      <a:r>
                        <a:rPr lang="en-US" sz="1600" dirty="0"/>
                        <a:t>High (about 1M)</a:t>
                      </a:r>
                    </a:p>
                  </a:txBody>
                  <a:tcPr anchor="ctr">
                    <a:lnL>
                      <a:noFill/>
                    </a:lnL>
                    <a:lnR>
                      <a:noFill/>
                    </a:lnR>
                    <a:lnT>
                      <a:noFill/>
                    </a:lnT>
                    <a:lnB>
                      <a:noFill/>
                    </a:lnB>
                  </a:tcPr>
                </a:tc>
              </a:tr>
            </a:tbl>
          </a:graphicData>
        </a:graphic>
      </p:graphicFrame>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6" name="TextBox 5"/>
          <p:cNvSpPr txBox="1"/>
          <p:nvPr/>
        </p:nvSpPr>
        <p:spPr>
          <a:xfrm>
            <a:off x="457200" y="1371600"/>
            <a:ext cx="8077200" cy="461665"/>
          </a:xfrm>
          <a:prstGeom prst="rect">
            <a:avLst/>
          </a:prstGeom>
          <a:noFill/>
        </p:spPr>
        <p:txBody>
          <a:bodyPr wrap="square" rtlCol="0">
            <a:spAutoFit/>
          </a:bodyPr>
          <a:lstStyle/>
          <a:p>
            <a:r>
              <a:rPr lang="en-US" sz="2400" b="1" dirty="0" smtClean="0">
                <a:solidFill>
                  <a:prstClr val="black"/>
                </a:solidFill>
              </a:rPr>
              <a:t>Summary of the three types transistor connection</a:t>
            </a:r>
            <a:endParaRPr lang="en-US" sz="2400" b="1" dirty="0">
              <a:solidFill>
                <a:prstClr val="black"/>
              </a:solidFill>
            </a:endParaRPr>
          </a:p>
        </p:txBody>
      </p:sp>
      <p:pic>
        <p:nvPicPr>
          <p:cNvPr id="645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1695" y="4900246"/>
            <a:ext cx="2009775" cy="1560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600" y="4872110"/>
            <a:ext cx="1979295" cy="1536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4796752"/>
            <a:ext cx="2067120" cy="1604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5572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43712"/>
            <a:ext cx="8229600" cy="551688"/>
          </a:xfrm>
        </p:spPr>
        <p:txBody>
          <a:bodyPr>
            <a:normAutofit/>
          </a:bodyPr>
          <a:lstStyle/>
          <a:p>
            <a:r>
              <a:rPr lang="en-US" sz="3200" u="sng" dirty="0" smtClean="0"/>
              <a:t>Several Comments about Transistor</a:t>
            </a:r>
            <a:endParaRPr lang="en-US" sz="3200" u="sng" dirty="0"/>
          </a:p>
        </p:txBody>
      </p:sp>
      <p:sp>
        <p:nvSpPr>
          <p:cNvPr id="3" name="TextBox 2"/>
          <p:cNvSpPr txBox="1"/>
          <p:nvPr/>
        </p:nvSpPr>
        <p:spPr>
          <a:xfrm>
            <a:off x="533400" y="1600200"/>
            <a:ext cx="6400800" cy="3416320"/>
          </a:xfrm>
          <a:prstGeom prst="rect">
            <a:avLst/>
          </a:prstGeom>
          <a:noFill/>
        </p:spPr>
        <p:txBody>
          <a:bodyPr wrap="square" rtlCol="0">
            <a:spAutoFit/>
          </a:bodyPr>
          <a:lstStyle/>
          <a:p>
            <a:pPr marL="171450" indent="-171450">
              <a:buFont typeface="Arial" pitchFamily="34" charset="0"/>
              <a:buChar char="•"/>
            </a:pPr>
            <a:r>
              <a:rPr lang="en-US" dirty="0" smtClean="0">
                <a:solidFill>
                  <a:prstClr val="black"/>
                </a:solidFill>
              </a:rPr>
              <a:t>Bipolar transistor consists of two PN junctions, with two types: NPN and PNP</a:t>
            </a:r>
          </a:p>
          <a:p>
            <a:pPr marL="123825" indent="-123825">
              <a:buFont typeface="Arial" pitchFamily="34" charset="0"/>
              <a:buChar char="•"/>
            </a:pPr>
            <a:r>
              <a:rPr lang="en-US" dirty="0" smtClean="0">
                <a:solidFill>
                  <a:prstClr val="black"/>
                </a:solidFill>
              </a:rPr>
              <a:t> BJT is a current control device.</a:t>
            </a:r>
          </a:p>
          <a:p>
            <a:pPr marL="161925" indent="-161925">
              <a:buFont typeface="Arial" pitchFamily="34" charset="0"/>
              <a:buChar char="•"/>
            </a:pPr>
            <a:r>
              <a:rPr lang="en-US" dirty="0" smtClean="0">
                <a:solidFill>
                  <a:prstClr val="black"/>
                </a:solidFill>
              </a:rPr>
              <a:t>The ratio of currents leads to one of the most important parameters of a transistor, which is its “current gain”, often referred to as its “Beta”.</a:t>
            </a:r>
          </a:p>
          <a:p>
            <a:pPr marL="161925" indent="-161925"/>
            <a:r>
              <a:rPr lang="en-US" dirty="0" smtClean="0">
                <a:solidFill>
                  <a:prstClr val="black"/>
                </a:solidFill>
              </a:rPr>
              <a:t>   </a:t>
            </a:r>
          </a:p>
          <a:p>
            <a:pPr marL="161925" indent="-161925"/>
            <a:endParaRPr lang="en-US" dirty="0" smtClean="0">
              <a:solidFill>
                <a:prstClr val="black"/>
              </a:solidFill>
            </a:endParaRPr>
          </a:p>
          <a:p>
            <a:pPr marL="161925" indent="-161925"/>
            <a:endParaRPr lang="en-US" dirty="0" smtClean="0">
              <a:solidFill>
                <a:prstClr val="black"/>
              </a:solidFill>
            </a:endParaRPr>
          </a:p>
          <a:p>
            <a:pPr marL="171450" indent="-171450">
              <a:buFont typeface="Arial" pitchFamily="34" charset="0"/>
              <a:buChar char="•"/>
            </a:pPr>
            <a:r>
              <a:rPr lang="en-US" dirty="0" smtClean="0">
                <a:solidFill>
                  <a:prstClr val="black"/>
                </a:solidFill>
              </a:rPr>
              <a:t>BJT itself does not generate extra energy for amplifying, it just uses small  current change to control big current change, which comes from the power supply.</a:t>
            </a:r>
          </a:p>
        </p:txBody>
      </p:sp>
      <p:graphicFrame>
        <p:nvGraphicFramePr>
          <p:cNvPr id="165890" name="Object 2"/>
          <p:cNvGraphicFramePr>
            <a:graphicFrameLocks noChangeAspect="1"/>
          </p:cNvGraphicFramePr>
          <p:nvPr/>
        </p:nvGraphicFramePr>
        <p:xfrm>
          <a:off x="762000" y="3276600"/>
          <a:ext cx="920750" cy="846095"/>
        </p:xfrm>
        <a:graphic>
          <a:graphicData uri="http://schemas.openxmlformats.org/presentationml/2006/ole">
            <p:oleObj spid="_x0000_s62474" name="Equation" r:id="rId3" imgW="469696" imgH="431613" progId="Equation.DSMT4">
              <p:embed/>
            </p:oleObj>
          </a:graphicData>
        </a:graphic>
      </p:graphicFrame>
    </p:spTree>
    <p:extLst>
      <p:ext uri="{BB962C8B-B14F-4D97-AF65-F5344CB8AC3E}">
        <p14:creationId xmlns="" xmlns:p14="http://schemas.microsoft.com/office/powerpoint/2010/main" val="853365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3712"/>
            <a:ext cx="8229600" cy="551688"/>
          </a:xfrm>
        </p:spPr>
        <p:txBody>
          <a:bodyPr>
            <a:normAutofit/>
          </a:bodyPr>
          <a:lstStyle/>
          <a:p>
            <a:r>
              <a:rPr lang="en-US" sz="3200" u="sng" dirty="0" smtClean="0"/>
              <a:t>The Common Emitter Amplifier </a:t>
            </a:r>
            <a:endParaRPr lang="en-US" sz="3200" u="sng" dirty="0"/>
          </a:p>
        </p:txBody>
      </p:sp>
      <p:sp>
        <p:nvSpPr>
          <p:cNvPr id="5" name="Content Placeholder 4"/>
          <p:cNvSpPr>
            <a:spLocks noGrp="1"/>
          </p:cNvSpPr>
          <p:nvPr>
            <p:ph idx="1"/>
          </p:nvPr>
        </p:nvSpPr>
        <p:spPr>
          <a:xfrm>
            <a:off x="457200" y="1447800"/>
            <a:ext cx="8229600" cy="4876800"/>
          </a:xfrm>
        </p:spPr>
        <p:txBody>
          <a:bodyPr/>
          <a:lstStyle/>
          <a:p>
            <a:r>
              <a:rPr lang="en-US" dirty="0" smtClean="0">
                <a:latin typeface="+mj-lt"/>
              </a:rPr>
              <a:t>NPN Transistor</a:t>
            </a:r>
          </a:p>
          <a:p>
            <a:pPr marL="461963" indent="-461963">
              <a:buNone/>
            </a:pPr>
            <a:r>
              <a:rPr lang="en-US" dirty="0" smtClean="0">
                <a:latin typeface="+mj-lt"/>
              </a:rPr>
              <a:t>    - </a:t>
            </a:r>
            <a:r>
              <a:rPr lang="en-US" sz="2400" dirty="0" smtClean="0"/>
              <a:t>Both the signal source and the load share the emitter lead   as a common connection point </a:t>
            </a:r>
            <a:endParaRPr lang="en-US" sz="2400" dirty="0" smtClean="0">
              <a:latin typeface="+mj-lt"/>
            </a:endParaRPr>
          </a:p>
          <a:p>
            <a:pPr marL="461963" indent="-461963">
              <a:buNone/>
            </a:pPr>
            <a:r>
              <a:rPr lang="en-US" sz="2400" dirty="0" smtClean="0">
                <a:latin typeface="+mj-lt"/>
              </a:rPr>
              <a:t>     - </a:t>
            </a:r>
            <a:r>
              <a:rPr lang="en-US" sz="2400" dirty="0" smtClean="0"/>
              <a:t>The common emitter configuration lends itself to voltage amplification and is the most common configuration for transistor amplifiers.</a:t>
            </a:r>
            <a:endParaRPr lang="en-US" sz="2400" dirty="0" smtClean="0">
              <a:latin typeface="+mj-lt"/>
            </a:endParaRPr>
          </a:p>
          <a:p>
            <a:pPr>
              <a:buNone/>
            </a:pPr>
            <a:r>
              <a:rPr lang="en-US" dirty="0" smtClean="0">
                <a:latin typeface="+mj-lt"/>
              </a:rPr>
              <a:t>    </a:t>
            </a:r>
          </a:p>
          <a:p>
            <a:pPr>
              <a:buNone/>
            </a:pPr>
            <a:endParaRPr lang="en-US" dirty="0"/>
          </a:p>
        </p:txBody>
      </p:sp>
      <p:pic>
        <p:nvPicPr>
          <p:cNvPr id="8" name="Picture 7" descr="npnce.gif"/>
          <p:cNvPicPr>
            <a:picLocks noChangeAspect="1"/>
          </p:cNvPicPr>
          <p:nvPr/>
        </p:nvPicPr>
        <p:blipFill>
          <a:blip r:embed="rId2" cstate="print"/>
          <a:stretch>
            <a:fillRect/>
          </a:stretch>
        </p:blipFill>
        <p:spPr>
          <a:xfrm>
            <a:off x="1143000" y="4343400"/>
            <a:ext cx="2650415" cy="2057400"/>
          </a:xfrm>
          <a:prstGeom prst="rect">
            <a:avLst/>
          </a:prstGeom>
        </p:spPr>
      </p:pic>
      <p:grpSp>
        <p:nvGrpSpPr>
          <p:cNvPr id="11" name="Group 10"/>
          <p:cNvGrpSpPr/>
          <p:nvPr/>
        </p:nvGrpSpPr>
        <p:grpSpPr>
          <a:xfrm>
            <a:off x="4086519" y="3943350"/>
            <a:ext cx="3990681" cy="2609850"/>
            <a:chOff x="4086519" y="3962400"/>
            <a:chExt cx="3990681" cy="2609850"/>
          </a:xfrm>
        </p:grpSpPr>
        <p:pic>
          <p:nvPicPr>
            <p:cNvPr id="7" name="Picture 6" descr="npnce2.gif"/>
            <p:cNvPicPr>
              <a:picLocks noChangeAspect="1"/>
            </p:cNvPicPr>
            <p:nvPr/>
          </p:nvPicPr>
          <p:blipFill>
            <a:blip r:embed="rId3" cstate="print"/>
            <a:stretch>
              <a:fillRect/>
            </a:stretch>
          </p:blipFill>
          <p:spPr>
            <a:xfrm>
              <a:off x="4114800" y="3962400"/>
              <a:ext cx="3962400" cy="2609850"/>
            </a:xfrm>
            <a:prstGeom prst="rect">
              <a:avLst/>
            </a:prstGeom>
          </p:spPr>
        </p:pic>
        <p:sp>
          <p:nvSpPr>
            <p:cNvPr id="9" name="Rectangle 8"/>
            <p:cNvSpPr/>
            <p:nvPr/>
          </p:nvSpPr>
          <p:spPr>
            <a:xfrm>
              <a:off x="6934200" y="4058238"/>
              <a:ext cx="1066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p:nvSpPr>
          <p:spPr>
            <a:xfrm>
              <a:off x="4086519" y="5914535"/>
              <a:ext cx="10668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 xmlns:p14="http://schemas.microsoft.com/office/powerpoint/2010/main" val="11538218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66800" y="685800"/>
            <a:ext cx="7086600" cy="600164"/>
          </a:xfrm>
          <a:prstGeom prst="rect">
            <a:avLst/>
          </a:prstGeom>
          <a:noFill/>
        </p:spPr>
        <p:txBody>
          <a:bodyPr>
            <a:spAutoFit/>
          </a:bodyPr>
          <a:lstStyle/>
          <a:p>
            <a:pPr>
              <a:defRPr/>
            </a:pPr>
            <a:r>
              <a:rPr lang="en-US" sz="3200" b="1" u="sng" dirty="0" smtClean="0">
                <a:solidFill>
                  <a:schemeClr val="tx1">
                    <a:lumMod val="75000"/>
                  </a:schemeClr>
                </a:solidFill>
                <a:ea typeface="굴림" pitchFamily="50" charset="-127"/>
              </a:rPr>
              <a:t>Transistors</a:t>
            </a:r>
            <a:endParaRPr lang="en-US" sz="3200" b="1" u="sng" dirty="0">
              <a:solidFill>
                <a:schemeClr val="tx1">
                  <a:lumMod val="75000"/>
                </a:schemeClr>
              </a:solidFill>
              <a:ea typeface="굴림" pitchFamily="50" charset="-127"/>
            </a:endParaRPr>
          </a:p>
        </p:txBody>
      </p:sp>
      <p:pic>
        <p:nvPicPr>
          <p:cNvPr id="15" name="Picture 6" descr="fst_trans"/>
          <p:cNvPicPr>
            <a:picLocks noChangeAspect="1" noChangeArrowheads="1"/>
          </p:cNvPicPr>
          <p:nvPr/>
        </p:nvPicPr>
        <p:blipFill>
          <a:blip r:embed="rId3" cstate="print"/>
          <a:srcRect l="13333" t="4207" r="13333"/>
          <a:stretch>
            <a:fillRect/>
          </a:stretch>
        </p:blipFill>
        <p:spPr bwMode="auto">
          <a:xfrm>
            <a:off x="533400" y="4267200"/>
            <a:ext cx="1676400" cy="1541407"/>
          </a:xfrm>
          <a:prstGeom prst="rect">
            <a:avLst/>
          </a:prstGeom>
          <a:noFill/>
          <a:ln w="9525">
            <a:noFill/>
            <a:miter lim="800000"/>
            <a:headEnd/>
            <a:tailEnd/>
          </a:ln>
        </p:spPr>
      </p:pic>
      <p:sp>
        <p:nvSpPr>
          <p:cNvPr id="16" name="TextBox 9"/>
          <p:cNvSpPr txBox="1">
            <a:spLocks noChangeArrowheads="1"/>
          </p:cNvSpPr>
          <p:nvPr/>
        </p:nvSpPr>
        <p:spPr bwMode="auto">
          <a:xfrm>
            <a:off x="-304800" y="5796070"/>
            <a:ext cx="3429002" cy="757130"/>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a:t>First </a:t>
            </a:r>
            <a:r>
              <a:rPr lang="en-US" b="1" dirty="0" smtClean="0"/>
              <a:t>Transistor </a:t>
            </a:r>
            <a:br>
              <a:rPr lang="en-US" b="1" dirty="0" smtClean="0"/>
            </a:br>
            <a:r>
              <a:rPr lang="en-US" b="1" dirty="0" smtClean="0"/>
              <a:t>Model, </a:t>
            </a:r>
            <a:r>
              <a:rPr lang="en-US" b="1" dirty="0"/>
              <a:t>1947</a:t>
            </a:r>
          </a:p>
        </p:txBody>
      </p:sp>
      <p:grpSp>
        <p:nvGrpSpPr>
          <p:cNvPr id="30" name="Group 29"/>
          <p:cNvGrpSpPr/>
          <p:nvPr/>
        </p:nvGrpSpPr>
        <p:grpSpPr>
          <a:xfrm>
            <a:off x="4675990" y="4500984"/>
            <a:ext cx="2663494" cy="1875081"/>
            <a:chOff x="6096000" y="4495800"/>
            <a:chExt cx="2663494" cy="1875081"/>
          </a:xfrm>
        </p:grpSpPr>
        <p:pic>
          <p:nvPicPr>
            <p:cNvPr id="22531" name="Picture 3" descr="C:\Users\chester\Desktop\mosfet1.png"/>
            <p:cNvPicPr>
              <a:picLocks noChangeAspect="1" noChangeArrowheads="1"/>
            </p:cNvPicPr>
            <p:nvPr/>
          </p:nvPicPr>
          <p:blipFill>
            <a:blip r:embed="rId4" cstate="print"/>
            <a:srcRect l="39286"/>
            <a:stretch>
              <a:fillRect/>
            </a:stretch>
          </p:blipFill>
          <p:spPr bwMode="auto">
            <a:xfrm>
              <a:off x="6705600" y="4495800"/>
              <a:ext cx="1295400" cy="1396335"/>
            </a:xfrm>
            <a:prstGeom prst="rect">
              <a:avLst/>
            </a:prstGeom>
            <a:noFill/>
            <a:ln>
              <a:solidFill>
                <a:schemeClr val="tx1"/>
              </a:solidFill>
            </a:ln>
          </p:spPr>
        </p:pic>
        <p:sp>
          <p:nvSpPr>
            <p:cNvPr id="20" name="TextBox 9"/>
            <p:cNvSpPr txBox="1">
              <a:spLocks noChangeArrowheads="1"/>
            </p:cNvSpPr>
            <p:nvPr/>
          </p:nvSpPr>
          <p:spPr bwMode="auto">
            <a:xfrm>
              <a:off x="6096000" y="5968335"/>
              <a:ext cx="2663494" cy="402546"/>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smtClean="0"/>
                <a:t>FET Transistor</a:t>
              </a:r>
              <a:endParaRPr lang="en-US" b="1" dirty="0"/>
            </a:p>
          </p:txBody>
        </p:sp>
      </p:grpSp>
      <p:pic>
        <p:nvPicPr>
          <p:cNvPr id="22533" name="Picture 5" descr="C:\Users\chester\Desktop\Transistors-white.jpg"/>
          <p:cNvPicPr>
            <a:picLocks noChangeAspect="1" noChangeArrowheads="1"/>
          </p:cNvPicPr>
          <p:nvPr/>
        </p:nvPicPr>
        <p:blipFill>
          <a:blip r:embed="rId5" cstate="print">
            <a:clrChange>
              <a:clrFrom>
                <a:srgbClr val="FFFFFF"/>
              </a:clrFrom>
              <a:clrTo>
                <a:srgbClr val="FFFFFF">
                  <a:alpha val="0"/>
                </a:srgbClr>
              </a:clrTo>
            </a:clrChange>
          </a:blip>
          <a:srcRect l="5624" t="12928" r="6270" b="6918"/>
          <a:stretch>
            <a:fillRect/>
          </a:stretch>
        </p:blipFill>
        <p:spPr bwMode="auto">
          <a:xfrm>
            <a:off x="381000" y="1295400"/>
            <a:ext cx="3581400" cy="2362200"/>
          </a:xfrm>
          <a:prstGeom prst="rect">
            <a:avLst/>
          </a:prstGeom>
          <a:noFill/>
        </p:spPr>
      </p:pic>
      <p:pic>
        <p:nvPicPr>
          <p:cNvPr id="25" name="Picture 24" descr="3-14"/>
          <p:cNvPicPr>
            <a:picLocks noChangeAspect="1" noChangeArrowheads="1"/>
          </p:cNvPicPr>
          <p:nvPr/>
        </p:nvPicPr>
        <p:blipFill>
          <a:blip r:embed="rId6" cstate="print"/>
          <a:srcRect/>
          <a:stretch>
            <a:fillRect/>
          </a:stretch>
        </p:blipFill>
        <p:spPr bwMode="auto">
          <a:xfrm>
            <a:off x="4576476" y="1575344"/>
            <a:ext cx="3842650" cy="1905000"/>
          </a:xfrm>
          <a:prstGeom prst="rect">
            <a:avLst/>
          </a:prstGeom>
          <a:noFill/>
          <a:ln w="9525">
            <a:noFill/>
            <a:miter lim="800000"/>
            <a:headEnd/>
            <a:tailEnd/>
          </a:ln>
        </p:spPr>
      </p:pic>
      <p:pic>
        <p:nvPicPr>
          <p:cNvPr id="2253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15200" y="4520285"/>
            <a:ext cx="1371600" cy="1381125"/>
          </a:xfrm>
          <a:prstGeom prst="rect">
            <a:avLst/>
          </a:prstGeom>
          <a:noFill/>
          <a:ln w="9525">
            <a:solidFill>
              <a:schemeClr val="tx1"/>
            </a:solidFill>
            <a:miter lim="800000"/>
            <a:headEnd/>
            <a:tailEnd/>
          </a:ln>
        </p:spPr>
      </p:pic>
      <p:sp>
        <p:nvSpPr>
          <p:cNvPr id="28" name="TextBox 9"/>
          <p:cNvSpPr txBox="1">
            <a:spLocks noChangeArrowheads="1"/>
          </p:cNvSpPr>
          <p:nvPr/>
        </p:nvSpPr>
        <p:spPr bwMode="auto">
          <a:xfrm>
            <a:off x="6705600" y="5973519"/>
            <a:ext cx="2663494" cy="402546"/>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smtClean="0"/>
              <a:t>BJT Transistor</a:t>
            </a:r>
            <a:endParaRPr lang="en-US" b="1" dirty="0"/>
          </a:p>
        </p:txBody>
      </p:sp>
      <p:sp>
        <p:nvSpPr>
          <p:cNvPr id="29" name="TextBox 9"/>
          <p:cNvSpPr txBox="1">
            <a:spLocks noChangeArrowheads="1"/>
          </p:cNvSpPr>
          <p:nvPr/>
        </p:nvSpPr>
        <p:spPr bwMode="auto">
          <a:xfrm>
            <a:off x="304800" y="3505200"/>
            <a:ext cx="3810000" cy="402546"/>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smtClean="0"/>
              <a:t>Transistors of various type &amp; size</a:t>
            </a:r>
            <a:endParaRPr lang="en-US" b="1" dirty="0"/>
          </a:p>
        </p:txBody>
      </p:sp>
      <p:grpSp>
        <p:nvGrpSpPr>
          <p:cNvPr id="22" name="Group 21"/>
          <p:cNvGrpSpPr/>
          <p:nvPr/>
        </p:nvGrpSpPr>
        <p:grpSpPr>
          <a:xfrm>
            <a:off x="3116218" y="3946298"/>
            <a:ext cx="1460258" cy="1921102"/>
            <a:chOff x="6858000" y="3886200"/>
            <a:chExt cx="1460258" cy="1921102"/>
          </a:xfrm>
        </p:grpSpPr>
        <p:pic>
          <p:nvPicPr>
            <p:cNvPr id="26" name="Picture 2"/>
            <p:cNvPicPr>
              <a:picLocks noChangeAspect="1" noChangeArrowheads="1"/>
            </p:cNvPicPr>
            <p:nvPr/>
          </p:nvPicPr>
          <p:blipFill>
            <a:blip r:embed="rId8" cstate="print"/>
            <a:srcRect/>
            <a:stretch>
              <a:fillRect/>
            </a:stretch>
          </p:blipFill>
          <p:spPr bwMode="auto">
            <a:xfrm>
              <a:off x="6858000" y="3886200"/>
              <a:ext cx="1460258" cy="1066800"/>
            </a:xfrm>
            <a:prstGeom prst="rect">
              <a:avLst/>
            </a:prstGeom>
            <a:noFill/>
            <a:ln w="9525">
              <a:noFill/>
              <a:miter lim="800000"/>
              <a:headEnd/>
              <a:tailEnd/>
            </a:ln>
          </p:spPr>
        </p:pic>
        <p:pic>
          <p:nvPicPr>
            <p:cNvPr id="14" name="Picture 4"/>
            <p:cNvPicPr>
              <a:picLocks noChangeAspect="1" noChangeArrowheads="1"/>
            </p:cNvPicPr>
            <p:nvPr/>
          </p:nvPicPr>
          <p:blipFill>
            <a:blip r:embed="rId9" cstate="print"/>
            <a:srcRect/>
            <a:stretch>
              <a:fillRect/>
            </a:stretch>
          </p:blipFill>
          <p:spPr bwMode="auto">
            <a:xfrm>
              <a:off x="6934200" y="4953000"/>
              <a:ext cx="1067084" cy="854302"/>
            </a:xfrm>
            <a:prstGeom prst="rect">
              <a:avLst/>
            </a:prstGeom>
            <a:noFill/>
            <a:ln w="9525">
              <a:noFill/>
              <a:miter lim="800000"/>
              <a:headEnd/>
              <a:tailEnd/>
            </a:ln>
          </p:spPr>
        </p:pic>
      </p:grpSp>
      <p:sp>
        <p:nvSpPr>
          <p:cNvPr id="18" name="TextBox 9"/>
          <p:cNvSpPr txBox="1">
            <a:spLocks noChangeArrowheads="1"/>
          </p:cNvSpPr>
          <p:nvPr/>
        </p:nvSpPr>
        <p:spPr bwMode="auto">
          <a:xfrm>
            <a:off x="2446382" y="5872270"/>
            <a:ext cx="2663494" cy="757130"/>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smtClean="0"/>
              <a:t>Used in all modern electronics</a:t>
            </a:r>
            <a:endParaRPr lang="en-US" b="1" dirty="0"/>
          </a:p>
        </p:txBody>
      </p:sp>
      <p:sp>
        <p:nvSpPr>
          <p:cNvPr id="21" name="TextBox 9"/>
          <p:cNvSpPr txBox="1">
            <a:spLocks noChangeArrowheads="1"/>
          </p:cNvSpPr>
          <p:nvPr/>
        </p:nvSpPr>
        <p:spPr bwMode="auto">
          <a:xfrm>
            <a:off x="4724400" y="3432195"/>
            <a:ext cx="3810000" cy="757130"/>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b="1" dirty="0" smtClean="0"/>
              <a:t>BJT (PNP) Electrical Diagram Representation</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descr="Picture1.png"/>
          <p:cNvPicPr>
            <a:picLocks noChangeAspect="1"/>
          </p:cNvPicPr>
          <p:nvPr/>
        </p:nvPicPr>
        <p:blipFill>
          <a:blip r:embed="rId3" cstate="print"/>
          <a:stretch>
            <a:fillRect/>
          </a:stretch>
        </p:blipFill>
        <p:spPr>
          <a:xfrm>
            <a:off x="3810001" y="1801125"/>
            <a:ext cx="5334000" cy="3609075"/>
          </a:xfrm>
          <a:prstGeom prst="rect">
            <a:avLst/>
          </a:prstGeom>
        </p:spPr>
      </p:pic>
      <p:sp>
        <p:nvSpPr>
          <p:cNvPr id="4" name="Title 1"/>
          <p:cNvSpPr>
            <a:spLocks noGrp="1"/>
          </p:cNvSpPr>
          <p:nvPr>
            <p:ph type="title"/>
          </p:nvPr>
        </p:nvSpPr>
        <p:spPr>
          <a:xfrm>
            <a:off x="533400" y="743712"/>
            <a:ext cx="8229600" cy="551688"/>
          </a:xfrm>
        </p:spPr>
        <p:txBody>
          <a:bodyPr>
            <a:normAutofit/>
          </a:bodyPr>
          <a:lstStyle/>
          <a:p>
            <a:r>
              <a:rPr lang="en-US" sz="3200" u="sng" dirty="0" smtClean="0"/>
              <a:t>The Common Emitter Amplifier </a:t>
            </a:r>
            <a:endParaRPr lang="en-US" sz="3200" u="sng" dirty="0"/>
          </a:p>
        </p:txBody>
      </p:sp>
      <p:sp>
        <p:nvSpPr>
          <p:cNvPr id="11" name="Rectangle 10"/>
          <p:cNvSpPr/>
          <p:nvPr/>
        </p:nvSpPr>
        <p:spPr>
          <a:xfrm>
            <a:off x="3505200" y="4419600"/>
            <a:ext cx="152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533400" y="1600200"/>
            <a:ext cx="4419600" cy="4524315"/>
          </a:xfrm>
          <a:prstGeom prst="rect">
            <a:avLst/>
          </a:prstGeom>
          <a:noFill/>
        </p:spPr>
        <p:txBody>
          <a:bodyPr wrap="square" rtlCol="0">
            <a:spAutoFit/>
          </a:bodyPr>
          <a:lstStyle/>
          <a:p>
            <a:pPr indent="169863">
              <a:buFont typeface="Arial" pitchFamily="34" charset="0"/>
              <a:buChar char="•"/>
            </a:pPr>
            <a:r>
              <a:rPr lang="en-US" dirty="0" smtClean="0">
                <a:solidFill>
                  <a:prstClr val="black"/>
                </a:solidFill>
              </a:rPr>
              <a:t>The capacitor C1 must be used t0 keep    </a:t>
            </a:r>
          </a:p>
          <a:p>
            <a:pPr marL="169863"/>
            <a:r>
              <a:rPr lang="en-US" dirty="0" smtClean="0">
                <a:solidFill>
                  <a:prstClr val="black"/>
                </a:solidFill>
              </a:rPr>
              <a:t>any DC component from disturbing the   carefully developed biasing which establishes the operating point   </a:t>
            </a:r>
          </a:p>
          <a:p>
            <a:pPr indent="169863">
              <a:buFont typeface="Arial" pitchFamily="34" charset="0"/>
              <a:buChar char="•"/>
            </a:pPr>
            <a:r>
              <a:rPr lang="en-US" dirty="0" smtClean="0">
                <a:solidFill>
                  <a:prstClr val="black"/>
                </a:solidFill>
              </a:rPr>
              <a:t>But C1 also puts a High-Pass Filter  on the</a:t>
            </a:r>
          </a:p>
          <a:p>
            <a:pPr marL="169863"/>
            <a:r>
              <a:rPr lang="en-US" dirty="0" smtClean="0">
                <a:solidFill>
                  <a:prstClr val="black"/>
                </a:solidFill>
              </a:rPr>
              <a:t>Input and must be chosen so that it does   not filter out the lowest frequency which is to be amplified </a:t>
            </a:r>
          </a:p>
          <a:p>
            <a:pPr marL="169863"/>
            <a:endParaRPr lang="en-US" dirty="0" smtClean="0">
              <a:solidFill>
                <a:prstClr val="black"/>
              </a:solidFill>
            </a:endParaRPr>
          </a:p>
          <a:p>
            <a:pPr marL="169863"/>
            <a:endParaRPr lang="en-US" dirty="0" smtClean="0">
              <a:solidFill>
                <a:prstClr val="black"/>
              </a:solidFill>
            </a:endParaRPr>
          </a:p>
          <a:p>
            <a:pPr marL="169863"/>
            <a:endParaRPr lang="en-US" dirty="0" smtClean="0">
              <a:solidFill>
                <a:prstClr val="black"/>
              </a:solidFill>
            </a:endParaRPr>
          </a:p>
          <a:p>
            <a:pPr marL="169863" indent="-169863">
              <a:buFont typeface="Arial" pitchFamily="34" charset="0"/>
              <a:buChar char="•"/>
            </a:pPr>
            <a:r>
              <a:rPr lang="en-US" dirty="0" smtClean="0">
                <a:solidFill>
                  <a:prstClr val="black"/>
                </a:solidFill>
              </a:rPr>
              <a:t>Likewise, the capacitor C2 provides DC blocking and must be prevented from attenuating the signal</a:t>
            </a:r>
          </a:p>
          <a:p>
            <a:pPr marL="169863"/>
            <a:endParaRPr lang="en-US" dirty="0" smtClean="0">
              <a:solidFill>
                <a:prstClr val="black"/>
              </a:solidFill>
            </a:endParaRPr>
          </a:p>
          <a:p>
            <a:pPr marL="169863"/>
            <a:endParaRPr lang="en-US" dirty="0" smtClean="0">
              <a:solidFill>
                <a:prstClr val="black"/>
              </a:solidFill>
            </a:endParaRPr>
          </a:p>
        </p:txBody>
      </p:sp>
      <p:graphicFrame>
        <p:nvGraphicFramePr>
          <p:cNvPr id="137219" name="Object 3"/>
          <p:cNvGraphicFramePr>
            <a:graphicFrameLocks noChangeAspect="1"/>
          </p:cNvGraphicFramePr>
          <p:nvPr>
            <p:extLst>
              <p:ext uri="{D42A27DB-BD31-4B8C-83A1-F6EECF244321}">
                <p14:modId xmlns="" xmlns:p14="http://schemas.microsoft.com/office/powerpoint/2010/main" val="2128653870"/>
              </p:ext>
            </p:extLst>
          </p:nvPr>
        </p:nvGraphicFramePr>
        <p:xfrm>
          <a:off x="762000" y="3886200"/>
          <a:ext cx="2706688" cy="712788"/>
        </p:xfrm>
        <a:graphic>
          <a:graphicData uri="http://schemas.openxmlformats.org/presentationml/2006/ole">
            <p:oleObj spid="_x0000_s63506" name="Equation" r:id="rId4" imgW="1637589" imgH="431613" progId="Equation.DSMT4">
              <p:embed/>
            </p:oleObj>
          </a:graphicData>
        </a:graphic>
      </p:graphicFrame>
      <p:graphicFrame>
        <p:nvGraphicFramePr>
          <p:cNvPr id="137220" name="Object 4"/>
          <p:cNvGraphicFramePr>
            <a:graphicFrameLocks noChangeAspect="1"/>
          </p:cNvGraphicFramePr>
          <p:nvPr>
            <p:extLst>
              <p:ext uri="{D42A27DB-BD31-4B8C-83A1-F6EECF244321}">
                <p14:modId xmlns="" xmlns:p14="http://schemas.microsoft.com/office/powerpoint/2010/main" val="3729897188"/>
              </p:ext>
            </p:extLst>
          </p:nvPr>
        </p:nvGraphicFramePr>
        <p:xfrm>
          <a:off x="809919" y="5562600"/>
          <a:ext cx="1371600" cy="685800"/>
        </p:xfrm>
        <a:graphic>
          <a:graphicData uri="http://schemas.openxmlformats.org/presentationml/2006/ole">
            <p:oleObj spid="_x0000_s63507" name="Equation" r:id="rId5" imgW="863225" imgH="431613" progId="Equation.DSMT4">
              <p:embed/>
            </p:oleObj>
          </a:graphicData>
        </a:graphic>
      </p:graphicFrame>
      <p:sp>
        <p:nvSpPr>
          <p:cNvPr id="31" name="Oval 30"/>
          <p:cNvSpPr/>
          <p:nvPr/>
        </p:nvSpPr>
        <p:spPr>
          <a:xfrm>
            <a:off x="5534319" y="3400719"/>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Oval 31"/>
          <p:cNvSpPr/>
          <p:nvPr/>
        </p:nvSpPr>
        <p:spPr>
          <a:xfrm>
            <a:off x="7352908" y="3057427"/>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28998038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43712"/>
            <a:ext cx="8229600" cy="551688"/>
          </a:xfrm>
        </p:spPr>
        <p:txBody>
          <a:bodyPr>
            <a:normAutofit/>
          </a:bodyPr>
          <a:lstStyle/>
          <a:p>
            <a:r>
              <a:rPr lang="en-US" sz="3200" u="sng" dirty="0" smtClean="0"/>
              <a:t>The Common Emitter Amplifier </a:t>
            </a:r>
            <a:endParaRPr lang="en-US" sz="3200" u="sng" dirty="0"/>
          </a:p>
        </p:txBody>
      </p:sp>
      <p:pic>
        <p:nvPicPr>
          <p:cNvPr id="19" name="Picture 18" descr="Picture1.png"/>
          <p:cNvPicPr>
            <a:picLocks noChangeAspect="1"/>
          </p:cNvPicPr>
          <p:nvPr/>
        </p:nvPicPr>
        <p:blipFill>
          <a:blip r:embed="rId3" cstate="print"/>
          <a:stretch>
            <a:fillRect/>
          </a:stretch>
        </p:blipFill>
        <p:spPr>
          <a:xfrm>
            <a:off x="2566821" y="2057400"/>
            <a:ext cx="4900779" cy="3291568"/>
          </a:xfrm>
          <a:prstGeom prst="rect">
            <a:avLst/>
          </a:prstGeom>
        </p:spPr>
      </p:pic>
      <p:sp>
        <p:nvSpPr>
          <p:cNvPr id="20" name="TextBox 19"/>
          <p:cNvSpPr txBox="1"/>
          <p:nvPr/>
        </p:nvSpPr>
        <p:spPr>
          <a:xfrm>
            <a:off x="457200" y="1676400"/>
            <a:ext cx="3124200" cy="3970318"/>
          </a:xfrm>
          <a:prstGeom prst="rect">
            <a:avLst/>
          </a:prstGeom>
          <a:noFill/>
        </p:spPr>
        <p:txBody>
          <a:bodyPr wrap="square" rtlCol="0">
            <a:spAutoFit/>
          </a:bodyPr>
          <a:lstStyle/>
          <a:p>
            <a:pPr marL="169863" indent="-169863">
              <a:buFont typeface="Arial" pitchFamily="34" charset="0"/>
              <a:buChar char="•"/>
              <a:tabLst>
                <a:tab pos="112713" algn="l"/>
              </a:tabLst>
            </a:pPr>
            <a:r>
              <a:rPr lang="en-US" dirty="0" smtClean="0">
                <a:solidFill>
                  <a:prstClr val="black"/>
                </a:solidFill>
              </a:rPr>
              <a:t>Resistors R1 and R2 are used to properly bias the transistor to keep it working in the active region</a:t>
            </a:r>
          </a:p>
          <a:p>
            <a:pPr marL="169863" indent="-169863">
              <a:buFont typeface="Arial" pitchFamily="34" charset="0"/>
              <a:buChar char="•"/>
            </a:pPr>
            <a:r>
              <a:rPr lang="en-US" dirty="0" smtClean="0">
                <a:solidFill>
                  <a:prstClr val="black"/>
                </a:solidFill>
              </a:rPr>
              <a:t>These resistors are used as a voltage divider to provide proper value of base voltage to fit the chosen operating point.</a:t>
            </a:r>
          </a:p>
          <a:p>
            <a:pPr marL="169863" indent="-169863">
              <a:buFont typeface="Arial" pitchFamily="34" charset="0"/>
              <a:buChar char="•"/>
            </a:pPr>
            <a:r>
              <a:rPr lang="en-US" dirty="0" smtClean="0">
                <a:solidFill>
                  <a:prstClr val="black"/>
                </a:solidFill>
              </a:rPr>
              <a:t>For reasonable stability, usually make the current through these resistors at least 10 times of the base current.</a:t>
            </a:r>
          </a:p>
        </p:txBody>
      </p:sp>
      <p:sp>
        <p:nvSpPr>
          <p:cNvPr id="23" name="TextBox 22"/>
          <p:cNvSpPr txBox="1"/>
          <p:nvPr/>
        </p:nvSpPr>
        <p:spPr>
          <a:xfrm>
            <a:off x="5791200" y="1639669"/>
            <a:ext cx="2971800" cy="923330"/>
          </a:xfrm>
          <a:prstGeom prst="rect">
            <a:avLst/>
          </a:prstGeom>
          <a:noFill/>
        </p:spPr>
        <p:txBody>
          <a:bodyPr wrap="square" rtlCol="0">
            <a:spAutoFit/>
          </a:bodyPr>
          <a:lstStyle/>
          <a:p>
            <a:r>
              <a:rPr lang="en-US" dirty="0" smtClean="0">
                <a:solidFill>
                  <a:prstClr val="black"/>
                </a:solidFill>
              </a:rPr>
              <a:t>In the range of active operation of the Transistor</a:t>
            </a:r>
          </a:p>
          <a:p>
            <a:endParaRPr lang="en-US" dirty="0">
              <a:solidFill>
                <a:prstClr val="black"/>
              </a:solidFill>
            </a:endParaRPr>
          </a:p>
        </p:txBody>
      </p:sp>
      <p:sp>
        <p:nvSpPr>
          <p:cNvPr id="2" name="TextBox 1"/>
          <p:cNvSpPr txBox="1"/>
          <p:nvPr/>
        </p:nvSpPr>
        <p:spPr>
          <a:xfrm>
            <a:off x="5791200" y="2895600"/>
            <a:ext cx="2083263" cy="369332"/>
          </a:xfrm>
          <a:prstGeom prst="rect">
            <a:avLst/>
          </a:prstGeom>
          <a:noFill/>
        </p:spPr>
        <p:txBody>
          <a:bodyPr wrap="none" rtlCol="0">
            <a:spAutoFit/>
          </a:bodyPr>
          <a:lstStyle/>
          <a:p>
            <a:r>
              <a:rPr lang="en-US" altLang="zh-CN" dirty="0" smtClean="0">
                <a:solidFill>
                  <a:prstClr val="black"/>
                </a:solidFill>
              </a:rPr>
              <a:t>The base voltage is </a:t>
            </a:r>
            <a:endParaRPr lang="zh-CN" altLang="en-US" dirty="0">
              <a:solidFill>
                <a:prstClr val="black"/>
              </a:solidFill>
            </a:endParaRPr>
          </a:p>
        </p:txBody>
      </p:sp>
      <mc:AlternateContent xmlns:mc="http://schemas.openxmlformats.org/markup-compatibility/2006">
        <mc:Choice xmlns="" xmlns:a14="http://schemas.microsoft.com/office/drawing/2010/main" Requires="a14">
          <p:sp>
            <p:nvSpPr>
              <p:cNvPr id="3" name="TextBox 2"/>
              <p:cNvSpPr txBox="1"/>
              <p:nvPr/>
            </p:nvSpPr>
            <p:spPr>
              <a:xfrm>
                <a:off x="5791200" y="3276600"/>
                <a:ext cx="188192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solidFill>
                                <a:prstClr val="black"/>
                              </a:solidFill>
                              <a:latin typeface="Cambria Math"/>
                            </a:rPr>
                          </m:ctrlPr>
                        </m:sSubPr>
                        <m:e>
                          <m:r>
                            <a:rPr lang="en-US" altLang="zh-CN" i="1" smtClean="0">
                              <a:solidFill>
                                <a:prstClr val="black"/>
                              </a:solidFill>
                              <a:latin typeface="Cambria Math"/>
                            </a:rPr>
                            <m:t>𝑉</m:t>
                          </m:r>
                        </m:e>
                        <m:sub>
                          <m:r>
                            <a:rPr lang="en-US" altLang="zh-CN" i="1" smtClean="0">
                              <a:solidFill>
                                <a:prstClr val="black"/>
                              </a:solidFill>
                              <a:latin typeface="Cambria Math"/>
                            </a:rPr>
                            <m:t>𝐵</m:t>
                          </m:r>
                        </m:sub>
                      </m:sSub>
                      <m:r>
                        <a:rPr lang="en-US" altLang="zh-CN" i="1" smtClean="0">
                          <a:solidFill>
                            <a:prstClr val="black"/>
                          </a:solidFill>
                          <a:latin typeface="Cambria Math"/>
                        </a:rPr>
                        <m:t>= </m:t>
                      </m:r>
                      <m:sSub>
                        <m:sSubPr>
                          <m:ctrlPr>
                            <a:rPr lang="en-US" altLang="zh-CN" i="1" smtClean="0">
                              <a:solidFill>
                                <a:prstClr val="black"/>
                              </a:solidFill>
                              <a:latin typeface="Cambria Math"/>
                            </a:rPr>
                          </m:ctrlPr>
                        </m:sSubPr>
                        <m:e>
                          <m:r>
                            <a:rPr lang="en-US" altLang="zh-CN" i="1" smtClean="0">
                              <a:solidFill>
                                <a:prstClr val="black"/>
                              </a:solidFill>
                              <a:latin typeface="Cambria Math"/>
                            </a:rPr>
                            <m:t>𝐼</m:t>
                          </m:r>
                        </m:e>
                        <m:sub>
                          <m:r>
                            <a:rPr lang="en-US" altLang="zh-CN" i="1" smtClean="0">
                              <a:solidFill>
                                <a:prstClr val="black"/>
                              </a:solidFill>
                              <a:latin typeface="Cambria Math"/>
                            </a:rPr>
                            <m:t>𝐸</m:t>
                          </m:r>
                        </m:sub>
                      </m:sSub>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𝐸</m:t>
                          </m:r>
                        </m:sub>
                      </m:sSub>
                      <m:r>
                        <a:rPr lang="en-US" altLang="zh-CN" i="1" smtClean="0">
                          <a:solidFill>
                            <a:prstClr val="black"/>
                          </a:solidFill>
                          <a:latin typeface="Cambria Math"/>
                        </a:rPr>
                        <m:t>+0.6</m:t>
                      </m:r>
                    </m:oMath>
                  </m:oMathPara>
                </a14:m>
                <a:endParaRPr lang="zh-CN" altLang="en-US" dirty="0">
                  <a:solidFill>
                    <a:prstClr val="black"/>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5791200" y="3276600"/>
                <a:ext cx="1881925" cy="369332"/>
              </a:xfrm>
              <a:prstGeom prst="rect">
                <a:avLst/>
              </a:prstGeom>
              <a:blipFill rotWithShape="1">
                <a:blip r:embed="rId4" cstate="print"/>
                <a:stretch>
                  <a:fillRect/>
                </a:stretch>
              </a:blipFill>
            </p:spPr>
            <p:txBody>
              <a:bodyPr/>
              <a:lstStyle/>
              <a:p>
                <a:r>
                  <a:rPr lang="zh-CN" altLang="en-US">
                    <a:noFill/>
                  </a:rPr>
                  <a:t> </a:t>
                </a:r>
              </a:p>
            </p:txBody>
          </p:sp>
        </mc:Fallback>
      </mc:AlternateContent>
      <mc:AlternateContent xmlns:mc="http://schemas.openxmlformats.org/markup-compatibility/2006">
        <mc:Choice xmlns="" xmlns:a14="http://schemas.microsoft.com/office/drawing/2010/main" Requires="a14">
          <p:sp>
            <p:nvSpPr>
              <p:cNvPr id="11" name="矩形 10"/>
              <p:cNvSpPr/>
              <p:nvPr/>
            </p:nvSpPr>
            <p:spPr>
              <a:xfrm>
                <a:off x="5686728" y="2239833"/>
                <a:ext cx="1780872" cy="64633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i="1" smtClean="0">
                              <a:solidFill>
                                <a:prstClr val="black"/>
                              </a:solidFill>
                              <a:latin typeface="Cambria Math"/>
                            </a:rPr>
                          </m:ctrlPr>
                        </m:sSubPr>
                        <m:e>
                          <m:r>
                            <a:rPr lang="en-US" altLang="zh-CN" i="1">
                              <a:solidFill>
                                <a:prstClr val="black"/>
                              </a:solidFill>
                              <a:latin typeface="Cambria Math"/>
                            </a:rPr>
                            <m:t>𝑉</m:t>
                          </m:r>
                        </m:e>
                        <m:sub>
                          <m:r>
                            <a:rPr lang="en-US" altLang="zh-CN" i="1">
                              <a:solidFill>
                                <a:prstClr val="black"/>
                              </a:solidFill>
                              <a:latin typeface="Cambria Math"/>
                            </a:rPr>
                            <m:t>𝐵</m:t>
                          </m:r>
                        </m:sub>
                      </m:sSub>
                      <m:r>
                        <a:rPr lang="en-US" altLang="zh-CN" i="1">
                          <a:solidFill>
                            <a:prstClr val="black"/>
                          </a:solidFill>
                          <a:latin typeface="Cambria Math"/>
                        </a:rPr>
                        <m:t>=</m:t>
                      </m:r>
                      <m:sSub>
                        <m:sSubPr>
                          <m:ctrlPr>
                            <a:rPr lang="en-US" altLang="zh-CN" i="1">
                              <a:solidFill>
                                <a:prstClr val="black"/>
                              </a:solidFill>
                              <a:latin typeface="Cambria Math"/>
                            </a:rPr>
                          </m:ctrlPr>
                        </m:sSubPr>
                        <m:e>
                          <m:r>
                            <a:rPr lang="en-US" altLang="zh-CN" i="1">
                              <a:solidFill>
                                <a:prstClr val="black"/>
                              </a:solidFill>
                              <a:latin typeface="Cambria Math"/>
                            </a:rPr>
                            <m:t>𝑉</m:t>
                          </m:r>
                        </m:e>
                        <m:sub>
                          <m:r>
                            <a:rPr lang="en-US" altLang="zh-CN" i="1">
                              <a:solidFill>
                                <a:prstClr val="black"/>
                              </a:solidFill>
                              <a:latin typeface="Cambria Math"/>
                            </a:rPr>
                            <m:t>𝐸</m:t>
                          </m:r>
                        </m:sub>
                      </m:sSub>
                      <m:r>
                        <a:rPr lang="en-US" altLang="zh-CN" i="1">
                          <a:solidFill>
                            <a:prstClr val="black"/>
                          </a:solidFill>
                          <a:latin typeface="Cambria Math"/>
                        </a:rPr>
                        <m:t>+0.6</m:t>
                      </m:r>
                    </m:oMath>
                  </m:oMathPara>
                </a14:m>
                <a:endParaRPr lang="en-US" altLang="zh-CN" dirty="0" smtClean="0">
                  <a:solidFill>
                    <a:prstClr val="black"/>
                  </a:solidFill>
                </a:endParaRPr>
              </a:p>
              <a:p>
                <a:r>
                  <a:rPr lang="en-US" altLang="zh-CN" dirty="0" smtClean="0">
                    <a:solidFill>
                      <a:prstClr val="black"/>
                    </a:solidFill>
                  </a:rPr>
                  <a:t> </a:t>
                </a:r>
                <a14:m>
                  <m:oMath xmlns:m="http://schemas.openxmlformats.org/officeDocument/2006/math">
                    <m:sSub>
                      <m:sSubPr>
                        <m:ctrlPr>
                          <a:rPr lang="en-US" altLang="zh-CN" i="1" smtClean="0">
                            <a:solidFill>
                              <a:prstClr val="black"/>
                            </a:solidFill>
                            <a:latin typeface="Cambria Math"/>
                          </a:rPr>
                        </m:ctrlPr>
                      </m:sSubPr>
                      <m:e>
                        <m:r>
                          <a:rPr lang="en-US" altLang="zh-CN" i="1" smtClean="0">
                            <a:solidFill>
                              <a:prstClr val="black"/>
                            </a:solidFill>
                            <a:latin typeface="Cambria Math"/>
                          </a:rPr>
                          <m:t> </m:t>
                        </m:r>
                        <m:r>
                          <a:rPr lang="en-US" altLang="zh-CN" i="1" smtClean="0">
                            <a:solidFill>
                              <a:prstClr val="black"/>
                            </a:solidFill>
                            <a:latin typeface="Cambria Math"/>
                          </a:rPr>
                          <m:t>𝐼</m:t>
                        </m:r>
                      </m:e>
                      <m:sub>
                        <m:r>
                          <a:rPr lang="en-US" altLang="zh-CN" i="1" smtClean="0">
                            <a:solidFill>
                              <a:prstClr val="black"/>
                            </a:solidFill>
                            <a:latin typeface="Cambria Math"/>
                          </a:rPr>
                          <m:t>𝐶</m:t>
                        </m:r>
                      </m:sub>
                    </m:sSub>
                    <m:r>
                      <a:rPr lang="en-US" altLang="zh-CN" i="1" smtClean="0">
                        <a:solidFill>
                          <a:prstClr val="black"/>
                        </a:solidFill>
                        <a:latin typeface="Cambria Math"/>
                      </a:rPr>
                      <m:t>  </m:t>
                    </m:r>
                    <m:r>
                      <a:rPr lang="en-US" altLang="zh-CN" i="1" smtClean="0">
                        <a:solidFill>
                          <a:prstClr val="black"/>
                        </a:solidFill>
                        <a:latin typeface="Cambria Math"/>
                        <a:ea typeface="Cambria Math"/>
                      </a:rPr>
                      <m:t>≅</m:t>
                    </m:r>
                    <m:sSub>
                      <m:sSubPr>
                        <m:ctrlPr>
                          <a:rPr lang="en-US" altLang="zh-CN" i="1" smtClean="0">
                            <a:solidFill>
                              <a:prstClr val="black"/>
                            </a:solidFill>
                            <a:latin typeface="Cambria Math"/>
                            <a:ea typeface="Cambria Math"/>
                          </a:rPr>
                        </m:ctrlPr>
                      </m:sSubPr>
                      <m:e>
                        <m:r>
                          <a:rPr lang="en-US" altLang="zh-CN" i="1" smtClean="0">
                            <a:solidFill>
                              <a:prstClr val="black"/>
                            </a:solidFill>
                            <a:latin typeface="Cambria Math"/>
                            <a:ea typeface="Cambria Math"/>
                          </a:rPr>
                          <m:t>𝐼</m:t>
                        </m:r>
                      </m:e>
                      <m:sub>
                        <m:r>
                          <a:rPr lang="en-US" altLang="zh-CN" i="1" smtClean="0">
                            <a:solidFill>
                              <a:prstClr val="black"/>
                            </a:solidFill>
                            <a:latin typeface="Cambria Math"/>
                            <a:ea typeface="Cambria Math"/>
                          </a:rPr>
                          <m:t>𝐸</m:t>
                        </m:r>
                      </m:sub>
                    </m:sSub>
                  </m:oMath>
                </a14:m>
                <a:endParaRPr lang="en-US" altLang="zh-CN" dirty="0">
                  <a:solidFill>
                    <a:prstClr val="black"/>
                  </a:solidFill>
                </a:endParaRPr>
              </a:p>
            </p:txBody>
          </p:sp>
        </mc:Choice>
        <mc:Fallback>
          <p:sp>
            <p:nvSpPr>
              <p:cNvPr id="11" name="矩形 10"/>
              <p:cNvSpPr>
                <a:spLocks noRot="1" noChangeAspect="1" noMove="1" noResize="1" noEditPoints="1" noAdjustHandles="1" noChangeArrowheads="1" noChangeShapeType="1" noTextEdit="1"/>
              </p:cNvSpPr>
              <p:nvPr/>
            </p:nvSpPr>
            <p:spPr>
              <a:xfrm>
                <a:off x="5686728" y="2239833"/>
                <a:ext cx="1780872" cy="646331"/>
              </a:xfrm>
              <a:prstGeom prst="rect">
                <a:avLst/>
              </a:prstGeom>
              <a:blipFill rotWithShape="1">
                <a:blip r:embed="rId5" cstate="print"/>
                <a:stretch>
                  <a:fillRect/>
                </a:stretch>
              </a:blipFill>
            </p:spPr>
            <p:txBody>
              <a:bodyPr/>
              <a:lstStyle/>
              <a:p>
                <a:r>
                  <a:rPr lang="zh-CN" alt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609600" y="5562600"/>
                <a:ext cx="2026709" cy="65800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1</m:t>
                          </m:r>
                        </m:sub>
                      </m:sSub>
                      <m:r>
                        <a:rPr lang="en-US" altLang="zh-CN" i="1" smtClean="0">
                          <a:solidFill>
                            <a:prstClr val="black"/>
                          </a:solidFill>
                          <a:latin typeface="Cambria Math"/>
                        </a:rPr>
                        <m:t>+</m:t>
                      </m:r>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2</m:t>
                          </m:r>
                        </m:sub>
                      </m:sSub>
                      <m:r>
                        <a:rPr lang="en-US" altLang="zh-CN" i="1" smtClean="0">
                          <a:solidFill>
                            <a:prstClr val="black"/>
                          </a:solidFill>
                          <a:latin typeface="Cambria Math"/>
                        </a:rPr>
                        <m:t>=</m:t>
                      </m:r>
                      <m:f>
                        <m:fPr>
                          <m:ctrlPr>
                            <a:rPr lang="en-US" altLang="zh-CN" i="1" smtClean="0">
                              <a:solidFill>
                                <a:prstClr val="black"/>
                              </a:solidFill>
                              <a:latin typeface="Cambria Math"/>
                            </a:rPr>
                          </m:ctrlPr>
                        </m:fPr>
                        <m:num>
                          <m:sSub>
                            <m:sSubPr>
                              <m:ctrlPr>
                                <a:rPr lang="en-US" altLang="zh-CN" i="1" smtClean="0">
                                  <a:solidFill>
                                    <a:prstClr val="black"/>
                                  </a:solidFill>
                                  <a:latin typeface="Cambria Math"/>
                                </a:rPr>
                              </m:ctrlPr>
                            </m:sSubPr>
                            <m:e>
                              <m:r>
                                <a:rPr lang="en-US" altLang="zh-CN" i="1" smtClean="0">
                                  <a:solidFill>
                                    <a:prstClr val="black"/>
                                  </a:solidFill>
                                  <a:latin typeface="Cambria Math"/>
                                </a:rPr>
                                <m:t>𝑉</m:t>
                              </m:r>
                            </m:e>
                            <m:sub>
                              <m:r>
                                <a:rPr lang="en-US" altLang="zh-CN" i="1" smtClean="0">
                                  <a:solidFill>
                                    <a:prstClr val="black"/>
                                  </a:solidFill>
                                  <a:latin typeface="Cambria Math"/>
                                </a:rPr>
                                <m:t>𝑏𝑏</m:t>
                              </m:r>
                            </m:sub>
                          </m:sSub>
                        </m:num>
                        <m:den>
                          <m:r>
                            <a:rPr lang="en-US" altLang="zh-CN" i="1" smtClean="0">
                              <a:solidFill>
                                <a:prstClr val="black"/>
                              </a:solidFill>
                              <a:latin typeface="Cambria Math"/>
                            </a:rPr>
                            <m:t>10</m:t>
                          </m:r>
                          <m:sSub>
                            <m:sSubPr>
                              <m:ctrlPr>
                                <a:rPr lang="en-US" altLang="zh-CN" i="1" smtClean="0">
                                  <a:solidFill>
                                    <a:prstClr val="black"/>
                                  </a:solidFill>
                                  <a:latin typeface="Cambria Math"/>
                                </a:rPr>
                              </m:ctrlPr>
                            </m:sSubPr>
                            <m:e>
                              <m:r>
                                <a:rPr lang="en-US" altLang="zh-CN" i="1" smtClean="0">
                                  <a:solidFill>
                                    <a:prstClr val="black"/>
                                  </a:solidFill>
                                  <a:latin typeface="Cambria Math"/>
                                </a:rPr>
                                <m:t>𝐼</m:t>
                              </m:r>
                            </m:e>
                            <m:sub>
                              <m:r>
                                <a:rPr lang="en-US" altLang="zh-CN" i="1" smtClean="0">
                                  <a:solidFill>
                                    <a:prstClr val="black"/>
                                  </a:solidFill>
                                  <a:latin typeface="Cambria Math"/>
                                </a:rPr>
                                <m:t>𝐶</m:t>
                              </m:r>
                            </m:sub>
                          </m:sSub>
                          <m:r>
                            <a:rPr lang="en-US" altLang="zh-CN" i="1" smtClean="0">
                              <a:solidFill>
                                <a:prstClr val="black"/>
                              </a:solidFill>
                              <a:latin typeface="Cambria Math"/>
                            </a:rPr>
                            <m:t>/</m:t>
                          </m:r>
                          <m:r>
                            <a:rPr lang="zh-CN" altLang="en-US" i="1" smtClean="0">
                              <a:solidFill>
                                <a:prstClr val="black"/>
                              </a:solidFill>
                              <a:latin typeface="Cambria Math"/>
                            </a:rPr>
                            <m:t>𝛽</m:t>
                          </m:r>
                        </m:den>
                      </m:f>
                    </m:oMath>
                  </m:oMathPara>
                </a14:m>
                <a:endParaRPr lang="zh-CN" altLang="en-US" dirty="0">
                  <a:solidFill>
                    <a:prstClr val="black"/>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09600" y="5562600"/>
                <a:ext cx="2026709" cy="658001"/>
              </a:xfrm>
              <a:prstGeom prst="rect">
                <a:avLst/>
              </a:prstGeom>
              <a:blipFill rotWithShape="1">
                <a:blip r:embed="rId6" cstate="print"/>
                <a:stretch>
                  <a:fillRect/>
                </a:stretch>
              </a:blipFill>
            </p:spPr>
            <p:txBody>
              <a:bodyPr/>
              <a:lstStyle/>
              <a:p>
                <a:r>
                  <a:rPr lang="zh-CN" altLang="en-US">
                    <a:noFill/>
                  </a:rPr>
                  <a:t> </a:t>
                </a:r>
              </a:p>
            </p:txBody>
          </p:sp>
        </mc:Fallback>
      </mc:AlternateContent>
      <p:sp>
        <p:nvSpPr>
          <p:cNvPr id="7" name="TextBox 6"/>
          <p:cNvSpPr txBox="1"/>
          <p:nvPr/>
        </p:nvSpPr>
        <p:spPr>
          <a:xfrm>
            <a:off x="5791200" y="3733800"/>
            <a:ext cx="2514600" cy="646331"/>
          </a:xfrm>
          <a:prstGeom prst="rect">
            <a:avLst/>
          </a:prstGeom>
          <a:noFill/>
        </p:spPr>
        <p:txBody>
          <a:bodyPr wrap="square" rtlCol="0">
            <a:spAutoFit/>
          </a:bodyPr>
          <a:lstStyle/>
          <a:p>
            <a:r>
              <a:rPr lang="en-US" altLang="zh-CN" dirty="0" smtClean="0">
                <a:solidFill>
                  <a:prstClr val="black"/>
                </a:solidFill>
              </a:rPr>
              <a:t>The voltage divider requirement is</a:t>
            </a:r>
            <a:endParaRPr lang="zh-CN" altLang="en-US" dirty="0">
              <a:solidFill>
                <a:prstClr val="black"/>
              </a:solidFill>
            </a:endParaRPr>
          </a:p>
        </p:txBody>
      </p:sp>
      <mc:AlternateContent xmlns:mc="http://schemas.openxmlformats.org/markup-compatibility/2006">
        <mc:Choice xmlns="" xmlns:a14="http://schemas.microsoft.com/office/drawing/2010/main" Requires="a14">
          <p:sp>
            <p:nvSpPr>
              <p:cNvPr id="8" name="TextBox 7"/>
              <p:cNvSpPr txBox="1"/>
              <p:nvPr/>
            </p:nvSpPr>
            <p:spPr>
              <a:xfrm>
                <a:off x="5828122" y="4380131"/>
                <a:ext cx="2361224" cy="6580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altLang="zh-CN" i="1" smtClean="0">
                              <a:solidFill>
                                <a:prstClr val="black"/>
                              </a:solidFill>
                              <a:latin typeface="Cambria Math"/>
                            </a:rPr>
                          </m:ctrlPr>
                        </m:fPr>
                        <m:num>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1</m:t>
                              </m:r>
                            </m:sub>
                          </m:sSub>
                        </m:num>
                        <m:den>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1</m:t>
                              </m:r>
                            </m:sub>
                          </m:sSub>
                          <m:r>
                            <a:rPr lang="en-US" altLang="zh-CN" i="1" smtClean="0">
                              <a:solidFill>
                                <a:prstClr val="black"/>
                              </a:solidFill>
                              <a:latin typeface="Cambria Math"/>
                            </a:rPr>
                            <m:t>+</m:t>
                          </m:r>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2</m:t>
                              </m:r>
                            </m:sub>
                          </m:sSub>
                        </m:den>
                      </m:f>
                      <m:r>
                        <a:rPr lang="en-US" altLang="zh-CN" i="1" smtClean="0">
                          <a:solidFill>
                            <a:prstClr val="black"/>
                          </a:solidFill>
                          <a:latin typeface="Cambria Math"/>
                        </a:rPr>
                        <m:t>=</m:t>
                      </m:r>
                      <m:f>
                        <m:fPr>
                          <m:ctrlPr>
                            <a:rPr lang="en-US" altLang="zh-CN" i="1" smtClean="0">
                              <a:solidFill>
                                <a:prstClr val="black"/>
                              </a:solidFill>
                              <a:latin typeface="Cambria Math"/>
                            </a:rPr>
                          </m:ctrlPr>
                        </m:fPr>
                        <m:num>
                          <m:sSub>
                            <m:sSubPr>
                              <m:ctrlPr>
                                <a:rPr lang="en-US" altLang="zh-CN" i="1" smtClean="0">
                                  <a:solidFill>
                                    <a:prstClr val="black"/>
                                  </a:solidFill>
                                  <a:latin typeface="Cambria Math"/>
                                </a:rPr>
                              </m:ctrlPr>
                            </m:sSubPr>
                            <m:e>
                              <m:r>
                                <a:rPr lang="en-US" altLang="zh-CN" i="1" smtClean="0">
                                  <a:solidFill>
                                    <a:prstClr val="black"/>
                                  </a:solidFill>
                                  <a:latin typeface="Cambria Math"/>
                                </a:rPr>
                                <m:t>𝐼</m:t>
                              </m:r>
                            </m:e>
                            <m:sub>
                              <m:r>
                                <a:rPr lang="en-US" altLang="zh-CN" i="1" smtClean="0">
                                  <a:solidFill>
                                    <a:prstClr val="black"/>
                                  </a:solidFill>
                                  <a:latin typeface="Cambria Math"/>
                                </a:rPr>
                                <m:t>𝐸</m:t>
                              </m:r>
                            </m:sub>
                          </m:sSub>
                          <m:sSub>
                            <m:sSubPr>
                              <m:ctrlPr>
                                <a:rPr lang="en-US" altLang="zh-CN" i="1" smtClean="0">
                                  <a:solidFill>
                                    <a:prstClr val="black"/>
                                  </a:solidFill>
                                  <a:latin typeface="Cambria Math"/>
                                </a:rPr>
                              </m:ctrlPr>
                            </m:sSubPr>
                            <m:e>
                              <m:r>
                                <a:rPr lang="en-US" altLang="zh-CN" i="1" smtClean="0">
                                  <a:solidFill>
                                    <a:prstClr val="black"/>
                                  </a:solidFill>
                                  <a:latin typeface="Cambria Math"/>
                                </a:rPr>
                                <m:t>𝑅</m:t>
                              </m:r>
                            </m:e>
                            <m:sub>
                              <m:r>
                                <a:rPr lang="en-US" altLang="zh-CN" i="1" smtClean="0">
                                  <a:solidFill>
                                    <a:prstClr val="black"/>
                                  </a:solidFill>
                                  <a:latin typeface="Cambria Math"/>
                                </a:rPr>
                                <m:t>𝐸</m:t>
                              </m:r>
                            </m:sub>
                          </m:sSub>
                          <m:r>
                            <a:rPr lang="en-US" altLang="zh-CN" i="1" smtClean="0">
                              <a:solidFill>
                                <a:prstClr val="black"/>
                              </a:solidFill>
                              <a:latin typeface="Cambria Math"/>
                            </a:rPr>
                            <m:t>+0.6</m:t>
                          </m:r>
                        </m:num>
                        <m:den>
                          <m:sSub>
                            <m:sSubPr>
                              <m:ctrlPr>
                                <a:rPr lang="en-US" altLang="zh-CN" i="1" smtClean="0">
                                  <a:solidFill>
                                    <a:prstClr val="black"/>
                                  </a:solidFill>
                                  <a:latin typeface="Cambria Math"/>
                                </a:rPr>
                              </m:ctrlPr>
                            </m:sSubPr>
                            <m:e>
                              <m:r>
                                <a:rPr lang="en-US" altLang="zh-CN" i="1" smtClean="0">
                                  <a:solidFill>
                                    <a:prstClr val="black"/>
                                  </a:solidFill>
                                  <a:latin typeface="Cambria Math"/>
                                </a:rPr>
                                <m:t>𝑉</m:t>
                              </m:r>
                            </m:e>
                            <m:sub>
                              <m:r>
                                <a:rPr lang="en-US" altLang="zh-CN" i="1" smtClean="0">
                                  <a:solidFill>
                                    <a:prstClr val="black"/>
                                  </a:solidFill>
                                  <a:latin typeface="Cambria Math"/>
                                </a:rPr>
                                <m:t>𝑏𝑏</m:t>
                              </m:r>
                            </m:sub>
                          </m:sSub>
                        </m:den>
                      </m:f>
                    </m:oMath>
                  </m:oMathPara>
                </a14:m>
                <a:endParaRPr lang="zh-CN" altLang="en-US" dirty="0">
                  <a:solidFill>
                    <a:prstClr val="black"/>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5828122" y="4380131"/>
                <a:ext cx="2361224" cy="658065"/>
              </a:xfrm>
              <a:prstGeom prst="rect">
                <a:avLst/>
              </a:prstGeom>
              <a:blipFill rotWithShape="1">
                <a:blip r:embed="rId7" cstate="print"/>
                <a:stretch>
                  <a:fillRect/>
                </a:stretch>
              </a:blipFill>
            </p:spPr>
            <p:txBody>
              <a:bodyPr/>
              <a:lstStyle/>
              <a:p>
                <a:r>
                  <a:rPr lang="zh-CN" altLang="en-US">
                    <a:noFill/>
                  </a:rPr>
                  <a:t> </a:t>
                </a:r>
              </a:p>
            </p:txBody>
          </p:sp>
        </mc:Fallback>
      </mc:AlternateContent>
    </p:spTree>
    <p:extLst>
      <p:ext uri="{BB962C8B-B14F-4D97-AF65-F5344CB8AC3E}">
        <p14:creationId xmlns="" xmlns:p14="http://schemas.microsoft.com/office/powerpoint/2010/main" val="184983565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743712"/>
            <a:ext cx="8229600" cy="551688"/>
          </a:xfrm>
        </p:spPr>
        <p:txBody>
          <a:bodyPr>
            <a:normAutofit/>
          </a:bodyPr>
          <a:lstStyle/>
          <a:p>
            <a:r>
              <a:rPr lang="en-US" sz="3200" u="sng" dirty="0" smtClean="0"/>
              <a:t>The Common Emitter Amplifier </a:t>
            </a:r>
            <a:endParaRPr lang="en-US" sz="3200" u="sng" dirty="0"/>
          </a:p>
        </p:txBody>
      </p:sp>
      <p:sp>
        <p:nvSpPr>
          <p:cNvPr id="15" name="TextBox 14"/>
          <p:cNvSpPr txBox="1"/>
          <p:nvPr/>
        </p:nvSpPr>
        <p:spPr>
          <a:xfrm>
            <a:off x="1143000" y="1676400"/>
            <a:ext cx="3962400" cy="646331"/>
          </a:xfrm>
          <a:prstGeom prst="rect">
            <a:avLst/>
          </a:prstGeom>
          <a:noFill/>
        </p:spPr>
        <p:txBody>
          <a:bodyPr wrap="square" rtlCol="0">
            <a:spAutoFit/>
          </a:bodyPr>
          <a:lstStyle/>
          <a:p>
            <a:r>
              <a:rPr lang="en-US" dirty="0" smtClean="0">
                <a:solidFill>
                  <a:prstClr val="black"/>
                </a:solidFill>
              </a:rPr>
              <a:t>The resistance R</a:t>
            </a:r>
            <a:r>
              <a:rPr lang="en-US" baseline="-25000" dirty="0" smtClean="0">
                <a:solidFill>
                  <a:prstClr val="black"/>
                </a:solidFill>
              </a:rPr>
              <a:t>C</a:t>
            </a:r>
            <a:r>
              <a:rPr lang="en-US" dirty="0" smtClean="0">
                <a:solidFill>
                  <a:prstClr val="black"/>
                </a:solidFill>
              </a:rPr>
              <a:t> + R</a:t>
            </a:r>
            <a:r>
              <a:rPr lang="en-US" baseline="-25000" dirty="0" smtClean="0">
                <a:solidFill>
                  <a:prstClr val="black"/>
                </a:solidFill>
              </a:rPr>
              <a:t>E</a:t>
            </a:r>
            <a:r>
              <a:rPr lang="en-US" dirty="0" smtClean="0">
                <a:solidFill>
                  <a:prstClr val="black"/>
                </a:solidFill>
              </a:rPr>
              <a:t> determines the maximum collector current</a:t>
            </a:r>
            <a:endParaRPr lang="en-US" dirty="0">
              <a:solidFill>
                <a:prstClr val="black"/>
              </a:solidFill>
            </a:endParaRPr>
          </a:p>
        </p:txBody>
      </p:sp>
      <p:pic>
        <p:nvPicPr>
          <p:cNvPr id="168965" name="Picture 5"/>
          <p:cNvPicPr>
            <a:picLocks noChangeAspect="1" noChangeArrowheads="1"/>
          </p:cNvPicPr>
          <p:nvPr/>
        </p:nvPicPr>
        <p:blipFill>
          <a:blip r:embed="rId3" cstate="print"/>
          <a:srcRect/>
          <a:stretch>
            <a:fillRect/>
          </a:stretch>
        </p:blipFill>
        <p:spPr bwMode="auto">
          <a:xfrm>
            <a:off x="5181600" y="1371600"/>
            <a:ext cx="1757936" cy="2209800"/>
          </a:xfrm>
          <a:prstGeom prst="rect">
            <a:avLst/>
          </a:prstGeom>
          <a:noFill/>
          <a:ln w="9525">
            <a:noFill/>
            <a:miter lim="800000"/>
            <a:headEnd/>
            <a:tailEnd/>
          </a:ln>
        </p:spPr>
      </p:pic>
      <p:graphicFrame>
        <p:nvGraphicFramePr>
          <p:cNvPr id="168967" name="Object 7"/>
          <p:cNvGraphicFramePr>
            <a:graphicFrameLocks noChangeAspect="1"/>
          </p:cNvGraphicFramePr>
          <p:nvPr/>
        </p:nvGraphicFramePr>
        <p:xfrm>
          <a:off x="1295400" y="2438400"/>
          <a:ext cx="2057400" cy="721151"/>
        </p:xfrm>
        <a:graphic>
          <a:graphicData uri="http://schemas.openxmlformats.org/presentationml/2006/ole">
            <p:oleObj spid="_x0000_s64530" name="Equation" r:id="rId4" imgW="1231366" imgH="431613" progId="Equation.DSMT4">
              <p:embed/>
            </p:oleObj>
          </a:graphicData>
        </a:graphic>
      </p:graphicFrame>
      <p:sp>
        <p:nvSpPr>
          <p:cNvPr id="9" name="TextBox 8"/>
          <p:cNvSpPr txBox="1"/>
          <p:nvPr/>
        </p:nvSpPr>
        <p:spPr>
          <a:xfrm>
            <a:off x="1219200" y="3808274"/>
            <a:ext cx="4267200" cy="1754326"/>
          </a:xfrm>
          <a:prstGeom prst="rect">
            <a:avLst/>
          </a:prstGeom>
          <a:noFill/>
        </p:spPr>
        <p:txBody>
          <a:bodyPr wrap="square" rtlCol="0">
            <a:spAutoFit/>
          </a:bodyPr>
          <a:lstStyle/>
          <a:p>
            <a:r>
              <a:rPr lang="en-US" dirty="0" smtClean="0">
                <a:solidFill>
                  <a:prstClr val="black"/>
                </a:solidFill>
              </a:rPr>
              <a:t>The capacitor C</a:t>
            </a:r>
            <a:r>
              <a:rPr lang="en-US" baseline="-25000" dirty="0" smtClean="0">
                <a:solidFill>
                  <a:prstClr val="black"/>
                </a:solidFill>
              </a:rPr>
              <a:t>E </a:t>
            </a:r>
            <a:r>
              <a:rPr lang="en-US" dirty="0" smtClean="0">
                <a:solidFill>
                  <a:prstClr val="black"/>
                </a:solidFill>
              </a:rPr>
              <a:t>bypasses the emitter resistor R</a:t>
            </a:r>
            <a:r>
              <a:rPr lang="en-US" baseline="-25000" dirty="0" smtClean="0">
                <a:solidFill>
                  <a:prstClr val="black"/>
                </a:solidFill>
              </a:rPr>
              <a:t>E, </a:t>
            </a:r>
            <a:r>
              <a:rPr lang="en-US" dirty="0" smtClean="0">
                <a:solidFill>
                  <a:prstClr val="black"/>
                </a:solidFill>
              </a:rPr>
              <a:t>making it an AC ground.</a:t>
            </a:r>
          </a:p>
          <a:p>
            <a:r>
              <a:rPr lang="en-US" dirty="0" smtClean="0">
                <a:solidFill>
                  <a:prstClr val="black"/>
                </a:solidFill>
              </a:rPr>
              <a:t>The reason is that a rise in signal would increase the current through the resistor  and therefore the voltage at the emitter.</a:t>
            </a:r>
          </a:p>
          <a:p>
            <a:endParaRPr lang="en-US" dirty="0">
              <a:solidFill>
                <a:prstClr val="black"/>
              </a:solidFill>
            </a:endParaRPr>
          </a:p>
        </p:txBody>
      </p:sp>
      <p:grpSp>
        <p:nvGrpSpPr>
          <p:cNvPr id="11" name="Group 10"/>
          <p:cNvGrpSpPr/>
          <p:nvPr/>
        </p:nvGrpSpPr>
        <p:grpSpPr>
          <a:xfrm>
            <a:off x="6019800" y="3733800"/>
            <a:ext cx="1992313" cy="2286000"/>
            <a:chOff x="6096000" y="3962400"/>
            <a:chExt cx="1992313" cy="2286000"/>
          </a:xfrm>
        </p:grpSpPr>
        <p:pic>
          <p:nvPicPr>
            <p:cNvPr id="8" name="Picture 2"/>
            <p:cNvPicPr>
              <a:picLocks noChangeAspect="1" noChangeArrowheads="1"/>
            </p:cNvPicPr>
            <p:nvPr/>
          </p:nvPicPr>
          <p:blipFill>
            <a:blip r:embed="rId5" cstate="print"/>
            <a:srcRect/>
            <a:stretch>
              <a:fillRect/>
            </a:stretch>
          </p:blipFill>
          <p:spPr bwMode="auto">
            <a:xfrm>
              <a:off x="6096000" y="3962400"/>
              <a:ext cx="1992313" cy="2286000"/>
            </a:xfrm>
            <a:prstGeom prst="rect">
              <a:avLst/>
            </a:prstGeom>
            <a:noFill/>
            <a:ln w="9525">
              <a:noFill/>
              <a:miter lim="800000"/>
              <a:headEnd/>
              <a:tailEnd/>
            </a:ln>
          </p:spPr>
        </p:pic>
        <p:sp>
          <p:nvSpPr>
            <p:cNvPr id="10" name="Oval 9"/>
            <p:cNvSpPr/>
            <p:nvPr/>
          </p:nvSpPr>
          <p:spPr>
            <a:xfrm>
              <a:off x="6934200" y="5486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aphicFrame>
        <p:nvGraphicFramePr>
          <p:cNvPr id="168968" name="Object 8"/>
          <p:cNvGraphicFramePr>
            <a:graphicFrameLocks noChangeAspect="1"/>
          </p:cNvGraphicFramePr>
          <p:nvPr/>
        </p:nvGraphicFramePr>
        <p:xfrm>
          <a:off x="1295399" y="5257800"/>
          <a:ext cx="1676401" cy="721489"/>
        </p:xfrm>
        <a:graphic>
          <a:graphicData uri="http://schemas.openxmlformats.org/presentationml/2006/ole">
            <p:oleObj spid="_x0000_s64531" name="Equation" r:id="rId6" imgW="1002865" imgH="431613" progId="Equation.DSMT4">
              <p:embed/>
            </p:oleObj>
          </a:graphicData>
        </a:graphic>
      </p:graphicFrame>
    </p:spTree>
    <p:extLst>
      <p:ext uri="{BB962C8B-B14F-4D97-AF65-F5344CB8AC3E}">
        <p14:creationId xmlns="" xmlns:p14="http://schemas.microsoft.com/office/powerpoint/2010/main" val="69578438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3712"/>
            <a:ext cx="8229600" cy="551688"/>
          </a:xfrm>
        </p:spPr>
        <p:txBody>
          <a:bodyPr>
            <a:normAutofit/>
          </a:bodyPr>
          <a:lstStyle/>
          <a:p>
            <a:r>
              <a:rPr lang="en-US" sz="3200" u="sng" dirty="0" smtClean="0"/>
              <a:t>The Common Emitter Amplifier </a:t>
            </a:r>
            <a:endParaRPr lang="en-US" sz="3200" u="sng" dirty="0"/>
          </a:p>
        </p:txBody>
      </p:sp>
      <p:sp>
        <p:nvSpPr>
          <p:cNvPr id="5" name="Content Placeholder 4"/>
          <p:cNvSpPr>
            <a:spLocks noGrp="1"/>
          </p:cNvSpPr>
          <p:nvPr>
            <p:ph idx="1"/>
          </p:nvPr>
        </p:nvSpPr>
        <p:spPr>
          <a:xfrm>
            <a:off x="457200" y="1447800"/>
            <a:ext cx="8229600" cy="4876800"/>
          </a:xfrm>
        </p:spPr>
        <p:txBody>
          <a:bodyPr/>
          <a:lstStyle/>
          <a:p>
            <a:r>
              <a:rPr lang="en-US" dirty="0" smtClean="0">
                <a:latin typeface="+mj-lt"/>
              </a:rPr>
              <a:t>NPN Transistor</a:t>
            </a:r>
          </a:p>
          <a:p>
            <a:pPr marL="461963" indent="-461963">
              <a:buNone/>
            </a:pPr>
            <a:r>
              <a:rPr lang="en-US" dirty="0" smtClean="0">
                <a:latin typeface="+mj-lt"/>
              </a:rPr>
              <a:t>    - </a:t>
            </a:r>
            <a:r>
              <a:rPr lang="en-US" sz="2400" dirty="0" smtClean="0"/>
              <a:t>Both the signal source and the load share the emitter lead   as a common connection point </a:t>
            </a:r>
            <a:endParaRPr lang="en-US" sz="2400" dirty="0" smtClean="0">
              <a:latin typeface="+mj-lt"/>
            </a:endParaRPr>
          </a:p>
          <a:p>
            <a:pPr marL="461963" indent="-461963">
              <a:buNone/>
            </a:pPr>
            <a:r>
              <a:rPr lang="en-US" sz="2400" dirty="0" smtClean="0">
                <a:latin typeface="+mj-lt"/>
              </a:rPr>
              <a:t>     - </a:t>
            </a:r>
            <a:r>
              <a:rPr lang="en-US" sz="2400" dirty="0" smtClean="0"/>
              <a:t>The common emitter configuration lends itself to voltage amplification and is the most common configuration for transistor amplifiers.</a:t>
            </a:r>
            <a:endParaRPr lang="en-US" sz="2400" dirty="0" smtClean="0">
              <a:latin typeface="+mj-lt"/>
            </a:endParaRPr>
          </a:p>
          <a:p>
            <a:pPr>
              <a:buNone/>
            </a:pPr>
            <a:r>
              <a:rPr lang="en-US" dirty="0" smtClean="0">
                <a:latin typeface="+mj-lt"/>
              </a:rPr>
              <a:t>    </a:t>
            </a:r>
          </a:p>
          <a:p>
            <a:pPr>
              <a:buNone/>
            </a:pPr>
            <a:endParaRPr lang="en-US" dirty="0"/>
          </a:p>
        </p:txBody>
      </p:sp>
      <p:pic>
        <p:nvPicPr>
          <p:cNvPr id="8" name="Picture 7" descr="npnce.gif"/>
          <p:cNvPicPr>
            <a:picLocks noChangeAspect="1"/>
          </p:cNvPicPr>
          <p:nvPr/>
        </p:nvPicPr>
        <p:blipFill>
          <a:blip r:embed="rId2" cstate="print"/>
          <a:stretch>
            <a:fillRect/>
          </a:stretch>
        </p:blipFill>
        <p:spPr>
          <a:xfrm>
            <a:off x="1143000" y="4343400"/>
            <a:ext cx="2650415" cy="2057400"/>
          </a:xfrm>
          <a:prstGeom prst="rect">
            <a:avLst/>
          </a:prstGeom>
        </p:spPr>
      </p:pic>
      <p:grpSp>
        <p:nvGrpSpPr>
          <p:cNvPr id="3" name="Group 10"/>
          <p:cNvGrpSpPr/>
          <p:nvPr/>
        </p:nvGrpSpPr>
        <p:grpSpPr>
          <a:xfrm>
            <a:off x="4086519" y="3943350"/>
            <a:ext cx="3990681" cy="2609850"/>
            <a:chOff x="4086519" y="3962400"/>
            <a:chExt cx="3990681" cy="2609850"/>
          </a:xfrm>
        </p:grpSpPr>
        <p:pic>
          <p:nvPicPr>
            <p:cNvPr id="7" name="Picture 6" descr="npnce2.gif"/>
            <p:cNvPicPr>
              <a:picLocks noChangeAspect="1"/>
            </p:cNvPicPr>
            <p:nvPr/>
          </p:nvPicPr>
          <p:blipFill>
            <a:blip r:embed="rId3" cstate="print"/>
            <a:stretch>
              <a:fillRect/>
            </a:stretch>
          </p:blipFill>
          <p:spPr>
            <a:xfrm>
              <a:off x="4114800" y="3962400"/>
              <a:ext cx="3962400" cy="2609850"/>
            </a:xfrm>
            <a:prstGeom prst="rect">
              <a:avLst/>
            </a:prstGeom>
          </p:spPr>
        </p:pic>
        <p:sp>
          <p:nvSpPr>
            <p:cNvPr id="9" name="Rectangle 8"/>
            <p:cNvSpPr/>
            <p:nvPr/>
          </p:nvSpPr>
          <p:spPr>
            <a:xfrm>
              <a:off x="6934200" y="4058238"/>
              <a:ext cx="1066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p:nvSpPr>
          <p:spPr>
            <a:xfrm>
              <a:off x="4086519" y="5914535"/>
              <a:ext cx="10668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 xmlns:p14="http://schemas.microsoft.com/office/powerpoint/2010/main" val="197846257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lstStyle/>
          <a:p>
            <a:r>
              <a:rPr lang="en-US" dirty="0" smtClean="0"/>
              <a:t>NPN Transistor</a:t>
            </a:r>
          </a:p>
          <a:p>
            <a:pPr>
              <a:buNone/>
            </a:pPr>
            <a:endParaRPr lang="en-US" dirty="0"/>
          </a:p>
        </p:txBody>
      </p:sp>
      <p:sp>
        <p:nvSpPr>
          <p:cNvPr id="4" name="Title 1"/>
          <p:cNvSpPr>
            <a:spLocks noGrp="1"/>
          </p:cNvSpPr>
          <p:nvPr>
            <p:ph type="title"/>
          </p:nvPr>
        </p:nvSpPr>
        <p:spPr>
          <a:xfrm>
            <a:off x="533400" y="743712"/>
            <a:ext cx="8229600" cy="551688"/>
          </a:xfrm>
        </p:spPr>
        <p:txBody>
          <a:bodyPr>
            <a:normAutofit/>
          </a:bodyPr>
          <a:lstStyle/>
          <a:p>
            <a:r>
              <a:rPr lang="en-US" sz="3200" u="sng" dirty="0" smtClean="0"/>
              <a:t>The Common Collector Amplifier </a:t>
            </a:r>
            <a:endParaRPr lang="en-US" sz="3200" u="sng" dirty="0"/>
          </a:p>
        </p:txBody>
      </p:sp>
      <p:sp>
        <p:nvSpPr>
          <p:cNvPr id="5" name="Rectangle 4"/>
          <p:cNvSpPr/>
          <p:nvPr/>
        </p:nvSpPr>
        <p:spPr>
          <a:xfrm>
            <a:off x="724292" y="1981200"/>
            <a:ext cx="4800600" cy="3139321"/>
          </a:xfrm>
          <a:prstGeom prst="rect">
            <a:avLst/>
          </a:prstGeom>
        </p:spPr>
        <p:txBody>
          <a:bodyPr wrap="square">
            <a:spAutoFit/>
          </a:bodyPr>
          <a:lstStyle/>
          <a:p>
            <a:r>
              <a:rPr lang="en-US" sz="2200" dirty="0" smtClean="0">
                <a:solidFill>
                  <a:prstClr val="black"/>
                </a:solidFill>
              </a:rPr>
              <a:t>The common collector amplifier, often called an emitter  follower since its output is taken from the emitter  resistor, is useful as an impedance matching device since its input impedance is much higher than its output impedance. It is also termed a "buffer" for this reason and is used in digital circuits with basic gates.</a:t>
            </a:r>
            <a:endParaRPr lang="en-US" sz="2200" dirty="0">
              <a:solidFill>
                <a:prstClr val="black"/>
              </a:solidFill>
            </a:endParaRPr>
          </a:p>
        </p:txBody>
      </p:sp>
      <p:pic>
        <p:nvPicPr>
          <p:cNvPr id="6" name="Picture 5" descr="npncc.gif"/>
          <p:cNvPicPr>
            <a:picLocks noChangeAspect="1"/>
          </p:cNvPicPr>
          <p:nvPr/>
        </p:nvPicPr>
        <p:blipFill>
          <a:blip r:embed="rId2" cstate="print"/>
          <a:stretch>
            <a:fillRect/>
          </a:stretch>
        </p:blipFill>
        <p:spPr>
          <a:xfrm>
            <a:off x="6019800" y="2590800"/>
            <a:ext cx="2590800" cy="2011123"/>
          </a:xfrm>
          <a:prstGeom prst="rect">
            <a:avLst/>
          </a:prstGeom>
        </p:spPr>
      </p:pic>
    </p:spTree>
    <p:extLst>
      <p:ext uri="{BB962C8B-B14F-4D97-AF65-F5344CB8AC3E}">
        <p14:creationId xmlns="" xmlns:p14="http://schemas.microsoft.com/office/powerpoint/2010/main" val="160120566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a:bodyPr>
          <a:lstStyle/>
          <a:p>
            <a:r>
              <a:rPr lang="en-US" dirty="0" smtClean="0"/>
              <a:t>Emitter Follower Discussion</a:t>
            </a:r>
          </a:p>
          <a:p>
            <a:pPr>
              <a:buNone/>
            </a:pPr>
            <a:endParaRPr lang="en-US" dirty="0"/>
          </a:p>
        </p:txBody>
      </p:sp>
      <p:sp>
        <p:nvSpPr>
          <p:cNvPr id="6" name="Title 1"/>
          <p:cNvSpPr>
            <a:spLocks noGrp="1"/>
          </p:cNvSpPr>
          <p:nvPr>
            <p:ph type="title"/>
          </p:nvPr>
        </p:nvSpPr>
        <p:spPr>
          <a:xfrm>
            <a:off x="533400" y="743712"/>
            <a:ext cx="8229600" cy="551688"/>
          </a:xfrm>
        </p:spPr>
        <p:txBody>
          <a:bodyPr>
            <a:normAutofit/>
          </a:bodyPr>
          <a:lstStyle/>
          <a:p>
            <a:r>
              <a:rPr lang="en-US" sz="3200" u="sng" dirty="0" smtClean="0"/>
              <a:t>The Common Collector Amplifier </a:t>
            </a:r>
            <a:endParaRPr lang="en-US" sz="3200" u="sng" dirty="0"/>
          </a:p>
        </p:txBody>
      </p:sp>
      <p:sp>
        <p:nvSpPr>
          <p:cNvPr id="7" name="Rectangle 6"/>
          <p:cNvSpPr/>
          <p:nvPr/>
        </p:nvSpPr>
        <p:spPr>
          <a:xfrm>
            <a:off x="762000" y="1981200"/>
            <a:ext cx="5105400" cy="3693319"/>
          </a:xfrm>
          <a:prstGeom prst="rect">
            <a:avLst/>
          </a:prstGeom>
        </p:spPr>
        <p:txBody>
          <a:bodyPr wrap="square">
            <a:spAutoFit/>
          </a:bodyPr>
          <a:lstStyle/>
          <a:p>
            <a:r>
              <a:rPr lang="en-US" dirty="0" smtClean="0">
                <a:solidFill>
                  <a:prstClr val="black"/>
                </a:solidFill>
              </a:rPr>
              <a:t>The voltage gain of an emitter follower is just a little less than one since the emitter voltage is constrained at the diode drop of about 0.6 volts below the base . Its function is not voltage gain but current or power gain and impedance matching. It's input impedance is much higher than its output impedance so that a signal source does not have to work so hard. This can be seen from the fact that the base current in on the order of 100 times less that the emitter current. The low output impedance of the emitter follower matches a low impedance load and buffers the signal source from that low impedance</a:t>
            </a:r>
            <a:endParaRPr lang="en-US" dirty="0">
              <a:solidFill>
                <a:prstClr val="black"/>
              </a:solidFill>
            </a:endParaRPr>
          </a:p>
        </p:txBody>
      </p:sp>
      <p:pic>
        <p:nvPicPr>
          <p:cNvPr id="8" name="Picture 7" descr="npncc2.gif"/>
          <p:cNvPicPr>
            <a:picLocks noChangeAspect="1"/>
          </p:cNvPicPr>
          <p:nvPr/>
        </p:nvPicPr>
        <p:blipFill>
          <a:blip r:embed="rId2" cstate="print"/>
          <a:stretch>
            <a:fillRect/>
          </a:stretch>
        </p:blipFill>
        <p:spPr>
          <a:xfrm>
            <a:off x="6172200" y="2133600"/>
            <a:ext cx="2483556" cy="3048000"/>
          </a:xfrm>
          <a:prstGeom prst="rect">
            <a:avLst/>
          </a:prstGeom>
        </p:spPr>
      </p:pic>
    </p:spTree>
    <p:extLst>
      <p:ext uri="{BB962C8B-B14F-4D97-AF65-F5344CB8AC3E}">
        <p14:creationId xmlns="" xmlns:p14="http://schemas.microsoft.com/office/powerpoint/2010/main" val="307647586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lstStyle/>
          <a:p>
            <a:r>
              <a:rPr lang="en-US" dirty="0" smtClean="0"/>
              <a:t>NPN Transistor</a:t>
            </a:r>
          </a:p>
          <a:p>
            <a:pPr>
              <a:buNone/>
            </a:pPr>
            <a:r>
              <a:rPr lang="en-US" dirty="0" smtClean="0"/>
              <a:t>    </a:t>
            </a:r>
            <a:endParaRPr lang="en-US" dirty="0"/>
          </a:p>
        </p:txBody>
      </p:sp>
      <p:sp>
        <p:nvSpPr>
          <p:cNvPr id="4" name="Title 1"/>
          <p:cNvSpPr>
            <a:spLocks noGrp="1"/>
          </p:cNvSpPr>
          <p:nvPr>
            <p:ph type="title"/>
          </p:nvPr>
        </p:nvSpPr>
        <p:spPr>
          <a:xfrm>
            <a:off x="533400" y="743712"/>
            <a:ext cx="8229600" cy="551688"/>
          </a:xfrm>
        </p:spPr>
        <p:txBody>
          <a:bodyPr>
            <a:normAutofit/>
          </a:bodyPr>
          <a:lstStyle/>
          <a:p>
            <a:r>
              <a:rPr lang="en-US" sz="3200" u="sng" dirty="0" smtClean="0"/>
              <a:t>The Common Base Amplifier </a:t>
            </a:r>
            <a:endParaRPr lang="en-US" sz="3200" u="sng" dirty="0"/>
          </a:p>
        </p:txBody>
      </p:sp>
      <p:sp>
        <p:nvSpPr>
          <p:cNvPr id="5" name="Rectangle 4"/>
          <p:cNvSpPr/>
          <p:nvPr/>
        </p:nvSpPr>
        <p:spPr>
          <a:xfrm>
            <a:off x="742362" y="2133600"/>
            <a:ext cx="4267200" cy="3139321"/>
          </a:xfrm>
          <a:prstGeom prst="rect">
            <a:avLst/>
          </a:prstGeom>
        </p:spPr>
        <p:txBody>
          <a:bodyPr wrap="square">
            <a:spAutoFit/>
          </a:bodyPr>
          <a:lstStyle/>
          <a:p>
            <a:r>
              <a:rPr lang="en-US" sz="2200" dirty="0" smtClean="0">
                <a:solidFill>
                  <a:prstClr val="black"/>
                </a:solidFill>
              </a:rPr>
              <a:t>This configuration is used for high frequency applications because the base separates the input and output, minimizing oscillations at high frequency. It has a high voltage gain, relatively low input impedance and high output impedance compared to the common collector.</a:t>
            </a:r>
            <a:endParaRPr lang="en-US" sz="2200" dirty="0">
              <a:solidFill>
                <a:prstClr val="black"/>
              </a:solidFill>
            </a:endParaRPr>
          </a:p>
        </p:txBody>
      </p:sp>
      <p:pic>
        <p:nvPicPr>
          <p:cNvPr id="6" name="Picture 5" descr="npncb.gif"/>
          <p:cNvPicPr>
            <a:picLocks noChangeAspect="1"/>
          </p:cNvPicPr>
          <p:nvPr/>
        </p:nvPicPr>
        <p:blipFill>
          <a:blip r:embed="rId2" cstate="print"/>
          <a:stretch>
            <a:fillRect/>
          </a:stretch>
        </p:blipFill>
        <p:spPr>
          <a:xfrm>
            <a:off x="5486400" y="2438400"/>
            <a:ext cx="2748579" cy="2133600"/>
          </a:xfrm>
          <a:prstGeom prst="rect">
            <a:avLst/>
          </a:prstGeom>
        </p:spPr>
      </p:pic>
    </p:spTree>
    <p:extLst>
      <p:ext uri="{BB962C8B-B14F-4D97-AF65-F5344CB8AC3E}">
        <p14:creationId xmlns="" xmlns:p14="http://schemas.microsoft.com/office/powerpoint/2010/main" val="37594109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2808288" y="18161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Introduction to Transistors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35" name="AutoShape 6"/>
          <p:cNvSpPr>
            <a:spLocks noChangeArrowheads="1"/>
          </p:cNvSpPr>
          <p:nvPr/>
        </p:nvSpPr>
        <p:spPr bwMode="gray">
          <a:xfrm>
            <a:off x="2822575" y="4332288"/>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Field Effect and Power Transistors</a:t>
            </a:r>
          </a:p>
          <a:p>
            <a:pPr latinLnBrk="1"/>
            <a:r>
              <a:rPr lang="en-US" altLang="ko-KR" sz="1600" b="0" u="sng" dirty="0" smtClean="0">
                <a:solidFill>
                  <a:prstClr val="black"/>
                </a:solidFill>
                <a:cs typeface="Times New Roman" pitchFamily="18" charset="0"/>
              </a:rPr>
              <a:t>Will Dahlin</a:t>
            </a:r>
            <a:endParaRPr kumimoji="1" lang="en-US" altLang="ko-KR" sz="1500" u="sng" dirty="0">
              <a:solidFill>
                <a:srgbClr val="1C1C1C"/>
              </a:solidFill>
              <a:latin typeface="Constantia"/>
            </a:endParaRPr>
          </a:p>
        </p:txBody>
      </p:sp>
      <p:sp>
        <p:nvSpPr>
          <p:cNvPr id="38" name="AutoShape 10"/>
          <p:cNvSpPr>
            <a:spLocks noChangeArrowheads="1"/>
          </p:cNvSpPr>
          <p:nvPr/>
        </p:nvSpPr>
        <p:spPr bwMode="gray">
          <a:xfrm>
            <a:off x="2057400" y="335280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3</a:t>
            </a:r>
            <a:endParaRPr lang="en-US" altLang="ko-KR" sz="2400" dirty="0">
              <a:solidFill>
                <a:srgbClr val="FFFFFF"/>
              </a:solidFill>
              <a:latin typeface="Constantia"/>
            </a:endParaRPr>
          </a:p>
        </p:txBody>
      </p:sp>
      <p:sp>
        <p:nvSpPr>
          <p:cNvPr id="39" name="AutoShape 11"/>
          <p:cNvSpPr>
            <a:spLocks noChangeArrowheads="1"/>
          </p:cNvSpPr>
          <p:nvPr/>
        </p:nvSpPr>
        <p:spPr bwMode="gray">
          <a:xfrm>
            <a:off x="2822575" y="5172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Part Numbers and Catalog</a:t>
            </a:r>
            <a:endParaRPr kumimoji="1" lang="en-US" altLang="ko-KR" sz="2500" dirty="0">
              <a:solidFill>
                <a:srgbClr val="1C1C1C"/>
              </a:solidFill>
              <a:latin typeface="Constantia"/>
            </a:endParaRPr>
          </a:p>
          <a:p>
            <a:pPr latinLnBrk="1"/>
            <a:r>
              <a:rPr kumimoji="1" lang="en-US" altLang="ko-KR" sz="1600" b="0" u="sng" dirty="0" smtClean="0">
                <a:solidFill>
                  <a:srgbClr val="1C1C1C"/>
                </a:solidFill>
              </a:rPr>
              <a:t>Will Dahlin</a:t>
            </a:r>
            <a:endParaRPr kumimoji="1" lang="en-US" altLang="ko-KR" sz="1600" b="0" u="sng" dirty="0">
              <a:solidFill>
                <a:srgbClr val="1C1C1C"/>
              </a:solidFill>
            </a:endParaRPr>
          </a:p>
        </p:txBody>
      </p:sp>
      <p:sp>
        <p:nvSpPr>
          <p:cNvPr id="40" name="AutoShape 12"/>
          <p:cNvSpPr>
            <a:spLocks noChangeArrowheads="1"/>
          </p:cNvSpPr>
          <p:nvPr/>
        </p:nvSpPr>
        <p:spPr bwMode="gray">
          <a:xfrm>
            <a:off x="2071688" y="5002212"/>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5</a:t>
            </a:r>
          </a:p>
        </p:txBody>
      </p:sp>
      <p:sp>
        <p:nvSpPr>
          <p:cNvPr id="41" name="AutoShape 4"/>
          <p:cNvSpPr>
            <a:spLocks noChangeArrowheads="1"/>
          </p:cNvSpPr>
          <p:nvPr/>
        </p:nvSpPr>
        <p:spPr bwMode="gray">
          <a:xfrm>
            <a:off x="2828925" y="3452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Constantia"/>
              </a:rPr>
              <a:t>Bipolar Junction </a:t>
            </a:r>
            <a:r>
              <a:rPr kumimoji="1" lang="en-US" altLang="ko-KR" sz="2500" dirty="0" smtClean="0">
                <a:solidFill>
                  <a:srgbClr val="1C1C1C"/>
                </a:solidFill>
                <a:latin typeface="Constantia"/>
              </a:rPr>
              <a:t>Transistors</a:t>
            </a:r>
            <a:endParaRPr kumimoji="1" lang="en-US" altLang="ko-KR" sz="2500" dirty="0">
              <a:solidFill>
                <a:srgbClr val="1C1C1C"/>
              </a:solidFill>
              <a:latin typeface="Constantia"/>
            </a:endParaRPr>
          </a:p>
          <a:p>
            <a:pPr latinLnBrk="1"/>
            <a:r>
              <a:rPr lang="en-US" altLang="ko-KR" sz="1600" b="0" u="sng" dirty="0" err="1" smtClean="0">
                <a:solidFill>
                  <a:prstClr val="black"/>
                </a:solidFill>
              </a:rPr>
              <a:t>Xin</a:t>
            </a:r>
            <a:r>
              <a:rPr lang="en-US" altLang="ko-KR" sz="1600" b="0" u="sng" dirty="0" smtClean="0">
                <a:solidFill>
                  <a:prstClr val="black"/>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2057400" y="16764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1</a:t>
            </a:r>
            <a:endParaRPr lang="en-US" altLang="ko-KR" sz="2400" dirty="0">
              <a:solidFill>
                <a:srgbClr val="FFFFFF"/>
              </a:solidFill>
              <a:latin typeface="Constantia"/>
            </a:endParaRP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Outline</a:t>
            </a:r>
            <a:endParaRPr lang="en-US" sz="3200" b="1" u="sng" dirty="0">
              <a:solidFill>
                <a:prstClr val="black">
                  <a:lumMod val="75000"/>
                </a:prstClr>
              </a:solidFill>
              <a:ea typeface="굴림" pitchFamily="50" charset="-127"/>
            </a:endParaRPr>
          </a:p>
        </p:txBody>
      </p:sp>
      <p:sp>
        <p:nvSpPr>
          <p:cNvPr id="12" name="AutoShape 4"/>
          <p:cNvSpPr>
            <a:spLocks noChangeArrowheads="1"/>
          </p:cNvSpPr>
          <p:nvPr/>
        </p:nvSpPr>
        <p:spPr bwMode="gray">
          <a:xfrm>
            <a:off x="2819400" y="25908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Types and Checks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13" name="AutoShape 7"/>
          <p:cNvSpPr>
            <a:spLocks noChangeArrowheads="1"/>
          </p:cNvSpPr>
          <p:nvPr/>
        </p:nvSpPr>
        <p:spPr bwMode="gray">
          <a:xfrm>
            <a:off x="2057400" y="4191000"/>
            <a:ext cx="685800" cy="685800"/>
          </a:xfrm>
          <a:prstGeom prst="diamond">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4</a:t>
            </a:r>
            <a:endParaRPr lang="en-US" altLang="ko-KR" sz="2400" dirty="0">
              <a:solidFill>
                <a:srgbClr val="FFFFFF"/>
              </a:solidFill>
              <a:latin typeface="Constantia"/>
            </a:endParaRPr>
          </a:p>
        </p:txBody>
      </p:sp>
      <p:sp>
        <p:nvSpPr>
          <p:cNvPr id="15" name="AutoShape 8"/>
          <p:cNvSpPr>
            <a:spLocks noChangeArrowheads="1"/>
          </p:cNvSpPr>
          <p:nvPr/>
        </p:nvSpPr>
        <p:spPr bwMode="gray">
          <a:xfrm>
            <a:off x="2057400" y="25146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2</a:t>
            </a:r>
          </a:p>
        </p:txBody>
      </p:sp>
    </p:spTree>
    <p:extLst>
      <p:ext uri="{BB962C8B-B14F-4D97-AF65-F5344CB8AC3E}">
        <p14:creationId xmlns="" xmlns:p14="http://schemas.microsoft.com/office/powerpoint/2010/main" val="12349922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dirty="0" smtClean="0"/>
              <a:t>Power Transistors</a:t>
            </a:r>
            <a:endParaRPr lang="en-US" dirty="0"/>
          </a:p>
        </p:txBody>
      </p:sp>
      <p:sp>
        <p:nvSpPr>
          <p:cNvPr id="4" name="Content Placeholder 2"/>
          <p:cNvSpPr txBox="1">
            <a:spLocks/>
          </p:cNvSpPr>
          <p:nvPr/>
        </p:nvSpPr>
        <p:spPr bwMode="auto">
          <a:xfrm>
            <a:off x="609600" y="2057400"/>
            <a:ext cx="8229600" cy="1457325"/>
          </a:xfrm>
          <a:prstGeom prst="rect">
            <a:avLst/>
          </a:prstGeom>
          <a:noFill/>
          <a:ln w="9525">
            <a:noFill/>
            <a:miter lim="800000"/>
            <a:headEnd/>
            <a:tailEnd/>
          </a:ln>
        </p:spPr>
        <p:txBody>
          <a:bodyPr/>
          <a:lstStyle/>
          <a:p>
            <a:pPr marL="342900" indent="-342900" eaLnBrk="0" hangingPunct="0">
              <a:buFont typeface="Wingdings" pitchFamily="2" charset="2"/>
              <a:buChar char="v"/>
              <a:defRPr/>
            </a:pPr>
            <a:r>
              <a:rPr lang="en-US" sz="2400" b="0" kern="0" dirty="0">
                <a:latin typeface="+mn-lt"/>
                <a:ea typeface="+mn-ea"/>
              </a:rPr>
              <a:t>Concerned with delivering high power </a:t>
            </a:r>
          </a:p>
          <a:p>
            <a:pPr marL="342900" indent="-342900" eaLnBrk="0" hangingPunct="0">
              <a:buFont typeface="Wingdings" pitchFamily="2" charset="2"/>
              <a:buChar char="v"/>
              <a:defRPr/>
            </a:pPr>
            <a:r>
              <a:rPr lang="en-US" sz="2400" b="0" kern="0" dirty="0">
                <a:latin typeface="+mn-lt"/>
                <a:ea typeface="+mn-ea"/>
              </a:rPr>
              <a:t>Used in high voltage and high current application</a:t>
            </a:r>
          </a:p>
        </p:txBody>
      </p:sp>
      <p:sp>
        <p:nvSpPr>
          <p:cNvPr id="5" name="TextBox 4"/>
          <p:cNvSpPr txBox="1">
            <a:spLocks noChangeArrowheads="1"/>
          </p:cNvSpPr>
          <p:nvPr/>
        </p:nvSpPr>
        <p:spPr bwMode="auto">
          <a:xfrm>
            <a:off x="762000" y="3505200"/>
            <a:ext cx="7643813" cy="2308324"/>
          </a:xfrm>
          <a:prstGeom prst="rect">
            <a:avLst/>
          </a:prstGeom>
          <a:noFill/>
          <a:ln w="9525">
            <a:noFill/>
            <a:miter lim="800000"/>
            <a:headEnd/>
            <a:tailEnd/>
          </a:ln>
        </p:spPr>
        <p:txBody>
          <a:bodyPr>
            <a:spAutoFit/>
          </a:bodyPr>
          <a:lstStyle/>
          <a:p>
            <a:pPr marL="514350" indent="-514350"/>
            <a:r>
              <a:rPr lang="en-US" sz="2400" b="0" dirty="0"/>
              <a:t>In general</a:t>
            </a:r>
          </a:p>
          <a:p>
            <a:pPr marL="514350" indent="-514350"/>
            <a:r>
              <a:rPr lang="en-US" sz="2400" b="0" dirty="0"/>
              <a:t>Fabrication process different in order to:</a:t>
            </a:r>
          </a:p>
          <a:p>
            <a:pPr marL="514350" indent="-514350">
              <a:buFont typeface="Wingdings" pitchFamily="2" charset="2"/>
              <a:buChar char="v"/>
            </a:pPr>
            <a:r>
              <a:rPr lang="en-US" sz="2400" b="0" dirty="0"/>
              <a:t>Dissipate more heat</a:t>
            </a:r>
          </a:p>
          <a:p>
            <a:pPr marL="514350" indent="-514350">
              <a:buFont typeface="Wingdings" pitchFamily="2" charset="2"/>
              <a:buChar char="v"/>
            </a:pPr>
            <a:r>
              <a:rPr lang="en-US" sz="2400" b="0" dirty="0"/>
              <a:t>Avoid </a:t>
            </a:r>
            <a:r>
              <a:rPr lang="en-US" sz="2400" b="0" dirty="0" smtClean="0"/>
              <a:t>breakdown</a:t>
            </a:r>
          </a:p>
          <a:p>
            <a:pPr marL="514350" indent="-514350">
              <a:buFont typeface="Wingdings" pitchFamily="2" charset="2"/>
              <a:buChar char="v"/>
            </a:pPr>
            <a:endParaRPr lang="en-US" sz="2400" dirty="0" smtClean="0"/>
          </a:p>
          <a:p>
            <a:pPr marL="514350" indent="-514350"/>
            <a:r>
              <a:rPr lang="en-US" sz="2400" b="0" dirty="0" smtClean="0"/>
              <a:t>Different types: Power BJTs, power MOSFETS, etc.</a:t>
            </a:r>
            <a:endParaRPr lang="en-US" sz="2400" b="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normAutofit fontScale="90000"/>
          </a:bodyPr>
          <a:lstStyle/>
          <a:p>
            <a:pPr algn="ctr"/>
            <a:r>
              <a:rPr lang="en-US" dirty="0" smtClean="0">
                <a:solidFill>
                  <a:schemeClr val="bg1"/>
                </a:solidFill>
              </a:rPr>
              <a:t>Field-Effect Transistor (FET)</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133600" y="1752600"/>
            <a:ext cx="4876800" cy="3657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lstStyle/>
          <a:p>
            <a:pPr marL="0" indent="0">
              <a:buNone/>
            </a:pPr>
            <a:r>
              <a:rPr lang="en-US" b="1" dirty="0" smtClean="0"/>
              <a:t>    tran·sis·tor</a:t>
            </a:r>
            <a:endParaRPr lang="en-US" dirty="0" smtClean="0"/>
          </a:p>
          <a:p>
            <a:r>
              <a:rPr lang="en-US" sz="2000" dirty="0" smtClean="0"/>
              <a:t>a </a:t>
            </a:r>
            <a:r>
              <a:rPr lang="en-US" sz="2000" dirty="0"/>
              <a:t>semiconductor device that </a:t>
            </a:r>
            <a:r>
              <a:rPr lang="en-US" sz="2000" b="1" dirty="0"/>
              <a:t>amplifies</a:t>
            </a:r>
            <a:r>
              <a:rPr lang="en-US" sz="2000" dirty="0"/>
              <a:t>, oscillates, or </a:t>
            </a:r>
            <a:r>
              <a:rPr lang="en-US" sz="2000" b="1" dirty="0"/>
              <a:t>switches</a:t>
            </a:r>
            <a:r>
              <a:rPr lang="en-US" sz="2000" dirty="0"/>
              <a:t> the flow of </a:t>
            </a:r>
            <a:r>
              <a:rPr lang="en-US" sz="2000" dirty="0">
                <a:hlinkClick r:id="rId2"/>
              </a:rPr>
              <a:t>current</a:t>
            </a:r>
            <a:r>
              <a:rPr lang="en-US" sz="2000" dirty="0"/>
              <a:t> between two terminals by varying the current or voltage between one of the terminals and a </a:t>
            </a:r>
            <a:r>
              <a:rPr lang="en-US" sz="2000" dirty="0" smtClean="0"/>
              <a:t>third. </a:t>
            </a:r>
            <a:r>
              <a:rPr lang="en-US" sz="1100" dirty="0" smtClean="0"/>
              <a:t>(www.dictionary.com)</a:t>
            </a:r>
            <a:endParaRPr lang="en-US" sz="1100" dirty="0"/>
          </a:p>
          <a:p>
            <a:endParaRPr lang="en-US" dirty="0"/>
          </a:p>
        </p:txBody>
      </p:sp>
      <p:pic>
        <p:nvPicPr>
          <p:cNvPr id="522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2984059"/>
            <a:ext cx="1981200" cy="2100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7200" y="4854155"/>
            <a:ext cx="1600200" cy="230832"/>
          </a:xfrm>
          <a:prstGeom prst="rect">
            <a:avLst/>
          </a:prstGeom>
        </p:spPr>
        <p:txBody>
          <a:bodyPr wrap="square">
            <a:spAutoFit/>
          </a:bodyPr>
          <a:lstStyle/>
          <a:p>
            <a:r>
              <a:rPr lang="en-US" sz="900" dirty="0"/>
              <a:t>www.coltecnica.com</a:t>
            </a:r>
          </a:p>
        </p:txBody>
      </p:sp>
    </p:spTree>
    <p:extLst>
      <p:ext uri="{BB962C8B-B14F-4D97-AF65-F5344CB8AC3E}">
        <p14:creationId xmlns="" xmlns:p14="http://schemas.microsoft.com/office/powerpoint/2010/main" val="3975517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8991600" cy="762000"/>
          </a:xfrm>
        </p:spPr>
        <p:txBody>
          <a:bodyPr>
            <a:noAutofit/>
          </a:bodyPr>
          <a:lstStyle/>
          <a:p>
            <a:pPr algn="ctr"/>
            <a:r>
              <a:rPr lang="en-US" sz="4400" dirty="0" smtClean="0">
                <a:solidFill>
                  <a:schemeClr val="bg1"/>
                </a:solidFill>
              </a:rPr>
              <a:t>What makes a Field-Effect Transistor?</a:t>
            </a:r>
            <a:endParaRPr lang="en-US" sz="4400" dirty="0">
              <a:solidFill>
                <a:schemeClr val="bg1"/>
              </a:solidFill>
            </a:endParaRPr>
          </a:p>
        </p:txBody>
      </p:sp>
      <p:sp>
        <p:nvSpPr>
          <p:cNvPr id="3" name="Subtitle 2"/>
          <p:cNvSpPr>
            <a:spLocks noGrp="1"/>
          </p:cNvSpPr>
          <p:nvPr>
            <p:ph type="subTitle" idx="1"/>
          </p:nvPr>
        </p:nvSpPr>
        <p:spPr>
          <a:xfrm>
            <a:off x="228600" y="1371600"/>
            <a:ext cx="4038600" cy="4267200"/>
          </a:xfrm>
        </p:spPr>
        <p:txBody>
          <a:bodyPr>
            <a:normAutofit/>
          </a:bodyPr>
          <a:lstStyle/>
          <a:p>
            <a:pPr algn="l">
              <a:buFont typeface="Arial" pitchFamily="34" charset="0"/>
              <a:buChar char="•"/>
            </a:pPr>
            <a:r>
              <a:rPr lang="en-US" sz="2000" dirty="0" smtClean="0">
                <a:solidFill>
                  <a:schemeClr val="bg1"/>
                </a:solidFill>
                <a:latin typeface="Arial" pitchFamily="34" charset="0"/>
                <a:cs typeface="Arial" pitchFamily="34" charset="0"/>
              </a:rPr>
              <a:t> FETs have three main parts</a:t>
            </a:r>
          </a:p>
          <a:p>
            <a:pPr lvl="1" algn="l">
              <a:buFont typeface="Arial" pitchFamily="34" charset="0"/>
              <a:buChar char="•"/>
            </a:pPr>
            <a:r>
              <a:rPr lang="en-US" sz="1600" dirty="0" smtClean="0">
                <a:solidFill>
                  <a:schemeClr val="bg1"/>
                </a:solidFill>
                <a:latin typeface="Arial" pitchFamily="34" charset="0"/>
                <a:cs typeface="Arial" pitchFamily="34" charset="0"/>
              </a:rPr>
              <a:t> Drain</a:t>
            </a:r>
          </a:p>
          <a:p>
            <a:pPr lvl="1" algn="l">
              <a:buFont typeface="Arial" pitchFamily="34" charset="0"/>
              <a:buChar char="•"/>
            </a:pPr>
            <a:r>
              <a:rPr lang="en-US" sz="1600" dirty="0" smtClean="0">
                <a:solidFill>
                  <a:schemeClr val="bg1"/>
                </a:solidFill>
                <a:latin typeface="Arial" pitchFamily="34" charset="0"/>
                <a:cs typeface="Arial" pitchFamily="34" charset="0"/>
              </a:rPr>
              <a:t> Source</a:t>
            </a:r>
          </a:p>
          <a:p>
            <a:pPr lvl="1" algn="l">
              <a:buFont typeface="Arial" pitchFamily="34" charset="0"/>
              <a:buChar char="•"/>
            </a:pPr>
            <a:r>
              <a:rPr lang="en-US" sz="1600" dirty="0" smtClean="0">
                <a:solidFill>
                  <a:schemeClr val="bg1"/>
                </a:solidFill>
                <a:latin typeface="Arial" pitchFamily="34" charset="0"/>
                <a:cs typeface="Arial" pitchFamily="34" charset="0"/>
              </a:rPr>
              <a:t> Gate</a:t>
            </a:r>
          </a:p>
          <a:p>
            <a:pPr algn="l">
              <a:buFont typeface="Arial" pitchFamily="34" charset="0"/>
              <a:buChar char="•"/>
            </a:pPr>
            <a:r>
              <a:rPr lang="en-US" sz="2000" dirty="0" smtClean="0">
                <a:solidFill>
                  <a:schemeClr val="bg1"/>
                </a:solidFill>
                <a:latin typeface="Arial" pitchFamily="34" charset="0"/>
                <a:cs typeface="Arial" pitchFamily="34" charset="0"/>
              </a:rPr>
              <a:t>The body has contacts at the ends: the drain and source</a:t>
            </a:r>
          </a:p>
          <a:p>
            <a:pPr algn="l">
              <a:buFont typeface="Arial" pitchFamily="34" charset="0"/>
              <a:buChar char="•"/>
            </a:pPr>
            <a:endParaRPr lang="en-US" sz="2000" dirty="0" smtClean="0">
              <a:solidFill>
                <a:schemeClr val="bg1"/>
              </a:solidFill>
              <a:latin typeface="Arial" pitchFamily="34" charset="0"/>
              <a:cs typeface="Arial" pitchFamily="34" charset="0"/>
            </a:endParaRPr>
          </a:p>
          <a:p>
            <a:pPr algn="l">
              <a:buFont typeface="Arial" pitchFamily="34" charset="0"/>
              <a:buChar char="•"/>
            </a:pPr>
            <a:r>
              <a:rPr lang="en-US" sz="2000" dirty="0" smtClean="0">
                <a:solidFill>
                  <a:schemeClr val="bg1"/>
                </a:solidFill>
                <a:latin typeface="Arial" pitchFamily="34" charset="0"/>
                <a:cs typeface="Arial" pitchFamily="34" charset="0"/>
              </a:rPr>
              <a:t>Gate surrounds the body and can induce a channel by use of an electric field</a:t>
            </a:r>
          </a:p>
        </p:txBody>
      </p:sp>
      <p:graphicFrame>
        <p:nvGraphicFramePr>
          <p:cNvPr id="7" name="Table 6"/>
          <p:cNvGraphicFramePr>
            <a:graphicFrameLocks noGrp="1"/>
          </p:cNvGraphicFramePr>
          <p:nvPr/>
        </p:nvGraphicFramePr>
        <p:xfrm>
          <a:off x="1143000" y="4876801"/>
          <a:ext cx="6858000" cy="1828799"/>
        </p:xfrm>
        <a:graphic>
          <a:graphicData uri="http://schemas.openxmlformats.org/drawingml/2006/table">
            <a:tbl>
              <a:tblPr/>
              <a:tblGrid>
                <a:gridCol w="2230325"/>
                <a:gridCol w="2189275"/>
                <a:gridCol w="2438400"/>
              </a:tblGrid>
              <a:tr h="299257">
                <a:tc>
                  <a:txBody>
                    <a:bodyPr/>
                    <a:lstStyle/>
                    <a:p>
                      <a:pPr algn="ctr" rtl="0" fontAlgn="t"/>
                      <a:r>
                        <a:rPr lang="en-US" sz="1600" b="1" i="0" u="none" strike="noStrike" dirty="0">
                          <a:solidFill>
                            <a:srgbClr val="000000"/>
                          </a:solidFill>
                          <a:latin typeface="Tahoma"/>
                        </a:rPr>
                        <a:t>FET</a:t>
                      </a:r>
                    </a:p>
                  </a:txBody>
                  <a:tcPr marL="8742" marR="8742" marT="87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t"/>
                      <a:r>
                        <a:rPr lang="en-US" sz="1600" b="1" i="0" u="none" strike="noStrike" dirty="0">
                          <a:solidFill>
                            <a:srgbClr val="000000"/>
                          </a:solidFill>
                          <a:latin typeface="Tahoma"/>
                        </a:rPr>
                        <a:t>BJT</a:t>
                      </a:r>
                    </a:p>
                  </a:txBody>
                  <a:tcPr marL="8742" marR="8742" marT="87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a:solidFill>
                            <a:srgbClr val="000000"/>
                          </a:solidFill>
                          <a:latin typeface="Tahoma"/>
                        </a:rPr>
                        <a:t> </a:t>
                      </a:r>
                    </a:p>
                  </a:txBody>
                  <a:tcPr marL="8742" marR="8742" marT="874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24782">
                <a:tc>
                  <a:txBody>
                    <a:bodyPr/>
                    <a:lstStyle/>
                    <a:p>
                      <a:pPr algn="ctr" rtl="0" fontAlgn="t"/>
                      <a:r>
                        <a:rPr lang="en-US" sz="1600" b="0" i="0" u="none" strike="noStrike" dirty="0">
                          <a:solidFill>
                            <a:srgbClr val="000000"/>
                          </a:solidFill>
                          <a:latin typeface="Tahoma"/>
                        </a:rPr>
                        <a:t>Input </a:t>
                      </a:r>
                      <a:r>
                        <a:rPr lang="en-US" sz="1600" b="1" i="0" u="none" strike="noStrike" dirty="0">
                          <a:solidFill>
                            <a:schemeClr val="accent1"/>
                          </a:solidFill>
                          <a:latin typeface="Tahoma"/>
                        </a:rPr>
                        <a:t>voltage</a:t>
                      </a:r>
                      <a:r>
                        <a:rPr lang="en-US" sz="1600" b="0" i="0" u="none" strike="noStrike" dirty="0">
                          <a:solidFill>
                            <a:srgbClr val="00FF00"/>
                          </a:solidFill>
                          <a:latin typeface="Tahoma"/>
                        </a:rPr>
                        <a:t> </a:t>
                      </a:r>
                      <a:r>
                        <a:rPr lang="en-US" sz="1600" b="0" i="0" u="none" strike="noStrike" dirty="0">
                          <a:solidFill>
                            <a:srgbClr val="000000"/>
                          </a:solidFill>
                          <a:latin typeface="Tahoma"/>
                        </a:rPr>
                        <a:t>controls output current</a:t>
                      </a:r>
                    </a:p>
                  </a:txBody>
                  <a:tcPr marL="8742" marR="8742" marT="87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1600" b="0" i="0" u="none" strike="noStrike" dirty="0">
                          <a:solidFill>
                            <a:srgbClr val="000000"/>
                          </a:solidFill>
                          <a:latin typeface="Tahoma"/>
                        </a:rPr>
                        <a:t>Input</a:t>
                      </a:r>
                      <a:r>
                        <a:rPr lang="en-US" sz="1600" b="1" i="0" u="none" strike="noStrike" dirty="0">
                          <a:solidFill>
                            <a:schemeClr val="accent1"/>
                          </a:solidFill>
                          <a:latin typeface="Tahoma"/>
                        </a:rPr>
                        <a:t> current </a:t>
                      </a:r>
                      <a:r>
                        <a:rPr lang="en-US" sz="1600" b="0" i="0" u="none" strike="noStrike" dirty="0">
                          <a:solidFill>
                            <a:srgbClr val="000000"/>
                          </a:solidFill>
                          <a:latin typeface="Tahoma"/>
                        </a:rPr>
                        <a:t>controls output current</a:t>
                      </a:r>
                    </a:p>
                  </a:txBody>
                  <a:tcPr marL="8742" marR="8742" marT="87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0" i="0" u="none" strike="noStrike" dirty="0" smtClean="0">
                        <a:solidFill>
                          <a:srgbClr val="000000"/>
                        </a:solidFill>
                        <a:latin typeface="Tahoma"/>
                      </a:endParaRPr>
                    </a:p>
                  </a:txBody>
                  <a:tcPr marL="8742" marR="8742" marT="874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9257">
                <a:tc>
                  <a:txBody>
                    <a:bodyPr/>
                    <a:lstStyle/>
                    <a:p>
                      <a:pPr algn="ctr" rtl="0" fontAlgn="t"/>
                      <a:r>
                        <a:rPr lang="en-US" sz="1600" b="0" i="0" u="none" strike="noStrike" dirty="0">
                          <a:solidFill>
                            <a:srgbClr val="000000"/>
                          </a:solidFill>
                          <a:latin typeface="Tahoma"/>
                        </a:rPr>
                        <a:t>Gate</a:t>
                      </a:r>
                    </a:p>
                  </a:txBody>
                  <a:tcPr marL="8742" marR="8742" marT="87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1600" b="0" i="0" u="none" strike="noStrike" dirty="0">
                          <a:solidFill>
                            <a:srgbClr val="000000"/>
                          </a:solidFill>
                          <a:latin typeface="Tahoma"/>
                        </a:rPr>
                        <a:t>Base</a:t>
                      </a:r>
                    </a:p>
                  </a:txBody>
                  <a:tcPr marL="8742" marR="8742" marT="87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Tahoma"/>
                        </a:rPr>
                        <a:t>Controls flow of current</a:t>
                      </a:r>
                    </a:p>
                  </a:txBody>
                  <a:tcPr marL="8742" marR="8742" marT="874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9257">
                <a:tc>
                  <a:txBody>
                    <a:bodyPr/>
                    <a:lstStyle/>
                    <a:p>
                      <a:pPr algn="ctr" rtl="0" fontAlgn="t"/>
                      <a:r>
                        <a:rPr lang="en-US" sz="1600" b="0" i="0" u="none" strike="noStrike" dirty="0">
                          <a:solidFill>
                            <a:srgbClr val="000000"/>
                          </a:solidFill>
                          <a:latin typeface="Tahoma"/>
                        </a:rPr>
                        <a:t>Drain</a:t>
                      </a:r>
                    </a:p>
                  </a:txBody>
                  <a:tcPr marL="8742" marR="8742" marT="87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US" sz="1600" b="0" i="0" u="none" strike="noStrike" dirty="0">
                          <a:solidFill>
                            <a:srgbClr val="000000"/>
                          </a:solidFill>
                          <a:latin typeface="Tahoma"/>
                        </a:rPr>
                        <a:t>Collector</a:t>
                      </a:r>
                    </a:p>
                  </a:txBody>
                  <a:tcPr marL="8742" marR="8742" marT="87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Tahoma"/>
                        </a:rPr>
                        <a:t>Current goes out here</a:t>
                      </a:r>
                    </a:p>
                  </a:txBody>
                  <a:tcPr marL="8742" marR="8742" marT="874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6246">
                <a:tc>
                  <a:txBody>
                    <a:bodyPr/>
                    <a:lstStyle/>
                    <a:p>
                      <a:pPr algn="ctr" rtl="0" fontAlgn="t"/>
                      <a:r>
                        <a:rPr lang="en-US" sz="1600" b="0" i="0" u="none" strike="noStrike" dirty="0">
                          <a:solidFill>
                            <a:srgbClr val="000000"/>
                          </a:solidFill>
                          <a:latin typeface="Tahoma"/>
                        </a:rPr>
                        <a:t>Source</a:t>
                      </a:r>
                    </a:p>
                  </a:txBody>
                  <a:tcPr marL="8742" marR="8742" marT="874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600" b="0" i="0" u="none" strike="noStrike" dirty="0">
                          <a:solidFill>
                            <a:srgbClr val="000000"/>
                          </a:solidFill>
                          <a:latin typeface="Tahoma"/>
                        </a:rPr>
                        <a:t>Emitter</a:t>
                      </a:r>
                    </a:p>
                  </a:txBody>
                  <a:tcPr marL="8742" marR="8742" marT="87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latin typeface="Tahoma"/>
                        </a:rPr>
                        <a:t>Current comes in here</a:t>
                      </a:r>
                    </a:p>
                  </a:txBody>
                  <a:tcPr marL="8742" marR="8742" marT="874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3073" name="Picture 1"/>
          <p:cNvPicPr>
            <a:picLocks noChangeAspect="1" noChangeArrowheads="1"/>
          </p:cNvPicPr>
          <p:nvPr/>
        </p:nvPicPr>
        <p:blipFill>
          <a:blip r:embed="rId2" cstate="print"/>
          <a:srcRect/>
          <a:stretch>
            <a:fillRect/>
          </a:stretch>
        </p:blipFill>
        <p:spPr bwMode="auto">
          <a:xfrm>
            <a:off x="4648200" y="1819436"/>
            <a:ext cx="4191000" cy="2752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153400" cy="1470025"/>
          </a:xfrm>
        </p:spPr>
        <p:txBody>
          <a:bodyPr>
            <a:normAutofit/>
          </a:bodyPr>
          <a:lstStyle/>
          <a:p>
            <a:r>
              <a:rPr lang="en-US" sz="4000" dirty="0" smtClean="0">
                <a:solidFill>
                  <a:schemeClr val="bg1"/>
                </a:solidFill>
              </a:rPr>
              <a:t>What is a Field-Effect Transistor (FET)?</a:t>
            </a:r>
            <a:endParaRPr lang="en-US" sz="4000" dirty="0">
              <a:solidFill>
                <a:schemeClr val="bg1"/>
              </a:solidFill>
            </a:endParaRPr>
          </a:p>
        </p:txBody>
      </p:sp>
      <p:sp>
        <p:nvSpPr>
          <p:cNvPr id="4" name="Subtitle 3"/>
          <p:cNvSpPr>
            <a:spLocks noGrp="1"/>
          </p:cNvSpPr>
          <p:nvPr>
            <p:ph type="subTitle" idx="1"/>
          </p:nvPr>
        </p:nvSpPr>
        <p:spPr>
          <a:xfrm>
            <a:off x="304800" y="1676400"/>
            <a:ext cx="4648200" cy="4800600"/>
          </a:xfrm>
        </p:spPr>
        <p:txBody>
          <a:bodyPr>
            <a:normAutofit fontScale="92500" lnSpcReduction="20000"/>
          </a:bodyPr>
          <a:lstStyle/>
          <a:p>
            <a:pPr algn="l">
              <a:buFont typeface="Arial" pitchFamily="34" charset="0"/>
              <a:buChar char="•"/>
            </a:pPr>
            <a:r>
              <a:rPr lang="en-US" sz="2400" dirty="0" smtClean="0">
                <a:solidFill>
                  <a:schemeClr val="bg1"/>
                </a:solidFill>
                <a:latin typeface="Tahoma" pitchFamily="34" charset="0"/>
                <a:cs typeface="Tahoma" pitchFamily="34" charset="0"/>
              </a:rPr>
              <a:t> </a:t>
            </a:r>
            <a:r>
              <a:rPr lang="en-US" sz="2200" dirty="0" smtClean="0">
                <a:solidFill>
                  <a:schemeClr val="bg1"/>
                </a:solidFill>
                <a:latin typeface="Tahoma" pitchFamily="34" charset="0"/>
                <a:cs typeface="Tahoma" pitchFamily="34" charset="0"/>
              </a:rPr>
              <a:t>Semiconductor device that depends on electric field to control the current</a:t>
            </a:r>
          </a:p>
          <a:p>
            <a:pPr algn="l">
              <a:buFont typeface="Arial" pitchFamily="34" charset="0"/>
              <a:buChar char="•"/>
            </a:pPr>
            <a:endParaRPr lang="en-US" sz="2200" dirty="0" smtClean="0">
              <a:solidFill>
                <a:schemeClr val="bg1"/>
              </a:solidFill>
              <a:latin typeface="Tahoma" pitchFamily="34" charset="0"/>
              <a:cs typeface="Tahoma" pitchFamily="34" charset="0"/>
            </a:endParaRPr>
          </a:p>
          <a:p>
            <a:pPr algn="l">
              <a:buFont typeface="Arial" pitchFamily="34" charset="0"/>
              <a:buChar char="•"/>
            </a:pPr>
            <a:r>
              <a:rPr lang="en-US" sz="2200" dirty="0" smtClean="0">
                <a:solidFill>
                  <a:schemeClr val="bg1"/>
                </a:solidFill>
                <a:latin typeface="Tahoma" pitchFamily="34" charset="0"/>
                <a:cs typeface="Tahoma" pitchFamily="34" charset="0"/>
              </a:rPr>
              <a:t> Performs same functions as a BJT; amplifier, switch, etc.</a:t>
            </a:r>
          </a:p>
          <a:p>
            <a:pPr algn="l">
              <a:buFont typeface="Arial" pitchFamily="34" charset="0"/>
              <a:buChar char="•"/>
            </a:pPr>
            <a:endParaRPr lang="en-US" sz="2200" dirty="0" smtClean="0">
              <a:solidFill>
                <a:schemeClr val="bg1"/>
              </a:solidFill>
              <a:latin typeface="Tahoma" pitchFamily="34" charset="0"/>
              <a:cs typeface="Tahoma" pitchFamily="34" charset="0"/>
            </a:endParaRPr>
          </a:p>
          <a:p>
            <a:pPr algn="l">
              <a:buFont typeface="Arial" pitchFamily="34" charset="0"/>
              <a:buChar char="•"/>
            </a:pPr>
            <a:r>
              <a:rPr lang="en-US" sz="2200" dirty="0">
                <a:solidFill>
                  <a:schemeClr val="bg1"/>
                </a:solidFill>
                <a:latin typeface="Tahoma" pitchFamily="34" charset="0"/>
                <a:cs typeface="Tahoma" pitchFamily="34" charset="0"/>
              </a:rPr>
              <a:t> </a:t>
            </a:r>
            <a:r>
              <a:rPr lang="en-US" sz="2200" dirty="0" smtClean="0">
                <a:solidFill>
                  <a:schemeClr val="bg1"/>
                </a:solidFill>
                <a:latin typeface="Tahoma" pitchFamily="34" charset="0"/>
                <a:cs typeface="Tahoma" pitchFamily="34" charset="0"/>
              </a:rPr>
              <a:t>Relies on PNP or NPN junctions to allow current flow</a:t>
            </a:r>
          </a:p>
          <a:p>
            <a:pPr algn="l">
              <a:buFont typeface="Arial" pitchFamily="34" charset="0"/>
              <a:buChar char="•"/>
            </a:pPr>
            <a:endParaRPr lang="en-US" sz="2200" dirty="0" smtClean="0">
              <a:solidFill>
                <a:schemeClr val="bg1"/>
              </a:solidFill>
              <a:latin typeface="Tahoma" pitchFamily="34" charset="0"/>
              <a:cs typeface="Tahoma" pitchFamily="34" charset="0"/>
            </a:endParaRPr>
          </a:p>
          <a:p>
            <a:pPr algn="l">
              <a:buFont typeface="Arial" pitchFamily="34" charset="0"/>
              <a:buChar char="•"/>
            </a:pPr>
            <a:r>
              <a:rPr lang="en-US" sz="2200" dirty="0">
                <a:solidFill>
                  <a:schemeClr val="bg1"/>
                </a:solidFill>
                <a:latin typeface="Tahoma" pitchFamily="34" charset="0"/>
                <a:cs typeface="Tahoma" pitchFamily="34" charset="0"/>
              </a:rPr>
              <a:t> </a:t>
            </a:r>
            <a:r>
              <a:rPr lang="en-US" sz="2200" dirty="0" smtClean="0">
                <a:solidFill>
                  <a:schemeClr val="bg1"/>
                </a:solidFill>
                <a:latin typeface="Tahoma" pitchFamily="34" charset="0"/>
                <a:cs typeface="Tahoma" pitchFamily="34" charset="0"/>
              </a:rPr>
              <a:t>However, mechanism that controls current is different from the BJT</a:t>
            </a:r>
          </a:p>
          <a:p>
            <a:pPr algn="l"/>
            <a:endParaRPr lang="en-US" sz="2200" dirty="0" smtClean="0">
              <a:solidFill>
                <a:schemeClr val="bg1"/>
              </a:solidFill>
              <a:latin typeface="Tahoma" pitchFamily="34" charset="0"/>
              <a:cs typeface="Tahoma" pitchFamily="34" charset="0"/>
            </a:endParaRPr>
          </a:p>
          <a:p>
            <a:pPr algn="l">
              <a:buFont typeface="Arial" pitchFamily="34" charset="0"/>
              <a:buChar char="•"/>
            </a:pPr>
            <a:r>
              <a:rPr lang="en-US" sz="2200" dirty="0" smtClean="0">
                <a:solidFill>
                  <a:schemeClr val="bg1"/>
                </a:solidFill>
                <a:latin typeface="Tahoma" pitchFamily="34" charset="0"/>
                <a:cs typeface="Tahoma" pitchFamily="34" charset="0"/>
              </a:rPr>
              <a:t> Remember the BJT is </a:t>
            </a:r>
            <a:r>
              <a:rPr lang="en-US" sz="2200" u="sng" dirty="0" smtClean="0">
                <a:solidFill>
                  <a:schemeClr val="bg1"/>
                </a:solidFill>
                <a:latin typeface="Tahoma" pitchFamily="34" charset="0"/>
                <a:cs typeface="Tahoma" pitchFamily="34" charset="0"/>
              </a:rPr>
              <a:t>bipolar</a:t>
            </a:r>
            <a:r>
              <a:rPr lang="en-US" sz="2200" dirty="0" smtClean="0">
                <a:solidFill>
                  <a:schemeClr val="bg1"/>
                </a:solidFill>
                <a:latin typeface="Tahoma" pitchFamily="34" charset="0"/>
                <a:cs typeface="Tahoma" pitchFamily="34" charset="0"/>
              </a:rPr>
              <a:t>. The FET is sometimes called a </a:t>
            </a:r>
            <a:r>
              <a:rPr lang="en-US" sz="2200" u="sng" dirty="0" err="1" smtClean="0">
                <a:solidFill>
                  <a:schemeClr val="bg1"/>
                </a:solidFill>
                <a:latin typeface="Tahoma" pitchFamily="34" charset="0"/>
                <a:cs typeface="Tahoma" pitchFamily="34" charset="0"/>
              </a:rPr>
              <a:t>unipolar</a:t>
            </a:r>
            <a:r>
              <a:rPr lang="en-US" sz="2200" dirty="0" smtClean="0">
                <a:solidFill>
                  <a:schemeClr val="bg1"/>
                </a:solidFill>
                <a:latin typeface="Tahoma" pitchFamily="34" charset="0"/>
                <a:cs typeface="Tahoma" pitchFamily="34" charset="0"/>
              </a:rPr>
              <a:t> transistor </a:t>
            </a:r>
          </a:p>
          <a:p>
            <a:pPr lvl="1" algn="l">
              <a:buFont typeface="Arial" pitchFamily="34" charset="0"/>
              <a:buChar char="•"/>
            </a:pPr>
            <a:r>
              <a:rPr lang="en-US" dirty="0" smtClean="0">
                <a:solidFill>
                  <a:schemeClr val="bg1"/>
                </a:solidFill>
                <a:latin typeface="Tahoma" pitchFamily="34" charset="0"/>
                <a:cs typeface="Tahoma" pitchFamily="34" charset="0"/>
              </a:rPr>
              <a:t> </a:t>
            </a:r>
            <a:r>
              <a:rPr lang="en-US" sz="2200" dirty="0" smtClean="0">
                <a:solidFill>
                  <a:schemeClr val="bg1"/>
                </a:solidFill>
                <a:latin typeface="Tahoma" pitchFamily="34" charset="0"/>
                <a:cs typeface="Tahoma" pitchFamily="34" charset="0"/>
              </a:rPr>
              <a:t>One type of charge carrier</a:t>
            </a:r>
          </a:p>
        </p:txBody>
      </p:sp>
      <p:pic>
        <p:nvPicPr>
          <p:cNvPr id="4099" name="Picture 3"/>
          <p:cNvPicPr>
            <a:picLocks noChangeAspect="1" noChangeArrowheads="1"/>
          </p:cNvPicPr>
          <p:nvPr/>
        </p:nvPicPr>
        <p:blipFill>
          <a:blip r:embed="rId3" cstate="print"/>
          <a:srcRect/>
          <a:stretch>
            <a:fillRect/>
          </a:stretch>
        </p:blipFill>
        <p:spPr bwMode="auto">
          <a:xfrm>
            <a:off x="5181600" y="2362200"/>
            <a:ext cx="3732289"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914400"/>
          </a:xfrm>
        </p:spPr>
        <p:txBody>
          <a:bodyPr/>
          <a:lstStyle/>
          <a:p>
            <a:pPr algn="ctr"/>
            <a:r>
              <a:rPr lang="en-US" dirty="0" smtClean="0">
                <a:solidFill>
                  <a:schemeClr val="bg1"/>
                </a:solidFill>
              </a:rPr>
              <a:t>How does a FET work?</a:t>
            </a:r>
            <a:endParaRPr lang="en-US" dirty="0">
              <a:solidFill>
                <a:schemeClr val="bg1"/>
              </a:solidFill>
            </a:endParaRPr>
          </a:p>
        </p:txBody>
      </p:sp>
      <p:sp>
        <p:nvSpPr>
          <p:cNvPr id="44" name="Content Placeholder 2"/>
          <p:cNvSpPr txBox="1">
            <a:spLocks/>
          </p:cNvSpPr>
          <p:nvPr/>
        </p:nvSpPr>
        <p:spPr>
          <a:xfrm>
            <a:off x="228600" y="1676400"/>
            <a:ext cx="57150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00FF"/>
              </a:buClr>
              <a:buSzPct val="95000"/>
              <a:buFont typeface="Wingdings 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rPr>
              <a:t>Flow of current is similar to water flow through a garden hose</a:t>
            </a:r>
          </a:p>
          <a:p>
            <a:pPr marL="640080" marR="0" lvl="1" indent="-246888" algn="l" defTabSz="914400" rtl="0" eaLnBrk="1" fontAlgn="auto" latinLnBrk="0" hangingPunct="1">
              <a:lnSpc>
                <a:spcPct val="100000"/>
              </a:lnSpc>
              <a:spcBef>
                <a:spcPct val="20000"/>
              </a:spcBef>
              <a:spcAft>
                <a:spcPts val="0"/>
              </a:spcAft>
              <a:buClr>
                <a:srgbClr val="0000FF"/>
              </a:buClr>
              <a:buSzPct val="85000"/>
              <a:buFont typeface="Wingdings 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rPr>
              <a:t>Pinch the hose (decrease current channel width) to decrease flow</a:t>
            </a:r>
          </a:p>
          <a:p>
            <a:pPr marL="640080" marR="0" lvl="1" indent="-246888" algn="l" defTabSz="914400" rtl="0" eaLnBrk="1" fontAlgn="auto" latinLnBrk="0" hangingPunct="1">
              <a:lnSpc>
                <a:spcPct val="100000"/>
              </a:lnSpc>
              <a:spcBef>
                <a:spcPct val="20000"/>
              </a:spcBef>
              <a:spcAft>
                <a:spcPts val="0"/>
              </a:spcAft>
              <a:buClr>
                <a:srgbClr val="0000FF"/>
              </a:buClr>
              <a:buSzPct val="85000"/>
              <a:buFont typeface="Wingdings 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rPr>
              <a:t>Open the hose (increase channel width) to increase flow</a:t>
            </a:r>
          </a:p>
          <a:p>
            <a:pPr marL="640080" marR="0" lvl="1" indent="-246888" algn="l" defTabSz="914400" rtl="0" eaLnBrk="1" fontAlgn="auto" latinLnBrk="0" hangingPunct="1">
              <a:lnSpc>
                <a:spcPct val="100000"/>
              </a:lnSpc>
              <a:spcBef>
                <a:spcPct val="20000"/>
              </a:spcBef>
              <a:spcAft>
                <a:spcPts val="0"/>
              </a:spcAft>
              <a:buClr>
                <a:srgbClr val="0000FF"/>
              </a:buClr>
              <a:buSzPct val="85000"/>
              <a:buFont typeface="Wingdings 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onstantia"/>
                <a:ea typeface="+mn-ea"/>
                <a:cs typeface="+mn-cs"/>
              </a:rPr>
              <a:t>Also, the pressure differential from the front and back of the hose (synonymous with  the voltage from drain to source) effects the flow</a:t>
            </a:r>
          </a:p>
          <a:p>
            <a:pPr marL="640080" marR="0" lvl="1" indent="-246888" algn="l" defTabSz="914400" rtl="0" eaLnBrk="1" fontAlgn="auto" latinLnBrk="0" hangingPunct="1">
              <a:lnSpc>
                <a:spcPct val="100000"/>
              </a:lnSpc>
              <a:spcBef>
                <a:spcPct val="20000"/>
              </a:spcBef>
              <a:spcAft>
                <a:spcPts val="0"/>
              </a:spcAft>
              <a:buClr>
                <a:srgbClr val="0000FF"/>
              </a:buClr>
              <a:buSzPct val="85000"/>
              <a:buFont typeface="Wingdings 2"/>
              <a:buChar char=""/>
              <a:tabLst/>
              <a:defRPr/>
            </a:pPr>
            <a:endParaRPr lang="en-US" dirty="0">
              <a:solidFill>
                <a:sysClr val="windowText" lastClr="000000"/>
              </a:solidFill>
              <a:latin typeface="Constantia"/>
            </a:endParaRPr>
          </a:p>
          <a:p>
            <a:pPr marL="27432" indent="0">
              <a:buClr>
                <a:srgbClr val="0000FF"/>
              </a:buClr>
              <a:buSzPct val="85000"/>
              <a:buNone/>
            </a:pPr>
            <a:endParaRPr lang="en-US" dirty="0">
              <a:solidFill>
                <a:sysClr val="windowText" lastClr="000000"/>
              </a:solidFill>
              <a:latin typeface="Constantia"/>
            </a:endParaRPr>
          </a:p>
        </p:txBody>
      </p:sp>
      <p:pic>
        <p:nvPicPr>
          <p:cNvPr id="49" name="Picture 7"/>
          <p:cNvPicPr>
            <a:picLocks noChangeAspect="1" noChangeArrowheads="1"/>
          </p:cNvPicPr>
          <p:nvPr/>
        </p:nvPicPr>
        <p:blipFill>
          <a:blip r:embed="rId2" cstate="print"/>
          <a:srcRect/>
          <a:stretch>
            <a:fillRect/>
          </a:stretch>
        </p:blipFill>
        <p:spPr bwMode="auto">
          <a:xfrm>
            <a:off x="5905500" y="4238625"/>
            <a:ext cx="2857500" cy="1857375"/>
          </a:xfrm>
          <a:prstGeom prst="rect">
            <a:avLst/>
          </a:prstGeom>
          <a:noFill/>
          <a:ln w="9525">
            <a:noFill/>
            <a:miter lim="800000"/>
            <a:headEnd/>
            <a:tailEnd/>
          </a:ln>
        </p:spPr>
      </p:pic>
      <p:pic>
        <p:nvPicPr>
          <p:cNvPr id="50" name="Picture 3"/>
          <p:cNvPicPr>
            <a:picLocks noChangeAspect="1" noChangeArrowheads="1"/>
          </p:cNvPicPr>
          <p:nvPr/>
        </p:nvPicPr>
        <p:blipFill rotWithShape="1">
          <a:blip r:embed="rId3" cstate="print"/>
          <a:srcRect t="15399" r="50000"/>
          <a:stretch/>
        </p:blipFill>
        <p:spPr bwMode="auto">
          <a:xfrm>
            <a:off x="6865204" y="1524000"/>
            <a:ext cx="1866144" cy="2449683"/>
          </a:xfrm>
          <a:prstGeom prst="rect">
            <a:avLst/>
          </a:prstGeom>
          <a:noFill/>
          <a:ln w="9525">
            <a:noFill/>
            <a:miter lim="800000"/>
            <a:headEnd/>
            <a:tailEnd/>
          </a:ln>
        </p:spPr>
      </p:pic>
      <p:sp>
        <p:nvSpPr>
          <p:cNvPr id="3" name="TextBox 2"/>
          <p:cNvSpPr txBox="1"/>
          <p:nvPr/>
        </p:nvSpPr>
        <p:spPr>
          <a:xfrm>
            <a:off x="609600" y="5867400"/>
            <a:ext cx="5181600" cy="369332"/>
          </a:xfrm>
          <a:prstGeom prst="rect">
            <a:avLst/>
          </a:prstGeom>
          <a:noFill/>
        </p:spPr>
        <p:txBody>
          <a:bodyPr wrap="square" rtlCol="0">
            <a:spAutoFit/>
          </a:bodyPr>
          <a:lstStyle/>
          <a:p>
            <a:r>
              <a:rPr lang="en-US" dirty="0" smtClean="0">
                <a:solidFill>
                  <a:schemeClr val="accent1">
                    <a:lumMod val="60000"/>
                    <a:lumOff val="40000"/>
                  </a:schemeClr>
                </a:solidFill>
                <a:hlinkClick r:id="rId4"/>
              </a:rPr>
              <a:t>JFET Animation</a:t>
            </a:r>
            <a:endParaRPr lang="en-US" dirty="0">
              <a:solidFill>
                <a:schemeClr val="accent1">
                  <a:lumMod val="60000"/>
                  <a:lumOff val="40000"/>
                </a:schemeClr>
              </a:solidFill>
            </a:endParaRPr>
          </a:p>
        </p:txBody>
      </p:sp>
    </p:spTree>
    <p:extLst>
      <p:ext uri="{BB962C8B-B14F-4D97-AF65-F5344CB8AC3E}">
        <p14:creationId xmlns="" xmlns:p14="http://schemas.microsoft.com/office/powerpoint/2010/main" val="3596493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solidFill>
                  <a:schemeClr val="tx1"/>
                </a:solidFill>
              </a:rPr>
              <a:t>Types of Field-Effect Transistors</a:t>
            </a:r>
            <a:endParaRPr lang="en-US" dirty="0">
              <a:solidFill>
                <a:schemeClr val="tx1"/>
              </a:solidFill>
            </a:endParaRPr>
          </a:p>
        </p:txBody>
      </p:sp>
      <p:pic>
        <p:nvPicPr>
          <p:cNvPr id="19459" name="Picture 3"/>
          <p:cNvPicPr>
            <a:picLocks noChangeAspect="1" noChangeArrowheads="1"/>
          </p:cNvPicPr>
          <p:nvPr/>
        </p:nvPicPr>
        <p:blipFill>
          <a:blip r:embed="rId2" cstate="print"/>
          <a:srcRect/>
          <a:stretch>
            <a:fillRect/>
          </a:stretch>
        </p:blipFill>
        <p:spPr bwMode="auto">
          <a:xfrm>
            <a:off x="5029200" y="4559255"/>
            <a:ext cx="2590800" cy="1917745"/>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1371600" y="4772025"/>
            <a:ext cx="2952750" cy="1552575"/>
          </a:xfrm>
          <a:prstGeom prst="rect">
            <a:avLst/>
          </a:prstGeom>
          <a:noFill/>
          <a:ln w="9525">
            <a:noFill/>
            <a:miter lim="800000"/>
            <a:headEnd/>
            <a:tailEnd/>
          </a:ln>
        </p:spPr>
      </p:pic>
      <p:sp>
        <p:nvSpPr>
          <p:cNvPr id="7" name="TextBox 6"/>
          <p:cNvSpPr txBox="1"/>
          <p:nvPr/>
        </p:nvSpPr>
        <p:spPr>
          <a:xfrm>
            <a:off x="2286000" y="6324600"/>
            <a:ext cx="1125629" cy="369332"/>
          </a:xfrm>
          <a:prstGeom prst="rect">
            <a:avLst/>
          </a:prstGeom>
          <a:noFill/>
        </p:spPr>
        <p:txBody>
          <a:bodyPr wrap="none" rtlCol="0">
            <a:spAutoFit/>
          </a:bodyPr>
          <a:lstStyle/>
          <a:p>
            <a:r>
              <a:rPr lang="en-US" b="1" dirty="0" smtClean="0">
                <a:solidFill>
                  <a:prstClr val="black"/>
                </a:solidFill>
              </a:rPr>
              <a:t>MOSFET</a:t>
            </a:r>
            <a:endParaRPr lang="en-US" b="1" dirty="0">
              <a:solidFill>
                <a:prstClr val="black"/>
              </a:solidFill>
            </a:endParaRPr>
          </a:p>
        </p:txBody>
      </p:sp>
      <p:sp>
        <p:nvSpPr>
          <p:cNvPr id="8" name="TextBox 7"/>
          <p:cNvSpPr txBox="1"/>
          <p:nvPr/>
        </p:nvSpPr>
        <p:spPr>
          <a:xfrm>
            <a:off x="5997752" y="6412468"/>
            <a:ext cx="738087" cy="369332"/>
          </a:xfrm>
          <a:prstGeom prst="rect">
            <a:avLst/>
          </a:prstGeom>
          <a:noFill/>
        </p:spPr>
        <p:txBody>
          <a:bodyPr wrap="none" rtlCol="0">
            <a:spAutoFit/>
          </a:bodyPr>
          <a:lstStyle/>
          <a:p>
            <a:r>
              <a:rPr lang="en-US" b="1" dirty="0" smtClean="0">
                <a:solidFill>
                  <a:prstClr val="black"/>
                </a:solidFill>
              </a:rPr>
              <a:t>IGBT</a:t>
            </a:r>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 xmlns:p14="http://schemas.microsoft.com/office/powerpoint/2010/main" val="4004283122"/>
              </p:ext>
            </p:extLst>
          </p:nvPr>
        </p:nvGraphicFramePr>
        <p:xfrm>
          <a:off x="228600" y="1592996"/>
          <a:ext cx="8686800" cy="2553432"/>
        </p:xfrm>
        <a:graphic>
          <a:graphicData uri="http://schemas.openxmlformats.org/drawingml/2006/table">
            <a:tbl>
              <a:tblPr/>
              <a:tblGrid>
                <a:gridCol w="3962400"/>
                <a:gridCol w="4724400"/>
              </a:tblGrid>
              <a:tr h="425572">
                <a:tc>
                  <a:txBody>
                    <a:bodyPr/>
                    <a:lstStyle/>
                    <a:p>
                      <a:pPr algn="ctr" fontAlgn="b"/>
                      <a:r>
                        <a:rPr lang="en-US" sz="2400" b="0" i="0" u="none" strike="noStrike" dirty="0">
                          <a:solidFill>
                            <a:srgbClr val="000000"/>
                          </a:solidFill>
                          <a:latin typeface="Calibri"/>
                        </a:rPr>
                        <a:t>Type</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Function</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72">
                <a:tc>
                  <a:txBody>
                    <a:bodyPr/>
                    <a:lstStyle/>
                    <a:p>
                      <a:pPr algn="l" fontAlgn="b"/>
                      <a:r>
                        <a:rPr lang="en-US" sz="1600" b="0" i="0" u="none" strike="noStrike" dirty="0" smtClean="0">
                          <a:solidFill>
                            <a:srgbClr val="000000"/>
                          </a:solidFill>
                          <a:latin typeface="Calibri"/>
                        </a:rPr>
                        <a:t> </a:t>
                      </a:r>
                      <a:r>
                        <a:rPr lang="en-US" sz="1600" b="1" i="0" u="none" strike="noStrike" dirty="0" smtClean="0">
                          <a:solidFill>
                            <a:srgbClr val="000000"/>
                          </a:solidFill>
                          <a:latin typeface="Calibri"/>
                        </a:rPr>
                        <a:t>J</a:t>
                      </a:r>
                      <a:r>
                        <a:rPr lang="en-US" sz="1600" b="0" i="0" u="none" strike="noStrike" dirty="0" smtClean="0">
                          <a:solidFill>
                            <a:srgbClr val="000000"/>
                          </a:solidFill>
                          <a:latin typeface="Calibri"/>
                        </a:rPr>
                        <a:t>unction </a:t>
                      </a:r>
                      <a:r>
                        <a:rPr lang="en-US" sz="1600" b="1" i="0" u="none" strike="noStrike" dirty="0" smtClean="0">
                          <a:solidFill>
                            <a:srgbClr val="000000"/>
                          </a:solidFill>
                          <a:latin typeface="Calibri"/>
                        </a:rPr>
                        <a:t>F</a:t>
                      </a:r>
                      <a:r>
                        <a:rPr lang="en-US" sz="1600" b="0" i="0" u="none" strike="noStrike" dirty="0" smtClean="0">
                          <a:solidFill>
                            <a:srgbClr val="000000"/>
                          </a:solidFill>
                          <a:latin typeface="Calibri"/>
                        </a:rPr>
                        <a:t>ield-</a:t>
                      </a:r>
                      <a:r>
                        <a:rPr lang="en-US" sz="1600" b="1" i="0" u="none" strike="noStrike" dirty="0" smtClean="0">
                          <a:solidFill>
                            <a:srgbClr val="000000"/>
                          </a:solidFill>
                          <a:latin typeface="Calibri"/>
                        </a:rPr>
                        <a:t>E</a:t>
                      </a:r>
                      <a:r>
                        <a:rPr lang="en-US" sz="1600" b="0" i="0" u="none" strike="noStrike" dirty="0" smtClean="0">
                          <a:solidFill>
                            <a:srgbClr val="000000"/>
                          </a:solidFill>
                          <a:latin typeface="Calibri"/>
                        </a:rPr>
                        <a:t>ffect </a:t>
                      </a:r>
                      <a:r>
                        <a:rPr lang="en-US" sz="1600" b="1" i="0" u="none" strike="noStrike" dirty="0">
                          <a:solidFill>
                            <a:srgbClr val="000000"/>
                          </a:solidFill>
                          <a:latin typeface="Calibri"/>
                        </a:rPr>
                        <a:t>T</a:t>
                      </a:r>
                      <a:r>
                        <a:rPr lang="en-US" sz="1600" b="0" i="0" u="none" strike="noStrike" dirty="0">
                          <a:solidFill>
                            <a:srgbClr val="000000"/>
                          </a:solidFill>
                          <a:latin typeface="Calibri"/>
                        </a:rPr>
                        <a:t>ransistor </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JFET)</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Uses reversed biased p-n junction  to separate gate from body</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72">
                <a:tc>
                  <a:txBody>
                    <a:bodyPr/>
                    <a:lstStyle/>
                    <a:p>
                      <a:pPr algn="l" fontAlgn="b"/>
                      <a:r>
                        <a:rPr lang="en-US" sz="1600" b="0" i="0" u="none" strike="noStrike" dirty="0" smtClean="0">
                          <a:solidFill>
                            <a:srgbClr val="000000"/>
                          </a:solidFill>
                          <a:latin typeface="Calibri"/>
                        </a:rPr>
                        <a:t> </a:t>
                      </a:r>
                      <a:r>
                        <a:rPr lang="en-US" sz="1600" b="1" i="0" u="none" strike="noStrike" dirty="0" smtClean="0">
                          <a:solidFill>
                            <a:srgbClr val="000000"/>
                          </a:solidFill>
                          <a:latin typeface="Calibri"/>
                        </a:rPr>
                        <a:t>M</a:t>
                      </a:r>
                      <a:r>
                        <a:rPr lang="en-US" sz="1600" b="0" i="0" u="none" strike="noStrike" dirty="0" smtClean="0">
                          <a:solidFill>
                            <a:srgbClr val="000000"/>
                          </a:solidFill>
                          <a:latin typeface="Calibri"/>
                        </a:rPr>
                        <a:t>etal-</a:t>
                      </a:r>
                      <a:r>
                        <a:rPr lang="en-US" sz="1600" b="1" i="0" u="none" strike="noStrike" dirty="0" smtClean="0">
                          <a:solidFill>
                            <a:srgbClr val="000000"/>
                          </a:solidFill>
                          <a:latin typeface="Calibri"/>
                        </a:rPr>
                        <a:t>O</a:t>
                      </a:r>
                      <a:r>
                        <a:rPr lang="en-US" sz="1600" b="0" i="0" u="none" strike="noStrike" dirty="0" smtClean="0">
                          <a:solidFill>
                            <a:srgbClr val="000000"/>
                          </a:solidFill>
                          <a:latin typeface="Calibri"/>
                        </a:rPr>
                        <a:t>xide-</a:t>
                      </a:r>
                      <a:r>
                        <a:rPr lang="en-US" sz="1600" b="1" i="0" u="none" strike="noStrike" dirty="0" smtClean="0">
                          <a:solidFill>
                            <a:srgbClr val="000000"/>
                          </a:solidFill>
                          <a:latin typeface="Calibri"/>
                        </a:rPr>
                        <a:t>S</a:t>
                      </a:r>
                      <a:r>
                        <a:rPr lang="en-US" sz="1600" b="0" i="0" u="none" strike="noStrike" dirty="0" smtClean="0">
                          <a:solidFill>
                            <a:srgbClr val="000000"/>
                          </a:solidFill>
                          <a:latin typeface="Calibri"/>
                        </a:rPr>
                        <a:t>emiconductor </a:t>
                      </a:r>
                      <a:r>
                        <a:rPr lang="en-US" sz="1600" b="1" i="0" u="none" strike="noStrike" dirty="0" smtClean="0">
                          <a:solidFill>
                            <a:srgbClr val="000000"/>
                          </a:solidFill>
                          <a:latin typeface="Calibri"/>
                        </a:rPr>
                        <a:t>FET</a:t>
                      </a:r>
                      <a:r>
                        <a:rPr lang="en-US" sz="1600" b="0" i="0" u="none" strike="noStrike" dirty="0" smtClean="0">
                          <a:solidFill>
                            <a:srgbClr val="000000"/>
                          </a:solidFill>
                          <a:latin typeface="Calibri"/>
                        </a:rPr>
                        <a:t>   </a:t>
                      </a:r>
                      <a:r>
                        <a:rPr lang="en-US" sz="1600" b="0" i="0" u="none" strike="noStrike" baseline="0" dirty="0" smtClean="0">
                          <a:solidFill>
                            <a:srgbClr val="000000"/>
                          </a:solidFill>
                          <a:latin typeface="Calibri"/>
                        </a:rPr>
                        <a:t>  </a:t>
                      </a:r>
                      <a:r>
                        <a:rPr lang="en-US" sz="1600" b="0" i="0" u="none" strike="noStrike" dirty="0" smtClean="0">
                          <a:solidFill>
                            <a:srgbClr val="000000"/>
                          </a:solidFill>
                          <a:latin typeface="Calibri"/>
                        </a:rPr>
                        <a:t>  (MOSFET</a:t>
                      </a:r>
                      <a:r>
                        <a:rPr lang="en-US" sz="1600" b="0" i="0" u="none" strike="noStrike" dirty="0">
                          <a:solidFill>
                            <a:srgbClr val="000000"/>
                          </a:solidFill>
                          <a:latin typeface="Calibri"/>
                        </a:rPr>
                        <a:t>)</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Uses insulator (usu. SiO</a:t>
                      </a:r>
                      <a:r>
                        <a:rPr lang="en-US" sz="1400" b="0" i="0" u="none" strike="noStrike" baseline="-25000" dirty="0">
                          <a:solidFill>
                            <a:srgbClr val="000000"/>
                          </a:solidFill>
                          <a:latin typeface="Calibri"/>
                        </a:rPr>
                        <a:t>2</a:t>
                      </a:r>
                      <a:r>
                        <a:rPr lang="en-US" sz="1400" b="0" i="0" u="none" strike="noStrike" dirty="0">
                          <a:solidFill>
                            <a:srgbClr val="000000"/>
                          </a:solidFill>
                          <a:latin typeface="Calibri"/>
                        </a:rPr>
                        <a:t>) between gate and body</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72">
                <a:tc>
                  <a:txBody>
                    <a:bodyPr/>
                    <a:lstStyle/>
                    <a:p>
                      <a:pPr algn="l" fontAlgn="b"/>
                      <a:r>
                        <a:rPr lang="en-US" sz="1600" b="0" i="0" u="none" strike="noStrike" dirty="0" smtClean="0">
                          <a:solidFill>
                            <a:srgbClr val="000000"/>
                          </a:solidFill>
                          <a:latin typeface="Calibri"/>
                        </a:rPr>
                        <a:t> </a:t>
                      </a:r>
                      <a:r>
                        <a:rPr lang="en-US" sz="1600" b="1" i="0" u="none" strike="noStrike" dirty="0" smtClean="0">
                          <a:solidFill>
                            <a:srgbClr val="000000"/>
                          </a:solidFill>
                          <a:latin typeface="Calibri"/>
                        </a:rPr>
                        <a:t>I</a:t>
                      </a:r>
                      <a:r>
                        <a:rPr lang="en-US" sz="1600" b="0" i="0" u="none" strike="noStrike" dirty="0" smtClean="0">
                          <a:solidFill>
                            <a:srgbClr val="000000"/>
                          </a:solidFill>
                          <a:latin typeface="Calibri"/>
                        </a:rPr>
                        <a:t>nsulated </a:t>
                      </a:r>
                      <a:r>
                        <a:rPr lang="en-US" sz="1600" b="1" i="0" u="none" strike="noStrike" dirty="0">
                          <a:solidFill>
                            <a:srgbClr val="000000"/>
                          </a:solidFill>
                          <a:latin typeface="Calibri"/>
                        </a:rPr>
                        <a:t>G</a:t>
                      </a:r>
                      <a:r>
                        <a:rPr lang="en-US" sz="1600" b="0" i="0" u="none" strike="noStrike" dirty="0">
                          <a:solidFill>
                            <a:srgbClr val="000000"/>
                          </a:solidFill>
                          <a:latin typeface="Calibri"/>
                        </a:rPr>
                        <a:t>ate </a:t>
                      </a:r>
                      <a:r>
                        <a:rPr lang="en-US" sz="1600" b="1" i="0" u="none" strike="noStrike" dirty="0">
                          <a:solidFill>
                            <a:srgbClr val="000000"/>
                          </a:solidFill>
                          <a:latin typeface="Calibri"/>
                        </a:rPr>
                        <a:t>B</a:t>
                      </a:r>
                      <a:r>
                        <a:rPr lang="en-US" sz="1600" b="0" i="0" u="none" strike="noStrike" dirty="0">
                          <a:solidFill>
                            <a:srgbClr val="000000"/>
                          </a:solidFill>
                          <a:latin typeface="Calibri"/>
                        </a:rPr>
                        <a:t>ipolar </a:t>
                      </a:r>
                      <a:r>
                        <a:rPr lang="en-US" sz="1600" b="1" i="0" u="none" strike="noStrike" dirty="0">
                          <a:solidFill>
                            <a:srgbClr val="000000"/>
                          </a:solidFill>
                          <a:latin typeface="Calibri"/>
                        </a:rPr>
                        <a:t>T</a:t>
                      </a:r>
                      <a:r>
                        <a:rPr lang="en-US" sz="1600" b="0" i="0" u="none" strike="noStrike" dirty="0">
                          <a:solidFill>
                            <a:srgbClr val="000000"/>
                          </a:solidFill>
                          <a:latin typeface="Calibri"/>
                        </a:rPr>
                        <a:t>ransistor </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IGBT)</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Similar to MOSFET, but different main channel</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72">
                <a:tc>
                  <a:txBody>
                    <a:bodyPr/>
                    <a:lstStyle/>
                    <a:p>
                      <a:pPr algn="l" fontAlgn="b"/>
                      <a:r>
                        <a:rPr lang="en-US" sz="1600" b="0" i="0" u="none" strike="noStrike" dirty="0" smtClean="0">
                          <a:solidFill>
                            <a:srgbClr val="000000"/>
                          </a:solidFill>
                          <a:latin typeface="Calibri"/>
                        </a:rPr>
                        <a:t> </a:t>
                      </a:r>
                      <a:r>
                        <a:rPr lang="en-US" sz="1600" b="1" i="0" u="none" strike="noStrike" dirty="0" smtClean="0">
                          <a:solidFill>
                            <a:srgbClr val="000000"/>
                          </a:solidFill>
                          <a:latin typeface="Calibri"/>
                        </a:rPr>
                        <a:t>O</a:t>
                      </a:r>
                      <a:r>
                        <a:rPr lang="en-US" sz="1600" b="0" i="0" u="none" strike="noStrike" dirty="0" smtClean="0">
                          <a:solidFill>
                            <a:srgbClr val="000000"/>
                          </a:solidFill>
                          <a:latin typeface="Calibri"/>
                        </a:rPr>
                        <a:t>rganic </a:t>
                      </a:r>
                      <a:r>
                        <a:rPr lang="en-US" sz="1600" b="1" i="0" u="none" strike="noStrike" dirty="0">
                          <a:solidFill>
                            <a:srgbClr val="000000"/>
                          </a:solidFill>
                          <a:latin typeface="Calibri"/>
                        </a:rPr>
                        <a:t>F</a:t>
                      </a:r>
                      <a:r>
                        <a:rPr lang="en-US" sz="1600" b="0" i="0" u="none" strike="noStrike" dirty="0">
                          <a:solidFill>
                            <a:srgbClr val="000000"/>
                          </a:solidFill>
                          <a:latin typeface="Calibri"/>
                        </a:rPr>
                        <a:t>ield-</a:t>
                      </a:r>
                      <a:r>
                        <a:rPr lang="en-US" sz="1600" b="1" i="0" u="none" strike="noStrike" dirty="0">
                          <a:solidFill>
                            <a:srgbClr val="000000"/>
                          </a:solidFill>
                          <a:latin typeface="Calibri"/>
                        </a:rPr>
                        <a:t>E</a:t>
                      </a:r>
                      <a:r>
                        <a:rPr lang="en-US" sz="1600" b="0" i="0" u="none" strike="noStrike" dirty="0">
                          <a:solidFill>
                            <a:srgbClr val="000000"/>
                          </a:solidFill>
                          <a:latin typeface="Calibri"/>
                        </a:rPr>
                        <a:t>ffect </a:t>
                      </a:r>
                      <a:r>
                        <a:rPr lang="en-US" sz="1600" b="1" i="0" u="none" strike="noStrike" dirty="0">
                          <a:solidFill>
                            <a:srgbClr val="000000"/>
                          </a:solidFill>
                          <a:latin typeface="Calibri"/>
                        </a:rPr>
                        <a:t>T</a:t>
                      </a:r>
                      <a:r>
                        <a:rPr lang="en-US" sz="1600" b="0" i="0" u="none" strike="noStrike" dirty="0">
                          <a:solidFill>
                            <a:srgbClr val="000000"/>
                          </a:solidFill>
                          <a:latin typeface="Calibri"/>
                        </a:rPr>
                        <a:t>ransistor </a:t>
                      </a:r>
                      <a:r>
                        <a:rPr lang="en-US" sz="1600" b="0" i="0" u="none" strike="noStrike" dirty="0" smtClean="0">
                          <a:solidFill>
                            <a:srgbClr val="000000"/>
                          </a:solidFill>
                          <a:latin typeface="Calibri"/>
                        </a:rPr>
                        <a:t>        </a:t>
                      </a:r>
                      <a:r>
                        <a:rPr lang="en-US" sz="1600" b="0" i="0" u="none" strike="noStrike" baseline="0" dirty="0" smtClean="0">
                          <a:solidFill>
                            <a:srgbClr val="000000"/>
                          </a:solidFill>
                          <a:latin typeface="Calibri"/>
                        </a:rPr>
                        <a:t> </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OFET)</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Uses organic semiconductor in its channel</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72">
                <a:tc>
                  <a:txBody>
                    <a:bodyPr/>
                    <a:lstStyle/>
                    <a:p>
                      <a:pPr algn="l" fontAlgn="b"/>
                      <a:r>
                        <a:rPr lang="en-US" sz="1600" b="0" i="0" u="none" strike="noStrike" dirty="0" smtClean="0">
                          <a:solidFill>
                            <a:srgbClr val="000000"/>
                          </a:solidFill>
                          <a:latin typeface="Calibri"/>
                        </a:rPr>
                        <a:t> </a:t>
                      </a:r>
                      <a:r>
                        <a:rPr lang="en-US" sz="1600" b="1" i="0" u="none" strike="noStrike" dirty="0" err="1" smtClean="0">
                          <a:solidFill>
                            <a:srgbClr val="000000"/>
                          </a:solidFill>
                          <a:latin typeface="Calibri"/>
                        </a:rPr>
                        <a:t>N</a:t>
                      </a:r>
                      <a:r>
                        <a:rPr lang="en-US" sz="1600" b="0" i="0" u="none" strike="noStrike" dirty="0" err="1" smtClean="0">
                          <a:solidFill>
                            <a:srgbClr val="000000"/>
                          </a:solidFill>
                          <a:latin typeface="Calibri"/>
                        </a:rPr>
                        <a:t>anoparticle</a:t>
                      </a:r>
                      <a:r>
                        <a:rPr lang="en-US" sz="1600" b="0" i="0" u="none" strike="noStrike" dirty="0" smtClean="0">
                          <a:solidFill>
                            <a:srgbClr val="000000"/>
                          </a:solidFill>
                          <a:latin typeface="Calibri"/>
                        </a:rPr>
                        <a:t> </a:t>
                      </a:r>
                      <a:r>
                        <a:rPr lang="en-US" sz="1600" b="1" i="0" u="none" strike="noStrike" dirty="0">
                          <a:solidFill>
                            <a:srgbClr val="000000"/>
                          </a:solidFill>
                          <a:latin typeface="Calibri"/>
                        </a:rPr>
                        <a:t>O</a:t>
                      </a:r>
                      <a:r>
                        <a:rPr lang="en-US" sz="1600" b="0" i="0" u="none" strike="noStrike" dirty="0">
                          <a:solidFill>
                            <a:srgbClr val="000000"/>
                          </a:solidFill>
                          <a:latin typeface="Calibri"/>
                        </a:rPr>
                        <a:t>rganic </a:t>
                      </a:r>
                      <a:r>
                        <a:rPr lang="en-US" sz="1600" b="1" i="0" u="none" strike="noStrike" dirty="0">
                          <a:solidFill>
                            <a:srgbClr val="000000"/>
                          </a:solidFill>
                          <a:latin typeface="Calibri"/>
                        </a:rPr>
                        <a:t>M</a:t>
                      </a:r>
                      <a:r>
                        <a:rPr lang="en-US" sz="1600" b="0" i="0" u="none" strike="noStrike" dirty="0">
                          <a:solidFill>
                            <a:srgbClr val="000000"/>
                          </a:solidFill>
                          <a:latin typeface="Calibri"/>
                        </a:rPr>
                        <a:t>emory </a:t>
                      </a:r>
                      <a:r>
                        <a:rPr lang="en-US" sz="1600" b="1" i="0" u="none" strike="noStrike" dirty="0" smtClean="0">
                          <a:solidFill>
                            <a:srgbClr val="000000"/>
                          </a:solidFill>
                          <a:latin typeface="Calibri"/>
                        </a:rPr>
                        <a:t>FET</a:t>
                      </a:r>
                      <a:r>
                        <a:rPr lang="en-US" sz="1600" b="0" i="0" u="none" strike="noStrike" dirty="0" smtClean="0">
                          <a:solidFill>
                            <a:srgbClr val="000000"/>
                          </a:solidFill>
                          <a:latin typeface="Calibri"/>
                        </a:rPr>
                        <a:t>   (NOMFET</a:t>
                      </a:r>
                      <a:r>
                        <a:rPr lang="en-US" sz="1600" b="0" i="0" u="none" strike="noStrike" dirty="0">
                          <a:solidFill>
                            <a:srgbClr val="000000"/>
                          </a:solidFill>
                          <a:latin typeface="Calibri"/>
                        </a:rPr>
                        <a:t>)</a:t>
                      </a: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Combines the organic transistor and gold </a:t>
                      </a:r>
                      <a:r>
                        <a:rPr lang="en-US" sz="1400" b="0" i="0" u="none" strike="noStrike" dirty="0" err="1">
                          <a:solidFill>
                            <a:srgbClr val="000000"/>
                          </a:solidFill>
                          <a:latin typeface="Calibri"/>
                        </a:rPr>
                        <a:t>nanoparticles</a:t>
                      </a:r>
                      <a:endParaRPr lang="en-US" sz="1400" b="0" i="0" u="none" strike="noStrike" dirty="0">
                        <a:solidFill>
                          <a:srgbClr val="000000"/>
                        </a:solidFill>
                        <a:latin typeface="Calibri"/>
                      </a:endParaRPr>
                    </a:p>
                  </a:txBody>
                  <a:tcPr marL="7723" marR="7723" marT="77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solidFill>
                  <a:schemeClr val="tx1"/>
                </a:solidFill>
              </a:rPr>
              <a:t>JFET</a:t>
            </a:r>
            <a:endParaRPr lang="en-US" dirty="0">
              <a:solidFill>
                <a:schemeClr val="tx1"/>
              </a:solidFill>
            </a:endParaRPr>
          </a:p>
        </p:txBody>
      </p:sp>
      <p:sp>
        <p:nvSpPr>
          <p:cNvPr id="3" name="Content Placeholder 2"/>
          <p:cNvSpPr>
            <a:spLocks noGrp="1"/>
          </p:cNvSpPr>
          <p:nvPr>
            <p:ph idx="1"/>
          </p:nvPr>
        </p:nvSpPr>
        <p:spPr>
          <a:xfrm>
            <a:off x="228600" y="2164080"/>
            <a:ext cx="5715000" cy="4389120"/>
          </a:xfrm>
        </p:spPr>
        <p:txBody>
          <a:bodyPr>
            <a:normAutofit/>
          </a:bodyPr>
          <a:lstStyle/>
          <a:p>
            <a:r>
              <a:rPr lang="en-US" sz="2400" dirty="0" smtClean="0"/>
              <a:t>A single channel of single doped SC material with terminals at end</a:t>
            </a:r>
          </a:p>
          <a:p>
            <a:r>
              <a:rPr lang="en-US" sz="2400" dirty="0" smtClean="0"/>
              <a:t>Gate surrounds channel with doping that is opposite of the channel, making the PNP or NPN type</a:t>
            </a:r>
          </a:p>
          <a:p>
            <a:r>
              <a:rPr lang="en-US" sz="2400" dirty="0" smtClean="0"/>
              <a:t>Uses reversed biased p-n junction  to separate gate from body</a:t>
            </a:r>
          </a:p>
        </p:txBody>
      </p:sp>
      <p:pic>
        <p:nvPicPr>
          <p:cNvPr id="1028" name="Picture 4"/>
          <p:cNvPicPr>
            <a:picLocks noChangeAspect="1" noChangeArrowheads="1"/>
          </p:cNvPicPr>
          <p:nvPr/>
        </p:nvPicPr>
        <p:blipFill>
          <a:blip r:embed="rId2" cstate="print"/>
          <a:srcRect/>
          <a:stretch>
            <a:fillRect/>
          </a:stretch>
        </p:blipFill>
        <p:spPr bwMode="auto">
          <a:xfrm>
            <a:off x="6941790" y="1752600"/>
            <a:ext cx="1066800" cy="10668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7077075" y="4295001"/>
            <a:ext cx="923925" cy="885825"/>
          </a:xfrm>
          <a:prstGeom prst="rect">
            <a:avLst/>
          </a:prstGeom>
          <a:noFill/>
          <a:ln w="9525">
            <a:noFill/>
            <a:miter lim="800000"/>
            <a:headEnd/>
            <a:tailEnd/>
          </a:ln>
        </p:spPr>
      </p:pic>
      <p:sp>
        <p:nvSpPr>
          <p:cNvPr id="8" name="TextBox 7"/>
          <p:cNvSpPr txBox="1"/>
          <p:nvPr/>
        </p:nvSpPr>
        <p:spPr>
          <a:xfrm>
            <a:off x="6781800" y="2895600"/>
            <a:ext cx="1289135" cy="646331"/>
          </a:xfrm>
          <a:prstGeom prst="rect">
            <a:avLst/>
          </a:prstGeom>
          <a:noFill/>
        </p:spPr>
        <p:txBody>
          <a:bodyPr wrap="none" rtlCol="0">
            <a:spAutoFit/>
          </a:bodyPr>
          <a:lstStyle/>
          <a:p>
            <a:r>
              <a:rPr lang="en-US" b="1" dirty="0" smtClean="0">
                <a:solidFill>
                  <a:prstClr val="black"/>
                </a:solidFill>
              </a:rPr>
              <a:t>n-channel</a:t>
            </a:r>
          </a:p>
          <a:p>
            <a:pPr algn="ctr"/>
            <a:r>
              <a:rPr lang="en-US" b="1" dirty="0" smtClean="0">
                <a:solidFill>
                  <a:prstClr val="black"/>
                </a:solidFill>
              </a:rPr>
              <a:t>JFET</a:t>
            </a:r>
            <a:endParaRPr lang="en-US" b="1" dirty="0">
              <a:solidFill>
                <a:prstClr val="black"/>
              </a:solidFill>
            </a:endParaRPr>
          </a:p>
        </p:txBody>
      </p:sp>
      <p:sp>
        <p:nvSpPr>
          <p:cNvPr id="9" name="TextBox 8"/>
          <p:cNvSpPr txBox="1"/>
          <p:nvPr/>
        </p:nvSpPr>
        <p:spPr>
          <a:xfrm>
            <a:off x="6934200" y="5373469"/>
            <a:ext cx="1282723" cy="646331"/>
          </a:xfrm>
          <a:prstGeom prst="rect">
            <a:avLst/>
          </a:prstGeom>
          <a:noFill/>
        </p:spPr>
        <p:txBody>
          <a:bodyPr wrap="none" rtlCol="0">
            <a:spAutoFit/>
          </a:bodyPr>
          <a:lstStyle/>
          <a:p>
            <a:r>
              <a:rPr lang="en-US" b="1" dirty="0" smtClean="0">
                <a:solidFill>
                  <a:prstClr val="black"/>
                </a:solidFill>
              </a:rPr>
              <a:t>p-channel</a:t>
            </a:r>
          </a:p>
          <a:p>
            <a:pPr algn="ctr"/>
            <a:r>
              <a:rPr lang="en-US" b="1" dirty="0" smtClean="0">
                <a:solidFill>
                  <a:prstClr val="black"/>
                </a:solidFill>
              </a:rPr>
              <a:t>JFET</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143000"/>
          </a:xfrm>
        </p:spPr>
        <p:txBody>
          <a:bodyPr>
            <a:normAutofit/>
          </a:bodyPr>
          <a:lstStyle/>
          <a:p>
            <a:r>
              <a:rPr lang="en-US" sz="3600" dirty="0" smtClean="0">
                <a:solidFill>
                  <a:schemeClr val="tx1"/>
                </a:solidFill>
              </a:rPr>
              <a:t>Characteristics and Applications of FETs</a:t>
            </a:r>
            <a:endParaRPr lang="en-US" sz="3600" dirty="0">
              <a:solidFill>
                <a:schemeClr val="tx1"/>
              </a:solidFill>
            </a:endParaRPr>
          </a:p>
        </p:txBody>
      </p:sp>
      <p:sp>
        <p:nvSpPr>
          <p:cNvPr id="5" name="Title 1"/>
          <p:cNvSpPr txBox="1">
            <a:spLocks/>
          </p:cNvSpPr>
          <p:nvPr/>
        </p:nvSpPr>
        <p:spPr>
          <a:xfrm>
            <a:off x="457200" y="914400"/>
            <a:ext cx="8229600" cy="1143000"/>
          </a:xfrm>
          <a:prstGeom prst="rect">
            <a:avLst/>
          </a:prstGeom>
        </p:spPr>
        <p:txBody>
          <a:bodyPr vert="horz" lIns="91440" tIns="45720" rIns="91440" bIns="45720" rtlCol="0" anchor="ctr">
            <a:normAutofit/>
          </a:bodyPr>
          <a:lstStyle/>
          <a:p>
            <a:pPr algn="ctr">
              <a:spcBef>
                <a:spcPct val="0"/>
              </a:spcBef>
              <a:defRPr/>
            </a:pPr>
            <a:r>
              <a:rPr lang="en-US" sz="3200" u="sng" dirty="0" smtClean="0">
                <a:solidFill>
                  <a:prstClr val="black"/>
                </a:solidFill>
                <a:latin typeface="Calibri"/>
              </a:rPr>
              <a:t>JFETs</a:t>
            </a:r>
            <a:endParaRPr lang="en-US" sz="3200" u="sng" dirty="0">
              <a:solidFill>
                <a:prstClr val="black"/>
              </a:solidFill>
              <a:latin typeface="Calibri"/>
            </a:endParaRPr>
          </a:p>
        </p:txBody>
      </p:sp>
      <p:sp>
        <p:nvSpPr>
          <p:cNvPr id="7" name="Content Placeholder 2"/>
          <p:cNvSpPr txBox="1">
            <a:spLocks/>
          </p:cNvSpPr>
          <p:nvPr/>
        </p:nvSpPr>
        <p:spPr>
          <a:xfrm>
            <a:off x="457200" y="2057400"/>
            <a:ext cx="5181600" cy="457200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US" sz="2200" dirty="0" smtClean="0">
                <a:solidFill>
                  <a:prstClr val="black"/>
                </a:solidFill>
              </a:rPr>
              <a:t>Simplest type of FET – easy to make</a:t>
            </a:r>
          </a:p>
          <a:p>
            <a:pPr marL="342900" indent="-342900">
              <a:spcBef>
                <a:spcPct val="20000"/>
              </a:spcBef>
              <a:buFont typeface="Arial" pitchFamily="34" charset="0"/>
              <a:buChar char="•"/>
              <a:defRPr/>
            </a:pPr>
            <a:r>
              <a:rPr lang="en-US" sz="2200" dirty="0" smtClean="0">
                <a:solidFill>
                  <a:prstClr val="black"/>
                </a:solidFill>
              </a:rPr>
              <a:t>High input impedance and resistance</a:t>
            </a:r>
          </a:p>
          <a:p>
            <a:pPr marL="342900" indent="-342900">
              <a:spcBef>
                <a:spcPct val="20000"/>
              </a:spcBef>
              <a:buFont typeface="Arial" pitchFamily="34" charset="0"/>
              <a:buChar char="•"/>
              <a:defRPr/>
            </a:pPr>
            <a:r>
              <a:rPr lang="en-US" sz="2200" dirty="0" smtClean="0">
                <a:solidFill>
                  <a:prstClr val="black"/>
                </a:solidFill>
              </a:rPr>
              <a:t>Low Capacitance</a:t>
            </a:r>
          </a:p>
          <a:p>
            <a:pPr marL="342900" indent="-342900">
              <a:spcBef>
                <a:spcPct val="20000"/>
              </a:spcBef>
              <a:buFont typeface="Arial" pitchFamily="34" charset="0"/>
              <a:buChar char="•"/>
              <a:defRPr/>
            </a:pPr>
            <a:r>
              <a:rPr lang="en-US" sz="2200" dirty="0" smtClean="0">
                <a:solidFill>
                  <a:prstClr val="black"/>
                </a:solidFill>
              </a:rPr>
              <a:t>Slower speed in switching</a:t>
            </a:r>
          </a:p>
          <a:p>
            <a:pPr marL="342900" indent="-342900">
              <a:spcBef>
                <a:spcPct val="20000"/>
              </a:spcBef>
              <a:buFont typeface="Arial" pitchFamily="34" charset="0"/>
              <a:buChar char="•"/>
              <a:defRPr/>
            </a:pPr>
            <a:r>
              <a:rPr lang="en-US" sz="2200" dirty="0" smtClean="0">
                <a:solidFill>
                  <a:prstClr val="black"/>
                </a:solidFill>
              </a:rPr>
              <a:t>Uses?</a:t>
            </a:r>
          </a:p>
          <a:p>
            <a:pPr marL="742950" lvl="1" indent="-285750">
              <a:spcBef>
                <a:spcPct val="20000"/>
              </a:spcBef>
              <a:buFont typeface="Arial" pitchFamily="34" charset="0"/>
              <a:buChar char="–"/>
              <a:defRPr/>
            </a:pPr>
            <a:r>
              <a:rPr lang="en-US" sz="2200" dirty="0" smtClean="0">
                <a:solidFill>
                  <a:prstClr val="black"/>
                </a:solidFill>
              </a:rPr>
              <a:t>Displacement sensor</a:t>
            </a:r>
          </a:p>
          <a:p>
            <a:pPr marL="742950" lvl="1" indent="-285750">
              <a:spcBef>
                <a:spcPct val="20000"/>
              </a:spcBef>
              <a:buFont typeface="Arial" pitchFamily="34" charset="0"/>
              <a:buChar char="–"/>
              <a:defRPr/>
            </a:pPr>
            <a:r>
              <a:rPr lang="en-US" sz="2200" dirty="0" smtClean="0">
                <a:solidFill>
                  <a:prstClr val="black"/>
                </a:solidFill>
              </a:rPr>
              <a:t>High input impedance amplifier</a:t>
            </a:r>
          </a:p>
          <a:p>
            <a:pPr marL="742950" lvl="1" indent="-285750">
              <a:spcBef>
                <a:spcPct val="20000"/>
              </a:spcBef>
              <a:buFont typeface="Arial" pitchFamily="34" charset="0"/>
              <a:buChar char="–"/>
              <a:defRPr/>
            </a:pPr>
            <a:r>
              <a:rPr lang="en-US" sz="2200" dirty="0" smtClean="0">
                <a:solidFill>
                  <a:prstClr val="black"/>
                </a:solidFill>
              </a:rPr>
              <a:t>Low-noise amplifier</a:t>
            </a:r>
          </a:p>
          <a:p>
            <a:pPr marL="742950" lvl="1" indent="-285750">
              <a:spcBef>
                <a:spcPct val="20000"/>
              </a:spcBef>
              <a:buFont typeface="Arial" pitchFamily="34" charset="0"/>
              <a:buChar char="–"/>
              <a:defRPr/>
            </a:pPr>
            <a:r>
              <a:rPr lang="en-US" sz="2200" dirty="0" smtClean="0">
                <a:solidFill>
                  <a:prstClr val="black"/>
                </a:solidFill>
              </a:rPr>
              <a:t>Analog switch</a:t>
            </a:r>
          </a:p>
          <a:p>
            <a:pPr marL="742950" lvl="1" indent="-285750">
              <a:spcBef>
                <a:spcPct val="20000"/>
              </a:spcBef>
              <a:buFont typeface="Arial" pitchFamily="34" charset="0"/>
              <a:buChar char="–"/>
              <a:defRPr/>
            </a:pPr>
            <a:r>
              <a:rPr lang="en-US" sz="2200" dirty="0" smtClean="0">
                <a:solidFill>
                  <a:prstClr val="black"/>
                </a:solidFill>
              </a:rPr>
              <a:t>Voltage controlled resistor</a:t>
            </a:r>
            <a:endParaRPr lang="en-US" sz="2200" dirty="0">
              <a:solidFill>
                <a:prstClr val="black"/>
              </a:solidFill>
            </a:endParaRPr>
          </a:p>
        </p:txBody>
      </p:sp>
      <p:pic>
        <p:nvPicPr>
          <p:cNvPr id="1026" name="Picture 2"/>
          <p:cNvPicPr>
            <a:picLocks noChangeAspect="1" noChangeArrowheads="1"/>
          </p:cNvPicPr>
          <p:nvPr/>
        </p:nvPicPr>
        <p:blipFill>
          <a:blip r:embed="rId2" cstate="print"/>
          <a:srcRect/>
          <a:stretch>
            <a:fillRect/>
          </a:stretch>
        </p:blipFill>
        <p:spPr bwMode="auto">
          <a:xfrm>
            <a:off x="6543675" y="2209800"/>
            <a:ext cx="1304925" cy="1504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72200" y="1762125"/>
            <a:ext cx="2047875" cy="3714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915025" y="4219575"/>
            <a:ext cx="25431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solidFill>
                  <a:schemeClr val="tx1"/>
                </a:solidFill>
              </a:rPr>
              <a:t>MOSFET</a:t>
            </a:r>
            <a:endParaRPr lang="en-US" dirty="0">
              <a:solidFill>
                <a:schemeClr val="tx1"/>
              </a:solidFill>
            </a:endParaRPr>
          </a:p>
        </p:txBody>
      </p:sp>
      <p:sp>
        <p:nvSpPr>
          <p:cNvPr id="4" name="Content Placeholder 2"/>
          <p:cNvSpPr>
            <a:spLocks noGrp="1"/>
          </p:cNvSpPr>
          <p:nvPr>
            <p:ph idx="1"/>
          </p:nvPr>
        </p:nvSpPr>
        <p:spPr>
          <a:xfrm>
            <a:off x="152400" y="1859280"/>
            <a:ext cx="5105400" cy="4389120"/>
          </a:xfrm>
        </p:spPr>
        <p:txBody>
          <a:bodyPr>
            <a:normAutofit/>
          </a:bodyPr>
          <a:lstStyle/>
          <a:p>
            <a:r>
              <a:rPr lang="en-US" dirty="0" smtClean="0"/>
              <a:t>Similar to JFET </a:t>
            </a:r>
          </a:p>
          <a:p>
            <a:pPr lvl="1"/>
            <a:r>
              <a:rPr lang="en-US" sz="2200" dirty="0" smtClean="0"/>
              <a:t>A single channel of single doped SC material with terminals at end</a:t>
            </a:r>
          </a:p>
          <a:p>
            <a:pPr lvl="1"/>
            <a:r>
              <a:rPr lang="en-US" sz="2200" dirty="0" smtClean="0"/>
              <a:t>Gate surrounds channel with doping that is opposite of the channel, making the PNP or NPN type</a:t>
            </a:r>
          </a:p>
          <a:p>
            <a:pPr lvl="1"/>
            <a:r>
              <a:rPr lang="en-US" sz="2200" dirty="0" smtClean="0"/>
              <a:t>BUT, the MOSFET uses an insulator to separate gate from body, while JFET uses a reverse-bias p-n junction</a:t>
            </a:r>
          </a:p>
        </p:txBody>
      </p:sp>
      <p:pic>
        <p:nvPicPr>
          <p:cNvPr id="3075" name="Picture 3"/>
          <p:cNvPicPr>
            <a:picLocks noChangeAspect="1" noChangeArrowheads="1"/>
          </p:cNvPicPr>
          <p:nvPr/>
        </p:nvPicPr>
        <p:blipFill>
          <a:blip r:embed="rId2" cstate="print"/>
          <a:srcRect/>
          <a:stretch>
            <a:fillRect/>
          </a:stretch>
        </p:blipFill>
        <p:spPr bwMode="auto">
          <a:xfrm>
            <a:off x="7010400" y="1524000"/>
            <a:ext cx="1219200" cy="12382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543550" y="1524000"/>
            <a:ext cx="1314450" cy="13620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010400" y="3006440"/>
            <a:ext cx="1161856" cy="13239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10200" y="2819400"/>
            <a:ext cx="1414464" cy="1543051"/>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962525"/>
            <a:ext cx="2943225" cy="1590675"/>
          </a:xfrm>
          <a:prstGeom prst="rect">
            <a:avLst/>
          </a:prstGeom>
          <a:noFill/>
          <a:ln w="9525">
            <a:noFill/>
            <a:miter lim="800000"/>
            <a:headEnd/>
            <a:tailEnd/>
          </a:ln>
        </p:spPr>
      </p:pic>
      <p:sp>
        <p:nvSpPr>
          <p:cNvPr id="10" name="TextBox 9"/>
          <p:cNvSpPr txBox="1"/>
          <p:nvPr/>
        </p:nvSpPr>
        <p:spPr>
          <a:xfrm>
            <a:off x="8077200" y="1981200"/>
            <a:ext cx="968535" cy="307777"/>
          </a:xfrm>
          <a:prstGeom prst="rect">
            <a:avLst/>
          </a:prstGeom>
          <a:noFill/>
        </p:spPr>
        <p:txBody>
          <a:bodyPr wrap="none" rtlCol="0">
            <a:spAutoFit/>
          </a:bodyPr>
          <a:lstStyle/>
          <a:p>
            <a:r>
              <a:rPr lang="en-US" sz="1400" dirty="0" smtClean="0">
                <a:solidFill>
                  <a:prstClr val="black"/>
                </a:solidFill>
              </a:rPr>
              <a:t>p-channel</a:t>
            </a:r>
            <a:endParaRPr lang="en-US" sz="1400" dirty="0">
              <a:solidFill>
                <a:prstClr val="black"/>
              </a:solidFill>
            </a:endParaRPr>
          </a:p>
        </p:txBody>
      </p:sp>
      <p:sp>
        <p:nvSpPr>
          <p:cNvPr id="11" name="TextBox 10"/>
          <p:cNvSpPr txBox="1"/>
          <p:nvPr/>
        </p:nvSpPr>
        <p:spPr>
          <a:xfrm>
            <a:off x="8077200" y="3505200"/>
            <a:ext cx="971741" cy="307777"/>
          </a:xfrm>
          <a:prstGeom prst="rect">
            <a:avLst/>
          </a:prstGeom>
          <a:noFill/>
        </p:spPr>
        <p:txBody>
          <a:bodyPr wrap="none" rtlCol="0">
            <a:spAutoFit/>
          </a:bodyPr>
          <a:lstStyle/>
          <a:p>
            <a:r>
              <a:rPr lang="en-US" sz="1400" dirty="0" smtClean="0">
                <a:solidFill>
                  <a:prstClr val="black"/>
                </a:solidFill>
              </a:rPr>
              <a:t>n-channel</a:t>
            </a:r>
            <a:endParaRPr lang="en-US" sz="1400" dirty="0">
              <a:solidFill>
                <a:prstClr val="black"/>
              </a:solidFill>
            </a:endParaRPr>
          </a:p>
        </p:txBody>
      </p:sp>
      <p:sp>
        <p:nvSpPr>
          <p:cNvPr id="12" name="TextBox 11"/>
          <p:cNvSpPr txBox="1"/>
          <p:nvPr/>
        </p:nvSpPr>
        <p:spPr>
          <a:xfrm>
            <a:off x="5410200" y="4340423"/>
            <a:ext cx="1426673" cy="523220"/>
          </a:xfrm>
          <a:prstGeom prst="rect">
            <a:avLst/>
          </a:prstGeom>
          <a:noFill/>
        </p:spPr>
        <p:txBody>
          <a:bodyPr wrap="none" rtlCol="0">
            <a:spAutoFit/>
          </a:bodyPr>
          <a:lstStyle/>
          <a:p>
            <a:pPr algn="ctr"/>
            <a:r>
              <a:rPr lang="en-US" sz="1400" dirty="0" smtClean="0">
                <a:solidFill>
                  <a:prstClr val="black"/>
                </a:solidFill>
              </a:rPr>
              <a:t>MOSFET</a:t>
            </a:r>
            <a:br>
              <a:rPr lang="en-US" sz="1400" dirty="0" smtClean="0">
                <a:solidFill>
                  <a:prstClr val="black"/>
                </a:solidFill>
              </a:rPr>
            </a:br>
            <a:r>
              <a:rPr lang="en-US" sz="1400" dirty="0" smtClean="0">
                <a:solidFill>
                  <a:prstClr val="black"/>
                </a:solidFill>
              </a:rPr>
              <a:t>enhanced mode</a:t>
            </a:r>
            <a:endParaRPr lang="en-US" sz="1400" dirty="0">
              <a:solidFill>
                <a:prstClr val="black"/>
              </a:solidFill>
            </a:endParaRPr>
          </a:p>
        </p:txBody>
      </p:sp>
      <p:sp>
        <p:nvSpPr>
          <p:cNvPr id="14" name="TextBox 13"/>
          <p:cNvSpPr txBox="1"/>
          <p:nvPr/>
        </p:nvSpPr>
        <p:spPr>
          <a:xfrm>
            <a:off x="7049226" y="4353580"/>
            <a:ext cx="1349024" cy="523220"/>
          </a:xfrm>
          <a:prstGeom prst="rect">
            <a:avLst/>
          </a:prstGeom>
          <a:noFill/>
        </p:spPr>
        <p:txBody>
          <a:bodyPr wrap="none" rtlCol="0">
            <a:spAutoFit/>
          </a:bodyPr>
          <a:lstStyle/>
          <a:p>
            <a:pPr algn="ctr"/>
            <a:r>
              <a:rPr lang="en-US" sz="1400" dirty="0" smtClean="0">
                <a:solidFill>
                  <a:prstClr val="black"/>
                </a:solidFill>
              </a:rPr>
              <a:t>MOSFET</a:t>
            </a:r>
            <a:br>
              <a:rPr lang="en-US" sz="1400" dirty="0" smtClean="0">
                <a:solidFill>
                  <a:prstClr val="black"/>
                </a:solidFill>
              </a:rPr>
            </a:br>
            <a:r>
              <a:rPr lang="en-US" sz="1400" dirty="0" smtClean="0">
                <a:solidFill>
                  <a:prstClr val="black"/>
                </a:solidFill>
              </a:rPr>
              <a:t>depleted mode</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7175" y="1962150"/>
            <a:ext cx="4391025" cy="2457450"/>
          </a:xfrm>
          <a:prstGeom prst="rect">
            <a:avLst/>
          </a:prstGeom>
          <a:noFill/>
          <a:ln w="9525">
            <a:noFill/>
            <a:miter lim="800000"/>
            <a:headEnd/>
            <a:tailEnd/>
          </a:ln>
        </p:spPr>
      </p:pic>
      <p:sp>
        <p:nvSpPr>
          <p:cNvPr id="2" name="Title 1"/>
          <p:cNvSpPr>
            <a:spLocks noGrp="1"/>
          </p:cNvSpPr>
          <p:nvPr>
            <p:ph type="ctrTitle"/>
          </p:nvPr>
        </p:nvSpPr>
        <p:spPr>
          <a:xfrm>
            <a:off x="685800" y="533400"/>
            <a:ext cx="7772400" cy="914400"/>
          </a:xfrm>
        </p:spPr>
        <p:txBody>
          <a:bodyPr>
            <a:normAutofit fontScale="90000"/>
          </a:bodyPr>
          <a:lstStyle/>
          <a:p>
            <a:pPr algn="ctr"/>
            <a:r>
              <a:rPr lang="en-US" dirty="0" smtClean="0">
                <a:solidFill>
                  <a:schemeClr val="bg1"/>
                </a:solidFill>
              </a:rPr>
              <a:t>How does a MOSFET work?</a:t>
            </a:r>
            <a:endParaRPr lang="en-US" dirty="0">
              <a:solidFill>
                <a:schemeClr val="bg1"/>
              </a:solidFill>
            </a:endParaRPr>
          </a:p>
        </p:txBody>
      </p:sp>
      <p:pic>
        <p:nvPicPr>
          <p:cNvPr id="3080" name="Picture 8"/>
          <p:cNvPicPr>
            <a:picLocks noChangeAspect="1" noChangeArrowheads="1"/>
          </p:cNvPicPr>
          <p:nvPr/>
        </p:nvPicPr>
        <p:blipFill>
          <a:blip r:embed="rId3" cstate="print"/>
          <a:srcRect/>
          <a:stretch>
            <a:fillRect/>
          </a:stretch>
        </p:blipFill>
        <p:spPr bwMode="auto">
          <a:xfrm>
            <a:off x="886695" y="5351364"/>
            <a:ext cx="1828799" cy="555866"/>
          </a:xfrm>
          <a:prstGeom prst="rect">
            <a:avLst/>
          </a:prstGeom>
          <a:noFill/>
          <a:ln w="9525">
            <a:noFill/>
            <a:miter lim="800000"/>
            <a:headEnd/>
            <a:tailEnd/>
          </a:ln>
        </p:spPr>
      </p:pic>
      <p:pic>
        <p:nvPicPr>
          <p:cNvPr id="24" name="Picture 8"/>
          <p:cNvPicPr>
            <a:picLocks noChangeAspect="1" noChangeArrowheads="1"/>
          </p:cNvPicPr>
          <p:nvPr/>
        </p:nvPicPr>
        <p:blipFill>
          <a:blip r:embed="rId3" cstate="print"/>
          <a:srcRect/>
          <a:stretch>
            <a:fillRect/>
          </a:stretch>
        </p:blipFill>
        <p:spPr bwMode="auto">
          <a:xfrm rot="10800000">
            <a:off x="1953495" y="5339195"/>
            <a:ext cx="1828799" cy="555866"/>
          </a:xfrm>
          <a:prstGeom prst="rect">
            <a:avLst/>
          </a:prstGeom>
          <a:noFill/>
          <a:ln w="9525">
            <a:noFill/>
            <a:miter lim="800000"/>
            <a:headEnd/>
            <a:tailEnd/>
          </a:ln>
        </p:spPr>
      </p:pic>
      <p:sp>
        <p:nvSpPr>
          <p:cNvPr id="31" name="Title 1"/>
          <p:cNvSpPr txBox="1">
            <a:spLocks/>
          </p:cNvSpPr>
          <p:nvPr/>
        </p:nvSpPr>
        <p:spPr>
          <a:xfrm>
            <a:off x="3200400" y="4343400"/>
            <a:ext cx="2362200" cy="914400"/>
          </a:xfrm>
          <a:prstGeom prst="rect">
            <a:avLst/>
          </a:prstGeom>
        </p:spPr>
        <p:txBody>
          <a:bodyPr vert="horz" lIns="91440" tIns="45720" rIns="91440" bIns="45720" rtlCol="0" anchor="ctr">
            <a:normAutofit/>
          </a:bodyPr>
          <a:lstStyle/>
          <a:p>
            <a:pPr algn="ctr">
              <a:spcBef>
                <a:spcPct val="0"/>
              </a:spcBef>
              <a:defRPr/>
            </a:pPr>
            <a:r>
              <a:rPr lang="en-US" sz="2000" dirty="0" smtClean="0">
                <a:solidFill>
                  <a:prstClr val="black"/>
                </a:solidFill>
                <a:latin typeface="Calibri"/>
              </a:rPr>
              <a:t>Simplified Notation</a:t>
            </a:r>
          </a:p>
        </p:txBody>
      </p:sp>
      <p:pic>
        <p:nvPicPr>
          <p:cNvPr id="3082" name="Picture 10"/>
          <p:cNvPicPr>
            <a:picLocks noChangeAspect="1" noChangeArrowheads="1"/>
          </p:cNvPicPr>
          <p:nvPr/>
        </p:nvPicPr>
        <p:blipFill>
          <a:blip r:embed="rId4" cstate="print"/>
          <a:srcRect/>
          <a:stretch>
            <a:fillRect/>
          </a:stretch>
        </p:blipFill>
        <p:spPr bwMode="auto">
          <a:xfrm>
            <a:off x="5114925" y="5181600"/>
            <a:ext cx="3038475" cy="933450"/>
          </a:xfrm>
          <a:prstGeom prst="rect">
            <a:avLst/>
          </a:prstGeom>
          <a:noFill/>
          <a:ln w="9525">
            <a:noFill/>
            <a:miter lim="800000"/>
            <a:headEnd/>
            <a:tailEnd/>
          </a:ln>
        </p:spPr>
      </p:pic>
      <p:sp>
        <p:nvSpPr>
          <p:cNvPr id="35" name="TextBox 34"/>
          <p:cNvSpPr txBox="1"/>
          <p:nvPr/>
        </p:nvSpPr>
        <p:spPr>
          <a:xfrm>
            <a:off x="1371600" y="6064373"/>
            <a:ext cx="1885453" cy="369332"/>
          </a:xfrm>
          <a:prstGeom prst="rect">
            <a:avLst/>
          </a:prstGeom>
          <a:noFill/>
        </p:spPr>
        <p:txBody>
          <a:bodyPr wrap="none" rtlCol="0">
            <a:spAutoFit/>
          </a:bodyPr>
          <a:lstStyle/>
          <a:p>
            <a:r>
              <a:rPr lang="en-US" b="1" dirty="0" smtClean="0">
                <a:solidFill>
                  <a:prstClr val="black"/>
                </a:solidFill>
              </a:rPr>
              <a:t>No current flow</a:t>
            </a:r>
            <a:endParaRPr lang="en-US" b="1" dirty="0">
              <a:solidFill>
                <a:prstClr val="black"/>
              </a:solidFill>
            </a:endParaRPr>
          </a:p>
        </p:txBody>
      </p:sp>
      <p:sp>
        <p:nvSpPr>
          <p:cNvPr id="36" name="TextBox 35"/>
          <p:cNvSpPr txBox="1"/>
          <p:nvPr/>
        </p:nvSpPr>
        <p:spPr>
          <a:xfrm>
            <a:off x="5181585" y="6096000"/>
            <a:ext cx="3096360" cy="369332"/>
          </a:xfrm>
          <a:prstGeom prst="rect">
            <a:avLst/>
          </a:prstGeom>
          <a:noFill/>
        </p:spPr>
        <p:txBody>
          <a:bodyPr wrap="none" rtlCol="0">
            <a:spAutoFit/>
          </a:bodyPr>
          <a:lstStyle/>
          <a:p>
            <a:r>
              <a:rPr lang="en-US" b="1" dirty="0" smtClean="0">
                <a:solidFill>
                  <a:prstClr val="black"/>
                </a:solidFill>
              </a:rPr>
              <a:t>“Short” allows current flow</a:t>
            </a:r>
            <a:endParaRPr lang="en-US" b="1" dirty="0">
              <a:solidFill>
                <a:prstClr val="black"/>
              </a:solidFill>
            </a:endParaRPr>
          </a:p>
        </p:txBody>
      </p:sp>
      <p:sp>
        <p:nvSpPr>
          <p:cNvPr id="20" name="TextBox 19"/>
          <p:cNvSpPr txBox="1"/>
          <p:nvPr/>
        </p:nvSpPr>
        <p:spPr>
          <a:xfrm>
            <a:off x="1371600" y="1733550"/>
            <a:ext cx="2168158" cy="369332"/>
          </a:xfrm>
          <a:prstGeom prst="rect">
            <a:avLst/>
          </a:prstGeom>
          <a:noFill/>
        </p:spPr>
        <p:txBody>
          <a:bodyPr wrap="none" rtlCol="0">
            <a:spAutoFit/>
          </a:bodyPr>
          <a:lstStyle/>
          <a:p>
            <a:r>
              <a:rPr lang="en-US" b="1" dirty="0" smtClean="0">
                <a:solidFill>
                  <a:prstClr val="black"/>
                </a:solidFill>
              </a:rPr>
              <a:t>No Voltage to Gate</a:t>
            </a:r>
            <a:endParaRPr lang="en-US" b="1" dirty="0">
              <a:solidFill>
                <a:prstClr val="black"/>
              </a:solidFill>
            </a:endParaRPr>
          </a:p>
        </p:txBody>
      </p:sp>
      <p:pic>
        <p:nvPicPr>
          <p:cNvPr id="18437" name="Picture 5"/>
          <p:cNvPicPr>
            <a:picLocks noChangeAspect="1" noChangeArrowheads="1"/>
          </p:cNvPicPr>
          <p:nvPr/>
        </p:nvPicPr>
        <p:blipFill>
          <a:blip r:embed="rId5" cstate="print"/>
          <a:srcRect/>
          <a:stretch>
            <a:fillRect/>
          </a:stretch>
        </p:blipFill>
        <p:spPr bwMode="auto">
          <a:xfrm>
            <a:off x="4829175" y="1809750"/>
            <a:ext cx="3933825" cy="2581275"/>
          </a:xfrm>
          <a:prstGeom prst="rect">
            <a:avLst/>
          </a:prstGeom>
          <a:noFill/>
          <a:ln w="9525">
            <a:noFill/>
            <a:miter lim="800000"/>
            <a:headEnd/>
            <a:tailEnd/>
          </a:ln>
        </p:spPr>
      </p:pic>
      <p:sp>
        <p:nvSpPr>
          <p:cNvPr id="22" name="TextBox 21"/>
          <p:cNvSpPr txBox="1"/>
          <p:nvPr/>
        </p:nvSpPr>
        <p:spPr>
          <a:xfrm>
            <a:off x="6033757" y="1821418"/>
            <a:ext cx="1815562" cy="369332"/>
          </a:xfrm>
          <a:prstGeom prst="rect">
            <a:avLst/>
          </a:prstGeom>
          <a:noFill/>
        </p:spPr>
        <p:txBody>
          <a:bodyPr wrap="none" rtlCol="0">
            <a:spAutoFit/>
          </a:bodyPr>
          <a:lstStyle/>
          <a:p>
            <a:r>
              <a:rPr lang="en-US" b="1" dirty="0" smtClean="0">
                <a:solidFill>
                  <a:prstClr val="black"/>
                </a:solidFill>
              </a:rPr>
              <a:t>Voltage to Gate</a:t>
            </a:r>
            <a:endParaRPr lang="en-US" b="1" dirty="0">
              <a:solidFill>
                <a:prstClr val="black"/>
              </a:solidFill>
            </a:endParaRPr>
          </a:p>
        </p:txBody>
      </p:sp>
      <p:cxnSp>
        <p:nvCxnSpPr>
          <p:cNvPr id="32" name="Straight Arrow Connector 31"/>
          <p:cNvCxnSpPr>
            <a:stCxn id="20" idx="2"/>
          </p:cNvCxnSpPr>
          <p:nvPr/>
        </p:nvCxnSpPr>
        <p:spPr>
          <a:xfrm rot="5400000">
            <a:off x="1984005" y="2557278"/>
            <a:ext cx="926070" cy="1727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rot="5400000">
            <a:off x="6452851" y="2623610"/>
            <a:ext cx="926068" cy="492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838200" y="2431018"/>
            <a:ext cx="917174" cy="369332"/>
          </a:xfrm>
          <a:prstGeom prst="rect">
            <a:avLst/>
          </a:prstGeom>
          <a:noFill/>
        </p:spPr>
        <p:txBody>
          <a:bodyPr wrap="none" rtlCol="0">
            <a:spAutoFit/>
          </a:bodyPr>
          <a:lstStyle/>
          <a:p>
            <a:r>
              <a:rPr lang="en-US" b="1" dirty="0" smtClean="0">
                <a:solidFill>
                  <a:prstClr val="black"/>
                </a:solidFill>
              </a:rPr>
              <a:t>Source</a:t>
            </a:r>
            <a:endParaRPr lang="en-US" b="1" dirty="0">
              <a:solidFill>
                <a:prstClr val="black"/>
              </a:solidFill>
            </a:endParaRPr>
          </a:p>
        </p:txBody>
      </p:sp>
      <p:sp>
        <p:nvSpPr>
          <p:cNvPr id="17" name="TextBox 16"/>
          <p:cNvSpPr txBox="1"/>
          <p:nvPr/>
        </p:nvSpPr>
        <p:spPr>
          <a:xfrm>
            <a:off x="5334000" y="2495550"/>
            <a:ext cx="917174" cy="369332"/>
          </a:xfrm>
          <a:prstGeom prst="rect">
            <a:avLst/>
          </a:prstGeom>
          <a:noFill/>
        </p:spPr>
        <p:txBody>
          <a:bodyPr wrap="none" rtlCol="0">
            <a:spAutoFit/>
          </a:bodyPr>
          <a:lstStyle/>
          <a:p>
            <a:r>
              <a:rPr lang="en-US" b="1" dirty="0" smtClean="0">
                <a:solidFill>
                  <a:prstClr val="black"/>
                </a:solidFill>
              </a:rPr>
              <a:t>Source</a:t>
            </a:r>
            <a:endParaRPr lang="en-US" b="1" dirty="0">
              <a:solidFill>
                <a:prstClr val="black"/>
              </a:solidFill>
            </a:endParaRPr>
          </a:p>
        </p:txBody>
      </p:sp>
      <p:sp>
        <p:nvSpPr>
          <p:cNvPr id="18" name="TextBox 17"/>
          <p:cNvSpPr txBox="1"/>
          <p:nvPr/>
        </p:nvSpPr>
        <p:spPr>
          <a:xfrm>
            <a:off x="7696200" y="2507218"/>
            <a:ext cx="812274" cy="369332"/>
          </a:xfrm>
          <a:prstGeom prst="rect">
            <a:avLst/>
          </a:prstGeom>
          <a:noFill/>
        </p:spPr>
        <p:txBody>
          <a:bodyPr wrap="none" rtlCol="0">
            <a:spAutoFit/>
          </a:bodyPr>
          <a:lstStyle/>
          <a:p>
            <a:r>
              <a:rPr lang="en-US" b="1" dirty="0" smtClean="0">
                <a:solidFill>
                  <a:prstClr val="black"/>
                </a:solidFill>
              </a:rPr>
              <a:t>Drain</a:t>
            </a:r>
            <a:endParaRPr lang="en-US" b="1" dirty="0">
              <a:solidFill>
                <a:prstClr val="black"/>
              </a:solidFill>
            </a:endParaRPr>
          </a:p>
        </p:txBody>
      </p:sp>
      <p:sp>
        <p:nvSpPr>
          <p:cNvPr id="19" name="TextBox 18"/>
          <p:cNvSpPr txBox="1"/>
          <p:nvPr/>
        </p:nvSpPr>
        <p:spPr>
          <a:xfrm>
            <a:off x="3276600" y="2431018"/>
            <a:ext cx="812274" cy="369332"/>
          </a:xfrm>
          <a:prstGeom prst="rect">
            <a:avLst/>
          </a:prstGeom>
          <a:noFill/>
        </p:spPr>
        <p:txBody>
          <a:bodyPr wrap="none" rtlCol="0">
            <a:spAutoFit/>
          </a:bodyPr>
          <a:lstStyle/>
          <a:p>
            <a:r>
              <a:rPr lang="en-US" b="1" dirty="0" smtClean="0">
                <a:solidFill>
                  <a:prstClr val="black"/>
                </a:solidFill>
              </a:rPr>
              <a:t>Drain</a:t>
            </a:r>
            <a:endParaRPr lang="en-US" b="1" dirty="0">
              <a:solidFill>
                <a:prstClr val="black"/>
              </a:solidFill>
            </a:endParaRPr>
          </a:p>
        </p:txBody>
      </p:sp>
      <p:cxnSp>
        <p:nvCxnSpPr>
          <p:cNvPr id="21" name="Straight Arrow Connector 20"/>
          <p:cNvCxnSpPr/>
          <p:nvPr/>
        </p:nvCxnSpPr>
        <p:spPr>
          <a:xfrm rot="5400000">
            <a:off x="1151638" y="2944112"/>
            <a:ext cx="457202" cy="1727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rot="5400000">
            <a:off x="3513838" y="2944112"/>
            <a:ext cx="457202" cy="1727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rot="5400000">
            <a:off x="5571238" y="3020312"/>
            <a:ext cx="457202" cy="1727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rot="5400000">
            <a:off x="7933438" y="3020312"/>
            <a:ext cx="457202" cy="1727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457200" y="4114800"/>
            <a:ext cx="332142" cy="369332"/>
          </a:xfrm>
          <a:prstGeom prst="rect">
            <a:avLst/>
          </a:prstGeom>
          <a:noFill/>
        </p:spPr>
        <p:txBody>
          <a:bodyPr wrap="none" rtlCol="0">
            <a:spAutoFit/>
          </a:bodyPr>
          <a:lstStyle/>
          <a:p>
            <a:r>
              <a:rPr lang="en-US" b="1" dirty="0" smtClean="0">
                <a:solidFill>
                  <a:prstClr val="black"/>
                </a:solidFill>
              </a:rPr>
              <a:t>n</a:t>
            </a:r>
            <a:endParaRPr lang="en-US" b="1" dirty="0">
              <a:solidFill>
                <a:prstClr val="black"/>
              </a:solidFill>
            </a:endParaRPr>
          </a:p>
        </p:txBody>
      </p:sp>
      <p:sp>
        <p:nvSpPr>
          <p:cNvPr id="34" name="TextBox 33"/>
          <p:cNvSpPr txBox="1"/>
          <p:nvPr/>
        </p:nvSpPr>
        <p:spPr>
          <a:xfrm>
            <a:off x="4191000" y="4038600"/>
            <a:ext cx="332142" cy="369332"/>
          </a:xfrm>
          <a:prstGeom prst="rect">
            <a:avLst/>
          </a:prstGeom>
          <a:noFill/>
        </p:spPr>
        <p:txBody>
          <a:bodyPr wrap="none" rtlCol="0">
            <a:spAutoFit/>
          </a:bodyPr>
          <a:lstStyle/>
          <a:p>
            <a:r>
              <a:rPr lang="en-US" b="1" dirty="0" smtClean="0">
                <a:solidFill>
                  <a:prstClr val="black"/>
                </a:solidFill>
              </a:rPr>
              <a:t>n</a:t>
            </a:r>
            <a:endParaRPr lang="en-US" b="1" dirty="0">
              <a:solidFill>
                <a:prstClr val="black"/>
              </a:solidFill>
            </a:endParaRPr>
          </a:p>
        </p:txBody>
      </p:sp>
    </p:spTree>
    <p:extLst>
      <p:ext uri="{BB962C8B-B14F-4D97-AF65-F5344CB8AC3E}">
        <p14:creationId xmlns="" xmlns:p14="http://schemas.microsoft.com/office/powerpoint/2010/main" val="3489880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solidFill>
                  <a:schemeClr val="tx1"/>
                </a:solidFill>
              </a:rPr>
              <a:t>MOSFET</a:t>
            </a:r>
            <a:endParaRPr lang="en-US" dirty="0">
              <a:solidFill>
                <a:schemeClr val="tx1"/>
              </a:solidFill>
            </a:endParaRPr>
          </a:p>
        </p:txBody>
      </p:sp>
      <p:pic>
        <p:nvPicPr>
          <p:cNvPr id="4102" name="Picture 6"/>
          <p:cNvPicPr>
            <a:picLocks noChangeAspect="1" noChangeArrowheads="1"/>
          </p:cNvPicPr>
          <p:nvPr/>
        </p:nvPicPr>
        <p:blipFill>
          <a:blip r:embed="rId2" cstate="print"/>
          <a:srcRect/>
          <a:stretch>
            <a:fillRect/>
          </a:stretch>
        </p:blipFill>
        <p:spPr bwMode="auto">
          <a:xfrm>
            <a:off x="2052638" y="1828800"/>
            <a:ext cx="5186362" cy="3753741"/>
          </a:xfrm>
          <a:prstGeom prst="rect">
            <a:avLst/>
          </a:prstGeom>
          <a:noFill/>
          <a:ln w="9525">
            <a:noFill/>
            <a:miter lim="800000"/>
            <a:headEnd/>
            <a:tailEnd/>
          </a:ln>
        </p:spPr>
      </p:pic>
      <p:sp>
        <p:nvSpPr>
          <p:cNvPr id="14" name="TextBox 13"/>
          <p:cNvSpPr txBox="1"/>
          <p:nvPr/>
        </p:nvSpPr>
        <p:spPr>
          <a:xfrm>
            <a:off x="1160793" y="1447800"/>
            <a:ext cx="6840207" cy="369332"/>
          </a:xfrm>
          <a:prstGeom prst="rect">
            <a:avLst/>
          </a:prstGeom>
          <a:noFill/>
        </p:spPr>
        <p:txBody>
          <a:bodyPr wrap="none" rtlCol="0">
            <a:spAutoFit/>
          </a:bodyPr>
          <a:lstStyle/>
          <a:p>
            <a:pPr algn="ctr"/>
            <a:r>
              <a:rPr lang="en-US" dirty="0" smtClean="0">
                <a:solidFill>
                  <a:prstClr val="black"/>
                </a:solidFill>
              </a:rPr>
              <a:t>FETs vary voltage to control current. This illustrates how that works</a:t>
            </a:r>
            <a:endParaRPr lang="en-US" i="1" baseline="-25000" dirty="0">
              <a:solidFill>
                <a:prstClr val="black"/>
              </a:solidFill>
            </a:endParaRPr>
          </a:p>
        </p:txBody>
      </p:sp>
      <p:sp>
        <p:nvSpPr>
          <p:cNvPr id="15" name="Rectangle 14"/>
          <p:cNvSpPr/>
          <p:nvPr/>
        </p:nvSpPr>
        <p:spPr>
          <a:xfrm>
            <a:off x="1066800" y="5706070"/>
            <a:ext cx="7010400" cy="923330"/>
          </a:xfrm>
          <a:prstGeom prst="rect">
            <a:avLst/>
          </a:prstGeom>
        </p:spPr>
        <p:txBody>
          <a:bodyPr wrap="square">
            <a:spAutoFit/>
          </a:bodyPr>
          <a:lstStyle/>
          <a:p>
            <a:r>
              <a:rPr lang="en-US" dirty="0" smtClean="0">
                <a:solidFill>
                  <a:prstClr val="black"/>
                </a:solidFill>
              </a:rPr>
              <a:t>MOSFET drain current vs. drain-to-source voltage for several values of </a:t>
            </a:r>
            <a:r>
              <a:rPr lang="en-US" i="1" dirty="0" smtClean="0">
                <a:solidFill>
                  <a:prstClr val="black"/>
                </a:solidFill>
              </a:rPr>
              <a:t>V</a:t>
            </a:r>
            <a:r>
              <a:rPr lang="en-US" i="1" baseline="-25000" dirty="0" smtClean="0">
                <a:solidFill>
                  <a:prstClr val="black"/>
                </a:solidFill>
              </a:rPr>
              <a:t>GS</a:t>
            </a:r>
            <a:r>
              <a:rPr lang="en-US" dirty="0" smtClean="0">
                <a:solidFill>
                  <a:prstClr val="black"/>
                </a:solidFill>
              </a:rPr>
              <a:t> − </a:t>
            </a:r>
            <a:r>
              <a:rPr lang="en-US" i="1" dirty="0" err="1" smtClean="0">
                <a:solidFill>
                  <a:prstClr val="black"/>
                </a:solidFill>
              </a:rPr>
              <a:t>V</a:t>
            </a:r>
            <a:r>
              <a:rPr lang="en-US" i="1" baseline="-25000" dirty="0" err="1" smtClean="0">
                <a:solidFill>
                  <a:prstClr val="black"/>
                </a:solidFill>
              </a:rPr>
              <a:t>th</a:t>
            </a:r>
            <a:r>
              <a:rPr lang="en-US" dirty="0" smtClean="0">
                <a:solidFill>
                  <a:prstClr val="black"/>
                </a:solidFill>
              </a:rPr>
              <a:t>; the boundary between </a:t>
            </a:r>
            <a:r>
              <a:rPr lang="en-US" b="1" dirty="0" smtClean="0">
                <a:solidFill>
                  <a:prstClr val="black"/>
                </a:solidFill>
              </a:rPr>
              <a:t>linear</a:t>
            </a:r>
            <a:r>
              <a:rPr lang="en-US" dirty="0" smtClean="0">
                <a:solidFill>
                  <a:prstClr val="black"/>
                </a:solidFill>
              </a:rPr>
              <a:t> (</a:t>
            </a:r>
            <a:r>
              <a:rPr lang="en-US" b="1" dirty="0" err="1" smtClean="0">
                <a:solidFill>
                  <a:prstClr val="black"/>
                </a:solidFill>
              </a:rPr>
              <a:t>Ohmic</a:t>
            </a:r>
            <a:r>
              <a:rPr lang="en-US" dirty="0" smtClean="0">
                <a:solidFill>
                  <a:prstClr val="black"/>
                </a:solidFill>
              </a:rPr>
              <a:t>) and </a:t>
            </a:r>
            <a:r>
              <a:rPr lang="en-US" b="1" dirty="0" smtClean="0">
                <a:solidFill>
                  <a:prstClr val="black"/>
                </a:solidFill>
              </a:rPr>
              <a:t>saturation</a:t>
            </a:r>
            <a:r>
              <a:rPr lang="en-US" dirty="0" smtClean="0">
                <a:solidFill>
                  <a:prstClr val="black"/>
                </a:solidFill>
              </a:rPr>
              <a:t> (</a:t>
            </a:r>
            <a:r>
              <a:rPr lang="en-US" b="1" dirty="0" smtClean="0">
                <a:solidFill>
                  <a:prstClr val="black"/>
                </a:solidFill>
              </a:rPr>
              <a:t>active</a:t>
            </a:r>
            <a:r>
              <a:rPr lang="en-US" dirty="0" smtClean="0">
                <a:solidFill>
                  <a:prstClr val="black"/>
                </a:solidFill>
              </a:rPr>
              <a:t>) modes is indicated by the upward curving parabola.</a:t>
            </a:r>
            <a:endParaRPr lang="en-US" dirty="0">
              <a:solidFill>
                <a:prstClr val="black"/>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solidFill>
                  <a:schemeClr val="tx1"/>
                </a:solidFill>
              </a:rPr>
              <a:t>MOSFET</a:t>
            </a:r>
            <a:endParaRPr lang="en-US" dirty="0">
              <a:solidFill>
                <a:schemeClr val="tx1"/>
              </a:solidFill>
            </a:endParaRPr>
          </a:p>
        </p:txBody>
      </p:sp>
      <p:pic>
        <p:nvPicPr>
          <p:cNvPr id="4102" name="Picture 6"/>
          <p:cNvPicPr>
            <a:picLocks noChangeAspect="1" noChangeArrowheads="1"/>
          </p:cNvPicPr>
          <p:nvPr/>
        </p:nvPicPr>
        <p:blipFill>
          <a:blip r:embed="rId2" cstate="print"/>
          <a:srcRect/>
          <a:stretch>
            <a:fillRect/>
          </a:stretch>
        </p:blipFill>
        <p:spPr bwMode="auto">
          <a:xfrm>
            <a:off x="4572000" y="3639486"/>
            <a:ext cx="4446865" cy="321851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295743" y="2619375"/>
            <a:ext cx="4352457" cy="7334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5181600" y="2702169"/>
            <a:ext cx="3508375" cy="498231"/>
          </a:xfrm>
          <a:prstGeom prst="rect">
            <a:avLst/>
          </a:prstGeom>
          <a:noFill/>
          <a:ln w="9525">
            <a:noFill/>
            <a:miter lim="800000"/>
            <a:headEnd/>
            <a:tailEnd/>
          </a:ln>
        </p:spPr>
      </p:pic>
      <p:sp>
        <p:nvSpPr>
          <p:cNvPr id="7" name="TextBox 6"/>
          <p:cNvSpPr txBox="1"/>
          <p:nvPr/>
        </p:nvSpPr>
        <p:spPr>
          <a:xfrm>
            <a:off x="304800" y="1600200"/>
            <a:ext cx="3269678" cy="923330"/>
          </a:xfrm>
          <a:prstGeom prst="rect">
            <a:avLst/>
          </a:prstGeom>
          <a:noFill/>
        </p:spPr>
        <p:txBody>
          <a:bodyPr wrap="none" rtlCol="0">
            <a:spAutoFit/>
          </a:bodyPr>
          <a:lstStyle/>
          <a:p>
            <a:r>
              <a:rPr lang="en-US" u="sng" dirty="0" smtClean="0">
                <a:solidFill>
                  <a:prstClr val="black"/>
                </a:solidFill>
              </a:rPr>
              <a:t>Triode Mode/Linear Region</a:t>
            </a:r>
          </a:p>
          <a:p>
            <a:r>
              <a:rPr lang="en-US" dirty="0" smtClean="0">
                <a:solidFill>
                  <a:prstClr val="black"/>
                </a:solidFill>
              </a:rPr>
              <a:t> </a:t>
            </a:r>
          </a:p>
          <a:p>
            <a:r>
              <a:rPr lang="en-US" b="1" i="1" dirty="0" smtClean="0">
                <a:solidFill>
                  <a:prstClr val="black"/>
                </a:solidFill>
              </a:rPr>
              <a:t>V</a:t>
            </a:r>
            <a:r>
              <a:rPr lang="en-US" b="1" i="1" baseline="-25000" dirty="0" smtClean="0">
                <a:solidFill>
                  <a:prstClr val="black"/>
                </a:solidFill>
              </a:rPr>
              <a:t>GS</a:t>
            </a:r>
            <a:r>
              <a:rPr lang="en-US" b="1" i="1" dirty="0" smtClean="0">
                <a:solidFill>
                  <a:prstClr val="black"/>
                </a:solidFill>
              </a:rPr>
              <a:t> &gt; </a:t>
            </a:r>
            <a:r>
              <a:rPr lang="en-US" b="1" i="1" dirty="0" err="1" smtClean="0">
                <a:solidFill>
                  <a:prstClr val="black"/>
                </a:solidFill>
              </a:rPr>
              <a:t>V</a:t>
            </a:r>
            <a:r>
              <a:rPr lang="en-US" b="1" baseline="-25000" dirty="0" err="1" smtClean="0">
                <a:solidFill>
                  <a:prstClr val="black"/>
                </a:solidFill>
              </a:rPr>
              <a:t>th</a:t>
            </a:r>
            <a:r>
              <a:rPr lang="en-US" b="1" dirty="0" smtClean="0">
                <a:solidFill>
                  <a:prstClr val="black"/>
                </a:solidFill>
              </a:rPr>
              <a:t> and </a:t>
            </a:r>
            <a:r>
              <a:rPr lang="en-US" b="1" i="1" dirty="0" smtClean="0">
                <a:solidFill>
                  <a:prstClr val="black"/>
                </a:solidFill>
              </a:rPr>
              <a:t>V</a:t>
            </a:r>
            <a:r>
              <a:rPr lang="en-US" b="1" i="1" baseline="-25000" dirty="0" smtClean="0">
                <a:solidFill>
                  <a:prstClr val="black"/>
                </a:solidFill>
              </a:rPr>
              <a:t>DS</a:t>
            </a:r>
            <a:r>
              <a:rPr lang="en-US" b="1" i="1" dirty="0" smtClean="0">
                <a:solidFill>
                  <a:prstClr val="black"/>
                </a:solidFill>
              </a:rPr>
              <a:t> &lt; ( V</a:t>
            </a:r>
            <a:r>
              <a:rPr lang="en-US" b="1" i="1" baseline="-25000" dirty="0" smtClean="0">
                <a:solidFill>
                  <a:prstClr val="black"/>
                </a:solidFill>
              </a:rPr>
              <a:t>GS</a:t>
            </a:r>
            <a:r>
              <a:rPr lang="en-US" b="1" i="1" dirty="0" smtClean="0">
                <a:solidFill>
                  <a:prstClr val="black"/>
                </a:solidFill>
              </a:rPr>
              <a:t> - </a:t>
            </a:r>
            <a:r>
              <a:rPr lang="en-US" b="1" i="1" dirty="0" err="1" smtClean="0">
                <a:solidFill>
                  <a:prstClr val="black"/>
                </a:solidFill>
              </a:rPr>
              <a:t>V</a:t>
            </a:r>
            <a:r>
              <a:rPr lang="en-US" b="1" baseline="-25000" dirty="0" err="1" smtClean="0">
                <a:solidFill>
                  <a:prstClr val="black"/>
                </a:solidFill>
              </a:rPr>
              <a:t>th</a:t>
            </a:r>
            <a:r>
              <a:rPr lang="en-US" b="1" dirty="0" smtClean="0">
                <a:solidFill>
                  <a:prstClr val="black"/>
                </a:solidFill>
              </a:rPr>
              <a:t> )</a:t>
            </a:r>
            <a:endParaRPr lang="en-US" i="1" u="sng" baseline="-25000" dirty="0">
              <a:solidFill>
                <a:prstClr val="black"/>
              </a:solidFill>
            </a:endParaRPr>
          </a:p>
        </p:txBody>
      </p:sp>
      <p:sp>
        <p:nvSpPr>
          <p:cNvPr id="8" name="Rectangle 7"/>
          <p:cNvSpPr/>
          <p:nvPr/>
        </p:nvSpPr>
        <p:spPr>
          <a:xfrm>
            <a:off x="304800" y="4038600"/>
            <a:ext cx="4876800" cy="2308324"/>
          </a:xfrm>
          <a:prstGeom prst="rect">
            <a:avLst/>
          </a:prstGeom>
        </p:spPr>
        <p:txBody>
          <a:bodyPr wrap="square">
            <a:spAutoFit/>
          </a:bodyPr>
          <a:lstStyle/>
          <a:p>
            <a:r>
              <a:rPr lang="en-US" dirty="0" smtClean="0">
                <a:solidFill>
                  <a:prstClr val="black"/>
                </a:solidFill>
              </a:rPr>
              <a:t>V</a:t>
            </a:r>
            <a:r>
              <a:rPr lang="en-US" baseline="-25000" dirty="0" smtClean="0">
                <a:solidFill>
                  <a:prstClr val="black"/>
                </a:solidFill>
              </a:rPr>
              <a:t>GS</a:t>
            </a:r>
            <a:r>
              <a:rPr lang="en-US" dirty="0" smtClean="0">
                <a:solidFill>
                  <a:prstClr val="black"/>
                </a:solidFill>
              </a:rPr>
              <a:t> : Voltage at the gate</a:t>
            </a:r>
          </a:p>
          <a:p>
            <a:r>
              <a:rPr lang="en-US" dirty="0" err="1" smtClean="0">
                <a:solidFill>
                  <a:prstClr val="black"/>
                </a:solidFill>
              </a:rPr>
              <a:t>V</a:t>
            </a:r>
            <a:r>
              <a:rPr lang="en-US" baseline="-25000" dirty="0" err="1" smtClean="0">
                <a:solidFill>
                  <a:prstClr val="black"/>
                </a:solidFill>
              </a:rPr>
              <a:t>th</a:t>
            </a:r>
            <a:r>
              <a:rPr lang="en-US" dirty="0" smtClean="0">
                <a:solidFill>
                  <a:prstClr val="black"/>
                </a:solidFill>
              </a:rPr>
              <a:t> : Threshold voltage</a:t>
            </a:r>
          </a:p>
          <a:p>
            <a:r>
              <a:rPr lang="en-US" dirty="0" smtClean="0">
                <a:solidFill>
                  <a:prstClr val="black"/>
                </a:solidFill>
              </a:rPr>
              <a:t>V</a:t>
            </a:r>
            <a:r>
              <a:rPr lang="en-US" baseline="-25000" dirty="0" smtClean="0">
                <a:solidFill>
                  <a:prstClr val="black"/>
                </a:solidFill>
              </a:rPr>
              <a:t>DS</a:t>
            </a:r>
            <a:r>
              <a:rPr lang="en-US" dirty="0" smtClean="0">
                <a:solidFill>
                  <a:prstClr val="black"/>
                </a:solidFill>
              </a:rPr>
              <a:t> : Voltage from drain to source</a:t>
            </a:r>
          </a:p>
          <a:p>
            <a:r>
              <a:rPr lang="en-US" dirty="0" err="1" smtClean="0">
                <a:solidFill>
                  <a:prstClr val="black"/>
                </a:solidFill>
              </a:rPr>
              <a:t>μ</a:t>
            </a:r>
            <a:r>
              <a:rPr lang="en-US" i="1" baseline="-25000" dirty="0" err="1" smtClean="0">
                <a:solidFill>
                  <a:prstClr val="black"/>
                </a:solidFill>
              </a:rPr>
              <a:t>n</a:t>
            </a:r>
            <a:r>
              <a:rPr lang="en-US" dirty="0" smtClean="0">
                <a:solidFill>
                  <a:prstClr val="black"/>
                </a:solidFill>
              </a:rPr>
              <a:t>: charge-carrier effective mobility</a:t>
            </a:r>
          </a:p>
          <a:p>
            <a:r>
              <a:rPr lang="en-US" i="1" dirty="0" smtClean="0">
                <a:solidFill>
                  <a:prstClr val="black"/>
                </a:solidFill>
              </a:rPr>
              <a:t>W</a:t>
            </a:r>
            <a:r>
              <a:rPr lang="en-US" dirty="0" smtClean="0">
                <a:solidFill>
                  <a:prstClr val="black"/>
                </a:solidFill>
              </a:rPr>
              <a:t>: gate width </a:t>
            </a:r>
          </a:p>
          <a:p>
            <a:r>
              <a:rPr lang="en-US" i="1" dirty="0" smtClean="0">
                <a:solidFill>
                  <a:prstClr val="black"/>
                </a:solidFill>
              </a:rPr>
              <a:t>L</a:t>
            </a:r>
            <a:r>
              <a:rPr lang="en-US" dirty="0" smtClean="0">
                <a:solidFill>
                  <a:prstClr val="black"/>
                </a:solidFill>
              </a:rPr>
              <a:t>: gate length </a:t>
            </a:r>
          </a:p>
          <a:p>
            <a:r>
              <a:rPr lang="en-US" i="1" dirty="0" smtClean="0">
                <a:solidFill>
                  <a:prstClr val="black"/>
                </a:solidFill>
              </a:rPr>
              <a:t>C</a:t>
            </a:r>
            <a:r>
              <a:rPr lang="en-US" i="1" baseline="-25000" dirty="0" smtClean="0">
                <a:solidFill>
                  <a:prstClr val="black"/>
                </a:solidFill>
              </a:rPr>
              <a:t>ox</a:t>
            </a:r>
            <a:r>
              <a:rPr lang="en-US" dirty="0" smtClean="0">
                <a:solidFill>
                  <a:prstClr val="black"/>
                </a:solidFill>
              </a:rPr>
              <a:t> : gate oxide capacitance per unit area</a:t>
            </a:r>
          </a:p>
          <a:p>
            <a:r>
              <a:rPr lang="en-US" dirty="0" smtClean="0">
                <a:solidFill>
                  <a:prstClr val="black"/>
                </a:solidFill>
              </a:rPr>
              <a:t>λ : channel-length modulation parameter</a:t>
            </a:r>
            <a:endParaRPr lang="en-US" dirty="0">
              <a:solidFill>
                <a:prstClr val="black"/>
              </a:solidFill>
            </a:endParaRPr>
          </a:p>
        </p:txBody>
      </p:sp>
      <p:sp>
        <p:nvSpPr>
          <p:cNvPr id="9" name="TextBox 8"/>
          <p:cNvSpPr txBox="1"/>
          <p:nvPr/>
        </p:nvSpPr>
        <p:spPr>
          <a:xfrm>
            <a:off x="5105401" y="1600200"/>
            <a:ext cx="3269678" cy="923330"/>
          </a:xfrm>
          <a:prstGeom prst="rect">
            <a:avLst/>
          </a:prstGeom>
          <a:noFill/>
        </p:spPr>
        <p:txBody>
          <a:bodyPr wrap="none" rtlCol="0">
            <a:spAutoFit/>
          </a:bodyPr>
          <a:lstStyle/>
          <a:p>
            <a:r>
              <a:rPr lang="en-US" u="sng" dirty="0" smtClean="0">
                <a:solidFill>
                  <a:prstClr val="black"/>
                </a:solidFill>
              </a:rPr>
              <a:t>Saturation/Active Mode</a:t>
            </a:r>
            <a:r>
              <a:rPr lang="en-US" dirty="0" smtClean="0">
                <a:solidFill>
                  <a:prstClr val="black"/>
                </a:solidFill>
              </a:rPr>
              <a:t> </a:t>
            </a:r>
          </a:p>
          <a:p>
            <a:endParaRPr lang="en-US" dirty="0" smtClean="0">
              <a:solidFill>
                <a:prstClr val="black"/>
              </a:solidFill>
            </a:endParaRPr>
          </a:p>
          <a:p>
            <a:r>
              <a:rPr lang="en-US" b="1" i="1" dirty="0" smtClean="0">
                <a:solidFill>
                  <a:prstClr val="black"/>
                </a:solidFill>
              </a:rPr>
              <a:t>V</a:t>
            </a:r>
            <a:r>
              <a:rPr lang="en-US" b="1" i="1" baseline="-25000" dirty="0" smtClean="0">
                <a:solidFill>
                  <a:prstClr val="black"/>
                </a:solidFill>
              </a:rPr>
              <a:t>GS</a:t>
            </a:r>
            <a:r>
              <a:rPr lang="en-US" b="1" i="1" dirty="0" smtClean="0">
                <a:solidFill>
                  <a:prstClr val="black"/>
                </a:solidFill>
              </a:rPr>
              <a:t> &gt; </a:t>
            </a:r>
            <a:r>
              <a:rPr lang="en-US" b="1" i="1" dirty="0" err="1" smtClean="0">
                <a:solidFill>
                  <a:prstClr val="black"/>
                </a:solidFill>
              </a:rPr>
              <a:t>V</a:t>
            </a:r>
            <a:r>
              <a:rPr lang="en-US" b="1" baseline="-25000" dirty="0" err="1" smtClean="0">
                <a:solidFill>
                  <a:prstClr val="black"/>
                </a:solidFill>
              </a:rPr>
              <a:t>th</a:t>
            </a:r>
            <a:r>
              <a:rPr lang="en-US" b="1" dirty="0" smtClean="0">
                <a:solidFill>
                  <a:prstClr val="black"/>
                </a:solidFill>
              </a:rPr>
              <a:t> and </a:t>
            </a:r>
            <a:r>
              <a:rPr lang="en-US" b="1" i="1" dirty="0" smtClean="0">
                <a:solidFill>
                  <a:prstClr val="black"/>
                </a:solidFill>
              </a:rPr>
              <a:t>V</a:t>
            </a:r>
            <a:r>
              <a:rPr lang="en-US" b="1" i="1" baseline="-25000" dirty="0" smtClean="0">
                <a:solidFill>
                  <a:prstClr val="black"/>
                </a:solidFill>
              </a:rPr>
              <a:t>DS</a:t>
            </a:r>
            <a:r>
              <a:rPr lang="en-US" b="1" i="1" dirty="0" smtClean="0">
                <a:solidFill>
                  <a:prstClr val="black"/>
                </a:solidFill>
              </a:rPr>
              <a:t> &gt; ( V</a:t>
            </a:r>
            <a:r>
              <a:rPr lang="en-US" b="1" i="1" baseline="-25000" dirty="0" smtClean="0">
                <a:solidFill>
                  <a:prstClr val="black"/>
                </a:solidFill>
              </a:rPr>
              <a:t>GS</a:t>
            </a:r>
            <a:r>
              <a:rPr lang="en-US" b="1" i="1" dirty="0" smtClean="0">
                <a:solidFill>
                  <a:prstClr val="black"/>
                </a:solidFill>
              </a:rPr>
              <a:t> - </a:t>
            </a:r>
            <a:r>
              <a:rPr lang="en-US" b="1" i="1" dirty="0" err="1" smtClean="0">
                <a:solidFill>
                  <a:prstClr val="black"/>
                </a:solidFill>
              </a:rPr>
              <a:t>V</a:t>
            </a:r>
            <a:r>
              <a:rPr lang="en-US" b="1" baseline="-25000" dirty="0" err="1" smtClean="0">
                <a:solidFill>
                  <a:prstClr val="black"/>
                </a:solidFill>
              </a:rPr>
              <a:t>th</a:t>
            </a:r>
            <a:r>
              <a:rPr lang="en-US" b="1" dirty="0" smtClean="0">
                <a:solidFill>
                  <a:prstClr val="black"/>
                </a:solidFill>
              </a:rPr>
              <a:t> )</a:t>
            </a:r>
            <a:endParaRPr lang="en-US" i="1" u="sng" baseline="-25000"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ChangeArrowheads="1"/>
          </p:cNvSpPr>
          <p:nvPr/>
        </p:nvSpPr>
        <p:spPr bwMode="auto">
          <a:xfrm>
            <a:off x="609600" y="1354753"/>
            <a:ext cx="8001000" cy="4893647"/>
          </a:xfrm>
          <a:prstGeom prst="rect">
            <a:avLst/>
          </a:prstGeom>
          <a:noFill/>
          <a:ln w="9525">
            <a:noFill/>
            <a:miter lim="800000"/>
            <a:headEnd/>
            <a:tailEnd/>
          </a:ln>
        </p:spPr>
        <p:txBody>
          <a:bodyPr wrap="square">
            <a:spAutoFit/>
          </a:bodyPr>
          <a:lstStyle/>
          <a:p>
            <a:pPr marL="342900" lvl="1" indent="-342900">
              <a:buFont typeface="Wingdings" pitchFamily="2" charset="2"/>
              <a:buChar char="Ø"/>
            </a:pPr>
            <a:r>
              <a:rPr lang="en-US" sz="2400" b="1" u="sng" dirty="0" smtClean="0"/>
              <a:t>Basic Purpose</a:t>
            </a:r>
          </a:p>
          <a:p>
            <a:pPr marL="342900" lvl="1" indent="-342900"/>
            <a:r>
              <a:rPr lang="en-US" sz="2400" dirty="0" smtClean="0"/>
              <a:t>	[1] </a:t>
            </a:r>
            <a:r>
              <a:rPr lang="en-US" sz="2400" dirty="0"/>
              <a:t>To electronically switch (no moving parts) a signal on or off (high/low)</a:t>
            </a:r>
          </a:p>
          <a:p>
            <a:pPr marL="342900" lvl="1" indent="-342900"/>
            <a:r>
              <a:rPr lang="en-US" sz="2400" dirty="0" smtClean="0"/>
              <a:t>	[2</a:t>
            </a:r>
            <a:r>
              <a:rPr lang="en-US" sz="2400" dirty="0"/>
              <a:t>] To amplify signals</a:t>
            </a:r>
          </a:p>
          <a:p>
            <a:pPr marL="342900" lvl="1" indent="-342900"/>
            <a:endParaRPr lang="en-US" sz="2400" dirty="0" smtClean="0"/>
          </a:p>
          <a:p>
            <a:pPr marL="342900" lvl="1" indent="-342900">
              <a:buFont typeface="Wingdings" pitchFamily="2" charset="2"/>
              <a:buChar char="Ø"/>
            </a:pPr>
            <a:r>
              <a:rPr lang="en-US" sz="2400" b="1" u="sng" dirty="0" smtClean="0"/>
              <a:t>Role in Modern Electronics</a:t>
            </a:r>
          </a:p>
          <a:p>
            <a:pPr marL="800100" lvl="2" indent="-342900">
              <a:buFont typeface="Arial" pitchFamily="34" charset="0"/>
              <a:buChar char="•"/>
            </a:pPr>
            <a:r>
              <a:rPr lang="en-US" sz="2400" dirty="0" smtClean="0"/>
              <a:t>Basic building blocks for all modern electronics</a:t>
            </a:r>
          </a:p>
          <a:p>
            <a:pPr marL="800100" lvl="2" indent="-342900">
              <a:buFont typeface="Arial" pitchFamily="34" charset="0"/>
              <a:buChar char="•"/>
            </a:pPr>
            <a:r>
              <a:rPr lang="en-US" sz="2400" dirty="0" smtClean="0"/>
              <a:t>Microprocessors, Microcontrollers, Computers, Digital watches, Digital Logic Circuits, Cell Phones….</a:t>
            </a:r>
          </a:p>
          <a:p>
            <a:pPr marL="342900" lvl="1" indent="-342900">
              <a:buFont typeface="Wingdings" pitchFamily="2" charset="2"/>
              <a:buChar char="Ø"/>
            </a:pPr>
            <a:endParaRPr lang="en-US" sz="2400" dirty="0" smtClean="0"/>
          </a:p>
          <a:p>
            <a:pPr marL="342900" lvl="1" indent="-342900"/>
            <a:endParaRPr lang="en-US" sz="2400" dirty="0" smtClean="0"/>
          </a:p>
          <a:p>
            <a:pPr marL="342900" lvl="1" indent="-342900"/>
            <a:endParaRPr lang="en-US" sz="2400" b="1" dirty="0" smtClean="0"/>
          </a:p>
          <a:p>
            <a:pPr marL="800100" lvl="1" indent="-342900"/>
            <a:endParaRPr lang="en-US" sz="2400" b="0" dirty="0" smtClean="0"/>
          </a:p>
        </p:txBody>
      </p: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44961" y="2178997"/>
            <a:ext cx="685800" cy="690562"/>
          </a:xfrm>
          <a:prstGeom prst="rect">
            <a:avLst/>
          </a:prstGeom>
          <a:noFill/>
          <a:ln w="9525">
            <a:solidFill>
              <a:schemeClr val="bg1"/>
            </a:solid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914400" y="5246370"/>
            <a:ext cx="1371600" cy="1002030"/>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2971800" y="5333320"/>
            <a:ext cx="1295400" cy="99128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6705600" y="5410200"/>
            <a:ext cx="1146175" cy="957263"/>
          </a:xfrm>
          <a:prstGeom prst="rect">
            <a:avLst/>
          </a:prstGeom>
          <a:noFill/>
          <a:ln w="9525">
            <a:noFill/>
            <a:miter lim="800000"/>
            <a:headEnd/>
            <a:tailEnd/>
          </a:ln>
        </p:spPr>
      </p:pic>
      <p:pic>
        <p:nvPicPr>
          <p:cNvPr id="11" name="Picture 8"/>
          <p:cNvPicPr>
            <a:picLocks noChangeAspect="1" noChangeArrowheads="1"/>
          </p:cNvPicPr>
          <p:nvPr/>
        </p:nvPicPr>
        <p:blipFill>
          <a:blip r:embed="rId7" cstate="print"/>
          <a:srcRect/>
          <a:stretch>
            <a:fillRect/>
          </a:stretch>
        </p:blipFill>
        <p:spPr bwMode="auto">
          <a:xfrm>
            <a:off x="4953000" y="5334000"/>
            <a:ext cx="1066800" cy="990600"/>
          </a:xfrm>
          <a:prstGeom prst="rect">
            <a:avLst/>
          </a:prstGeom>
          <a:noFill/>
          <a:ln w="9525">
            <a:noFill/>
            <a:miter lim="800000"/>
            <a:headEnd/>
            <a:tailEnd/>
          </a:ln>
        </p:spPr>
      </p:pic>
      <p:pic>
        <p:nvPicPr>
          <p:cNvPr id="16"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8361" y="2176539"/>
            <a:ext cx="685800" cy="690562"/>
          </a:xfrm>
          <a:prstGeom prst="rect">
            <a:avLst/>
          </a:prstGeom>
          <a:noFill/>
          <a:ln w="9525">
            <a:solidFill>
              <a:schemeClr val="bg1"/>
            </a:solidFill>
            <a:miter lim="800000"/>
            <a:headEnd/>
            <a:tailEnd/>
          </a:ln>
        </p:spPr>
      </p:pic>
      <p:pic>
        <p:nvPicPr>
          <p:cNvPr id="17"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87961" y="2178997"/>
            <a:ext cx="685800" cy="690562"/>
          </a:xfrm>
          <a:prstGeom prst="rect">
            <a:avLst/>
          </a:prstGeom>
          <a:noFill/>
          <a:ln w="9525">
            <a:solidFill>
              <a:schemeClr val="bg1"/>
            </a:solidFill>
            <a:miter lim="800000"/>
            <a:headEnd/>
            <a:tailEnd/>
          </a:ln>
        </p:spPr>
      </p:pic>
      <p:sp>
        <p:nvSpPr>
          <p:cNvPr id="19" name="TextBox 9"/>
          <p:cNvSpPr txBox="1">
            <a:spLocks noChangeArrowheads="1"/>
          </p:cNvSpPr>
          <p:nvPr/>
        </p:nvSpPr>
        <p:spPr bwMode="auto">
          <a:xfrm>
            <a:off x="609600" y="4870002"/>
            <a:ext cx="1905000" cy="387798"/>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sz="1600" b="1" dirty="0" smtClean="0"/>
              <a:t>Microprocessor</a:t>
            </a:r>
            <a:endParaRPr lang="en-US" sz="1600" b="1" dirty="0"/>
          </a:p>
        </p:txBody>
      </p:sp>
      <p:sp>
        <p:nvSpPr>
          <p:cNvPr id="20" name="TextBox 9"/>
          <p:cNvSpPr txBox="1">
            <a:spLocks noChangeArrowheads="1"/>
          </p:cNvSpPr>
          <p:nvPr/>
        </p:nvSpPr>
        <p:spPr bwMode="auto">
          <a:xfrm>
            <a:off x="2667000" y="4876800"/>
            <a:ext cx="1905000" cy="338554"/>
          </a:xfrm>
          <a:prstGeom prst="rect">
            <a:avLst/>
          </a:prstGeom>
          <a:noFill/>
          <a:ln w="9525">
            <a:noFill/>
            <a:miter lim="800000"/>
            <a:headEnd/>
            <a:tailEnd/>
          </a:ln>
        </p:spPr>
        <p:txBody>
          <a:bodyPr wrap="square">
            <a:spAutoFit/>
          </a:bodyPr>
          <a:lstStyle/>
          <a:p>
            <a:pPr algn="ctr">
              <a:buClr>
                <a:schemeClr val="accent1"/>
              </a:buClr>
              <a:buFont typeface="Wingdings" pitchFamily="2" charset="2"/>
              <a:buNone/>
            </a:pPr>
            <a:r>
              <a:rPr lang="en-US" sz="1600" b="1" dirty="0" smtClean="0"/>
              <a:t>PC &amp; Cell Phones</a:t>
            </a:r>
            <a:endParaRPr lang="en-US" sz="1600" b="1" dirty="0"/>
          </a:p>
        </p:txBody>
      </p:sp>
      <p:sp>
        <p:nvSpPr>
          <p:cNvPr id="21" name="TextBox 9"/>
          <p:cNvSpPr txBox="1">
            <a:spLocks noChangeArrowheads="1"/>
          </p:cNvSpPr>
          <p:nvPr/>
        </p:nvSpPr>
        <p:spPr bwMode="auto">
          <a:xfrm>
            <a:off x="4495800" y="4673025"/>
            <a:ext cx="1905000" cy="584775"/>
          </a:xfrm>
          <a:prstGeom prst="rect">
            <a:avLst/>
          </a:prstGeom>
          <a:noFill/>
          <a:ln w="9525">
            <a:noFill/>
            <a:miter lim="800000"/>
            <a:headEnd/>
            <a:tailEnd/>
          </a:ln>
        </p:spPr>
        <p:txBody>
          <a:bodyPr wrap="square">
            <a:spAutoFit/>
          </a:bodyPr>
          <a:lstStyle/>
          <a:p>
            <a:pPr algn="ctr">
              <a:buClr>
                <a:schemeClr val="accent1"/>
              </a:buClr>
              <a:buFont typeface="Wingdings" pitchFamily="2" charset="2"/>
              <a:buNone/>
            </a:pPr>
            <a:r>
              <a:rPr lang="en-US" sz="1600" b="1" dirty="0" smtClean="0"/>
              <a:t>Motor Controllers</a:t>
            </a:r>
            <a:endParaRPr lang="en-US" sz="1600" b="1" dirty="0"/>
          </a:p>
        </p:txBody>
      </p:sp>
      <p:sp>
        <p:nvSpPr>
          <p:cNvPr id="22" name="TextBox 9"/>
          <p:cNvSpPr txBox="1">
            <a:spLocks noChangeArrowheads="1"/>
          </p:cNvSpPr>
          <p:nvPr/>
        </p:nvSpPr>
        <p:spPr bwMode="auto">
          <a:xfrm>
            <a:off x="6248400" y="4919246"/>
            <a:ext cx="1905000" cy="338554"/>
          </a:xfrm>
          <a:prstGeom prst="rect">
            <a:avLst/>
          </a:prstGeom>
          <a:noFill/>
          <a:ln w="9525">
            <a:noFill/>
            <a:miter lim="800000"/>
            <a:headEnd/>
            <a:tailEnd/>
          </a:ln>
        </p:spPr>
        <p:txBody>
          <a:bodyPr wrap="square">
            <a:spAutoFit/>
          </a:bodyPr>
          <a:lstStyle/>
          <a:p>
            <a:pPr algn="ctr">
              <a:buClr>
                <a:schemeClr val="accent1"/>
              </a:buClr>
              <a:buFont typeface="Wingdings" pitchFamily="2" charset="2"/>
              <a:buNone/>
            </a:pPr>
            <a:r>
              <a:rPr lang="en-US" sz="1600" b="1" dirty="0" smtClean="0"/>
              <a:t>Headphones</a:t>
            </a:r>
            <a:endParaRPr lang="en-US" sz="1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600" dirty="0" smtClean="0">
                <a:solidFill>
                  <a:schemeClr val="tx1"/>
                </a:solidFill>
              </a:rPr>
              <a:t>Characteristics and Applications of FETs</a:t>
            </a:r>
            <a:endParaRPr lang="en-US" sz="3600" dirty="0">
              <a:solidFill>
                <a:schemeClr val="tx1"/>
              </a:solidFill>
            </a:endParaRPr>
          </a:p>
        </p:txBody>
      </p:sp>
      <p:sp>
        <p:nvSpPr>
          <p:cNvPr id="5"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p>
            <a:pPr algn="ctr">
              <a:spcBef>
                <a:spcPct val="0"/>
              </a:spcBef>
              <a:defRPr/>
            </a:pPr>
            <a:r>
              <a:rPr lang="en-US" sz="3200" u="sng" dirty="0" smtClean="0">
                <a:solidFill>
                  <a:prstClr val="black"/>
                </a:solidFill>
                <a:latin typeface="Calibri"/>
              </a:rPr>
              <a:t>MOSFETs</a:t>
            </a:r>
            <a:endParaRPr lang="en-US" sz="3200" u="sng" dirty="0">
              <a:solidFill>
                <a:prstClr val="black"/>
              </a:solidFill>
              <a:latin typeface="Calibri"/>
            </a:endParaRPr>
          </a:p>
        </p:txBody>
      </p:sp>
      <p:sp>
        <p:nvSpPr>
          <p:cNvPr id="7" name="Content Placeholder 2"/>
          <p:cNvSpPr txBox="1">
            <a:spLocks/>
          </p:cNvSpPr>
          <p:nvPr/>
        </p:nvSpPr>
        <p:spPr>
          <a:xfrm>
            <a:off x="228600" y="2133600"/>
            <a:ext cx="4648200" cy="45720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dirty="0" smtClean="0">
                <a:solidFill>
                  <a:prstClr val="black"/>
                </a:solidFill>
              </a:rPr>
              <a:t>Oxide layer prevents DC current from flowing through gate</a:t>
            </a:r>
          </a:p>
          <a:p>
            <a:pPr marL="800100" lvl="1" indent="-342900">
              <a:spcBef>
                <a:spcPct val="20000"/>
              </a:spcBef>
              <a:buFont typeface="Arial" pitchFamily="34" charset="0"/>
              <a:buChar char="•"/>
            </a:pPr>
            <a:r>
              <a:rPr lang="en-US" dirty="0" smtClean="0">
                <a:solidFill>
                  <a:prstClr val="black"/>
                </a:solidFill>
              </a:rPr>
              <a:t>Reduces power consumption</a:t>
            </a:r>
          </a:p>
          <a:p>
            <a:pPr marL="800100" lvl="1" indent="-342900">
              <a:spcBef>
                <a:spcPct val="20000"/>
              </a:spcBef>
              <a:buFont typeface="Arial" pitchFamily="34" charset="0"/>
              <a:buChar char="•"/>
            </a:pPr>
            <a:r>
              <a:rPr lang="en-US" dirty="0" smtClean="0">
                <a:solidFill>
                  <a:prstClr val="black"/>
                </a:solidFill>
              </a:rPr>
              <a:t>High input impedance</a:t>
            </a:r>
          </a:p>
          <a:p>
            <a:pPr marL="342900" indent="-342900">
              <a:spcBef>
                <a:spcPct val="20000"/>
              </a:spcBef>
              <a:buFont typeface="Arial" pitchFamily="34" charset="0"/>
              <a:buChar char="•"/>
            </a:pPr>
            <a:r>
              <a:rPr lang="en-US" dirty="0" smtClean="0">
                <a:solidFill>
                  <a:prstClr val="black"/>
                </a:solidFill>
              </a:rPr>
              <a:t>Rapid switching</a:t>
            </a:r>
          </a:p>
          <a:p>
            <a:pPr marL="342900" indent="-342900">
              <a:spcBef>
                <a:spcPct val="20000"/>
              </a:spcBef>
              <a:buFont typeface="Arial" pitchFamily="34" charset="0"/>
              <a:buChar char="•"/>
            </a:pPr>
            <a:r>
              <a:rPr lang="en-US" dirty="0" smtClean="0">
                <a:solidFill>
                  <a:prstClr val="black"/>
                </a:solidFill>
              </a:rPr>
              <a:t>More noise than JFET</a:t>
            </a:r>
          </a:p>
          <a:p>
            <a:pPr marL="342900" indent="-342900">
              <a:spcBef>
                <a:spcPct val="20000"/>
              </a:spcBef>
              <a:buFont typeface="Arial" pitchFamily="34" charset="0"/>
              <a:buChar char="•"/>
            </a:pPr>
            <a:r>
              <a:rPr lang="en-US" dirty="0" smtClean="0">
                <a:solidFill>
                  <a:prstClr val="black"/>
                </a:solidFill>
              </a:rPr>
              <a:t>Uses?</a:t>
            </a:r>
          </a:p>
          <a:p>
            <a:pPr marL="800100" lvl="1" indent="-342900">
              <a:spcBef>
                <a:spcPct val="20000"/>
              </a:spcBef>
              <a:buFont typeface="Arial" pitchFamily="34" charset="0"/>
              <a:buChar char="•"/>
            </a:pPr>
            <a:r>
              <a:rPr lang="en-US" dirty="0" smtClean="0">
                <a:solidFill>
                  <a:prstClr val="black"/>
                </a:solidFill>
              </a:rPr>
              <a:t>Again, switches and amplifiers in general</a:t>
            </a:r>
          </a:p>
          <a:p>
            <a:pPr marL="800100" lvl="1" indent="-342900">
              <a:spcBef>
                <a:spcPct val="20000"/>
              </a:spcBef>
              <a:buFont typeface="Arial" pitchFamily="34" charset="0"/>
              <a:buChar char="•"/>
            </a:pPr>
            <a:r>
              <a:rPr lang="en-US" dirty="0" smtClean="0">
                <a:solidFill>
                  <a:prstClr val="black"/>
                </a:solidFill>
              </a:rPr>
              <a:t>The MOSFET is used in digital CMOS logic, which uses p- and n-channel MOSFETs as building blocks</a:t>
            </a:r>
          </a:p>
          <a:p>
            <a:pPr marL="800100" lvl="1" indent="-342900">
              <a:spcBef>
                <a:spcPct val="20000"/>
              </a:spcBef>
              <a:buFont typeface="Arial" pitchFamily="34" charset="0"/>
              <a:buChar char="•"/>
            </a:pPr>
            <a:r>
              <a:rPr lang="en-US" dirty="0" smtClean="0">
                <a:solidFill>
                  <a:prstClr val="black"/>
                </a:solidFill>
              </a:rPr>
              <a:t>To aid in negating effects that cause discharge of batteries</a:t>
            </a:r>
          </a:p>
        </p:txBody>
      </p:sp>
      <p:pic>
        <p:nvPicPr>
          <p:cNvPr id="6" name="Picture 4"/>
          <p:cNvPicPr>
            <a:picLocks noGrp="1" noChangeAspect="1" noChangeArrowheads="1"/>
          </p:cNvPicPr>
          <p:nvPr>
            <p:ph idx="1"/>
          </p:nvPr>
        </p:nvPicPr>
        <p:blipFill>
          <a:blip r:embed="rId2" cstate="print"/>
          <a:srcRect/>
          <a:stretch>
            <a:fillRect/>
          </a:stretch>
        </p:blipFill>
        <p:spPr>
          <a:xfrm>
            <a:off x="5257800" y="2743200"/>
            <a:ext cx="3810000" cy="2373809"/>
          </a:xfrm>
          <a:noFill/>
          <a:ln/>
        </p:spPr>
      </p:pic>
      <p:sp>
        <p:nvSpPr>
          <p:cNvPr id="8" name="TextBox 7"/>
          <p:cNvSpPr txBox="1"/>
          <p:nvPr/>
        </p:nvSpPr>
        <p:spPr>
          <a:xfrm>
            <a:off x="5463162" y="5181600"/>
            <a:ext cx="2842638" cy="646331"/>
          </a:xfrm>
          <a:prstGeom prst="rect">
            <a:avLst/>
          </a:prstGeom>
          <a:noFill/>
        </p:spPr>
        <p:txBody>
          <a:bodyPr wrap="none" rtlCol="0">
            <a:spAutoFit/>
          </a:bodyPr>
          <a:lstStyle/>
          <a:p>
            <a:r>
              <a:rPr lang="en-US" dirty="0" smtClean="0">
                <a:solidFill>
                  <a:prstClr val="black"/>
                </a:solidFill>
              </a:rPr>
              <a:t>Use of MOSFET in battery </a:t>
            </a:r>
          </a:p>
          <a:p>
            <a:pPr algn="ctr"/>
            <a:r>
              <a:rPr lang="en-US" dirty="0" smtClean="0">
                <a:solidFill>
                  <a:prstClr val="black"/>
                </a:solidFill>
              </a:rPr>
              <a:t>protection circuit</a:t>
            </a:r>
            <a:endParaRPr lang="en-US" dirty="0">
              <a:solidFill>
                <a:prstClr val="blac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2808288" y="18161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Introduction to Transistors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35" name="AutoShape 6"/>
          <p:cNvSpPr>
            <a:spLocks noChangeArrowheads="1"/>
          </p:cNvSpPr>
          <p:nvPr/>
        </p:nvSpPr>
        <p:spPr bwMode="gray">
          <a:xfrm>
            <a:off x="2822575" y="4332288"/>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Field Effect and Power Transistors</a:t>
            </a:r>
          </a:p>
          <a:p>
            <a:pPr latinLnBrk="1"/>
            <a:r>
              <a:rPr lang="en-US" altLang="ko-KR" sz="1600" b="0" u="sng" dirty="0" smtClean="0">
                <a:solidFill>
                  <a:prstClr val="black"/>
                </a:solidFill>
                <a:cs typeface="Times New Roman" pitchFamily="18" charset="0"/>
              </a:rPr>
              <a:t>Will Dahlin</a:t>
            </a:r>
            <a:endParaRPr kumimoji="1" lang="en-US" altLang="ko-KR" sz="1500" u="sng" dirty="0">
              <a:solidFill>
                <a:srgbClr val="1C1C1C"/>
              </a:solidFill>
              <a:latin typeface="Constantia"/>
            </a:endParaRPr>
          </a:p>
        </p:txBody>
      </p:sp>
      <p:sp>
        <p:nvSpPr>
          <p:cNvPr id="38" name="AutoShape 10"/>
          <p:cNvSpPr>
            <a:spLocks noChangeArrowheads="1"/>
          </p:cNvSpPr>
          <p:nvPr/>
        </p:nvSpPr>
        <p:spPr bwMode="gray">
          <a:xfrm>
            <a:off x="2057400" y="335280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3</a:t>
            </a:r>
            <a:endParaRPr lang="en-US" altLang="ko-KR" sz="2400" dirty="0">
              <a:solidFill>
                <a:srgbClr val="FFFFFF"/>
              </a:solidFill>
              <a:latin typeface="Constantia"/>
            </a:endParaRPr>
          </a:p>
        </p:txBody>
      </p:sp>
      <p:sp>
        <p:nvSpPr>
          <p:cNvPr id="39" name="AutoShape 11"/>
          <p:cNvSpPr>
            <a:spLocks noChangeArrowheads="1"/>
          </p:cNvSpPr>
          <p:nvPr/>
        </p:nvSpPr>
        <p:spPr bwMode="gray">
          <a:xfrm>
            <a:off x="2822575" y="5172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Part Numbers and Catalog</a:t>
            </a:r>
            <a:endParaRPr kumimoji="1" lang="en-US" altLang="ko-KR" sz="2500" dirty="0">
              <a:solidFill>
                <a:srgbClr val="1C1C1C"/>
              </a:solidFill>
              <a:latin typeface="Constantia"/>
            </a:endParaRPr>
          </a:p>
          <a:p>
            <a:pPr latinLnBrk="1"/>
            <a:r>
              <a:rPr kumimoji="1" lang="en-US" altLang="ko-KR" sz="1600" b="0" dirty="0" smtClean="0">
                <a:solidFill>
                  <a:srgbClr val="1C1C1C"/>
                </a:solidFill>
              </a:rPr>
              <a:t>Will Dahlin</a:t>
            </a:r>
            <a:endParaRPr kumimoji="1" lang="en-US" altLang="ko-KR" sz="1600" b="0" dirty="0">
              <a:solidFill>
                <a:srgbClr val="1C1C1C"/>
              </a:solidFill>
            </a:endParaRPr>
          </a:p>
        </p:txBody>
      </p:sp>
      <p:sp>
        <p:nvSpPr>
          <p:cNvPr id="40" name="AutoShape 12"/>
          <p:cNvSpPr>
            <a:spLocks noChangeArrowheads="1"/>
          </p:cNvSpPr>
          <p:nvPr/>
        </p:nvSpPr>
        <p:spPr bwMode="gray">
          <a:xfrm>
            <a:off x="2071688" y="419100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4</a:t>
            </a:r>
            <a:endParaRPr lang="en-US" altLang="ko-KR" sz="2400" dirty="0">
              <a:solidFill>
                <a:srgbClr val="FFFFFF"/>
              </a:solidFill>
              <a:latin typeface="Constantia"/>
            </a:endParaRPr>
          </a:p>
        </p:txBody>
      </p:sp>
      <p:sp>
        <p:nvSpPr>
          <p:cNvPr id="41" name="AutoShape 4"/>
          <p:cNvSpPr>
            <a:spLocks noChangeArrowheads="1"/>
          </p:cNvSpPr>
          <p:nvPr/>
        </p:nvSpPr>
        <p:spPr bwMode="gray">
          <a:xfrm>
            <a:off x="2828925" y="3452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Constantia"/>
              </a:rPr>
              <a:t>Bipolar Junction </a:t>
            </a:r>
            <a:r>
              <a:rPr kumimoji="1" lang="en-US" altLang="ko-KR" sz="2500" dirty="0" smtClean="0">
                <a:solidFill>
                  <a:srgbClr val="1C1C1C"/>
                </a:solidFill>
                <a:latin typeface="Constantia"/>
              </a:rPr>
              <a:t>Transistors</a:t>
            </a:r>
            <a:endParaRPr kumimoji="1" lang="en-US" altLang="ko-KR" sz="2500" dirty="0">
              <a:solidFill>
                <a:srgbClr val="1C1C1C"/>
              </a:solidFill>
              <a:latin typeface="Constantia"/>
            </a:endParaRPr>
          </a:p>
          <a:p>
            <a:pPr latinLnBrk="1"/>
            <a:r>
              <a:rPr lang="en-US" altLang="ko-KR" sz="1600" b="0" u="sng" dirty="0" err="1" smtClean="0">
                <a:solidFill>
                  <a:prstClr val="black"/>
                </a:solidFill>
              </a:rPr>
              <a:t>Xin</a:t>
            </a:r>
            <a:r>
              <a:rPr lang="en-US" altLang="ko-KR" sz="1600" b="0" u="sng" dirty="0" smtClean="0">
                <a:solidFill>
                  <a:prstClr val="black"/>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2057400" y="16764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smtClean="0">
                <a:solidFill>
                  <a:srgbClr val="FFFFFF"/>
                </a:solidFill>
                <a:latin typeface="Constantia"/>
              </a:rPr>
              <a:t>1</a:t>
            </a:r>
            <a:endParaRPr lang="en-US" altLang="ko-KR" sz="2400" dirty="0">
              <a:solidFill>
                <a:srgbClr val="FFFFFF"/>
              </a:solidFill>
              <a:latin typeface="Constantia"/>
            </a:endParaRP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Outline</a:t>
            </a:r>
            <a:endParaRPr lang="en-US" sz="3200" b="1" u="sng" dirty="0">
              <a:solidFill>
                <a:prstClr val="black">
                  <a:lumMod val="75000"/>
                </a:prstClr>
              </a:solidFill>
              <a:ea typeface="굴림" pitchFamily="50" charset="-127"/>
            </a:endParaRPr>
          </a:p>
        </p:txBody>
      </p:sp>
      <p:sp>
        <p:nvSpPr>
          <p:cNvPr id="12" name="AutoShape 4"/>
          <p:cNvSpPr>
            <a:spLocks noChangeArrowheads="1"/>
          </p:cNvSpPr>
          <p:nvPr/>
        </p:nvSpPr>
        <p:spPr bwMode="gray">
          <a:xfrm>
            <a:off x="2819400" y="25908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Types and Checks</a:t>
            </a:r>
            <a:endParaRPr kumimoji="1" lang="en-US" altLang="ko-KR" sz="2500" dirty="0">
              <a:solidFill>
                <a:srgbClr val="1C1C1C"/>
              </a:solidFill>
              <a:latin typeface="Constantia"/>
            </a:endParaRPr>
          </a:p>
          <a:p>
            <a:pPr latinLnBrk="1"/>
            <a:r>
              <a:rPr lang="en-US" altLang="ko-KR" sz="1600" b="0" u="sng" dirty="0" smtClean="0">
                <a:solidFill>
                  <a:prstClr val="black"/>
                </a:solidFill>
              </a:rPr>
              <a:t>Ryan Akin</a:t>
            </a:r>
            <a:endParaRPr kumimoji="1" lang="en-US" altLang="ko-KR" sz="1500" u="sng" dirty="0">
              <a:solidFill>
                <a:srgbClr val="1C1C1C"/>
              </a:solidFill>
            </a:endParaRPr>
          </a:p>
        </p:txBody>
      </p:sp>
      <p:sp>
        <p:nvSpPr>
          <p:cNvPr id="13" name="AutoShape 7"/>
          <p:cNvSpPr>
            <a:spLocks noChangeArrowheads="1"/>
          </p:cNvSpPr>
          <p:nvPr/>
        </p:nvSpPr>
        <p:spPr bwMode="gray">
          <a:xfrm>
            <a:off x="2057400" y="5029200"/>
            <a:ext cx="685800" cy="685800"/>
          </a:xfrm>
          <a:prstGeom prst="diamond">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5</a:t>
            </a:r>
          </a:p>
        </p:txBody>
      </p:sp>
      <p:sp>
        <p:nvSpPr>
          <p:cNvPr id="15" name="AutoShape 8"/>
          <p:cNvSpPr>
            <a:spLocks noChangeArrowheads="1"/>
          </p:cNvSpPr>
          <p:nvPr/>
        </p:nvSpPr>
        <p:spPr bwMode="gray">
          <a:xfrm>
            <a:off x="2057400" y="2514600"/>
            <a:ext cx="685800"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2</a:t>
            </a:r>
          </a:p>
        </p:txBody>
      </p:sp>
    </p:spTree>
    <p:extLst>
      <p:ext uri="{BB962C8B-B14F-4D97-AF65-F5344CB8AC3E}">
        <p14:creationId xmlns="" xmlns:p14="http://schemas.microsoft.com/office/powerpoint/2010/main" val="36161325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609600" y="1371600"/>
            <a:ext cx="7543800" cy="3886200"/>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indent="-457200" latinLnBrk="1"/>
            <a:r>
              <a:rPr kumimoji="1" lang="en-US" altLang="ko-KR" sz="2500" u="sng" dirty="0" smtClean="0">
                <a:solidFill>
                  <a:schemeClr val="tx1"/>
                </a:solidFill>
                <a:latin typeface="Constantia"/>
              </a:rPr>
              <a:t>How to choose and appropriate transistor</a:t>
            </a:r>
          </a:p>
          <a:p>
            <a:pPr marL="914400" lvl="3" indent="-457200" latinLnBrk="1">
              <a:buFont typeface="Arial" pitchFamily="34" charset="0"/>
              <a:buChar char="•"/>
            </a:pPr>
            <a:r>
              <a:rPr kumimoji="1" lang="en-US" altLang="ko-KR" sz="2200" b="0" dirty="0" smtClean="0">
                <a:solidFill>
                  <a:schemeClr val="tx1"/>
                </a:solidFill>
                <a:latin typeface="Constantia"/>
              </a:rPr>
              <a:t>Reading part numbers</a:t>
            </a:r>
          </a:p>
          <a:p>
            <a:pPr marL="1371600" lvl="4" indent="-457200" latinLnBrk="1">
              <a:buFont typeface="Arial" pitchFamily="34" charset="0"/>
              <a:buChar char="•"/>
            </a:pPr>
            <a:r>
              <a:rPr kumimoji="1" lang="en-US" altLang="ko-KR" sz="2200" b="0" dirty="0" smtClean="0">
                <a:solidFill>
                  <a:schemeClr val="tx1"/>
                </a:solidFill>
                <a:latin typeface="Constantia"/>
              </a:rPr>
              <a:t>Numerous “Standards” – JIS, JEDEC, Pro Electron, etc</a:t>
            </a:r>
            <a:r>
              <a:rPr kumimoji="1" lang="en-US" altLang="ko-KR" sz="2200" b="0" dirty="0">
                <a:solidFill>
                  <a:schemeClr val="tx1"/>
                </a:solidFill>
                <a:latin typeface="Constantia"/>
              </a:rPr>
              <a:t>.</a:t>
            </a:r>
            <a:endParaRPr kumimoji="1" lang="en-US" altLang="ko-KR" sz="2200" b="0" dirty="0" smtClean="0">
              <a:solidFill>
                <a:schemeClr val="tx1"/>
              </a:solidFill>
              <a:latin typeface="Constantia"/>
            </a:endParaRPr>
          </a:p>
          <a:p>
            <a:pPr marL="1371600" lvl="4" indent="-457200" latinLnBrk="1">
              <a:buFont typeface="Arial" pitchFamily="34" charset="0"/>
              <a:buChar char="•"/>
            </a:pPr>
            <a:r>
              <a:rPr kumimoji="1" lang="en-US" altLang="ko-KR" sz="2200" b="0" dirty="0" smtClean="0">
                <a:solidFill>
                  <a:schemeClr val="tx1"/>
                </a:solidFill>
                <a:latin typeface="Constantia"/>
              </a:rPr>
              <a:t>Dependent on manufacturer and customer</a:t>
            </a:r>
          </a:p>
          <a:p>
            <a:pPr marL="914400" lvl="3" indent="-457200" latinLnBrk="1">
              <a:buFont typeface="Arial" pitchFamily="34" charset="0"/>
              <a:buChar char="•"/>
            </a:pPr>
            <a:r>
              <a:rPr kumimoji="1" lang="en-US" altLang="ko-KR" sz="2200" b="0" dirty="0" smtClean="0">
                <a:solidFill>
                  <a:schemeClr val="tx1"/>
                </a:solidFill>
                <a:latin typeface="Constantia"/>
              </a:rPr>
              <a:t>Transistor Catalog</a:t>
            </a:r>
          </a:p>
          <a:p>
            <a:pPr marL="914400" lvl="3" indent="-457200" latinLnBrk="1">
              <a:buFont typeface="Arial" pitchFamily="34" charset="0"/>
              <a:buChar char="•"/>
            </a:pPr>
            <a:r>
              <a:rPr kumimoji="1" lang="en-US" altLang="ko-KR" sz="2200" b="0" dirty="0" smtClean="0">
                <a:solidFill>
                  <a:schemeClr val="tx1"/>
                </a:solidFill>
                <a:latin typeface="Constantia"/>
              </a:rPr>
              <a:t>ZTX 652/653 Datasheet</a:t>
            </a:r>
            <a:br>
              <a:rPr kumimoji="1" lang="en-US" altLang="ko-KR" sz="2200" b="0" dirty="0" smtClean="0">
                <a:solidFill>
                  <a:schemeClr val="tx1"/>
                </a:solidFill>
                <a:latin typeface="Constantia"/>
              </a:rPr>
            </a:br>
            <a:endParaRPr kumimoji="1" lang="en-US" altLang="ko-KR" sz="2200" b="0" dirty="0" smtClean="0">
              <a:solidFill>
                <a:schemeClr val="tx1"/>
              </a:solidFill>
              <a:latin typeface="Constantia"/>
            </a:endParaRPr>
          </a:p>
          <a:p>
            <a:pPr marL="914400" lvl="3" indent="-457200" latinLnBrk="1">
              <a:spcAft>
                <a:spcPts val="1000"/>
              </a:spcAft>
              <a:buFont typeface="Arial" pitchFamily="34" charset="0"/>
              <a:buChar char="•"/>
            </a:pPr>
            <a:r>
              <a:rPr kumimoji="1" lang="en-US" altLang="ko-KR" sz="2200" b="0" dirty="0" smtClean="0">
                <a:solidFill>
                  <a:schemeClr val="tx1"/>
                </a:solidFill>
                <a:latin typeface="Constantia"/>
              </a:rPr>
              <a:t>If in doubt, meter check</a:t>
            </a:r>
          </a:p>
        </p:txBody>
      </p:sp>
      <p:sp>
        <p:nvSpPr>
          <p:cNvPr id="44" name="TextBox 43"/>
          <p:cNvSpPr txBox="1"/>
          <p:nvPr/>
        </p:nvSpPr>
        <p:spPr>
          <a:xfrm>
            <a:off x="762000" y="786825"/>
            <a:ext cx="7543800" cy="584775"/>
          </a:xfrm>
          <a:prstGeom prst="rect">
            <a:avLst/>
          </a:prstGeom>
          <a:noFill/>
        </p:spPr>
        <p:txBody>
          <a:bodyPr wrap="square">
            <a:spAutoFit/>
          </a:bodyPr>
          <a:lstStyle/>
          <a:p>
            <a:pPr algn="just">
              <a:defRPr/>
            </a:pPr>
            <a:r>
              <a:rPr lang="en-US" sz="3200" b="1" u="sng" dirty="0" smtClean="0">
                <a:solidFill>
                  <a:prstClr val="black">
                    <a:lumMod val="75000"/>
                  </a:prstClr>
                </a:solidFill>
                <a:ea typeface="굴림" pitchFamily="50" charset="-127"/>
              </a:rPr>
              <a:t>Transistor Part Numbers and Catalog</a:t>
            </a:r>
            <a:endParaRPr lang="en-US" sz="3000" b="1" dirty="0">
              <a:solidFill>
                <a:prstClr val="black">
                  <a:lumMod val="75000"/>
                </a:prstClr>
              </a:solidFill>
              <a:ea typeface="굴림" pitchFamily="50" charset="-127"/>
            </a:endParaRPr>
          </a:p>
        </p:txBody>
      </p:sp>
    </p:spTree>
    <p:extLst>
      <p:ext uri="{BB962C8B-B14F-4D97-AF65-F5344CB8AC3E}">
        <p14:creationId xmlns="" xmlns:p14="http://schemas.microsoft.com/office/powerpoint/2010/main" val="1432089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gray">
          <a:xfrm>
            <a:off x="1284288" y="1282700"/>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Introduction to Transistors </a:t>
            </a:r>
            <a:r>
              <a:rPr lang="en-US" altLang="ko-KR" sz="1600" b="0" u="sng" dirty="0" smtClean="0">
                <a:solidFill>
                  <a:prstClr val="black"/>
                </a:solidFill>
              </a:rPr>
              <a:t>Ryan Akin</a:t>
            </a:r>
            <a:endParaRPr kumimoji="1" lang="en-US" altLang="ko-KR" sz="1500" u="sng" dirty="0">
              <a:solidFill>
                <a:srgbClr val="1C1C1C"/>
              </a:solidFill>
            </a:endParaRPr>
          </a:p>
        </p:txBody>
      </p:sp>
      <p:sp>
        <p:nvSpPr>
          <p:cNvPr id="36" name="AutoShape 7"/>
          <p:cNvSpPr>
            <a:spLocks noChangeArrowheads="1"/>
          </p:cNvSpPr>
          <p:nvPr/>
        </p:nvSpPr>
        <p:spPr bwMode="gray">
          <a:xfrm>
            <a:off x="533400" y="1143000"/>
            <a:ext cx="685800" cy="685800"/>
          </a:xfrm>
          <a:prstGeom prst="diamond">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1</a:t>
            </a:r>
          </a:p>
        </p:txBody>
      </p:sp>
      <p:sp>
        <p:nvSpPr>
          <p:cNvPr id="41" name="AutoShape 4"/>
          <p:cNvSpPr>
            <a:spLocks noChangeArrowheads="1"/>
          </p:cNvSpPr>
          <p:nvPr/>
        </p:nvSpPr>
        <p:spPr bwMode="gray">
          <a:xfrm>
            <a:off x="1304925" y="45958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a:solidFill>
                  <a:srgbClr val="1C1C1C"/>
                </a:solidFill>
                <a:latin typeface="Constantia"/>
              </a:rPr>
              <a:t>Bipolar Junction </a:t>
            </a:r>
            <a:r>
              <a:rPr kumimoji="1" lang="en-US" altLang="ko-KR" sz="2500" dirty="0" smtClean="0">
                <a:solidFill>
                  <a:srgbClr val="1C1C1C"/>
                </a:solidFill>
                <a:latin typeface="Constantia"/>
              </a:rPr>
              <a:t>Transistors</a:t>
            </a:r>
            <a:r>
              <a:rPr kumimoji="1" lang="en-US" altLang="ko-KR" sz="2500" dirty="0">
                <a:solidFill>
                  <a:srgbClr val="1C1C1C"/>
                </a:solidFill>
                <a:latin typeface="Constantia"/>
              </a:rPr>
              <a:t> </a:t>
            </a:r>
            <a:r>
              <a:rPr lang="en-US" altLang="ko-KR" sz="1600" b="0" u="sng" dirty="0" err="1" smtClean="0">
                <a:solidFill>
                  <a:prstClr val="black"/>
                </a:solidFill>
              </a:rPr>
              <a:t>Xin</a:t>
            </a:r>
            <a:r>
              <a:rPr lang="en-US" altLang="ko-KR" sz="1600" b="0" u="sng" dirty="0" smtClean="0">
                <a:solidFill>
                  <a:prstClr val="black"/>
                </a:solidFill>
              </a:rPr>
              <a:t> Chen</a:t>
            </a:r>
            <a:endParaRPr kumimoji="1" lang="en-US" altLang="ko-KR" sz="1500" u="sng" dirty="0">
              <a:solidFill>
                <a:srgbClr val="1C1C1C"/>
              </a:solidFill>
            </a:endParaRPr>
          </a:p>
        </p:txBody>
      </p:sp>
      <p:sp>
        <p:nvSpPr>
          <p:cNvPr id="42" name="AutoShape 8"/>
          <p:cNvSpPr>
            <a:spLocks noChangeArrowheads="1"/>
          </p:cNvSpPr>
          <p:nvPr/>
        </p:nvSpPr>
        <p:spPr bwMode="gray">
          <a:xfrm>
            <a:off x="533400" y="449580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3</a:t>
            </a: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Summary</a:t>
            </a:r>
            <a:endParaRPr lang="en-US" sz="3200" b="1" u="sng" dirty="0">
              <a:solidFill>
                <a:prstClr val="black">
                  <a:lumMod val="75000"/>
                </a:prstClr>
              </a:solidFill>
              <a:ea typeface="굴림" pitchFamily="50" charset="-127"/>
            </a:endParaRPr>
          </a:p>
        </p:txBody>
      </p:sp>
      <p:sp>
        <p:nvSpPr>
          <p:cNvPr id="16" name="AutoShape 4"/>
          <p:cNvSpPr>
            <a:spLocks noChangeArrowheads="1"/>
          </p:cNvSpPr>
          <p:nvPr/>
        </p:nvSpPr>
        <p:spPr bwMode="gray">
          <a:xfrm>
            <a:off x="1371600" y="54006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buFont typeface="Arial" pitchFamily="34" charset="0"/>
              <a:buChar char="•"/>
            </a:pPr>
            <a:r>
              <a:rPr kumimoji="1" lang="en-US" altLang="ko-KR" sz="1700" b="0" i="1" dirty="0" smtClean="0">
                <a:solidFill>
                  <a:schemeClr val="accent1"/>
                </a:solidFill>
                <a:latin typeface="+mn-lt"/>
              </a:rPr>
              <a:t>Introduction &amp; Formulae</a:t>
            </a:r>
          </a:p>
          <a:p>
            <a:pPr latinLnBrk="1">
              <a:buFont typeface="Arial" pitchFamily="34" charset="0"/>
              <a:buChar char="•"/>
            </a:pPr>
            <a:r>
              <a:rPr kumimoji="1" lang="en-US" altLang="ko-KR" sz="1700" b="0" i="1" dirty="0" smtClean="0">
                <a:solidFill>
                  <a:schemeClr val="accent1"/>
                </a:solidFill>
                <a:latin typeface="+mn-lt"/>
              </a:rPr>
              <a:t>Explain function and characteristics of common emitter transistor</a:t>
            </a:r>
          </a:p>
          <a:p>
            <a:pPr latinLnBrk="1">
              <a:buFont typeface="Arial" pitchFamily="34" charset="0"/>
              <a:buChar char="•"/>
            </a:pPr>
            <a:r>
              <a:rPr kumimoji="1" lang="en-US" altLang="ko-KR" sz="1700" b="0" i="1" dirty="0" smtClean="0">
                <a:solidFill>
                  <a:schemeClr val="accent1"/>
                </a:solidFill>
                <a:latin typeface="+mn-lt"/>
              </a:rPr>
              <a:t>Describe BJT operating regions</a:t>
            </a:r>
          </a:p>
          <a:p>
            <a:pPr latinLnBrk="1">
              <a:buFont typeface="Arial" pitchFamily="34" charset="0"/>
              <a:buChar char="•"/>
            </a:pPr>
            <a:r>
              <a:rPr kumimoji="1" lang="en-US" altLang="ko-KR" sz="1700" b="0" i="1" dirty="0" smtClean="0">
                <a:solidFill>
                  <a:schemeClr val="accent1"/>
                </a:solidFill>
                <a:latin typeface="+mn-lt"/>
              </a:rPr>
              <a:t>Applications of BJTs</a:t>
            </a:r>
          </a:p>
          <a:p>
            <a:pPr latinLnBrk="1">
              <a:buFont typeface="Arial" pitchFamily="34" charset="0"/>
              <a:buChar char="•"/>
            </a:pPr>
            <a:endParaRPr kumimoji="1" lang="en-US" altLang="ko-KR" sz="1700" b="0" i="1" dirty="0">
              <a:solidFill>
                <a:schemeClr val="accent1"/>
              </a:solidFill>
              <a:latin typeface="+mn-lt"/>
            </a:endParaRPr>
          </a:p>
        </p:txBody>
      </p:sp>
      <p:sp>
        <p:nvSpPr>
          <p:cNvPr id="18" name="AutoShape 4"/>
          <p:cNvSpPr>
            <a:spLocks noChangeArrowheads="1"/>
          </p:cNvSpPr>
          <p:nvPr/>
        </p:nvSpPr>
        <p:spPr bwMode="gray">
          <a:xfrm>
            <a:off x="1371600" y="2209800"/>
            <a:ext cx="7543800"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buFont typeface="Arial" pitchFamily="34" charset="0"/>
              <a:buChar char="•"/>
            </a:pPr>
            <a:r>
              <a:rPr kumimoji="1" lang="en-US" altLang="ko-KR" sz="1700" b="0" i="1" dirty="0" smtClean="0">
                <a:solidFill>
                  <a:schemeClr val="accent1"/>
                </a:solidFill>
                <a:latin typeface="+mn-lt"/>
              </a:rPr>
              <a:t>Qualitative explanation of the what &amp; how behind transistors</a:t>
            </a:r>
          </a:p>
          <a:p>
            <a:pPr latinLnBrk="1">
              <a:buFont typeface="Arial" pitchFamily="34" charset="0"/>
              <a:buChar char="•"/>
            </a:pPr>
            <a:r>
              <a:rPr kumimoji="1" lang="en-US" altLang="ko-KR" sz="1700" b="0" i="1" dirty="0" smtClean="0">
                <a:solidFill>
                  <a:schemeClr val="accent1"/>
                </a:solidFill>
                <a:latin typeface="+mn-lt"/>
              </a:rPr>
              <a:t>General application and history of transistors</a:t>
            </a:r>
          </a:p>
          <a:p>
            <a:pPr latinLnBrk="1">
              <a:buFont typeface="Arial" pitchFamily="34" charset="0"/>
              <a:buChar char="•"/>
            </a:pPr>
            <a:r>
              <a:rPr kumimoji="1" lang="en-US" altLang="ko-KR" sz="1700" b="0" i="1" dirty="0" smtClean="0">
                <a:solidFill>
                  <a:schemeClr val="accent1"/>
                </a:solidFill>
                <a:latin typeface="+mn-lt"/>
              </a:rPr>
              <a:t>“Physics” behind transistors : </a:t>
            </a:r>
            <a:br>
              <a:rPr kumimoji="1" lang="en-US" altLang="ko-KR" sz="1700" b="0" i="1" dirty="0" smtClean="0">
                <a:solidFill>
                  <a:schemeClr val="accent1"/>
                </a:solidFill>
                <a:latin typeface="+mn-lt"/>
              </a:rPr>
            </a:br>
            <a:r>
              <a:rPr kumimoji="1" lang="en-US" altLang="ko-KR" sz="1700" b="0" i="1" dirty="0" smtClean="0">
                <a:solidFill>
                  <a:schemeClr val="accent1"/>
                </a:solidFill>
                <a:latin typeface="+mn-lt"/>
              </a:rPr>
              <a:t>     Doping Process, Effect on Semiconductors, &amp; Formation of P-N Junction</a:t>
            </a:r>
            <a:br>
              <a:rPr kumimoji="1" lang="en-US" altLang="ko-KR" sz="1700" b="0" i="1" dirty="0" smtClean="0">
                <a:solidFill>
                  <a:schemeClr val="accent1"/>
                </a:solidFill>
                <a:latin typeface="+mn-lt"/>
              </a:rPr>
            </a:br>
            <a:r>
              <a:rPr kumimoji="1" lang="en-US" altLang="ko-KR" sz="1700" b="0" i="1" dirty="0" smtClean="0">
                <a:solidFill>
                  <a:schemeClr val="accent1"/>
                </a:solidFill>
                <a:latin typeface="+mn-lt"/>
              </a:rPr>
              <a:t>     Electrical Properties of P-N Junction &amp; using P-N to control / amplify current</a:t>
            </a:r>
          </a:p>
          <a:p>
            <a:pPr latinLnBrk="1">
              <a:buFont typeface="Arial" pitchFamily="34" charset="0"/>
              <a:buChar char="•"/>
            </a:pPr>
            <a:endParaRPr kumimoji="1" lang="en-US" altLang="ko-KR" sz="1700" b="0" i="1" dirty="0">
              <a:solidFill>
                <a:schemeClr val="accent1"/>
              </a:solidFill>
              <a:latin typeface="+mn-lt"/>
            </a:endParaRPr>
          </a:p>
        </p:txBody>
      </p:sp>
      <p:sp>
        <p:nvSpPr>
          <p:cNvPr id="17" name="AutoShape 4"/>
          <p:cNvSpPr>
            <a:spLocks noChangeArrowheads="1"/>
          </p:cNvSpPr>
          <p:nvPr/>
        </p:nvSpPr>
        <p:spPr bwMode="gray">
          <a:xfrm>
            <a:off x="1304925" y="3224212"/>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Types and Checks </a:t>
            </a:r>
            <a:r>
              <a:rPr lang="en-US" altLang="ko-KR" sz="1600" b="0" u="sng" dirty="0" smtClean="0">
                <a:solidFill>
                  <a:prstClr val="black"/>
                </a:solidFill>
              </a:rPr>
              <a:t>Ryan Akin</a:t>
            </a:r>
            <a:endParaRPr kumimoji="1" lang="en-US" altLang="ko-KR" sz="1500" u="sng" dirty="0">
              <a:solidFill>
                <a:srgbClr val="1C1C1C"/>
              </a:solidFill>
            </a:endParaRPr>
          </a:p>
        </p:txBody>
      </p:sp>
      <p:sp>
        <p:nvSpPr>
          <p:cNvPr id="19" name="AutoShape 8"/>
          <p:cNvSpPr>
            <a:spLocks noChangeArrowheads="1"/>
          </p:cNvSpPr>
          <p:nvPr/>
        </p:nvSpPr>
        <p:spPr bwMode="gray">
          <a:xfrm>
            <a:off x="533400" y="3124200"/>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a:solidFill>
                  <a:srgbClr val="FFFFFF"/>
                </a:solidFill>
                <a:latin typeface="Constantia"/>
              </a:rPr>
              <a:t>2</a:t>
            </a:r>
          </a:p>
        </p:txBody>
      </p:sp>
      <p:sp>
        <p:nvSpPr>
          <p:cNvPr id="20" name="AutoShape 4"/>
          <p:cNvSpPr>
            <a:spLocks noChangeArrowheads="1"/>
          </p:cNvSpPr>
          <p:nvPr/>
        </p:nvSpPr>
        <p:spPr bwMode="gray">
          <a:xfrm>
            <a:off x="1371600" y="38004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buFont typeface="Arial" pitchFamily="34" charset="0"/>
              <a:buChar char="•"/>
            </a:pPr>
            <a:r>
              <a:rPr kumimoji="1" lang="en-US" altLang="ko-KR" sz="1700" b="0" i="1" dirty="0" smtClean="0">
                <a:solidFill>
                  <a:schemeClr val="accent1"/>
                </a:solidFill>
                <a:latin typeface="+mn-lt"/>
              </a:rPr>
              <a:t>Categorized by type, ratings, structure</a:t>
            </a:r>
          </a:p>
          <a:p>
            <a:pPr latinLnBrk="1">
              <a:buFont typeface="Arial" pitchFamily="34" charset="0"/>
              <a:buChar char="•"/>
            </a:pPr>
            <a:r>
              <a:rPr kumimoji="1" lang="en-US" altLang="ko-KR" sz="1700" b="0" i="1" dirty="0" smtClean="0">
                <a:solidFill>
                  <a:schemeClr val="accent1"/>
                </a:solidFill>
                <a:latin typeface="+mn-lt"/>
              </a:rPr>
              <a:t>Meter check of unknown transistor</a:t>
            </a:r>
          </a:p>
          <a:p>
            <a:pPr latinLnBrk="1">
              <a:buFont typeface="Arial" pitchFamily="34" charset="0"/>
              <a:buChar char="•"/>
            </a:pPr>
            <a:endParaRPr kumimoji="1" lang="en-US" altLang="ko-KR" sz="1700" b="0" i="1" dirty="0">
              <a:solidFill>
                <a:schemeClr val="accent1"/>
              </a:solidFill>
              <a:latin typeface="+mn-lt"/>
            </a:endParaRPr>
          </a:p>
        </p:txBody>
      </p:sp>
    </p:spTree>
    <p:extLst>
      <p:ext uri="{BB962C8B-B14F-4D97-AF65-F5344CB8AC3E}">
        <p14:creationId xmlns="" xmlns:p14="http://schemas.microsoft.com/office/powerpoint/2010/main" val="2206231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5"/>
          <p:cNvSpPr>
            <a:spLocks noChangeArrowheads="1"/>
          </p:cNvSpPr>
          <p:nvPr/>
        </p:nvSpPr>
        <p:spPr bwMode="gray">
          <a:xfrm>
            <a:off x="1219200" y="22002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Field Effect and Power Transistors</a:t>
            </a:r>
            <a:r>
              <a:rPr kumimoji="1" lang="en-US" altLang="ko-KR" sz="2500" dirty="0">
                <a:solidFill>
                  <a:srgbClr val="1C1C1C"/>
                </a:solidFill>
                <a:latin typeface="Constantia"/>
              </a:rPr>
              <a:t> </a:t>
            </a:r>
            <a:r>
              <a:rPr lang="en-US" altLang="ko-KR" sz="1600" b="0" u="sng" dirty="0" smtClean="0">
                <a:solidFill>
                  <a:prstClr val="black"/>
                </a:solidFill>
              </a:rPr>
              <a:t>Will Dahlin</a:t>
            </a:r>
            <a:endParaRPr kumimoji="1" lang="en-US" altLang="ko-KR" sz="1500" u="sng" dirty="0">
              <a:solidFill>
                <a:srgbClr val="1C1C1C"/>
              </a:solidFill>
            </a:endParaRPr>
          </a:p>
        </p:txBody>
      </p:sp>
      <p:sp>
        <p:nvSpPr>
          <p:cNvPr id="35" name="AutoShape 6"/>
          <p:cNvSpPr>
            <a:spLocks noChangeArrowheads="1"/>
          </p:cNvSpPr>
          <p:nvPr/>
        </p:nvSpPr>
        <p:spPr bwMode="gray">
          <a:xfrm>
            <a:off x="1238103" y="43338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r>
              <a:rPr kumimoji="1" lang="en-US" altLang="ko-KR" sz="2500" dirty="0" smtClean="0">
                <a:solidFill>
                  <a:srgbClr val="1C1C1C"/>
                </a:solidFill>
                <a:latin typeface="Constantia"/>
              </a:rPr>
              <a:t>Transistor Part Numbers and Catalog </a:t>
            </a:r>
            <a:r>
              <a:rPr lang="en-US" altLang="ko-KR" sz="1600" b="0" u="sng" dirty="0" smtClean="0">
                <a:solidFill>
                  <a:prstClr val="black"/>
                </a:solidFill>
                <a:cs typeface="Times New Roman" pitchFamily="18" charset="0"/>
              </a:rPr>
              <a:t>Will Dahlin</a:t>
            </a:r>
            <a:r>
              <a:rPr lang="en-US" sz="1600" b="0" u="sng" dirty="0" smtClean="0">
                <a:solidFill>
                  <a:prstClr val="black"/>
                </a:solidFill>
                <a:cs typeface="Times New Roman" pitchFamily="18" charset="0"/>
              </a:rPr>
              <a:t/>
            </a:r>
            <a:br>
              <a:rPr lang="en-US" sz="1600" b="0" u="sng" dirty="0" smtClean="0">
                <a:solidFill>
                  <a:prstClr val="black"/>
                </a:solidFill>
                <a:cs typeface="Times New Roman" pitchFamily="18" charset="0"/>
              </a:rPr>
            </a:br>
            <a:endParaRPr kumimoji="1" lang="en-US" altLang="ko-KR" sz="1500" u="sng" dirty="0">
              <a:solidFill>
                <a:srgbClr val="1C1C1C"/>
              </a:solidFill>
              <a:latin typeface="Constantia"/>
            </a:endParaRPr>
          </a:p>
        </p:txBody>
      </p:sp>
      <p:sp>
        <p:nvSpPr>
          <p:cNvPr id="37" name="AutoShape 9"/>
          <p:cNvSpPr>
            <a:spLocks noChangeArrowheads="1"/>
          </p:cNvSpPr>
          <p:nvPr/>
        </p:nvSpPr>
        <p:spPr bwMode="gray">
          <a:xfrm>
            <a:off x="457200" y="2124075"/>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4</a:t>
            </a:r>
          </a:p>
        </p:txBody>
      </p:sp>
      <p:sp>
        <p:nvSpPr>
          <p:cNvPr id="38" name="AutoShape 10"/>
          <p:cNvSpPr>
            <a:spLocks noChangeArrowheads="1"/>
          </p:cNvSpPr>
          <p:nvPr/>
        </p:nvSpPr>
        <p:spPr bwMode="gray">
          <a:xfrm>
            <a:off x="457200" y="4105275"/>
            <a:ext cx="685800" cy="685800"/>
          </a:xfrm>
          <a:prstGeom prst="diamond">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algn="ctr" eaLnBrk="0" hangingPunct="0"/>
            <a:r>
              <a:rPr lang="en-US" altLang="ko-KR" sz="2400" dirty="0">
                <a:solidFill>
                  <a:srgbClr val="FFFFFF"/>
                </a:solidFill>
                <a:latin typeface="Constantia"/>
              </a:rPr>
              <a:t>5</a:t>
            </a:r>
          </a:p>
        </p:txBody>
      </p:sp>
      <p:sp>
        <p:nvSpPr>
          <p:cNvPr id="44" name="TextBox 43"/>
          <p:cNvSpPr txBox="1"/>
          <p:nvPr/>
        </p:nvSpPr>
        <p:spPr>
          <a:xfrm>
            <a:off x="1066800" y="685800"/>
            <a:ext cx="7086600" cy="600164"/>
          </a:xfrm>
          <a:prstGeom prst="rect">
            <a:avLst/>
          </a:prstGeom>
          <a:noFill/>
        </p:spPr>
        <p:txBody>
          <a:bodyPr>
            <a:spAutoFit/>
          </a:bodyPr>
          <a:lstStyle/>
          <a:p>
            <a:pPr>
              <a:defRPr/>
            </a:pPr>
            <a:r>
              <a:rPr lang="en-US" sz="3200" b="1" u="sng" dirty="0" smtClean="0">
                <a:solidFill>
                  <a:prstClr val="black">
                    <a:lumMod val="75000"/>
                  </a:prstClr>
                </a:solidFill>
                <a:ea typeface="굴림" pitchFamily="50" charset="-127"/>
              </a:rPr>
              <a:t>Presentation Summary</a:t>
            </a:r>
            <a:endParaRPr lang="en-US" sz="3200" b="1" u="sng" dirty="0">
              <a:solidFill>
                <a:prstClr val="black">
                  <a:lumMod val="75000"/>
                </a:prstClr>
              </a:solidFill>
              <a:ea typeface="굴림" pitchFamily="50" charset="-127"/>
            </a:endParaRPr>
          </a:p>
        </p:txBody>
      </p:sp>
      <p:sp>
        <p:nvSpPr>
          <p:cNvPr id="14" name="AutoShape 4"/>
          <p:cNvSpPr>
            <a:spLocks noChangeArrowheads="1"/>
          </p:cNvSpPr>
          <p:nvPr/>
        </p:nvSpPr>
        <p:spPr bwMode="gray">
          <a:xfrm>
            <a:off x="1295400" y="3267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buFont typeface="Arial" pitchFamily="34" charset="0"/>
              <a:buChar char="•"/>
            </a:pPr>
            <a:r>
              <a:rPr kumimoji="1" lang="en-US" altLang="ko-KR" sz="1700" b="0" i="1" dirty="0" smtClean="0">
                <a:solidFill>
                  <a:schemeClr val="accent1"/>
                </a:solidFill>
                <a:latin typeface="+mn-lt"/>
              </a:rPr>
              <a:t>Definition and Applications</a:t>
            </a:r>
          </a:p>
          <a:p>
            <a:pPr latinLnBrk="1">
              <a:buFont typeface="Arial" pitchFamily="34" charset="0"/>
              <a:buChar char="•"/>
            </a:pPr>
            <a:r>
              <a:rPr kumimoji="1" lang="en-US" altLang="ko-KR" sz="1700" dirty="0">
                <a:solidFill>
                  <a:schemeClr val="accent1"/>
                </a:solidFill>
              </a:rPr>
              <a:t> </a:t>
            </a:r>
            <a:r>
              <a:rPr kumimoji="1" lang="en-US" altLang="ko-KR" sz="1700" b="0" i="1" dirty="0">
                <a:solidFill>
                  <a:schemeClr val="accent1"/>
                </a:solidFill>
              </a:rPr>
              <a:t>Use of electric field to change the output current</a:t>
            </a:r>
          </a:p>
          <a:p>
            <a:pPr latinLnBrk="1">
              <a:buFont typeface="Arial" pitchFamily="34" charset="0"/>
              <a:buChar char="•"/>
            </a:pPr>
            <a:r>
              <a:rPr kumimoji="1" lang="en-US" altLang="ko-KR" sz="1700" b="0" i="1" dirty="0">
                <a:solidFill>
                  <a:schemeClr val="accent1"/>
                </a:solidFill>
              </a:rPr>
              <a:t> JFETs and MOSFETs are most common, and accomplish similar goals as BJTs</a:t>
            </a:r>
          </a:p>
          <a:p>
            <a:pPr latinLnBrk="1">
              <a:buFont typeface="Arial" pitchFamily="34" charset="0"/>
              <a:buChar char="•"/>
            </a:pPr>
            <a:r>
              <a:rPr kumimoji="1" lang="en-US" altLang="ko-KR" sz="1700" b="0" i="1" dirty="0">
                <a:solidFill>
                  <a:schemeClr val="accent1"/>
                </a:solidFill>
              </a:rPr>
              <a:t> Used for switches, amplification, applications for protecting electronics</a:t>
            </a:r>
            <a:br>
              <a:rPr kumimoji="1" lang="en-US" altLang="ko-KR" sz="1700" b="0" i="1" dirty="0">
                <a:solidFill>
                  <a:schemeClr val="accent1"/>
                </a:solidFill>
              </a:rPr>
            </a:br>
            <a:endParaRPr kumimoji="1" lang="en-US" altLang="ko-KR" sz="1700" b="0" i="1" dirty="0">
              <a:solidFill>
                <a:schemeClr val="accent1"/>
              </a:solidFill>
            </a:endParaRPr>
          </a:p>
          <a:p>
            <a:pPr latinLnBrk="1">
              <a:buFont typeface="Arial" pitchFamily="34" charset="0"/>
              <a:buChar char="•"/>
            </a:pPr>
            <a:endParaRPr kumimoji="1" lang="en-US" altLang="ko-KR" sz="1700" b="0" i="1" dirty="0">
              <a:solidFill>
                <a:schemeClr val="accent1"/>
              </a:solidFill>
              <a:latin typeface="+mn-lt"/>
            </a:endParaRPr>
          </a:p>
        </p:txBody>
      </p:sp>
      <p:sp>
        <p:nvSpPr>
          <p:cNvPr id="17" name="AutoShape 4"/>
          <p:cNvSpPr>
            <a:spLocks noChangeArrowheads="1"/>
          </p:cNvSpPr>
          <p:nvPr/>
        </p:nvSpPr>
        <p:spPr bwMode="gray">
          <a:xfrm>
            <a:off x="1295400" y="4791075"/>
            <a:ext cx="3603625" cy="466725"/>
          </a:xfrm>
          <a:prstGeom prst="roundRect">
            <a:avLst>
              <a:gd name="adj" fmla="val 16667"/>
            </a:avLst>
          </a:prstGeom>
          <a:noFill/>
          <a:ln w="38100">
            <a:noFill/>
            <a:round/>
            <a:headEnd/>
            <a:tailEnd/>
          </a:ln>
        </p:spPr>
        <p:txBody>
          <a:bodyPr wrap="none" anchor="ctr"/>
          <a:lstStyle>
            <a:defPPr>
              <a:defRPr lang="en-US"/>
            </a:defPPr>
            <a:lvl1pPr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1pPr>
            <a:lvl2pPr marL="4572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2pPr>
            <a:lvl3pPr marL="9144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3pPr>
            <a:lvl4pPr marL="13716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4pPr>
            <a:lvl5pPr marL="1828800" algn="l" rtl="0" fontAlgn="base">
              <a:spcBef>
                <a:spcPct val="0"/>
              </a:spcBef>
              <a:spcAft>
                <a:spcPct val="0"/>
              </a:spcAft>
              <a:defRPr sz="900" b="1" kern="1200">
                <a:solidFill>
                  <a:srgbClr val="333333"/>
                </a:solidFill>
                <a:latin typeface="Arial" pitchFamily="34" charset="0"/>
                <a:ea typeface="굴림" pitchFamily="34" charset="-127"/>
                <a:cs typeface="Arial" pitchFamily="34" charset="0"/>
              </a:defRPr>
            </a:lvl5pPr>
            <a:lvl6pPr marL="2286000" algn="l" defTabSz="914400" rtl="0" eaLnBrk="1" latinLnBrk="0" hangingPunct="1">
              <a:defRPr sz="900" b="1" kern="1200">
                <a:solidFill>
                  <a:srgbClr val="333333"/>
                </a:solidFill>
                <a:latin typeface="Arial" pitchFamily="34" charset="0"/>
                <a:ea typeface="굴림" pitchFamily="34" charset="-127"/>
                <a:cs typeface="Arial" pitchFamily="34" charset="0"/>
              </a:defRPr>
            </a:lvl6pPr>
            <a:lvl7pPr marL="2743200" algn="l" defTabSz="914400" rtl="0" eaLnBrk="1" latinLnBrk="0" hangingPunct="1">
              <a:defRPr sz="900" b="1" kern="1200">
                <a:solidFill>
                  <a:srgbClr val="333333"/>
                </a:solidFill>
                <a:latin typeface="Arial" pitchFamily="34" charset="0"/>
                <a:ea typeface="굴림" pitchFamily="34" charset="-127"/>
                <a:cs typeface="Arial" pitchFamily="34" charset="0"/>
              </a:defRPr>
            </a:lvl7pPr>
            <a:lvl8pPr marL="3200400" algn="l" defTabSz="914400" rtl="0" eaLnBrk="1" latinLnBrk="0" hangingPunct="1">
              <a:defRPr sz="900" b="1" kern="1200">
                <a:solidFill>
                  <a:srgbClr val="333333"/>
                </a:solidFill>
                <a:latin typeface="Arial" pitchFamily="34" charset="0"/>
                <a:ea typeface="굴림" pitchFamily="34" charset="-127"/>
                <a:cs typeface="Arial" pitchFamily="34" charset="0"/>
              </a:defRPr>
            </a:lvl8pPr>
            <a:lvl9pPr marL="3657600" algn="l" defTabSz="914400" rtl="0" eaLnBrk="1" latinLnBrk="0" hangingPunct="1">
              <a:defRPr sz="900" b="1" kern="1200">
                <a:solidFill>
                  <a:srgbClr val="333333"/>
                </a:solidFill>
                <a:latin typeface="Arial" pitchFamily="34" charset="0"/>
                <a:ea typeface="굴림" pitchFamily="34" charset="-127"/>
                <a:cs typeface="Arial" pitchFamily="34" charset="0"/>
              </a:defRPr>
            </a:lvl9pPr>
          </a:lstStyle>
          <a:p>
            <a:pPr latinLnBrk="1">
              <a:buFont typeface="Arial" pitchFamily="34" charset="0"/>
              <a:buChar char="•"/>
            </a:pPr>
            <a:r>
              <a:rPr kumimoji="1" lang="en-US" altLang="ko-KR" sz="1700" b="0" i="1" dirty="0" smtClean="0">
                <a:solidFill>
                  <a:schemeClr val="accent1"/>
                </a:solidFill>
                <a:latin typeface="+mn-lt"/>
              </a:rPr>
              <a:t>Part numbers can be arbitrary</a:t>
            </a:r>
          </a:p>
          <a:p>
            <a:pPr latinLnBrk="1">
              <a:buFont typeface="Arial" pitchFamily="34" charset="0"/>
              <a:buChar char="•"/>
            </a:pPr>
            <a:r>
              <a:rPr kumimoji="1" lang="en-US" altLang="ko-KR" sz="1700" b="0" i="1" dirty="0" smtClean="0">
                <a:solidFill>
                  <a:schemeClr val="accent1"/>
                </a:solidFill>
                <a:latin typeface="+mn-lt"/>
              </a:rPr>
              <a:t>Transistor Catalog and Datasheet</a:t>
            </a:r>
            <a:endParaRPr kumimoji="1" lang="en-US" altLang="ko-KR" sz="1700" b="0" i="1" dirty="0">
              <a:solidFill>
                <a:schemeClr val="accent1"/>
              </a:solidFill>
            </a:endParaRPr>
          </a:p>
          <a:p>
            <a:pPr latinLnBrk="1">
              <a:buFont typeface="Arial" pitchFamily="34" charset="0"/>
              <a:buChar char="•"/>
            </a:pPr>
            <a:endParaRPr kumimoji="1" lang="en-US" altLang="ko-KR" sz="1700" b="0" i="1" dirty="0">
              <a:solidFill>
                <a:schemeClr val="accent1"/>
              </a:solidFill>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8229600" cy="1143000"/>
          </a:xfrm>
        </p:spPr>
        <p:txBody>
          <a:bodyPr/>
          <a:lstStyle/>
          <a:p>
            <a:r>
              <a:rPr lang="en-US" dirty="0" smtClean="0"/>
              <a:t>Example Problem – Ryan Akin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066800" y="519291"/>
            <a:ext cx="7086600" cy="600164"/>
          </a:xfrm>
          <a:prstGeom prst="rect">
            <a:avLst/>
          </a:prstGeom>
          <a:noFill/>
        </p:spPr>
        <p:txBody>
          <a:bodyPr>
            <a:spAutoFit/>
          </a:bodyPr>
          <a:lstStyle/>
          <a:p>
            <a:pPr>
              <a:defRPr/>
            </a:pPr>
            <a:r>
              <a:rPr lang="en-US" sz="3200" b="1" u="sng" dirty="0" smtClean="0">
                <a:solidFill>
                  <a:schemeClr val="tx1">
                    <a:lumMod val="75000"/>
                  </a:schemeClr>
                </a:solidFill>
                <a:ea typeface="굴림" pitchFamily="50" charset="-127"/>
              </a:rPr>
              <a:t>References</a:t>
            </a:r>
            <a:endParaRPr lang="en-US" sz="3200" b="1" dirty="0">
              <a:solidFill>
                <a:schemeClr val="tx1">
                  <a:lumMod val="75000"/>
                </a:schemeClr>
              </a:solidFill>
              <a:ea typeface="굴림" pitchFamily="50" charset="-127"/>
            </a:endParaRPr>
          </a:p>
        </p:txBody>
      </p:sp>
      <p:sp>
        <p:nvSpPr>
          <p:cNvPr id="13" name="Rectangle 23"/>
          <p:cNvSpPr>
            <a:spLocks noChangeArrowheads="1"/>
          </p:cNvSpPr>
          <p:nvPr/>
        </p:nvSpPr>
        <p:spPr bwMode="auto">
          <a:xfrm>
            <a:off x="533400" y="1052691"/>
            <a:ext cx="8077200" cy="6186309"/>
          </a:xfrm>
          <a:prstGeom prst="rect">
            <a:avLst/>
          </a:prstGeom>
          <a:noFill/>
          <a:ln w="9525">
            <a:noFill/>
            <a:miter lim="800000"/>
            <a:headEnd/>
            <a:tailEnd/>
          </a:ln>
        </p:spPr>
        <p:txBody>
          <a:bodyPr wrap="square">
            <a:spAutoFit/>
          </a:bodyPr>
          <a:lstStyle/>
          <a:p>
            <a:pPr marL="342900" indent="-342900">
              <a:buFont typeface="+mj-lt"/>
              <a:buAutoNum type="arabicPeriod"/>
            </a:pPr>
            <a:r>
              <a:rPr lang="en-US" sz="1100" dirty="0" smtClean="0">
                <a:hlinkClick r:id="rId3"/>
              </a:rPr>
              <a:t>http://www.utdallas.edu/research/cleanroom/TystarFurnace.htm</a:t>
            </a:r>
            <a:endParaRPr lang="en-US" sz="1100" dirty="0" smtClean="0"/>
          </a:p>
          <a:p>
            <a:pPr marL="342900" indent="-342900">
              <a:buFont typeface="+mj-lt"/>
              <a:buAutoNum type="arabicPeriod"/>
            </a:pPr>
            <a:r>
              <a:rPr lang="en-US" sz="1100" dirty="0" smtClean="0">
                <a:hlinkClick r:id="rId4"/>
              </a:rPr>
              <a:t>http://www.osha.gov/SLTC/semiconductors/definitions.html</a:t>
            </a:r>
            <a:endParaRPr lang="en-US" sz="1100" dirty="0" smtClean="0"/>
          </a:p>
          <a:p>
            <a:pPr marL="342900" indent="-342900">
              <a:buFont typeface="+mj-lt"/>
              <a:buAutoNum type="arabicPeriod"/>
            </a:pPr>
            <a:r>
              <a:rPr lang="en-US" sz="1100" dirty="0" smtClean="0">
                <a:hlinkClick r:id="rId5"/>
              </a:rPr>
              <a:t>http://www.products.cvdequipment.com/applications/diffusion/1/</a:t>
            </a:r>
            <a:endParaRPr lang="en-US" sz="1100" dirty="0" smtClean="0"/>
          </a:p>
          <a:p>
            <a:pPr marL="342900" indent="-342900">
              <a:buFont typeface="+mj-lt"/>
              <a:buAutoNum type="arabicPeriod"/>
            </a:pPr>
            <a:r>
              <a:rPr lang="en-US" sz="1100" dirty="0" smtClean="0">
                <a:hlinkClick r:id="rId6"/>
              </a:rPr>
              <a:t>http://amath.colorado.edu/index.php?page=an-immersed-interface-method-for-modeling-semiconductor-devices</a:t>
            </a:r>
            <a:endParaRPr lang="en-US" sz="1100" dirty="0" smtClean="0"/>
          </a:p>
          <a:p>
            <a:pPr marL="342900" indent="-342900">
              <a:buFont typeface="+mj-lt"/>
              <a:buAutoNum type="arabicPeriod"/>
            </a:pPr>
            <a:r>
              <a:rPr lang="en-US" sz="1100" dirty="0" smtClean="0">
                <a:hlinkClick r:id="rId7"/>
              </a:rPr>
              <a:t>http://www.extremetech.com/article2/0,2845,1938467,00.asp</a:t>
            </a:r>
            <a:endParaRPr lang="en-US" sz="1100" dirty="0" smtClean="0"/>
          </a:p>
          <a:p>
            <a:pPr marL="342900" indent="-342900">
              <a:buFont typeface="+mj-lt"/>
              <a:buAutoNum type="arabicPeriod"/>
            </a:pPr>
            <a:r>
              <a:rPr lang="en-US" sz="1100" dirty="0" smtClean="0">
                <a:hlinkClick r:id="rId8"/>
              </a:rPr>
              <a:t>http://macao.communications.museum/eng/Exhibition/secondfloor/moreinfo/2_10_3_HowTransistorWorks.html</a:t>
            </a:r>
            <a:endParaRPr lang="en-US" sz="1100" dirty="0" smtClean="0"/>
          </a:p>
          <a:p>
            <a:pPr marL="342900" indent="-342900">
              <a:buFont typeface="+mj-lt"/>
              <a:buAutoNum type="arabicPeriod"/>
            </a:pPr>
            <a:r>
              <a:rPr lang="en-US" sz="1100" dirty="0" smtClean="0">
                <a:hlinkClick r:id="rId9"/>
              </a:rPr>
              <a:t>http://fourier.eng.hmc.edu/e84/lectures/ch4/node3.html</a:t>
            </a:r>
            <a:endParaRPr lang="en-US" sz="1100" dirty="0" smtClean="0"/>
          </a:p>
          <a:p>
            <a:pPr marL="342900" indent="-342900">
              <a:buFont typeface="+mj-lt"/>
              <a:buAutoNum type="arabicPeriod"/>
            </a:pPr>
            <a:r>
              <a:rPr lang="en-US" sz="1100" dirty="0" smtClean="0">
                <a:hlinkClick r:id="rId10"/>
              </a:rPr>
              <a:t>http://www.appliedmaterials.com/htmat/animated.html</a:t>
            </a:r>
            <a:r>
              <a:rPr lang="en-US" sz="1100" dirty="0" smtClean="0"/>
              <a:t> </a:t>
            </a:r>
            <a:endParaRPr lang="en-US" sz="1100" dirty="0" smtClean="0">
              <a:sym typeface="Wingdings" pitchFamily="2" charset="2"/>
            </a:endParaRPr>
          </a:p>
          <a:p>
            <a:pPr marL="342900" indent="-342900">
              <a:buFont typeface="+mj-lt"/>
              <a:buAutoNum type="arabicPeriod"/>
            </a:pPr>
            <a:r>
              <a:rPr lang="en-US" sz="1100" dirty="0" smtClean="0">
                <a:hlinkClick r:id="rId11"/>
              </a:rPr>
              <a:t>http://hyperphysics.phy-astr.gsu.edu/hbase/solids/dope.html#c3</a:t>
            </a:r>
            <a:endParaRPr lang="en-US" sz="1100" dirty="0" smtClean="0"/>
          </a:p>
          <a:p>
            <a:pPr marL="342900" indent="-342900">
              <a:buFont typeface="+mj-lt"/>
              <a:buAutoNum type="arabicPeriod"/>
            </a:pPr>
            <a:r>
              <a:rPr lang="en-US" sz="1100" dirty="0" smtClean="0">
                <a:hlinkClick r:id="rId12"/>
              </a:rPr>
              <a:t>http://www.tpub.com/neets/book7/25.htm</a:t>
            </a:r>
            <a:endParaRPr lang="en-US" sz="1100" dirty="0" smtClean="0"/>
          </a:p>
          <a:p>
            <a:pPr marL="342900" indent="-342900">
              <a:buFont typeface="+mj-lt"/>
              <a:buAutoNum type="arabicPeriod"/>
            </a:pPr>
            <a:r>
              <a:rPr lang="en-US" sz="1100" dirty="0" smtClean="0">
                <a:hlinkClick r:id="rId13"/>
              </a:rPr>
              <a:t>http://esminfo.prenhall.com/engineering/wakerlyinfo/samples/BJT.pdf</a:t>
            </a:r>
            <a:endParaRPr lang="en-US" sz="1100" dirty="0" smtClean="0"/>
          </a:p>
          <a:p>
            <a:pPr marL="342900" indent="-342900">
              <a:buFont typeface="+mj-lt"/>
              <a:buAutoNum type="arabicPeriod"/>
            </a:pPr>
            <a:r>
              <a:rPr lang="en-US" sz="1100" dirty="0" smtClean="0">
                <a:hlinkClick r:id="rId14"/>
              </a:rPr>
              <a:t>http://web.engr.oregonstate.edu/~traylor/ece112/lectures/bjt_reg_of_op.pdf</a:t>
            </a:r>
            <a:endParaRPr lang="en-US" sz="1100" dirty="0" smtClean="0"/>
          </a:p>
          <a:p>
            <a:pPr marL="342900" indent="-342900">
              <a:buFont typeface="+mj-lt"/>
              <a:buAutoNum type="arabicPeriod"/>
            </a:pPr>
            <a:r>
              <a:rPr lang="en-US" sz="1100" dirty="0" smtClean="0">
                <a:hlinkClick r:id="rId15"/>
              </a:rPr>
              <a:t>http://www.me.gatech.edu/mechatronics_course/transistors_F09.ppt</a:t>
            </a:r>
            <a:endParaRPr lang="en-US" sz="1100" dirty="0" smtClean="0"/>
          </a:p>
          <a:p>
            <a:pPr marL="342900" indent="-342900">
              <a:buFont typeface="+mj-lt"/>
              <a:buAutoNum type="arabicPeriod"/>
            </a:pPr>
            <a:r>
              <a:rPr lang="en-US" sz="1100" dirty="0" smtClean="0">
                <a:hlinkClick r:id="rId16"/>
              </a:rPr>
              <a:t>http://en.wikipedia.org/wiki/Bipolar_junction_transistor</a:t>
            </a:r>
            <a:endParaRPr lang="en-US" sz="1100" dirty="0" smtClean="0"/>
          </a:p>
          <a:p>
            <a:pPr marL="342900" indent="-342900">
              <a:buFont typeface="+mj-lt"/>
              <a:buAutoNum type="arabicPeriod"/>
            </a:pPr>
            <a:r>
              <a:rPr lang="en-US" sz="1100" dirty="0" smtClean="0">
                <a:hlinkClick r:id="rId17"/>
              </a:rPr>
              <a:t>http://en.wikipedia.org/wiki/Common_emitter</a:t>
            </a:r>
            <a:endParaRPr lang="en-US" sz="1100" dirty="0" smtClean="0"/>
          </a:p>
          <a:p>
            <a:pPr marL="342900" indent="-342900">
              <a:buFont typeface="+mj-lt"/>
              <a:buAutoNum type="arabicPeriod"/>
            </a:pPr>
            <a:r>
              <a:rPr lang="en-US" sz="1100" dirty="0" smtClean="0">
                <a:hlinkClick r:id="rId18"/>
              </a:rPr>
              <a:t>http://en.wikipedia.org/wiki/Diode</a:t>
            </a:r>
            <a:endParaRPr lang="en-US" sz="1100" dirty="0" smtClean="0"/>
          </a:p>
          <a:p>
            <a:pPr marL="342900" indent="-342900">
              <a:buFont typeface="+mj-lt"/>
              <a:buAutoNum type="arabicPeriod"/>
            </a:pPr>
            <a:r>
              <a:rPr lang="en-US" sz="1100" dirty="0" smtClean="0">
                <a:hlinkClick r:id="rId19"/>
              </a:rPr>
              <a:t>http://www.kpsec.freeuk.com/trancirc.htm</a:t>
            </a:r>
            <a:endParaRPr lang="en-US" sz="1100" dirty="0" smtClean="0"/>
          </a:p>
          <a:p>
            <a:pPr marL="342900" indent="-342900">
              <a:buFont typeface="+mj-lt"/>
              <a:buAutoNum type="arabicPeriod"/>
            </a:pPr>
            <a:r>
              <a:rPr lang="en-US" sz="1100" dirty="0" smtClean="0">
                <a:hlinkClick r:id="rId20"/>
              </a:rPr>
              <a:t>http://en.wikipedia.org/wiki/Field-effect_transistor</a:t>
            </a:r>
            <a:endParaRPr lang="en-US" sz="1100" dirty="0" smtClean="0"/>
          </a:p>
          <a:p>
            <a:pPr marL="342900" indent="-342900">
              <a:buFont typeface="+mj-lt"/>
              <a:buAutoNum type="arabicPeriod"/>
            </a:pPr>
            <a:r>
              <a:rPr lang="en-US" sz="1100" dirty="0" smtClean="0">
                <a:hlinkClick r:id="rId21"/>
              </a:rPr>
              <a:t>http://en.wikipedia.org/wiki/JFET</a:t>
            </a:r>
            <a:endParaRPr lang="en-US" sz="1100" dirty="0" smtClean="0"/>
          </a:p>
          <a:p>
            <a:pPr marL="342900" indent="-342900">
              <a:buFont typeface="+mj-lt"/>
              <a:buAutoNum type="arabicPeriod"/>
            </a:pPr>
            <a:r>
              <a:rPr lang="en-US" sz="1100" dirty="0" smtClean="0">
                <a:hlinkClick r:id="rId22"/>
              </a:rPr>
              <a:t>http://en.wikipedia.org/wiki/MOSFET</a:t>
            </a:r>
            <a:endParaRPr lang="en-US" sz="1100" dirty="0" smtClean="0"/>
          </a:p>
          <a:p>
            <a:pPr marL="342900" indent="-342900">
              <a:buFont typeface="+mj-lt"/>
              <a:buAutoNum type="arabicPeriod"/>
            </a:pPr>
            <a:r>
              <a:rPr lang="en-US" sz="1100" dirty="0" smtClean="0">
                <a:hlinkClick r:id="rId23"/>
              </a:rPr>
              <a:t>http://www.slideshare.net/guest3b5d8a/fets</a:t>
            </a:r>
            <a:endParaRPr lang="en-US" sz="1100" dirty="0" smtClean="0"/>
          </a:p>
          <a:p>
            <a:pPr marL="342900" indent="-342900">
              <a:buFont typeface="+mj-lt"/>
              <a:buAutoNum type="arabicPeriod"/>
            </a:pPr>
            <a:r>
              <a:rPr lang="en-US" sz="1100" dirty="0" smtClean="0">
                <a:hlinkClick r:id="rId24"/>
              </a:rPr>
              <a:t>http://www.rhopointcomponents.com/images/jfetapps.pdf</a:t>
            </a:r>
            <a:endParaRPr lang="en-US" sz="1100" dirty="0" smtClean="0"/>
          </a:p>
          <a:p>
            <a:pPr marL="342900" indent="-342900">
              <a:buFont typeface="+mj-lt"/>
              <a:buAutoNum type="arabicPeriod"/>
            </a:pPr>
            <a:r>
              <a:rPr lang="en-US" sz="1100" dirty="0" smtClean="0">
                <a:hlinkClick r:id="rId25"/>
              </a:rPr>
              <a:t>http://cnx.org/content/m1030/latest/</a:t>
            </a:r>
            <a:endParaRPr lang="en-US" sz="1100" dirty="0" smtClean="0"/>
          </a:p>
          <a:p>
            <a:pPr marL="342900" indent="-342900">
              <a:buFont typeface="+mj-lt"/>
              <a:buAutoNum type="arabicPeriod"/>
            </a:pPr>
            <a:r>
              <a:rPr lang="en-US" sz="1100" dirty="0" smtClean="0">
                <a:hlinkClick r:id="rId26"/>
              </a:rPr>
              <a:t>http://www.play-hookey.com/semiconductors/enhancement_mode_mosfet.html</a:t>
            </a:r>
            <a:endParaRPr lang="en-US" sz="1100" dirty="0" smtClean="0"/>
          </a:p>
          <a:p>
            <a:pPr marL="342900" indent="-342900">
              <a:buFont typeface="+mj-lt"/>
              <a:buAutoNum type="arabicPeriod"/>
            </a:pPr>
            <a:r>
              <a:rPr lang="en-US" sz="1100" dirty="0" smtClean="0">
                <a:hlinkClick r:id="rId27"/>
              </a:rPr>
              <a:t>http://www.youtube.com/watch?v=-aHnmHwa_6I&amp;feature=related</a:t>
            </a:r>
            <a:endParaRPr lang="en-US" sz="1100" dirty="0" smtClean="0"/>
          </a:p>
          <a:p>
            <a:pPr marL="342900" indent="-342900">
              <a:buFont typeface="+mj-lt"/>
              <a:buAutoNum type="arabicPeriod"/>
            </a:pPr>
            <a:r>
              <a:rPr lang="en-US" sz="1100" dirty="0" smtClean="0">
                <a:hlinkClick r:id="rId28"/>
              </a:rPr>
              <a:t>http://www.youtube.com/watch?v=v7J_snw0Eng&amp;feature=related</a:t>
            </a:r>
            <a:endParaRPr lang="en-US" sz="1100" dirty="0" smtClean="0"/>
          </a:p>
          <a:p>
            <a:pPr marL="342900" indent="-342900">
              <a:buFont typeface="+mj-lt"/>
              <a:buAutoNum type="arabicPeriod"/>
            </a:pPr>
            <a:r>
              <a:rPr lang="en-US" sz="1100" dirty="0" smtClean="0">
                <a:hlinkClick r:id="rId29"/>
              </a:rPr>
              <a:t>http://info.tuwien.ac.at/theochem/si-srtio3_interface/si-srtio3.html</a:t>
            </a:r>
            <a:endParaRPr lang="en-US" sz="1100" dirty="0" smtClean="0"/>
          </a:p>
          <a:p>
            <a:pPr marL="342900" indent="-342900">
              <a:buFont typeface="+mj-lt"/>
              <a:buAutoNum type="arabicPeriod"/>
            </a:pPr>
            <a:r>
              <a:rPr lang="en-US" sz="1100" dirty="0" smtClean="0">
                <a:hlinkClick r:id="rId30"/>
              </a:rPr>
              <a:t>http://hyperphysics.phy-astr.gsu.edu/hbase/solids/dope.html#c4</a:t>
            </a:r>
            <a:endParaRPr lang="en-US" sz="1100" dirty="0" smtClean="0"/>
          </a:p>
          <a:p>
            <a:pPr marL="342900" indent="-342900">
              <a:buFont typeface="+mj-lt"/>
              <a:buAutoNum type="arabicPeriod"/>
            </a:pPr>
            <a:r>
              <a:rPr lang="en-US" sz="1100" dirty="0" smtClean="0">
                <a:hlinkClick r:id="rId31"/>
              </a:rPr>
              <a:t>http://inventors.about.com/library/inventors/blsolar5.htm</a:t>
            </a:r>
            <a:endParaRPr lang="en-US" sz="1100" dirty="0" smtClean="0"/>
          </a:p>
          <a:p>
            <a:pPr marL="342900" indent="-342900">
              <a:buFont typeface="+mj-lt"/>
              <a:buAutoNum type="arabicPeriod"/>
            </a:pPr>
            <a:r>
              <a:rPr lang="en-US" sz="1100" dirty="0" smtClean="0">
                <a:hlinkClick r:id="rId32"/>
              </a:rPr>
              <a:t>http://thalia.spec.gmu.edu/~pparis/classes/notes_101/node100.html</a:t>
            </a:r>
            <a:endParaRPr lang="en-US" sz="1100" dirty="0" smtClean="0"/>
          </a:p>
          <a:p>
            <a:pPr marL="342900" indent="-342900">
              <a:buFont typeface="+mj-lt"/>
              <a:buAutoNum type="arabicPeriod"/>
            </a:pPr>
            <a:r>
              <a:rPr lang="en-US" sz="1100" dirty="0" smtClean="0">
                <a:hlinkClick r:id="rId33"/>
              </a:rPr>
              <a:t>http://hyperphysics.phy-astr.gsu.edu/hbase/solids/pnjun.html#c3</a:t>
            </a:r>
            <a:endParaRPr lang="en-US" sz="1100" dirty="0" smtClean="0"/>
          </a:p>
          <a:p>
            <a:pPr marL="342900" indent="-342900">
              <a:buFont typeface="+mj-lt"/>
              <a:buAutoNum type="arabicPeriod"/>
            </a:pPr>
            <a:r>
              <a:rPr lang="en-US" sz="1100" dirty="0" smtClean="0">
                <a:hlinkClick r:id="rId34"/>
              </a:rPr>
              <a:t>http://science.jrank.org/pages/6925/Transistor.html</a:t>
            </a:r>
            <a:r>
              <a:rPr lang="en-US" sz="1100" dirty="0" smtClean="0"/>
              <a:t>   </a:t>
            </a:r>
            <a:r>
              <a:rPr lang="en-US" sz="1100" dirty="0" smtClean="0">
                <a:sym typeface="Wingdings" pitchFamily="2" charset="2"/>
              </a:rPr>
              <a:t> really good explanation!</a:t>
            </a:r>
          </a:p>
          <a:p>
            <a:pPr marL="342900" indent="-342900">
              <a:buFont typeface="+mj-lt"/>
              <a:buAutoNum type="arabicPeriod"/>
            </a:pPr>
            <a:r>
              <a:rPr lang="en-US" sz="1100" dirty="0">
                <a:sym typeface="Wingdings" pitchFamily="2" charset="2"/>
                <a:hlinkClick r:id="rId35"/>
              </a:rPr>
              <a:t>http://</a:t>
            </a:r>
            <a:r>
              <a:rPr lang="en-US" sz="1100" dirty="0" smtClean="0">
                <a:sym typeface="Wingdings" pitchFamily="2" charset="2"/>
                <a:hlinkClick r:id="rId35"/>
              </a:rPr>
              <a:t>www.learnabout-electronics.org/fet_01.php</a:t>
            </a:r>
            <a:endParaRPr lang="en-US" sz="1100" dirty="0" smtClean="0">
              <a:sym typeface="Wingdings" pitchFamily="2" charset="2"/>
            </a:endParaRPr>
          </a:p>
          <a:p>
            <a:pPr marL="342900" indent="-342900">
              <a:buFont typeface="+mj-lt"/>
              <a:buAutoNum type="arabicPeriod"/>
            </a:pPr>
            <a:r>
              <a:rPr lang="en-US" sz="1100" dirty="0">
                <a:sym typeface="Wingdings" pitchFamily="2" charset="2"/>
              </a:rPr>
              <a:t>http://www.learnabout-electronics.org/bipolar_junction_transistors_01.php</a:t>
            </a:r>
            <a:endParaRPr lang="en-US" sz="1100" dirty="0" smtClean="0">
              <a:sym typeface="Wingdings" pitchFamily="2" charset="2"/>
            </a:endParaRPr>
          </a:p>
          <a:p>
            <a:pPr marL="342900" indent="-342900">
              <a:buFont typeface="+mj-lt"/>
              <a:buAutoNum type="arabicPeriod"/>
            </a:pPr>
            <a:endParaRPr lang="en-US" sz="1100" dirty="0" smtClean="0"/>
          </a:p>
          <a:p>
            <a:pPr marL="342900" indent="-342900">
              <a:buFont typeface="+mj-lt"/>
              <a:buAutoNum type="arabicPeriod"/>
            </a:pPr>
            <a:endParaRPr lang="en-US" sz="11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3124200" y="2514600"/>
            <a:ext cx="2590800" cy="600164"/>
          </a:xfrm>
          <a:prstGeom prst="rect">
            <a:avLst/>
          </a:prstGeom>
          <a:noFill/>
        </p:spPr>
        <p:txBody>
          <a:bodyPr wrap="square">
            <a:spAutoFit/>
          </a:bodyPr>
          <a:lstStyle/>
          <a:p>
            <a:pPr>
              <a:defRPr/>
            </a:pPr>
            <a:r>
              <a:rPr lang="en-US" sz="3200" b="1" u="sng" dirty="0" smtClean="0">
                <a:solidFill>
                  <a:schemeClr val="tx1">
                    <a:lumMod val="75000"/>
                  </a:schemeClr>
                </a:solidFill>
                <a:ea typeface="굴림" pitchFamily="50" charset="-127"/>
              </a:rPr>
              <a:t>Questions?</a:t>
            </a:r>
            <a:endParaRPr lang="en-US" sz="3200" b="1" u="sng" dirty="0">
              <a:solidFill>
                <a:schemeClr val="tx1">
                  <a:lumMod val="75000"/>
                </a:schemeClr>
              </a:solidFill>
              <a:ea typeface="굴림" pitchFamily="50" charset="-127"/>
            </a:endParaRPr>
          </a:p>
        </p:txBody>
      </p:sp>
      <p:sp>
        <p:nvSpPr>
          <p:cNvPr id="13" name="TextBox 12"/>
          <p:cNvSpPr txBox="1"/>
          <p:nvPr/>
        </p:nvSpPr>
        <p:spPr>
          <a:xfrm>
            <a:off x="1143000" y="3048000"/>
            <a:ext cx="6324600" cy="1077218"/>
          </a:xfrm>
          <a:prstGeom prst="rect">
            <a:avLst/>
          </a:prstGeom>
          <a:noFill/>
        </p:spPr>
        <p:txBody>
          <a:bodyPr wrap="square">
            <a:spAutoFit/>
          </a:bodyPr>
          <a:lstStyle/>
          <a:p>
            <a:pPr algn="ctr">
              <a:defRPr/>
            </a:pPr>
            <a:endParaRPr lang="en-US" sz="3200" dirty="0">
              <a:solidFill>
                <a:schemeClr val="tx1">
                  <a:lumMod val="75000"/>
                </a:schemeClr>
              </a:solidFill>
              <a:ea typeface="굴림" pitchFamily="50" charset="-127"/>
            </a:endParaRPr>
          </a:p>
          <a:p>
            <a:pPr algn="ctr">
              <a:defRPr/>
            </a:pPr>
            <a:r>
              <a:rPr lang="en-US" sz="3200" dirty="0" smtClean="0">
                <a:solidFill>
                  <a:schemeClr val="tx1">
                    <a:lumMod val="75000"/>
                  </a:schemeClr>
                </a:solidFill>
                <a:ea typeface="굴림" pitchFamily="50" charset="-127"/>
              </a:rPr>
              <a:t>Thank you!</a:t>
            </a:r>
            <a:endParaRPr lang="en-US" sz="3200" dirty="0">
              <a:solidFill>
                <a:schemeClr val="tx1">
                  <a:lumMod val="75000"/>
                </a:schemeClr>
              </a:solidFill>
              <a:ea typeface="굴림" pitchFamily="50"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143000"/>
            <a:ext cx="8686800" cy="5579989"/>
          </a:xfrm>
          <a:prstGeom prst="rect">
            <a:avLst/>
          </a:prstGeom>
        </p:spPr>
        <p:txBody>
          <a:bodyPr wrap="square">
            <a:spAutoFit/>
          </a:bodyPr>
          <a:lstStyle/>
          <a:p>
            <a:pPr marL="342900" indent="-342900" eaLnBrk="0" hangingPunct="0">
              <a:spcBef>
                <a:spcPct val="20000"/>
              </a:spcBef>
              <a:buFont typeface="Wingdings" pitchFamily="2" charset="2"/>
              <a:buChar char="§"/>
              <a:defRPr/>
            </a:pPr>
            <a:r>
              <a:rPr lang="en-US" sz="2100" kern="0" dirty="0">
                <a:ea typeface="+mn-ea"/>
              </a:rPr>
              <a:t>Early 20</a:t>
            </a:r>
            <a:r>
              <a:rPr lang="en-US" sz="2100" kern="0" baseline="30000" dirty="0">
                <a:ea typeface="+mn-ea"/>
              </a:rPr>
              <a:t>th</a:t>
            </a:r>
            <a:r>
              <a:rPr lang="en-US" sz="2100" kern="0" dirty="0">
                <a:ea typeface="+mn-ea"/>
              </a:rPr>
              <a:t> century, </a:t>
            </a:r>
            <a:r>
              <a:rPr lang="en-US" sz="2100" u="sng" kern="0" dirty="0">
                <a:ea typeface="+mn-ea"/>
              </a:rPr>
              <a:t>vacuum </a:t>
            </a:r>
            <a:r>
              <a:rPr lang="en-US" sz="2100" u="sng" kern="0" dirty="0" smtClean="0">
                <a:ea typeface="+mn-ea"/>
              </a:rPr>
              <a:t>tube </a:t>
            </a:r>
            <a:r>
              <a:rPr lang="en-US" sz="2100" kern="0" dirty="0" smtClean="0">
                <a:ea typeface="+mn-ea"/>
              </a:rPr>
              <a:t>were used as </a:t>
            </a:r>
            <a:r>
              <a:rPr lang="en-US" sz="2100" kern="0" dirty="0" smtClean="0"/>
              <a:t>signal </a:t>
            </a:r>
            <a:r>
              <a:rPr lang="en-US" sz="2100" kern="0" dirty="0" smtClean="0">
                <a:ea typeface="+mn-ea"/>
              </a:rPr>
              <a:t>amplifiers &amp; switches.</a:t>
            </a:r>
            <a:br>
              <a:rPr lang="en-US" sz="2100" kern="0" dirty="0" smtClean="0">
                <a:ea typeface="+mn-ea"/>
              </a:rPr>
            </a:br>
            <a:endParaRPr lang="en-US" sz="2100" kern="0" dirty="0" smtClean="0">
              <a:ea typeface="+mn-ea"/>
            </a:endParaRPr>
          </a:p>
          <a:p>
            <a:pPr marL="342900" indent="-342900" eaLnBrk="0" hangingPunct="0">
              <a:spcBef>
                <a:spcPct val="20000"/>
              </a:spcBef>
              <a:buFont typeface="Wingdings" pitchFamily="2" charset="2"/>
              <a:buChar char="§"/>
              <a:defRPr/>
            </a:pPr>
            <a:endParaRPr lang="en-US" sz="2200" kern="0" dirty="0" smtClean="0"/>
          </a:p>
          <a:p>
            <a:pPr marL="342900" indent="-342900" eaLnBrk="0" hangingPunct="0">
              <a:spcBef>
                <a:spcPct val="20000"/>
              </a:spcBef>
              <a:buFont typeface="Wingdings" pitchFamily="2" charset="2"/>
              <a:buChar char="§"/>
              <a:defRPr/>
            </a:pPr>
            <a:endParaRPr lang="en-US" sz="2200" kern="0" dirty="0" smtClean="0">
              <a:ea typeface="+mn-ea"/>
            </a:endParaRPr>
          </a:p>
          <a:p>
            <a:pPr marL="342900" indent="-342900" eaLnBrk="0" hangingPunct="0">
              <a:spcBef>
                <a:spcPct val="20000"/>
              </a:spcBef>
              <a:buFont typeface="Wingdings" pitchFamily="2" charset="2"/>
              <a:buChar char="§"/>
              <a:defRPr/>
            </a:pPr>
            <a:endParaRPr lang="en-US" sz="2200" kern="0" dirty="0" smtClean="0"/>
          </a:p>
          <a:p>
            <a:pPr marL="342900" indent="-342900" eaLnBrk="0" hangingPunct="0">
              <a:spcBef>
                <a:spcPct val="20000"/>
              </a:spcBef>
              <a:buFont typeface="Wingdings" pitchFamily="2" charset="2"/>
              <a:buChar char="§"/>
              <a:defRPr/>
            </a:pPr>
            <a:endParaRPr lang="en-US" sz="2200" kern="0" dirty="0" smtClean="0">
              <a:ea typeface="+mn-ea"/>
            </a:endParaRPr>
          </a:p>
          <a:p>
            <a:pPr marL="342900" indent="-342900" eaLnBrk="0" hangingPunct="0">
              <a:spcBef>
                <a:spcPct val="20000"/>
              </a:spcBef>
              <a:defRPr/>
            </a:pPr>
            <a:endParaRPr lang="en-US" sz="2200" kern="0" dirty="0" smtClean="0"/>
          </a:p>
          <a:p>
            <a:pPr marL="342900" indent="-342900" eaLnBrk="0" hangingPunct="0">
              <a:spcBef>
                <a:spcPct val="20000"/>
              </a:spcBef>
              <a:buFont typeface="Wingdings" pitchFamily="2" charset="2"/>
              <a:buChar char="§"/>
              <a:defRPr/>
            </a:pPr>
            <a:endParaRPr lang="en-US" sz="2200" kern="0" dirty="0" smtClean="0"/>
          </a:p>
          <a:p>
            <a:pPr marL="342900" indent="-342900" eaLnBrk="0" hangingPunct="0">
              <a:spcBef>
                <a:spcPct val="20000"/>
              </a:spcBef>
              <a:buFont typeface="Wingdings" pitchFamily="2" charset="2"/>
              <a:buChar char="§"/>
              <a:defRPr/>
            </a:pPr>
            <a:r>
              <a:rPr lang="en-US" sz="2200" kern="0" dirty="0" smtClean="0"/>
              <a:t>U</a:t>
            </a:r>
            <a:r>
              <a:rPr lang="en-US" sz="2200" kern="0" dirty="0" smtClean="0">
                <a:ea typeface="+mn-ea"/>
              </a:rPr>
              <a:t>se of vacuum tube* resulted in extremely large, fragile, energy inefficient, and expensive electronics.</a:t>
            </a:r>
          </a:p>
          <a:p>
            <a:pPr marL="342900" indent="-342900" eaLnBrk="0" hangingPunct="0">
              <a:spcBef>
                <a:spcPct val="20000"/>
              </a:spcBef>
              <a:buFont typeface="Wingdings" pitchFamily="2" charset="2"/>
              <a:buChar char="§"/>
              <a:defRPr/>
            </a:pPr>
            <a:r>
              <a:rPr lang="en-US" sz="2200" kern="0" dirty="0" smtClean="0"/>
              <a:t>Evolution of electronics required device that was small, light weight, robust, reliable, cheap to manufacture, energy efficient… </a:t>
            </a:r>
          </a:p>
          <a:p>
            <a:pPr marL="342900" indent="-342900" eaLnBrk="0" hangingPunct="0">
              <a:spcBef>
                <a:spcPct val="20000"/>
              </a:spcBef>
              <a:defRPr/>
            </a:pPr>
            <a:r>
              <a:rPr lang="en-US" sz="1200" kern="0" dirty="0" smtClean="0"/>
              <a:t>	</a:t>
            </a:r>
            <a:r>
              <a:rPr lang="en-US" sz="1200" kern="0" dirty="0" smtClean="0">
                <a:ea typeface="+mn-ea"/>
              </a:rPr>
              <a:t>*Vacuum tube advantages: operation at higher voltages (10K region vs. 1K region of transistors); high power, high frequency operation (over-the-air TV broadcasting) better suited for vacuum tubes; and silicon transistors more vulnerable to electromagnetic pulses than vacuum tubes</a:t>
            </a:r>
            <a:endParaRPr lang="en-US" sz="1200" kern="0" dirty="0">
              <a:ea typeface="+mn-ea"/>
            </a:endParaRPr>
          </a:p>
        </p:txBody>
      </p:sp>
      <p:pic>
        <p:nvPicPr>
          <p:cNvPr id="33794" name="Picture 2" descr="http://www.geocities.jp/ja4cam/img2/radio1.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42976" y="2050602"/>
            <a:ext cx="2857520" cy="2143140"/>
          </a:xfrm>
          <a:prstGeom prst="rect">
            <a:avLst/>
          </a:prstGeom>
          <a:noFill/>
        </p:spPr>
      </p:pic>
      <p:pic>
        <p:nvPicPr>
          <p:cNvPr id="7173" name="Picture 3"/>
          <p:cNvPicPr>
            <a:picLocks noChangeAspect="1" noChangeArrowheads="1"/>
          </p:cNvPicPr>
          <p:nvPr/>
        </p:nvPicPr>
        <p:blipFill>
          <a:blip r:embed="rId4" cstate="print"/>
          <a:srcRect/>
          <a:stretch>
            <a:fillRect/>
          </a:stretch>
        </p:blipFill>
        <p:spPr bwMode="auto">
          <a:xfrm>
            <a:off x="4754563" y="2041077"/>
            <a:ext cx="3175000" cy="2143125"/>
          </a:xfrm>
          <a:prstGeom prst="rect">
            <a:avLst/>
          </a:prstGeom>
          <a:noFill/>
          <a:ln w="9525" algn="ctr">
            <a:noFill/>
            <a:miter lim="800000"/>
            <a:headEnd/>
            <a:tailEnd/>
          </a:ln>
        </p:spPr>
      </p:pic>
      <p:sp>
        <p:nvSpPr>
          <p:cNvPr id="13" name="TextBox 12"/>
          <p:cNvSpPr txBox="1"/>
          <p:nvPr/>
        </p:nvSpPr>
        <p:spPr>
          <a:xfrm>
            <a:off x="1066800" y="533400"/>
            <a:ext cx="7086600" cy="584775"/>
          </a:xfrm>
          <a:prstGeom prst="rect">
            <a:avLst/>
          </a:prstGeom>
          <a:noFill/>
        </p:spPr>
        <p:txBody>
          <a:bodyPr>
            <a:spAutoFit/>
          </a:bodyPr>
          <a:lstStyle/>
          <a:p>
            <a:pPr>
              <a:defRPr/>
            </a:pPr>
            <a:r>
              <a:rPr lang="en-US" sz="3200" b="1" u="sng" dirty="0" smtClean="0">
                <a:solidFill>
                  <a:schemeClr val="tx1">
                    <a:lumMod val="75000"/>
                  </a:schemeClr>
                </a:solidFill>
                <a:ea typeface="굴림" pitchFamily="50" charset="-127"/>
              </a:rPr>
              <a:t>Reason for Transistor’s Invention:</a:t>
            </a:r>
            <a:endParaRPr lang="en-US" sz="2800" b="1" dirty="0">
              <a:solidFill>
                <a:schemeClr val="tx1">
                  <a:lumMod val="75000"/>
                </a:schemeClr>
              </a:solidFill>
              <a:ea typeface="굴림" pitchFamily="50" charset="-127"/>
            </a:endParaRPr>
          </a:p>
        </p:txBody>
      </p:sp>
      <p:sp>
        <p:nvSpPr>
          <p:cNvPr id="14" name="TextBox 9"/>
          <p:cNvSpPr txBox="1">
            <a:spLocks noChangeArrowheads="1"/>
          </p:cNvSpPr>
          <p:nvPr/>
        </p:nvSpPr>
        <p:spPr bwMode="auto">
          <a:xfrm>
            <a:off x="1371600" y="4184202"/>
            <a:ext cx="2438400" cy="385362"/>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sz="1700" b="1" dirty="0" smtClean="0"/>
              <a:t>Vacuum Tube Radios</a:t>
            </a:r>
            <a:endParaRPr lang="en-US" sz="1700" b="1" dirty="0"/>
          </a:p>
        </p:txBody>
      </p:sp>
      <p:sp>
        <p:nvSpPr>
          <p:cNvPr id="17" name="TextBox 9"/>
          <p:cNvSpPr txBox="1">
            <a:spLocks noChangeArrowheads="1"/>
          </p:cNvSpPr>
          <p:nvPr/>
        </p:nvSpPr>
        <p:spPr bwMode="auto">
          <a:xfrm>
            <a:off x="4724400" y="4184202"/>
            <a:ext cx="3200400" cy="387798"/>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sz="1700" b="1" dirty="0" smtClean="0"/>
              <a:t>ENIAC : 17, 468 vacuum tubes</a:t>
            </a:r>
            <a:endParaRPr lang="en-US" sz="17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8"/>
          <p:cNvSpPr>
            <a:spLocks noGrp="1"/>
          </p:cNvSpPr>
          <p:nvPr>
            <p:ph idx="1"/>
          </p:nvPr>
        </p:nvSpPr>
        <p:spPr>
          <a:xfrm>
            <a:off x="304800" y="1371600"/>
            <a:ext cx="5429250" cy="4500562"/>
          </a:xfrm>
        </p:spPr>
        <p:txBody>
          <a:bodyPr/>
          <a:lstStyle/>
          <a:p>
            <a:pPr>
              <a:spcBef>
                <a:spcPts val="1000"/>
              </a:spcBef>
              <a:buClrTx/>
              <a:buFont typeface="Wingdings" pitchFamily="2" charset="2"/>
              <a:buChar char="Ø"/>
            </a:pPr>
            <a:r>
              <a:rPr lang="en-US" sz="2500" b="1" u="sng" dirty="0" smtClean="0"/>
              <a:t>Invention</a:t>
            </a:r>
          </a:p>
          <a:p>
            <a:pPr lvl="1">
              <a:spcBef>
                <a:spcPts val="1000"/>
              </a:spcBef>
              <a:buClrTx/>
            </a:pPr>
            <a:r>
              <a:rPr lang="en-US" sz="2000" dirty="0" smtClean="0"/>
              <a:t>In 1947, John Bardeen, Walter Brattain, and William </a:t>
            </a:r>
            <a:r>
              <a:rPr lang="en-US" sz="2000" dirty="0" err="1" smtClean="0"/>
              <a:t>Schockly</a:t>
            </a:r>
            <a:r>
              <a:rPr lang="en-US" sz="2000" dirty="0" smtClean="0"/>
              <a:t>, researchers at Bell Lab, invented Transistor.</a:t>
            </a:r>
          </a:p>
          <a:p>
            <a:pPr lvl="1">
              <a:spcBef>
                <a:spcPts val="1000"/>
              </a:spcBef>
              <a:buClrTx/>
            </a:pPr>
            <a:r>
              <a:rPr lang="en-US" sz="2000" dirty="0" smtClean="0"/>
              <a:t>They found Transistor Effect: “when electrical contacts were applied to a crystal of germanium, the output power was larger than the input.”</a:t>
            </a:r>
          </a:p>
          <a:p>
            <a:pPr lvl="1">
              <a:spcBef>
                <a:spcPts val="1000"/>
              </a:spcBef>
              <a:buClrTx/>
            </a:pPr>
            <a:r>
              <a:rPr lang="en-US" sz="2000" dirty="0" smtClean="0"/>
              <a:t>Awarded the Nobel Prize in physics (1956)</a:t>
            </a:r>
          </a:p>
          <a:p>
            <a:pPr lvl="1">
              <a:spcBef>
                <a:spcPts val="1000"/>
              </a:spcBef>
              <a:buClrTx/>
            </a:pPr>
            <a:r>
              <a:rPr lang="en-US" sz="2000" dirty="0" smtClean="0"/>
              <a:t>Revolutionized portability and efficiency of electronic devices</a:t>
            </a:r>
          </a:p>
        </p:txBody>
      </p:sp>
      <p:pic>
        <p:nvPicPr>
          <p:cNvPr id="13316" name="Picture 10" descr="barbratshock"/>
          <p:cNvPicPr>
            <a:picLocks noChangeAspect="1" noChangeArrowheads="1"/>
          </p:cNvPicPr>
          <p:nvPr/>
        </p:nvPicPr>
        <p:blipFill>
          <a:blip r:embed="rId2" cstate="print"/>
          <a:srcRect/>
          <a:stretch>
            <a:fillRect/>
          </a:stretch>
        </p:blipFill>
        <p:spPr bwMode="auto">
          <a:xfrm>
            <a:off x="6072188" y="1285875"/>
            <a:ext cx="2786062" cy="2058988"/>
          </a:xfrm>
          <a:prstGeom prst="rect">
            <a:avLst/>
          </a:prstGeom>
          <a:noFill/>
          <a:ln w="9525">
            <a:noFill/>
            <a:miter lim="800000"/>
            <a:headEnd/>
            <a:tailEnd/>
          </a:ln>
        </p:spPr>
      </p:pic>
      <p:sp>
        <p:nvSpPr>
          <p:cNvPr id="13317" name="TextBox 6"/>
          <p:cNvSpPr txBox="1">
            <a:spLocks noChangeArrowheads="1"/>
          </p:cNvSpPr>
          <p:nvPr/>
        </p:nvSpPr>
        <p:spPr bwMode="auto">
          <a:xfrm>
            <a:off x="5943600" y="3375085"/>
            <a:ext cx="2990850" cy="663515"/>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sz="1600" dirty="0"/>
              <a:t>John Bardeen, Walter Brattain, and William </a:t>
            </a:r>
            <a:r>
              <a:rPr lang="en-US" sz="1600" dirty="0" err="1"/>
              <a:t>Schockly</a:t>
            </a:r>
            <a:endParaRPr lang="en-US" sz="1600" dirty="0"/>
          </a:p>
        </p:txBody>
      </p:sp>
      <p:pic>
        <p:nvPicPr>
          <p:cNvPr id="13318" name="Picture 6" descr="fst_trans"/>
          <p:cNvPicPr>
            <a:picLocks noChangeAspect="1" noChangeArrowheads="1"/>
          </p:cNvPicPr>
          <p:nvPr/>
        </p:nvPicPr>
        <p:blipFill>
          <a:blip r:embed="rId3" cstate="print"/>
          <a:srcRect/>
          <a:stretch>
            <a:fillRect/>
          </a:stretch>
        </p:blipFill>
        <p:spPr bwMode="auto">
          <a:xfrm>
            <a:off x="6072188" y="4138761"/>
            <a:ext cx="2814637" cy="1981200"/>
          </a:xfrm>
          <a:prstGeom prst="rect">
            <a:avLst/>
          </a:prstGeom>
          <a:noFill/>
          <a:ln w="9525">
            <a:noFill/>
            <a:miter lim="800000"/>
            <a:headEnd/>
            <a:tailEnd/>
          </a:ln>
        </p:spPr>
      </p:pic>
      <p:sp>
        <p:nvSpPr>
          <p:cNvPr id="13319" name="TextBox 9"/>
          <p:cNvSpPr txBox="1">
            <a:spLocks noChangeArrowheads="1"/>
          </p:cNvSpPr>
          <p:nvPr/>
        </p:nvSpPr>
        <p:spPr bwMode="auto">
          <a:xfrm>
            <a:off x="5867400" y="6126311"/>
            <a:ext cx="3276600" cy="368049"/>
          </a:xfrm>
          <a:prstGeom prst="rect">
            <a:avLst/>
          </a:prstGeom>
          <a:noFill/>
          <a:ln w="9525">
            <a:noFill/>
            <a:miter lim="800000"/>
            <a:headEnd/>
            <a:tailEnd/>
          </a:ln>
        </p:spPr>
        <p:txBody>
          <a:bodyPr wrap="square">
            <a:spAutoFit/>
          </a:bodyPr>
          <a:lstStyle/>
          <a:p>
            <a:pPr algn="ctr">
              <a:lnSpc>
                <a:spcPct val="120000"/>
              </a:lnSpc>
              <a:spcBef>
                <a:spcPct val="20000"/>
              </a:spcBef>
              <a:buClr>
                <a:schemeClr val="accent1"/>
              </a:buClr>
              <a:buFont typeface="Wingdings" pitchFamily="2" charset="2"/>
              <a:buNone/>
            </a:pPr>
            <a:r>
              <a:rPr lang="en-US" sz="1600" dirty="0"/>
              <a:t>First model of Transistor, 1947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814" y="762000"/>
            <a:ext cx="4724400" cy="780288"/>
          </a:xfrm>
        </p:spPr>
        <p:txBody>
          <a:bodyPr anchor="ctr">
            <a:normAutofit fontScale="90000"/>
          </a:bodyPr>
          <a:lstStyle/>
          <a:p>
            <a:r>
              <a:rPr lang="en-US" dirty="0" smtClean="0"/>
              <a:t>Infinite possibilities</a:t>
            </a:r>
            <a:endParaRPr lang="en-US" dirty="0"/>
          </a:p>
        </p:txBody>
      </p:sp>
      <p:grpSp>
        <p:nvGrpSpPr>
          <p:cNvPr id="21" name="Group 20"/>
          <p:cNvGrpSpPr/>
          <p:nvPr/>
        </p:nvGrpSpPr>
        <p:grpSpPr>
          <a:xfrm>
            <a:off x="774444" y="1676400"/>
            <a:ext cx="6737094" cy="4600575"/>
            <a:chOff x="774444" y="1676400"/>
            <a:chExt cx="6737094" cy="4600575"/>
          </a:xfrm>
        </p:grpSpPr>
        <p:grpSp>
          <p:nvGrpSpPr>
            <p:cNvPr id="5" name="Group 4"/>
            <p:cNvGrpSpPr/>
            <p:nvPr/>
          </p:nvGrpSpPr>
          <p:grpSpPr>
            <a:xfrm>
              <a:off x="774444" y="1676400"/>
              <a:ext cx="6737094" cy="4600575"/>
              <a:chOff x="774444" y="1676400"/>
              <a:chExt cx="6737094" cy="4600575"/>
            </a:xfrm>
          </p:grpSpPr>
          <p:pic>
            <p:nvPicPr>
              <p:cNvPr id="532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0813" y="1981200"/>
                <a:ext cx="5038725" cy="3876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6800" y="1676400"/>
                <a:ext cx="187273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92213" y="3906632"/>
                <a:ext cx="1872738"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5438775"/>
                <a:ext cx="187273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2895600"/>
                <a:ext cx="187273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3581400"/>
                <a:ext cx="1143000" cy="33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4444" y="2912268"/>
                <a:ext cx="187273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04912" y="4812886"/>
                <a:ext cx="267775" cy="36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105400" y="2078294"/>
              <a:ext cx="619279" cy="369332"/>
            </a:xfrm>
            <a:prstGeom prst="rect">
              <a:avLst/>
            </a:prstGeom>
            <a:noFill/>
          </p:spPr>
          <p:txBody>
            <a:bodyPr wrap="square" rtlCol="0">
              <a:spAutoFit/>
            </a:bodyPr>
            <a:lstStyle/>
            <a:p>
              <a:r>
                <a:rPr lang="en-US" dirty="0" smtClean="0">
                  <a:latin typeface="+mj-lt"/>
                </a:rPr>
                <a:t>V</a:t>
              </a:r>
              <a:endParaRPr lang="en-US" dirty="0">
                <a:latin typeface="+mj-lt"/>
              </a:endParaRPr>
            </a:p>
          </p:txBody>
        </p:sp>
        <p:sp>
          <p:nvSpPr>
            <p:cNvPr id="16" name="TextBox 15"/>
            <p:cNvSpPr txBox="1"/>
            <p:nvPr/>
          </p:nvSpPr>
          <p:spPr>
            <a:xfrm>
              <a:off x="5917559" y="5488543"/>
              <a:ext cx="852795" cy="369332"/>
            </a:xfrm>
            <a:prstGeom prst="rect">
              <a:avLst/>
            </a:prstGeom>
            <a:noFill/>
          </p:spPr>
          <p:txBody>
            <a:bodyPr wrap="square" rtlCol="0">
              <a:spAutoFit/>
            </a:bodyPr>
            <a:lstStyle/>
            <a:p>
              <a:r>
                <a:rPr lang="en-US" dirty="0" smtClean="0">
                  <a:latin typeface="+mj-lt"/>
                </a:rPr>
                <a:t>ground</a:t>
              </a:r>
              <a:endParaRPr lang="en-US" dirty="0">
                <a:latin typeface="+mj-lt"/>
              </a:endParaRPr>
            </a:p>
          </p:txBody>
        </p:sp>
        <p:cxnSp>
          <p:nvCxnSpPr>
            <p:cNvPr id="14" name="Straight Connector 13"/>
            <p:cNvCxnSpPr>
              <a:endCxn id="9" idx="1"/>
            </p:cNvCxnSpPr>
            <p:nvPr/>
          </p:nvCxnSpPr>
          <p:spPr>
            <a:xfrm>
              <a:off x="5562600" y="5488543"/>
              <a:ext cx="0" cy="36933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638799" y="5534709"/>
              <a:ext cx="0" cy="27699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707626" y="5580876"/>
              <a:ext cx="0" cy="18466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057400" y="3130034"/>
              <a:ext cx="599614" cy="369332"/>
            </a:xfrm>
            <a:prstGeom prst="rect">
              <a:avLst/>
            </a:prstGeom>
            <a:noFill/>
          </p:spPr>
          <p:txBody>
            <a:bodyPr wrap="square" rtlCol="0">
              <a:spAutoFit/>
            </a:bodyPr>
            <a:lstStyle/>
            <a:p>
              <a:r>
                <a:rPr lang="en-US" dirty="0" smtClean="0">
                  <a:latin typeface="+mj-lt"/>
                </a:rPr>
                <a:t>mV</a:t>
              </a:r>
              <a:endParaRPr lang="en-US" dirty="0">
                <a:latin typeface="+mj-lt"/>
              </a:endParaRPr>
            </a:p>
          </p:txBody>
        </p:sp>
      </p:grpSp>
      <p:pic>
        <p:nvPicPr>
          <p:cNvPr id="532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647" y="1557365"/>
            <a:ext cx="1587526" cy="1253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68609" y="937941"/>
            <a:ext cx="1872734" cy="18727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5" name="Picture 7"/>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851" t="4236" r="3219" b="2490"/>
          <a:stretch/>
        </p:blipFill>
        <p:spPr bwMode="auto">
          <a:xfrm>
            <a:off x="321711" y="3386026"/>
            <a:ext cx="1354215" cy="986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7"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19821" y="2912268"/>
            <a:ext cx="1288303" cy="1933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8" name="Picture 1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1574" y="4870934"/>
            <a:ext cx="1423987" cy="1419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9" name="Picture 1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68609" y="5012009"/>
            <a:ext cx="1914525" cy="127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2957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7">
      <a:dk1>
        <a:sysClr val="windowText" lastClr="000000"/>
      </a:dk1>
      <a:lt1>
        <a:srgbClr val="FFFFFF"/>
      </a:lt1>
      <a:dk2>
        <a:srgbClr val="000000"/>
      </a:dk2>
      <a:lt2>
        <a:srgbClr val="000000"/>
      </a:lt2>
      <a:accent1>
        <a:srgbClr val="0000FF"/>
      </a:accent1>
      <a:accent2>
        <a:srgbClr val="0000FF"/>
      </a:accent2>
      <a:accent3>
        <a:srgbClr val="0000FF"/>
      </a:accent3>
      <a:accent4>
        <a:srgbClr val="0000FF"/>
      </a:accent4>
      <a:accent5>
        <a:srgbClr val="0000FF"/>
      </a:accent5>
      <a:accent6>
        <a:srgbClr val="0000FF"/>
      </a:accent6>
      <a:hlink>
        <a:srgbClr val="0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Custom 10">
      <a:dk1>
        <a:sysClr val="windowText" lastClr="000000"/>
      </a:dk1>
      <a:lt1>
        <a:srgbClr val="FFFFFF"/>
      </a:lt1>
      <a:dk2>
        <a:srgbClr val="000000"/>
      </a:dk2>
      <a:lt2>
        <a:srgbClr val="000000"/>
      </a:lt2>
      <a:accent1>
        <a:srgbClr val="0000FF"/>
      </a:accent1>
      <a:accent2>
        <a:srgbClr val="0000FF"/>
      </a:accent2>
      <a:accent3>
        <a:srgbClr val="0000FF"/>
      </a:accent3>
      <a:accent4>
        <a:srgbClr val="0000FF"/>
      </a:accent4>
      <a:accent5>
        <a:srgbClr val="0000FF"/>
      </a:accent5>
      <a:accent6>
        <a:srgbClr val="0000FF"/>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Custom 17">
      <a:dk1>
        <a:sysClr val="windowText" lastClr="000000"/>
      </a:dk1>
      <a:lt1>
        <a:srgbClr val="FFFFFF"/>
      </a:lt1>
      <a:dk2>
        <a:srgbClr val="000000"/>
      </a:dk2>
      <a:lt2>
        <a:srgbClr val="000000"/>
      </a:lt2>
      <a:accent1>
        <a:srgbClr val="0000FF"/>
      </a:accent1>
      <a:accent2>
        <a:srgbClr val="0000FF"/>
      </a:accent2>
      <a:accent3>
        <a:srgbClr val="0000FF"/>
      </a:accent3>
      <a:accent4>
        <a:srgbClr val="0000FF"/>
      </a:accent4>
      <a:accent5>
        <a:srgbClr val="0000FF"/>
      </a:accent5>
      <a:accent6>
        <a:srgbClr val="0000FF"/>
      </a:accent6>
      <a:hlink>
        <a:srgbClr val="0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Custom 17">
      <a:dk1>
        <a:sysClr val="windowText" lastClr="000000"/>
      </a:dk1>
      <a:lt1>
        <a:srgbClr val="FFFFFF"/>
      </a:lt1>
      <a:dk2>
        <a:srgbClr val="000000"/>
      </a:dk2>
      <a:lt2>
        <a:srgbClr val="000000"/>
      </a:lt2>
      <a:accent1>
        <a:srgbClr val="0000FF"/>
      </a:accent1>
      <a:accent2>
        <a:srgbClr val="0000FF"/>
      </a:accent2>
      <a:accent3>
        <a:srgbClr val="0000FF"/>
      </a:accent3>
      <a:accent4>
        <a:srgbClr val="0000FF"/>
      </a:accent4>
      <a:accent5>
        <a:srgbClr val="0000FF"/>
      </a:accent5>
      <a:accent6>
        <a:srgbClr val="0000FF"/>
      </a:accent6>
      <a:hlink>
        <a:srgbClr val="0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Custom 17">
      <a:dk1>
        <a:sysClr val="windowText" lastClr="000000"/>
      </a:dk1>
      <a:lt1>
        <a:srgbClr val="FFFFFF"/>
      </a:lt1>
      <a:dk2>
        <a:srgbClr val="000000"/>
      </a:dk2>
      <a:lt2>
        <a:srgbClr val="000000"/>
      </a:lt2>
      <a:accent1>
        <a:srgbClr val="0000FF"/>
      </a:accent1>
      <a:accent2>
        <a:srgbClr val="0000FF"/>
      </a:accent2>
      <a:accent3>
        <a:srgbClr val="0000FF"/>
      </a:accent3>
      <a:accent4>
        <a:srgbClr val="0000FF"/>
      </a:accent4>
      <a:accent5>
        <a:srgbClr val="0000FF"/>
      </a:accent5>
      <a:accent6>
        <a:srgbClr val="0000FF"/>
      </a:accent6>
      <a:hlink>
        <a:srgbClr val="0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2522</TotalTime>
  <Words>3002</Words>
  <Application>Microsoft Office PowerPoint</Application>
  <PresentationFormat>On-screen Show (4:3)</PresentationFormat>
  <Paragraphs>645</Paragraphs>
  <Slides>67</Slides>
  <Notes>25</Notes>
  <HiddenSlides>11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67</vt:i4>
      </vt:variant>
    </vt:vector>
  </HeadingPairs>
  <TitlesOfParts>
    <vt:vector size="73" baseType="lpstr">
      <vt:lpstr>Flow</vt:lpstr>
      <vt:lpstr>1_Flow</vt:lpstr>
      <vt:lpstr>2_Flow</vt:lpstr>
      <vt:lpstr>3_Flow</vt:lpstr>
      <vt:lpstr>4_Flow</vt:lpstr>
      <vt:lpstr>Equation</vt:lpstr>
      <vt:lpstr>  ME 6405 Student Lecture: Transistors</vt:lpstr>
      <vt:lpstr>Slide 2</vt:lpstr>
      <vt:lpstr>Slide 3</vt:lpstr>
      <vt:lpstr>Slide 4</vt:lpstr>
      <vt:lpstr>Slide 5</vt:lpstr>
      <vt:lpstr>Slide 6</vt:lpstr>
      <vt:lpstr>Slide 7</vt:lpstr>
      <vt:lpstr>Slide 8</vt:lpstr>
      <vt:lpstr>Infinite possibilities</vt:lpstr>
      <vt:lpstr>Slide 10</vt:lpstr>
      <vt:lpstr>Slide 11</vt:lpstr>
      <vt:lpstr>Slide 12</vt:lpstr>
      <vt:lpstr>Slide 13</vt:lpstr>
      <vt:lpstr>Slide 14</vt:lpstr>
      <vt:lpstr>Slide 15</vt:lpstr>
      <vt:lpstr>Slide 16</vt:lpstr>
      <vt:lpstr>Slide 17</vt:lpstr>
      <vt:lpstr>Slide 18</vt:lpstr>
      <vt:lpstr>Meter check of a transistor</vt:lpstr>
      <vt:lpstr>Meter check of a transistor</vt:lpstr>
      <vt:lpstr>Meter check of a transistor</vt:lpstr>
      <vt:lpstr>Meter check of a transistor</vt:lpstr>
      <vt:lpstr>Slide 23</vt:lpstr>
      <vt:lpstr>BJT introduction</vt:lpstr>
      <vt:lpstr>Slide 25</vt:lpstr>
      <vt:lpstr>BJT Transistor Operation</vt:lpstr>
      <vt:lpstr>BJT formulae</vt:lpstr>
      <vt:lpstr>BJT formulae</vt:lpstr>
      <vt:lpstr>BJT formulae</vt:lpstr>
      <vt:lpstr>BJT Characteristic Curves</vt:lpstr>
      <vt:lpstr>BJT Characteristic Curves</vt:lpstr>
      <vt:lpstr>BJT Characteristic Curves</vt:lpstr>
      <vt:lpstr>BJT operating regions</vt:lpstr>
      <vt:lpstr>The Transistor as A Switch</vt:lpstr>
      <vt:lpstr>The Transistor as A Amplifier</vt:lpstr>
      <vt:lpstr>The Transistor as A Amplifier</vt:lpstr>
      <vt:lpstr>The Transistor as A Amplifier</vt:lpstr>
      <vt:lpstr>Several Comments about Transistor</vt:lpstr>
      <vt:lpstr>The Common Emitter Amplifier </vt:lpstr>
      <vt:lpstr>The Common Emitter Amplifier </vt:lpstr>
      <vt:lpstr>The Common Emitter Amplifier </vt:lpstr>
      <vt:lpstr>The Common Emitter Amplifier </vt:lpstr>
      <vt:lpstr>The Common Emitter Amplifier </vt:lpstr>
      <vt:lpstr>The Common Collector Amplifier </vt:lpstr>
      <vt:lpstr>The Common Collector Amplifier </vt:lpstr>
      <vt:lpstr>The Common Base Amplifier </vt:lpstr>
      <vt:lpstr>Slide 47</vt:lpstr>
      <vt:lpstr>Power Transistors</vt:lpstr>
      <vt:lpstr>Field-Effect Transistor (FET)</vt:lpstr>
      <vt:lpstr>What makes a Field-Effect Transistor?</vt:lpstr>
      <vt:lpstr>What is a Field-Effect Transistor (FET)?</vt:lpstr>
      <vt:lpstr>How does a FET work?</vt:lpstr>
      <vt:lpstr>Types of Field-Effect Transistors</vt:lpstr>
      <vt:lpstr>JFET</vt:lpstr>
      <vt:lpstr>Characteristics and Applications of FETs</vt:lpstr>
      <vt:lpstr>MOSFET</vt:lpstr>
      <vt:lpstr>How does a MOSFET work?</vt:lpstr>
      <vt:lpstr>MOSFET</vt:lpstr>
      <vt:lpstr>MOSFET</vt:lpstr>
      <vt:lpstr>Characteristics and Applications of FETs</vt:lpstr>
      <vt:lpstr>Slide 61</vt:lpstr>
      <vt:lpstr>Slide 62</vt:lpstr>
      <vt:lpstr>Slide 63</vt:lpstr>
      <vt:lpstr>Slide 64</vt:lpstr>
      <vt:lpstr>Example Problem – Ryan Akin</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Ajeya</dc:creator>
  <cp:lastModifiedBy>Xin</cp:lastModifiedBy>
  <cp:revision>259</cp:revision>
  <dcterms:created xsi:type="dcterms:W3CDTF">2010-09-27T23:49:35Z</dcterms:created>
  <dcterms:modified xsi:type="dcterms:W3CDTF">2011-10-06T14:43:23Z</dcterms:modified>
</cp:coreProperties>
</file>