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85" r:id="rId2"/>
    <p:sldId id="287" r:id="rId3"/>
    <p:sldId id="259"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F0D8F1-DD20-4E24-A96D-57C54F15BFB3}" type="datetimeFigureOut">
              <a:rPr lang="en-US" smtClean="0"/>
              <a:t>3/11/2013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7A65EA-FF4F-4B92-B841-B91829CC73E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76D140A-1DAA-4694-AFE2-8027EF3BDB8A}" type="slidenum">
              <a:rPr lang="en-US" smtClean="0"/>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588E674-84AC-4424-AC7F-3024671B32DB}"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91AFF-A9DF-4BA4-A5BD-8C0D2FF8EFC5}"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88E674-84AC-4424-AC7F-3024671B32DB}"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91AFF-A9DF-4BA4-A5BD-8C0D2FF8EF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88E674-84AC-4424-AC7F-3024671B32DB}" type="datetimeFigureOut">
              <a:rPr lang="en-US" smtClean="0"/>
              <a:pPr/>
              <a:t>3/11/2013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D0491AFF-A9DF-4BA4-A5BD-8C0D2FF8EFC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7772400" cy="1085850"/>
          </a:xfrm>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88E674-84AC-4424-AC7F-3024671B32DB}"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91AFF-A9DF-4BA4-A5BD-8C0D2FF8EF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588E674-84AC-4424-AC7F-3024671B32DB}"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91AFF-A9DF-4BA4-A5BD-8C0D2FF8EF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88E674-84AC-4424-AC7F-3024671B32DB}" type="datetimeFigureOut">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91AFF-A9DF-4BA4-A5BD-8C0D2FF8EF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588E674-84AC-4424-AC7F-3024671B32DB}" type="datetimeFigureOut">
              <a:rPr lang="en-US" smtClean="0"/>
              <a:pPr/>
              <a:t>3/11/2013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491AFF-A9DF-4BA4-A5BD-8C0D2FF8EF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588E674-84AC-4424-AC7F-3024671B32DB}" type="datetimeFigureOut">
              <a:rPr lang="en-US" smtClean="0"/>
              <a:pPr/>
              <a:t>3/11/2013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491AFF-A9DF-4BA4-A5BD-8C0D2FF8EF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8E674-84AC-4424-AC7F-3024671B32DB}" type="datetimeFigureOut">
              <a:rPr lang="en-US" smtClean="0"/>
              <a:pPr/>
              <a:t>3/11/2013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491AFF-A9DF-4BA4-A5BD-8C0D2FF8EF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588E674-84AC-4424-AC7F-3024671B32DB}" type="datetimeFigureOut">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91AFF-A9DF-4BA4-A5BD-8C0D2FF8EFC5}"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588E674-84AC-4424-AC7F-3024671B32DB}" type="datetimeFigureOut">
              <a:rPr lang="en-US" smtClean="0"/>
              <a:pPr/>
              <a:t>3/11/2013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D0491AFF-A9DF-4BA4-A5BD-8C0D2FF8EF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588E674-84AC-4424-AC7F-3024671B32DB}" type="datetimeFigureOut">
              <a:rPr lang="en-US" smtClean="0"/>
              <a:pPr/>
              <a:t>3/11/2013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0491AFF-A9DF-4BA4-A5BD-8C0D2FF8EFC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8.jpeg"/><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oleObject" Target="../embeddings/oleObject9.bin"/><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oleObject" Target="../embeddings/oleObject10.bin"/><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31.jpeg"/><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35.jpeg"/><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6.jpeg"/><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oleObject" Target="../embeddings/oleObject21.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228600" y="3276600"/>
            <a:ext cx="8458200" cy="685800"/>
          </a:xfrm>
        </p:spPr>
        <p:txBody>
          <a:bodyPr>
            <a:normAutofit fontScale="25000" lnSpcReduction="20000"/>
          </a:bodyPr>
          <a:lstStyle/>
          <a:p>
            <a:pPr algn="ctr" eaLnBrk="1" hangingPunct="1">
              <a:lnSpc>
                <a:spcPct val="80000"/>
              </a:lnSpc>
            </a:pPr>
            <a:r>
              <a:rPr lang="en-US" sz="3600" b="1" dirty="0" smtClean="0">
                <a:solidFill>
                  <a:srgbClr val="990099"/>
                </a:solidFill>
                <a:latin typeface="Times New Roman" pitchFamily="18" charset="0"/>
                <a:cs typeface="Times New Roman" pitchFamily="18" charset="0"/>
              </a:rPr>
              <a:t> </a:t>
            </a:r>
            <a:endParaRPr lang="en-US" sz="3600" b="1" dirty="0" smtClean="0">
              <a:solidFill>
                <a:srgbClr val="990099"/>
              </a:solidFill>
              <a:latin typeface="Times New Roman" pitchFamily="18" charset="0"/>
              <a:cs typeface="Times New Roman" pitchFamily="18" charset="0"/>
            </a:endParaRPr>
          </a:p>
          <a:p>
            <a:pPr algn="ctr" eaLnBrk="1" hangingPunct="1">
              <a:lnSpc>
                <a:spcPct val="80000"/>
              </a:lnSpc>
            </a:pPr>
            <a:endParaRPr lang="en-US" sz="14400" dirty="0" smtClean="0">
              <a:solidFill>
                <a:srgbClr val="FF3300"/>
              </a:solidFill>
            </a:endParaRPr>
          </a:p>
          <a:p>
            <a:pPr algn="ctr">
              <a:lnSpc>
                <a:spcPct val="80000"/>
              </a:lnSpc>
            </a:pPr>
            <a:r>
              <a:rPr lang="en-US" sz="14400" b="1" dirty="0" smtClean="0">
                <a:solidFill>
                  <a:srgbClr val="990099"/>
                </a:solidFill>
                <a:latin typeface="Times New Roman" pitchFamily="18" charset="0"/>
                <a:cs typeface="Times New Roman" pitchFamily="18" charset="0"/>
              </a:rPr>
              <a:t> </a:t>
            </a:r>
          </a:p>
          <a:p>
            <a:pPr algn="ctr">
              <a:lnSpc>
                <a:spcPct val="80000"/>
              </a:lnSpc>
            </a:pPr>
            <a:r>
              <a:rPr lang="en-US" sz="14400" b="1" dirty="0" smtClean="0">
                <a:solidFill>
                  <a:srgbClr val="990099"/>
                </a:solidFill>
                <a:latin typeface="Times New Roman" pitchFamily="18" charset="0"/>
                <a:cs typeface="Times New Roman" pitchFamily="18" charset="0"/>
              </a:rPr>
              <a:t>SYNCHRONOUS  MACHINES</a:t>
            </a:r>
            <a:endParaRPr lang="en-US" sz="14400" dirty="0" smtClean="0"/>
          </a:p>
        </p:txBody>
      </p:sp>
      <p:pic>
        <p:nvPicPr>
          <p:cNvPr id="2051" name="Picture 4"/>
          <p:cNvPicPr>
            <a:picLocks noChangeAspect="1" noChangeArrowheads="1"/>
          </p:cNvPicPr>
          <p:nvPr/>
        </p:nvPicPr>
        <p:blipFill>
          <a:blip r:embed="rId3" cstate="print"/>
          <a:srcRect/>
          <a:stretch>
            <a:fillRect/>
          </a:stretch>
        </p:blipFill>
        <p:spPr bwMode="auto">
          <a:xfrm>
            <a:off x="3733800" y="381000"/>
            <a:ext cx="2133600" cy="2819400"/>
          </a:xfrm>
          <a:prstGeom prst="rect">
            <a:avLst/>
          </a:prstGeom>
          <a:noFill/>
          <a:ln w="9525">
            <a:noFill/>
            <a:miter lim="800000"/>
            <a:headEnd/>
            <a:tailEnd/>
          </a:ln>
        </p:spPr>
      </p:pic>
      <p:sp>
        <p:nvSpPr>
          <p:cNvPr id="2052" name="TextBox 6"/>
          <p:cNvSpPr txBox="1">
            <a:spLocks noChangeArrowheads="1"/>
          </p:cNvSpPr>
          <p:nvPr/>
        </p:nvSpPr>
        <p:spPr bwMode="auto">
          <a:xfrm>
            <a:off x="6172200" y="5257800"/>
            <a:ext cx="2819400" cy="923330"/>
          </a:xfrm>
          <a:prstGeom prst="rect">
            <a:avLst/>
          </a:prstGeom>
          <a:noFill/>
          <a:ln w="9525">
            <a:noFill/>
            <a:miter lim="800000"/>
            <a:headEnd/>
            <a:tailEnd/>
          </a:ln>
        </p:spPr>
        <p:txBody>
          <a:bodyPr wrap="square">
            <a:spAutoFit/>
          </a:bodyPr>
          <a:lstStyle/>
          <a:p>
            <a:r>
              <a:rPr lang="en-US" sz="1800" b="1" dirty="0">
                <a:solidFill>
                  <a:srgbClr val="CC0066"/>
                </a:solidFill>
                <a:latin typeface="Calibri" pitchFamily="34" charset="0"/>
                <a:cs typeface="Calibri" pitchFamily="34" charset="0"/>
              </a:rPr>
              <a:t>SUBMITTED BY:</a:t>
            </a:r>
          </a:p>
          <a:p>
            <a:r>
              <a:rPr lang="en-US" sz="1800" b="1" dirty="0">
                <a:solidFill>
                  <a:srgbClr val="CC0066"/>
                </a:solidFill>
                <a:latin typeface="Calibri" pitchFamily="34" charset="0"/>
                <a:cs typeface="Calibri" pitchFamily="34" charset="0"/>
              </a:rPr>
              <a:t>Ms. </a:t>
            </a:r>
            <a:r>
              <a:rPr lang="en-US" sz="1800" b="1" dirty="0" smtClean="0">
                <a:solidFill>
                  <a:srgbClr val="CC0066"/>
                </a:solidFill>
                <a:latin typeface="Calibri" pitchFamily="34" charset="0"/>
                <a:cs typeface="Calibri" pitchFamily="34" charset="0"/>
              </a:rPr>
              <a:t>APOORVA KANTHWAL</a:t>
            </a:r>
            <a:endParaRPr lang="en-US" sz="1800" b="1" dirty="0">
              <a:solidFill>
                <a:srgbClr val="CC0066"/>
              </a:solidFill>
              <a:latin typeface="Calibri" pitchFamily="34" charset="0"/>
              <a:cs typeface="Calibri" pitchFamily="34" charset="0"/>
            </a:endParaRPr>
          </a:p>
          <a:p>
            <a:r>
              <a:rPr lang="en-US" sz="1800" b="1" dirty="0">
                <a:solidFill>
                  <a:srgbClr val="CC0066"/>
                </a:solidFill>
                <a:latin typeface="Calibri" pitchFamily="34" charset="0"/>
                <a:cs typeface="Calibri" pitchFamily="34" charset="0"/>
              </a:rPr>
              <a:t>ASST. PROFESSOR-EEE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ctrTitle"/>
          </p:nvPr>
        </p:nvSpPr>
        <p:spPr>
          <a:xfrm>
            <a:off x="457200" y="152400"/>
            <a:ext cx="8229600" cy="1085850"/>
          </a:xfrm>
        </p:spPr>
        <p:txBody>
          <a:bodyPr>
            <a:normAutofit fontScale="90000"/>
          </a:bodyPr>
          <a:lstStyle/>
          <a:p>
            <a:r>
              <a:rPr lang="en-US" smtClean="0"/>
              <a:t>Equivalent circuit of a synchronous generator</a:t>
            </a:r>
          </a:p>
        </p:txBody>
      </p:sp>
      <p:sp>
        <p:nvSpPr>
          <p:cNvPr id="3" name="TextBox 2"/>
          <p:cNvSpPr txBox="1"/>
          <p:nvPr/>
        </p:nvSpPr>
        <p:spPr>
          <a:xfrm>
            <a:off x="381000" y="1679575"/>
            <a:ext cx="8458200" cy="4340225"/>
          </a:xfrm>
          <a:prstGeom prst="rect">
            <a:avLst/>
          </a:prstGeom>
          <a:noFill/>
        </p:spPr>
        <p:txBody>
          <a:bodyPr>
            <a:spAutoFit/>
          </a:bodyPr>
          <a:lstStyle/>
          <a:p>
            <a:pPr>
              <a:defRPr/>
            </a:pPr>
            <a:r>
              <a:rPr lang="en-US" sz="2400" dirty="0">
                <a:solidFill>
                  <a:srgbClr val="FFFF00"/>
                </a:solidFill>
              </a:rPr>
              <a:t>The internally generated voltage in a single phase of a synchronous machine </a:t>
            </a:r>
            <a:r>
              <a:rPr lang="en-US" sz="2400" i="1" dirty="0">
                <a:solidFill>
                  <a:srgbClr val="FFFF00"/>
                </a:solidFill>
              </a:rPr>
              <a:t>E</a:t>
            </a:r>
            <a:r>
              <a:rPr lang="en-US" sz="2400" i="1" baseline="-25000" dirty="0">
                <a:solidFill>
                  <a:srgbClr val="FFFF00"/>
                </a:solidFill>
              </a:rPr>
              <a:t>A</a:t>
            </a:r>
            <a:r>
              <a:rPr lang="en-US" sz="2400" dirty="0">
                <a:solidFill>
                  <a:srgbClr val="FFFF00"/>
                </a:solidFill>
              </a:rPr>
              <a:t> is </a:t>
            </a:r>
            <a:r>
              <a:rPr lang="en-US" sz="2400" dirty="0">
                <a:solidFill>
                  <a:schemeClr val="bg1"/>
                </a:solidFill>
              </a:rPr>
              <a:t>not</a:t>
            </a:r>
            <a:r>
              <a:rPr lang="en-US" sz="2400" dirty="0">
                <a:solidFill>
                  <a:srgbClr val="FFFF00"/>
                </a:solidFill>
              </a:rPr>
              <a:t> usually the voltage appearing at its terminals. It equals to the output voltage </a:t>
            </a:r>
            <a:r>
              <a:rPr lang="en-US" sz="2400" i="1" dirty="0">
                <a:solidFill>
                  <a:srgbClr val="FFFF00"/>
                </a:solidFill>
              </a:rPr>
              <a:t>V</a:t>
            </a:r>
            <a:r>
              <a:rPr lang="en-US" sz="2400" i="1" baseline="-25000" dirty="0">
                <a:solidFill>
                  <a:srgbClr val="FFFF00"/>
                </a:solidFill>
                <a:sym typeface="Symbol"/>
              </a:rPr>
              <a:t></a:t>
            </a:r>
            <a:r>
              <a:rPr lang="en-US" sz="2400" dirty="0">
                <a:solidFill>
                  <a:srgbClr val="FFFF00"/>
                </a:solidFill>
                <a:sym typeface="Symbol"/>
              </a:rPr>
              <a:t> only when there is no armature current in the machine. The reasons that the armature voltage </a:t>
            </a:r>
            <a:r>
              <a:rPr lang="en-US" sz="2400" i="1" dirty="0">
                <a:solidFill>
                  <a:srgbClr val="FFFF00"/>
                </a:solidFill>
                <a:sym typeface="Symbol"/>
              </a:rPr>
              <a:t>E</a:t>
            </a:r>
            <a:r>
              <a:rPr lang="en-US" sz="2400" i="1" baseline="-25000" dirty="0">
                <a:solidFill>
                  <a:srgbClr val="FFFF00"/>
                </a:solidFill>
                <a:sym typeface="Symbol"/>
              </a:rPr>
              <a:t>A</a:t>
            </a:r>
            <a:r>
              <a:rPr lang="en-US" sz="2400" dirty="0">
                <a:solidFill>
                  <a:srgbClr val="FFFF00"/>
                </a:solidFill>
                <a:sym typeface="Symbol"/>
              </a:rPr>
              <a:t> is not equal to the output voltage </a:t>
            </a:r>
            <a:r>
              <a:rPr lang="en-US" sz="2400" i="1" dirty="0">
                <a:solidFill>
                  <a:srgbClr val="FFFF00"/>
                </a:solidFill>
              </a:rPr>
              <a:t>V</a:t>
            </a:r>
            <a:r>
              <a:rPr lang="en-US" sz="2400" i="1" baseline="-25000" dirty="0">
                <a:solidFill>
                  <a:srgbClr val="FFFF00"/>
                </a:solidFill>
                <a:sym typeface="Symbol"/>
              </a:rPr>
              <a:t></a:t>
            </a:r>
            <a:r>
              <a:rPr lang="en-US" sz="2400" dirty="0">
                <a:solidFill>
                  <a:srgbClr val="FFFF00"/>
                </a:solidFill>
                <a:sym typeface="Symbol"/>
              </a:rPr>
              <a:t> are:</a:t>
            </a:r>
          </a:p>
          <a:p>
            <a:pPr marL="342900" indent="-342900">
              <a:buFontTx/>
              <a:buAutoNum type="arabicPeriod"/>
              <a:defRPr/>
            </a:pPr>
            <a:endParaRPr lang="en-US" sz="1200" dirty="0">
              <a:solidFill>
                <a:srgbClr val="FFFF00"/>
              </a:solidFill>
              <a:sym typeface="Symbol"/>
            </a:endParaRPr>
          </a:p>
          <a:p>
            <a:pPr marL="342900" indent="-342900">
              <a:buFontTx/>
              <a:buAutoNum type="arabicPeriod"/>
              <a:defRPr/>
            </a:pPr>
            <a:r>
              <a:rPr lang="en-US" sz="2400" dirty="0">
                <a:solidFill>
                  <a:srgbClr val="FFFF00"/>
                </a:solidFill>
                <a:sym typeface="Symbol"/>
              </a:rPr>
              <a:t> Distortion of the air-gap magnetic field caused by the current flowing in the stator (</a:t>
            </a:r>
            <a:r>
              <a:rPr lang="en-US" sz="2400" dirty="0">
                <a:solidFill>
                  <a:schemeClr val="bg1"/>
                </a:solidFill>
                <a:sym typeface="Symbol"/>
              </a:rPr>
              <a:t>armature reaction</a:t>
            </a:r>
            <a:r>
              <a:rPr lang="en-US" sz="2400" dirty="0">
                <a:solidFill>
                  <a:srgbClr val="FFFF00"/>
                </a:solidFill>
                <a:sym typeface="Symbol"/>
              </a:rPr>
              <a:t>);</a:t>
            </a:r>
          </a:p>
          <a:p>
            <a:pPr marL="342900" indent="-342900">
              <a:buFontTx/>
              <a:buAutoNum type="arabicPeriod"/>
              <a:defRPr/>
            </a:pPr>
            <a:r>
              <a:rPr lang="en-US" sz="2400" dirty="0">
                <a:solidFill>
                  <a:srgbClr val="FFFF00"/>
                </a:solidFill>
              </a:rPr>
              <a:t> </a:t>
            </a:r>
            <a:r>
              <a:rPr lang="en-US" sz="2400" dirty="0">
                <a:solidFill>
                  <a:schemeClr val="bg1"/>
                </a:solidFill>
              </a:rPr>
              <a:t>Self-inductance</a:t>
            </a:r>
            <a:r>
              <a:rPr lang="en-US" sz="2400" dirty="0">
                <a:solidFill>
                  <a:srgbClr val="FFFF00"/>
                </a:solidFill>
              </a:rPr>
              <a:t> of the armature coils;</a:t>
            </a:r>
          </a:p>
          <a:p>
            <a:pPr marL="342900" indent="-342900">
              <a:buFontTx/>
              <a:buAutoNum type="arabicPeriod"/>
              <a:defRPr/>
            </a:pPr>
            <a:r>
              <a:rPr lang="en-US" sz="2400" dirty="0">
                <a:solidFill>
                  <a:srgbClr val="FFFF00"/>
                </a:solidFill>
              </a:rPr>
              <a:t> </a:t>
            </a:r>
            <a:r>
              <a:rPr lang="en-US" sz="2400" dirty="0">
                <a:solidFill>
                  <a:schemeClr val="bg1"/>
                </a:solidFill>
              </a:rPr>
              <a:t>Resistance</a:t>
            </a:r>
            <a:r>
              <a:rPr lang="en-US" sz="2400" dirty="0">
                <a:solidFill>
                  <a:srgbClr val="FFFF00"/>
                </a:solidFill>
              </a:rPr>
              <a:t> of the armature coils;</a:t>
            </a:r>
          </a:p>
          <a:p>
            <a:pPr marL="342900" indent="-342900">
              <a:buFontTx/>
              <a:buAutoNum type="arabicPeriod"/>
              <a:defRPr/>
            </a:pPr>
            <a:r>
              <a:rPr lang="en-US" sz="2400" dirty="0">
                <a:solidFill>
                  <a:srgbClr val="FFFF00"/>
                </a:solidFill>
              </a:rPr>
              <a:t> Effect of </a:t>
            </a:r>
            <a:r>
              <a:rPr lang="en-US" sz="2400" dirty="0">
                <a:solidFill>
                  <a:schemeClr val="bg1"/>
                </a:solidFill>
              </a:rPr>
              <a:t>salient-pole</a:t>
            </a:r>
            <a:r>
              <a:rPr lang="en-US" sz="2400" dirty="0">
                <a:solidFill>
                  <a:srgbClr val="FFFF00"/>
                </a:solidFill>
              </a:rPr>
              <a:t> rotor shapes.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ctrTitle"/>
          </p:nvPr>
        </p:nvSpPr>
        <p:spPr>
          <a:xfrm>
            <a:off x="457200" y="152400"/>
            <a:ext cx="8153400" cy="1085850"/>
          </a:xfrm>
        </p:spPr>
        <p:txBody>
          <a:bodyPr>
            <a:normAutofit fontScale="90000"/>
          </a:bodyPr>
          <a:lstStyle/>
          <a:p>
            <a:r>
              <a:rPr lang="en-US" smtClean="0"/>
              <a:t>Equivalent circuit of a synchronous generator</a:t>
            </a:r>
          </a:p>
        </p:txBody>
      </p:sp>
      <p:sp>
        <p:nvSpPr>
          <p:cNvPr id="58371" name="TextBox 2"/>
          <p:cNvSpPr txBox="1">
            <a:spLocks noChangeArrowheads="1"/>
          </p:cNvSpPr>
          <p:nvPr/>
        </p:nvSpPr>
        <p:spPr bwMode="auto">
          <a:xfrm>
            <a:off x="304800" y="1600200"/>
            <a:ext cx="3505200" cy="4062413"/>
          </a:xfrm>
          <a:prstGeom prst="rect">
            <a:avLst/>
          </a:prstGeom>
          <a:noFill/>
          <a:ln w="9525">
            <a:noFill/>
            <a:miter lim="800000"/>
            <a:headEnd/>
            <a:tailEnd/>
          </a:ln>
        </p:spPr>
        <p:txBody>
          <a:bodyPr>
            <a:spAutoFit/>
          </a:bodyPr>
          <a:lstStyle/>
          <a:p>
            <a:r>
              <a:rPr lang="en-US" sz="2000">
                <a:solidFill>
                  <a:schemeClr val="bg1"/>
                </a:solidFill>
              </a:rPr>
              <a:t>Armature reaction </a:t>
            </a:r>
            <a:r>
              <a:rPr lang="en-US" sz="2000">
                <a:solidFill>
                  <a:srgbClr val="FFFF00"/>
                </a:solidFill>
              </a:rPr>
              <a:t>(the largest effect):</a:t>
            </a:r>
          </a:p>
          <a:p>
            <a:endParaRPr lang="en-US" sz="2000">
              <a:solidFill>
                <a:srgbClr val="FFFF00"/>
              </a:solidFill>
            </a:endParaRPr>
          </a:p>
          <a:p>
            <a:r>
              <a:rPr lang="en-US">
                <a:solidFill>
                  <a:srgbClr val="FFFF00"/>
                </a:solidFill>
              </a:rPr>
              <a:t>When the rotor of a synchronous generator is spinning, a voltage </a:t>
            </a:r>
            <a:r>
              <a:rPr lang="en-US" i="1">
                <a:solidFill>
                  <a:srgbClr val="FFFF00"/>
                </a:solidFill>
              </a:rPr>
              <a:t>E</a:t>
            </a:r>
            <a:r>
              <a:rPr lang="en-US" i="1" baseline="-25000">
                <a:solidFill>
                  <a:srgbClr val="FFFF00"/>
                </a:solidFill>
              </a:rPr>
              <a:t>A</a:t>
            </a:r>
            <a:r>
              <a:rPr lang="en-US">
                <a:solidFill>
                  <a:srgbClr val="FFFF00"/>
                </a:solidFill>
              </a:rPr>
              <a:t> is induced in its stator. When a load is connected, a current starts flowing creating a magnetic field in machine’s stator. This stator magnetic field </a:t>
            </a:r>
            <a:r>
              <a:rPr lang="en-US" i="1">
                <a:solidFill>
                  <a:srgbClr val="FFFF00"/>
                </a:solidFill>
              </a:rPr>
              <a:t>B</a:t>
            </a:r>
            <a:r>
              <a:rPr lang="en-US" i="1" baseline="-25000">
                <a:solidFill>
                  <a:srgbClr val="FFFF00"/>
                </a:solidFill>
              </a:rPr>
              <a:t>S</a:t>
            </a:r>
            <a:r>
              <a:rPr lang="en-US">
                <a:solidFill>
                  <a:srgbClr val="FFFF00"/>
                </a:solidFill>
              </a:rPr>
              <a:t> adds to the rotor (main) magnetic field </a:t>
            </a:r>
            <a:r>
              <a:rPr lang="en-US" i="1">
                <a:solidFill>
                  <a:srgbClr val="FFFF00"/>
                </a:solidFill>
              </a:rPr>
              <a:t>B</a:t>
            </a:r>
            <a:r>
              <a:rPr lang="en-US" i="1" baseline="-25000">
                <a:solidFill>
                  <a:srgbClr val="FFFF00"/>
                </a:solidFill>
              </a:rPr>
              <a:t>R</a:t>
            </a:r>
            <a:r>
              <a:rPr lang="en-US">
                <a:solidFill>
                  <a:srgbClr val="FFFF00"/>
                </a:solidFill>
              </a:rPr>
              <a:t> affecting the total magnetic field and, therefore, the phase voltage.</a:t>
            </a:r>
          </a:p>
        </p:txBody>
      </p:sp>
      <p:pic>
        <p:nvPicPr>
          <p:cNvPr id="58372" name="Picture 3" descr="f5-8.jpg"/>
          <p:cNvPicPr>
            <a:picLocks noChangeAspect="1"/>
          </p:cNvPicPr>
          <p:nvPr/>
        </p:nvPicPr>
        <p:blipFill>
          <a:blip r:embed="rId2" cstate="print">
            <a:lum bright="-10000" contrast="20000"/>
          </a:blip>
          <a:srcRect/>
          <a:stretch>
            <a:fillRect/>
          </a:stretch>
        </p:blipFill>
        <p:spPr bwMode="auto">
          <a:xfrm>
            <a:off x="3879850" y="1600200"/>
            <a:ext cx="5102225" cy="4876800"/>
          </a:xfrm>
          <a:prstGeom prst="rect">
            <a:avLst/>
          </a:prstGeom>
          <a:noFill/>
          <a:ln w="9525">
            <a:noFill/>
            <a:miter lim="800000"/>
            <a:headEnd/>
            <a:tailEnd/>
          </a:ln>
        </p:spPr>
      </p:pic>
      <p:sp>
        <p:nvSpPr>
          <p:cNvPr id="58373" name="TextBox 4"/>
          <p:cNvSpPr txBox="1">
            <a:spLocks noChangeArrowheads="1"/>
          </p:cNvSpPr>
          <p:nvPr/>
        </p:nvSpPr>
        <p:spPr bwMode="auto">
          <a:xfrm>
            <a:off x="8153400" y="3581400"/>
            <a:ext cx="838200" cy="523875"/>
          </a:xfrm>
          <a:prstGeom prst="rect">
            <a:avLst/>
          </a:prstGeom>
          <a:noFill/>
          <a:ln w="9525">
            <a:noFill/>
            <a:miter lim="800000"/>
            <a:headEnd/>
            <a:tailEnd/>
          </a:ln>
        </p:spPr>
        <p:txBody>
          <a:bodyPr>
            <a:spAutoFit/>
          </a:bodyPr>
          <a:lstStyle/>
          <a:p>
            <a:r>
              <a:rPr lang="en-US" sz="1400"/>
              <a:t>Lagging load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ctrTitle"/>
          </p:nvPr>
        </p:nvSpPr>
        <p:spPr>
          <a:xfrm>
            <a:off x="457200" y="152400"/>
            <a:ext cx="8229600" cy="1085850"/>
          </a:xfrm>
        </p:spPr>
        <p:txBody>
          <a:bodyPr>
            <a:normAutofit fontScale="90000"/>
          </a:bodyPr>
          <a:lstStyle/>
          <a:p>
            <a:r>
              <a:rPr lang="en-US" smtClean="0"/>
              <a:t>Equivalent circuit of a synchronous generator</a:t>
            </a:r>
          </a:p>
        </p:txBody>
      </p:sp>
      <p:sp>
        <p:nvSpPr>
          <p:cNvPr id="3077" name="TextBox 2"/>
          <p:cNvSpPr txBox="1">
            <a:spLocks noChangeArrowheads="1"/>
          </p:cNvSpPr>
          <p:nvPr/>
        </p:nvSpPr>
        <p:spPr bwMode="auto">
          <a:xfrm>
            <a:off x="304800" y="1600200"/>
            <a:ext cx="8534400" cy="923925"/>
          </a:xfrm>
          <a:prstGeom prst="rect">
            <a:avLst/>
          </a:prstGeom>
          <a:noFill/>
          <a:ln w="9525">
            <a:noFill/>
            <a:miter lim="800000"/>
            <a:headEnd/>
            <a:tailEnd/>
          </a:ln>
        </p:spPr>
        <p:txBody>
          <a:bodyPr>
            <a:spAutoFit/>
          </a:bodyPr>
          <a:lstStyle/>
          <a:p>
            <a:r>
              <a:rPr lang="en-US">
                <a:solidFill>
                  <a:srgbClr val="FFFF00"/>
                </a:solidFill>
              </a:rPr>
              <a:t>Assuming that the generator is connected to a lagging load, the load current </a:t>
            </a:r>
            <a:r>
              <a:rPr lang="en-US" i="1">
                <a:solidFill>
                  <a:srgbClr val="FFFF00"/>
                </a:solidFill>
              </a:rPr>
              <a:t>I</a:t>
            </a:r>
            <a:r>
              <a:rPr lang="en-US" i="1" baseline="-25000">
                <a:solidFill>
                  <a:srgbClr val="FFFF00"/>
                </a:solidFill>
              </a:rPr>
              <a:t>A</a:t>
            </a:r>
            <a:r>
              <a:rPr lang="en-US">
                <a:solidFill>
                  <a:srgbClr val="FFFF00"/>
                </a:solidFill>
              </a:rPr>
              <a:t> will create a stator magnetic field </a:t>
            </a:r>
            <a:r>
              <a:rPr lang="en-US" i="1">
                <a:solidFill>
                  <a:srgbClr val="FFFF00"/>
                </a:solidFill>
              </a:rPr>
              <a:t>B</a:t>
            </a:r>
            <a:r>
              <a:rPr lang="en-US" i="1" baseline="-25000">
                <a:solidFill>
                  <a:srgbClr val="FFFF00"/>
                </a:solidFill>
              </a:rPr>
              <a:t>S</a:t>
            </a:r>
            <a:r>
              <a:rPr lang="en-US">
                <a:solidFill>
                  <a:srgbClr val="FFFF00"/>
                </a:solidFill>
              </a:rPr>
              <a:t>, which will produce the armature reaction voltage </a:t>
            </a:r>
            <a:r>
              <a:rPr lang="en-US" i="1">
                <a:solidFill>
                  <a:srgbClr val="FFFF00"/>
                </a:solidFill>
              </a:rPr>
              <a:t>E</a:t>
            </a:r>
            <a:r>
              <a:rPr lang="en-US" i="1" baseline="-25000">
                <a:solidFill>
                  <a:srgbClr val="FFFF00"/>
                </a:solidFill>
              </a:rPr>
              <a:t>stat</a:t>
            </a:r>
            <a:r>
              <a:rPr lang="en-US">
                <a:solidFill>
                  <a:srgbClr val="FFFF00"/>
                </a:solidFill>
              </a:rPr>
              <a:t>. Therefore, the phase voltage will be</a:t>
            </a:r>
          </a:p>
        </p:txBody>
      </p:sp>
      <p:graphicFrame>
        <p:nvGraphicFramePr>
          <p:cNvPr id="3074" name="Object 2"/>
          <p:cNvGraphicFramePr>
            <a:graphicFrameLocks noChangeAspect="1"/>
          </p:cNvGraphicFramePr>
          <p:nvPr/>
        </p:nvGraphicFramePr>
        <p:xfrm>
          <a:off x="3387725" y="2657475"/>
          <a:ext cx="2251075" cy="619125"/>
        </p:xfrm>
        <a:graphic>
          <a:graphicData uri="http://schemas.openxmlformats.org/presentationml/2006/ole">
            <p:oleObj spid="_x0000_s3074" name="Equation" r:id="rId3" imgW="876240" imgH="241200" progId="">
              <p:embed/>
            </p:oleObj>
          </a:graphicData>
        </a:graphic>
      </p:graphicFrame>
      <p:sp>
        <p:nvSpPr>
          <p:cNvPr id="3078" name="Text Box 30"/>
          <p:cNvSpPr txBox="1">
            <a:spLocks noChangeArrowheads="1"/>
          </p:cNvSpPr>
          <p:nvPr/>
        </p:nvSpPr>
        <p:spPr bwMode="auto">
          <a:xfrm>
            <a:off x="8305800" y="2809875"/>
            <a:ext cx="838200" cy="304800"/>
          </a:xfrm>
          <a:prstGeom prst="rect">
            <a:avLst/>
          </a:prstGeom>
          <a:noFill/>
          <a:ln w="9525">
            <a:noFill/>
            <a:miter lim="800000"/>
            <a:headEnd/>
            <a:tailEnd/>
          </a:ln>
        </p:spPr>
        <p:txBody>
          <a:bodyPr>
            <a:spAutoFit/>
          </a:bodyPr>
          <a:lstStyle/>
          <a:p>
            <a:pPr>
              <a:spcBef>
                <a:spcPct val="50000"/>
              </a:spcBef>
            </a:pPr>
            <a:r>
              <a:rPr lang="en-US" sz="1400">
                <a:solidFill>
                  <a:schemeClr val="folHlink"/>
                </a:solidFill>
              </a:rPr>
              <a:t>(7.16.1)</a:t>
            </a:r>
          </a:p>
        </p:txBody>
      </p:sp>
      <p:sp>
        <p:nvSpPr>
          <p:cNvPr id="3079" name="TextBox 5"/>
          <p:cNvSpPr txBox="1">
            <a:spLocks noChangeArrowheads="1"/>
          </p:cNvSpPr>
          <p:nvPr/>
        </p:nvSpPr>
        <p:spPr bwMode="auto">
          <a:xfrm>
            <a:off x="304800" y="3429000"/>
            <a:ext cx="7543800" cy="369888"/>
          </a:xfrm>
          <a:prstGeom prst="rect">
            <a:avLst/>
          </a:prstGeom>
          <a:noFill/>
          <a:ln w="9525">
            <a:noFill/>
            <a:miter lim="800000"/>
            <a:headEnd/>
            <a:tailEnd/>
          </a:ln>
        </p:spPr>
        <p:txBody>
          <a:bodyPr>
            <a:spAutoFit/>
          </a:bodyPr>
          <a:lstStyle/>
          <a:p>
            <a:r>
              <a:rPr lang="en-US">
                <a:solidFill>
                  <a:srgbClr val="FFFF00"/>
                </a:solidFill>
              </a:rPr>
              <a:t>The net magnetic flux will be</a:t>
            </a:r>
          </a:p>
        </p:txBody>
      </p:sp>
      <p:graphicFrame>
        <p:nvGraphicFramePr>
          <p:cNvPr id="3075" name="Object 3"/>
          <p:cNvGraphicFramePr>
            <a:graphicFrameLocks noChangeAspect="1"/>
          </p:cNvGraphicFramePr>
          <p:nvPr/>
        </p:nvGraphicFramePr>
        <p:xfrm>
          <a:off x="3505200" y="3959225"/>
          <a:ext cx="2044700" cy="533400"/>
        </p:xfrm>
        <a:graphic>
          <a:graphicData uri="http://schemas.openxmlformats.org/presentationml/2006/ole">
            <p:oleObj spid="_x0000_s3075" name="Equation" r:id="rId4" imgW="876240" imgH="228600" progId="">
              <p:embed/>
            </p:oleObj>
          </a:graphicData>
        </a:graphic>
      </p:graphicFrame>
      <p:sp>
        <p:nvSpPr>
          <p:cNvPr id="3080" name="Text Box 30"/>
          <p:cNvSpPr txBox="1">
            <a:spLocks noChangeArrowheads="1"/>
          </p:cNvSpPr>
          <p:nvPr/>
        </p:nvSpPr>
        <p:spPr bwMode="auto">
          <a:xfrm>
            <a:off x="8305800" y="4071938"/>
            <a:ext cx="838200" cy="304800"/>
          </a:xfrm>
          <a:prstGeom prst="rect">
            <a:avLst/>
          </a:prstGeom>
          <a:noFill/>
          <a:ln w="9525">
            <a:noFill/>
            <a:miter lim="800000"/>
            <a:headEnd/>
            <a:tailEnd/>
          </a:ln>
        </p:spPr>
        <p:txBody>
          <a:bodyPr>
            <a:spAutoFit/>
          </a:bodyPr>
          <a:lstStyle/>
          <a:p>
            <a:pPr>
              <a:spcBef>
                <a:spcPct val="50000"/>
              </a:spcBef>
            </a:pPr>
            <a:r>
              <a:rPr lang="en-US" sz="1400">
                <a:solidFill>
                  <a:schemeClr val="folHlink"/>
                </a:solidFill>
              </a:rPr>
              <a:t>(7.16.2)</a:t>
            </a:r>
          </a:p>
        </p:txBody>
      </p:sp>
      <p:sp>
        <p:nvSpPr>
          <p:cNvPr id="3081" name="TextBox 8"/>
          <p:cNvSpPr txBox="1">
            <a:spLocks noChangeArrowheads="1"/>
          </p:cNvSpPr>
          <p:nvPr/>
        </p:nvSpPr>
        <p:spPr bwMode="auto">
          <a:xfrm>
            <a:off x="3962400" y="4492625"/>
            <a:ext cx="1066800" cy="307975"/>
          </a:xfrm>
          <a:prstGeom prst="rect">
            <a:avLst/>
          </a:prstGeom>
          <a:noFill/>
          <a:ln w="9525">
            <a:noFill/>
            <a:miter lim="800000"/>
            <a:headEnd/>
            <a:tailEnd/>
          </a:ln>
        </p:spPr>
        <p:txBody>
          <a:bodyPr>
            <a:spAutoFit/>
          </a:bodyPr>
          <a:lstStyle/>
          <a:p>
            <a:r>
              <a:rPr lang="en-US" sz="1400">
                <a:solidFill>
                  <a:srgbClr val="FFFF00"/>
                </a:solidFill>
              </a:rPr>
              <a:t>Rotor field</a:t>
            </a:r>
          </a:p>
        </p:txBody>
      </p:sp>
      <p:sp>
        <p:nvSpPr>
          <p:cNvPr id="3082" name="TextBox 9"/>
          <p:cNvSpPr txBox="1">
            <a:spLocks noChangeArrowheads="1"/>
          </p:cNvSpPr>
          <p:nvPr/>
        </p:nvSpPr>
        <p:spPr bwMode="auto">
          <a:xfrm>
            <a:off x="4953000" y="4492625"/>
            <a:ext cx="1066800" cy="307975"/>
          </a:xfrm>
          <a:prstGeom prst="rect">
            <a:avLst/>
          </a:prstGeom>
          <a:noFill/>
          <a:ln w="9525">
            <a:noFill/>
            <a:miter lim="800000"/>
            <a:headEnd/>
            <a:tailEnd/>
          </a:ln>
        </p:spPr>
        <p:txBody>
          <a:bodyPr>
            <a:spAutoFit/>
          </a:bodyPr>
          <a:lstStyle/>
          <a:p>
            <a:r>
              <a:rPr lang="en-US" sz="1400">
                <a:solidFill>
                  <a:srgbClr val="FFFF00"/>
                </a:solidFill>
              </a:rPr>
              <a:t>Stator field</a:t>
            </a:r>
          </a:p>
        </p:txBody>
      </p:sp>
      <p:cxnSp>
        <p:nvCxnSpPr>
          <p:cNvPr id="12" name="Straight Arrow Connector 11"/>
          <p:cNvCxnSpPr/>
          <p:nvPr/>
        </p:nvCxnSpPr>
        <p:spPr>
          <a:xfrm rot="5400000" flipH="1" flipV="1">
            <a:off x="4343400" y="4359275"/>
            <a:ext cx="152400" cy="152400"/>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5219700" y="4427538"/>
            <a:ext cx="152400" cy="76200"/>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3085" name="TextBox 15"/>
          <p:cNvSpPr txBox="1">
            <a:spLocks noChangeArrowheads="1"/>
          </p:cNvSpPr>
          <p:nvPr/>
        </p:nvSpPr>
        <p:spPr bwMode="auto">
          <a:xfrm>
            <a:off x="304800" y="5221288"/>
            <a:ext cx="8610600" cy="646112"/>
          </a:xfrm>
          <a:prstGeom prst="rect">
            <a:avLst/>
          </a:prstGeom>
          <a:noFill/>
          <a:ln w="9525">
            <a:noFill/>
            <a:miter lim="800000"/>
            <a:headEnd/>
            <a:tailEnd/>
          </a:ln>
        </p:spPr>
        <p:txBody>
          <a:bodyPr>
            <a:spAutoFit/>
          </a:bodyPr>
          <a:lstStyle/>
          <a:p>
            <a:r>
              <a:rPr lang="en-US">
                <a:solidFill>
                  <a:srgbClr val="FFFF00"/>
                </a:solidFill>
              </a:rPr>
              <a:t>Note that the directions of the net magnetic flux and the phase voltage are the same.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itle 1"/>
          <p:cNvSpPr>
            <a:spLocks noGrp="1"/>
          </p:cNvSpPr>
          <p:nvPr>
            <p:ph type="ctrTitle"/>
          </p:nvPr>
        </p:nvSpPr>
        <p:spPr>
          <a:xfrm>
            <a:off x="457200" y="152400"/>
            <a:ext cx="8382000" cy="1085850"/>
          </a:xfrm>
        </p:spPr>
        <p:txBody>
          <a:bodyPr>
            <a:normAutofit fontScale="90000"/>
          </a:bodyPr>
          <a:lstStyle/>
          <a:p>
            <a:r>
              <a:rPr lang="en-US" smtClean="0"/>
              <a:t>Equivalent circuit of a synchronous generator</a:t>
            </a:r>
          </a:p>
        </p:txBody>
      </p:sp>
      <p:sp>
        <p:nvSpPr>
          <p:cNvPr id="4102" name="TextBox 2"/>
          <p:cNvSpPr txBox="1">
            <a:spLocks noChangeArrowheads="1"/>
          </p:cNvSpPr>
          <p:nvPr/>
        </p:nvSpPr>
        <p:spPr bwMode="auto">
          <a:xfrm>
            <a:off x="304800" y="1524000"/>
            <a:ext cx="8534400" cy="369888"/>
          </a:xfrm>
          <a:prstGeom prst="rect">
            <a:avLst/>
          </a:prstGeom>
          <a:noFill/>
          <a:ln w="9525">
            <a:noFill/>
            <a:miter lim="800000"/>
            <a:headEnd/>
            <a:tailEnd/>
          </a:ln>
        </p:spPr>
        <p:txBody>
          <a:bodyPr>
            <a:spAutoFit/>
          </a:bodyPr>
          <a:lstStyle/>
          <a:p>
            <a:r>
              <a:rPr lang="en-US">
                <a:solidFill>
                  <a:srgbClr val="FFFF00"/>
                </a:solidFill>
              </a:rPr>
              <a:t>Assuming that the load reactance is </a:t>
            </a:r>
            <a:r>
              <a:rPr lang="en-US" i="1">
                <a:solidFill>
                  <a:srgbClr val="FFFF00"/>
                </a:solidFill>
              </a:rPr>
              <a:t>X</a:t>
            </a:r>
            <a:r>
              <a:rPr lang="en-US">
                <a:solidFill>
                  <a:srgbClr val="FFFF00"/>
                </a:solidFill>
              </a:rPr>
              <a:t>, the </a:t>
            </a:r>
            <a:r>
              <a:rPr lang="en-US">
                <a:solidFill>
                  <a:schemeClr val="bg1"/>
                </a:solidFill>
              </a:rPr>
              <a:t>armature reaction voltage </a:t>
            </a:r>
            <a:r>
              <a:rPr lang="en-US">
                <a:solidFill>
                  <a:srgbClr val="FFFF00"/>
                </a:solidFill>
              </a:rPr>
              <a:t>is</a:t>
            </a:r>
          </a:p>
        </p:txBody>
      </p:sp>
      <p:graphicFrame>
        <p:nvGraphicFramePr>
          <p:cNvPr id="4098" name="Object 2"/>
          <p:cNvGraphicFramePr>
            <a:graphicFrameLocks noChangeAspect="1"/>
          </p:cNvGraphicFramePr>
          <p:nvPr/>
        </p:nvGraphicFramePr>
        <p:xfrm>
          <a:off x="3505200" y="1905000"/>
          <a:ext cx="2057400" cy="569913"/>
        </p:xfrm>
        <a:graphic>
          <a:graphicData uri="http://schemas.openxmlformats.org/presentationml/2006/ole">
            <p:oleObj spid="_x0000_s4098" name="Equation" r:id="rId3" imgW="825480" imgH="228600" progId="">
              <p:embed/>
            </p:oleObj>
          </a:graphicData>
        </a:graphic>
      </p:graphicFrame>
      <p:sp>
        <p:nvSpPr>
          <p:cNvPr id="4103" name="Text Box 30"/>
          <p:cNvSpPr txBox="1">
            <a:spLocks noChangeArrowheads="1"/>
          </p:cNvSpPr>
          <p:nvPr/>
        </p:nvSpPr>
        <p:spPr bwMode="auto">
          <a:xfrm>
            <a:off x="8305800" y="2030413"/>
            <a:ext cx="838200" cy="304800"/>
          </a:xfrm>
          <a:prstGeom prst="rect">
            <a:avLst/>
          </a:prstGeom>
          <a:noFill/>
          <a:ln w="9525">
            <a:noFill/>
            <a:miter lim="800000"/>
            <a:headEnd/>
            <a:tailEnd/>
          </a:ln>
        </p:spPr>
        <p:txBody>
          <a:bodyPr>
            <a:spAutoFit/>
          </a:bodyPr>
          <a:lstStyle/>
          <a:p>
            <a:pPr>
              <a:spcBef>
                <a:spcPct val="50000"/>
              </a:spcBef>
            </a:pPr>
            <a:r>
              <a:rPr lang="en-US" sz="1400">
                <a:solidFill>
                  <a:schemeClr val="folHlink"/>
                </a:solidFill>
              </a:rPr>
              <a:t>(7.17.1)</a:t>
            </a:r>
          </a:p>
        </p:txBody>
      </p:sp>
      <p:sp>
        <p:nvSpPr>
          <p:cNvPr id="4104" name="TextBox 5"/>
          <p:cNvSpPr txBox="1">
            <a:spLocks noChangeArrowheads="1"/>
          </p:cNvSpPr>
          <p:nvPr/>
        </p:nvSpPr>
        <p:spPr bwMode="auto">
          <a:xfrm>
            <a:off x="304800" y="2632075"/>
            <a:ext cx="8534400" cy="369888"/>
          </a:xfrm>
          <a:prstGeom prst="rect">
            <a:avLst/>
          </a:prstGeom>
          <a:noFill/>
          <a:ln w="9525">
            <a:noFill/>
            <a:miter lim="800000"/>
            <a:headEnd/>
            <a:tailEnd/>
          </a:ln>
        </p:spPr>
        <p:txBody>
          <a:bodyPr>
            <a:spAutoFit/>
          </a:bodyPr>
          <a:lstStyle/>
          <a:p>
            <a:r>
              <a:rPr lang="en-US">
                <a:solidFill>
                  <a:srgbClr val="FFFF00"/>
                </a:solidFill>
              </a:rPr>
              <a:t>The phase voltage is then</a:t>
            </a:r>
          </a:p>
        </p:txBody>
      </p:sp>
      <p:graphicFrame>
        <p:nvGraphicFramePr>
          <p:cNvPr id="4099" name="Object 3"/>
          <p:cNvGraphicFramePr>
            <a:graphicFrameLocks noChangeAspect="1"/>
          </p:cNvGraphicFramePr>
          <p:nvPr/>
        </p:nvGraphicFramePr>
        <p:xfrm>
          <a:off x="3413125" y="2544763"/>
          <a:ext cx="2225675" cy="579437"/>
        </p:xfrm>
        <a:graphic>
          <a:graphicData uri="http://schemas.openxmlformats.org/presentationml/2006/ole">
            <p:oleObj spid="_x0000_s4099" name="Equation" r:id="rId4" imgW="927000" imgH="241200" progId="">
              <p:embed/>
            </p:oleObj>
          </a:graphicData>
        </a:graphic>
      </p:graphicFrame>
      <p:sp>
        <p:nvSpPr>
          <p:cNvPr id="4105" name="Text Box 30"/>
          <p:cNvSpPr txBox="1">
            <a:spLocks noChangeArrowheads="1"/>
          </p:cNvSpPr>
          <p:nvPr/>
        </p:nvSpPr>
        <p:spPr bwMode="auto">
          <a:xfrm>
            <a:off x="8305800" y="2660650"/>
            <a:ext cx="838200" cy="304800"/>
          </a:xfrm>
          <a:prstGeom prst="rect">
            <a:avLst/>
          </a:prstGeom>
          <a:noFill/>
          <a:ln w="9525">
            <a:noFill/>
            <a:miter lim="800000"/>
            <a:headEnd/>
            <a:tailEnd/>
          </a:ln>
        </p:spPr>
        <p:txBody>
          <a:bodyPr>
            <a:spAutoFit/>
          </a:bodyPr>
          <a:lstStyle/>
          <a:p>
            <a:pPr>
              <a:spcBef>
                <a:spcPct val="50000"/>
              </a:spcBef>
            </a:pPr>
            <a:r>
              <a:rPr lang="en-US" sz="1400">
                <a:solidFill>
                  <a:schemeClr val="folHlink"/>
                </a:solidFill>
              </a:rPr>
              <a:t>(7.17.2)</a:t>
            </a:r>
          </a:p>
        </p:txBody>
      </p:sp>
      <p:pic>
        <p:nvPicPr>
          <p:cNvPr id="4106" name="Picture 8" descr="f5-9.jpg"/>
          <p:cNvPicPr>
            <a:picLocks noChangeAspect="1"/>
          </p:cNvPicPr>
          <p:nvPr/>
        </p:nvPicPr>
        <p:blipFill>
          <a:blip r:embed="rId5" cstate="print">
            <a:lum contrast="20000"/>
          </a:blip>
          <a:srcRect/>
          <a:stretch>
            <a:fillRect/>
          </a:stretch>
        </p:blipFill>
        <p:spPr bwMode="auto">
          <a:xfrm>
            <a:off x="6011863" y="3173413"/>
            <a:ext cx="2979737" cy="1931987"/>
          </a:xfrm>
          <a:prstGeom prst="rect">
            <a:avLst/>
          </a:prstGeom>
          <a:noFill/>
          <a:ln w="9525">
            <a:noFill/>
            <a:miter lim="800000"/>
            <a:headEnd/>
            <a:tailEnd/>
          </a:ln>
        </p:spPr>
      </p:pic>
      <p:sp>
        <p:nvSpPr>
          <p:cNvPr id="4107" name="TextBox 9"/>
          <p:cNvSpPr txBox="1">
            <a:spLocks noChangeArrowheads="1"/>
          </p:cNvSpPr>
          <p:nvPr/>
        </p:nvSpPr>
        <p:spPr bwMode="auto">
          <a:xfrm>
            <a:off x="304800" y="3287713"/>
            <a:ext cx="5562600" cy="646112"/>
          </a:xfrm>
          <a:prstGeom prst="rect">
            <a:avLst/>
          </a:prstGeom>
          <a:noFill/>
          <a:ln w="9525">
            <a:noFill/>
            <a:miter lim="800000"/>
            <a:headEnd/>
            <a:tailEnd/>
          </a:ln>
        </p:spPr>
        <p:txBody>
          <a:bodyPr>
            <a:spAutoFit/>
          </a:bodyPr>
          <a:lstStyle/>
          <a:p>
            <a:r>
              <a:rPr lang="en-US">
                <a:solidFill>
                  <a:srgbClr val="FFFF00"/>
                </a:solidFill>
              </a:rPr>
              <a:t>Armature reactance can be modeled by the following circuit…</a:t>
            </a:r>
          </a:p>
        </p:txBody>
      </p:sp>
      <p:sp>
        <p:nvSpPr>
          <p:cNvPr id="4108" name="TextBox 10"/>
          <p:cNvSpPr txBox="1">
            <a:spLocks noChangeArrowheads="1"/>
          </p:cNvSpPr>
          <p:nvPr/>
        </p:nvSpPr>
        <p:spPr bwMode="auto">
          <a:xfrm>
            <a:off x="304800" y="3981450"/>
            <a:ext cx="5562600" cy="1200150"/>
          </a:xfrm>
          <a:prstGeom prst="rect">
            <a:avLst/>
          </a:prstGeom>
          <a:noFill/>
          <a:ln w="9525">
            <a:noFill/>
            <a:miter lim="800000"/>
            <a:headEnd/>
            <a:tailEnd/>
          </a:ln>
        </p:spPr>
        <p:txBody>
          <a:bodyPr>
            <a:spAutoFit/>
          </a:bodyPr>
          <a:lstStyle/>
          <a:p>
            <a:r>
              <a:rPr lang="en-US">
                <a:solidFill>
                  <a:srgbClr val="FFFF00"/>
                </a:solidFill>
              </a:rPr>
              <a:t>However, in addition to armature reactance effect, the stator coil has a self-inductance </a:t>
            </a:r>
            <a:r>
              <a:rPr lang="en-US" i="1">
                <a:solidFill>
                  <a:srgbClr val="FFFF00"/>
                </a:solidFill>
              </a:rPr>
              <a:t>L</a:t>
            </a:r>
            <a:r>
              <a:rPr lang="en-US" i="1" baseline="-25000">
                <a:solidFill>
                  <a:srgbClr val="FFFF00"/>
                </a:solidFill>
              </a:rPr>
              <a:t>A</a:t>
            </a:r>
            <a:r>
              <a:rPr lang="en-US">
                <a:solidFill>
                  <a:srgbClr val="FFFF00"/>
                </a:solidFill>
              </a:rPr>
              <a:t> (</a:t>
            </a:r>
            <a:r>
              <a:rPr lang="en-US" i="1">
                <a:solidFill>
                  <a:srgbClr val="FFFF00"/>
                </a:solidFill>
              </a:rPr>
              <a:t>X</a:t>
            </a:r>
            <a:r>
              <a:rPr lang="en-US" i="1" baseline="-25000">
                <a:solidFill>
                  <a:srgbClr val="FFFF00"/>
                </a:solidFill>
              </a:rPr>
              <a:t>A</a:t>
            </a:r>
            <a:r>
              <a:rPr lang="en-US">
                <a:solidFill>
                  <a:srgbClr val="FFFF00"/>
                </a:solidFill>
              </a:rPr>
              <a:t> is the corresponding reactance) and the stator has resistance </a:t>
            </a:r>
            <a:r>
              <a:rPr lang="en-US" i="1">
                <a:solidFill>
                  <a:srgbClr val="FFFF00"/>
                </a:solidFill>
              </a:rPr>
              <a:t>R</a:t>
            </a:r>
            <a:r>
              <a:rPr lang="en-US" i="1" baseline="-25000">
                <a:solidFill>
                  <a:srgbClr val="FFFF00"/>
                </a:solidFill>
              </a:rPr>
              <a:t>A</a:t>
            </a:r>
            <a:r>
              <a:rPr lang="en-US">
                <a:solidFill>
                  <a:srgbClr val="FFFF00"/>
                </a:solidFill>
              </a:rPr>
              <a:t>. The phase voltage is thus</a:t>
            </a:r>
          </a:p>
        </p:txBody>
      </p:sp>
      <p:graphicFrame>
        <p:nvGraphicFramePr>
          <p:cNvPr id="4100" name="Object 4"/>
          <p:cNvGraphicFramePr>
            <a:graphicFrameLocks noChangeAspect="1"/>
          </p:cNvGraphicFramePr>
          <p:nvPr/>
        </p:nvGraphicFramePr>
        <p:xfrm>
          <a:off x="2362200" y="5410200"/>
          <a:ext cx="4360863" cy="579438"/>
        </p:xfrm>
        <a:graphic>
          <a:graphicData uri="http://schemas.openxmlformats.org/presentationml/2006/ole">
            <p:oleObj spid="_x0000_s4100" name="Equation" r:id="rId6" imgW="1815840" imgH="241200" progId="">
              <p:embed/>
            </p:oleObj>
          </a:graphicData>
        </a:graphic>
      </p:graphicFrame>
      <p:sp>
        <p:nvSpPr>
          <p:cNvPr id="4109" name="Text Box 30"/>
          <p:cNvSpPr txBox="1">
            <a:spLocks noChangeArrowheads="1"/>
          </p:cNvSpPr>
          <p:nvPr/>
        </p:nvSpPr>
        <p:spPr bwMode="auto">
          <a:xfrm>
            <a:off x="8305800" y="5522913"/>
            <a:ext cx="838200" cy="304800"/>
          </a:xfrm>
          <a:prstGeom prst="rect">
            <a:avLst/>
          </a:prstGeom>
          <a:noFill/>
          <a:ln w="9525">
            <a:noFill/>
            <a:miter lim="800000"/>
            <a:headEnd/>
            <a:tailEnd/>
          </a:ln>
        </p:spPr>
        <p:txBody>
          <a:bodyPr>
            <a:spAutoFit/>
          </a:bodyPr>
          <a:lstStyle/>
          <a:p>
            <a:pPr>
              <a:spcBef>
                <a:spcPct val="50000"/>
              </a:spcBef>
            </a:pPr>
            <a:r>
              <a:rPr lang="en-US" sz="1400">
                <a:solidFill>
                  <a:schemeClr val="folHlink"/>
                </a:solidFill>
              </a:rPr>
              <a:t>(7.17.3)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ctrTitle"/>
          </p:nvPr>
        </p:nvSpPr>
        <p:spPr>
          <a:xfrm>
            <a:off x="457200" y="152400"/>
            <a:ext cx="8305800" cy="1085850"/>
          </a:xfrm>
        </p:spPr>
        <p:txBody>
          <a:bodyPr>
            <a:normAutofit fontScale="90000"/>
          </a:bodyPr>
          <a:lstStyle/>
          <a:p>
            <a:r>
              <a:rPr lang="en-US" smtClean="0"/>
              <a:t>Equivalent circuit of a synchronous generator</a:t>
            </a:r>
          </a:p>
        </p:txBody>
      </p:sp>
      <p:sp>
        <p:nvSpPr>
          <p:cNvPr id="5125" name="TextBox 2"/>
          <p:cNvSpPr txBox="1">
            <a:spLocks noChangeArrowheads="1"/>
          </p:cNvSpPr>
          <p:nvPr/>
        </p:nvSpPr>
        <p:spPr bwMode="auto">
          <a:xfrm>
            <a:off x="304800" y="1524000"/>
            <a:ext cx="8534400" cy="646113"/>
          </a:xfrm>
          <a:prstGeom prst="rect">
            <a:avLst/>
          </a:prstGeom>
          <a:noFill/>
          <a:ln w="9525">
            <a:noFill/>
            <a:miter lim="800000"/>
            <a:headEnd/>
            <a:tailEnd/>
          </a:ln>
        </p:spPr>
        <p:txBody>
          <a:bodyPr>
            <a:spAutoFit/>
          </a:bodyPr>
          <a:lstStyle/>
          <a:p>
            <a:r>
              <a:rPr lang="en-US">
                <a:solidFill>
                  <a:srgbClr val="FFFF00"/>
                </a:solidFill>
              </a:rPr>
              <a:t>Often, armature reactance and self-inductance are combined into the </a:t>
            </a:r>
            <a:r>
              <a:rPr lang="en-US">
                <a:solidFill>
                  <a:schemeClr val="bg1"/>
                </a:solidFill>
              </a:rPr>
              <a:t>synchronous reactance</a:t>
            </a:r>
            <a:r>
              <a:rPr lang="en-US">
                <a:solidFill>
                  <a:srgbClr val="FFFF00"/>
                </a:solidFill>
              </a:rPr>
              <a:t> of the machine:</a:t>
            </a:r>
          </a:p>
        </p:txBody>
      </p:sp>
      <p:graphicFrame>
        <p:nvGraphicFramePr>
          <p:cNvPr id="5122" name="Object 2"/>
          <p:cNvGraphicFramePr>
            <a:graphicFrameLocks noChangeAspect="1"/>
          </p:cNvGraphicFramePr>
          <p:nvPr/>
        </p:nvGraphicFramePr>
        <p:xfrm>
          <a:off x="1416050" y="2209800"/>
          <a:ext cx="2089150" cy="569913"/>
        </p:xfrm>
        <a:graphic>
          <a:graphicData uri="http://schemas.openxmlformats.org/presentationml/2006/ole">
            <p:oleObj spid="_x0000_s5122" name="Equation" r:id="rId3" imgW="838080" imgH="228600" progId="">
              <p:embed/>
            </p:oleObj>
          </a:graphicData>
        </a:graphic>
      </p:graphicFrame>
      <p:sp>
        <p:nvSpPr>
          <p:cNvPr id="5126" name="Text Box 30"/>
          <p:cNvSpPr txBox="1">
            <a:spLocks noChangeArrowheads="1"/>
          </p:cNvSpPr>
          <p:nvPr/>
        </p:nvSpPr>
        <p:spPr bwMode="auto">
          <a:xfrm>
            <a:off x="4114800" y="2335213"/>
            <a:ext cx="838200" cy="304800"/>
          </a:xfrm>
          <a:prstGeom prst="rect">
            <a:avLst/>
          </a:prstGeom>
          <a:noFill/>
          <a:ln w="9525">
            <a:noFill/>
            <a:miter lim="800000"/>
            <a:headEnd/>
            <a:tailEnd/>
          </a:ln>
        </p:spPr>
        <p:txBody>
          <a:bodyPr>
            <a:spAutoFit/>
          </a:bodyPr>
          <a:lstStyle/>
          <a:p>
            <a:pPr>
              <a:spcBef>
                <a:spcPct val="50000"/>
              </a:spcBef>
            </a:pPr>
            <a:r>
              <a:rPr lang="en-US" sz="1400">
                <a:solidFill>
                  <a:schemeClr val="folHlink"/>
                </a:solidFill>
              </a:rPr>
              <a:t>(7.18.1)</a:t>
            </a:r>
          </a:p>
        </p:txBody>
      </p:sp>
      <p:pic>
        <p:nvPicPr>
          <p:cNvPr id="5127" name="Picture 5" descr="f5-10.jpg"/>
          <p:cNvPicPr>
            <a:picLocks noChangeAspect="1"/>
          </p:cNvPicPr>
          <p:nvPr/>
        </p:nvPicPr>
        <p:blipFill>
          <a:blip r:embed="rId4" cstate="print">
            <a:lum bright="-10000" contrast="30000"/>
          </a:blip>
          <a:srcRect/>
          <a:stretch>
            <a:fillRect/>
          </a:stretch>
        </p:blipFill>
        <p:spPr bwMode="auto">
          <a:xfrm>
            <a:off x="4953000" y="1958975"/>
            <a:ext cx="4114800" cy="4594225"/>
          </a:xfrm>
          <a:prstGeom prst="rect">
            <a:avLst/>
          </a:prstGeom>
          <a:noFill/>
          <a:ln w="9525">
            <a:noFill/>
            <a:miter lim="800000"/>
            <a:headEnd/>
            <a:tailEnd/>
          </a:ln>
        </p:spPr>
      </p:pic>
      <p:graphicFrame>
        <p:nvGraphicFramePr>
          <p:cNvPr id="5123" name="Object 3"/>
          <p:cNvGraphicFramePr>
            <a:graphicFrameLocks noChangeAspect="1"/>
          </p:cNvGraphicFramePr>
          <p:nvPr/>
        </p:nvGraphicFramePr>
        <p:xfrm>
          <a:off x="609600" y="3429000"/>
          <a:ext cx="3322638" cy="579438"/>
        </p:xfrm>
        <a:graphic>
          <a:graphicData uri="http://schemas.openxmlformats.org/presentationml/2006/ole">
            <p:oleObj spid="_x0000_s5123" name="Equation" r:id="rId5" imgW="1384200" imgH="241200" progId="">
              <p:embed/>
            </p:oleObj>
          </a:graphicData>
        </a:graphic>
      </p:graphicFrame>
      <p:sp>
        <p:nvSpPr>
          <p:cNvPr id="5128" name="TextBox 7"/>
          <p:cNvSpPr txBox="1">
            <a:spLocks noChangeArrowheads="1"/>
          </p:cNvSpPr>
          <p:nvPr/>
        </p:nvSpPr>
        <p:spPr bwMode="auto">
          <a:xfrm>
            <a:off x="304800" y="2895600"/>
            <a:ext cx="4572000" cy="369888"/>
          </a:xfrm>
          <a:prstGeom prst="rect">
            <a:avLst/>
          </a:prstGeom>
          <a:noFill/>
          <a:ln w="9525">
            <a:noFill/>
            <a:miter lim="800000"/>
            <a:headEnd/>
            <a:tailEnd/>
          </a:ln>
        </p:spPr>
        <p:txBody>
          <a:bodyPr>
            <a:spAutoFit/>
          </a:bodyPr>
          <a:lstStyle/>
          <a:p>
            <a:r>
              <a:rPr lang="en-US">
                <a:solidFill>
                  <a:srgbClr val="FFFF00"/>
                </a:solidFill>
              </a:rPr>
              <a:t>Therefore, the phase voltage is</a:t>
            </a:r>
          </a:p>
        </p:txBody>
      </p:sp>
      <p:sp>
        <p:nvSpPr>
          <p:cNvPr id="5129" name="Text Box 30"/>
          <p:cNvSpPr txBox="1">
            <a:spLocks noChangeArrowheads="1"/>
          </p:cNvSpPr>
          <p:nvPr/>
        </p:nvSpPr>
        <p:spPr bwMode="auto">
          <a:xfrm>
            <a:off x="4114800" y="3544888"/>
            <a:ext cx="838200" cy="304800"/>
          </a:xfrm>
          <a:prstGeom prst="rect">
            <a:avLst/>
          </a:prstGeom>
          <a:noFill/>
          <a:ln w="9525">
            <a:noFill/>
            <a:miter lim="800000"/>
            <a:headEnd/>
            <a:tailEnd/>
          </a:ln>
        </p:spPr>
        <p:txBody>
          <a:bodyPr>
            <a:spAutoFit/>
          </a:bodyPr>
          <a:lstStyle/>
          <a:p>
            <a:pPr>
              <a:spcBef>
                <a:spcPct val="50000"/>
              </a:spcBef>
            </a:pPr>
            <a:r>
              <a:rPr lang="en-US" sz="1400">
                <a:solidFill>
                  <a:schemeClr val="folHlink"/>
                </a:solidFill>
              </a:rPr>
              <a:t>(7.18.2)</a:t>
            </a:r>
          </a:p>
        </p:txBody>
      </p:sp>
      <p:sp>
        <p:nvSpPr>
          <p:cNvPr id="5130" name="TextBox 9"/>
          <p:cNvSpPr txBox="1">
            <a:spLocks noChangeArrowheads="1"/>
          </p:cNvSpPr>
          <p:nvPr/>
        </p:nvSpPr>
        <p:spPr bwMode="auto">
          <a:xfrm>
            <a:off x="304800" y="4343400"/>
            <a:ext cx="4572000" cy="1754188"/>
          </a:xfrm>
          <a:prstGeom prst="rect">
            <a:avLst/>
          </a:prstGeom>
          <a:noFill/>
          <a:ln w="9525">
            <a:noFill/>
            <a:miter lim="800000"/>
            <a:headEnd/>
            <a:tailEnd/>
          </a:ln>
        </p:spPr>
        <p:txBody>
          <a:bodyPr>
            <a:spAutoFit/>
          </a:bodyPr>
          <a:lstStyle/>
          <a:p>
            <a:r>
              <a:rPr lang="en-US">
                <a:solidFill>
                  <a:srgbClr val="FFFF00"/>
                </a:solidFill>
              </a:rPr>
              <a:t>The equivalent circuit of a 3-phase synchronous generator is shown.</a:t>
            </a:r>
          </a:p>
          <a:p>
            <a:endParaRPr lang="en-US">
              <a:solidFill>
                <a:srgbClr val="FFFF00"/>
              </a:solidFill>
            </a:endParaRPr>
          </a:p>
          <a:p>
            <a:r>
              <a:rPr lang="en-US">
                <a:solidFill>
                  <a:srgbClr val="FFFF00"/>
                </a:solidFill>
              </a:rPr>
              <a:t>The adjustable resistor </a:t>
            </a:r>
            <a:r>
              <a:rPr lang="en-US" i="1">
                <a:solidFill>
                  <a:srgbClr val="FFFF00"/>
                </a:solidFill>
              </a:rPr>
              <a:t>R</a:t>
            </a:r>
            <a:r>
              <a:rPr lang="en-US" i="1" baseline="-25000">
                <a:solidFill>
                  <a:srgbClr val="FFFF00"/>
                </a:solidFill>
              </a:rPr>
              <a:t>adj</a:t>
            </a:r>
            <a:r>
              <a:rPr lang="en-US">
                <a:solidFill>
                  <a:srgbClr val="FFFF00"/>
                </a:solidFill>
              </a:rPr>
              <a:t> controls the field current and, therefore, the rotor magnetic field.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ctrTitle"/>
          </p:nvPr>
        </p:nvSpPr>
        <p:spPr>
          <a:xfrm>
            <a:off x="457200" y="152400"/>
            <a:ext cx="8153400" cy="1085850"/>
          </a:xfrm>
        </p:spPr>
        <p:txBody>
          <a:bodyPr>
            <a:normAutofit fontScale="90000"/>
          </a:bodyPr>
          <a:lstStyle/>
          <a:p>
            <a:r>
              <a:rPr lang="en-US" smtClean="0"/>
              <a:t>Equivalent circuit of a synchronous generator</a:t>
            </a:r>
          </a:p>
        </p:txBody>
      </p:sp>
      <p:pic>
        <p:nvPicPr>
          <p:cNvPr id="6148" name="Picture 2" descr="f5-11b.jpg"/>
          <p:cNvPicPr>
            <a:picLocks noChangeAspect="1"/>
          </p:cNvPicPr>
          <p:nvPr/>
        </p:nvPicPr>
        <p:blipFill>
          <a:blip r:embed="rId3" cstate="print">
            <a:lum bright="-10000" contrast="30000"/>
          </a:blip>
          <a:srcRect/>
          <a:stretch>
            <a:fillRect/>
          </a:stretch>
        </p:blipFill>
        <p:spPr bwMode="auto">
          <a:xfrm>
            <a:off x="4951413" y="1981200"/>
            <a:ext cx="3582987" cy="2974975"/>
          </a:xfrm>
          <a:prstGeom prst="rect">
            <a:avLst/>
          </a:prstGeom>
          <a:noFill/>
          <a:ln w="9525">
            <a:noFill/>
            <a:miter lim="800000"/>
            <a:headEnd/>
            <a:tailEnd/>
          </a:ln>
        </p:spPr>
      </p:pic>
      <p:pic>
        <p:nvPicPr>
          <p:cNvPr id="6149" name="Picture 3" descr="f5-11a.jpg"/>
          <p:cNvPicPr>
            <a:picLocks noChangeAspect="1"/>
          </p:cNvPicPr>
          <p:nvPr/>
        </p:nvPicPr>
        <p:blipFill>
          <a:blip r:embed="rId4" cstate="print">
            <a:lum bright="-10000" contrast="30000"/>
          </a:blip>
          <a:srcRect/>
          <a:stretch>
            <a:fillRect/>
          </a:stretch>
        </p:blipFill>
        <p:spPr bwMode="auto">
          <a:xfrm>
            <a:off x="609600" y="1981200"/>
            <a:ext cx="3505200" cy="3178175"/>
          </a:xfrm>
          <a:prstGeom prst="rect">
            <a:avLst/>
          </a:prstGeom>
          <a:noFill/>
          <a:ln w="9525">
            <a:noFill/>
            <a:miter lim="800000"/>
            <a:headEnd/>
            <a:tailEnd/>
          </a:ln>
        </p:spPr>
      </p:pic>
      <p:sp>
        <p:nvSpPr>
          <p:cNvPr id="6150" name="TextBox 4"/>
          <p:cNvSpPr txBox="1">
            <a:spLocks noChangeArrowheads="1"/>
          </p:cNvSpPr>
          <p:nvPr/>
        </p:nvSpPr>
        <p:spPr bwMode="auto">
          <a:xfrm>
            <a:off x="304800" y="1524000"/>
            <a:ext cx="8534400" cy="369888"/>
          </a:xfrm>
          <a:prstGeom prst="rect">
            <a:avLst/>
          </a:prstGeom>
          <a:noFill/>
          <a:ln w="9525">
            <a:noFill/>
            <a:miter lim="800000"/>
            <a:headEnd/>
            <a:tailEnd/>
          </a:ln>
        </p:spPr>
        <p:txBody>
          <a:bodyPr>
            <a:spAutoFit/>
          </a:bodyPr>
          <a:lstStyle/>
          <a:p>
            <a:r>
              <a:rPr lang="en-US">
                <a:solidFill>
                  <a:srgbClr val="FFFF00"/>
                </a:solidFill>
              </a:rPr>
              <a:t>A synchronous generator can be Y- or </a:t>
            </a:r>
            <a:r>
              <a:rPr lang="en-US">
                <a:solidFill>
                  <a:srgbClr val="FFFF00"/>
                </a:solidFill>
                <a:sym typeface="Symbol" pitchFamily="18" charset="2"/>
              </a:rPr>
              <a:t>-connected:</a:t>
            </a:r>
            <a:endParaRPr lang="en-US">
              <a:solidFill>
                <a:srgbClr val="FFFF00"/>
              </a:solidFill>
            </a:endParaRPr>
          </a:p>
        </p:txBody>
      </p:sp>
      <p:sp>
        <p:nvSpPr>
          <p:cNvPr id="6151" name="TextBox 5"/>
          <p:cNvSpPr txBox="1">
            <a:spLocks noChangeArrowheads="1"/>
          </p:cNvSpPr>
          <p:nvPr/>
        </p:nvSpPr>
        <p:spPr bwMode="auto">
          <a:xfrm>
            <a:off x="304800" y="5268913"/>
            <a:ext cx="8534400" cy="369887"/>
          </a:xfrm>
          <a:prstGeom prst="rect">
            <a:avLst/>
          </a:prstGeom>
          <a:noFill/>
          <a:ln w="9525">
            <a:noFill/>
            <a:miter lim="800000"/>
            <a:headEnd/>
            <a:tailEnd/>
          </a:ln>
        </p:spPr>
        <p:txBody>
          <a:bodyPr>
            <a:spAutoFit/>
          </a:bodyPr>
          <a:lstStyle/>
          <a:p>
            <a:r>
              <a:rPr lang="en-US">
                <a:solidFill>
                  <a:srgbClr val="FFFF00"/>
                </a:solidFill>
              </a:rPr>
              <a:t>The terminal voltage will be</a:t>
            </a:r>
          </a:p>
        </p:txBody>
      </p:sp>
      <p:graphicFrame>
        <p:nvGraphicFramePr>
          <p:cNvPr id="6146" name="Object 2"/>
          <p:cNvGraphicFramePr>
            <a:graphicFrameLocks noChangeAspect="1"/>
          </p:cNvGraphicFramePr>
          <p:nvPr/>
        </p:nvGraphicFramePr>
        <p:xfrm>
          <a:off x="989013" y="5676900"/>
          <a:ext cx="6667500" cy="571500"/>
        </p:xfrm>
        <a:graphic>
          <a:graphicData uri="http://schemas.openxmlformats.org/presentationml/2006/ole">
            <p:oleObj spid="_x0000_s6146" name="Equation" r:id="rId5" imgW="3111480" imgH="266400" progId="">
              <p:embed/>
            </p:oleObj>
          </a:graphicData>
        </a:graphic>
      </p:graphicFrame>
      <p:sp>
        <p:nvSpPr>
          <p:cNvPr id="6152" name="Text Box 30"/>
          <p:cNvSpPr txBox="1">
            <a:spLocks noChangeArrowheads="1"/>
          </p:cNvSpPr>
          <p:nvPr/>
        </p:nvSpPr>
        <p:spPr bwMode="auto">
          <a:xfrm>
            <a:off x="3886200" y="5818188"/>
            <a:ext cx="838200" cy="304800"/>
          </a:xfrm>
          <a:prstGeom prst="rect">
            <a:avLst/>
          </a:prstGeom>
          <a:noFill/>
          <a:ln w="9525">
            <a:noFill/>
            <a:miter lim="800000"/>
            <a:headEnd/>
            <a:tailEnd/>
          </a:ln>
        </p:spPr>
        <p:txBody>
          <a:bodyPr>
            <a:spAutoFit/>
          </a:bodyPr>
          <a:lstStyle/>
          <a:p>
            <a:pPr>
              <a:spcBef>
                <a:spcPct val="50000"/>
              </a:spcBef>
            </a:pPr>
            <a:r>
              <a:rPr lang="en-US" sz="1400">
                <a:solidFill>
                  <a:schemeClr val="folHlink"/>
                </a:solidFill>
              </a:rPr>
              <a:t>(7.19.1)</a:t>
            </a:r>
          </a:p>
        </p:txBody>
      </p:sp>
      <p:sp>
        <p:nvSpPr>
          <p:cNvPr id="6153" name="Text Box 30"/>
          <p:cNvSpPr txBox="1">
            <a:spLocks noChangeArrowheads="1"/>
          </p:cNvSpPr>
          <p:nvPr/>
        </p:nvSpPr>
        <p:spPr bwMode="auto">
          <a:xfrm>
            <a:off x="8305800" y="5818188"/>
            <a:ext cx="838200" cy="304800"/>
          </a:xfrm>
          <a:prstGeom prst="rect">
            <a:avLst/>
          </a:prstGeom>
          <a:noFill/>
          <a:ln w="9525">
            <a:noFill/>
            <a:miter lim="800000"/>
            <a:headEnd/>
            <a:tailEnd/>
          </a:ln>
        </p:spPr>
        <p:txBody>
          <a:bodyPr>
            <a:spAutoFit/>
          </a:bodyPr>
          <a:lstStyle/>
          <a:p>
            <a:pPr>
              <a:spcBef>
                <a:spcPct val="50000"/>
              </a:spcBef>
            </a:pPr>
            <a:r>
              <a:rPr lang="en-US" sz="1400">
                <a:solidFill>
                  <a:schemeClr val="folHlink"/>
                </a:solidFill>
              </a:rPr>
              <a:t>(7.19.2)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a:xfrm>
            <a:off x="457200" y="152400"/>
            <a:ext cx="8153400" cy="1085850"/>
          </a:xfrm>
        </p:spPr>
        <p:txBody>
          <a:bodyPr>
            <a:normAutofit fontScale="90000"/>
          </a:bodyPr>
          <a:lstStyle/>
          <a:p>
            <a:r>
              <a:rPr lang="en-US" smtClean="0"/>
              <a:t>Equivalent circuit of a synchronous generator</a:t>
            </a:r>
          </a:p>
        </p:txBody>
      </p:sp>
      <p:sp>
        <p:nvSpPr>
          <p:cNvPr id="59395" name="TextBox 2"/>
          <p:cNvSpPr txBox="1">
            <a:spLocks noChangeArrowheads="1"/>
          </p:cNvSpPr>
          <p:nvPr/>
        </p:nvSpPr>
        <p:spPr bwMode="auto">
          <a:xfrm>
            <a:off x="304800" y="1600200"/>
            <a:ext cx="8534400" cy="400050"/>
          </a:xfrm>
          <a:prstGeom prst="rect">
            <a:avLst/>
          </a:prstGeom>
          <a:noFill/>
          <a:ln w="9525">
            <a:noFill/>
            <a:miter lim="800000"/>
            <a:headEnd/>
            <a:tailEnd/>
          </a:ln>
        </p:spPr>
        <p:txBody>
          <a:bodyPr>
            <a:spAutoFit/>
          </a:bodyPr>
          <a:lstStyle/>
          <a:p>
            <a:r>
              <a:rPr lang="en-US" sz="2000">
                <a:solidFill>
                  <a:srgbClr val="FFFF00"/>
                </a:solidFill>
              </a:rPr>
              <a:t>Note: the discussion above assumed a </a:t>
            </a:r>
            <a:r>
              <a:rPr lang="en-US" sz="2000">
                <a:solidFill>
                  <a:schemeClr val="bg1"/>
                </a:solidFill>
              </a:rPr>
              <a:t>balanced load </a:t>
            </a:r>
            <a:r>
              <a:rPr lang="en-US" sz="2000">
                <a:solidFill>
                  <a:srgbClr val="FFFF00"/>
                </a:solidFill>
              </a:rPr>
              <a:t>on the generator!</a:t>
            </a:r>
          </a:p>
        </p:txBody>
      </p:sp>
      <p:pic>
        <p:nvPicPr>
          <p:cNvPr id="59396" name="Picture 3" descr="f5-12.jpg"/>
          <p:cNvPicPr>
            <a:picLocks noChangeAspect="1"/>
          </p:cNvPicPr>
          <p:nvPr/>
        </p:nvPicPr>
        <p:blipFill>
          <a:blip r:embed="rId2" cstate="print">
            <a:lum bright="-10000" contrast="30000"/>
          </a:blip>
          <a:srcRect/>
          <a:stretch>
            <a:fillRect/>
          </a:stretch>
        </p:blipFill>
        <p:spPr bwMode="auto">
          <a:xfrm>
            <a:off x="1447800" y="3251200"/>
            <a:ext cx="6178550" cy="2387600"/>
          </a:xfrm>
          <a:prstGeom prst="rect">
            <a:avLst/>
          </a:prstGeom>
          <a:noFill/>
          <a:ln w="9525">
            <a:noFill/>
            <a:miter lim="800000"/>
            <a:headEnd/>
            <a:tailEnd/>
          </a:ln>
        </p:spPr>
      </p:pic>
      <p:sp>
        <p:nvSpPr>
          <p:cNvPr id="59397" name="TextBox 4"/>
          <p:cNvSpPr txBox="1">
            <a:spLocks noChangeArrowheads="1"/>
          </p:cNvSpPr>
          <p:nvPr/>
        </p:nvSpPr>
        <p:spPr bwMode="auto">
          <a:xfrm>
            <a:off x="304800" y="2173288"/>
            <a:ext cx="8382000" cy="646112"/>
          </a:xfrm>
          <a:prstGeom prst="rect">
            <a:avLst/>
          </a:prstGeom>
          <a:noFill/>
          <a:ln w="9525">
            <a:noFill/>
            <a:miter lim="800000"/>
            <a:headEnd/>
            <a:tailEnd/>
          </a:ln>
        </p:spPr>
        <p:txBody>
          <a:bodyPr>
            <a:spAutoFit/>
          </a:bodyPr>
          <a:lstStyle/>
          <a:p>
            <a:r>
              <a:rPr lang="en-US">
                <a:solidFill>
                  <a:srgbClr val="FFFF00"/>
                </a:solidFill>
              </a:rPr>
              <a:t>Since – for balanced loads – the three phases of a synchronous generator are identical except for phase angles, </a:t>
            </a:r>
            <a:r>
              <a:rPr lang="en-US">
                <a:solidFill>
                  <a:schemeClr val="bg1"/>
                </a:solidFill>
              </a:rPr>
              <a:t>per-phase equivalent circuits </a:t>
            </a:r>
            <a:r>
              <a:rPr lang="en-US">
                <a:solidFill>
                  <a:srgbClr val="FFFF00"/>
                </a:solidFill>
              </a:rPr>
              <a:t>are often used.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ctrTitle"/>
          </p:nvPr>
        </p:nvSpPr>
        <p:spPr/>
        <p:txBody>
          <a:bodyPr>
            <a:normAutofit fontScale="90000"/>
          </a:bodyPr>
          <a:lstStyle/>
          <a:p>
            <a:r>
              <a:rPr lang="en-US" smtClean="0"/>
              <a:t>Phasor diagram of a synchronous generator</a:t>
            </a:r>
          </a:p>
        </p:txBody>
      </p:sp>
      <p:sp>
        <p:nvSpPr>
          <p:cNvPr id="60419" name="TextBox 2"/>
          <p:cNvSpPr txBox="1">
            <a:spLocks noChangeArrowheads="1"/>
          </p:cNvSpPr>
          <p:nvPr/>
        </p:nvSpPr>
        <p:spPr bwMode="auto">
          <a:xfrm>
            <a:off x="304800" y="1600200"/>
            <a:ext cx="8610600" cy="923925"/>
          </a:xfrm>
          <a:prstGeom prst="rect">
            <a:avLst/>
          </a:prstGeom>
          <a:noFill/>
          <a:ln w="9525">
            <a:noFill/>
            <a:miter lim="800000"/>
            <a:headEnd/>
            <a:tailEnd/>
          </a:ln>
        </p:spPr>
        <p:txBody>
          <a:bodyPr>
            <a:spAutoFit/>
          </a:bodyPr>
          <a:lstStyle/>
          <a:p>
            <a:r>
              <a:rPr lang="en-US">
                <a:solidFill>
                  <a:srgbClr val="FFFF00"/>
                </a:solidFill>
              </a:rPr>
              <a:t>Since the voltages in a synchronous generator are AC voltages, they are usually expressed as phasors. A vector plot of voltages and currents within  one phase is called a </a:t>
            </a:r>
            <a:r>
              <a:rPr lang="en-US">
                <a:solidFill>
                  <a:schemeClr val="bg1"/>
                </a:solidFill>
              </a:rPr>
              <a:t>phasor diagram</a:t>
            </a:r>
            <a:r>
              <a:rPr lang="en-US">
                <a:solidFill>
                  <a:srgbClr val="FFFF00"/>
                </a:solidFill>
              </a:rPr>
              <a:t>.</a:t>
            </a:r>
          </a:p>
        </p:txBody>
      </p:sp>
      <p:pic>
        <p:nvPicPr>
          <p:cNvPr id="60420" name="Picture 3" descr="f5-13.jpg"/>
          <p:cNvPicPr>
            <a:picLocks noChangeAspect="1"/>
          </p:cNvPicPr>
          <p:nvPr/>
        </p:nvPicPr>
        <p:blipFill>
          <a:blip r:embed="rId2" cstate="print">
            <a:lum bright="-10000" contrast="30000"/>
          </a:blip>
          <a:srcRect/>
          <a:stretch>
            <a:fillRect/>
          </a:stretch>
        </p:blipFill>
        <p:spPr bwMode="auto">
          <a:xfrm>
            <a:off x="5191125" y="2362200"/>
            <a:ext cx="3724275" cy="1216025"/>
          </a:xfrm>
          <a:prstGeom prst="rect">
            <a:avLst/>
          </a:prstGeom>
          <a:noFill/>
          <a:ln w="9525">
            <a:noFill/>
            <a:miter lim="800000"/>
            <a:headEnd/>
            <a:tailEnd/>
          </a:ln>
        </p:spPr>
      </p:pic>
      <p:sp>
        <p:nvSpPr>
          <p:cNvPr id="60421" name="TextBox 4"/>
          <p:cNvSpPr txBox="1">
            <a:spLocks noChangeArrowheads="1"/>
          </p:cNvSpPr>
          <p:nvPr/>
        </p:nvSpPr>
        <p:spPr bwMode="auto">
          <a:xfrm>
            <a:off x="304800" y="2590800"/>
            <a:ext cx="4953000" cy="646113"/>
          </a:xfrm>
          <a:prstGeom prst="rect">
            <a:avLst/>
          </a:prstGeom>
          <a:noFill/>
          <a:ln w="9525">
            <a:noFill/>
            <a:miter lim="800000"/>
            <a:headEnd/>
            <a:tailEnd/>
          </a:ln>
        </p:spPr>
        <p:txBody>
          <a:bodyPr>
            <a:spAutoFit/>
          </a:bodyPr>
          <a:lstStyle/>
          <a:p>
            <a:r>
              <a:rPr lang="en-US">
                <a:solidFill>
                  <a:srgbClr val="FFFF00"/>
                </a:solidFill>
              </a:rPr>
              <a:t>A phasor diagram of a synchronous generator with a </a:t>
            </a:r>
            <a:r>
              <a:rPr lang="en-US">
                <a:solidFill>
                  <a:schemeClr val="bg1"/>
                </a:solidFill>
              </a:rPr>
              <a:t>unity power factor </a:t>
            </a:r>
            <a:r>
              <a:rPr lang="en-US">
                <a:solidFill>
                  <a:srgbClr val="FFFF00"/>
                </a:solidFill>
              </a:rPr>
              <a:t>(resistive load)</a:t>
            </a:r>
          </a:p>
        </p:txBody>
      </p:sp>
      <p:cxnSp>
        <p:nvCxnSpPr>
          <p:cNvPr id="7" name="Straight Arrow Connector 6"/>
          <p:cNvCxnSpPr/>
          <p:nvPr/>
        </p:nvCxnSpPr>
        <p:spPr>
          <a:xfrm>
            <a:off x="4572000" y="3048000"/>
            <a:ext cx="5334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pic>
        <p:nvPicPr>
          <p:cNvPr id="60423" name="Picture 7" descr="f5-14b.jpg"/>
          <p:cNvPicPr>
            <a:picLocks noChangeAspect="1"/>
          </p:cNvPicPr>
          <p:nvPr/>
        </p:nvPicPr>
        <p:blipFill>
          <a:blip r:embed="rId3" cstate="print">
            <a:lum bright="-10000" contrast="30000"/>
          </a:blip>
          <a:srcRect/>
          <a:stretch>
            <a:fillRect/>
          </a:stretch>
        </p:blipFill>
        <p:spPr bwMode="auto">
          <a:xfrm>
            <a:off x="5191125" y="5056188"/>
            <a:ext cx="3724275" cy="1344612"/>
          </a:xfrm>
          <a:prstGeom prst="rect">
            <a:avLst/>
          </a:prstGeom>
          <a:noFill/>
          <a:ln w="9525">
            <a:noFill/>
            <a:miter lim="800000"/>
            <a:headEnd/>
            <a:tailEnd/>
          </a:ln>
        </p:spPr>
      </p:pic>
      <p:pic>
        <p:nvPicPr>
          <p:cNvPr id="60424" name="Picture 8" descr="f5-14a.jpg"/>
          <p:cNvPicPr>
            <a:picLocks noChangeAspect="1"/>
          </p:cNvPicPr>
          <p:nvPr/>
        </p:nvPicPr>
        <p:blipFill>
          <a:blip r:embed="rId4" cstate="print">
            <a:lum bright="-10000" contrast="30000"/>
          </a:blip>
          <a:srcRect/>
          <a:stretch>
            <a:fillRect/>
          </a:stretch>
        </p:blipFill>
        <p:spPr bwMode="auto">
          <a:xfrm>
            <a:off x="5194300" y="3670300"/>
            <a:ext cx="3721100" cy="1282700"/>
          </a:xfrm>
          <a:prstGeom prst="rect">
            <a:avLst/>
          </a:prstGeom>
          <a:noFill/>
          <a:ln w="9525">
            <a:noFill/>
            <a:miter lim="800000"/>
            <a:headEnd/>
            <a:tailEnd/>
          </a:ln>
        </p:spPr>
      </p:pic>
      <p:sp>
        <p:nvSpPr>
          <p:cNvPr id="60425" name="TextBox 9"/>
          <p:cNvSpPr txBox="1">
            <a:spLocks noChangeArrowheads="1"/>
          </p:cNvSpPr>
          <p:nvPr/>
        </p:nvSpPr>
        <p:spPr bwMode="auto">
          <a:xfrm>
            <a:off x="304800" y="3733800"/>
            <a:ext cx="4953000" cy="923925"/>
          </a:xfrm>
          <a:prstGeom prst="rect">
            <a:avLst/>
          </a:prstGeom>
          <a:noFill/>
          <a:ln w="9525">
            <a:noFill/>
            <a:miter lim="800000"/>
            <a:headEnd/>
            <a:tailEnd/>
          </a:ln>
        </p:spPr>
        <p:txBody>
          <a:bodyPr>
            <a:spAutoFit/>
          </a:bodyPr>
          <a:lstStyle/>
          <a:p>
            <a:r>
              <a:rPr lang="en-US">
                <a:solidFill>
                  <a:schemeClr val="bg1"/>
                </a:solidFill>
              </a:rPr>
              <a:t>Lagging power factor </a:t>
            </a:r>
            <a:r>
              <a:rPr lang="en-US">
                <a:solidFill>
                  <a:srgbClr val="FFFF00"/>
                </a:solidFill>
              </a:rPr>
              <a:t>(inductive load): a larger than for leading PF internal generated voltage </a:t>
            </a:r>
            <a:r>
              <a:rPr lang="en-US" i="1">
                <a:solidFill>
                  <a:srgbClr val="FFFF00"/>
                </a:solidFill>
              </a:rPr>
              <a:t>E</a:t>
            </a:r>
            <a:r>
              <a:rPr lang="en-US" i="1" baseline="-25000">
                <a:solidFill>
                  <a:srgbClr val="FFFF00"/>
                </a:solidFill>
              </a:rPr>
              <a:t>A</a:t>
            </a:r>
            <a:r>
              <a:rPr lang="en-US">
                <a:solidFill>
                  <a:srgbClr val="FFFF00"/>
                </a:solidFill>
              </a:rPr>
              <a:t> is needed to form the same phase voltage.</a:t>
            </a:r>
          </a:p>
        </p:txBody>
      </p:sp>
      <p:sp>
        <p:nvSpPr>
          <p:cNvPr id="60426" name="TextBox 10"/>
          <p:cNvSpPr txBox="1">
            <a:spLocks noChangeArrowheads="1"/>
          </p:cNvSpPr>
          <p:nvPr/>
        </p:nvSpPr>
        <p:spPr bwMode="auto">
          <a:xfrm>
            <a:off x="304800" y="5172075"/>
            <a:ext cx="4953000" cy="369888"/>
          </a:xfrm>
          <a:prstGeom prst="rect">
            <a:avLst/>
          </a:prstGeom>
          <a:noFill/>
          <a:ln w="9525">
            <a:noFill/>
            <a:miter lim="800000"/>
            <a:headEnd/>
            <a:tailEnd/>
          </a:ln>
        </p:spPr>
        <p:txBody>
          <a:bodyPr>
            <a:spAutoFit/>
          </a:bodyPr>
          <a:lstStyle/>
          <a:p>
            <a:r>
              <a:rPr lang="en-US">
                <a:solidFill>
                  <a:schemeClr val="bg1"/>
                </a:solidFill>
              </a:rPr>
              <a:t>Leading power factor </a:t>
            </a:r>
            <a:r>
              <a:rPr lang="en-US">
                <a:solidFill>
                  <a:srgbClr val="FFFF00"/>
                </a:solidFill>
              </a:rPr>
              <a:t>(capacitive load).</a:t>
            </a:r>
          </a:p>
        </p:txBody>
      </p:sp>
      <p:sp>
        <p:nvSpPr>
          <p:cNvPr id="60427" name="TextBox 11"/>
          <p:cNvSpPr txBox="1">
            <a:spLocks noChangeArrowheads="1"/>
          </p:cNvSpPr>
          <p:nvPr/>
        </p:nvSpPr>
        <p:spPr bwMode="auto">
          <a:xfrm>
            <a:off x="304800" y="5715000"/>
            <a:ext cx="4876800" cy="923925"/>
          </a:xfrm>
          <a:prstGeom prst="rect">
            <a:avLst/>
          </a:prstGeom>
          <a:noFill/>
          <a:ln w="9525">
            <a:noFill/>
            <a:miter lim="800000"/>
            <a:headEnd/>
            <a:tailEnd/>
          </a:ln>
        </p:spPr>
        <p:txBody>
          <a:bodyPr>
            <a:spAutoFit/>
          </a:bodyPr>
          <a:lstStyle/>
          <a:p>
            <a:r>
              <a:rPr lang="en-US">
                <a:solidFill>
                  <a:schemeClr val="bg1"/>
                </a:solidFill>
              </a:rPr>
              <a:t>For a given field current and magnitude of load current, the terminal voltage is lower for lagging loads and higher for leading loads.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1"/>
          <p:cNvSpPr>
            <a:spLocks noGrp="1"/>
          </p:cNvSpPr>
          <p:nvPr>
            <p:ph type="ctrTitle"/>
          </p:nvPr>
        </p:nvSpPr>
        <p:spPr/>
        <p:txBody>
          <a:bodyPr>
            <a:normAutofit fontScale="90000"/>
          </a:bodyPr>
          <a:lstStyle/>
          <a:p>
            <a:r>
              <a:rPr lang="en-US" smtClean="0"/>
              <a:t>Power and torque in synchronous generators</a:t>
            </a:r>
          </a:p>
        </p:txBody>
      </p:sp>
      <p:sp>
        <p:nvSpPr>
          <p:cNvPr id="7173" name="TextBox 2"/>
          <p:cNvSpPr txBox="1">
            <a:spLocks noChangeArrowheads="1"/>
          </p:cNvSpPr>
          <p:nvPr/>
        </p:nvSpPr>
        <p:spPr bwMode="auto">
          <a:xfrm>
            <a:off x="304800" y="1524000"/>
            <a:ext cx="8610600" cy="1200150"/>
          </a:xfrm>
          <a:prstGeom prst="rect">
            <a:avLst/>
          </a:prstGeom>
          <a:noFill/>
          <a:ln w="9525">
            <a:noFill/>
            <a:miter lim="800000"/>
            <a:headEnd/>
            <a:tailEnd/>
          </a:ln>
        </p:spPr>
        <p:txBody>
          <a:bodyPr>
            <a:spAutoFit/>
          </a:bodyPr>
          <a:lstStyle/>
          <a:p>
            <a:r>
              <a:rPr lang="en-US">
                <a:solidFill>
                  <a:srgbClr val="FFFF00"/>
                </a:solidFill>
              </a:rPr>
              <a:t>A synchronous generator needs to be connected to a prime mover whose speed is reasonably constant (to ensure constant frequency of the generated voltage) for various loads.</a:t>
            </a:r>
          </a:p>
          <a:p>
            <a:r>
              <a:rPr lang="en-US">
                <a:solidFill>
                  <a:srgbClr val="FFFF00"/>
                </a:solidFill>
              </a:rPr>
              <a:t>The applied mechanical power</a:t>
            </a:r>
          </a:p>
        </p:txBody>
      </p:sp>
      <p:graphicFrame>
        <p:nvGraphicFramePr>
          <p:cNvPr id="7170" name="Object 2"/>
          <p:cNvGraphicFramePr>
            <a:graphicFrameLocks noChangeAspect="1"/>
          </p:cNvGraphicFramePr>
          <p:nvPr/>
        </p:nvGraphicFramePr>
        <p:xfrm>
          <a:off x="3657600" y="2667000"/>
          <a:ext cx="1536700" cy="503238"/>
        </p:xfrm>
        <a:graphic>
          <a:graphicData uri="http://schemas.openxmlformats.org/presentationml/2006/ole">
            <p:oleObj spid="_x0000_s7170" name="Equation" r:id="rId3" imgW="736560" imgH="241200" progId="">
              <p:embed/>
            </p:oleObj>
          </a:graphicData>
        </a:graphic>
      </p:graphicFrame>
      <p:sp>
        <p:nvSpPr>
          <p:cNvPr id="7174" name="TextBox 4"/>
          <p:cNvSpPr txBox="1">
            <a:spLocks noChangeArrowheads="1"/>
          </p:cNvSpPr>
          <p:nvPr/>
        </p:nvSpPr>
        <p:spPr bwMode="auto">
          <a:xfrm>
            <a:off x="304800" y="3219450"/>
            <a:ext cx="8610600" cy="369888"/>
          </a:xfrm>
          <a:prstGeom prst="rect">
            <a:avLst/>
          </a:prstGeom>
          <a:noFill/>
          <a:ln w="9525">
            <a:noFill/>
            <a:miter lim="800000"/>
            <a:headEnd/>
            <a:tailEnd/>
          </a:ln>
        </p:spPr>
        <p:txBody>
          <a:bodyPr>
            <a:spAutoFit/>
          </a:bodyPr>
          <a:lstStyle/>
          <a:p>
            <a:r>
              <a:rPr lang="en-US">
                <a:solidFill>
                  <a:srgbClr val="FFFF00"/>
                </a:solidFill>
              </a:rPr>
              <a:t>is partially converted to electricity</a:t>
            </a:r>
          </a:p>
        </p:txBody>
      </p:sp>
      <p:graphicFrame>
        <p:nvGraphicFramePr>
          <p:cNvPr id="7171" name="Object 3"/>
          <p:cNvGraphicFramePr>
            <a:graphicFrameLocks noChangeAspect="1"/>
          </p:cNvGraphicFramePr>
          <p:nvPr/>
        </p:nvGraphicFramePr>
        <p:xfrm>
          <a:off x="2667000" y="3581400"/>
          <a:ext cx="3759200" cy="512763"/>
        </p:xfrm>
        <a:graphic>
          <a:graphicData uri="http://schemas.openxmlformats.org/presentationml/2006/ole">
            <p:oleObj spid="_x0000_s7171" name="Equation" r:id="rId4" imgW="1676160" imgH="228600" progId="">
              <p:embed/>
            </p:oleObj>
          </a:graphicData>
        </a:graphic>
      </p:graphicFrame>
      <p:pic>
        <p:nvPicPr>
          <p:cNvPr id="7175" name="Picture 6" descr="f5-15.jpg"/>
          <p:cNvPicPr>
            <a:picLocks noChangeAspect="1"/>
          </p:cNvPicPr>
          <p:nvPr/>
        </p:nvPicPr>
        <p:blipFill>
          <a:blip r:embed="rId5" cstate="print">
            <a:lum bright="-10000" contrast="30000"/>
          </a:blip>
          <a:srcRect/>
          <a:stretch>
            <a:fillRect/>
          </a:stretch>
        </p:blipFill>
        <p:spPr bwMode="auto">
          <a:xfrm>
            <a:off x="3729038" y="4141788"/>
            <a:ext cx="5262562" cy="2405062"/>
          </a:xfrm>
          <a:prstGeom prst="rect">
            <a:avLst/>
          </a:prstGeom>
          <a:noFill/>
          <a:ln w="9525">
            <a:noFill/>
            <a:miter lim="800000"/>
            <a:headEnd/>
            <a:tailEnd/>
          </a:ln>
        </p:spPr>
      </p:pic>
      <p:sp>
        <p:nvSpPr>
          <p:cNvPr id="7176" name="Text Box 30"/>
          <p:cNvSpPr txBox="1">
            <a:spLocks noChangeArrowheads="1"/>
          </p:cNvSpPr>
          <p:nvPr/>
        </p:nvSpPr>
        <p:spPr bwMode="auto">
          <a:xfrm>
            <a:off x="8305800" y="2752725"/>
            <a:ext cx="838200" cy="304800"/>
          </a:xfrm>
          <a:prstGeom prst="rect">
            <a:avLst/>
          </a:prstGeom>
          <a:noFill/>
          <a:ln w="9525">
            <a:noFill/>
            <a:miter lim="800000"/>
            <a:headEnd/>
            <a:tailEnd/>
          </a:ln>
        </p:spPr>
        <p:txBody>
          <a:bodyPr>
            <a:spAutoFit/>
          </a:bodyPr>
          <a:lstStyle/>
          <a:p>
            <a:pPr>
              <a:spcBef>
                <a:spcPct val="50000"/>
              </a:spcBef>
            </a:pPr>
            <a:r>
              <a:rPr lang="en-US" sz="1400">
                <a:solidFill>
                  <a:schemeClr val="folHlink"/>
                </a:solidFill>
              </a:rPr>
              <a:t>(7.22.1)</a:t>
            </a:r>
          </a:p>
        </p:txBody>
      </p:sp>
      <p:sp>
        <p:nvSpPr>
          <p:cNvPr id="7177" name="Text Box 30"/>
          <p:cNvSpPr txBox="1">
            <a:spLocks noChangeArrowheads="1"/>
          </p:cNvSpPr>
          <p:nvPr/>
        </p:nvSpPr>
        <p:spPr bwMode="auto">
          <a:xfrm>
            <a:off x="8305800" y="3684588"/>
            <a:ext cx="838200" cy="304800"/>
          </a:xfrm>
          <a:prstGeom prst="rect">
            <a:avLst/>
          </a:prstGeom>
          <a:noFill/>
          <a:ln w="9525">
            <a:noFill/>
            <a:miter lim="800000"/>
            <a:headEnd/>
            <a:tailEnd/>
          </a:ln>
        </p:spPr>
        <p:txBody>
          <a:bodyPr>
            <a:spAutoFit/>
          </a:bodyPr>
          <a:lstStyle/>
          <a:p>
            <a:pPr>
              <a:spcBef>
                <a:spcPct val="50000"/>
              </a:spcBef>
            </a:pPr>
            <a:r>
              <a:rPr lang="en-US" sz="1400">
                <a:solidFill>
                  <a:schemeClr val="folHlink"/>
                </a:solidFill>
              </a:rPr>
              <a:t>(7.22.2)</a:t>
            </a:r>
          </a:p>
        </p:txBody>
      </p:sp>
      <p:sp>
        <p:nvSpPr>
          <p:cNvPr id="7178" name="TextBox 9"/>
          <p:cNvSpPr txBox="1">
            <a:spLocks noChangeArrowheads="1"/>
          </p:cNvSpPr>
          <p:nvPr/>
        </p:nvSpPr>
        <p:spPr bwMode="auto">
          <a:xfrm>
            <a:off x="304800" y="4230688"/>
            <a:ext cx="3352800" cy="646112"/>
          </a:xfrm>
          <a:prstGeom prst="rect">
            <a:avLst/>
          </a:prstGeom>
          <a:noFill/>
          <a:ln w="9525">
            <a:noFill/>
            <a:miter lim="800000"/>
            <a:headEnd/>
            <a:tailEnd/>
          </a:ln>
        </p:spPr>
        <p:txBody>
          <a:bodyPr>
            <a:spAutoFit/>
          </a:bodyPr>
          <a:lstStyle/>
          <a:p>
            <a:r>
              <a:rPr lang="en-US">
                <a:solidFill>
                  <a:srgbClr val="FFFF00"/>
                </a:solidFill>
              </a:rPr>
              <a:t>Where </a:t>
            </a:r>
            <a:r>
              <a:rPr lang="en-US" i="1">
                <a:solidFill>
                  <a:srgbClr val="FFFF00"/>
                </a:solidFill>
                <a:sym typeface="Symbol" pitchFamily="18" charset="2"/>
              </a:rPr>
              <a:t></a:t>
            </a:r>
            <a:r>
              <a:rPr lang="en-US">
                <a:solidFill>
                  <a:srgbClr val="FFFF00"/>
                </a:solidFill>
                <a:sym typeface="Symbol" pitchFamily="18" charset="2"/>
              </a:rPr>
              <a:t>  is the angle between </a:t>
            </a:r>
            <a:r>
              <a:rPr lang="en-US" i="1">
                <a:solidFill>
                  <a:srgbClr val="FFFF00"/>
                </a:solidFill>
                <a:sym typeface="Symbol" pitchFamily="18" charset="2"/>
              </a:rPr>
              <a:t>E</a:t>
            </a:r>
            <a:r>
              <a:rPr lang="en-US" i="1" baseline="-25000">
                <a:solidFill>
                  <a:srgbClr val="FFFF00"/>
                </a:solidFill>
                <a:sym typeface="Symbol" pitchFamily="18" charset="2"/>
              </a:rPr>
              <a:t>A</a:t>
            </a:r>
            <a:r>
              <a:rPr lang="en-US">
                <a:solidFill>
                  <a:srgbClr val="FFFF00"/>
                </a:solidFill>
                <a:sym typeface="Symbol" pitchFamily="18" charset="2"/>
              </a:rPr>
              <a:t> and </a:t>
            </a:r>
            <a:r>
              <a:rPr lang="en-US" i="1">
                <a:solidFill>
                  <a:srgbClr val="FFFF00"/>
                </a:solidFill>
                <a:sym typeface="Symbol" pitchFamily="18" charset="2"/>
              </a:rPr>
              <a:t>I</a:t>
            </a:r>
            <a:r>
              <a:rPr lang="en-US" i="1" baseline="-25000">
                <a:solidFill>
                  <a:srgbClr val="FFFF00"/>
                </a:solidFill>
                <a:sym typeface="Symbol" pitchFamily="18" charset="2"/>
              </a:rPr>
              <a:t>A</a:t>
            </a:r>
            <a:r>
              <a:rPr lang="en-US">
                <a:solidFill>
                  <a:srgbClr val="FFFF00"/>
                </a:solidFill>
                <a:sym typeface="Symbol" pitchFamily="18" charset="2"/>
              </a:rPr>
              <a:t>.</a:t>
            </a:r>
            <a:endParaRPr lang="en-US">
              <a:solidFill>
                <a:srgbClr val="FFFF00"/>
              </a:solidFill>
            </a:endParaRPr>
          </a:p>
        </p:txBody>
      </p:sp>
      <p:sp>
        <p:nvSpPr>
          <p:cNvPr id="7179" name="TextBox 10"/>
          <p:cNvSpPr txBox="1">
            <a:spLocks noChangeArrowheads="1"/>
          </p:cNvSpPr>
          <p:nvPr/>
        </p:nvSpPr>
        <p:spPr bwMode="auto">
          <a:xfrm>
            <a:off x="304800" y="5145088"/>
            <a:ext cx="3352800" cy="646112"/>
          </a:xfrm>
          <a:prstGeom prst="rect">
            <a:avLst/>
          </a:prstGeom>
          <a:noFill/>
          <a:ln w="9525">
            <a:noFill/>
            <a:miter lim="800000"/>
            <a:headEnd/>
            <a:tailEnd/>
          </a:ln>
        </p:spPr>
        <p:txBody>
          <a:bodyPr>
            <a:spAutoFit/>
          </a:bodyPr>
          <a:lstStyle/>
          <a:p>
            <a:r>
              <a:rPr lang="en-US">
                <a:solidFill>
                  <a:srgbClr val="FFFF00"/>
                </a:solidFill>
              </a:rPr>
              <a:t>The power-flow diagram of a synchronous generator.</a:t>
            </a:r>
          </a:p>
        </p:txBody>
      </p:sp>
      <p:cxnSp>
        <p:nvCxnSpPr>
          <p:cNvPr id="13" name="Straight Arrow Connector 12"/>
          <p:cNvCxnSpPr/>
          <p:nvPr/>
        </p:nvCxnSpPr>
        <p:spPr>
          <a:xfrm flipV="1">
            <a:off x="3124200" y="5410200"/>
            <a:ext cx="914400" cy="152400"/>
          </a:xfrm>
          <a:prstGeom prst="straightConnector1">
            <a:avLst/>
          </a:prstGeom>
          <a:ln w="19050">
            <a:solidFill>
              <a:srgbClr val="92D050"/>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itle 1"/>
          <p:cNvSpPr>
            <a:spLocks noGrp="1"/>
          </p:cNvSpPr>
          <p:nvPr>
            <p:ph type="ctrTitle"/>
          </p:nvPr>
        </p:nvSpPr>
        <p:spPr/>
        <p:txBody>
          <a:bodyPr>
            <a:normAutofit fontScale="90000"/>
          </a:bodyPr>
          <a:lstStyle/>
          <a:p>
            <a:r>
              <a:rPr lang="en-US" smtClean="0"/>
              <a:t>Power and torque in synchronous generators</a:t>
            </a:r>
          </a:p>
        </p:txBody>
      </p:sp>
      <p:sp>
        <p:nvSpPr>
          <p:cNvPr id="8198" name="TextBox 2"/>
          <p:cNvSpPr txBox="1">
            <a:spLocks noChangeArrowheads="1"/>
          </p:cNvSpPr>
          <p:nvPr/>
        </p:nvSpPr>
        <p:spPr bwMode="auto">
          <a:xfrm>
            <a:off x="304800" y="1524000"/>
            <a:ext cx="8610600" cy="369888"/>
          </a:xfrm>
          <a:prstGeom prst="rect">
            <a:avLst/>
          </a:prstGeom>
          <a:noFill/>
          <a:ln w="9525">
            <a:noFill/>
            <a:miter lim="800000"/>
            <a:headEnd/>
            <a:tailEnd/>
          </a:ln>
        </p:spPr>
        <p:txBody>
          <a:bodyPr>
            <a:spAutoFit/>
          </a:bodyPr>
          <a:lstStyle/>
          <a:p>
            <a:r>
              <a:rPr lang="en-US">
                <a:solidFill>
                  <a:srgbClr val="FFFF00"/>
                </a:solidFill>
              </a:rPr>
              <a:t>The real output power of the synchronous generator is</a:t>
            </a:r>
          </a:p>
        </p:txBody>
      </p:sp>
      <p:graphicFrame>
        <p:nvGraphicFramePr>
          <p:cNvPr id="8194" name="Object 2"/>
          <p:cNvGraphicFramePr>
            <a:graphicFrameLocks noChangeAspect="1"/>
          </p:cNvGraphicFramePr>
          <p:nvPr/>
        </p:nvGraphicFramePr>
        <p:xfrm>
          <a:off x="2225675" y="1981200"/>
          <a:ext cx="4403725" cy="588963"/>
        </p:xfrm>
        <a:graphic>
          <a:graphicData uri="http://schemas.openxmlformats.org/presentationml/2006/ole">
            <p:oleObj spid="_x0000_s8194" name="Equation" r:id="rId3" imgW="1993680" imgH="266400" progId="">
              <p:embed/>
            </p:oleObj>
          </a:graphicData>
        </a:graphic>
      </p:graphicFrame>
      <p:sp>
        <p:nvSpPr>
          <p:cNvPr id="8199" name="TextBox 4"/>
          <p:cNvSpPr txBox="1">
            <a:spLocks noChangeArrowheads="1"/>
          </p:cNvSpPr>
          <p:nvPr/>
        </p:nvSpPr>
        <p:spPr bwMode="auto">
          <a:xfrm>
            <a:off x="304800" y="2667000"/>
            <a:ext cx="8610600" cy="369888"/>
          </a:xfrm>
          <a:prstGeom prst="rect">
            <a:avLst/>
          </a:prstGeom>
          <a:noFill/>
          <a:ln w="9525">
            <a:noFill/>
            <a:miter lim="800000"/>
            <a:headEnd/>
            <a:tailEnd/>
          </a:ln>
        </p:spPr>
        <p:txBody>
          <a:bodyPr>
            <a:spAutoFit/>
          </a:bodyPr>
          <a:lstStyle/>
          <a:p>
            <a:r>
              <a:rPr lang="en-US">
                <a:solidFill>
                  <a:srgbClr val="FFFF00"/>
                </a:solidFill>
              </a:rPr>
              <a:t>The reactive output power of the synchronous generator is</a:t>
            </a:r>
          </a:p>
        </p:txBody>
      </p:sp>
      <p:graphicFrame>
        <p:nvGraphicFramePr>
          <p:cNvPr id="8195" name="Object 3"/>
          <p:cNvGraphicFramePr>
            <a:graphicFrameLocks noChangeAspect="1"/>
          </p:cNvGraphicFramePr>
          <p:nvPr/>
        </p:nvGraphicFramePr>
        <p:xfrm>
          <a:off x="2239963" y="3133725"/>
          <a:ext cx="4375150" cy="588963"/>
        </p:xfrm>
        <a:graphic>
          <a:graphicData uri="http://schemas.openxmlformats.org/presentationml/2006/ole">
            <p:oleObj spid="_x0000_s8195" name="Equation" r:id="rId4" imgW="1981080" imgH="266400" progId="">
              <p:embed/>
            </p:oleObj>
          </a:graphicData>
        </a:graphic>
      </p:graphicFrame>
      <p:sp>
        <p:nvSpPr>
          <p:cNvPr id="8200" name="Text Box 30"/>
          <p:cNvSpPr txBox="1">
            <a:spLocks noChangeArrowheads="1"/>
          </p:cNvSpPr>
          <p:nvPr/>
        </p:nvSpPr>
        <p:spPr bwMode="auto">
          <a:xfrm>
            <a:off x="8305800" y="2133600"/>
            <a:ext cx="838200" cy="304800"/>
          </a:xfrm>
          <a:prstGeom prst="rect">
            <a:avLst/>
          </a:prstGeom>
          <a:noFill/>
          <a:ln w="9525">
            <a:noFill/>
            <a:miter lim="800000"/>
            <a:headEnd/>
            <a:tailEnd/>
          </a:ln>
        </p:spPr>
        <p:txBody>
          <a:bodyPr>
            <a:spAutoFit/>
          </a:bodyPr>
          <a:lstStyle/>
          <a:p>
            <a:pPr>
              <a:spcBef>
                <a:spcPct val="50000"/>
              </a:spcBef>
            </a:pPr>
            <a:r>
              <a:rPr lang="en-US" sz="1400">
                <a:solidFill>
                  <a:schemeClr val="folHlink"/>
                </a:solidFill>
              </a:rPr>
              <a:t>(7.23.1)</a:t>
            </a:r>
          </a:p>
        </p:txBody>
      </p:sp>
      <p:sp>
        <p:nvSpPr>
          <p:cNvPr id="8201" name="Text Box 30"/>
          <p:cNvSpPr txBox="1">
            <a:spLocks noChangeArrowheads="1"/>
          </p:cNvSpPr>
          <p:nvPr/>
        </p:nvSpPr>
        <p:spPr bwMode="auto">
          <a:xfrm>
            <a:off x="8305800" y="3282950"/>
            <a:ext cx="838200" cy="304800"/>
          </a:xfrm>
          <a:prstGeom prst="rect">
            <a:avLst/>
          </a:prstGeom>
          <a:noFill/>
          <a:ln w="9525">
            <a:noFill/>
            <a:miter lim="800000"/>
            <a:headEnd/>
            <a:tailEnd/>
          </a:ln>
        </p:spPr>
        <p:txBody>
          <a:bodyPr>
            <a:spAutoFit/>
          </a:bodyPr>
          <a:lstStyle/>
          <a:p>
            <a:pPr>
              <a:spcBef>
                <a:spcPct val="50000"/>
              </a:spcBef>
            </a:pPr>
            <a:r>
              <a:rPr lang="en-US" sz="1400">
                <a:solidFill>
                  <a:schemeClr val="folHlink"/>
                </a:solidFill>
              </a:rPr>
              <a:t>(7.23.2)</a:t>
            </a:r>
          </a:p>
        </p:txBody>
      </p:sp>
      <p:sp>
        <p:nvSpPr>
          <p:cNvPr id="8202" name="TextBox 8"/>
          <p:cNvSpPr txBox="1">
            <a:spLocks noChangeArrowheads="1"/>
          </p:cNvSpPr>
          <p:nvPr/>
        </p:nvSpPr>
        <p:spPr bwMode="auto">
          <a:xfrm>
            <a:off x="304800" y="3798888"/>
            <a:ext cx="8610600" cy="646112"/>
          </a:xfrm>
          <a:prstGeom prst="rect">
            <a:avLst/>
          </a:prstGeom>
          <a:noFill/>
          <a:ln w="9525">
            <a:noFill/>
            <a:miter lim="800000"/>
            <a:headEnd/>
            <a:tailEnd/>
          </a:ln>
        </p:spPr>
        <p:txBody>
          <a:bodyPr>
            <a:spAutoFit/>
          </a:bodyPr>
          <a:lstStyle/>
          <a:p>
            <a:r>
              <a:rPr lang="en-US">
                <a:solidFill>
                  <a:srgbClr val="FFFF00"/>
                </a:solidFill>
              </a:rPr>
              <a:t>Recall that the power factor angle </a:t>
            </a:r>
            <a:r>
              <a:rPr lang="en-US" i="1">
                <a:solidFill>
                  <a:srgbClr val="FFFF00"/>
                </a:solidFill>
                <a:sym typeface="Symbol" pitchFamily="18" charset="2"/>
              </a:rPr>
              <a:t></a:t>
            </a:r>
            <a:r>
              <a:rPr lang="en-US">
                <a:solidFill>
                  <a:srgbClr val="FFFF00"/>
                </a:solidFill>
                <a:sym typeface="Symbol" pitchFamily="18" charset="2"/>
              </a:rPr>
              <a:t> is the angle between </a:t>
            </a:r>
            <a:r>
              <a:rPr lang="en-US" i="1">
                <a:solidFill>
                  <a:srgbClr val="FFFF00"/>
                </a:solidFill>
                <a:sym typeface="Symbol" pitchFamily="18" charset="2"/>
              </a:rPr>
              <a:t>V</a:t>
            </a:r>
            <a:r>
              <a:rPr lang="en-US" i="1" baseline="-25000">
                <a:solidFill>
                  <a:srgbClr val="FFFF00"/>
                </a:solidFill>
                <a:sym typeface="Symbol" pitchFamily="18" charset="2"/>
              </a:rPr>
              <a:t></a:t>
            </a:r>
            <a:r>
              <a:rPr lang="en-US">
                <a:solidFill>
                  <a:srgbClr val="FFFF00"/>
                </a:solidFill>
                <a:sym typeface="Symbol" pitchFamily="18" charset="2"/>
              </a:rPr>
              <a:t> and </a:t>
            </a:r>
            <a:r>
              <a:rPr lang="en-US" i="1">
                <a:solidFill>
                  <a:srgbClr val="FFFF00"/>
                </a:solidFill>
                <a:sym typeface="Symbol" pitchFamily="18" charset="2"/>
              </a:rPr>
              <a:t>I</a:t>
            </a:r>
            <a:r>
              <a:rPr lang="en-US" i="1" baseline="-25000">
                <a:solidFill>
                  <a:srgbClr val="FFFF00"/>
                </a:solidFill>
                <a:sym typeface="Symbol" pitchFamily="18" charset="2"/>
              </a:rPr>
              <a:t>A</a:t>
            </a:r>
            <a:r>
              <a:rPr lang="en-US">
                <a:solidFill>
                  <a:srgbClr val="FFFF00"/>
                </a:solidFill>
                <a:sym typeface="Symbol" pitchFamily="18" charset="2"/>
              </a:rPr>
              <a:t> and </a:t>
            </a:r>
            <a:r>
              <a:rPr lang="en-US" b="1">
                <a:solidFill>
                  <a:srgbClr val="FFFF00"/>
                </a:solidFill>
                <a:sym typeface="Symbol" pitchFamily="18" charset="2"/>
              </a:rPr>
              <a:t>not</a:t>
            </a:r>
            <a:r>
              <a:rPr lang="en-US">
                <a:solidFill>
                  <a:srgbClr val="FFFF00"/>
                </a:solidFill>
                <a:sym typeface="Symbol" pitchFamily="18" charset="2"/>
              </a:rPr>
              <a:t> the angle between </a:t>
            </a:r>
            <a:r>
              <a:rPr lang="en-US" i="1">
                <a:solidFill>
                  <a:srgbClr val="FFFF00"/>
                </a:solidFill>
                <a:sym typeface="Symbol" pitchFamily="18" charset="2"/>
              </a:rPr>
              <a:t>V</a:t>
            </a:r>
            <a:r>
              <a:rPr lang="en-US" i="1" baseline="-25000">
                <a:solidFill>
                  <a:srgbClr val="FFFF00"/>
                </a:solidFill>
                <a:sym typeface="Symbol" pitchFamily="18" charset="2"/>
              </a:rPr>
              <a:t>T</a:t>
            </a:r>
            <a:r>
              <a:rPr lang="en-US">
                <a:solidFill>
                  <a:srgbClr val="FFFF00"/>
                </a:solidFill>
                <a:sym typeface="Symbol" pitchFamily="18" charset="2"/>
              </a:rPr>
              <a:t> and </a:t>
            </a:r>
            <a:r>
              <a:rPr lang="en-US" i="1">
                <a:solidFill>
                  <a:srgbClr val="FFFF00"/>
                </a:solidFill>
                <a:sym typeface="Symbol" pitchFamily="18" charset="2"/>
              </a:rPr>
              <a:t>I</a:t>
            </a:r>
            <a:r>
              <a:rPr lang="en-US" i="1" baseline="-25000">
                <a:solidFill>
                  <a:srgbClr val="FFFF00"/>
                </a:solidFill>
                <a:sym typeface="Symbol" pitchFamily="18" charset="2"/>
              </a:rPr>
              <a:t>L</a:t>
            </a:r>
            <a:r>
              <a:rPr lang="en-US">
                <a:solidFill>
                  <a:srgbClr val="FFFF00"/>
                </a:solidFill>
                <a:sym typeface="Symbol" pitchFamily="18" charset="2"/>
              </a:rPr>
              <a:t>.</a:t>
            </a:r>
            <a:endParaRPr lang="en-US">
              <a:solidFill>
                <a:srgbClr val="FFFF00"/>
              </a:solidFill>
            </a:endParaRPr>
          </a:p>
        </p:txBody>
      </p:sp>
      <p:sp>
        <p:nvSpPr>
          <p:cNvPr id="8203" name="TextBox 9"/>
          <p:cNvSpPr txBox="1">
            <a:spLocks noChangeArrowheads="1"/>
          </p:cNvSpPr>
          <p:nvPr/>
        </p:nvSpPr>
        <p:spPr bwMode="auto">
          <a:xfrm>
            <a:off x="304800" y="4495800"/>
            <a:ext cx="5029200" cy="1200150"/>
          </a:xfrm>
          <a:prstGeom prst="rect">
            <a:avLst/>
          </a:prstGeom>
          <a:noFill/>
          <a:ln w="9525">
            <a:noFill/>
            <a:miter lim="800000"/>
            <a:headEnd/>
            <a:tailEnd/>
          </a:ln>
        </p:spPr>
        <p:txBody>
          <a:bodyPr>
            <a:spAutoFit/>
          </a:bodyPr>
          <a:lstStyle/>
          <a:p>
            <a:r>
              <a:rPr lang="en-US">
                <a:solidFill>
                  <a:srgbClr val="FFFF00"/>
                </a:solidFill>
              </a:rPr>
              <a:t>In real synchronous machines of any size, the armature resistance </a:t>
            </a:r>
            <a:r>
              <a:rPr lang="en-US" i="1">
                <a:solidFill>
                  <a:schemeClr val="bg1"/>
                </a:solidFill>
              </a:rPr>
              <a:t>R</a:t>
            </a:r>
            <a:r>
              <a:rPr lang="en-US" baseline="-25000">
                <a:solidFill>
                  <a:schemeClr val="bg1"/>
                </a:solidFill>
              </a:rPr>
              <a:t>A</a:t>
            </a:r>
            <a:r>
              <a:rPr lang="en-US" i="1">
                <a:solidFill>
                  <a:schemeClr val="bg1"/>
                </a:solidFill>
              </a:rPr>
              <a:t> &lt;&lt; X</a:t>
            </a:r>
            <a:r>
              <a:rPr lang="en-US" i="1" baseline="-25000">
                <a:solidFill>
                  <a:schemeClr val="bg1"/>
                </a:solidFill>
              </a:rPr>
              <a:t>S</a:t>
            </a:r>
            <a:r>
              <a:rPr lang="en-US">
                <a:solidFill>
                  <a:schemeClr val="bg1"/>
                </a:solidFill>
              </a:rPr>
              <a:t> </a:t>
            </a:r>
            <a:r>
              <a:rPr lang="en-US">
                <a:solidFill>
                  <a:srgbClr val="FFFF00"/>
                </a:solidFill>
              </a:rPr>
              <a:t>and, therefore, the armature resistance can be ignored. Thus, a simplified phasor diagram indicates that</a:t>
            </a:r>
          </a:p>
        </p:txBody>
      </p:sp>
      <p:pic>
        <p:nvPicPr>
          <p:cNvPr id="8204" name="Picture 10" descr="f5-16.jpg"/>
          <p:cNvPicPr>
            <a:picLocks noChangeAspect="1"/>
          </p:cNvPicPr>
          <p:nvPr/>
        </p:nvPicPr>
        <p:blipFill>
          <a:blip r:embed="rId5" cstate="print">
            <a:lum bright="-10000" contrast="30000"/>
          </a:blip>
          <a:srcRect/>
          <a:stretch>
            <a:fillRect/>
          </a:stretch>
        </p:blipFill>
        <p:spPr bwMode="auto">
          <a:xfrm>
            <a:off x="5314950" y="4333875"/>
            <a:ext cx="3676650" cy="2219325"/>
          </a:xfrm>
          <a:prstGeom prst="rect">
            <a:avLst/>
          </a:prstGeom>
          <a:noFill/>
          <a:ln w="9525">
            <a:noFill/>
            <a:miter lim="800000"/>
            <a:headEnd/>
            <a:tailEnd/>
          </a:ln>
        </p:spPr>
      </p:pic>
      <p:graphicFrame>
        <p:nvGraphicFramePr>
          <p:cNvPr id="8196" name="Object 4"/>
          <p:cNvGraphicFramePr>
            <a:graphicFrameLocks noChangeAspect="1"/>
          </p:cNvGraphicFramePr>
          <p:nvPr/>
        </p:nvGraphicFramePr>
        <p:xfrm>
          <a:off x="838200" y="5715000"/>
          <a:ext cx="2484438" cy="917575"/>
        </p:xfrm>
        <a:graphic>
          <a:graphicData uri="http://schemas.openxmlformats.org/presentationml/2006/ole">
            <p:oleObj spid="_x0000_s8196" name="Equation" r:id="rId6" imgW="1168200" imgH="431640" progId="">
              <p:embed/>
            </p:oleObj>
          </a:graphicData>
        </a:graphic>
      </p:graphicFrame>
      <p:sp>
        <p:nvSpPr>
          <p:cNvPr id="8205" name="Text Box 30"/>
          <p:cNvSpPr txBox="1">
            <a:spLocks noChangeArrowheads="1"/>
          </p:cNvSpPr>
          <p:nvPr/>
        </p:nvSpPr>
        <p:spPr bwMode="auto">
          <a:xfrm>
            <a:off x="4495800" y="5989638"/>
            <a:ext cx="838200" cy="304800"/>
          </a:xfrm>
          <a:prstGeom prst="rect">
            <a:avLst/>
          </a:prstGeom>
          <a:noFill/>
          <a:ln w="9525">
            <a:noFill/>
            <a:miter lim="800000"/>
            <a:headEnd/>
            <a:tailEnd/>
          </a:ln>
        </p:spPr>
        <p:txBody>
          <a:bodyPr>
            <a:spAutoFit/>
          </a:bodyPr>
          <a:lstStyle/>
          <a:p>
            <a:pPr>
              <a:spcBef>
                <a:spcPct val="50000"/>
              </a:spcBef>
            </a:pPr>
            <a:r>
              <a:rPr lang="en-US" sz="1400">
                <a:solidFill>
                  <a:schemeClr val="folHlink"/>
                </a:solidFill>
              </a:rPr>
              <a:t>(7.23.3)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685800" y="152400"/>
            <a:ext cx="7772400" cy="1066800"/>
          </a:xfrm>
        </p:spPr>
        <p:txBody>
          <a:bodyPr/>
          <a:lstStyle/>
          <a:p>
            <a:pPr algn="ctr"/>
            <a:r>
              <a:rPr lang="en-US" u="sng" smtClean="0"/>
              <a:t>Synchronous machines</a:t>
            </a:r>
          </a:p>
        </p:txBody>
      </p:sp>
      <p:pic>
        <p:nvPicPr>
          <p:cNvPr id="46083" name="Picture 5"/>
          <p:cNvPicPr>
            <a:picLocks noChangeAspect="1" noChangeArrowheads="1"/>
          </p:cNvPicPr>
          <p:nvPr/>
        </p:nvPicPr>
        <p:blipFill>
          <a:blip r:embed="rId2" cstate="print"/>
          <a:srcRect/>
          <a:stretch>
            <a:fillRect/>
          </a:stretch>
        </p:blipFill>
        <p:spPr bwMode="auto">
          <a:xfrm>
            <a:off x="1828800" y="1600200"/>
            <a:ext cx="5715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itle 1"/>
          <p:cNvSpPr>
            <a:spLocks noGrp="1"/>
          </p:cNvSpPr>
          <p:nvPr>
            <p:ph type="ctrTitle"/>
          </p:nvPr>
        </p:nvSpPr>
        <p:spPr/>
        <p:txBody>
          <a:bodyPr>
            <a:normAutofit fontScale="90000"/>
          </a:bodyPr>
          <a:lstStyle/>
          <a:p>
            <a:r>
              <a:rPr lang="en-US" smtClean="0"/>
              <a:t>Power and torque in synchronous generators</a:t>
            </a:r>
          </a:p>
        </p:txBody>
      </p:sp>
      <p:sp>
        <p:nvSpPr>
          <p:cNvPr id="9222" name="TextBox 2"/>
          <p:cNvSpPr txBox="1">
            <a:spLocks noChangeArrowheads="1"/>
          </p:cNvSpPr>
          <p:nvPr/>
        </p:nvSpPr>
        <p:spPr bwMode="auto">
          <a:xfrm>
            <a:off x="304800" y="1600200"/>
            <a:ext cx="8610600" cy="369888"/>
          </a:xfrm>
          <a:prstGeom prst="rect">
            <a:avLst/>
          </a:prstGeom>
          <a:noFill/>
          <a:ln w="9525">
            <a:noFill/>
            <a:miter lim="800000"/>
            <a:headEnd/>
            <a:tailEnd/>
          </a:ln>
        </p:spPr>
        <p:txBody>
          <a:bodyPr>
            <a:spAutoFit/>
          </a:bodyPr>
          <a:lstStyle/>
          <a:p>
            <a:r>
              <a:rPr lang="en-US">
                <a:solidFill>
                  <a:srgbClr val="FFFF00"/>
                </a:solidFill>
              </a:rPr>
              <a:t>Then the real output power of the synchronous generator can be approximated as</a:t>
            </a:r>
          </a:p>
        </p:txBody>
      </p:sp>
      <p:graphicFrame>
        <p:nvGraphicFramePr>
          <p:cNvPr id="9218" name="Object 2"/>
          <p:cNvGraphicFramePr>
            <a:graphicFrameLocks noChangeAspect="1"/>
          </p:cNvGraphicFramePr>
          <p:nvPr/>
        </p:nvGraphicFramePr>
        <p:xfrm>
          <a:off x="3352800" y="2057400"/>
          <a:ext cx="2417763" cy="989013"/>
        </p:xfrm>
        <a:graphic>
          <a:graphicData uri="http://schemas.openxmlformats.org/presentationml/2006/ole">
            <p:oleObj spid="_x0000_s9218" name="Equation" r:id="rId3" imgW="1117440" imgH="457200" progId="">
              <p:embed/>
            </p:oleObj>
          </a:graphicData>
        </a:graphic>
      </p:graphicFrame>
      <p:sp>
        <p:nvSpPr>
          <p:cNvPr id="9223" name="Text Box 30"/>
          <p:cNvSpPr txBox="1">
            <a:spLocks noChangeArrowheads="1"/>
          </p:cNvSpPr>
          <p:nvPr/>
        </p:nvSpPr>
        <p:spPr bwMode="auto">
          <a:xfrm>
            <a:off x="8305800" y="2398713"/>
            <a:ext cx="838200" cy="304800"/>
          </a:xfrm>
          <a:prstGeom prst="rect">
            <a:avLst/>
          </a:prstGeom>
          <a:noFill/>
          <a:ln w="9525">
            <a:noFill/>
            <a:miter lim="800000"/>
            <a:headEnd/>
            <a:tailEnd/>
          </a:ln>
        </p:spPr>
        <p:txBody>
          <a:bodyPr>
            <a:spAutoFit/>
          </a:bodyPr>
          <a:lstStyle/>
          <a:p>
            <a:pPr>
              <a:spcBef>
                <a:spcPct val="50000"/>
              </a:spcBef>
            </a:pPr>
            <a:r>
              <a:rPr lang="en-US" sz="1400">
                <a:solidFill>
                  <a:schemeClr val="folHlink"/>
                </a:solidFill>
              </a:rPr>
              <a:t>(7.24.1)</a:t>
            </a:r>
          </a:p>
        </p:txBody>
      </p:sp>
      <p:sp>
        <p:nvSpPr>
          <p:cNvPr id="9224" name="TextBox 5"/>
          <p:cNvSpPr txBox="1">
            <a:spLocks noChangeArrowheads="1"/>
          </p:cNvSpPr>
          <p:nvPr/>
        </p:nvSpPr>
        <p:spPr bwMode="auto">
          <a:xfrm>
            <a:off x="304800" y="3211513"/>
            <a:ext cx="8610600" cy="646112"/>
          </a:xfrm>
          <a:prstGeom prst="rect">
            <a:avLst/>
          </a:prstGeom>
          <a:noFill/>
          <a:ln w="9525">
            <a:noFill/>
            <a:miter lim="800000"/>
            <a:headEnd/>
            <a:tailEnd/>
          </a:ln>
        </p:spPr>
        <p:txBody>
          <a:bodyPr>
            <a:spAutoFit/>
          </a:bodyPr>
          <a:lstStyle/>
          <a:p>
            <a:r>
              <a:rPr lang="en-US">
                <a:solidFill>
                  <a:srgbClr val="FFFF00"/>
                </a:solidFill>
              </a:rPr>
              <a:t>We observe that electrical losses are assumed to be zero since the resistance is neglected. Therefore:</a:t>
            </a:r>
          </a:p>
        </p:txBody>
      </p:sp>
      <p:graphicFrame>
        <p:nvGraphicFramePr>
          <p:cNvPr id="9219" name="Object 3"/>
          <p:cNvGraphicFramePr>
            <a:graphicFrameLocks noChangeAspect="1"/>
          </p:cNvGraphicFramePr>
          <p:nvPr/>
        </p:nvGraphicFramePr>
        <p:xfrm>
          <a:off x="3822700" y="3810000"/>
          <a:ext cx="1511300" cy="533400"/>
        </p:xfrm>
        <a:graphic>
          <a:graphicData uri="http://schemas.openxmlformats.org/presentationml/2006/ole">
            <p:oleObj spid="_x0000_s9219" name="Equation" r:id="rId4" imgW="647640" imgH="228600" progId="">
              <p:embed/>
            </p:oleObj>
          </a:graphicData>
        </a:graphic>
      </p:graphicFrame>
      <p:sp>
        <p:nvSpPr>
          <p:cNvPr id="9225" name="Text Box 30"/>
          <p:cNvSpPr txBox="1">
            <a:spLocks noChangeArrowheads="1"/>
          </p:cNvSpPr>
          <p:nvPr/>
        </p:nvSpPr>
        <p:spPr bwMode="auto">
          <a:xfrm>
            <a:off x="8305800" y="3913188"/>
            <a:ext cx="838200" cy="304800"/>
          </a:xfrm>
          <a:prstGeom prst="rect">
            <a:avLst/>
          </a:prstGeom>
          <a:noFill/>
          <a:ln w="9525">
            <a:noFill/>
            <a:miter lim="800000"/>
            <a:headEnd/>
            <a:tailEnd/>
          </a:ln>
        </p:spPr>
        <p:txBody>
          <a:bodyPr>
            <a:spAutoFit/>
          </a:bodyPr>
          <a:lstStyle/>
          <a:p>
            <a:pPr>
              <a:spcBef>
                <a:spcPct val="50000"/>
              </a:spcBef>
            </a:pPr>
            <a:r>
              <a:rPr lang="en-US" sz="1400">
                <a:solidFill>
                  <a:schemeClr val="folHlink"/>
                </a:solidFill>
              </a:rPr>
              <a:t>(7.24.2)</a:t>
            </a:r>
          </a:p>
        </p:txBody>
      </p:sp>
      <p:sp>
        <p:nvSpPr>
          <p:cNvPr id="9226" name="TextBox 8"/>
          <p:cNvSpPr txBox="1">
            <a:spLocks noChangeArrowheads="1"/>
          </p:cNvSpPr>
          <p:nvPr/>
        </p:nvSpPr>
        <p:spPr bwMode="auto">
          <a:xfrm>
            <a:off x="304800" y="4419600"/>
            <a:ext cx="8610600" cy="369888"/>
          </a:xfrm>
          <a:prstGeom prst="rect">
            <a:avLst/>
          </a:prstGeom>
          <a:noFill/>
          <a:ln w="9525">
            <a:noFill/>
            <a:miter lim="800000"/>
            <a:headEnd/>
            <a:tailEnd/>
          </a:ln>
        </p:spPr>
        <p:txBody>
          <a:bodyPr>
            <a:spAutoFit/>
          </a:bodyPr>
          <a:lstStyle/>
          <a:p>
            <a:r>
              <a:rPr lang="en-US">
                <a:solidFill>
                  <a:srgbClr val="FFFF00"/>
                </a:solidFill>
              </a:rPr>
              <a:t>Here </a:t>
            </a:r>
            <a:r>
              <a:rPr lang="en-US" i="1">
                <a:solidFill>
                  <a:srgbClr val="FFFF00"/>
                </a:solidFill>
                <a:sym typeface="Symbol" pitchFamily="18" charset="2"/>
              </a:rPr>
              <a:t></a:t>
            </a:r>
            <a:r>
              <a:rPr lang="en-US">
                <a:solidFill>
                  <a:srgbClr val="FFFF00"/>
                </a:solidFill>
                <a:sym typeface="Symbol" pitchFamily="18" charset="2"/>
              </a:rPr>
              <a:t> is the </a:t>
            </a:r>
            <a:r>
              <a:rPr lang="en-US">
                <a:solidFill>
                  <a:schemeClr val="bg1"/>
                </a:solidFill>
                <a:sym typeface="Symbol" pitchFamily="18" charset="2"/>
              </a:rPr>
              <a:t>torque angle</a:t>
            </a:r>
            <a:r>
              <a:rPr lang="en-US">
                <a:solidFill>
                  <a:srgbClr val="FFFF00"/>
                </a:solidFill>
                <a:sym typeface="Symbol" pitchFamily="18" charset="2"/>
              </a:rPr>
              <a:t> of the machine</a:t>
            </a:r>
            <a:r>
              <a:rPr lang="en-US">
                <a:solidFill>
                  <a:schemeClr val="bg1"/>
                </a:solidFill>
                <a:sym typeface="Symbol" pitchFamily="18" charset="2"/>
              </a:rPr>
              <a:t> </a:t>
            </a:r>
            <a:r>
              <a:rPr lang="en-US">
                <a:solidFill>
                  <a:srgbClr val="FFFF00"/>
                </a:solidFill>
                <a:sym typeface="Symbol" pitchFamily="18" charset="2"/>
              </a:rPr>
              <a:t>– the angle between </a:t>
            </a:r>
            <a:r>
              <a:rPr lang="en-US" i="1">
                <a:solidFill>
                  <a:srgbClr val="FFFF00"/>
                </a:solidFill>
                <a:sym typeface="Symbol" pitchFamily="18" charset="2"/>
              </a:rPr>
              <a:t>V</a:t>
            </a:r>
            <a:r>
              <a:rPr lang="en-US" i="1" baseline="-25000">
                <a:solidFill>
                  <a:srgbClr val="FFFF00"/>
                </a:solidFill>
                <a:sym typeface="Symbol" pitchFamily="18" charset="2"/>
              </a:rPr>
              <a:t></a:t>
            </a:r>
            <a:r>
              <a:rPr lang="en-US">
                <a:solidFill>
                  <a:srgbClr val="FFFF00"/>
                </a:solidFill>
                <a:sym typeface="Symbol" pitchFamily="18" charset="2"/>
              </a:rPr>
              <a:t> and </a:t>
            </a:r>
            <a:r>
              <a:rPr lang="en-US" i="1">
                <a:solidFill>
                  <a:srgbClr val="FFFF00"/>
                </a:solidFill>
                <a:sym typeface="Symbol" pitchFamily="18" charset="2"/>
              </a:rPr>
              <a:t>E</a:t>
            </a:r>
            <a:r>
              <a:rPr lang="en-US" i="1" baseline="-25000">
                <a:solidFill>
                  <a:srgbClr val="FFFF00"/>
                </a:solidFill>
                <a:sym typeface="Symbol" pitchFamily="18" charset="2"/>
              </a:rPr>
              <a:t>A</a:t>
            </a:r>
            <a:r>
              <a:rPr lang="en-US">
                <a:solidFill>
                  <a:srgbClr val="FFFF00"/>
                </a:solidFill>
                <a:sym typeface="Symbol" pitchFamily="18" charset="2"/>
              </a:rPr>
              <a:t>.</a:t>
            </a:r>
            <a:endParaRPr lang="en-US">
              <a:solidFill>
                <a:srgbClr val="FFFF00"/>
              </a:solidFill>
            </a:endParaRPr>
          </a:p>
        </p:txBody>
      </p:sp>
      <p:sp>
        <p:nvSpPr>
          <p:cNvPr id="9227" name="TextBox 9"/>
          <p:cNvSpPr txBox="1">
            <a:spLocks noChangeArrowheads="1"/>
          </p:cNvSpPr>
          <p:nvPr/>
        </p:nvSpPr>
        <p:spPr bwMode="auto">
          <a:xfrm>
            <a:off x="304800" y="4953000"/>
            <a:ext cx="8610600" cy="369888"/>
          </a:xfrm>
          <a:prstGeom prst="rect">
            <a:avLst/>
          </a:prstGeom>
          <a:noFill/>
          <a:ln w="9525">
            <a:noFill/>
            <a:miter lim="800000"/>
            <a:headEnd/>
            <a:tailEnd/>
          </a:ln>
        </p:spPr>
        <p:txBody>
          <a:bodyPr>
            <a:spAutoFit/>
          </a:bodyPr>
          <a:lstStyle/>
          <a:p>
            <a:r>
              <a:rPr lang="en-US">
                <a:solidFill>
                  <a:srgbClr val="FFFF00"/>
                </a:solidFill>
              </a:rPr>
              <a:t>The maximum power can be supplied by the generator when </a:t>
            </a:r>
            <a:r>
              <a:rPr lang="en-US" i="1">
                <a:solidFill>
                  <a:srgbClr val="FFFF00"/>
                </a:solidFill>
                <a:sym typeface="Symbol" pitchFamily="18" charset="2"/>
              </a:rPr>
              <a:t></a:t>
            </a:r>
            <a:r>
              <a:rPr lang="en-US">
                <a:solidFill>
                  <a:srgbClr val="FFFF00"/>
                </a:solidFill>
                <a:sym typeface="Symbol" pitchFamily="18" charset="2"/>
              </a:rPr>
              <a:t> = 90</a:t>
            </a:r>
            <a:r>
              <a:rPr lang="en-US" baseline="30000">
                <a:solidFill>
                  <a:srgbClr val="FFFF00"/>
                </a:solidFill>
                <a:sym typeface="Symbol" pitchFamily="18" charset="2"/>
              </a:rPr>
              <a:t>0</a:t>
            </a:r>
            <a:r>
              <a:rPr lang="en-US">
                <a:solidFill>
                  <a:srgbClr val="FFFF00"/>
                </a:solidFill>
                <a:sym typeface="Symbol" pitchFamily="18" charset="2"/>
              </a:rPr>
              <a:t>:</a:t>
            </a:r>
            <a:endParaRPr lang="en-US">
              <a:solidFill>
                <a:srgbClr val="FFFF00"/>
              </a:solidFill>
            </a:endParaRPr>
          </a:p>
        </p:txBody>
      </p:sp>
      <p:graphicFrame>
        <p:nvGraphicFramePr>
          <p:cNvPr id="9220" name="Object 4"/>
          <p:cNvGraphicFramePr>
            <a:graphicFrameLocks noChangeAspect="1"/>
          </p:cNvGraphicFramePr>
          <p:nvPr/>
        </p:nvGraphicFramePr>
        <p:xfrm>
          <a:off x="3654425" y="5487988"/>
          <a:ext cx="1812925" cy="989012"/>
        </p:xfrm>
        <a:graphic>
          <a:graphicData uri="http://schemas.openxmlformats.org/presentationml/2006/ole">
            <p:oleObj spid="_x0000_s9220" name="Equation" r:id="rId5" imgW="838080" imgH="457200" progId="">
              <p:embed/>
            </p:oleObj>
          </a:graphicData>
        </a:graphic>
      </p:graphicFrame>
      <p:sp>
        <p:nvSpPr>
          <p:cNvPr id="9228" name="Text Box 30"/>
          <p:cNvSpPr txBox="1">
            <a:spLocks noChangeArrowheads="1"/>
          </p:cNvSpPr>
          <p:nvPr/>
        </p:nvSpPr>
        <p:spPr bwMode="auto">
          <a:xfrm>
            <a:off x="8305800" y="5827713"/>
            <a:ext cx="838200" cy="304800"/>
          </a:xfrm>
          <a:prstGeom prst="rect">
            <a:avLst/>
          </a:prstGeom>
          <a:noFill/>
          <a:ln w="9525">
            <a:noFill/>
            <a:miter lim="800000"/>
            <a:headEnd/>
            <a:tailEnd/>
          </a:ln>
        </p:spPr>
        <p:txBody>
          <a:bodyPr>
            <a:spAutoFit/>
          </a:bodyPr>
          <a:lstStyle/>
          <a:p>
            <a:pPr>
              <a:spcBef>
                <a:spcPct val="50000"/>
              </a:spcBef>
            </a:pPr>
            <a:r>
              <a:rPr lang="en-US" sz="1400">
                <a:solidFill>
                  <a:schemeClr val="folHlink"/>
                </a:solidFill>
              </a:rPr>
              <a:t>(7.24.3)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itle 1"/>
          <p:cNvSpPr>
            <a:spLocks noGrp="1"/>
          </p:cNvSpPr>
          <p:nvPr>
            <p:ph type="ctrTitle"/>
          </p:nvPr>
        </p:nvSpPr>
        <p:spPr/>
        <p:txBody>
          <a:bodyPr>
            <a:normAutofit fontScale="90000"/>
          </a:bodyPr>
          <a:lstStyle/>
          <a:p>
            <a:r>
              <a:rPr lang="en-US" smtClean="0"/>
              <a:t>Power and torque in synchronous generators</a:t>
            </a:r>
          </a:p>
        </p:txBody>
      </p:sp>
      <p:sp>
        <p:nvSpPr>
          <p:cNvPr id="10245" name="TextBox 2"/>
          <p:cNvSpPr txBox="1">
            <a:spLocks noChangeArrowheads="1"/>
          </p:cNvSpPr>
          <p:nvPr/>
        </p:nvSpPr>
        <p:spPr bwMode="auto">
          <a:xfrm>
            <a:off x="304800" y="1600200"/>
            <a:ext cx="8610600" cy="1016000"/>
          </a:xfrm>
          <a:prstGeom prst="rect">
            <a:avLst/>
          </a:prstGeom>
          <a:noFill/>
          <a:ln w="9525">
            <a:noFill/>
            <a:miter lim="800000"/>
            <a:headEnd/>
            <a:tailEnd/>
          </a:ln>
        </p:spPr>
        <p:txBody>
          <a:bodyPr>
            <a:spAutoFit/>
          </a:bodyPr>
          <a:lstStyle/>
          <a:p>
            <a:r>
              <a:rPr lang="en-US" sz="2000">
                <a:solidFill>
                  <a:srgbClr val="FFFF00"/>
                </a:solidFill>
              </a:rPr>
              <a:t>The maximum power specified by </a:t>
            </a:r>
            <a:r>
              <a:rPr lang="en-US" sz="2000">
                <a:solidFill>
                  <a:srgbClr val="92D050"/>
                </a:solidFill>
              </a:rPr>
              <a:t>(7.24.3) </a:t>
            </a:r>
            <a:r>
              <a:rPr lang="en-US" sz="2000">
                <a:solidFill>
                  <a:srgbClr val="FFFF00"/>
                </a:solidFill>
              </a:rPr>
              <a:t>is called the </a:t>
            </a:r>
            <a:r>
              <a:rPr lang="en-US" sz="2000">
                <a:solidFill>
                  <a:schemeClr val="bg1"/>
                </a:solidFill>
              </a:rPr>
              <a:t>static stability limit </a:t>
            </a:r>
            <a:r>
              <a:rPr lang="en-US" sz="2000">
                <a:solidFill>
                  <a:srgbClr val="FFFF00"/>
                </a:solidFill>
              </a:rPr>
              <a:t>of the generator. Normally, real generators do not approach this limit: full-load torque angles are usually between 15</a:t>
            </a:r>
            <a:r>
              <a:rPr lang="en-US" sz="2000" baseline="30000">
                <a:solidFill>
                  <a:srgbClr val="FFFF00"/>
                </a:solidFill>
              </a:rPr>
              <a:t>0</a:t>
            </a:r>
            <a:r>
              <a:rPr lang="en-US" sz="2000">
                <a:solidFill>
                  <a:srgbClr val="FFFF00"/>
                </a:solidFill>
              </a:rPr>
              <a:t> and 20</a:t>
            </a:r>
            <a:r>
              <a:rPr lang="en-US" sz="2000" baseline="30000">
                <a:solidFill>
                  <a:srgbClr val="FFFF00"/>
                </a:solidFill>
              </a:rPr>
              <a:t>0</a:t>
            </a:r>
            <a:r>
              <a:rPr lang="en-US" sz="2000">
                <a:solidFill>
                  <a:srgbClr val="FFFF00"/>
                </a:solidFill>
              </a:rPr>
              <a:t>.</a:t>
            </a:r>
          </a:p>
        </p:txBody>
      </p:sp>
      <p:sp>
        <p:nvSpPr>
          <p:cNvPr id="10246" name="TextBox 3"/>
          <p:cNvSpPr txBox="1">
            <a:spLocks noChangeArrowheads="1"/>
          </p:cNvSpPr>
          <p:nvPr/>
        </p:nvSpPr>
        <p:spPr bwMode="auto">
          <a:xfrm>
            <a:off x="304800" y="2667000"/>
            <a:ext cx="8382000" cy="369888"/>
          </a:xfrm>
          <a:prstGeom prst="rect">
            <a:avLst/>
          </a:prstGeom>
          <a:noFill/>
          <a:ln w="9525">
            <a:noFill/>
            <a:miter lim="800000"/>
            <a:headEnd/>
            <a:tailEnd/>
          </a:ln>
        </p:spPr>
        <p:txBody>
          <a:bodyPr>
            <a:spAutoFit/>
          </a:bodyPr>
          <a:lstStyle/>
          <a:p>
            <a:r>
              <a:rPr lang="en-US">
                <a:solidFill>
                  <a:srgbClr val="FFFF00"/>
                </a:solidFill>
              </a:rPr>
              <a:t>The induced torque is</a:t>
            </a:r>
          </a:p>
        </p:txBody>
      </p:sp>
      <p:graphicFrame>
        <p:nvGraphicFramePr>
          <p:cNvPr id="10242" name="Object 2"/>
          <p:cNvGraphicFramePr>
            <a:graphicFrameLocks noChangeAspect="1"/>
          </p:cNvGraphicFramePr>
          <p:nvPr/>
        </p:nvGraphicFramePr>
        <p:xfrm>
          <a:off x="1541463" y="3048000"/>
          <a:ext cx="5926137" cy="533400"/>
        </p:xfrm>
        <a:graphic>
          <a:graphicData uri="http://schemas.openxmlformats.org/presentationml/2006/ole">
            <p:oleObj spid="_x0000_s10242" name="Equation" r:id="rId3" imgW="2539800" imgH="228600" progId="">
              <p:embed/>
            </p:oleObj>
          </a:graphicData>
        </a:graphic>
      </p:graphicFrame>
      <p:sp>
        <p:nvSpPr>
          <p:cNvPr id="10247" name="Text Box 30"/>
          <p:cNvSpPr txBox="1">
            <a:spLocks noChangeArrowheads="1"/>
          </p:cNvSpPr>
          <p:nvPr/>
        </p:nvSpPr>
        <p:spPr bwMode="auto">
          <a:xfrm>
            <a:off x="8305800" y="3163888"/>
            <a:ext cx="838200" cy="304800"/>
          </a:xfrm>
          <a:prstGeom prst="rect">
            <a:avLst/>
          </a:prstGeom>
          <a:noFill/>
          <a:ln w="9525">
            <a:noFill/>
            <a:miter lim="800000"/>
            <a:headEnd/>
            <a:tailEnd/>
          </a:ln>
        </p:spPr>
        <p:txBody>
          <a:bodyPr>
            <a:spAutoFit/>
          </a:bodyPr>
          <a:lstStyle/>
          <a:p>
            <a:pPr>
              <a:spcBef>
                <a:spcPct val="50000"/>
              </a:spcBef>
            </a:pPr>
            <a:r>
              <a:rPr lang="en-US" sz="1400">
                <a:solidFill>
                  <a:schemeClr val="folHlink"/>
                </a:solidFill>
              </a:rPr>
              <a:t>(7.25.1)</a:t>
            </a:r>
          </a:p>
        </p:txBody>
      </p:sp>
      <p:sp>
        <p:nvSpPr>
          <p:cNvPr id="10248" name="TextBox 6"/>
          <p:cNvSpPr txBox="1">
            <a:spLocks noChangeArrowheads="1"/>
          </p:cNvSpPr>
          <p:nvPr/>
        </p:nvSpPr>
        <p:spPr bwMode="auto">
          <a:xfrm>
            <a:off x="304800" y="3733800"/>
            <a:ext cx="8382000" cy="646113"/>
          </a:xfrm>
          <a:prstGeom prst="rect">
            <a:avLst/>
          </a:prstGeom>
          <a:noFill/>
          <a:ln w="9525">
            <a:noFill/>
            <a:miter lim="800000"/>
            <a:headEnd/>
            <a:tailEnd/>
          </a:ln>
        </p:spPr>
        <p:txBody>
          <a:bodyPr>
            <a:spAutoFit/>
          </a:bodyPr>
          <a:lstStyle/>
          <a:p>
            <a:r>
              <a:rPr lang="en-US">
                <a:solidFill>
                  <a:srgbClr val="FFFF00"/>
                </a:solidFill>
              </a:rPr>
              <a:t>Notice that the torque angle </a:t>
            </a:r>
            <a:r>
              <a:rPr lang="en-US" i="1">
                <a:solidFill>
                  <a:srgbClr val="FFFF00"/>
                </a:solidFill>
                <a:sym typeface="Symbol" pitchFamily="18" charset="2"/>
              </a:rPr>
              <a:t></a:t>
            </a:r>
            <a:r>
              <a:rPr lang="en-US">
                <a:solidFill>
                  <a:srgbClr val="FFFF00"/>
                </a:solidFill>
                <a:sym typeface="Symbol" pitchFamily="18" charset="2"/>
              </a:rPr>
              <a:t> is also the angle between the rotor magnetic field </a:t>
            </a:r>
            <a:r>
              <a:rPr lang="en-US" i="1">
                <a:solidFill>
                  <a:srgbClr val="FFFF00"/>
                </a:solidFill>
                <a:sym typeface="Symbol" pitchFamily="18" charset="2"/>
              </a:rPr>
              <a:t>B</a:t>
            </a:r>
            <a:r>
              <a:rPr lang="en-US" i="1" baseline="-25000">
                <a:solidFill>
                  <a:srgbClr val="FFFF00"/>
                </a:solidFill>
                <a:sym typeface="Symbol" pitchFamily="18" charset="2"/>
              </a:rPr>
              <a:t>R  </a:t>
            </a:r>
            <a:r>
              <a:rPr lang="en-US">
                <a:solidFill>
                  <a:srgbClr val="FFFF00"/>
                </a:solidFill>
                <a:sym typeface="Symbol" pitchFamily="18" charset="2"/>
              </a:rPr>
              <a:t>and the net magnetic field </a:t>
            </a:r>
            <a:r>
              <a:rPr lang="en-US" i="1">
                <a:solidFill>
                  <a:srgbClr val="FFFF00"/>
                </a:solidFill>
                <a:sym typeface="Symbol" pitchFamily="18" charset="2"/>
              </a:rPr>
              <a:t>B</a:t>
            </a:r>
            <a:r>
              <a:rPr lang="en-US" i="1" baseline="-25000">
                <a:solidFill>
                  <a:srgbClr val="FFFF00"/>
                </a:solidFill>
                <a:sym typeface="Symbol" pitchFamily="18" charset="2"/>
              </a:rPr>
              <a:t>net</a:t>
            </a:r>
            <a:r>
              <a:rPr lang="en-US">
                <a:solidFill>
                  <a:srgbClr val="FFFF00"/>
                </a:solidFill>
                <a:sym typeface="Symbol" pitchFamily="18" charset="2"/>
              </a:rPr>
              <a:t>.</a:t>
            </a:r>
            <a:endParaRPr lang="en-US">
              <a:solidFill>
                <a:srgbClr val="FFFF00"/>
              </a:solidFill>
            </a:endParaRPr>
          </a:p>
        </p:txBody>
      </p:sp>
      <p:sp>
        <p:nvSpPr>
          <p:cNvPr id="10249" name="TextBox 7"/>
          <p:cNvSpPr txBox="1">
            <a:spLocks noChangeArrowheads="1"/>
          </p:cNvSpPr>
          <p:nvPr/>
        </p:nvSpPr>
        <p:spPr bwMode="auto">
          <a:xfrm>
            <a:off x="304800" y="4495800"/>
            <a:ext cx="8382000" cy="369888"/>
          </a:xfrm>
          <a:prstGeom prst="rect">
            <a:avLst/>
          </a:prstGeom>
          <a:noFill/>
          <a:ln w="9525">
            <a:noFill/>
            <a:miter lim="800000"/>
            <a:headEnd/>
            <a:tailEnd/>
          </a:ln>
        </p:spPr>
        <p:txBody>
          <a:bodyPr>
            <a:spAutoFit/>
          </a:bodyPr>
          <a:lstStyle/>
          <a:p>
            <a:r>
              <a:rPr lang="en-US">
                <a:solidFill>
                  <a:srgbClr val="FFFF00"/>
                </a:solidFill>
              </a:rPr>
              <a:t>Alternatively, the induced torque is</a:t>
            </a:r>
          </a:p>
        </p:txBody>
      </p:sp>
      <p:graphicFrame>
        <p:nvGraphicFramePr>
          <p:cNvPr id="10243" name="Object 3"/>
          <p:cNvGraphicFramePr>
            <a:graphicFrameLocks noChangeAspect="1"/>
          </p:cNvGraphicFramePr>
          <p:nvPr/>
        </p:nvGraphicFramePr>
        <p:xfrm>
          <a:off x="3276600" y="5029200"/>
          <a:ext cx="2533650" cy="1047750"/>
        </p:xfrm>
        <a:graphic>
          <a:graphicData uri="http://schemas.openxmlformats.org/presentationml/2006/ole">
            <p:oleObj spid="_x0000_s10243" name="Equation" r:id="rId4" imgW="1104840" imgH="457200" progId="">
              <p:embed/>
            </p:oleObj>
          </a:graphicData>
        </a:graphic>
      </p:graphicFrame>
      <p:sp>
        <p:nvSpPr>
          <p:cNvPr id="10250" name="Text Box 30"/>
          <p:cNvSpPr txBox="1">
            <a:spLocks noChangeArrowheads="1"/>
          </p:cNvSpPr>
          <p:nvPr/>
        </p:nvSpPr>
        <p:spPr bwMode="auto">
          <a:xfrm>
            <a:off x="8305800" y="5410200"/>
            <a:ext cx="838200" cy="304800"/>
          </a:xfrm>
          <a:prstGeom prst="rect">
            <a:avLst/>
          </a:prstGeom>
          <a:noFill/>
          <a:ln w="9525">
            <a:noFill/>
            <a:miter lim="800000"/>
            <a:headEnd/>
            <a:tailEnd/>
          </a:ln>
        </p:spPr>
        <p:txBody>
          <a:bodyPr>
            <a:spAutoFit/>
          </a:bodyPr>
          <a:lstStyle/>
          <a:p>
            <a:pPr>
              <a:spcBef>
                <a:spcPct val="50000"/>
              </a:spcBef>
            </a:pPr>
            <a:r>
              <a:rPr lang="en-US" sz="1400">
                <a:solidFill>
                  <a:schemeClr val="folHlink"/>
                </a:solidFill>
              </a:rPr>
              <a:t>(7.25.2)</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ctrTitle"/>
          </p:nvPr>
        </p:nvSpPr>
        <p:spPr/>
        <p:txBody>
          <a:bodyPr>
            <a:normAutofit fontScale="90000"/>
          </a:bodyPr>
          <a:lstStyle/>
          <a:p>
            <a:r>
              <a:rPr lang="en-US" smtClean="0"/>
              <a:t>Measuring parameters of synchronous generator model</a:t>
            </a:r>
          </a:p>
        </p:txBody>
      </p:sp>
      <p:sp>
        <p:nvSpPr>
          <p:cNvPr id="3" name="TextBox 2"/>
          <p:cNvSpPr txBox="1"/>
          <p:nvPr/>
        </p:nvSpPr>
        <p:spPr>
          <a:xfrm>
            <a:off x="304800" y="1600200"/>
            <a:ext cx="8534400" cy="1631950"/>
          </a:xfrm>
          <a:prstGeom prst="rect">
            <a:avLst/>
          </a:prstGeom>
          <a:noFill/>
        </p:spPr>
        <p:txBody>
          <a:bodyPr>
            <a:spAutoFit/>
          </a:bodyPr>
          <a:lstStyle/>
          <a:p>
            <a:pPr>
              <a:defRPr/>
            </a:pPr>
            <a:r>
              <a:rPr lang="en-US" dirty="0">
                <a:solidFill>
                  <a:srgbClr val="FFFF00"/>
                </a:solidFill>
              </a:rPr>
              <a:t>The three quantities must be determined in order to describe the generator model:</a:t>
            </a:r>
          </a:p>
          <a:p>
            <a:pPr>
              <a:defRPr/>
            </a:pPr>
            <a:endParaRPr lang="en-US" sz="1000" dirty="0">
              <a:solidFill>
                <a:srgbClr val="FFFF00"/>
              </a:solidFill>
            </a:endParaRPr>
          </a:p>
          <a:p>
            <a:pPr marL="342900" indent="-342900">
              <a:buFontTx/>
              <a:buAutoNum type="arabicPeriod"/>
              <a:defRPr/>
            </a:pPr>
            <a:r>
              <a:rPr lang="en-US" dirty="0">
                <a:solidFill>
                  <a:srgbClr val="FFFF00"/>
                </a:solidFill>
              </a:rPr>
              <a:t>The relationship between field current and flux (and therefore between the field current </a:t>
            </a:r>
            <a:r>
              <a:rPr lang="en-US" i="1" dirty="0">
                <a:solidFill>
                  <a:srgbClr val="FFFF00"/>
                </a:solidFill>
              </a:rPr>
              <a:t>I</a:t>
            </a:r>
            <a:r>
              <a:rPr lang="en-US" i="1" baseline="-25000" dirty="0">
                <a:solidFill>
                  <a:srgbClr val="FFFF00"/>
                </a:solidFill>
              </a:rPr>
              <a:t>F</a:t>
            </a:r>
            <a:r>
              <a:rPr lang="en-US" dirty="0">
                <a:solidFill>
                  <a:srgbClr val="FFFF00"/>
                </a:solidFill>
              </a:rPr>
              <a:t> and the internal generated voltage </a:t>
            </a:r>
            <a:r>
              <a:rPr lang="en-US" i="1" dirty="0">
                <a:solidFill>
                  <a:srgbClr val="FFFF00"/>
                </a:solidFill>
              </a:rPr>
              <a:t>E</a:t>
            </a:r>
            <a:r>
              <a:rPr lang="en-US" i="1" baseline="-25000" dirty="0">
                <a:solidFill>
                  <a:srgbClr val="FFFF00"/>
                </a:solidFill>
              </a:rPr>
              <a:t>A</a:t>
            </a:r>
            <a:r>
              <a:rPr lang="en-US" dirty="0">
                <a:solidFill>
                  <a:srgbClr val="FFFF00"/>
                </a:solidFill>
              </a:rPr>
              <a:t>);</a:t>
            </a:r>
          </a:p>
          <a:p>
            <a:pPr marL="342900" indent="-342900">
              <a:buFontTx/>
              <a:buAutoNum type="arabicPeriod"/>
              <a:defRPr/>
            </a:pPr>
            <a:r>
              <a:rPr lang="en-US" dirty="0">
                <a:solidFill>
                  <a:srgbClr val="FFFF00"/>
                </a:solidFill>
              </a:rPr>
              <a:t>The synchronous reactance;</a:t>
            </a:r>
          </a:p>
          <a:p>
            <a:pPr marL="342900" indent="-342900">
              <a:buFontTx/>
              <a:buAutoNum type="arabicPeriod"/>
              <a:defRPr/>
            </a:pPr>
            <a:r>
              <a:rPr lang="en-US" dirty="0">
                <a:solidFill>
                  <a:srgbClr val="FFFF00"/>
                </a:solidFill>
              </a:rPr>
              <a:t>The armature resistance.</a:t>
            </a:r>
          </a:p>
        </p:txBody>
      </p:sp>
      <p:sp>
        <p:nvSpPr>
          <p:cNvPr id="61444" name="TextBox 3"/>
          <p:cNvSpPr txBox="1">
            <a:spLocks noChangeArrowheads="1"/>
          </p:cNvSpPr>
          <p:nvPr/>
        </p:nvSpPr>
        <p:spPr bwMode="auto">
          <a:xfrm>
            <a:off x="304800" y="3397250"/>
            <a:ext cx="8534400" cy="2309813"/>
          </a:xfrm>
          <a:prstGeom prst="rect">
            <a:avLst/>
          </a:prstGeom>
          <a:noFill/>
          <a:ln w="9525">
            <a:noFill/>
            <a:miter lim="800000"/>
            <a:headEnd/>
            <a:tailEnd/>
          </a:ln>
        </p:spPr>
        <p:txBody>
          <a:bodyPr>
            <a:spAutoFit/>
          </a:bodyPr>
          <a:lstStyle/>
          <a:p>
            <a:r>
              <a:rPr lang="en-US">
                <a:solidFill>
                  <a:srgbClr val="FFFF00"/>
                </a:solidFill>
              </a:rPr>
              <a:t>We conduct first the </a:t>
            </a:r>
            <a:r>
              <a:rPr lang="en-US">
                <a:solidFill>
                  <a:schemeClr val="bg1"/>
                </a:solidFill>
              </a:rPr>
              <a:t>open-circuit test</a:t>
            </a:r>
            <a:r>
              <a:rPr lang="en-US">
                <a:solidFill>
                  <a:srgbClr val="FFFF00"/>
                </a:solidFill>
              </a:rPr>
              <a:t> on the synchronous generator: the generator is rotated at the rated speed, all the terminals are disconnected from loads, the field current is set to zero first. Next, the field current is increased in steps and the phase voltage (whish is equal to the internal generated voltage </a:t>
            </a:r>
            <a:r>
              <a:rPr lang="en-US" i="1">
                <a:solidFill>
                  <a:srgbClr val="FFFF00"/>
                </a:solidFill>
              </a:rPr>
              <a:t>E</a:t>
            </a:r>
            <a:r>
              <a:rPr lang="en-US" i="1" baseline="-25000">
                <a:solidFill>
                  <a:srgbClr val="FFFF00"/>
                </a:solidFill>
              </a:rPr>
              <a:t>A</a:t>
            </a:r>
            <a:r>
              <a:rPr lang="en-US">
                <a:solidFill>
                  <a:srgbClr val="FFFF00"/>
                </a:solidFill>
              </a:rPr>
              <a:t> since the armature current is zero) is measured.</a:t>
            </a:r>
          </a:p>
          <a:p>
            <a:endParaRPr lang="en-US">
              <a:solidFill>
                <a:srgbClr val="FFFF00"/>
              </a:solidFill>
            </a:endParaRPr>
          </a:p>
          <a:p>
            <a:r>
              <a:rPr lang="en-US">
                <a:solidFill>
                  <a:srgbClr val="FFFF00"/>
                </a:solidFill>
              </a:rPr>
              <a:t>Therefore, it is possible to plot the dependence of the internal generated voltage on the field current – the </a:t>
            </a:r>
            <a:r>
              <a:rPr lang="en-US">
                <a:solidFill>
                  <a:schemeClr val="bg1"/>
                </a:solidFill>
              </a:rPr>
              <a:t>open-circuit characteristic </a:t>
            </a:r>
            <a:r>
              <a:rPr lang="en-US">
                <a:solidFill>
                  <a:srgbClr val="FFFF00"/>
                </a:solidFill>
              </a:rPr>
              <a:t>(OCC) of the generator.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ctrTitle"/>
          </p:nvPr>
        </p:nvSpPr>
        <p:spPr/>
        <p:txBody>
          <a:bodyPr/>
          <a:lstStyle/>
          <a:p>
            <a:r>
              <a:rPr lang="en-US" smtClean="0"/>
              <a:t>Measuring parameters of synchronous generator model</a:t>
            </a:r>
          </a:p>
        </p:txBody>
      </p:sp>
      <p:pic>
        <p:nvPicPr>
          <p:cNvPr id="62467" name="Picture 2" descr="f5-17a.jpg"/>
          <p:cNvPicPr>
            <a:picLocks noChangeAspect="1"/>
          </p:cNvPicPr>
          <p:nvPr/>
        </p:nvPicPr>
        <p:blipFill>
          <a:blip r:embed="rId2" cstate="print">
            <a:lum contrast="20000"/>
          </a:blip>
          <a:srcRect/>
          <a:stretch>
            <a:fillRect/>
          </a:stretch>
        </p:blipFill>
        <p:spPr bwMode="auto">
          <a:xfrm>
            <a:off x="5467350" y="1447800"/>
            <a:ext cx="3524250" cy="3074988"/>
          </a:xfrm>
          <a:prstGeom prst="rect">
            <a:avLst/>
          </a:prstGeom>
          <a:noFill/>
          <a:ln w="9525">
            <a:noFill/>
            <a:miter lim="800000"/>
            <a:headEnd/>
            <a:tailEnd/>
          </a:ln>
        </p:spPr>
      </p:pic>
      <p:sp>
        <p:nvSpPr>
          <p:cNvPr id="62468" name="TextBox 3"/>
          <p:cNvSpPr txBox="1">
            <a:spLocks noChangeArrowheads="1"/>
          </p:cNvSpPr>
          <p:nvPr/>
        </p:nvSpPr>
        <p:spPr bwMode="auto">
          <a:xfrm>
            <a:off x="304800" y="1600200"/>
            <a:ext cx="5105400" cy="2032000"/>
          </a:xfrm>
          <a:prstGeom prst="rect">
            <a:avLst/>
          </a:prstGeom>
          <a:noFill/>
          <a:ln w="9525">
            <a:noFill/>
            <a:miter lim="800000"/>
            <a:headEnd/>
            <a:tailEnd/>
          </a:ln>
        </p:spPr>
        <p:txBody>
          <a:bodyPr>
            <a:spAutoFit/>
          </a:bodyPr>
          <a:lstStyle/>
          <a:p>
            <a:r>
              <a:rPr lang="en-US">
                <a:solidFill>
                  <a:srgbClr val="FFFF00"/>
                </a:solidFill>
              </a:rPr>
              <a:t>Since the unsaturated core of the machine has a reluctance thousands times lower than the reluctance of the air-gap, the resulting flux increases linearly first. When the saturation is reached, the core reluctance greatly increases causing the flux to increase much slower with the increase of the mmf.</a:t>
            </a:r>
          </a:p>
        </p:txBody>
      </p:sp>
      <p:sp>
        <p:nvSpPr>
          <p:cNvPr id="62469" name="TextBox 4"/>
          <p:cNvSpPr txBox="1">
            <a:spLocks noChangeArrowheads="1"/>
          </p:cNvSpPr>
          <p:nvPr/>
        </p:nvSpPr>
        <p:spPr bwMode="auto">
          <a:xfrm>
            <a:off x="304800" y="4495800"/>
            <a:ext cx="8534400" cy="2032000"/>
          </a:xfrm>
          <a:prstGeom prst="rect">
            <a:avLst/>
          </a:prstGeom>
          <a:noFill/>
          <a:ln w="9525">
            <a:noFill/>
            <a:miter lim="800000"/>
            <a:headEnd/>
            <a:tailEnd/>
          </a:ln>
        </p:spPr>
        <p:txBody>
          <a:bodyPr>
            <a:spAutoFit/>
          </a:bodyPr>
          <a:lstStyle/>
          <a:p>
            <a:r>
              <a:rPr lang="en-US">
                <a:solidFill>
                  <a:srgbClr val="FFFF00"/>
                </a:solidFill>
              </a:rPr>
              <a:t>We conduct next the </a:t>
            </a:r>
            <a:r>
              <a:rPr lang="en-US">
                <a:solidFill>
                  <a:schemeClr val="bg1"/>
                </a:solidFill>
              </a:rPr>
              <a:t>short-circuit test</a:t>
            </a:r>
            <a:r>
              <a:rPr lang="en-US">
                <a:solidFill>
                  <a:srgbClr val="FFFF00"/>
                </a:solidFill>
              </a:rPr>
              <a:t> on the synchronous generator: the generator is rotated at the rated speed, all the terminals are short-circuited through ammeters, the field current is set to zero first. Next, the field current is increased in steps and the armature current </a:t>
            </a:r>
            <a:r>
              <a:rPr lang="en-US" i="1">
                <a:solidFill>
                  <a:srgbClr val="FFFF00"/>
                </a:solidFill>
              </a:rPr>
              <a:t>I</a:t>
            </a:r>
            <a:r>
              <a:rPr lang="en-US" i="1" baseline="-25000">
                <a:solidFill>
                  <a:srgbClr val="FFFF00"/>
                </a:solidFill>
              </a:rPr>
              <a:t>A</a:t>
            </a:r>
            <a:r>
              <a:rPr lang="en-US">
                <a:solidFill>
                  <a:srgbClr val="FFFF00"/>
                </a:solidFill>
              </a:rPr>
              <a:t> is measured as the field current is increased.</a:t>
            </a:r>
          </a:p>
          <a:p>
            <a:endParaRPr lang="en-US">
              <a:solidFill>
                <a:srgbClr val="FFFF00"/>
              </a:solidFill>
            </a:endParaRPr>
          </a:p>
          <a:p>
            <a:r>
              <a:rPr lang="en-US">
                <a:solidFill>
                  <a:srgbClr val="FFFF00"/>
                </a:solidFill>
              </a:rPr>
              <a:t>The plot of armature current (or line current) vs. the field current is the </a:t>
            </a:r>
            <a:r>
              <a:rPr lang="en-US">
                <a:solidFill>
                  <a:schemeClr val="bg1"/>
                </a:solidFill>
              </a:rPr>
              <a:t>short-circuit characteristic </a:t>
            </a:r>
            <a:r>
              <a:rPr lang="en-US">
                <a:solidFill>
                  <a:srgbClr val="FFFF00"/>
                </a:solidFill>
              </a:rPr>
              <a:t>(SCC) of the generator.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ctrTitle"/>
          </p:nvPr>
        </p:nvSpPr>
        <p:spPr/>
        <p:txBody>
          <a:bodyPr/>
          <a:lstStyle/>
          <a:p>
            <a:r>
              <a:rPr lang="en-US" smtClean="0"/>
              <a:t>Measuring parameters of synchronous generator model</a:t>
            </a:r>
          </a:p>
        </p:txBody>
      </p:sp>
      <p:pic>
        <p:nvPicPr>
          <p:cNvPr id="11268" name="Picture 2" descr="f5-17b.jpg"/>
          <p:cNvPicPr>
            <a:picLocks noChangeAspect="1"/>
          </p:cNvPicPr>
          <p:nvPr/>
        </p:nvPicPr>
        <p:blipFill>
          <a:blip r:embed="rId3" cstate="print">
            <a:lum contrast="20000"/>
          </a:blip>
          <a:srcRect/>
          <a:stretch>
            <a:fillRect/>
          </a:stretch>
        </p:blipFill>
        <p:spPr bwMode="auto">
          <a:xfrm>
            <a:off x="5029200" y="1524000"/>
            <a:ext cx="3962400" cy="2173288"/>
          </a:xfrm>
          <a:prstGeom prst="rect">
            <a:avLst/>
          </a:prstGeom>
          <a:noFill/>
          <a:ln w="9525">
            <a:noFill/>
            <a:miter lim="800000"/>
            <a:headEnd/>
            <a:tailEnd/>
          </a:ln>
        </p:spPr>
      </p:pic>
      <p:sp>
        <p:nvSpPr>
          <p:cNvPr id="11269" name="TextBox 3"/>
          <p:cNvSpPr txBox="1">
            <a:spLocks noChangeArrowheads="1"/>
          </p:cNvSpPr>
          <p:nvPr/>
        </p:nvSpPr>
        <p:spPr bwMode="auto">
          <a:xfrm>
            <a:off x="228600" y="1600200"/>
            <a:ext cx="4648200" cy="923925"/>
          </a:xfrm>
          <a:prstGeom prst="rect">
            <a:avLst/>
          </a:prstGeom>
          <a:noFill/>
          <a:ln w="9525">
            <a:noFill/>
            <a:miter lim="800000"/>
            <a:headEnd/>
            <a:tailEnd/>
          </a:ln>
        </p:spPr>
        <p:txBody>
          <a:bodyPr>
            <a:spAutoFit/>
          </a:bodyPr>
          <a:lstStyle/>
          <a:p>
            <a:r>
              <a:rPr lang="en-US">
                <a:solidFill>
                  <a:srgbClr val="FFFF00"/>
                </a:solidFill>
              </a:rPr>
              <a:t>The SCC is a straight line since, for the short-circuited terminals, the magnitude of the armature current is</a:t>
            </a:r>
          </a:p>
        </p:txBody>
      </p:sp>
      <p:graphicFrame>
        <p:nvGraphicFramePr>
          <p:cNvPr id="11266" name="Object 4"/>
          <p:cNvGraphicFramePr>
            <a:graphicFrameLocks noChangeAspect="1"/>
          </p:cNvGraphicFramePr>
          <p:nvPr/>
        </p:nvGraphicFramePr>
        <p:xfrm>
          <a:off x="1066800" y="2590800"/>
          <a:ext cx="1903413" cy="914400"/>
        </p:xfrm>
        <a:graphic>
          <a:graphicData uri="http://schemas.openxmlformats.org/presentationml/2006/ole">
            <p:oleObj spid="_x0000_s11266" name="Equation" r:id="rId4" imgW="977760" imgH="469800" progId="">
              <p:embed/>
            </p:oleObj>
          </a:graphicData>
        </a:graphic>
      </p:graphicFrame>
      <p:sp>
        <p:nvSpPr>
          <p:cNvPr id="11270" name="Text Box 30"/>
          <p:cNvSpPr txBox="1">
            <a:spLocks noChangeArrowheads="1"/>
          </p:cNvSpPr>
          <p:nvPr/>
        </p:nvSpPr>
        <p:spPr bwMode="auto">
          <a:xfrm>
            <a:off x="4191000" y="2819400"/>
            <a:ext cx="838200" cy="304800"/>
          </a:xfrm>
          <a:prstGeom prst="rect">
            <a:avLst/>
          </a:prstGeom>
          <a:noFill/>
          <a:ln w="9525">
            <a:noFill/>
            <a:miter lim="800000"/>
            <a:headEnd/>
            <a:tailEnd/>
          </a:ln>
        </p:spPr>
        <p:txBody>
          <a:bodyPr>
            <a:spAutoFit/>
          </a:bodyPr>
          <a:lstStyle/>
          <a:p>
            <a:pPr>
              <a:spcBef>
                <a:spcPct val="50000"/>
              </a:spcBef>
            </a:pPr>
            <a:r>
              <a:rPr lang="en-US" sz="1400">
                <a:solidFill>
                  <a:schemeClr val="folHlink"/>
                </a:solidFill>
              </a:rPr>
              <a:t>(7.28.1)</a:t>
            </a:r>
          </a:p>
        </p:txBody>
      </p:sp>
      <p:sp>
        <p:nvSpPr>
          <p:cNvPr id="11271" name="TextBox 6"/>
          <p:cNvSpPr txBox="1">
            <a:spLocks noChangeArrowheads="1"/>
          </p:cNvSpPr>
          <p:nvPr/>
        </p:nvSpPr>
        <p:spPr bwMode="auto">
          <a:xfrm>
            <a:off x="228600" y="3648075"/>
            <a:ext cx="4648200" cy="369888"/>
          </a:xfrm>
          <a:prstGeom prst="rect">
            <a:avLst/>
          </a:prstGeom>
          <a:noFill/>
          <a:ln w="9525">
            <a:noFill/>
            <a:miter lim="800000"/>
            <a:headEnd/>
            <a:tailEnd/>
          </a:ln>
        </p:spPr>
        <p:txBody>
          <a:bodyPr>
            <a:spAutoFit/>
          </a:bodyPr>
          <a:lstStyle/>
          <a:p>
            <a:r>
              <a:rPr lang="en-US">
                <a:solidFill>
                  <a:srgbClr val="FFFF00"/>
                </a:solidFill>
              </a:rPr>
              <a:t>The equivalent generator’s circuit during SC</a:t>
            </a:r>
          </a:p>
        </p:txBody>
      </p:sp>
      <p:pic>
        <p:nvPicPr>
          <p:cNvPr id="11272" name="Picture 7" descr="f5-18b.jpg"/>
          <p:cNvPicPr>
            <a:picLocks noChangeAspect="1"/>
          </p:cNvPicPr>
          <p:nvPr/>
        </p:nvPicPr>
        <p:blipFill>
          <a:blip r:embed="rId5" cstate="print">
            <a:lum contrast="20000"/>
          </a:blip>
          <a:srcRect/>
          <a:stretch>
            <a:fillRect/>
          </a:stretch>
        </p:blipFill>
        <p:spPr bwMode="auto">
          <a:xfrm>
            <a:off x="5943600" y="3886200"/>
            <a:ext cx="3048000" cy="1543050"/>
          </a:xfrm>
          <a:prstGeom prst="rect">
            <a:avLst/>
          </a:prstGeom>
          <a:noFill/>
          <a:ln w="9525">
            <a:noFill/>
            <a:miter lim="800000"/>
            <a:headEnd/>
            <a:tailEnd/>
          </a:ln>
        </p:spPr>
      </p:pic>
      <p:pic>
        <p:nvPicPr>
          <p:cNvPr id="11273" name="Picture 8" descr="f5-18c.jpg"/>
          <p:cNvPicPr>
            <a:picLocks noChangeAspect="1"/>
          </p:cNvPicPr>
          <p:nvPr/>
        </p:nvPicPr>
        <p:blipFill>
          <a:blip r:embed="rId6" cstate="print">
            <a:lum contrast="20000"/>
          </a:blip>
          <a:srcRect/>
          <a:stretch>
            <a:fillRect/>
          </a:stretch>
        </p:blipFill>
        <p:spPr bwMode="auto">
          <a:xfrm>
            <a:off x="5953125" y="5486400"/>
            <a:ext cx="3038475" cy="842963"/>
          </a:xfrm>
          <a:prstGeom prst="rect">
            <a:avLst/>
          </a:prstGeom>
          <a:noFill/>
          <a:ln w="9525">
            <a:noFill/>
            <a:miter lim="800000"/>
            <a:headEnd/>
            <a:tailEnd/>
          </a:ln>
        </p:spPr>
      </p:pic>
      <p:pic>
        <p:nvPicPr>
          <p:cNvPr id="11274" name="Picture 9" descr="f5-18a.jpg"/>
          <p:cNvPicPr>
            <a:picLocks noChangeAspect="1"/>
          </p:cNvPicPr>
          <p:nvPr/>
        </p:nvPicPr>
        <p:blipFill>
          <a:blip r:embed="rId7" cstate="print">
            <a:lum contrast="20000"/>
          </a:blip>
          <a:srcRect/>
          <a:stretch>
            <a:fillRect/>
          </a:stretch>
        </p:blipFill>
        <p:spPr bwMode="auto">
          <a:xfrm>
            <a:off x="249238" y="4114800"/>
            <a:ext cx="3484562" cy="1676400"/>
          </a:xfrm>
          <a:prstGeom prst="rect">
            <a:avLst/>
          </a:prstGeom>
          <a:noFill/>
          <a:ln w="9525">
            <a:noFill/>
            <a:miter lim="800000"/>
            <a:headEnd/>
            <a:tailEnd/>
          </a:ln>
        </p:spPr>
      </p:pic>
      <p:sp>
        <p:nvSpPr>
          <p:cNvPr id="11275" name="TextBox 10"/>
          <p:cNvSpPr txBox="1">
            <a:spLocks noChangeArrowheads="1"/>
          </p:cNvSpPr>
          <p:nvPr/>
        </p:nvSpPr>
        <p:spPr bwMode="auto">
          <a:xfrm>
            <a:off x="3962400" y="4306888"/>
            <a:ext cx="2057400" cy="646112"/>
          </a:xfrm>
          <a:prstGeom prst="rect">
            <a:avLst/>
          </a:prstGeom>
          <a:noFill/>
          <a:ln w="9525">
            <a:noFill/>
            <a:miter lim="800000"/>
            <a:headEnd/>
            <a:tailEnd/>
          </a:ln>
        </p:spPr>
        <p:txBody>
          <a:bodyPr>
            <a:spAutoFit/>
          </a:bodyPr>
          <a:lstStyle/>
          <a:p>
            <a:r>
              <a:rPr lang="en-US">
                <a:solidFill>
                  <a:srgbClr val="FFFF00"/>
                </a:solidFill>
              </a:rPr>
              <a:t>The resulting phasor diagram </a:t>
            </a:r>
          </a:p>
        </p:txBody>
      </p:sp>
      <p:sp>
        <p:nvSpPr>
          <p:cNvPr id="11276" name="TextBox 11"/>
          <p:cNvSpPr txBox="1">
            <a:spLocks noChangeArrowheads="1"/>
          </p:cNvSpPr>
          <p:nvPr/>
        </p:nvSpPr>
        <p:spPr bwMode="auto">
          <a:xfrm>
            <a:off x="3962400" y="5410200"/>
            <a:ext cx="2057400" cy="923925"/>
          </a:xfrm>
          <a:prstGeom prst="rect">
            <a:avLst/>
          </a:prstGeom>
          <a:noFill/>
          <a:ln w="9525">
            <a:noFill/>
            <a:miter lim="800000"/>
            <a:headEnd/>
            <a:tailEnd/>
          </a:ln>
        </p:spPr>
        <p:txBody>
          <a:bodyPr>
            <a:spAutoFit/>
          </a:bodyPr>
          <a:lstStyle/>
          <a:p>
            <a:r>
              <a:rPr lang="en-US">
                <a:solidFill>
                  <a:srgbClr val="FFFF00"/>
                </a:solidFill>
              </a:rPr>
              <a:t>The magnetic fields during short-circuit test</a:t>
            </a:r>
          </a:p>
        </p:txBody>
      </p:sp>
      <p:sp>
        <p:nvSpPr>
          <p:cNvPr id="11277" name="TextBox 12"/>
          <p:cNvSpPr txBox="1">
            <a:spLocks noChangeArrowheads="1"/>
          </p:cNvSpPr>
          <p:nvPr/>
        </p:nvSpPr>
        <p:spPr bwMode="auto">
          <a:xfrm>
            <a:off x="228600" y="5878513"/>
            <a:ext cx="3581400" cy="646112"/>
          </a:xfrm>
          <a:prstGeom prst="rect">
            <a:avLst/>
          </a:prstGeom>
          <a:noFill/>
          <a:ln w="9525">
            <a:noFill/>
            <a:miter lim="800000"/>
            <a:headEnd/>
            <a:tailEnd/>
          </a:ln>
        </p:spPr>
        <p:txBody>
          <a:bodyPr>
            <a:spAutoFit/>
          </a:bodyPr>
          <a:lstStyle/>
          <a:p>
            <a:r>
              <a:rPr lang="en-US">
                <a:solidFill>
                  <a:srgbClr val="FFFF00"/>
                </a:solidFill>
              </a:rPr>
              <a:t>Since </a:t>
            </a:r>
            <a:r>
              <a:rPr lang="en-US" i="1">
                <a:solidFill>
                  <a:srgbClr val="FFFF00"/>
                </a:solidFill>
              </a:rPr>
              <a:t>B</a:t>
            </a:r>
            <a:r>
              <a:rPr lang="en-US" i="1" baseline="-25000">
                <a:solidFill>
                  <a:srgbClr val="FFFF00"/>
                </a:solidFill>
              </a:rPr>
              <a:t>S</a:t>
            </a:r>
            <a:r>
              <a:rPr lang="en-US">
                <a:solidFill>
                  <a:srgbClr val="FFFF00"/>
                </a:solidFill>
              </a:rPr>
              <a:t> almost cancels </a:t>
            </a:r>
            <a:r>
              <a:rPr lang="en-US" i="1">
                <a:solidFill>
                  <a:srgbClr val="FFFF00"/>
                </a:solidFill>
              </a:rPr>
              <a:t>B</a:t>
            </a:r>
            <a:r>
              <a:rPr lang="en-US" i="1" baseline="-25000">
                <a:solidFill>
                  <a:srgbClr val="FFFF00"/>
                </a:solidFill>
              </a:rPr>
              <a:t>R</a:t>
            </a:r>
            <a:r>
              <a:rPr lang="en-US">
                <a:solidFill>
                  <a:srgbClr val="FFFF00"/>
                </a:solidFill>
              </a:rPr>
              <a:t>, the net field </a:t>
            </a:r>
            <a:r>
              <a:rPr lang="en-US" i="1">
                <a:solidFill>
                  <a:srgbClr val="FFFF00"/>
                </a:solidFill>
              </a:rPr>
              <a:t>B</a:t>
            </a:r>
            <a:r>
              <a:rPr lang="en-US" i="1" baseline="-25000">
                <a:solidFill>
                  <a:srgbClr val="FFFF00"/>
                </a:solidFill>
              </a:rPr>
              <a:t>net</a:t>
            </a:r>
            <a:r>
              <a:rPr lang="en-US">
                <a:solidFill>
                  <a:srgbClr val="FFFF00"/>
                </a:solidFill>
              </a:rPr>
              <a:t> is </a:t>
            </a:r>
            <a:r>
              <a:rPr lang="en-US">
                <a:solidFill>
                  <a:schemeClr val="bg1"/>
                </a:solidFill>
              </a:rPr>
              <a:t>very small</a:t>
            </a:r>
            <a:r>
              <a:rPr lang="en-US">
                <a:solidFill>
                  <a:srgbClr val="FFFF00"/>
                </a:solidFill>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ctrTitle"/>
          </p:nvPr>
        </p:nvSpPr>
        <p:spPr/>
        <p:txBody>
          <a:bodyPr/>
          <a:lstStyle/>
          <a:p>
            <a:r>
              <a:rPr lang="en-US" smtClean="0"/>
              <a:t>Measuring parameters of synchronous generator model</a:t>
            </a:r>
          </a:p>
        </p:txBody>
      </p:sp>
      <p:sp>
        <p:nvSpPr>
          <p:cNvPr id="3" name="TextBox 2"/>
          <p:cNvSpPr txBox="1"/>
          <p:nvPr/>
        </p:nvSpPr>
        <p:spPr>
          <a:xfrm>
            <a:off x="381000" y="1644650"/>
            <a:ext cx="8458200" cy="1631950"/>
          </a:xfrm>
          <a:prstGeom prst="rect">
            <a:avLst/>
          </a:prstGeom>
          <a:noFill/>
        </p:spPr>
        <p:txBody>
          <a:bodyPr>
            <a:spAutoFit/>
          </a:bodyPr>
          <a:lstStyle/>
          <a:p>
            <a:pPr>
              <a:defRPr/>
            </a:pPr>
            <a:r>
              <a:rPr lang="en-US" dirty="0">
                <a:solidFill>
                  <a:srgbClr val="FFFF00"/>
                </a:solidFill>
              </a:rPr>
              <a:t>An approximate method to determine the synchronous reactance </a:t>
            </a:r>
            <a:r>
              <a:rPr lang="en-US" i="1" dirty="0">
                <a:solidFill>
                  <a:srgbClr val="FFFF00"/>
                </a:solidFill>
              </a:rPr>
              <a:t>X</a:t>
            </a:r>
            <a:r>
              <a:rPr lang="en-US" i="1" baseline="-25000" dirty="0">
                <a:solidFill>
                  <a:srgbClr val="FFFF00"/>
                </a:solidFill>
              </a:rPr>
              <a:t>S</a:t>
            </a:r>
            <a:r>
              <a:rPr lang="en-US" dirty="0">
                <a:solidFill>
                  <a:srgbClr val="FFFF00"/>
                </a:solidFill>
              </a:rPr>
              <a:t> at a given field current:</a:t>
            </a:r>
          </a:p>
          <a:p>
            <a:pPr>
              <a:defRPr/>
            </a:pPr>
            <a:endParaRPr lang="en-US" sz="1000" dirty="0">
              <a:solidFill>
                <a:srgbClr val="FFFF00"/>
              </a:solidFill>
            </a:endParaRPr>
          </a:p>
          <a:p>
            <a:pPr marL="342900" indent="-342900">
              <a:buFontTx/>
              <a:buAutoNum type="arabicPeriod"/>
              <a:defRPr/>
            </a:pPr>
            <a:r>
              <a:rPr lang="en-US" dirty="0">
                <a:solidFill>
                  <a:srgbClr val="FFFF00"/>
                </a:solidFill>
              </a:rPr>
              <a:t>Get the internal generated voltage </a:t>
            </a:r>
            <a:r>
              <a:rPr lang="en-US" i="1" dirty="0">
                <a:solidFill>
                  <a:srgbClr val="FFFF00"/>
                </a:solidFill>
              </a:rPr>
              <a:t>E</a:t>
            </a:r>
            <a:r>
              <a:rPr lang="en-US" i="1" baseline="-25000" dirty="0">
                <a:solidFill>
                  <a:srgbClr val="FFFF00"/>
                </a:solidFill>
              </a:rPr>
              <a:t>A</a:t>
            </a:r>
            <a:r>
              <a:rPr lang="en-US" dirty="0">
                <a:solidFill>
                  <a:srgbClr val="FFFF00"/>
                </a:solidFill>
              </a:rPr>
              <a:t> from the OCC at that field current.</a:t>
            </a:r>
          </a:p>
          <a:p>
            <a:pPr marL="342900" indent="-342900">
              <a:buFontTx/>
              <a:buAutoNum type="arabicPeriod"/>
              <a:defRPr/>
            </a:pPr>
            <a:r>
              <a:rPr lang="en-US" dirty="0">
                <a:solidFill>
                  <a:srgbClr val="FFFF00"/>
                </a:solidFill>
              </a:rPr>
              <a:t>Get the short-circuit current </a:t>
            </a:r>
            <a:r>
              <a:rPr lang="en-US" i="1" dirty="0">
                <a:solidFill>
                  <a:srgbClr val="FFFF00"/>
                </a:solidFill>
              </a:rPr>
              <a:t>I</a:t>
            </a:r>
            <a:r>
              <a:rPr lang="en-US" i="1" baseline="-25000" dirty="0">
                <a:solidFill>
                  <a:srgbClr val="FFFF00"/>
                </a:solidFill>
              </a:rPr>
              <a:t>A,SC</a:t>
            </a:r>
            <a:r>
              <a:rPr lang="en-US" dirty="0">
                <a:solidFill>
                  <a:srgbClr val="FFFF00"/>
                </a:solidFill>
              </a:rPr>
              <a:t> at that field current from the SCC.</a:t>
            </a:r>
          </a:p>
          <a:p>
            <a:pPr marL="342900" indent="-342900">
              <a:buFontTx/>
              <a:buAutoNum type="arabicPeriod"/>
              <a:defRPr/>
            </a:pPr>
            <a:r>
              <a:rPr lang="en-US" dirty="0">
                <a:solidFill>
                  <a:srgbClr val="FFFF00"/>
                </a:solidFill>
              </a:rPr>
              <a:t>Find </a:t>
            </a:r>
            <a:r>
              <a:rPr lang="en-US" i="1" dirty="0">
                <a:solidFill>
                  <a:srgbClr val="FFFF00"/>
                </a:solidFill>
              </a:rPr>
              <a:t>X</a:t>
            </a:r>
            <a:r>
              <a:rPr lang="en-US" i="1" baseline="-25000" dirty="0">
                <a:solidFill>
                  <a:srgbClr val="FFFF00"/>
                </a:solidFill>
              </a:rPr>
              <a:t>S</a:t>
            </a:r>
            <a:r>
              <a:rPr lang="en-US" dirty="0">
                <a:solidFill>
                  <a:srgbClr val="FFFF00"/>
                </a:solidFill>
              </a:rPr>
              <a:t> from</a:t>
            </a:r>
          </a:p>
        </p:txBody>
      </p:sp>
      <p:graphicFrame>
        <p:nvGraphicFramePr>
          <p:cNvPr id="12290" name="Object 3"/>
          <p:cNvGraphicFramePr>
            <a:graphicFrameLocks noChangeAspect="1"/>
          </p:cNvGraphicFramePr>
          <p:nvPr/>
        </p:nvGraphicFramePr>
        <p:xfrm>
          <a:off x="3611563" y="3289300"/>
          <a:ext cx="1417637" cy="901700"/>
        </p:xfrm>
        <a:graphic>
          <a:graphicData uri="http://schemas.openxmlformats.org/presentationml/2006/ole">
            <p:oleObj spid="_x0000_s12290" name="Equation" r:id="rId3" imgW="698400" imgH="444240" progId="">
              <p:embed/>
            </p:oleObj>
          </a:graphicData>
        </a:graphic>
      </p:graphicFrame>
      <p:sp>
        <p:nvSpPr>
          <p:cNvPr id="12294" name="TextBox 4"/>
          <p:cNvSpPr txBox="1">
            <a:spLocks noChangeArrowheads="1"/>
          </p:cNvSpPr>
          <p:nvPr/>
        </p:nvSpPr>
        <p:spPr bwMode="auto">
          <a:xfrm>
            <a:off x="381000" y="4419600"/>
            <a:ext cx="8458200" cy="369888"/>
          </a:xfrm>
          <a:prstGeom prst="rect">
            <a:avLst/>
          </a:prstGeom>
          <a:noFill/>
          <a:ln w="9525">
            <a:noFill/>
            <a:miter lim="800000"/>
            <a:headEnd/>
            <a:tailEnd/>
          </a:ln>
        </p:spPr>
        <p:txBody>
          <a:bodyPr>
            <a:spAutoFit/>
          </a:bodyPr>
          <a:lstStyle/>
          <a:p>
            <a:r>
              <a:rPr lang="en-US">
                <a:solidFill>
                  <a:srgbClr val="FFFF00"/>
                </a:solidFill>
              </a:rPr>
              <a:t>Since the internal machine impedance is</a:t>
            </a:r>
          </a:p>
        </p:txBody>
      </p:sp>
      <p:graphicFrame>
        <p:nvGraphicFramePr>
          <p:cNvPr id="12291" name="Object 4"/>
          <p:cNvGraphicFramePr>
            <a:graphicFrameLocks noChangeAspect="1"/>
          </p:cNvGraphicFramePr>
          <p:nvPr/>
        </p:nvGraphicFramePr>
        <p:xfrm>
          <a:off x="1143000" y="4918075"/>
          <a:ext cx="6621463" cy="949325"/>
        </p:xfrm>
        <a:graphic>
          <a:graphicData uri="http://schemas.openxmlformats.org/presentationml/2006/ole">
            <p:oleObj spid="_x0000_s12291" name="Equation" r:id="rId4" imgW="3098520" imgH="444240" progId="">
              <p:embed/>
            </p:oleObj>
          </a:graphicData>
        </a:graphic>
      </p:graphicFrame>
      <p:sp>
        <p:nvSpPr>
          <p:cNvPr id="12295" name="Text Box 30"/>
          <p:cNvSpPr txBox="1">
            <a:spLocks noChangeArrowheads="1"/>
          </p:cNvSpPr>
          <p:nvPr/>
        </p:nvSpPr>
        <p:spPr bwMode="auto">
          <a:xfrm>
            <a:off x="8305800" y="3541713"/>
            <a:ext cx="838200" cy="304800"/>
          </a:xfrm>
          <a:prstGeom prst="rect">
            <a:avLst/>
          </a:prstGeom>
          <a:noFill/>
          <a:ln w="9525">
            <a:noFill/>
            <a:miter lim="800000"/>
            <a:headEnd/>
            <a:tailEnd/>
          </a:ln>
        </p:spPr>
        <p:txBody>
          <a:bodyPr>
            <a:spAutoFit/>
          </a:bodyPr>
          <a:lstStyle/>
          <a:p>
            <a:pPr>
              <a:spcBef>
                <a:spcPct val="50000"/>
              </a:spcBef>
            </a:pPr>
            <a:r>
              <a:rPr lang="en-US" sz="1400">
                <a:solidFill>
                  <a:schemeClr val="folHlink"/>
                </a:solidFill>
              </a:rPr>
              <a:t>(7.29.1)</a:t>
            </a:r>
          </a:p>
        </p:txBody>
      </p:sp>
      <p:sp>
        <p:nvSpPr>
          <p:cNvPr id="12296" name="Text Box 30"/>
          <p:cNvSpPr txBox="1">
            <a:spLocks noChangeArrowheads="1"/>
          </p:cNvSpPr>
          <p:nvPr/>
        </p:nvSpPr>
        <p:spPr bwMode="auto">
          <a:xfrm>
            <a:off x="8305800" y="5191125"/>
            <a:ext cx="838200" cy="304800"/>
          </a:xfrm>
          <a:prstGeom prst="rect">
            <a:avLst/>
          </a:prstGeom>
          <a:noFill/>
          <a:ln w="9525">
            <a:noFill/>
            <a:miter lim="800000"/>
            <a:headEnd/>
            <a:tailEnd/>
          </a:ln>
        </p:spPr>
        <p:txBody>
          <a:bodyPr>
            <a:spAutoFit/>
          </a:bodyPr>
          <a:lstStyle/>
          <a:p>
            <a:pPr>
              <a:spcBef>
                <a:spcPct val="50000"/>
              </a:spcBef>
            </a:pPr>
            <a:r>
              <a:rPr lang="en-US" sz="1400">
                <a:solidFill>
                  <a:schemeClr val="folHlink"/>
                </a:solidFill>
              </a:rPr>
              <a:t>(7.29.2)</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ctrTitle"/>
          </p:nvPr>
        </p:nvSpPr>
        <p:spPr/>
        <p:txBody>
          <a:bodyPr/>
          <a:lstStyle/>
          <a:p>
            <a:r>
              <a:rPr lang="en-US" smtClean="0"/>
              <a:t>Measuring parameters of synchronous generator model</a:t>
            </a:r>
          </a:p>
        </p:txBody>
      </p:sp>
      <p:sp>
        <p:nvSpPr>
          <p:cNvPr id="63491" name="TextBox 2"/>
          <p:cNvSpPr txBox="1">
            <a:spLocks noChangeArrowheads="1"/>
          </p:cNvSpPr>
          <p:nvPr/>
        </p:nvSpPr>
        <p:spPr bwMode="auto">
          <a:xfrm>
            <a:off x="304800" y="1524000"/>
            <a:ext cx="8610600" cy="1200150"/>
          </a:xfrm>
          <a:prstGeom prst="rect">
            <a:avLst/>
          </a:prstGeom>
          <a:noFill/>
          <a:ln w="9525">
            <a:noFill/>
            <a:miter lim="800000"/>
            <a:headEnd/>
            <a:tailEnd/>
          </a:ln>
        </p:spPr>
        <p:txBody>
          <a:bodyPr>
            <a:spAutoFit/>
          </a:bodyPr>
          <a:lstStyle/>
          <a:p>
            <a:r>
              <a:rPr lang="en-US">
                <a:solidFill>
                  <a:srgbClr val="FFFF00"/>
                </a:solidFill>
              </a:rPr>
              <a:t>A drawback of this method is that the internal generated voltage </a:t>
            </a:r>
            <a:r>
              <a:rPr lang="en-US" i="1">
                <a:solidFill>
                  <a:srgbClr val="FFFF00"/>
                </a:solidFill>
              </a:rPr>
              <a:t>E</a:t>
            </a:r>
            <a:r>
              <a:rPr lang="en-US" i="1" baseline="-25000">
                <a:solidFill>
                  <a:srgbClr val="FFFF00"/>
                </a:solidFill>
              </a:rPr>
              <a:t>A</a:t>
            </a:r>
            <a:r>
              <a:rPr lang="en-US">
                <a:solidFill>
                  <a:srgbClr val="FFFF00"/>
                </a:solidFill>
              </a:rPr>
              <a:t> is measured during the OCC, where the machine can be saturated for large field currents, while the armature current is measured in SCC, where the core is unsaturated. Therefore, this approach is accurate for </a:t>
            </a:r>
            <a:r>
              <a:rPr lang="en-US">
                <a:solidFill>
                  <a:schemeClr val="bg1"/>
                </a:solidFill>
              </a:rPr>
              <a:t>unsaturated cores </a:t>
            </a:r>
            <a:r>
              <a:rPr lang="en-US">
                <a:solidFill>
                  <a:srgbClr val="FFFF00"/>
                </a:solidFill>
              </a:rPr>
              <a:t>only.</a:t>
            </a:r>
          </a:p>
        </p:txBody>
      </p:sp>
      <p:pic>
        <p:nvPicPr>
          <p:cNvPr id="63492" name="Picture 3" descr="f5-19.jpg"/>
          <p:cNvPicPr>
            <a:picLocks noChangeAspect="1"/>
          </p:cNvPicPr>
          <p:nvPr/>
        </p:nvPicPr>
        <p:blipFill>
          <a:blip r:embed="rId2" cstate="print">
            <a:lum bright="-10000" contrast="30000"/>
          </a:blip>
          <a:srcRect/>
          <a:stretch>
            <a:fillRect/>
          </a:stretch>
        </p:blipFill>
        <p:spPr bwMode="auto">
          <a:xfrm>
            <a:off x="4648200" y="2779713"/>
            <a:ext cx="4267200" cy="3568700"/>
          </a:xfrm>
          <a:prstGeom prst="rect">
            <a:avLst/>
          </a:prstGeom>
          <a:noFill/>
          <a:ln w="9525">
            <a:noFill/>
            <a:miter lim="800000"/>
            <a:headEnd/>
            <a:tailEnd/>
          </a:ln>
        </p:spPr>
      </p:pic>
      <p:sp>
        <p:nvSpPr>
          <p:cNvPr id="63493" name="TextBox 4"/>
          <p:cNvSpPr txBox="1">
            <a:spLocks noChangeArrowheads="1"/>
          </p:cNvSpPr>
          <p:nvPr/>
        </p:nvSpPr>
        <p:spPr bwMode="auto">
          <a:xfrm>
            <a:off x="304800" y="2819400"/>
            <a:ext cx="4267200" cy="2032000"/>
          </a:xfrm>
          <a:prstGeom prst="rect">
            <a:avLst/>
          </a:prstGeom>
          <a:noFill/>
          <a:ln w="9525">
            <a:noFill/>
            <a:miter lim="800000"/>
            <a:headEnd/>
            <a:tailEnd/>
          </a:ln>
        </p:spPr>
        <p:txBody>
          <a:bodyPr>
            <a:spAutoFit/>
          </a:bodyPr>
          <a:lstStyle/>
          <a:p>
            <a:r>
              <a:rPr lang="en-US">
                <a:solidFill>
                  <a:srgbClr val="FFFF00"/>
                </a:solidFill>
              </a:rPr>
              <a:t>The approximate value of synchronous reactance varies with the degree of saturation of the OCC.</a:t>
            </a:r>
          </a:p>
          <a:p>
            <a:r>
              <a:rPr lang="en-US">
                <a:solidFill>
                  <a:srgbClr val="FFFF00"/>
                </a:solidFill>
              </a:rPr>
              <a:t>Therefore, the value of the synchronous reactance for a given problem should be estimated at the approximate load of the machine.</a:t>
            </a:r>
          </a:p>
        </p:txBody>
      </p:sp>
      <p:sp>
        <p:nvSpPr>
          <p:cNvPr id="63494" name="TextBox 5"/>
          <p:cNvSpPr txBox="1">
            <a:spLocks noChangeArrowheads="1"/>
          </p:cNvSpPr>
          <p:nvPr/>
        </p:nvSpPr>
        <p:spPr bwMode="auto">
          <a:xfrm>
            <a:off x="304800" y="4826000"/>
            <a:ext cx="4267200" cy="1755775"/>
          </a:xfrm>
          <a:prstGeom prst="rect">
            <a:avLst/>
          </a:prstGeom>
          <a:noFill/>
          <a:ln w="9525">
            <a:noFill/>
            <a:miter lim="800000"/>
            <a:headEnd/>
            <a:tailEnd/>
          </a:ln>
        </p:spPr>
        <p:txBody>
          <a:bodyPr>
            <a:spAutoFit/>
          </a:bodyPr>
          <a:lstStyle/>
          <a:p>
            <a:r>
              <a:rPr lang="en-US">
                <a:solidFill>
                  <a:srgbClr val="FFFF00"/>
                </a:solidFill>
              </a:rPr>
              <a:t>The winding’s resistance can be approximated by applying a DC voltage to a stationary machine’s winding and measuring the current. However, AC resistance is slightly larger than DC resistance (skin effect).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p:txBody>
          <a:bodyPr>
            <a:normAutofit fontScale="90000"/>
          </a:bodyPr>
          <a:lstStyle/>
          <a:p>
            <a:r>
              <a:rPr lang="en-US" smtClean="0"/>
              <a:t>Construction of synchronous machines</a:t>
            </a:r>
          </a:p>
        </p:txBody>
      </p:sp>
      <p:sp>
        <p:nvSpPr>
          <p:cNvPr id="47107" name="TextBox 2"/>
          <p:cNvSpPr txBox="1">
            <a:spLocks noChangeArrowheads="1"/>
          </p:cNvSpPr>
          <p:nvPr/>
        </p:nvSpPr>
        <p:spPr bwMode="auto">
          <a:xfrm>
            <a:off x="304800" y="1600200"/>
            <a:ext cx="8534400" cy="830263"/>
          </a:xfrm>
          <a:prstGeom prst="rect">
            <a:avLst/>
          </a:prstGeom>
          <a:noFill/>
          <a:ln w="9525">
            <a:noFill/>
            <a:miter lim="800000"/>
            <a:headEnd/>
            <a:tailEnd/>
          </a:ln>
        </p:spPr>
        <p:txBody>
          <a:bodyPr>
            <a:spAutoFit/>
          </a:bodyPr>
          <a:lstStyle/>
          <a:p>
            <a:r>
              <a:rPr lang="en-US" sz="2400">
                <a:solidFill>
                  <a:schemeClr val="bg1"/>
                </a:solidFill>
              </a:rPr>
              <a:t>Synchronous machines </a:t>
            </a:r>
            <a:r>
              <a:rPr lang="en-US" sz="2400">
                <a:solidFill>
                  <a:srgbClr val="FFFF00"/>
                </a:solidFill>
              </a:rPr>
              <a:t>are AC machines that have a field circuit supplied by an external DC source.</a:t>
            </a:r>
          </a:p>
        </p:txBody>
      </p:sp>
      <p:sp>
        <p:nvSpPr>
          <p:cNvPr id="47108" name="TextBox 3"/>
          <p:cNvSpPr txBox="1">
            <a:spLocks noChangeArrowheads="1"/>
          </p:cNvSpPr>
          <p:nvPr/>
        </p:nvSpPr>
        <p:spPr bwMode="auto">
          <a:xfrm>
            <a:off x="304800" y="2514600"/>
            <a:ext cx="8686800" cy="4094163"/>
          </a:xfrm>
          <a:prstGeom prst="rect">
            <a:avLst/>
          </a:prstGeom>
          <a:noFill/>
          <a:ln w="9525">
            <a:noFill/>
            <a:miter lim="800000"/>
            <a:headEnd/>
            <a:tailEnd/>
          </a:ln>
        </p:spPr>
        <p:txBody>
          <a:bodyPr>
            <a:spAutoFit/>
          </a:bodyPr>
          <a:lstStyle/>
          <a:p>
            <a:r>
              <a:rPr lang="en-US" sz="2000">
                <a:solidFill>
                  <a:srgbClr val="FFFF00"/>
                </a:solidFill>
              </a:rPr>
              <a:t>In a </a:t>
            </a:r>
            <a:r>
              <a:rPr lang="en-US" sz="2000">
                <a:solidFill>
                  <a:schemeClr val="bg1"/>
                </a:solidFill>
              </a:rPr>
              <a:t>synchronous generator</a:t>
            </a:r>
            <a:r>
              <a:rPr lang="en-US" sz="2000">
                <a:solidFill>
                  <a:srgbClr val="FFFF00"/>
                </a:solidFill>
              </a:rPr>
              <a:t>, a DC current is applied to the rotor winding producing a rotor magnetic field. The rotor is then turned by external means producing a rotating magnetic field, which induces a 3-phase voltage within the stator winding.</a:t>
            </a:r>
          </a:p>
          <a:p>
            <a:endParaRPr lang="en-US" sz="1000">
              <a:solidFill>
                <a:srgbClr val="FFFF00"/>
              </a:solidFill>
            </a:endParaRPr>
          </a:p>
          <a:p>
            <a:r>
              <a:rPr lang="en-US" sz="2000">
                <a:solidFill>
                  <a:srgbClr val="FFFF00"/>
                </a:solidFill>
              </a:rPr>
              <a:t>In a </a:t>
            </a:r>
            <a:r>
              <a:rPr lang="en-US" sz="2000">
                <a:solidFill>
                  <a:schemeClr val="bg1"/>
                </a:solidFill>
              </a:rPr>
              <a:t>synchronous motor</a:t>
            </a:r>
            <a:r>
              <a:rPr lang="en-US" sz="2000">
                <a:solidFill>
                  <a:srgbClr val="FFFF00"/>
                </a:solidFill>
              </a:rPr>
              <a:t>, a 3-phase set of stator currents produces a rotating magnetic field causing the rotor magnetic field to align with it. The rotor magnetic field is produced by a DC current applied to the rotor winding.</a:t>
            </a:r>
          </a:p>
          <a:p>
            <a:endParaRPr lang="en-US" sz="1000">
              <a:solidFill>
                <a:srgbClr val="FFFF00"/>
              </a:solidFill>
            </a:endParaRPr>
          </a:p>
          <a:p>
            <a:r>
              <a:rPr lang="en-US" sz="2000">
                <a:solidFill>
                  <a:schemeClr val="bg1"/>
                </a:solidFill>
              </a:rPr>
              <a:t>Field windings </a:t>
            </a:r>
            <a:r>
              <a:rPr lang="en-US" sz="2000">
                <a:solidFill>
                  <a:srgbClr val="FFFF00"/>
                </a:solidFill>
              </a:rPr>
              <a:t>are the windings producing the main magnetic field (</a:t>
            </a:r>
            <a:r>
              <a:rPr lang="en-US" sz="2000">
                <a:solidFill>
                  <a:schemeClr val="bg1"/>
                </a:solidFill>
              </a:rPr>
              <a:t>rotor</a:t>
            </a:r>
            <a:r>
              <a:rPr lang="en-US" sz="2000">
                <a:solidFill>
                  <a:srgbClr val="FFFF00"/>
                </a:solidFill>
              </a:rPr>
              <a:t> windings for synchronous machines); </a:t>
            </a:r>
            <a:r>
              <a:rPr lang="en-US" sz="2000">
                <a:solidFill>
                  <a:schemeClr val="bg1"/>
                </a:solidFill>
              </a:rPr>
              <a:t>armature windings </a:t>
            </a:r>
            <a:r>
              <a:rPr lang="en-US" sz="2000">
                <a:solidFill>
                  <a:srgbClr val="FFFF00"/>
                </a:solidFill>
              </a:rPr>
              <a:t>are the windings where the main voltage is induced (</a:t>
            </a:r>
            <a:r>
              <a:rPr lang="en-US" sz="2000">
                <a:solidFill>
                  <a:schemeClr val="bg1"/>
                </a:solidFill>
              </a:rPr>
              <a:t>stator</a:t>
            </a:r>
            <a:r>
              <a:rPr lang="en-US" sz="2000">
                <a:solidFill>
                  <a:srgbClr val="FFFF00"/>
                </a:solidFill>
              </a:rPr>
              <a:t> windings for synchronous machines).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p:txBody>
          <a:bodyPr>
            <a:normAutofit fontScale="90000"/>
          </a:bodyPr>
          <a:lstStyle/>
          <a:p>
            <a:r>
              <a:rPr lang="en-US" smtClean="0"/>
              <a:t>Construction of synchronous machines</a:t>
            </a:r>
          </a:p>
        </p:txBody>
      </p:sp>
      <p:sp>
        <p:nvSpPr>
          <p:cNvPr id="48131" name="TextBox 2"/>
          <p:cNvSpPr txBox="1">
            <a:spLocks noChangeArrowheads="1"/>
          </p:cNvSpPr>
          <p:nvPr/>
        </p:nvSpPr>
        <p:spPr bwMode="auto">
          <a:xfrm>
            <a:off x="304800" y="1600200"/>
            <a:ext cx="8610600" cy="646113"/>
          </a:xfrm>
          <a:prstGeom prst="rect">
            <a:avLst/>
          </a:prstGeom>
          <a:noFill/>
          <a:ln w="9525">
            <a:noFill/>
            <a:miter lim="800000"/>
            <a:headEnd/>
            <a:tailEnd/>
          </a:ln>
        </p:spPr>
        <p:txBody>
          <a:bodyPr>
            <a:spAutoFit/>
          </a:bodyPr>
          <a:lstStyle/>
          <a:p>
            <a:r>
              <a:rPr lang="en-US">
                <a:solidFill>
                  <a:srgbClr val="FFFF00"/>
                </a:solidFill>
              </a:rPr>
              <a:t>The rotor of a synchronous machine is a large electromagnet. The magnetic poles can be either salient (sticking out of rotor surface) or non-salient construction.</a:t>
            </a:r>
          </a:p>
        </p:txBody>
      </p:sp>
      <p:pic>
        <p:nvPicPr>
          <p:cNvPr id="48132" name="Picture 3" descr="f5-1.jpg"/>
          <p:cNvPicPr>
            <a:picLocks noChangeAspect="1"/>
          </p:cNvPicPr>
          <p:nvPr/>
        </p:nvPicPr>
        <p:blipFill>
          <a:blip r:embed="rId2" cstate="print">
            <a:lum contrast="20000"/>
          </a:blip>
          <a:srcRect/>
          <a:stretch>
            <a:fillRect/>
          </a:stretch>
        </p:blipFill>
        <p:spPr bwMode="auto">
          <a:xfrm>
            <a:off x="304800" y="2362200"/>
            <a:ext cx="5819775" cy="2438400"/>
          </a:xfrm>
          <a:prstGeom prst="rect">
            <a:avLst/>
          </a:prstGeom>
          <a:noFill/>
          <a:ln w="9525">
            <a:noFill/>
            <a:miter lim="800000"/>
            <a:headEnd/>
            <a:tailEnd/>
          </a:ln>
        </p:spPr>
      </p:pic>
      <p:pic>
        <p:nvPicPr>
          <p:cNvPr id="48133" name="Picture 4" descr="f5-2a.jpg"/>
          <p:cNvPicPr>
            <a:picLocks noChangeAspect="1"/>
          </p:cNvPicPr>
          <p:nvPr/>
        </p:nvPicPr>
        <p:blipFill>
          <a:blip r:embed="rId3" cstate="print">
            <a:lum bright="-10000" contrast="30000"/>
          </a:blip>
          <a:srcRect/>
          <a:stretch>
            <a:fillRect/>
          </a:stretch>
        </p:blipFill>
        <p:spPr bwMode="auto">
          <a:xfrm>
            <a:off x="6324600" y="2365375"/>
            <a:ext cx="2605088" cy="2451100"/>
          </a:xfrm>
          <a:prstGeom prst="rect">
            <a:avLst/>
          </a:prstGeom>
          <a:noFill/>
          <a:ln w="9525">
            <a:noFill/>
            <a:miter lim="800000"/>
            <a:headEnd/>
            <a:tailEnd/>
          </a:ln>
        </p:spPr>
      </p:pic>
      <p:sp>
        <p:nvSpPr>
          <p:cNvPr id="48134" name="TextBox 5"/>
          <p:cNvSpPr txBox="1">
            <a:spLocks noChangeArrowheads="1"/>
          </p:cNvSpPr>
          <p:nvPr/>
        </p:nvSpPr>
        <p:spPr bwMode="auto">
          <a:xfrm>
            <a:off x="228600" y="4953000"/>
            <a:ext cx="5867400" cy="369888"/>
          </a:xfrm>
          <a:prstGeom prst="rect">
            <a:avLst/>
          </a:prstGeom>
          <a:noFill/>
          <a:ln w="9525">
            <a:noFill/>
            <a:miter lim="800000"/>
            <a:headEnd/>
            <a:tailEnd/>
          </a:ln>
        </p:spPr>
        <p:txBody>
          <a:bodyPr>
            <a:spAutoFit/>
          </a:bodyPr>
          <a:lstStyle/>
          <a:p>
            <a:r>
              <a:rPr lang="en-US">
                <a:solidFill>
                  <a:srgbClr val="FFFF00"/>
                </a:solidFill>
              </a:rPr>
              <a:t>Non-salient-pole rotor: usually two- and four-pole rotors.</a:t>
            </a:r>
          </a:p>
        </p:txBody>
      </p:sp>
      <p:sp>
        <p:nvSpPr>
          <p:cNvPr id="48135" name="TextBox 6"/>
          <p:cNvSpPr txBox="1">
            <a:spLocks noChangeArrowheads="1"/>
          </p:cNvSpPr>
          <p:nvPr/>
        </p:nvSpPr>
        <p:spPr bwMode="auto">
          <a:xfrm>
            <a:off x="6248400" y="4964113"/>
            <a:ext cx="2743200" cy="646112"/>
          </a:xfrm>
          <a:prstGeom prst="rect">
            <a:avLst/>
          </a:prstGeom>
          <a:noFill/>
          <a:ln w="9525">
            <a:noFill/>
            <a:miter lim="800000"/>
            <a:headEnd/>
            <a:tailEnd/>
          </a:ln>
        </p:spPr>
        <p:txBody>
          <a:bodyPr>
            <a:spAutoFit/>
          </a:bodyPr>
          <a:lstStyle/>
          <a:p>
            <a:r>
              <a:rPr lang="en-US">
                <a:solidFill>
                  <a:srgbClr val="FFFF00"/>
                </a:solidFill>
              </a:rPr>
              <a:t>Salient-pole rotor: four and more poles.</a:t>
            </a:r>
          </a:p>
        </p:txBody>
      </p:sp>
      <p:sp>
        <p:nvSpPr>
          <p:cNvPr id="48136" name="TextBox 7"/>
          <p:cNvSpPr txBox="1">
            <a:spLocks noChangeArrowheads="1"/>
          </p:cNvSpPr>
          <p:nvPr/>
        </p:nvSpPr>
        <p:spPr bwMode="auto">
          <a:xfrm>
            <a:off x="304800" y="5726113"/>
            <a:ext cx="8610600" cy="369887"/>
          </a:xfrm>
          <a:prstGeom prst="rect">
            <a:avLst/>
          </a:prstGeom>
          <a:noFill/>
          <a:ln w="9525">
            <a:noFill/>
            <a:miter lim="800000"/>
            <a:headEnd/>
            <a:tailEnd/>
          </a:ln>
        </p:spPr>
        <p:txBody>
          <a:bodyPr>
            <a:spAutoFit/>
          </a:bodyPr>
          <a:lstStyle/>
          <a:p>
            <a:r>
              <a:rPr lang="en-US">
                <a:solidFill>
                  <a:srgbClr val="FFFF00"/>
                </a:solidFill>
              </a:rPr>
              <a:t>Rotors are made laminated to reduce eddy current losses.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ctrTitle"/>
          </p:nvPr>
        </p:nvSpPr>
        <p:spPr/>
        <p:txBody>
          <a:bodyPr>
            <a:normAutofit fontScale="90000"/>
          </a:bodyPr>
          <a:lstStyle/>
          <a:p>
            <a:r>
              <a:rPr lang="en-US" smtClean="0"/>
              <a:t>Construction of synchronous machines</a:t>
            </a:r>
          </a:p>
        </p:txBody>
      </p:sp>
      <p:sp>
        <p:nvSpPr>
          <p:cNvPr id="50179" name="TextBox 2"/>
          <p:cNvSpPr txBox="1">
            <a:spLocks noChangeArrowheads="1"/>
          </p:cNvSpPr>
          <p:nvPr/>
        </p:nvSpPr>
        <p:spPr bwMode="auto">
          <a:xfrm>
            <a:off x="228600" y="1600200"/>
            <a:ext cx="8534400" cy="646113"/>
          </a:xfrm>
          <a:prstGeom prst="rect">
            <a:avLst/>
          </a:prstGeom>
          <a:noFill/>
          <a:ln w="9525">
            <a:noFill/>
            <a:miter lim="800000"/>
            <a:headEnd/>
            <a:tailEnd/>
          </a:ln>
        </p:spPr>
        <p:txBody>
          <a:bodyPr>
            <a:spAutoFit/>
          </a:bodyPr>
          <a:lstStyle/>
          <a:p>
            <a:r>
              <a:rPr lang="en-US">
                <a:solidFill>
                  <a:srgbClr val="FFFF00"/>
                </a:solidFill>
              </a:rPr>
              <a:t>Two common approaches are used to supply a DC current to the field circuits on the rotating rotor:</a:t>
            </a:r>
          </a:p>
        </p:txBody>
      </p:sp>
      <p:sp>
        <p:nvSpPr>
          <p:cNvPr id="50180" name="TextBox 3"/>
          <p:cNvSpPr txBox="1">
            <a:spLocks noChangeArrowheads="1"/>
          </p:cNvSpPr>
          <p:nvPr/>
        </p:nvSpPr>
        <p:spPr bwMode="auto">
          <a:xfrm>
            <a:off x="609600" y="2514600"/>
            <a:ext cx="4419600" cy="2032000"/>
          </a:xfrm>
          <a:prstGeom prst="rect">
            <a:avLst/>
          </a:prstGeom>
          <a:noFill/>
          <a:ln w="9525">
            <a:noFill/>
            <a:miter lim="800000"/>
            <a:headEnd/>
            <a:tailEnd/>
          </a:ln>
        </p:spPr>
        <p:txBody>
          <a:bodyPr>
            <a:spAutoFit/>
          </a:bodyPr>
          <a:lstStyle/>
          <a:p>
            <a:pPr marL="342900" indent="-342900">
              <a:buFontTx/>
              <a:buAutoNum type="arabicPeriod"/>
            </a:pPr>
            <a:r>
              <a:rPr lang="en-US">
                <a:solidFill>
                  <a:srgbClr val="FFFF00"/>
                </a:solidFill>
              </a:rPr>
              <a:t>Supply the DC power from an external DC source to the rotor by means of slip rings and brushes;</a:t>
            </a:r>
          </a:p>
          <a:p>
            <a:pPr marL="342900" indent="-342900">
              <a:buFontTx/>
              <a:buAutoNum type="arabicPeriod"/>
            </a:pPr>
            <a:endParaRPr lang="en-US">
              <a:solidFill>
                <a:srgbClr val="FFFF00"/>
              </a:solidFill>
            </a:endParaRPr>
          </a:p>
          <a:p>
            <a:pPr marL="342900" indent="-342900">
              <a:buFontTx/>
              <a:buAutoNum type="arabicPeriod"/>
            </a:pPr>
            <a:r>
              <a:rPr lang="en-US">
                <a:solidFill>
                  <a:srgbClr val="FFFF00"/>
                </a:solidFill>
              </a:rPr>
              <a:t>Supply the DC power from a special DC power source mounted directly on the shaft of the machine.</a:t>
            </a:r>
          </a:p>
        </p:txBody>
      </p:sp>
      <p:pic>
        <p:nvPicPr>
          <p:cNvPr id="50181" name="Picture 2"/>
          <p:cNvPicPr>
            <a:picLocks noChangeAspect="1" noChangeArrowheads="1"/>
          </p:cNvPicPr>
          <p:nvPr/>
        </p:nvPicPr>
        <p:blipFill>
          <a:blip r:embed="rId2" cstate="print">
            <a:lum bright="10000"/>
          </a:blip>
          <a:srcRect/>
          <a:stretch>
            <a:fillRect/>
          </a:stretch>
        </p:blipFill>
        <p:spPr bwMode="auto">
          <a:xfrm>
            <a:off x="5067300" y="1943100"/>
            <a:ext cx="4000500" cy="3009900"/>
          </a:xfrm>
          <a:prstGeom prst="rect">
            <a:avLst/>
          </a:prstGeom>
          <a:noFill/>
          <a:ln w="9525">
            <a:noFill/>
            <a:miter lim="800000"/>
            <a:headEnd/>
            <a:tailEnd/>
          </a:ln>
        </p:spPr>
      </p:pic>
      <p:sp>
        <p:nvSpPr>
          <p:cNvPr id="50182" name="TextBox 5"/>
          <p:cNvSpPr txBox="1">
            <a:spLocks noChangeArrowheads="1"/>
          </p:cNvSpPr>
          <p:nvPr/>
        </p:nvSpPr>
        <p:spPr bwMode="auto">
          <a:xfrm>
            <a:off x="228600" y="5029200"/>
            <a:ext cx="8763000" cy="1477963"/>
          </a:xfrm>
          <a:prstGeom prst="rect">
            <a:avLst/>
          </a:prstGeom>
          <a:noFill/>
          <a:ln w="9525">
            <a:noFill/>
            <a:miter lim="800000"/>
            <a:headEnd/>
            <a:tailEnd/>
          </a:ln>
        </p:spPr>
        <p:txBody>
          <a:bodyPr>
            <a:spAutoFit/>
          </a:bodyPr>
          <a:lstStyle/>
          <a:p>
            <a:r>
              <a:rPr lang="en-US">
                <a:solidFill>
                  <a:schemeClr val="bg1"/>
                </a:solidFill>
              </a:rPr>
              <a:t>Slip rings </a:t>
            </a:r>
            <a:r>
              <a:rPr lang="en-US">
                <a:solidFill>
                  <a:srgbClr val="FFFF00"/>
                </a:solidFill>
              </a:rPr>
              <a:t>are metal rings completely encircling the shaft of a machine but insulated from it. One end of a DC rotor winding is connected to each of the two slip rings on the machine’s shaft. Graphite-like carbon </a:t>
            </a:r>
            <a:r>
              <a:rPr lang="en-US">
                <a:solidFill>
                  <a:schemeClr val="bg1"/>
                </a:solidFill>
              </a:rPr>
              <a:t>brushes</a:t>
            </a:r>
            <a:r>
              <a:rPr lang="en-US">
                <a:solidFill>
                  <a:srgbClr val="FFFF00"/>
                </a:solidFill>
              </a:rPr>
              <a:t> connected to DC terminals ride on each slip ring supplying DC voltage to field windings regardless the position or speed of the rotor.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p:txBody>
          <a:bodyPr>
            <a:normAutofit fontScale="90000"/>
          </a:bodyPr>
          <a:lstStyle/>
          <a:p>
            <a:r>
              <a:rPr lang="en-US" smtClean="0"/>
              <a:t>Construction of synchronous machines</a:t>
            </a:r>
          </a:p>
        </p:txBody>
      </p:sp>
      <p:pic>
        <p:nvPicPr>
          <p:cNvPr id="51203" name="Picture 4" descr="Synchronous back small.jpg"/>
          <p:cNvPicPr>
            <a:picLocks noChangeAspect="1"/>
          </p:cNvPicPr>
          <p:nvPr/>
        </p:nvPicPr>
        <p:blipFill>
          <a:blip r:embed="rId2" cstate="print"/>
          <a:srcRect/>
          <a:stretch>
            <a:fillRect/>
          </a:stretch>
        </p:blipFill>
        <p:spPr bwMode="auto">
          <a:xfrm>
            <a:off x="76200" y="2819400"/>
            <a:ext cx="4953000" cy="3714750"/>
          </a:xfrm>
          <a:prstGeom prst="rect">
            <a:avLst/>
          </a:prstGeom>
          <a:noFill/>
          <a:ln w="9525">
            <a:noFill/>
            <a:miter lim="800000"/>
            <a:headEnd/>
            <a:tailEnd/>
          </a:ln>
        </p:spPr>
      </p:pic>
      <p:pic>
        <p:nvPicPr>
          <p:cNvPr id="51204" name="Picture 3" descr="Rotor - synchronous small.jpg"/>
          <p:cNvPicPr>
            <a:picLocks noChangeAspect="1"/>
          </p:cNvPicPr>
          <p:nvPr/>
        </p:nvPicPr>
        <p:blipFill>
          <a:blip r:embed="rId3" cstate="print"/>
          <a:srcRect/>
          <a:stretch>
            <a:fillRect/>
          </a:stretch>
        </p:blipFill>
        <p:spPr bwMode="auto">
          <a:xfrm>
            <a:off x="2819400" y="1447800"/>
            <a:ext cx="6251575" cy="2641600"/>
          </a:xfrm>
          <a:prstGeom prst="rect">
            <a:avLst/>
          </a:prstGeom>
          <a:noFill/>
          <a:ln w="9525">
            <a:noFill/>
            <a:miter lim="800000"/>
            <a:headEnd/>
            <a:tailEnd/>
          </a:ln>
        </p:spPr>
      </p:pic>
      <p:sp>
        <p:nvSpPr>
          <p:cNvPr id="51205" name="TextBox 5"/>
          <p:cNvSpPr txBox="1">
            <a:spLocks noChangeArrowheads="1"/>
          </p:cNvSpPr>
          <p:nvPr/>
        </p:nvSpPr>
        <p:spPr bwMode="auto">
          <a:xfrm>
            <a:off x="5562600" y="4343400"/>
            <a:ext cx="1219200" cy="369888"/>
          </a:xfrm>
          <a:prstGeom prst="rect">
            <a:avLst/>
          </a:prstGeom>
          <a:noFill/>
          <a:ln w="9525">
            <a:noFill/>
            <a:miter lim="800000"/>
            <a:headEnd/>
            <a:tailEnd/>
          </a:ln>
        </p:spPr>
        <p:txBody>
          <a:bodyPr>
            <a:spAutoFit/>
          </a:bodyPr>
          <a:lstStyle/>
          <a:p>
            <a:r>
              <a:rPr lang="en-US">
                <a:solidFill>
                  <a:srgbClr val="FFFF00"/>
                </a:solidFill>
              </a:rPr>
              <a:t>Slip rings</a:t>
            </a:r>
          </a:p>
        </p:txBody>
      </p:sp>
      <p:sp>
        <p:nvSpPr>
          <p:cNvPr id="51206" name="TextBox 6"/>
          <p:cNvSpPr txBox="1">
            <a:spLocks noChangeArrowheads="1"/>
          </p:cNvSpPr>
          <p:nvPr/>
        </p:nvSpPr>
        <p:spPr bwMode="auto">
          <a:xfrm>
            <a:off x="5562600" y="5181600"/>
            <a:ext cx="1219200" cy="369888"/>
          </a:xfrm>
          <a:prstGeom prst="rect">
            <a:avLst/>
          </a:prstGeom>
          <a:noFill/>
          <a:ln w="9525">
            <a:noFill/>
            <a:miter lim="800000"/>
            <a:headEnd/>
            <a:tailEnd/>
          </a:ln>
        </p:spPr>
        <p:txBody>
          <a:bodyPr>
            <a:spAutoFit/>
          </a:bodyPr>
          <a:lstStyle/>
          <a:p>
            <a:r>
              <a:rPr lang="en-US">
                <a:solidFill>
                  <a:srgbClr val="FFFF00"/>
                </a:solidFill>
              </a:rPr>
              <a:t>Brush </a:t>
            </a:r>
          </a:p>
        </p:txBody>
      </p:sp>
      <p:cxnSp>
        <p:nvCxnSpPr>
          <p:cNvPr id="9" name="Straight Arrow Connector 8"/>
          <p:cNvCxnSpPr>
            <a:stCxn id="51206" idx="1"/>
          </p:cNvCxnSpPr>
          <p:nvPr/>
        </p:nvCxnSpPr>
        <p:spPr>
          <a:xfrm rot="10800000">
            <a:off x="2514600" y="5334000"/>
            <a:ext cx="3048000" cy="31750"/>
          </a:xfrm>
          <a:prstGeom prst="straightConnector1">
            <a:avLst/>
          </a:prstGeom>
          <a:ln w="190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2514600" y="4495800"/>
            <a:ext cx="3048000" cy="31750"/>
          </a:xfrm>
          <a:prstGeom prst="straightConnector1">
            <a:avLst/>
          </a:prstGeom>
          <a:ln w="190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5753100" y="3390900"/>
            <a:ext cx="1295400" cy="609600"/>
          </a:xfrm>
          <a:prstGeom prst="straightConnector1">
            <a:avLst/>
          </a:prstGeom>
          <a:ln w="19050">
            <a:solidFill>
              <a:srgbClr val="92D050"/>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p:txBody>
          <a:bodyPr>
            <a:normAutofit fontScale="90000"/>
          </a:bodyPr>
          <a:lstStyle/>
          <a:p>
            <a:r>
              <a:rPr lang="en-US" smtClean="0"/>
              <a:t>Construction of synchronous machines</a:t>
            </a:r>
          </a:p>
        </p:txBody>
      </p:sp>
      <p:sp>
        <p:nvSpPr>
          <p:cNvPr id="52227" name="TextBox 2"/>
          <p:cNvSpPr txBox="1">
            <a:spLocks noChangeArrowheads="1"/>
          </p:cNvSpPr>
          <p:nvPr/>
        </p:nvSpPr>
        <p:spPr bwMode="auto">
          <a:xfrm>
            <a:off x="228600" y="1600200"/>
            <a:ext cx="8534400" cy="4246563"/>
          </a:xfrm>
          <a:prstGeom prst="rect">
            <a:avLst/>
          </a:prstGeom>
          <a:noFill/>
          <a:ln w="9525">
            <a:noFill/>
            <a:miter lim="800000"/>
            <a:headEnd/>
            <a:tailEnd/>
          </a:ln>
        </p:spPr>
        <p:txBody>
          <a:bodyPr>
            <a:spAutoFit/>
          </a:bodyPr>
          <a:lstStyle/>
          <a:p>
            <a:r>
              <a:rPr lang="en-US">
                <a:solidFill>
                  <a:srgbClr val="FFFF00"/>
                </a:solidFill>
              </a:rPr>
              <a:t>Slip rings and brushes have certain disadvantages: increased friction and wear (therefore, needed maintenance), brush voltage drop can introduce significant power losses. Still this approach is used in most </a:t>
            </a:r>
            <a:r>
              <a:rPr lang="en-US" i="1">
                <a:solidFill>
                  <a:srgbClr val="FFFF00"/>
                </a:solidFill>
              </a:rPr>
              <a:t>small</a:t>
            </a:r>
            <a:r>
              <a:rPr lang="en-US">
                <a:solidFill>
                  <a:srgbClr val="FFFF00"/>
                </a:solidFill>
              </a:rPr>
              <a:t> synchronous machines.</a:t>
            </a:r>
          </a:p>
          <a:p>
            <a:endParaRPr lang="en-US" sz="1000">
              <a:solidFill>
                <a:srgbClr val="FFFF00"/>
              </a:solidFill>
            </a:endParaRPr>
          </a:p>
          <a:p>
            <a:r>
              <a:rPr lang="en-US" sz="2000">
                <a:solidFill>
                  <a:srgbClr val="FFFF00"/>
                </a:solidFill>
              </a:rPr>
              <a:t>On large generators and motors, </a:t>
            </a:r>
            <a:r>
              <a:rPr lang="en-US" sz="2000">
                <a:solidFill>
                  <a:schemeClr val="bg1"/>
                </a:solidFill>
              </a:rPr>
              <a:t>brushless exciters </a:t>
            </a:r>
            <a:r>
              <a:rPr lang="en-US" sz="2000">
                <a:solidFill>
                  <a:srgbClr val="FFFF00"/>
                </a:solidFill>
              </a:rPr>
              <a:t>are used.</a:t>
            </a:r>
          </a:p>
          <a:p>
            <a:r>
              <a:rPr lang="en-US" sz="2000">
                <a:solidFill>
                  <a:srgbClr val="FFFF00"/>
                </a:solidFill>
              </a:rPr>
              <a:t>A brushless exciter is a small AC generator whose field circuits are mounted on the stator and armature circuits are mounted on the rotor shaft. The exciter generator’s 3-phase output is rectified to DC by a 3-phase rectifier (mounted on the shaft) and fed into the main DC field circuit. It is possible to adjust the field current on the main machine by controlling the small DC field current of the exciter generator (located on the stator).</a:t>
            </a:r>
          </a:p>
          <a:p>
            <a:endParaRPr lang="en-US" sz="1000">
              <a:solidFill>
                <a:srgbClr val="FFFF00"/>
              </a:solidFill>
            </a:endParaRPr>
          </a:p>
          <a:p>
            <a:r>
              <a:rPr lang="en-US">
                <a:solidFill>
                  <a:srgbClr val="FFFF00"/>
                </a:solidFill>
              </a:rPr>
              <a:t>Since no mechanical contact occurs between the rotor and the stator, exciters of this type require much less maintenance.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p:nvPr>
        </p:nvSpPr>
        <p:spPr/>
        <p:txBody>
          <a:bodyPr>
            <a:normAutofit fontScale="90000"/>
          </a:bodyPr>
          <a:lstStyle/>
          <a:p>
            <a:r>
              <a:rPr lang="en-US" smtClean="0"/>
              <a:t>Rotation speed of synchronous generator</a:t>
            </a:r>
          </a:p>
        </p:txBody>
      </p:sp>
      <p:sp>
        <p:nvSpPr>
          <p:cNvPr id="1028" name="TextBox 2"/>
          <p:cNvSpPr txBox="1">
            <a:spLocks noChangeArrowheads="1"/>
          </p:cNvSpPr>
          <p:nvPr/>
        </p:nvSpPr>
        <p:spPr bwMode="auto">
          <a:xfrm>
            <a:off x="304800" y="1524000"/>
            <a:ext cx="8534400" cy="708025"/>
          </a:xfrm>
          <a:prstGeom prst="rect">
            <a:avLst/>
          </a:prstGeom>
          <a:noFill/>
          <a:ln w="9525">
            <a:noFill/>
            <a:miter lim="800000"/>
            <a:headEnd/>
            <a:tailEnd/>
          </a:ln>
        </p:spPr>
        <p:txBody>
          <a:bodyPr>
            <a:spAutoFit/>
          </a:bodyPr>
          <a:lstStyle/>
          <a:p>
            <a:r>
              <a:rPr lang="en-US" sz="2000">
                <a:solidFill>
                  <a:srgbClr val="FFFF00"/>
                </a:solidFill>
              </a:rPr>
              <a:t>By the definition, synchronous generators produce electricity whose  frequency is synchronized with the mechanical rotational speed.</a:t>
            </a:r>
          </a:p>
        </p:txBody>
      </p:sp>
      <p:graphicFrame>
        <p:nvGraphicFramePr>
          <p:cNvPr id="1026" name="Object 2"/>
          <p:cNvGraphicFramePr>
            <a:graphicFrameLocks noChangeAspect="1"/>
          </p:cNvGraphicFramePr>
          <p:nvPr/>
        </p:nvGraphicFramePr>
        <p:xfrm>
          <a:off x="3810000" y="2286000"/>
          <a:ext cx="1524000" cy="984250"/>
        </p:xfrm>
        <a:graphic>
          <a:graphicData uri="http://schemas.openxmlformats.org/presentationml/2006/ole">
            <p:oleObj spid="_x0000_s1026" name="Equation" r:id="rId3" imgW="609480" imgH="393480" progId="">
              <p:embed/>
            </p:oleObj>
          </a:graphicData>
        </a:graphic>
      </p:graphicFrame>
      <p:sp>
        <p:nvSpPr>
          <p:cNvPr id="1029" name="Text Box 30"/>
          <p:cNvSpPr txBox="1">
            <a:spLocks noChangeArrowheads="1"/>
          </p:cNvSpPr>
          <p:nvPr/>
        </p:nvSpPr>
        <p:spPr bwMode="auto">
          <a:xfrm>
            <a:off x="8305800" y="2647950"/>
            <a:ext cx="838200" cy="304800"/>
          </a:xfrm>
          <a:prstGeom prst="rect">
            <a:avLst/>
          </a:prstGeom>
          <a:noFill/>
          <a:ln w="9525">
            <a:noFill/>
            <a:miter lim="800000"/>
            <a:headEnd/>
            <a:tailEnd/>
          </a:ln>
        </p:spPr>
        <p:txBody>
          <a:bodyPr>
            <a:spAutoFit/>
          </a:bodyPr>
          <a:lstStyle/>
          <a:p>
            <a:pPr>
              <a:spcBef>
                <a:spcPct val="50000"/>
              </a:spcBef>
            </a:pPr>
            <a:r>
              <a:rPr lang="en-US" sz="1400">
                <a:solidFill>
                  <a:schemeClr val="folHlink"/>
                </a:solidFill>
              </a:rPr>
              <a:t>(7.11.1)</a:t>
            </a:r>
          </a:p>
        </p:txBody>
      </p:sp>
      <p:sp>
        <p:nvSpPr>
          <p:cNvPr id="1030" name="TextBox 5"/>
          <p:cNvSpPr txBox="1">
            <a:spLocks noChangeArrowheads="1"/>
          </p:cNvSpPr>
          <p:nvPr/>
        </p:nvSpPr>
        <p:spPr bwMode="auto">
          <a:xfrm>
            <a:off x="304800" y="3352800"/>
            <a:ext cx="8610600" cy="1200150"/>
          </a:xfrm>
          <a:prstGeom prst="rect">
            <a:avLst/>
          </a:prstGeom>
          <a:noFill/>
          <a:ln w="9525">
            <a:noFill/>
            <a:miter lim="800000"/>
            <a:headEnd/>
            <a:tailEnd/>
          </a:ln>
        </p:spPr>
        <p:txBody>
          <a:bodyPr>
            <a:spAutoFit/>
          </a:bodyPr>
          <a:lstStyle/>
          <a:p>
            <a:r>
              <a:rPr lang="en-US">
                <a:solidFill>
                  <a:srgbClr val="FFFF00"/>
                </a:solidFill>
              </a:rPr>
              <a:t>Where	 </a:t>
            </a:r>
            <a:r>
              <a:rPr lang="en-US" i="1">
                <a:solidFill>
                  <a:srgbClr val="FFFF00"/>
                </a:solidFill>
              </a:rPr>
              <a:t>f</a:t>
            </a:r>
            <a:r>
              <a:rPr lang="en-US" i="1" baseline="-25000">
                <a:solidFill>
                  <a:srgbClr val="FFFF00"/>
                </a:solidFill>
              </a:rPr>
              <a:t>e</a:t>
            </a:r>
            <a:r>
              <a:rPr lang="en-US">
                <a:solidFill>
                  <a:srgbClr val="FFFF00"/>
                </a:solidFill>
              </a:rPr>
              <a:t> is the electrical frequency, Hz;</a:t>
            </a:r>
          </a:p>
          <a:p>
            <a:r>
              <a:rPr lang="en-US">
                <a:solidFill>
                  <a:srgbClr val="FFFF00"/>
                </a:solidFill>
              </a:rPr>
              <a:t>	</a:t>
            </a:r>
            <a:r>
              <a:rPr lang="en-US" i="1">
                <a:solidFill>
                  <a:srgbClr val="FFFF00"/>
                </a:solidFill>
              </a:rPr>
              <a:t>n</a:t>
            </a:r>
            <a:r>
              <a:rPr lang="en-US" i="1" baseline="-25000">
                <a:solidFill>
                  <a:srgbClr val="FFFF00"/>
                </a:solidFill>
              </a:rPr>
              <a:t>m</a:t>
            </a:r>
            <a:r>
              <a:rPr lang="en-US">
                <a:solidFill>
                  <a:srgbClr val="FFFF00"/>
                </a:solidFill>
              </a:rPr>
              <a:t> is mechanical speed of magnetic field (rotor speed for synchronous 	machine), rpm;</a:t>
            </a:r>
          </a:p>
          <a:p>
            <a:r>
              <a:rPr lang="en-US">
                <a:solidFill>
                  <a:srgbClr val="FFFF00"/>
                </a:solidFill>
              </a:rPr>
              <a:t>	</a:t>
            </a:r>
            <a:r>
              <a:rPr lang="en-US" i="1">
                <a:solidFill>
                  <a:srgbClr val="FFFF00"/>
                </a:solidFill>
              </a:rPr>
              <a:t>P</a:t>
            </a:r>
            <a:r>
              <a:rPr lang="en-US">
                <a:solidFill>
                  <a:srgbClr val="FFFF00"/>
                </a:solidFill>
              </a:rPr>
              <a:t> is the number of poles.</a:t>
            </a:r>
          </a:p>
        </p:txBody>
      </p:sp>
      <p:sp>
        <p:nvSpPr>
          <p:cNvPr id="1031" name="TextBox 2"/>
          <p:cNvSpPr txBox="1">
            <a:spLocks noChangeArrowheads="1"/>
          </p:cNvSpPr>
          <p:nvPr/>
        </p:nvSpPr>
        <p:spPr bwMode="auto">
          <a:xfrm>
            <a:off x="304800" y="4549775"/>
            <a:ext cx="8534400" cy="1631950"/>
          </a:xfrm>
          <a:prstGeom prst="rect">
            <a:avLst/>
          </a:prstGeom>
          <a:noFill/>
          <a:ln w="9525">
            <a:noFill/>
            <a:miter lim="800000"/>
            <a:headEnd/>
            <a:tailEnd/>
          </a:ln>
        </p:spPr>
        <p:txBody>
          <a:bodyPr>
            <a:spAutoFit/>
          </a:bodyPr>
          <a:lstStyle/>
          <a:p>
            <a:r>
              <a:rPr lang="en-US" sz="2000">
                <a:solidFill>
                  <a:srgbClr val="FFFF00"/>
                </a:solidFill>
              </a:rPr>
              <a:t>Steam turbines are most efficient when rotating at high speed; therefore, to generate 60 Hz, they are usually rotating at 3600 rpm and turn 2-pole generators.</a:t>
            </a:r>
          </a:p>
          <a:p>
            <a:r>
              <a:rPr lang="en-US" sz="2000">
                <a:solidFill>
                  <a:srgbClr val="FFFF00"/>
                </a:solidFill>
              </a:rPr>
              <a:t>Water turbines are most efficient when rotating at low speeds (200-300 rpm); therefore, they usually turn generators with many poles.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p:txBody>
          <a:bodyPr>
            <a:normAutofit fontScale="90000"/>
          </a:bodyPr>
          <a:lstStyle/>
          <a:p>
            <a:r>
              <a:rPr lang="en-US" smtClean="0"/>
              <a:t>Internal generated voltage of a synchronous generator</a:t>
            </a:r>
          </a:p>
        </p:txBody>
      </p:sp>
      <p:sp>
        <p:nvSpPr>
          <p:cNvPr id="2052" name="TextBox 2"/>
          <p:cNvSpPr txBox="1">
            <a:spLocks noChangeArrowheads="1"/>
          </p:cNvSpPr>
          <p:nvPr/>
        </p:nvSpPr>
        <p:spPr bwMode="auto">
          <a:xfrm>
            <a:off x="381000" y="1600200"/>
            <a:ext cx="8305800" cy="369888"/>
          </a:xfrm>
          <a:prstGeom prst="rect">
            <a:avLst/>
          </a:prstGeom>
          <a:noFill/>
          <a:ln w="9525">
            <a:noFill/>
            <a:miter lim="800000"/>
            <a:headEnd/>
            <a:tailEnd/>
          </a:ln>
        </p:spPr>
        <p:txBody>
          <a:bodyPr>
            <a:spAutoFit/>
          </a:bodyPr>
          <a:lstStyle/>
          <a:p>
            <a:r>
              <a:rPr lang="en-US">
                <a:solidFill>
                  <a:srgbClr val="FFFF00"/>
                </a:solidFill>
              </a:rPr>
              <a:t>The magnitude of internal generated voltage induced in a given stator is</a:t>
            </a:r>
          </a:p>
        </p:txBody>
      </p:sp>
      <p:graphicFrame>
        <p:nvGraphicFramePr>
          <p:cNvPr id="2050" name="Object 2"/>
          <p:cNvGraphicFramePr>
            <a:graphicFrameLocks noChangeAspect="1"/>
          </p:cNvGraphicFramePr>
          <p:nvPr/>
        </p:nvGraphicFramePr>
        <p:xfrm>
          <a:off x="2868613" y="2057400"/>
          <a:ext cx="3379787" cy="582613"/>
        </p:xfrm>
        <a:graphic>
          <a:graphicData uri="http://schemas.openxmlformats.org/presentationml/2006/ole">
            <p:oleObj spid="_x0000_s2050" name="Equation" r:id="rId3" imgW="1473120" imgH="253800" progId="">
              <p:embed/>
            </p:oleObj>
          </a:graphicData>
        </a:graphic>
      </p:graphicFrame>
      <p:sp>
        <p:nvSpPr>
          <p:cNvPr id="2053" name="TextBox 4"/>
          <p:cNvSpPr txBox="1">
            <a:spLocks noChangeArrowheads="1"/>
          </p:cNvSpPr>
          <p:nvPr/>
        </p:nvSpPr>
        <p:spPr bwMode="auto">
          <a:xfrm>
            <a:off x="381000" y="2754313"/>
            <a:ext cx="8305800" cy="646112"/>
          </a:xfrm>
          <a:prstGeom prst="rect">
            <a:avLst/>
          </a:prstGeom>
          <a:noFill/>
          <a:ln w="9525">
            <a:noFill/>
            <a:miter lim="800000"/>
            <a:headEnd/>
            <a:tailEnd/>
          </a:ln>
        </p:spPr>
        <p:txBody>
          <a:bodyPr>
            <a:spAutoFit/>
          </a:bodyPr>
          <a:lstStyle/>
          <a:p>
            <a:r>
              <a:rPr lang="en-US">
                <a:solidFill>
                  <a:srgbClr val="FFFF00"/>
                </a:solidFill>
              </a:rPr>
              <a:t>where </a:t>
            </a:r>
            <a:r>
              <a:rPr lang="en-US" i="1">
                <a:solidFill>
                  <a:srgbClr val="FFFF00"/>
                </a:solidFill>
              </a:rPr>
              <a:t>K</a:t>
            </a:r>
            <a:r>
              <a:rPr lang="en-US">
                <a:solidFill>
                  <a:srgbClr val="FFFF00"/>
                </a:solidFill>
              </a:rPr>
              <a:t> is a constant representing the construction of the machine, </a:t>
            </a:r>
            <a:r>
              <a:rPr lang="en-US" i="1">
                <a:solidFill>
                  <a:srgbClr val="FFFF00"/>
                </a:solidFill>
                <a:sym typeface="Symbol" pitchFamily="18" charset="2"/>
              </a:rPr>
              <a:t> </a:t>
            </a:r>
            <a:r>
              <a:rPr lang="en-US">
                <a:solidFill>
                  <a:srgbClr val="FFFF00"/>
                </a:solidFill>
                <a:sym typeface="Symbol" pitchFamily="18" charset="2"/>
              </a:rPr>
              <a:t>is flux in it and</a:t>
            </a:r>
            <a:r>
              <a:rPr lang="en-US" i="1">
                <a:solidFill>
                  <a:srgbClr val="FFFF00"/>
                </a:solidFill>
                <a:sym typeface="Symbol" pitchFamily="18" charset="2"/>
              </a:rPr>
              <a:t> </a:t>
            </a:r>
            <a:r>
              <a:rPr lang="en-US">
                <a:solidFill>
                  <a:srgbClr val="FFFF00"/>
                </a:solidFill>
                <a:sym typeface="Symbol" pitchFamily="18" charset="2"/>
              </a:rPr>
              <a:t> is its rotation speed.</a:t>
            </a:r>
            <a:endParaRPr lang="en-US">
              <a:solidFill>
                <a:srgbClr val="FFFF00"/>
              </a:solidFill>
            </a:endParaRPr>
          </a:p>
        </p:txBody>
      </p:sp>
      <p:pic>
        <p:nvPicPr>
          <p:cNvPr id="2054" name="Picture 5" descr="f5-7.jpg"/>
          <p:cNvPicPr>
            <a:picLocks noChangeAspect="1"/>
          </p:cNvPicPr>
          <p:nvPr/>
        </p:nvPicPr>
        <p:blipFill>
          <a:blip r:embed="rId4" cstate="print">
            <a:lum bright="-10000" contrast="20000"/>
          </a:blip>
          <a:srcRect/>
          <a:stretch>
            <a:fillRect/>
          </a:stretch>
        </p:blipFill>
        <p:spPr bwMode="auto">
          <a:xfrm>
            <a:off x="2622550" y="3409950"/>
            <a:ext cx="6369050" cy="2667000"/>
          </a:xfrm>
          <a:prstGeom prst="rect">
            <a:avLst/>
          </a:prstGeom>
          <a:noFill/>
          <a:ln w="9525">
            <a:noFill/>
            <a:miter lim="800000"/>
            <a:headEnd/>
            <a:tailEnd/>
          </a:ln>
        </p:spPr>
      </p:pic>
      <p:sp>
        <p:nvSpPr>
          <p:cNvPr id="2055" name="TextBox 6"/>
          <p:cNvSpPr txBox="1">
            <a:spLocks noChangeArrowheads="1"/>
          </p:cNvSpPr>
          <p:nvPr/>
        </p:nvSpPr>
        <p:spPr bwMode="auto">
          <a:xfrm>
            <a:off x="381000" y="3711575"/>
            <a:ext cx="2133600" cy="2308225"/>
          </a:xfrm>
          <a:prstGeom prst="rect">
            <a:avLst/>
          </a:prstGeom>
          <a:noFill/>
          <a:ln w="9525">
            <a:noFill/>
            <a:miter lim="800000"/>
            <a:headEnd/>
            <a:tailEnd/>
          </a:ln>
        </p:spPr>
        <p:txBody>
          <a:bodyPr>
            <a:spAutoFit/>
          </a:bodyPr>
          <a:lstStyle/>
          <a:p>
            <a:r>
              <a:rPr lang="en-US">
                <a:solidFill>
                  <a:srgbClr val="FFFF00"/>
                </a:solidFill>
              </a:rPr>
              <a:t>Since flux in the machine depends on the field current through it, the internal generated voltage is a function of the rotor field current.</a:t>
            </a:r>
          </a:p>
        </p:txBody>
      </p:sp>
      <p:sp>
        <p:nvSpPr>
          <p:cNvPr id="2056" name="TextBox 7"/>
          <p:cNvSpPr txBox="1">
            <a:spLocks noChangeArrowheads="1"/>
          </p:cNvSpPr>
          <p:nvPr/>
        </p:nvSpPr>
        <p:spPr bwMode="auto">
          <a:xfrm>
            <a:off x="3048000" y="6059488"/>
            <a:ext cx="5867400" cy="646112"/>
          </a:xfrm>
          <a:prstGeom prst="rect">
            <a:avLst/>
          </a:prstGeom>
          <a:noFill/>
          <a:ln w="9525">
            <a:noFill/>
            <a:miter lim="800000"/>
            <a:headEnd/>
            <a:tailEnd/>
          </a:ln>
        </p:spPr>
        <p:txBody>
          <a:bodyPr>
            <a:spAutoFit/>
          </a:bodyPr>
          <a:lstStyle/>
          <a:p>
            <a:r>
              <a:rPr lang="en-US">
                <a:solidFill>
                  <a:srgbClr val="FFFF00"/>
                </a:solidFill>
              </a:rPr>
              <a:t>Magnetization curve (open-circuit characteristic) of a synchronous machine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TotalTime>
  <Words>2132</Words>
  <Application>Microsoft Office PowerPoint</Application>
  <PresentationFormat>On-screen Show (4:3)</PresentationFormat>
  <Paragraphs>166</Paragraphs>
  <Slides>26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Module</vt:lpstr>
      <vt:lpstr>Equation</vt:lpstr>
      <vt:lpstr>Slide 1</vt:lpstr>
      <vt:lpstr>Synchronous machines</vt:lpstr>
      <vt:lpstr>Construction of synchronous machines</vt:lpstr>
      <vt:lpstr>Construction of synchronous machines</vt:lpstr>
      <vt:lpstr>Construction of synchronous machines</vt:lpstr>
      <vt:lpstr>Construction of synchronous machines</vt:lpstr>
      <vt:lpstr>Construction of synchronous machines</vt:lpstr>
      <vt:lpstr>Rotation speed of synchronous generator</vt:lpstr>
      <vt:lpstr>Internal generated voltage of a synchronous generator</vt:lpstr>
      <vt:lpstr>Equivalent circuit of a synchronous generator</vt:lpstr>
      <vt:lpstr>Equivalent circuit of a synchronous generator</vt:lpstr>
      <vt:lpstr>Equivalent circuit of a synchronous generator</vt:lpstr>
      <vt:lpstr>Equivalent circuit of a synchronous generator</vt:lpstr>
      <vt:lpstr>Equivalent circuit of a synchronous generator</vt:lpstr>
      <vt:lpstr>Equivalent circuit of a synchronous generator</vt:lpstr>
      <vt:lpstr>Equivalent circuit of a synchronous generator</vt:lpstr>
      <vt:lpstr>Phasor diagram of a synchronous generator</vt:lpstr>
      <vt:lpstr>Power and torque in synchronous generators</vt:lpstr>
      <vt:lpstr>Power and torque in synchronous generators</vt:lpstr>
      <vt:lpstr>Power and torque in synchronous generators</vt:lpstr>
      <vt:lpstr>Power and torque in synchronous generators</vt:lpstr>
      <vt:lpstr>Measuring parameters of synchronous generator model</vt:lpstr>
      <vt:lpstr>Measuring parameters of synchronous generator model</vt:lpstr>
      <vt:lpstr>Measuring parameters of synchronous generator model</vt:lpstr>
      <vt:lpstr>Measuring parameters of synchronous generator model</vt:lpstr>
      <vt:lpstr>Measuring parameters of synchronous generator model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Synchronous machines</dc:title>
  <dc:creator>CU</dc:creator>
  <cp:lastModifiedBy>CU</cp:lastModifiedBy>
  <cp:revision>2</cp:revision>
  <dcterms:created xsi:type="dcterms:W3CDTF">2013-03-11T08:59:14Z</dcterms:created>
  <dcterms:modified xsi:type="dcterms:W3CDTF">2013-03-11T10:30:41Z</dcterms:modified>
</cp:coreProperties>
</file>