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  <p:sldMasterId id="2147483984" r:id="rId2"/>
    <p:sldMasterId id="2147483970" r:id="rId3"/>
  </p:sldMasterIdLst>
  <p:sldIdLst>
    <p:sldId id="256" r:id="rId4"/>
    <p:sldId id="257" r:id="rId5"/>
    <p:sldId id="259" r:id="rId6"/>
    <p:sldId id="260" r:id="rId7"/>
    <p:sldId id="262" r:id="rId8"/>
    <p:sldId id="275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4" r:id="rId17"/>
    <p:sldId id="272" r:id="rId18"/>
    <p:sldId id="273" r:id="rId19"/>
    <p:sldId id="276" r:id="rId20"/>
    <p:sldId id="258" r:id="rId21"/>
    <p:sldId id="277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0033CC"/>
    <a:srgbClr val="0000FF"/>
    <a:srgbClr val="33CC33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81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37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94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20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5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778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93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1130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130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80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74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86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290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872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481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86601"/>
            <a:ext cx="10363200" cy="860425"/>
          </a:xfrm>
        </p:spPr>
        <p:txBody>
          <a:bodyPr anchor="b" anchorCtr="0"/>
          <a:lstStyle>
            <a:lvl1pPr algn="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800" y="6005400"/>
            <a:ext cx="103384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7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752601"/>
            <a:ext cx="10972800" cy="4373563"/>
          </a:xfrm>
        </p:spPr>
        <p:txBody>
          <a:bodyPr/>
          <a:lstStyle>
            <a:lvl1pPr marL="0" indent="0">
              <a:lnSpc>
                <a:spcPts val="2600"/>
              </a:lnSpc>
              <a:buFontTx/>
              <a:buNone/>
              <a:defRPr sz="2800" b="1"/>
            </a:lvl1pPr>
            <a:lvl2pPr marL="684213" indent="-227013">
              <a:lnSpc>
                <a:spcPts val="2600"/>
              </a:lnSpc>
              <a:defRPr sz="2400"/>
            </a:lvl2pPr>
            <a:lvl3pPr marL="1087438" indent="-173038">
              <a:lnSpc>
                <a:spcPts val="2600"/>
              </a:lnSpc>
              <a:defRPr sz="2000"/>
            </a:lvl3pPr>
            <a:lvl4pPr marL="1541463" indent="-169863">
              <a:lnSpc>
                <a:spcPts val="2600"/>
              </a:lnSpc>
              <a:defRPr sz="1600"/>
            </a:lvl4pPr>
            <a:lvl5pPr marL="2001838" indent="-173038">
              <a:lnSpc>
                <a:spcPts val="2600"/>
              </a:lnSpc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41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641600" y="1981200"/>
            <a:ext cx="88392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2800" y="7620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480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0463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7178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1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15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12800" y="8094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954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204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31496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752601"/>
            <a:ext cx="76200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3352800"/>
            <a:ext cx="31496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3962400" y="3352800"/>
            <a:ext cx="76200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782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2800" y="8094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954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581401"/>
            <a:ext cx="3657600" cy="2544763"/>
          </a:xfrm>
        </p:spPr>
        <p:txBody>
          <a:bodyPr lIns="274320" tIns="0" rIns="182880">
            <a:normAutofit/>
          </a:bodyPr>
          <a:lstStyle>
            <a:lvl1pPr>
              <a:lnSpc>
                <a:spcPts val="2000"/>
              </a:lnSpc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318000" y="3581401"/>
            <a:ext cx="3657600" cy="2544763"/>
          </a:xfrm>
        </p:spPr>
        <p:txBody>
          <a:bodyPr lIns="274320" tIns="0" rIns="182880">
            <a:normAutofit/>
          </a:bodyPr>
          <a:lstStyle>
            <a:lvl1pPr>
              <a:lnSpc>
                <a:spcPts val="2000"/>
              </a:lnSpc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8026400" y="3581401"/>
            <a:ext cx="3657600" cy="2544763"/>
          </a:xfrm>
        </p:spPr>
        <p:txBody>
          <a:bodyPr lIns="274320" tIns="0" rIns="182880">
            <a:normAutofit/>
          </a:bodyPr>
          <a:lstStyle>
            <a:lvl1pPr>
              <a:lnSpc>
                <a:spcPts val="2000"/>
              </a:lnSpc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3" name="Straight Connector 12"/>
          <p:cNvCxnSpPr>
            <a:endCxn id="9" idx="3"/>
          </p:cNvCxnSpPr>
          <p:nvPr userDrawn="1"/>
        </p:nvCxnSpPr>
        <p:spPr>
          <a:xfrm rot="5400000">
            <a:off x="2717535" y="3303059"/>
            <a:ext cx="3100388" cy="1059"/>
          </a:xfrm>
          <a:prstGeom prst="line">
            <a:avLst/>
          </a:prstGeom>
          <a:ln w="25400">
            <a:solidFill>
              <a:schemeClr val="accent4">
                <a:lumMod val="7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5970457" y="3809338"/>
            <a:ext cx="4114007" cy="2117"/>
          </a:xfrm>
          <a:prstGeom prst="line">
            <a:avLst/>
          </a:prstGeom>
          <a:ln w="25400">
            <a:solidFill>
              <a:schemeClr val="accent4">
                <a:lumMod val="7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1752601"/>
            <a:ext cx="3657600" cy="170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318000" y="1752601"/>
            <a:ext cx="3657600" cy="170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8026400" y="1752601"/>
            <a:ext cx="3657600" cy="170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41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89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5386917" cy="304801"/>
          </a:xfrm>
          <a:solidFill>
            <a:schemeClr val="accent5">
              <a:lumMod val="20000"/>
              <a:lumOff val="80000"/>
              <a:alpha val="39000"/>
            </a:schemeClr>
          </a:solidFill>
        </p:spPr>
        <p:txBody>
          <a:bodyPr tIns="32004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57401"/>
            <a:ext cx="5386917" cy="4068763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57401"/>
            <a:ext cx="5389033" cy="40687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/>
          </p:nvPr>
        </p:nvSpPr>
        <p:spPr>
          <a:xfrm>
            <a:off x="6197600" y="1752602"/>
            <a:ext cx="5386917" cy="304801"/>
          </a:xfrm>
          <a:solidFill>
            <a:schemeClr val="accent5">
              <a:lumMod val="20000"/>
              <a:lumOff val="80000"/>
              <a:alpha val="39000"/>
            </a:schemeClr>
          </a:solidFill>
        </p:spPr>
        <p:txBody>
          <a:bodyPr tIns="32004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41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47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8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47800"/>
            <a:ext cx="6815667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1752601"/>
            <a:ext cx="3807884" cy="4373563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1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0" y="5181600"/>
            <a:ext cx="5283200" cy="3381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81000"/>
            <a:ext cx="121920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800" y="5486400"/>
            <a:ext cx="5283200" cy="804862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66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2AFC68C3-1C2C-41CC-AD53-6941C5E70C4A}" type="datetimeFigureOut">
              <a:rPr lang="en-US" smtClean="0">
                <a:solidFill>
                  <a:prstClr val="black"/>
                </a:solidFill>
              </a:rPr>
              <a:pPr/>
              <a:t>7/28/2016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418A0D-6191-4E58-97B9-8F91B36EE6D3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40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4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14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25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52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750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7942-0EEE-4706-830F-8D777209D73A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2E59-7942-4DFD-952D-D9A91EEF4B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2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E5A5-9A46-4E2A-91DA-04A9F756F44D}" type="datetimeFigureOut">
              <a:rPr lang="en-IN" smtClean="0"/>
              <a:pPr/>
              <a:t>28-07-2016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CB31-52D8-4EFE-9571-F7989158E5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23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200" y="655638"/>
            <a:ext cx="10972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7200" y="6541801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>
              <a:solidFill>
                <a:srgbClr val="C2D9F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77001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C2D9FE"/>
                </a:solidFill>
              </a:rPr>
              <a:pPr/>
              <a:t>‹#›</a:t>
            </a:fld>
            <a:endParaRPr lang="en-US" dirty="0">
              <a:solidFill>
                <a:srgbClr val="C2D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0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chemeClr val="tx2">
              <a:lumMod val="75000"/>
            </a:schemeClr>
          </a:solidFill>
          <a:latin typeface="+mj-lt"/>
          <a:ea typeface="+mj-ea"/>
          <a:cs typeface="Segoe UI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Clr>
          <a:schemeClr val="tx2">
            <a:lumMod val="75000"/>
          </a:schemeClr>
        </a:buClr>
        <a:buSzPct val="70000"/>
        <a:buFont typeface="Arial" pitchFamily="34" charset="0"/>
        <a:buNone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Segoe UI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ct val="20000"/>
        </a:spcBef>
        <a:buClr>
          <a:schemeClr val="tx2">
            <a:lumMod val="75000"/>
          </a:schemeClr>
        </a:buClr>
        <a:buSzPct val="70000"/>
        <a:buFont typeface="Arial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Segoe UI" pitchFamily="34" charset="0"/>
        </a:defRPr>
      </a:lvl2pPr>
      <a:lvl3pPr marL="1030288" indent="-115888" algn="l" defTabSz="914400" rtl="0" eaLnBrk="1" latinLnBrk="0" hangingPunct="1">
        <a:lnSpc>
          <a:spcPct val="100000"/>
        </a:lnSpc>
        <a:spcBef>
          <a:spcPct val="20000"/>
        </a:spcBef>
        <a:buClr>
          <a:schemeClr val="tx2">
            <a:lumMod val="75000"/>
          </a:schemeClr>
        </a:buClr>
        <a:buSzPct val="70000"/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Segoe UI" pitchFamily="34" charset="0"/>
        </a:defRPr>
      </a:lvl3pPr>
      <a:lvl4pPr marL="1482725" indent="-111125" algn="l" defTabSz="914400" rtl="0" eaLnBrk="1" latinLnBrk="0" hangingPunct="1">
        <a:lnSpc>
          <a:spcPct val="100000"/>
        </a:lnSpc>
        <a:spcBef>
          <a:spcPct val="20000"/>
        </a:spcBef>
        <a:buClr>
          <a:schemeClr val="tx2">
            <a:lumMod val="75000"/>
          </a:schemeClr>
        </a:buClr>
        <a:buSzPct val="70000"/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Segoe UI" pitchFamily="34" charset="0"/>
        </a:defRPr>
      </a:lvl4pPr>
      <a:lvl5pPr marL="1944688" indent="-115888" algn="l" defTabSz="914400" rtl="0" eaLnBrk="1" latinLnBrk="0" hangingPunct="1">
        <a:lnSpc>
          <a:spcPct val="100000"/>
        </a:lnSpc>
        <a:spcBef>
          <a:spcPct val="20000"/>
        </a:spcBef>
        <a:buClr>
          <a:schemeClr val="tx2">
            <a:lumMod val="75000"/>
          </a:schemeClr>
        </a:buClr>
        <a:buSzPct val="70000"/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elprocus.com/wp-content/uploads/2014/03/3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95" y="117684"/>
            <a:ext cx="10058400" cy="116485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Study of DC motor and its speed control by pulse width modulation (PWM)</a:t>
            </a:r>
            <a:endParaRPr lang="en-IN" sz="4000" b="1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848" y="4283035"/>
            <a:ext cx="5424055" cy="24225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Guided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300" b="1" dirty="0" smtClean="0">
                <a:solidFill>
                  <a:srgbClr val="0000FF"/>
                </a:solidFill>
                <a:latin typeface="Trebuchet MS" panose="020B0603020202020204" pitchFamily="34" charset="0"/>
                <a:cs typeface="Times New Roman" pitchFamily="18" charset="0"/>
              </a:rPr>
              <a:t>S. Joseph Winston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300" dirty="0" smtClean="0">
                <a:solidFill>
                  <a:schemeClr val="accent1"/>
                </a:solidFill>
                <a:latin typeface="Trebuchet MS" panose="020B0603020202020204" pitchFamily="34" charset="0"/>
                <a:ea typeface="+mj-ea"/>
                <a:cs typeface="+mj-cs"/>
              </a:rPr>
              <a:t>SO/G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300" dirty="0" smtClean="0">
                <a:solidFill>
                  <a:schemeClr val="accent1"/>
                </a:solidFill>
                <a:latin typeface="Trebuchet MS" panose="020B0603020202020204" pitchFamily="34" charset="0"/>
                <a:ea typeface="+mj-ea"/>
                <a:cs typeface="+mj-cs"/>
              </a:rPr>
              <a:t>&amp;</a:t>
            </a:r>
            <a:endParaRPr lang="en-US" sz="3300" dirty="0">
              <a:solidFill>
                <a:schemeClr val="accent1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3300" b="1" dirty="0" smtClean="0">
                <a:solidFill>
                  <a:srgbClr val="0000FF"/>
                </a:solidFill>
                <a:latin typeface="Trebuchet MS" panose="020B0603020202020204" pitchFamily="34" charset="0"/>
                <a:cs typeface="Times New Roman" pitchFamily="18" charset="0"/>
              </a:rPr>
              <a:t>Joel Jose</a:t>
            </a:r>
          </a:p>
          <a:p>
            <a:pPr>
              <a:spcBef>
                <a:spcPct val="0"/>
              </a:spcBef>
            </a:pPr>
            <a:r>
              <a:rPr lang="en-US" sz="33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SO/D</a:t>
            </a:r>
          </a:p>
          <a:p>
            <a:pPr>
              <a:spcBef>
                <a:spcPct val="0"/>
              </a:spcBef>
            </a:pPr>
            <a:endParaRPr lang="en-US" sz="3300" dirty="0" smtClean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33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RHS/RIRD/MMG</a:t>
            </a:r>
            <a:endParaRPr lang="en-US" sz="33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en-US" sz="33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Indira </a:t>
            </a:r>
            <a:r>
              <a:rPr lang="en-US" sz="33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Gandhi Centre for Atomic Research, Kalpakkam, Tamil Nadu-603102, </a:t>
            </a:r>
            <a:r>
              <a:rPr lang="en-US" sz="33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India</a:t>
            </a:r>
          </a:p>
          <a:p>
            <a:pPr>
              <a:defRPr/>
            </a:pPr>
            <a:r>
              <a:rPr lang="en-US" sz="33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Govt. </a:t>
            </a:r>
            <a:r>
              <a:rPr lang="en-US" sz="33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o</a:t>
            </a:r>
            <a:r>
              <a:rPr lang="en-US" sz="33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 pitchFamily="18" charset="0"/>
              </a:rPr>
              <a:t>f India</a:t>
            </a:r>
            <a:endParaRPr lang="en-US" sz="3300" b="1" dirty="0">
              <a:solidFill>
                <a:srgbClr val="FF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7668" y="4678878"/>
            <a:ext cx="6064331" cy="202672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rebuchet MS" panose="020B0603020202020204" pitchFamily="34" charset="0"/>
                <a:ea typeface="+mj-ea"/>
                <a:cs typeface="+mj-cs"/>
              </a:rPr>
              <a:t>Anand </a:t>
            </a:r>
            <a:r>
              <a:rPr lang="en-US" sz="3200" b="1" dirty="0">
                <a:solidFill>
                  <a:srgbClr val="0000FF"/>
                </a:solidFill>
                <a:latin typeface="Trebuchet MS" panose="020B0603020202020204" pitchFamily="34" charset="0"/>
                <a:ea typeface="+mj-ea"/>
                <a:cs typeface="+mj-cs"/>
              </a:rPr>
              <a:t>K</a:t>
            </a:r>
            <a:r>
              <a:rPr lang="en-US" sz="3200" b="1" dirty="0" smtClean="0">
                <a:solidFill>
                  <a:srgbClr val="0000FF"/>
                </a:solidFill>
                <a:latin typeface="Trebuchet MS" panose="020B0603020202020204" pitchFamily="34" charset="0"/>
                <a:ea typeface="+mj-ea"/>
                <a:cs typeface="+mj-cs"/>
              </a:rPr>
              <a:t>umar Singh</a:t>
            </a:r>
          </a:p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B.Tech 2</a:t>
            </a:r>
            <a:r>
              <a:rPr lang="en-US" sz="3200" b="1" baseline="30000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Year/IV Sem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Department of Electrical Engineering</a:t>
            </a:r>
          </a:p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Enrollment </a:t>
            </a:r>
            <a:r>
              <a:rPr lang="en-US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No. 1413564</a:t>
            </a:r>
            <a:endParaRPr lang="en-IN" sz="32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Giani Zail Singh Campus College Of Engineering &amp; Technology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Punjab </a:t>
            </a:r>
            <a:r>
              <a:rPr lang="en-US" sz="3200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echnical University (PTU)</a:t>
            </a:r>
          </a:p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Govt. of Punjab</a:t>
            </a:r>
            <a:endParaRPr lang="en-US" sz="3200" b="1" dirty="0">
              <a:solidFill>
                <a:srgbClr val="FF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59" y="1546268"/>
            <a:ext cx="3654468" cy="2277587"/>
          </a:xfrm>
          <a:prstGeom prst="ellipse">
            <a:avLst/>
          </a:prstGeom>
          <a:ln>
            <a:solidFill>
              <a:srgbClr val="000000"/>
            </a:solidFill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56" y="1545055"/>
            <a:ext cx="3724896" cy="2278800"/>
          </a:xfrm>
          <a:prstGeom prst="ellipse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20482" name="Picture 2" descr="http://www.igcar.ernet.in/img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843" y="1639614"/>
            <a:ext cx="4226283" cy="2333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4" name="AutoShape 4" descr="data:image/jpeg;base64,/9j/4AAQSkZJRgABAQAAAQABAAD/2wCEAAkGBxMTEhUTExMWFhUXFx0YGBgYGB0dHRseHiAhHhkdHh4dHigiHhsnHR0aIjEiJykrLi4uIB8zODMtNygtLisBCgoKDg0OGxAQGy0lICYvLS01Ly8tLS0vLS0tLS0tLS0tLS0tLS0vLS0tLS0tLS0tLS0tLS0tLS0tLS0tLS0tLf/AABEIAKoBKQMBIgACEQEDEQH/xAAcAAACAgMBAQAAAAAAAAAAAAAFBgMEAgcIAAH/xABOEAABAgQEAwQFCQUECAUFAAABAhEAAwQhBRIxQSJRYQYTcYEykaHR8AcUFSNCVJOxwTNScuHxJENishclNFNjgrTCFmRzdKJEg5Kjs//EABoBAAMBAQEBAAAAAAAAAAAAAAECAwAEBQb/xAAzEQACAgEDAQUHAwMFAAAAAAAAAQIRAxIhMQQFE0FRYRQVIlJxkaFCgdEjMrEzQ+Hw8f/aAAwDAQACEQMRAD8Au9iux9AcOpVqpZMydMl94pU1yVZirRlBgMraAC13eCCez+GBwrD5AUFEHhVZhe2Z9fJt4HYPVhGHUQYuaVHEDZiuY4ysc2g3EH8OqgpQUEoWtJzBLDjAd9BxKYlrDYXOhqxbKKuzeHWaipAf8SJn6K3HwYjPZygCQTQ0f+JkrLP/AM7i5HrgxX0qswmIkKQUqcs+Q6N08tbu8V01S0tnCg6nYFtDcXCrW235tC8MNlRHZzDWClYfTAG1woOrxKiANCxizQdlMMWOKgpns5Dtdm+0YI0EtM1Tzlpu7BNmOg52YeIGXa8M1Hh0sJGRlJtvrvtvvD1QNwLK+TrCVAEUUlj0PvjL/RvhX3GT6j74ZVrTLTyAt4RhQ1aZgJGxI+PKFDYu/wCjfCvuMn1H3x7/AEb4V9xk+o++GuPRgip/o3wr7jJ9R98Rn5PsHGtHI+POG4mFetrZcszPqkrUZpYkA2IBBfk5PqIggboFVfZLBUf/AEck66AsPN4Xq/CsNQ2XDqYv0UbeShfpFytqdXskXYBjfysGG3ugLVCariTLItvwgdbm3PoOkLasncmRGVh+2HUpNgWQsgPz47fl1i/QYVh80pSKClClLEu6VWJb/iO1xsN4p4ZNXTpMwnhVsm5Lb2ItrvF+hxB6mnJdRVNlsVAaZgTo7EDy32cK3vSCrHUfJvhX3GT6j749/o3wr7jJ9R98NQj7DlDWna/sdQU6JZk0FMSpTKzoWq3QIUD538ITvm1OF5Th1CBdj3M7bp3mYP4flGy/lMCO5lZw4zkC5H2TuI1XhLZ5akIUpKVPfKVByLpDF2cezxhW9xHZRVXyAQDh1A50HdTb9Qe+uHs/82LTEUgl5vo+hJAJsiYxYaB5nO2pIbQvA/FsDmJSZqZShlzEkG2r+jrbSzeekUqZK1EJKc13YgZeSdbNq5JYv0gN3wzbhajqaJSgFYdRgn/hzbf/ALL3tFsyaXMP9WUoSSHPdLU1iVF++AYBvM+sEcNqlKKjKA55CAlNn1CmFvLlvBnCZS8ikzJUxQN2KVHIzpLXfcgi1tIWUkuGDcJGiw1v9jo9Wcy5gbY2EwvcjS3Ux6ZhtElRCqGhs4ICVZndv97p0uYHYjhhVLWp3mAFkpTl6MxAzkXunxvvSxcKdSxLmNMSGzKOYXBKilrOBz/NoCdq7GS2bbGWRh+GKZqGmN9kLbwfP43ZrGIZ2G0KeI4fR5QRmISvTf7bDz/nC5hOMLQyUy7gFyLEBLk3JLEEH3c2CrqZ3dLKZU1tMoL6m7ADTz31MQySnF8k7YJxNdJLWUpw6hNrHIsjUj0hObS8UqiupkAf6uoSr7Q7uZq5Zvrzs2u4UIrzJozqGmUZcqtiNX6gNA2pWpbsH4rN1i8W2G2XpuMU4FsNoDf/AHU1tNP22rxao50tYJ+jsPZOuWTNN3sB/aL2e+m2toWa1wrICDydwDvu3JvKD1FJUlElJSEoUWUr0jmJ+012yl2sBfd4XLNxjsxXJmc6tluyMNw8l2/ZzTc6BxPZ9m5xd7+ndP8Aq6hICXWru5jEg3yPO02uesVJ+NS0fVoGVILEgC+xJGxblbQdYA4hVCblTKSEgCwJ9EDS58Hvf9YxyZJegNT8GNBxCiGVH0bRqWSxKETFJvof2r9T0ipiWJ00gMugw9S29BMqcGJBI9Kc5AsDYXeAVJXqlBcsL+sUUkAJDEh3CjqAA+nM9YE1c9SlqKwc+hcM1+TRWKnfIbkNmE19LWzVUxw+klpXInKC5SZiZiVS5S1pKVGaR6SRYp0teNcw+fJ1Rj5yVuHTJqEkE3c0824G4YHoLQhx0IrF7G9aFY+YUAGYr+aJISEu7KXu9tC7QVoMSEiWVLl51EcPGoZSdSw0LsX1BHnCvMSsUeHqS7CkRo7/ALSZ/WLArSlRN23/AF8donKbjwJ4jvL7SqUlToSDl4VOXA65bG76sBpoYB1+IqmpSSpLpDDUEgqa59HUu/J9bAi5NQlXC7JANwOQ/Qt4eyPpWlVyVBIA4mZ7eBYafF4ym3yEPYPOXcqlFaEhikuG3zJIOttLQ34Xi8pKOFLOzgBhfqSeu/ttCBheI9yFkLUwBAASOO25uSPLbaDE3G5SpblQClJucw4Q92JNlaBtNOQesWjIaMTxIKDJUVHQpYkc21DkN6o9heLpSEptlbXw1sITKVSljVSrWABJtZidGA5dBFijWLNmKgrUsUaaafA5QLdh9TZFLUZw4FvP3aNE0UMHmkywCQSNxo2gbybS0DO02JlBSlCiC9wNem9+cELdIo9pK9aZqkhSspAsDbS9oXp1YTv5MD+cfaqrKzmUS557+Pu5iKMw+vp8aRDJkPo+jwQlii2lwfJk9zdufoj9REMyepmJd9iP5R9WeXj8c4jUedvj43jmlM710uP5V9jFRJ1CfNKT4bR6SchBShAYhQISl3SXSRbUHQx6z6x7wBhO8ZRdLi+VfZBk9qKnecfUB+fxrGI7TVN/rl+oe6AyjbpGBS+xHl7/AOUHvZeZvZMPyr7IJYjis6cE94oLyl05glTFmcOLFj13geZvpMEpzPmAAu+tm8YxLjc+Hx1jFxCvJJ+Iy6XD8q+yJO+UBYJto4AYC+uWzE+0xUTld8st3d8oJfz/AKxN3Yszc/j49UeIEJrYz6XF8q+yMhVq1cezyLdDFj53M/ebyD/HWKgQ2tt7nf3RL5aQjkH2XD8i+yM5lYvmW029h1bT1RH85UAz28APa2sfUiPhby/WBrZvZMPyL7IjM3iCiEuGGYpGmurP484tUeMS15goixYkcSdLsWOU3D8joNYqzcrF2ysX8N/Nnj7JxOWkHInisybA6MCbEuAzXbYRSDtHzvbeGGOcFFJbPhURY3giZoCs5sLZUKVbruGJOgteFCYFIm5DnsQGukqb0XGvItD3LqJyEfWlR4mGYB9OZ38+cKGJYnnnjhSFpspT2KSHdv3rnSL4pz3R4T2LFLLKVkTJaOE3Njb93ob7t4RLV15yLQCRqQU6HUEMzCzmF9GIK7xKbkOxIBUognQDdzsLl99IN1c9E4FI4bKSlQSkFSRYasSouogWJ53eJTg002Spi/3kxIIlJOeYpkkDMrhZw4Frtew8otYHSqGdU6nKggEAEAAG+ZV7EBhfxY87iKYyFsVolryNkALqDA6g3WTl8tdSBVqcUnpsvibhUAn6wAks7ADk2oi9tqojIxm45LSlRKEoIWSJQByqJ1WoeiDybYq6ArEytJZlH0buNwNOoezwwYdgqFqKp6kpdgACwSQxIXbMOFyba2sTapjPZopOeWMssg+moah9CHYFrZiH6CKQeOLoZKJY+T6c9eNLyKn/AKebzhOh8+T3A56KtUxcspSiRUgkszmRMAa99dQ4hDjpTT4LRrwN0InqTRUATqaNFuf1kzkD8PAytmXd78vfFiZm+b4exDfMUWJ1+sm/yvA2ZmvmF2vyS/nta7+uINfExG9yxJqQAU+lmtp8bCLlLiIQ2dIUgoIyqDgEjhYAu4NxcaQtyZhzW2Ltz+BE02bMbiBY8QffrFNO5g2quIYtZgBz6B9Hi5h1ZlcBXpOCQSOp0IOnPS8LCELutmA57X67vB+jfRYdgw5AFrtzJezWaBJ0ZINqrD/dkggHiS4zAByDdyN4tUVSc6c2ViQXygDwLC+23OBkmclgzWDMH+G1+DBrsvJlTFfWKYA8xfRmG+/PTQxoSsLNn0aEhIKdCPLy5DwaEnt+hQUFFbOLWsP1fVtvbDzTy0hIyMzWbfrGuu0WKTFzCFapJDNaz2cjfc6RZGnwBUKI1UFDnmfbT2eUemTWDRDLw4LaYp0EmxSlVzbdmOrOfOLWJ4bNkZRNHpJCgQ7HmL7g7a6c4SWKLO/p+uywjpT4KpnRCufzt5v+cQTvOA8xZUpQBNkq1fUJJ38oR9PE6l2jm8/wg586T0+PF4yFePP2eGvhC9yBO3JPuiYSAblX/wAR7oX2aIfeefz/AAGPnw+P6x44gn4b+sCEUqVKAd78hGdJh4WknUgBrDUlhsdzG9mj5B95534/gITapCmcaFxffya3SPnztHX2fHx5RHKwVKh6SrN9gbvZmsQ2jxjOwUJKGVqtKfRA1Mb2VG955k+fwZqrEf0j6KxDN7LQNTSp3N/KMV06Uh8x9nuhfZomfamfz/CCf0ggakN4xOK8bfn/AChe+aORc3WnloTvaMaNV1JculRGhbW19ID6eAF2l1HzfhfwMfzv4ePnzkcvbANdehKggqGYnc6dTyEE/mUuZKOYqIZzdgWJfKHGZJG7keETnhxx5Qsu1eoj+r8L+CniXaOWl0pAUq+lx5nfwiTBpslKErU5fYC4Yh2dRLXF7eyMKLs5JKlalCmyhfCQRc6EvaxNt9N6tdhxkKJTdBsCCCOe2g/X2LUKqJ5/U9VkztPI7oYEVC5xyAoRmGUEabi41NgzPrfxS10WSaoEhxuFBwxYuzh7uxv7YNYdiOQgKIu2zt5/zEME2XTTU51oSM32wBmDfZKyDw8r3HgRCJuHgcdCTLppeYiXNYEKHEHzEuwBSPA6HzLRcpahCCpKyFZiEpJHK4Ll8twCPOLWOUvdSzMlBASkgi9ykhrXLX9ba6CACKpKSVKSDsMz689tGaBbmhWFMYBnES5Qljult3hcrIcF2I4kjhsTuIkNTIlkLSMywAFLIOZ/3iXYOo6gDYc49RyULRmK8oIYLYk5mukOGAcnR9eZgNiGETJeZ1jTg3K7Ml0n0UuCHVuHaDFJ/C3QRgTXylpRqxIIUpjlKXzHQ5RybYDlFCbiiMoAQF5lEqSA6WIDsAwAyp1sxY7AhVlkygQpfHuht30fTx9UewvEzLKwA6FEBe5KS4ygm93a0U9m8tw6WOfZXE0rqwkBWX5tUJTq1pExxqXAAYeUawjYfYaSs1ZWZS5aO5qCAQzf2eaANvWA1usa8jrxRSjSKQVI2tWTUinw8EsfmKDbl3k3X1QPMiYtYSkZ0m/pAW6ZyBps94K1FHnpsOUEufmSBq1u8me/+sT0OFqSpCkrSUJU7F0KSoXsSClTfmWYaxHLlULNSbCaMDpkMGK1M7NlUdtiPU/Xa4rF+z8wqIk8Us2Z3KCxIzksB/E7NZ4IzELz3BYnhJ56q4SbpIBzGzMNGi+uiRMSEzcqZYOdKElYHR/buRpHlY+pyQlqlKxtFmvEpAOVT2DWbXrceu5sBu4NU9cSPRfk2mm/XXyiOrwJIXmUsS0lXpspSAbkJIusDQPc39HaJDQ90pipKkkOFJWlSSHtdJt4Fj0Eew3GcbQu6LebKwLMQ4Ltrt5dYJYbVpfK9tVN43/T2atAlVMtRH2nLFixT5H4tHpNLMD5RZ/SB22BJ36awiko+IrVs3Z2ZrErkBWZRGnFrbXf3aGM6ihp1Bby05ljis53vy3Okaxw+sUixdyGbw1fwDwbosdWlQSzhN+KzuC13vvzvGXUb0New44ThyZAKysMRqbAB+HXkCz7xD2lrabu8s1l7pAuxYsbflCV2l7RzlAE2SDzcdHG5bdvIQqYjjCy5AfM1je17kOLnVjZmjo13uhXOuDLHMRCFLEtKQnQZi5Hna51c9IqYK80km/DMAPMd2r+nkIEU0uZUTSE5QdS5YAbn8tIdMHoChaUE5gAvL0BSphy8G5w2pXp8SmNtvcX6qWHHl+UZSwWEWKuWAE8LuBfwA98RpRbRopRRyM8JlE1EtJ0KwIjw6cpAsdQAYI4DL/tUjrNR/mgamUyAX0AgeJrLwxCYLBTDVmHuiamrFzJklCi476Wdv3h0/WBNPNdTFTB2gnhaD84ljYTkjx4xryjNsyabKNQnjUP8RGh5xVmSd3aC9agCYv+NX5xUnJtE1yM2faSSCZbF/rEfmYXsXqMk2aglSRmUyksWJJ1HLrDhRS/2fSYj84Ue1lMBWTX3Wd+phZOkK+CbBplLLIN+8KWzai+pLl3Jfb1mCaMVllQVNKc4VZlrsOQypSPIjV3hZTL4gATa4Oh2fRuUEqhICiF3Swuk2Ntdxr6+Q2451dsnQfmdpQoHIGDGy1BJ8Asq2PIBxzaMKHGnGSahOUpDKsUkcnAufDd3gROXKEu3pC98zg8rDKQ/wCrxWTVlEtMwr4VKOYBIGZ7PpprpyMJV+BNoinUagt3SxUXAWSzmwBIcsOdzBmnkSwGJC+YuFeAdydDoG0gFPMuYlkFlDjZV9wDd2F31fwBYxFPllKXUXSLuBvo2mrs45DaGlvsxbCynPelM4S0FkpAzHU8lMWLevTSFuoluvKpT3YexzeLxmBUtKn0e7WPQbvc3At5iAVTW3LPfW/6Q+OLtgSGqneSh1lQdwEFyljzy8253b1gJ+IlUwK16HQ/vane9orVmNKWAVJGZJbUs2unNxrFDvSQ+4Zhr5/lDQwvljKJJUValFQJ1Jd972+PCKKhFybOCiVKcrJHTk721iKsQx4TmT+8Az8/b+UdMdth0M3yc1CzW8SlEmnqdVE2+bzPcPVCfDV8mv8Atw/9vU/9PNhVhhkbslkfMaA2cUiP88y+lwG589Yr0taBl2JI28+r79Ip1EtXzegUlKifmCAWTb9pNbiPCNTbw2MVJ1RxJTnkoSm5efKew0AMzXk8c08WpuxKdjJJqFJWVOUIUC7EMHcuUnU20uzi3K3KmJKyEqWXPojKCSQbOzgBi5HMQMkYrQoQnPOKyxJKZalJ1ayjKyqAIIcHYsNohr8SQSVBSFyz+yUu7PcsASUi32gm+wEebk6WV7LYtHZbjP3cmcgJmObkhDsS2g0c7FuXWBddRyJRYJULZgRlJfm5ULPbLoz73I2lriRlSSE2zFw6m5gXHm+gs+ttWIpUop4DwlJCgBdnY8JSQ7XDXvFOlhOM3vsCTVGaqxKyfqpef0iUJyldtTl4fUA/jeLkuWyRMUQpg5FnSNhlPGXe7Zh/iECJ8s58ySCU+kCSN9RyG3LlHplUSnKEkO41BYvsQxHLzi+VW/iRNF1VSVlQYZgQCf3QwYMBYNyN2iygoKASokg6AObc7fzsfGBBxFMtbLlS12fdKksGdK0srrlch3s5gx2eVLmZ0kAuAcxWxF7lJLpd7Mq19XtG7pOmnRSC1ySZjUVAIBzoIYvnYkvb91hFDEcJJlFmSoh3GpN2udB/IWg0vBQVFy40FtFaHoxfztyvHimHzAkjMSW1AAbpl28jAb0Uh+4k+BO7LZULILlTajkWdxysL7P4w9YQypqGchyLl9QX/OEuglgOUqyl9HDnTmXF9+sOHY+aVrQT++kR1QX9SycRexFX1cojl+iYpJmHnFqvT9Ug8rf/ABRFJLtaOhsYL9npj1lNf+9l/wCeKU6Z9W2mnjtE/ZuX/bKYn/fS/wD+kRTpLrXwvrvdwbEW5QbMyCRTAqJv8GCWDzP7RLF/2yf84gBWrmJXmQsgk+r1xcwKsX85khQBJnS/asRpJvgy2YTrF/XTQdpih/8AIwOrakAMNTGOO1xTUzxl/vpg1/xkcoG1c0FaR0P6Qii7Gb2GXBZhOT/1E/mYodpaVRq5trZyLnUcRIHLYP1i7gn93/Gj84i7UFqucHbjHkHP5kt5nxiWe9BOb2FebIyAqKWSkBlMwJNiU87uR4NaLSJqTJUo8TBuMmzPp6tfGK+LTc5uCyCMrNva3qHmDBOmw5YlJlFABV6TspgdCcoLpzdY5a+FNkdTFirrCpOYD0gW5sHcO/JKdtzBqnwhU1EpIUBlSOI3cNdQZy/iPtC4dor4j2dmIlsll5XcJBzdGDcVtWJZ4PLUpMmSgi6UgTBYAG7gk2FwWa4v4xXZpaTALEcLZSRKUkJSnKSbuQ9xck+kp7AcnLsNraQ6ZwUu7BnFtdX5bDXSDNerXMGB3Jueb6hxrrcuzG5FvmKXOUOzPYbJJJGl/UOdzXTsGinKfIkFhlJFksT1J3PuEUaiQgK4Xb84mrrG2gfid81yLeoxRVUu29mv00gRi+QUfO5QSQVZdG3d4kVKCTwly2u3w8Yppws2PjdvziFmcBoZ2xjJMwE78/OIgS13aPqbWMSZXDAOIZGGL5O1D58GDfUVX/TzIT4dPk8mj561nMipe3/l5kJcMho8D12jkBacOcO2Got/9yoP6RQpJ6JY9Fntm3Gl97+HqhmxLDSqnw6bmDGgCG3cGeX8GPsgHMw/MhJTcFRQOTgAm53uD5w+lNUx9N8BGuxSbLEnmJZIIJcNNnJSxB0bcNGBClzlJCCtWYhIAOYsbBI36AA6w/8AZ35N01cqXMmVPChHdtKSLstSxxEkCygCGOmsYVnZL5rVypiCZj94skslilJS1nsoLOxuE66QO5inwDngQJ9WqUtkghQ1chXMHUN4chz1jM43NU5OVm0YG3TfnBavoZlQqaslFiou7EhgDmN3YBLE31e8VKWgIUUkI4EqSkqdtXJAuxN+lz1ddMaCoGMnFpgQm1iClyHcP6vdDN2Z7LVVbJ76VNlpRnUkhSlhQIAOyTzG/lCzTISqShDIcZuIEuSxZ9uTMP1jb3yR/wCyTeXzlfRuFEZwi0BwoT+0HYyfLSlU6ZKclgUZzYB2IUkb9ecDuzdLNQublGeUn6vOGAzNmDgkF2B8NHjZ3yhFpKCdifyhB7P4apeHpm99OExaiAlKgEqOdSH8mufHSN3K0bBjtKy5JqJgWCEh9j0PiogjW3gdWg3U0U5bEmWykg2Kiz33B6cIYcmELUvA6wgm6nygfWy7E3NmuGBtt7If006kSpSV+kmUgK8QkA+0QfZ1JVOmV76v7TVGN9nlyCAFZs+gG3sD+LDwgn2VrpVGofOpstCs6F5bkhOv2QQ+u8G+0coKmJDORLWpIdnUGI1/l4iNU9oVLM05yczAF+YJf2+PjBr+pp9CNPkdp03DsqR8/FtWp5hDsBz5AfFoxTPw1x/biRZx83mB+fhGts0S007KtKiAoJUCx0LF2PQ6RRwVBTNi0OKYbJmomisWrItKsvzZd8pzM7+2MDjGGuVfOpty9qc7+KoB/wDidMxRCaTMpSVp/alSiFplhWkv0vqgQRpyglPn1U6ZImGkEvLOdIM4S86lPw6BW5UpgXAUWAduZza/ujX7oqorwf4PTqrC1FzU1HlIA/NUep63DUTETBOqSULSoDuk3KSCBrpaLGFVU+YpctMqXml8Kiuapz3570uoIZyUnZIGbSPtBS1tMjupcmUsImd4B3x+0WCXUE3GZLk806OYXv62r8h7v1K1TV4dNmLmqXU8a1LOVCWGYlRAfbU+EQzp+FAuTWuLM0ofnvGGJ9o6yWlQm0yUOMuYoOVzK7t2LoJYOxcNYghmUsQqjNmzJpYGYtSyBoCoknyvF8TcuVt9bEmkuB4p+1GGy8rS64sQR+w20fiEUMX7QSaicqZKTOStbtnQgBLlzdM1Tmw22hMVBDCEce1kk38tOsUlig1TJMe8H7KInpE1SzcksUgjlq4vb2xLifZ9NMhJzd4pSiAVBgHH+EEm7nm/VoPdjw9MnxV+cY9t8OM2UgAPlJV7GHtMSy4YaXRkvAQEYnNQsJTlSEZgykqIFmuDe525kwRoaIVJWtapodTEORs27ux3L3G94vy+zSO6QogBQBJSpLXMwDLYDhy/vvroNDD2bmHPPQAMiZqsuzX0A2DfpE8MYt1Qzx0Nsr5J6WYlC1TZ10g6pOo/h/Jo172uwKXS1M+mStRCEJmJUvVXBmIZICdQQ5bXcx0NQD6uX/An8hGhvldmH6SmgFQsjoPQS3jFKsWthHoqGbOUkJQ+dRTYEtu52AL+z1xVGDFJIa+RBIdgCo6OLK0Fhq5P2Yt4bTzJs1KAoi4ckkgDqwJbQecMUzCy7ZsrkMcpLDvFpcgHYC7MS4sWhZOmHTfAiTqcJBGYnya7eb33in83U1knK+rQwY5T91NZMxZBSFPxAX5OXbxjOtEwSkMtTqUMuXOHGUM5IDqc3AcHUPrBTAosArpFJAJBHDmuNQ8X6PCVLJd0pSSFFrhg7NzuP0vDFi1F3cv+8fKu61HMPrEgEi21vMxUocNLqCjMuoFOVYsk5hxOdbbPActrDpZ87E0hl4kBsaepIPT5vNZ+RhKjYHZNBGIp9JjTVBOYgv8A2eZe1v1jX8N4GqjeOGYQqopsPAmS05aIekW9JUxL+sp9sfJXZ2ZLkTKdGaYSsqK0SlkGyQUggOxypPgDzh9+TerCMKohb9iDctuYPrxU7AfHnG+J+I8Zad0D/k/ofm9L3RzWmFitJSS4Bdj5jygN2tpu/nSTLmJzoKl62IC0EpJALOzPzbk0Miq2adE+wRSTQgFxLlpIdmSmz6sws8Om0Zu3YuScFSFJz2IcqyAr9FipIDXuQNiRcaWuSsAp0qcImKIJuRLS91A6XIOul3SdRY33Z5kxkJHQwmhDObfgUkyEDRAB6zFHnybfL7Y98m4ZFYP/AD032hJgkml6H49sDvk81rhyrZn5JhkklsJJt8k/b9LyE/xf9pjUfZ7E62XI7uVSCdKVuqTNWDcuHSoJAckMAPXG4e3Q/s6TyX/2qhe7DSgmlypIITMIH4hb84OtRiaKtiz2dqJsyplSJ1BJlpWQ6lU6wQA5fiU1yGvG2V4ejKlIDJSkJADAACw25RrmZUzJzLmJSOGzfxEtc9bdIgXJceiPUI4pdetVV+T1sfZalDU5V+3/ACfe21WJdUEuyUMHe5BYlzGvu2aWnAuCFIBDaDW1ur+2HPF1y5VRKFRJ7yV3UtBS7C0tIJDbhnbeF75Ra6TPmy1yRlAQUkMRd3sNtdo6otSlrXkeZKoxa9RLKoY8H7MKWhU2evuUJFnISonIVJPECACcoZnU5ZrEiMMqEypyZi0hYTmOU6FQScj20z5S8TYtjU2omBS1HKk8CHcIGwHMswffoGAORybqO3qJGluw9/4wRKQkU0gIU1yHSnMx+yk8bZj6R1CTcgQMqe1tWp/rikckAJbwLZugL2gNLl5lBO5UEh+paGhXYKoCiDMk5QtCCsGYpLrOUaIeyylJ5PyBaMu5xv4ufUZOUuAn8zzA5561K9Fa/nC8wCUlRGUcICTkypPN7MHWV4vUyZi0ifMJSshyoquCA4zOx4E31sOUOOH4TUGWAF0yy6WmEKKrqmISSmxBHdllKF+pBYRN+T+oN+9SpRUHYKIYmXmXn0LCaFNqoBRGkRx5YJvW0UknWxSlds57AKCCADonK/CUjMBwqAJSpm+z4Naldn6eqlA00xKZyEDNLIUHZKBd3OYqzutNjaw3WcSoVyZsySr0payg9WOo6EMR0IiFExSVZkkgjcfH9Y6e7VXjdE9e9SMZspSFFKwUqSWIOoMXMMWyj/CY+4xiSqib3qgAopSCBo4ABI5Am7baXaI6BDrA5v8AlF4t1uTfOxtX5O6pRUiUWKCrQ9dbi8bRn4RKWGKT4hSgeeqSDqB6o1J8mh/tCAf3o3UYWbs3BpDHaTERUzUSalQl98pMsKXNLOuwKghQBcg3L3HO/wAwKnWkKE1jM7xedV+JWdQUXIBNxyEF8VqJkqdUOVEKqkrSFpIyjvEWF9HSPXAzC6nMqaf+NM9sxRhcc0+B3wblov2aP4R+UaZ+VTDDOr193kChKC1ZiA4ASzWPFs3heNz0noJ/hH5RrrtMUnEp4IdqUA+Z8IF1uCKs1bJwCoQoFE6UhRUE5u8bUgOTlskFnPR7xKrCa1SgBUIUoqyj63VirmnRwovu45xsGZh8pRHB9s8j/egdNorHBpRI4f3NHfVb/lG7xDaTWtRgFSsBSlJUC6U8RN0gkgcNyGMQ1GD1IspaeE/vGxSBzTqA3qjYysHlhGbKQW5m31Tx9qMIl8ab5SVrIzFs3BxG+vXeNrRtJreooqpXpLCiSzlT3zMXtzjBNNUbzG0+0erbeMbNFAnvFTCApWYJ4rp/bH7LM9tW3POK9Jh2WWlAyqWQgiYtKVEWWWYBLhrRtSNTEnsOhXz27lqepuf/AG8xrmEGOgaOmQCe6lIQBTz85JUVf7MlspJ5kvbeOfo12I1R0/2EH+rKHX/Zxp/EqGGWDsC/QmAXyfofDKK/9wP8yoYO5g2FI8x/r+r2j6JfX2/pGaZXWM+6LchCuVDUYBESBJ+HinOr0IfMSACzkMN/Zb8ucVp2KqLFLIGXNe5Nr3fTS4u43Fo4M/aOHHFycr+gySCk5SUB1KAHX4vC72Yrfm5qlqCimbUKmJsQWLbGIq6qJKiyF2uCniUDcAZrXL78oA1OKJmrVIZGdiDxZm3HoNlNxuDozx5j7XyZNsUa83s9voaVDF2h7RJny1IQ1i/EOTv0IY6frAqmxxQkr+bS0ZisKu4vmzHKftakA6abRr+VXTELVLQrMzJdaTw8wASTl0Yc9t4s0NGsrK5qVJQU2KACCcryyyS91ZOIi73az9MY571Od/8AfImm/Aa0YwhAJSMx1bMpwLu7m59GxgdO7RhmShJG5Jy3YEgkgJKn1A00hfxSrKFE5mXmUxWRZgCDwucxJZ7cTs1oEVdU4BTMlALsUZSCk8yAkW8NtRzL6ZzakwvLPi2PUjGe9WUrCdiQogO52Td22N/cJxKlpAxWFEB1NxJTxEB3HhcszN4Qu0i1LUmWJiWJYuWGrXL305sBl6s41nZWeqXKQhOaZLlFVgCFnvJigUlJFwFJBFrBNjoRHpnjk3GTVmSk1sDRPpWCZdPKY3dTAWFjmuSwKuItqOsUJuH00450kIewEsAIJDDhDMkABTuz62dowRgk4rGexGZwWGUoAUcyFeiAGuRz13JS+zSlS8zqSf7tSl6EM10BikJ01Fvsw6hLG7Unf1v/ACDTIjpqejQHCcxLByVFRIJIGUaXAfygmnFEqWLEHUKJexZzvew0NrdGpT+x9SiUqYuYibZKkmWslX+G1mJDXI5QYpOyNSsfWlBAJZGbkWdhzvq+m0cfUyhj3yT+7DokthH7S97KImJmqWlamfKpISRcJfNcuVlm0u5JML/z9bMWI5EqbRv3uVo3LUdiyuUuUqaOKyVBL5dwCCW9TFt3vFKm7A0KklCe8WpJIUvM199LACw0/UQ+Htnp4wqTuvJeHn4IdRfiakNUt9E+39TFvCZZmTQlaiEnUpF+g0YOWDmNhyfko4gTUIVLDPlBzEtxbMOL2eF2DB+xsillrcrWC4UcrKYc2AU2wy233eKZu3OmjGoSt+hnjYgzKClVnSiWtK0uHBWWPUF0sDtmvcO8SHDJctmFxuXB8wdDGyh2bplOsS1JKtUpJQ+rZgkvoToRqxivW9i5cwh5kxI3uCTyuQ/w+scXT9u4oyqUpV67gWNit2TLKUstlvvvt64bK3tKruUhK2yzEqub8wnd0tfzEAsWpRRqEpKXSUgOoJLsQ5tcXN3vbXmInmajK0tgkEZg5DE6i3TXxj0l1Us1Sg/hJytOg/T4sgrnZ1I4yDxWTmd7XG7crxHQ09NLKuKYVE8SlFnKlFVmSHu40BbLzcpFZPISUrKxtmLqe7s5Oov6zEMvEiDmKipxYqZ03YnQ8XX32GXFll/ZNr6CKTN20/apKAAVEhKUvoWbMS/JwU+qAc9QmVUyelYWZkuUghhbKQFEMdNVNtfXbXH0kSQgLYJD3FySXOb0sx8r8hsYwbEjKlGcpIUpTJSwYpCbE7trqb28BE55eqhG9V+lBU9x6XKWEl8ruSD9n9oVNa/o6xACpKhmSBlyAsT/AIun+JMLdHj+YcSlG+3FyYajis45nnpFqtxISEj61QUoWYk2DkEvoGs/rdrcvtfWRlplX2Kd4WJmKyW7vOkLunKTd+7ysObqsOcZTcZp3P1svVX2huUfoD6ooyu0If8AtG5KRlAI2a5v19FN+rxnTzCohUuWFIUUq4SM3FMuCPR+yQCFaEczHqdN1MsktMo1/gZSTLcvGKZ1PMltmSdQP71StmOhERS8Sp2RxgEJSCAf+GsddyBrHymxFIIC8qSUy2zoy3IRmYlgq6nsTBKRPSogZEvwnQbs3+ZPrEdjCVaWplZpyUrdXcTwxBH9wl9y3oq15RzvHThmAy5rZW7idoGN5RVyvZQL9RHMcPjdoSfJ1X8m6Hwui/8AQH5mGruxs0LPybLCcJoif9yP8xA9pgLiXbfvZHeSiqSFBXdJUAZi1y1U6gMiXJLKmukO6XJ6Z8hT2G/EcTRKOQJzzMuZho2ZKbnxWD4Awv1eKTS97FswDlIfUAtqAOm56QDqa6etfeTQJZIXLly1MpZAWGM0gsDwaILApfMRYD0VKzNmZgkIKQoLBKARucinuAOnjy8PtOU5y7uL2W7BqoZFYwgqISQ4DqSWDB2BUdibnV+kU8QqHIC0KU5GVgbl9QQS6QztcbkhnhO7S9oJAWkBKioKdwrKAxYh031vZ9urwzsTnTQlUs926FZiUuAnQZiet7C3qjzMfZzVS4+oHkCeIVndTVKBLFIIAF763vt0sSCCQbr+J4wpa1PLZjwPw5T/AAslh9pi9y997HBKmrPdqSqZlSX4XGVKiRlsxLFwCHAYWMRVWEmavMkkqUAV8BDNqdNLOG9ket0+OEWrXhyKt3QKnVU5RdzZhawZ9WNyX3uWbYBmfA582YyVqPogByokDUMOQ2AbbpBTs52TYZu+GV3ugE21fZmMNyKOXJTlABIYaDmdetz5WjpnmSVI6ljUVbFQdkpSySt15nLgZWe+jk21ufzjIdhpCgBxDqHNtWuTy1hsUvMLkMLWA9jC3K0fAtIFgfjy9Ucjzz8znlKLdgag7I00tlCXxc1EnzHIwXm0SbOoAWDpUQeHTRjZh7YlM5IPpKJ8NtSP5x8l1BULA6av/IdDE+8k92wqaRUOBySpSlBRUTdRWp+TAswsG8I9Jw2Wk8KNTrdTu2vMaeME5KFaHTdzZuerHX4OkVRUIYjNbTV3a19n9UBzfmM57WUKmQAkrSkBSUnKpIuH5crHwvC2rtOuXKPfpLZ2GUZcwdwpISS42fm9yQYZKioA0c+r406wjYjPMxZlcCUhwQQlRJIAKhwglW+zsG2aMsUMkviVk+8bHKTjyCQkKSVKOVKUqFm6ap10L6FozONpkgpmKSO7YqSkAljyswSztuS8a5w2jXKmrl5nWvhCgMrpIOYcSeIOBcbh31jGfik1fBMZKCFAFLK1Yi7Eniby84hLsqDe3A6yNKzaKMRQV/VlaVAMxBy8Xok24XbV2bxeK1XindpGeaAgXOY26O2iS4DE3O1jGqaStnEqHfqSXASkgnN+6lmA3s9nNoty56wtKVy1LTmWVBAzKF2IAf0XD+F2tG90xi93/P3A8rHuZ2rBdSZgbKVMQchQHYhVgCeFxdr3LXxX2jM1fcsoTGuEFLJBAcOxBBN3JsNIR52JIYqIfKCEFRVe4awKWs59vWI6GfMUGCkzCobAhYuLFWVh5a9IquzMVWkLrkbVXMzpyl7HVtwNi52I3I6xXm0L6E/oYhwbNLlIQt1Ka7l78hdmHSCZmApcsG25Dw5fyjYMfdR0iSepgufhMsp4kJUP+XU/G8Lld2KlFwhTWs4fzcEflDq5caKDbHV3iMytXT6tue0dcMso8MH0Nef+CpwfJlUdgDq/N/K3WKVZg06QAFSyGc2BAD6jmT58o2TNGUnKAeZ/qB+UemVIUnJNGZPLpy6Rb2iT5GUo8M08isKVZhmueIaE3BYEXHjBOXWha+8HeFaSCkJGw6BwEjl18oc8S7IyZwPckIWL5Tozk2PO+kLM/s1Ml5nEy2pykD416Hyi145q/EosepbH2TVpqCHaWkMDfhN7J4QS2vS5LaQ0SKeUlCFBSpayxIRzAmEum6CcxRdifWXS5OFKKwnKSykhmIcnYghxy+Gh0pa8GUmXlDBTBRUUuLhJIWdz4Ho8GMe7dxMoNFhOZDFZC0JAJISQWR3BY6gl0gbDXSKEmbTIyKRmQbBKmKEZwJYPCBkWolBW17l9ngvM+r7xYGRTMl7glJBB0DXGgJhYqanZ+IHOoIGRKi5IdYOurh7+uISzSm2ra+gZWhrpZjy5l5YIp5wyp1tKUAG+zYJtyA5xzbG4ezVaoz1hS3UunnEpBcECRMIJLm7k26vvGno7ehhKGNqTvcRuzo7srWITh9AlScx+bBjlByut9ToMyEH/AJRyjCvlSpKZkxKCqaZSgAMverGZBc5soypYkswDnUm4Wjnn5jQoz5B8zQp0kZrLmZgxByoIYFe3MRjhWIBKgoIUtcyxB2QS2VnALApJYF+KxaPJyLLi6qWRN1fH/uyH1KqK+NVU8zJ5Wci3UlpZCgk94c2VyCoZrZrMybC7jqyRUBGSapTpCFosLObKUQHzFgba67QwY4ckxSitAzHPwhJIY6WZJBBVqCbsXuQmdpMQWSrKvhZuEZQR4R6mGPefFJb8iaeQLV1iiMhALAM+o3tex2fVrbwTpJ2eUB3JWoLS6jfQHKMoDlmUwfU9IXqdQJOzB7eN4LYNPmh8ocKuRbbwbTziuXHtsLpGnAZRmzHW6lISAhRAYNzdiDfQ6X1azEiclJSkgklQAU4dy4cMSPR0OmrtCpIq1FToQq5zDZmLFmGXTcjW0bCwXD0rAVPSlJAJS45h3KebeG9o451EZQd78BnBAkoTYA6MbsenK+/6RYqJaGIu5YeGjsHaKaZ7OhFyAXyhvaPLZvziFc0q8NderxzSmWyZNqRlNlJSeFKiw2OpOtnb42idAazCz3IsLj46xQz3BcWtd79Im70Fg7OXtcatru1mAiF2yGosZiH4b8yfzAjwnhdg4Gt/Hk3sjCWdHUPEjTzv6osyslmL7Wbl8euMDZ8HpFMoi7/82nLRL38/yjE4SHuTlPKz8rjly8YmTNASQN+o3/L9Y+CuY5QQfBQsevO8HgonBeBXqsNlyXUASHJOo67An400hB7Y0lPNJmSQUTAHZyATuwaxP6dY2TPnAgBaQxDb356C2kAp2D04VncvexI30N+Q84vHLBblHODVUa2wSsWZqUzGCUhwGuHa3QJSFEAMzeoZNxMqKgVEJFkpIsz2BY7OS8bKm9mZaiTKzJKgQTb1uQSGJ2PLzD1fYMl2mJe2qWNzpcaM/LSLrLhZN1poSkKmBJIADPZwbC22uu/JxvHqSoWlSlnKsKCSoG2Z/wB0puG39osIc1dlJgCwBLOYuCGFgNB1IPPm+sQU3ZqrSV5ZMsAgllKCr/4btdy3LxgrJB+QiSsV8TrxMVKd8qfsna7lLgOxYeGwgj2bSDPlkMkhQUo7WOzPfy/mWX2MnrIMxKUblQvrs2+h9sGaHsipOVYmJvqzgEDQps7PGlOCVIpp3HmgShSQSkaa202itVUyXZKQ+5ZwB1Ki0R4fh6kpAKipm35X02/qIu96wCQl31I58vJ45JuLLzlFrcoJpnfNfdx184yRJDkAuOo/n5bxNMXbZuntePiGDah7evle8Qs5a9CCbTqFiWe/8yDFSolAaa9B4wTmkEHKovu/tG406xTWG+D74ybFlFFWWLXJ8Gif56HAUyhtqC3IEf0iOYQrUfz8f5xhk5JTbr8c4qmaDa4LHziTpkyqP2sxDeYvA3FKcz0MMomOcqmIa7g5mLAeWkTGW/CxHgxbp1ES0qQhQuSH4klvLe/qh1Ki8csv1C4ezNTJk94qxCgsBNzlDklncgADQG3nCZjVRNSopIUiwcFLO7XY6g2PjG1sZrKqcAULCkg2AGUi1h6nO+/hCPjOCzZihmUwawZsocsOQsTZ7XjtjLG3sO7ktyLsaE5lFTZ1U88uQXP1MzSzC3Nzc841DG5Oz1JknrsVf2ee6tv2EzfXoxbSNNx24OH9SE40zZ2I4XU1FNh6pEqfMliiQkqky1rTnTMnOlSkAsQ7Mz8XWGrsZg9RJXxU04ocZUqkTJZDWKlEuHsCwJYl+saQpq+bLDS5q0Al2SogPzsYl+man7xO/EV742TCp+Iq5Oie0aqpaVSZVOsSzZRRTrGZrj7Ltr/KNdYp2Uq1gAU1SQLE9xMdxu2WNd/TNT94nfiK98e+man7xO/EV74ZQrxKa/Q2ZhvYiqcf2ebvxGStNtnzJH5WvDJhfydEMpSFv+6Uq/7h43EaP+man7xO/EV7499M1P3id+Ir3xN4W/1Dd76HSMvDpiOGXJmAD/hHW1xw9PziyujnOGlKIZlZkEk6M/DZg413jmX6ZqfvE78RXvj30zU/eJ34ivfEX0S+Ynrd2dOijmA/sl+aFFtOQHJ7vc3j6mimOPqV/wD4Hz2blHMP0zU/eJ34ivfHvpmp+8TvxFe+EfZyf6mBuzpxdHNe0ld/8B+L9YzOFLZu7W38JcbaNHMH0zU/eJ34ivfHvpmp+8TvxFe+AuzYr9TAqR1AKBaBlTLX1Pdqvze3laPiaWZtIWCNDlVbny2jmD6ZqfvE78RXvj30zU/eJ34ivfBXZ0fmAdRigmW4Fhuin92j/GtlFMvdC9X9Avo7ac+X8o5T+man7xO/EV7499M1P3id+Ir3wfd8fMa0jqv5isOQhTFti/TUWj73C3bu1X2yE9TcBmtqeYjlP6ZqfvE78RXvj30zU/eJ34ivfA93R8zWdUqplh2RMYi/B49Bz0jOVRrAAyzCw0KS3gAAwjlP6ZqfvE78RXvj30zU/eJ34ivfG93R+YOpnVS6NWvdLLCzpJ9T30ttEK6SY7pTMYgsoIL9MwUl2tyOvq5b+man7xO/EV7499M1P3id+Ir3wV2fBLkZZK8DqVFHMAYpmOk5g0s3LM9t26GMkU82yRKLAOHQWtseuh6G8csfTNT94nfiK98e+man7xO/EV74PsC+Zm72R1SZc4uSlY6ZVkepn+OkYmmmk+isHfhUNdS9x018o5Y+man7xO/EV7499M1P3id+Ir3wH2fH5hdTOozhc0uohTi4GU6hh/OMxRTnDpJB1AQoNvuNH+A8cs/TNT94nfiK98e+man7xO/EV74h7rlf+p+EHWdPTaCffhWToCytPDXeIZ1DPYMiYX/wqfzBFjHM/wBM1P3id+Ir3x76ZqfvE78RXvikezq/V+BHTOlUUs85nlTefoG/rF7bRiqinHSTNtzQr45RzZ9M1P3id+Ir3x76ZqfvE78RXvhvd6+YFHTUqgnEt3avEoIt6rxOjDF3dKydGymz9Wjl76ZqfvE78RXvj30zU/eJ34ivfEsnZeribX7Dp0dRzcNU1kTBswCr+yIF4QveWtWzFDu99xo8cx/TNT94nfiK98e+man7xO/EV742Lstw/wBxv6oLl6HRtTg/dS501SShKZM4kkEAPKWAXNvtNHMkWp+JTlpyrnTFJOoUtRHqJirHo4sfdxq7FlJv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3352" y="1597572"/>
            <a:ext cx="4487918" cy="2522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21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/>
          </a:bodyPr>
          <a:lstStyle/>
          <a:p>
            <a:r>
              <a:rPr lang="en-IN" sz="3000" b="1" dirty="0">
                <a:solidFill>
                  <a:srgbClr val="33CC33"/>
                </a:solidFill>
                <a:latin typeface="Trebuchet MS" panose="020B0603020202020204" pitchFamily="34" charset="0"/>
              </a:rPr>
              <a:t>Literature </a:t>
            </a:r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survey</a:t>
            </a:r>
            <a:endParaRPr lang="en-IN" sz="3000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1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sz="2500" b="1" dirty="0">
                <a:solidFill>
                  <a:srgbClr val="FF0000"/>
                </a:solidFill>
                <a:latin typeface="Trebuchet MS" panose="020B0603020202020204" pitchFamily="34" charset="0"/>
              </a:rPr>
              <a:t>FLUX </a:t>
            </a:r>
            <a:r>
              <a:rPr lang="en-US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CONTROL</a:t>
            </a:r>
            <a:r>
              <a:rPr lang="en-US" b="1" dirty="0"/>
              <a:t>: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6275" y="926276"/>
            <a:ext cx="1042752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IN" sz="2800" dirty="0">
                <a:solidFill>
                  <a:prstClr val="black"/>
                </a:solidFill>
              </a:rPr>
              <a:t>From the literature survey it has been found that speed of a DC motor can be controlled </a:t>
            </a:r>
            <a:r>
              <a:rPr lang="en-IN" sz="2800" dirty="0" smtClean="0">
                <a:solidFill>
                  <a:prstClr val="black"/>
                </a:solidFill>
              </a:rPr>
              <a:t>by:</a:t>
            </a:r>
            <a:endParaRPr lang="en-IN" sz="2800" dirty="0">
              <a:solidFill>
                <a:prstClr val="black"/>
              </a:solidFill>
            </a:endParaRPr>
          </a:p>
        </p:txBody>
      </p:sp>
      <p:pic>
        <p:nvPicPr>
          <p:cNvPr id="1026" name="Picture 2" descr="Flux Control metho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083" y="2194791"/>
            <a:ext cx="5142717" cy="269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9577" y="2355356"/>
            <a:ext cx="47501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Magnetic field depends upon current flowing through the field winding</a:t>
            </a:r>
          </a:p>
          <a:p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B α I</a:t>
            </a:r>
          </a:p>
          <a:p>
            <a:endParaRPr lang="en-IN" sz="20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And flux varies with field current</a:t>
            </a:r>
          </a:p>
          <a:p>
            <a:r>
              <a:rPr lang="az-Cyrl-A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ф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α 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I</a:t>
            </a:r>
          </a:p>
          <a:p>
            <a:endParaRPr lang="en-IN" sz="20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Current can be varied by introducing a series resistance with field winding</a:t>
            </a:r>
          </a:p>
          <a:p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I α 1/R</a:t>
            </a:r>
          </a:p>
          <a:p>
            <a:r>
              <a:rPr lang="en-IN" sz="2000" dirty="0">
                <a:latin typeface="Trebuchet MS" panose="020B0603020202020204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Speed (N) α 1/ </a:t>
            </a:r>
            <a:r>
              <a:rPr lang="az-Cyrl-AZ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ф</a:t>
            </a:r>
            <a:endParaRPr lang="en-IN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9577" y="5973288"/>
            <a:ext cx="10381363" cy="4770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IN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Demerit: </a:t>
            </a:r>
            <a:r>
              <a:rPr lang="en-IN" sz="2500" b="1" dirty="0" smtClean="0">
                <a:solidFill>
                  <a:srgbClr val="FF0000"/>
                </a:solidFill>
              </a:rPr>
              <a:t>Only speed above base </a:t>
            </a:r>
            <a:r>
              <a:rPr lang="en-US" sz="2500" b="1" dirty="0">
                <a:solidFill>
                  <a:srgbClr val="FF0000"/>
                </a:solidFill>
              </a:rPr>
              <a:t>speed can be </a:t>
            </a:r>
            <a:r>
              <a:rPr lang="en-US" sz="2500" b="1" dirty="0" smtClean="0">
                <a:solidFill>
                  <a:srgbClr val="FF0000"/>
                </a:solidFill>
              </a:rPr>
              <a:t>controlled</a:t>
            </a:r>
            <a:endParaRPr lang="en-IN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9577" y="851462"/>
            <a:ext cx="47501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Insert a variable resistor (</a:t>
            </a:r>
            <a:r>
              <a:rPr lang="en-IN" sz="2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</a:t>
            </a: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) in series </a:t>
            </a:r>
            <a:r>
              <a:rPr lang="en-IN" sz="2000" dirty="0">
                <a:solidFill>
                  <a:srgbClr val="0000FF"/>
                </a:solidFill>
                <a:latin typeface="Trebuchet MS" panose="020B0603020202020204" pitchFamily="34" charset="0"/>
              </a:rPr>
              <a:t>with the </a:t>
            </a: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armature</a:t>
            </a:r>
          </a:p>
          <a:p>
            <a:endParaRPr lang="en-IN" sz="20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When </a:t>
            </a:r>
            <a:r>
              <a:rPr lang="en-IN" sz="2000" dirty="0">
                <a:solidFill>
                  <a:srgbClr val="0000FF"/>
                </a:solidFill>
                <a:latin typeface="Trebuchet MS" panose="020B0603020202020204" pitchFamily="34" charset="0"/>
              </a:rPr>
              <a:t>resistance (</a:t>
            </a:r>
            <a:r>
              <a:rPr lang="en-IN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R</a:t>
            </a:r>
            <a:r>
              <a:rPr lang="en-IN" sz="2000" dirty="0">
                <a:solidFill>
                  <a:srgbClr val="0000FF"/>
                </a:solidFill>
                <a:latin typeface="Trebuchet MS" panose="020B0603020202020204" pitchFamily="34" charset="0"/>
              </a:rPr>
              <a:t>) is gradually </a:t>
            </a:r>
            <a:r>
              <a:rPr lang="en-IN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increased</a:t>
            </a:r>
            <a:r>
              <a:rPr lang="en-IN" sz="2000" dirty="0">
                <a:solidFill>
                  <a:srgbClr val="0000FF"/>
                </a:solidFill>
                <a:latin typeface="Trebuchet MS" panose="020B0603020202020204" pitchFamily="34" charset="0"/>
              </a:rPr>
              <a:t>, the </a:t>
            </a:r>
            <a:r>
              <a:rPr lang="en-IN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voltage</a:t>
            </a:r>
            <a:r>
              <a:rPr lang="en-IN" sz="2000" dirty="0">
                <a:solidFill>
                  <a:srgbClr val="0000FF"/>
                </a:solidFill>
                <a:latin typeface="Trebuchet MS" panose="020B0603020202020204" pitchFamily="34" charset="0"/>
              </a:rPr>
              <a:t> across the armature </a:t>
            </a:r>
            <a:r>
              <a:rPr lang="en-IN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decreases</a:t>
            </a:r>
            <a:endParaRPr lang="en-IN" sz="2000" dirty="0">
              <a:latin typeface="Trebuchet MS" panose="020B0603020202020204" pitchFamily="34" charset="0"/>
            </a:endParaRPr>
          </a:p>
          <a:p>
            <a:endParaRPr lang="en-IN" sz="20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en-IN" sz="2000" b="1" dirty="0" smtClean="0">
                <a:latin typeface="Trebuchet MS" panose="020B0603020202020204" pitchFamily="34" charset="0"/>
              </a:rPr>
              <a:t>and we know that </a:t>
            </a:r>
          </a:p>
          <a:p>
            <a:endParaRPr lang="en-IN" sz="2000" b="1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Speed of DC motor is proportional to voltage drop across the armature</a:t>
            </a:r>
          </a:p>
          <a:p>
            <a:r>
              <a:rPr lang="en-IN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N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α V         (N</a:t>
            </a:r>
            <a:r>
              <a:rPr lang="en-IN" sz="2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=K(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</a:t>
            </a:r>
            <a:r>
              <a:rPr lang="en-IN" sz="2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-</a:t>
            </a:r>
            <a:r>
              <a:rPr lang="en-IN" sz="2000" b="1" dirty="0" err="1" smtClean="0">
                <a:solidFill>
                  <a:srgbClr val="33CC33"/>
                </a:solidFill>
                <a:latin typeface="Trebuchet MS" panose="020B0603020202020204" pitchFamily="34" charset="0"/>
              </a:rPr>
              <a:t>I</a:t>
            </a:r>
            <a:r>
              <a:rPr lang="en-IN" sz="2000" b="1" baseline="-25000" dirty="0" err="1" smtClean="0">
                <a:solidFill>
                  <a:srgbClr val="33CC33"/>
                </a:solidFill>
                <a:latin typeface="Trebuchet MS" panose="020B0603020202020204" pitchFamily="34" charset="0"/>
              </a:rPr>
              <a:t>a</a:t>
            </a:r>
            <a:r>
              <a:rPr lang="en-IN" sz="2000" b="1" dirty="0" err="1" smtClean="0">
                <a:solidFill>
                  <a:srgbClr val="33CC33"/>
                </a:solidFill>
                <a:latin typeface="Trebuchet MS" panose="020B0603020202020204" pitchFamily="34" charset="0"/>
              </a:rPr>
              <a:t>R</a:t>
            </a:r>
            <a:r>
              <a:rPr lang="en-IN" sz="2000" b="1" baseline="-25000" dirty="0" err="1" smtClean="0">
                <a:solidFill>
                  <a:srgbClr val="33CC33"/>
                </a:solidFill>
                <a:latin typeface="Trebuchet MS" panose="020B0603020202020204" pitchFamily="34" charset="0"/>
              </a:rPr>
              <a:t>a</a:t>
            </a:r>
            <a:r>
              <a:rPr lang="en-IN" sz="2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)/</a:t>
            </a:r>
            <a:r>
              <a:rPr lang="az-Cyrl-AZ" sz="2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ф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) </a:t>
            </a:r>
          </a:p>
          <a:p>
            <a:endParaRPr lang="en-IN" sz="20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en-IN" sz="2000" dirty="0" smtClean="0">
              <a:latin typeface="Trebuchet MS" panose="020B0603020202020204" pitchFamily="34" charset="0"/>
            </a:endParaRPr>
          </a:p>
          <a:p>
            <a:r>
              <a:rPr lang="en-IN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Hence, the 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Speed</a:t>
            </a:r>
            <a:r>
              <a:rPr lang="en-IN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of a DC motor also </a:t>
            </a:r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decreases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9577" y="5973288"/>
            <a:ext cx="10381363" cy="4770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IN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Demerit: Huge power loss due to extra resistance</a:t>
            </a:r>
            <a:endParaRPr lang="en-IN" sz="2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3756"/>
            <a:ext cx="78307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b="1" dirty="0">
                <a:latin typeface="Trebuchet MS" panose="020B0603020202020204" pitchFamily="34" charset="0"/>
              </a:rPr>
              <a:t>2</a:t>
            </a:r>
            <a:r>
              <a:rPr lang="en-US" sz="2500" b="1" dirty="0">
                <a:solidFill>
                  <a:srgbClr val="FF0000"/>
                </a:solidFill>
                <a:latin typeface="Trebuchet MS" panose="020B0603020202020204" pitchFamily="34" charset="0"/>
              </a:rPr>
              <a:t>. </a:t>
            </a:r>
            <a:r>
              <a:rPr lang="en-US" sz="3000" b="1" dirty="0">
                <a:solidFill>
                  <a:srgbClr val="FF0000"/>
                </a:solidFill>
                <a:latin typeface="Trebuchet MS" panose="020B0603020202020204" pitchFamily="34" charset="0"/>
              </a:rPr>
              <a:t>ARMATURE VOLTAGE CONTROL</a:t>
            </a:r>
            <a:endParaRPr lang="en-US" sz="3000" b="1" dirty="0">
              <a:latin typeface="Trebuchet MS" panose="020B0603020202020204" pitchFamily="34" charset="0"/>
            </a:endParaRPr>
          </a:p>
        </p:txBody>
      </p:sp>
      <p:pic>
        <p:nvPicPr>
          <p:cNvPr id="2050" name="Picture 2" descr="Armature Control metho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035" y="1072821"/>
            <a:ext cx="3949383" cy="300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615"/>
            <a:ext cx="10515600" cy="4587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Pulse Width Modulation (PWM)</a:t>
            </a:r>
          </a:p>
          <a:p>
            <a:pPr marL="0" indent="0">
              <a:buNone/>
            </a:pPr>
            <a:endParaRPr lang="en-IN" b="1" dirty="0" smtClean="0">
              <a:solidFill>
                <a:srgbClr val="33CC33"/>
              </a:solidFill>
              <a:latin typeface="Trebuchet MS" panose="020B0603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sz="2700" dirty="0">
                <a:latin typeface="Trebuchet MS" panose="020B0603020202020204" pitchFamily="34" charset="0"/>
              </a:rPr>
              <a:t>Both the above mentioned methods cannot provide speed control in the desirable </a:t>
            </a:r>
            <a:r>
              <a:rPr lang="en-IN" sz="2700" dirty="0" smtClean="0">
                <a:latin typeface="Trebuchet MS" panose="020B0603020202020204" pitchFamily="34" charset="0"/>
              </a:rPr>
              <a:t>range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sz="2700" dirty="0" smtClean="0">
                <a:latin typeface="Trebuchet MS" panose="020B0603020202020204" pitchFamily="34" charset="0"/>
              </a:rPr>
              <a:t>Whereas </a:t>
            </a:r>
            <a:r>
              <a:rPr lang="en-IN" sz="2700" dirty="0">
                <a:latin typeface="Trebuchet MS" panose="020B0603020202020204" pitchFamily="34" charset="0"/>
              </a:rPr>
              <a:t>the armature control method involves huge power loss due to its usage of resistor in series with the </a:t>
            </a:r>
            <a:r>
              <a:rPr lang="en-IN" sz="2700" dirty="0" smtClean="0">
                <a:latin typeface="Trebuchet MS" panose="020B0603020202020204" pitchFamily="34" charset="0"/>
              </a:rPr>
              <a:t>armature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sz="2700" dirty="0" smtClean="0">
                <a:latin typeface="Trebuchet MS" panose="020B0603020202020204" pitchFamily="34" charset="0"/>
              </a:rPr>
              <a:t>Therefore</a:t>
            </a:r>
            <a:r>
              <a:rPr lang="en-IN" sz="2700" dirty="0">
                <a:latin typeface="Trebuchet MS" panose="020B0603020202020204" pitchFamily="34" charset="0"/>
              </a:rPr>
              <a:t>, a different method is often desirable – the one that controls the supply voltage to control the motor </a:t>
            </a:r>
            <a:r>
              <a:rPr lang="en-IN" sz="2700" dirty="0" smtClean="0">
                <a:latin typeface="Trebuchet MS" panose="020B0603020202020204" pitchFamily="34" charset="0"/>
              </a:rPr>
              <a:t>speed is </a:t>
            </a:r>
            <a:r>
              <a:rPr lang="en-IN" sz="27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PWM</a:t>
            </a:r>
            <a:endParaRPr lang="en-IN" sz="2700" b="1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38200" y="773991"/>
            <a:ext cx="10515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>
                <a:latin typeface="Trebuchet MS" panose="020B0603020202020204" pitchFamily="34" charset="0"/>
              </a:rPr>
              <a:t>3</a:t>
            </a:r>
            <a:r>
              <a:rPr lang="en-US" sz="3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. SUPPLY VOLTAGE CONTROL</a:t>
            </a:r>
            <a:endParaRPr lang="en-US" sz="3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9577" y="5973288"/>
            <a:ext cx="10381363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IN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Merit: Effective speed control in desired range</a:t>
            </a:r>
            <a:endParaRPr lang="en-IN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4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Pulse Width Modulation (</a:t>
            </a:r>
            <a:r>
              <a:rPr lang="en-IN" sz="3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PWM</a:t>
            </a:r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)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278"/>
            <a:ext cx="10515600" cy="5155685"/>
          </a:xfrm>
        </p:spPr>
        <p:txBody>
          <a:bodyPr>
            <a:normAutofit/>
          </a:bodyPr>
          <a:lstStyle/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This is an effective method to control the o/p voltage with constant frequency</a:t>
            </a:r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This is a modulation of pulses by varying the duty cycle</a:t>
            </a:r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Duty cycle (</a:t>
            </a:r>
            <a:r>
              <a:rPr lang="el-GR" sz="2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α</a:t>
            </a: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) is a ratio of </a:t>
            </a:r>
            <a:r>
              <a:rPr lang="en-IN" sz="2500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500" i="1" baseline="-25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on</a:t>
            </a:r>
            <a:r>
              <a:rPr lang="en-IN" sz="2500" dirty="0">
                <a:latin typeface="Trebuchet MS" panose="020B0603020202020204" pitchFamily="34" charset="0"/>
              </a:rPr>
              <a:t> </a:t>
            </a:r>
            <a:r>
              <a:rPr lang="en-IN" sz="2500" dirty="0" smtClean="0">
                <a:latin typeface="Trebuchet MS" panose="020B0603020202020204" pitchFamily="34" charset="0"/>
              </a:rPr>
              <a:t>/(</a:t>
            </a:r>
            <a:r>
              <a:rPr lang="en-IN" sz="2500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500" i="1" baseline="-25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on</a:t>
            </a:r>
            <a:r>
              <a:rPr lang="en-IN" sz="2500" dirty="0">
                <a:solidFill>
                  <a:srgbClr val="FF0000"/>
                </a:solidFill>
                <a:latin typeface="Trebuchet MS" panose="020B0603020202020204" pitchFamily="34" charset="0"/>
              </a:rPr>
              <a:t> </a:t>
            </a:r>
            <a:r>
              <a:rPr lang="en-IN" sz="2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+</a:t>
            </a:r>
            <a:r>
              <a:rPr lang="en-IN" sz="2500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500" i="1" baseline="-25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off </a:t>
            </a:r>
            <a:r>
              <a:rPr lang="en-IN" sz="2500" i="1" dirty="0" smtClean="0">
                <a:latin typeface="Trebuchet MS" panose="020B0603020202020204" pitchFamily="34" charset="0"/>
              </a:rPr>
              <a:t>)</a:t>
            </a:r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endParaRPr lang="en-IN" i="1" dirty="0" smtClean="0"/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endParaRPr lang="en-IN" i="1" dirty="0" smtClean="0"/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endParaRPr lang="en-IN" i="1" dirty="0"/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endParaRPr lang="en-IN" i="1" dirty="0" smtClean="0"/>
          </a:p>
          <a:p>
            <a:pPr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width of pulses (</a:t>
            </a:r>
            <a:r>
              <a:rPr lang="en-IN" sz="2500" b="1" dirty="0" smtClean="0">
                <a:latin typeface="Trebuchet MS" panose="020B0603020202020204" pitchFamily="34" charset="0"/>
              </a:rPr>
              <a:t>T</a:t>
            </a: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) determines the amount of </a:t>
            </a:r>
            <a:r>
              <a:rPr lang="en-IN" sz="2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avg. voltage </a:t>
            </a: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applied to </a:t>
            </a:r>
            <a:r>
              <a:rPr lang="en-IN" sz="2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motor terminals</a:t>
            </a:r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en-IN" sz="25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Height of pulse gives Average voltage</a:t>
            </a:r>
            <a:endParaRPr lang="en-IN" sz="2500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88" y="2949781"/>
            <a:ext cx="6875812" cy="18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7400"/>
          </a:xfrm>
        </p:spPr>
        <p:txBody>
          <a:bodyPr>
            <a:normAutofit/>
          </a:bodyPr>
          <a:lstStyle/>
          <a:p>
            <a:r>
              <a:rPr lang="en-IN" sz="3000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PWM generation</a:t>
            </a:r>
            <a:endParaRPr lang="en-IN" sz="3000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0" y="1376175"/>
            <a:ext cx="8925733" cy="2761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b="1" dirty="0" smtClean="0">
                <a:solidFill>
                  <a:srgbClr val="0000FF"/>
                </a:solidFill>
              </a:rPr>
              <a:t>Using analog electronics </a:t>
            </a:r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 smtClean="0">
                <a:solidFill>
                  <a:srgbClr val="33CC33"/>
                </a:solidFill>
              </a:rPr>
              <a:t>operational amplifier, comparator and saw tooth generator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rgbClr val="0000FF"/>
                </a:solidFill>
              </a:rPr>
              <a:t>Using </a:t>
            </a:r>
            <a:r>
              <a:rPr lang="en-IN" b="1" dirty="0" smtClean="0">
                <a:solidFill>
                  <a:srgbClr val="0000FF"/>
                </a:solidFill>
              </a:rPr>
              <a:t>digital electronics </a:t>
            </a:r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 smtClean="0">
                <a:solidFill>
                  <a:srgbClr val="33CC33"/>
                </a:solidFill>
              </a:rPr>
              <a:t>microprocessor and dedicated PWM controller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85652" y="902526"/>
            <a:ext cx="103681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There are two ways to generate pulse width modulation with variable duty cycle</a:t>
            </a:r>
            <a:endParaRPr lang="en-IN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en-IN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056" y="2372656"/>
            <a:ext cx="3990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40717" y="6211614"/>
            <a:ext cx="407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Practical circuit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3000" b="1" dirty="0">
                <a:solidFill>
                  <a:srgbClr val="33CC33"/>
                </a:solidFill>
                <a:latin typeface="Trebuchet MS" panose="020B0603020202020204" pitchFamily="34" charset="0"/>
              </a:rPr>
              <a:t>Speed Control by </a:t>
            </a:r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PWM</a:t>
            </a:r>
            <a:endParaRPr lang="en-IN" sz="3000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41929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Pulse 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W</a:t>
            </a: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idth Modulation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 (PWM) is a method for binary signals </a:t>
            </a: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generation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It has 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2 signal periods (high and low). </a:t>
            </a:r>
            <a:endParaRPr lang="en-IN" sz="29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width (W) of each pulse varies between 0 and the period (T). </a:t>
            </a:r>
            <a:endParaRPr lang="en-IN" sz="29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main principle is control of power by varying the duty cycle.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sz="29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</a:t>
            </a:r>
            <a:r>
              <a:rPr lang="en-IN" sz="2900" dirty="0">
                <a:solidFill>
                  <a:srgbClr val="0000FF"/>
                </a:solidFill>
                <a:latin typeface="Trebuchet MS" panose="020B0603020202020204" pitchFamily="34" charset="0"/>
              </a:rPr>
              <a:t>average voltage at output is given by</a:t>
            </a:r>
          </a:p>
          <a:p>
            <a:pPr marL="0" indent="0">
              <a:buNone/>
            </a:pPr>
            <a:r>
              <a:rPr lang="en-IN" sz="2700" b="1" dirty="0" err="1">
                <a:latin typeface="Trebuchet MS" panose="020B0603020202020204" pitchFamily="34" charset="0"/>
              </a:rPr>
              <a:t>V</a:t>
            </a:r>
            <a:r>
              <a:rPr lang="en-IN" sz="2700" b="1" baseline="-25000" dirty="0" err="1">
                <a:latin typeface="Trebuchet MS" panose="020B0603020202020204" pitchFamily="34" charset="0"/>
              </a:rPr>
              <a:t>a</a:t>
            </a:r>
            <a:r>
              <a:rPr lang="en-IN" sz="2700" b="1" dirty="0">
                <a:latin typeface="Trebuchet MS" panose="020B0603020202020204" pitchFamily="34" charset="0"/>
              </a:rPr>
              <a:t> = </a:t>
            </a:r>
            <a:r>
              <a:rPr lang="el-GR" sz="2700" dirty="0">
                <a:solidFill>
                  <a:srgbClr val="FF0000"/>
                </a:solidFill>
                <a:latin typeface="Trebuchet MS" panose="020B0603020202020204" pitchFamily="34" charset="0"/>
              </a:rPr>
              <a:t>α </a:t>
            </a:r>
            <a:r>
              <a:rPr lang="en-IN" sz="2700" b="1" dirty="0" err="1" smtClean="0">
                <a:latin typeface="Trebuchet MS" panose="020B0603020202020204" pitchFamily="34" charset="0"/>
              </a:rPr>
              <a:t>V</a:t>
            </a:r>
            <a:r>
              <a:rPr lang="en-IN" sz="2700" b="1" baseline="-25000" dirty="0" err="1" smtClean="0">
                <a:latin typeface="Trebuchet MS" panose="020B0603020202020204" pitchFamily="34" charset="0"/>
              </a:rPr>
              <a:t>max</a:t>
            </a:r>
            <a:r>
              <a:rPr lang="en-IN" sz="2700" b="1" dirty="0">
                <a:latin typeface="Trebuchet MS" panose="020B0603020202020204" pitchFamily="34" charset="0"/>
              </a:rPr>
              <a:t>    </a:t>
            </a:r>
            <a:endParaRPr lang="en-IN" sz="2700" dirty="0">
              <a:latin typeface="Trebuchet MS" panose="020B0603020202020204" pitchFamily="34" charset="0"/>
            </a:endParaRPr>
          </a:p>
          <a:p>
            <a:pPr marL="0" indent="0" algn="just">
              <a:buClr>
                <a:srgbClr val="33CC33"/>
              </a:buClr>
              <a:buNone/>
            </a:pPr>
            <a:r>
              <a:rPr lang="en-IN" sz="2700" dirty="0">
                <a:latin typeface="Trebuchet MS" panose="020B0603020202020204" pitchFamily="34" charset="0"/>
              </a:rPr>
              <a:t>Where</a:t>
            </a:r>
            <a:r>
              <a:rPr lang="en-IN" sz="2700" dirty="0" smtClean="0">
                <a:latin typeface="Trebuchet MS" panose="020B0603020202020204" pitchFamily="34" charset="0"/>
              </a:rPr>
              <a:t>, </a:t>
            </a:r>
            <a:r>
              <a:rPr lang="el-GR" sz="2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α</a:t>
            </a:r>
            <a:r>
              <a:rPr lang="en-IN" sz="2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=</a:t>
            </a:r>
            <a:r>
              <a:rPr lang="en-IN" sz="2700" i="1" dirty="0">
                <a:latin typeface="Trebuchet MS" panose="020B0603020202020204" pitchFamily="34" charset="0"/>
              </a:rPr>
              <a:t> </a:t>
            </a:r>
            <a:r>
              <a:rPr lang="en-IN" sz="2700" i="1" dirty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700" i="1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on</a:t>
            </a:r>
            <a:r>
              <a:rPr lang="en-IN" sz="2700" dirty="0">
                <a:latin typeface="Trebuchet MS" panose="020B0603020202020204" pitchFamily="34" charset="0"/>
              </a:rPr>
              <a:t> /(</a:t>
            </a:r>
            <a:r>
              <a:rPr lang="en-IN" sz="2700" i="1" dirty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700" i="1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on</a:t>
            </a:r>
            <a:r>
              <a:rPr lang="en-IN" sz="2700" dirty="0">
                <a:solidFill>
                  <a:srgbClr val="FF0000"/>
                </a:solidFill>
                <a:latin typeface="Trebuchet MS" panose="020B0603020202020204" pitchFamily="34" charset="0"/>
              </a:rPr>
              <a:t> +</a:t>
            </a:r>
            <a:r>
              <a:rPr lang="en-IN" sz="2700" i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T</a:t>
            </a:r>
            <a:r>
              <a:rPr lang="en-IN" sz="2700" i="1" baseline="-250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Off</a:t>
            </a:r>
            <a:r>
              <a:rPr lang="en-IN" sz="2700" i="1" baseline="-25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IN" sz="2700" i="1" dirty="0">
                <a:latin typeface="Trebuchet MS" panose="020B0603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IN" sz="2700" i="1" dirty="0" smtClean="0">
                <a:latin typeface="Trebuchet MS" panose="020B0603020202020204" pitchFamily="34" charset="0"/>
              </a:rPr>
              <a:t>T</a:t>
            </a:r>
            <a:r>
              <a:rPr lang="en-IN" sz="2700" i="1" baseline="-25000" dirty="0" smtClean="0">
                <a:latin typeface="Trebuchet MS" panose="020B0603020202020204" pitchFamily="34" charset="0"/>
              </a:rPr>
              <a:t>ON</a:t>
            </a:r>
            <a:r>
              <a:rPr lang="en-IN" sz="2700" dirty="0" smtClean="0">
                <a:latin typeface="Trebuchet MS" panose="020B0603020202020204" pitchFamily="34" charset="0"/>
              </a:rPr>
              <a:t> =Time </a:t>
            </a:r>
            <a:r>
              <a:rPr lang="en-IN" sz="2700" dirty="0">
                <a:latin typeface="Trebuchet MS" panose="020B0603020202020204" pitchFamily="34" charset="0"/>
              </a:rPr>
              <a:t>period for Pulse </a:t>
            </a:r>
            <a:r>
              <a:rPr lang="en-IN" sz="2700" dirty="0" smtClean="0">
                <a:latin typeface="Trebuchet MS" panose="020B0603020202020204" pitchFamily="34" charset="0"/>
              </a:rPr>
              <a:t>ON,</a:t>
            </a:r>
            <a:r>
              <a:rPr lang="en-IN" sz="2700" i="1" dirty="0" smtClean="0">
                <a:latin typeface="Trebuchet MS" panose="020B0603020202020204" pitchFamily="34" charset="0"/>
              </a:rPr>
              <a:t>T</a:t>
            </a:r>
            <a:r>
              <a:rPr lang="en-IN" sz="2700" i="1" baseline="-25000" dirty="0" smtClean="0">
                <a:latin typeface="Trebuchet MS" panose="020B0603020202020204" pitchFamily="34" charset="0"/>
              </a:rPr>
              <a:t>OFF</a:t>
            </a:r>
            <a:r>
              <a:rPr lang="en-IN" sz="2700" dirty="0" smtClean="0">
                <a:latin typeface="Trebuchet MS" panose="020B0603020202020204" pitchFamily="34" charset="0"/>
              </a:rPr>
              <a:t> =Time </a:t>
            </a:r>
            <a:r>
              <a:rPr lang="en-IN" sz="2700" dirty="0">
                <a:latin typeface="Trebuchet MS" panose="020B0603020202020204" pitchFamily="34" charset="0"/>
              </a:rPr>
              <a:t>period for Pulse OFF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31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7890165" cy="739280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Benefit of Pulse Width </a:t>
            </a:r>
            <a:r>
              <a:rPr lang="en-IN" sz="3000" b="1" dirty="0">
                <a:solidFill>
                  <a:srgbClr val="33CC33"/>
                </a:solidFill>
                <a:latin typeface="Trebuchet MS" panose="020B0603020202020204" pitchFamily="34" charset="0"/>
              </a:rPr>
              <a:t>Modulation (</a:t>
            </a:r>
            <a:r>
              <a:rPr lang="en-IN" sz="3000" b="1" dirty="0">
                <a:solidFill>
                  <a:srgbClr val="FF0000"/>
                </a:solidFill>
                <a:latin typeface="Trebuchet MS" panose="020B0603020202020204" pitchFamily="34" charset="0"/>
              </a:rPr>
              <a:t>PWM</a:t>
            </a:r>
            <a:r>
              <a:rPr lang="en-IN" sz="3000" b="1" dirty="0">
                <a:solidFill>
                  <a:srgbClr val="33CC33"/>
                </a:solidFill>
                <a:latin typeface="Trebuchet MS" panose="020B0603020202020204" pitchFamily="34" charset="0"/>
              </a:rPr>
              <a:t>)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322" y="1947552"/>
            <a:ext cx="10515600" cy="36100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IN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b="1" dirty="0" smtClean="0">
                <a:latin typeface="Trebuchet MS" panose="020B0603020202020204" pitchFamily="34" charset="0"/>
              </a:rPr>
              <a:t>Power </a:t>
            </a:r>
            <a:r>
              <a:rPr lang="en-IN" b="1" dirty="0">
                <a:latin typeface="Trebuchet MS" panose="020B0603020202020204" pitchFamily="34" charset="0"/>
              </a:rPr>
              <a:t>efficiency</a:t>
            </a:r>
            <a:r>
              <a:rPr lang="en-IN" dirty="0">
                <a:latin typeface="Trebuchet MS" panose="020B0603020202020204" pitchFamily="34" charset="0"/>
              </a:rPr>
              <a:t> </a:t>
            </a:r>
            <a:r>
              <a:rPr lang="en-IN" dirty="0" smtClean="0">
                <a:latin typeface="Trebuchet MS" panose="020B0603020202020204" pitchFamily="34" charset="0"/>
              </a:rPr>
              <a:t>: 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power efficiency is very high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b="1" dirty="0">
                <a:latin typeface="Trebuchet MS" panose="020B0603020202020204" pitchFamily="34" charset="0"/>
              </a:rPr>
              <a:t>Speed control </a:t>
            </a:r>
            <a:r>
              <a:rPr lang="en-IN" b="1" dirty="0" smtClean="0">
                <a:latin typeface="Trebuchet MS" panose="020B0603020202020204" pitchFamily="34" charset="0"/>
              </a:rPr>
              <a:t>behaviour</a:t>
            </a:r>
            <a:r>
              <a:rPr lang="en-IN" dirty="0">
                <a:latin typeface="Trebuchet MS" panose="020B0603020202020204" pitchFamily="34" charset="0"/>
              </a:rPr>
              <a:t> </a:t>
            </a:r>
            <a:r>
              <a:rPr lang="en-IN" dirty="0" smtClean="0">
                <a:latin typeface="Trebuchet MS" panose="020B0603020202020204" pitchFamily="34" charset="0"/>
              </a:rPr>
              <a:t>: 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 precise speed control is achieved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b="1" dirty="0">
                <a:latin typeface="Trebuchet MS" panose="020B0603020202020204" pitchFamily="34" charset="0"/>
              </a:rPr>
              <a:t>Control </a:t>
            </a:r>
            <a:r>
              <a:rPr lang="en-IN" b="1" dirty="0" smtClean="0">
                <a:latin typeface="Trebuchet MS" panose="020B0603020202020204" pitchFamily="34" charset="0"/>
              </a:rPr>
              <a:t>circuit: 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Since it uses electronic components it is compact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IN" b="1" dirty="0" smtClean="0">
                <a:latin typeface="Trebuchet MS" panose="020B0603020202020204" pitchFamily="34" charset="0"/>
              </a:rPr>
              <a:t>Harmonics</a:t>
            </a:r>
            <a:r>
              <a:rPr lang="en-IN" dirty="0" smtClean="0">
                <a:latin typeface="Trebuchet MS" panose="020B0603020202020204" pitchFamily="34" charset="0"/>
              </a:rPr>
              <a:t>: 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It reduce</a:t>
            </a:r>
            <a:r>
              <a:rPr lang="en-US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 the harmonics of output</a:t>
            </a:r>
            <a:endParaRPr lang="en-US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3CC33"/>
                </a:solidFill>
                <a:latin typeface="Trebuchet MS" pitchFamily="34" charset="0"/>
              </a:rPr>
              <a:t>Comparison of flux control, armature control &amp; pulse width modulation(PWM)</a:t>
            </a:r>
            <a:endParaRPr lang="en-IN" sz="3200" dirty="0">
              <a:solidFill>
                <a:srgbClr val="33CC33"/>
              </a:solidFill>
              <a:latin typeface="Trebuchet MS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129347"/>
              </p:ext>
            </p:extLst>
          </p:nvPr>
        </p:nvGraphicFramePr>
        <p:xfrm>
          <a:off x="838200" y="1839311"/>
          <a:ext cx="10515600" cy="3867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7758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FLUX CONTROL METHOD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ARMATURE CONTROL METHOD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PULSE WIDTH MODULATION</a:t>
                      </a:r>
                      <a:endParaRPr lang="en-IN" dirty="0"/>
                    </a:p>
                  </a:txBody>
                  <a:tcPr anchor="ctr"/>
                </a:tc>
              </a:tr>
              <a:tr h="764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EFFICENCY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 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power loss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power efficiency is high</a:t>
                      </a:r>
                      <a:endParaRPr lang="en-IN" dirty="0"/>
                    </a:p>
                  </a:txBody>
                  <a:tcPr anchor="ctr"/>
                </a:tc>
              </a:tr>
              <a:tr h="7758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 CONTROL BEHAVIOUR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Only speed above base speed can be controlled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 control is possible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precise</a:t>
                      </a:r>
                      <a:r>
                        <a:rPr lang="en-US" baseline="0" dirty="0" smtClean="0"/>
                        <a:t> speed control is achieved</a:t>
                      </a:r>
                      <a:endParaRPr lang="en-IN" dirty="0"/>
                    </a:p>
                  </a:txBody>
                  <a:tcPr anchor="ctr"/>
                </a:tc>
              </a:tr>
              <a:tr h="7758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 CIRCUIT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large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large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Since it uses electronic ckt.,it is compact</a:t>
                      </a:r>
                      <a:endParaRPr lang="en-IN" dirty="0"/>
                    </a:p>
                  </a:txBody>
                  <a:tcPr anchor="ctr"/>
                </a:tc>
              </a:tr>
              <a:tr h="7758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HARMONICS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harmonics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harmonics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 reduces the harmonics of output</a:t>
                      </a:r>
                      <a:endParaRPr lang="en-IN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584961"/>
          </a:xfrm>
        </p:spPr>
        <p:txBody>
          <a:bodyPr/>
          <a:lstStyle/>
          <a:p>
            <a:r>
              <a:rPr lang="en-US" sz="3000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Conclusion</a:t>
            </a:r>
            <a:endParaRPr lang="en-IN" sz="3000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2306" y="1800473"/>
            <a:ext cx="1058487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IN" sz="2500" dirty="0" smtClean="0">
                <a:latin typeface="Trebuchet MS" panose="020B0603020202020204" pitchFamily="34" charset="0"/>
              </a:rPr>
              <a:t>A detailed study of DC motor has been done</a:t>
            </a:r>
          </a:p>
          <a:p>
            <a:pPr marL="457200" indent="-457200" algn="just"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IN" sz="2500" dirty="0" smtClean="0">
                <a:latin typeface="Trebuchet MS" panose="020B0603020202020204" pitchFamily="34" charset="0"/>
              </a:rPr>
              <a:t>Speed control of DC motor has been done by different types of speed control methods</a:t>
            </a:r>
          </a:p>
          <a:p>
            <a:pPr marL="457200" indent="-457200" algn="just"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IN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Among these PWM wins the race</a:t>
            </a:r>
            <a:endParaRPr lang="en-IN" sz="2500" dirty="0" smtClean="0">
              <a:latin typeface="Trebuchet MS" panose="020B0603020202020204" pitchFamily="34" charset="0"/>
            </a:endParaRPr>
          </a:p>
          <a:p>
            <a:pPr marL="457200" indent="-457200" algn="just"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IN" sz="2500" dirty="0" smtClean="0">
                <a:latin typeface="Trebuchet MS" panose="020B0603020202020204" pitchFamily="34" charset="0"/>
              </a:rPr>
              <a:t>Precise control of dc motor speed can be achieved</a:t>
            </a:r>
            <a:endParaRPr lang="en-IN" sz="25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3" y="1744717"/>
            <a:ext cx="9690538" cy="312157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4706" y="1502979"/>
            <a:ext cx="9936234" cy="336331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prstTxWarp prst="textButtonPour">
              <a:avLst/>
            </a:prstTxWarp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THIS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PROJECT IS DEDICATED TO MY GUIDE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2400" baseline="0" dirty="0" smtClean="0">
                <a:latin typeface="Perpetua" pitchFamily="18" charset="0"/>
                <a:ea typeface="+mj-ea"/>
                <a:cs typeface="+mj-cs"/>
              </a:rPr>
              <a:t>                              </a:t>
            </a:r>
          </a:p>
          <a:p>
            <a:pPr>
              <a:spcBef>
                <a:spcPct val="0"/>
              </a:spcBef>
            </a:pPr>
            <a:r>
              <a:rPr lang="en-US" sz="2400" baseline="0" dirty="0" smtClean="0">
                <a:solidFill>
                  <a:srgbClr val="0033CC"/>
                </a:solidFill>
                <a:latin typeface="Perpetua" pitchFamily="18" charset="0"/>
                <a:ea typeface="+mj-ea"/>
                <a:cs typeface="+mj-cs"/>
              </a:rPr>
              <a:t>S.Joseph </a:t>
            </a:r>
            <a:r>
              <a:rPr lang="en-US" sz="2400" dirty="0" smtClean="0">
                <a:solidFill>
                  <a:srgbClr val="0033CC"/>
                </a:solidFill>
                <a:latin typeface="Perpetua" pitchFamily="18" charset="0"/>
                <a:ea typeface="+mj-ea"/>
                <a:cs typeface="+mj-cs"/>
              </a:rPr>
              <a:t> Winston            </a:t>
            </a:r>
            <a:r>
              <a:rPr lang="en-US" sz="2400" dirty="0" smtClean="0">
                <a:solidFill>
                  <a:srgbClr val="0033CC"/>
                </a:solidFill>
                <a:latin typeface="Perpetua" pitchFamily="18" charset="0"/>
              </a:rPr>
              <a:t> Joel Jose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Perpetua" pitchFamily="18" charset="0"/>
              </a:rPr>
              <a:t>SO/G</a:t>
            </a:r>
            <a:r>
              <a:rPr lang="en-US" sz="2400" dirty="0" smtClean="0">
                <a:latin typeface="Perpetua" pitchFamily="18" charset="0"/>
              </a:rPr>
              <a:t>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Perpetua" pitchFamily="18" charset="0"/>
              </a:rPr>
              <a:t>SO/D</a:t>
            </a:r>
            <a:endParaRPr lang="en-US" sz="2400" dirty="0" smtClean="0">
              <a:solidFill>
                <a:srgbClr val="FF0000"/>
              </a:solidFill>
              <a:latin typeface="Perpetua" pitchFamily="18" charset="0"/>
              <a:ea typeface="+mj-ea"/>
              <a:cs typeface="+mj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Perpetua" pitchFamily="18" charset="0"/>
              <a:ea typeface="+mj-ea"/>
              <a:cs typeface="+mj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4272"/>
          </a:xfrm>
        </p:spPr>
        <p:txBody>
          <a:bodyPr>
            <a:no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 (Headings)"/>
                <a:cs typeface="Aharoni" panose="02010803020104030203" pitchFamily="2" charset="-79"/>
              </a:rPr>
              <a:t>Outlook</a:t>
            </a:r>
            <a:endParaRPr lang="en-IN" sz="3000" b="1" dirty="0">
              <a:solidFill>
                <a:srgbClr val="33CC33"/>
              </a:solidFill>
              <a:latin typeface="Trebuchet MS (Headings)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925"/>
            <a:ext cx="10515600" cy="4025735"/>
          </a:xfrm>
        </p:spPr>
        <p:txBody>
          <a:bodyPr>
            <a:normAutofit lnSpcReduction="10000"/>
          </a:bodyPr>
          <a:lstStyle/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Objective</a:t>
            </a: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>
                <a:solidFill>
                  <a:srgbClr val="0000FF"/>
                </a:solidFill>
                <a:latin typeface="Trebuchet MS" panose="020B0603020202020204" pitchFamily="34" charset="0"/>
              </a:rPr>
              <a:t>Introduction to DC </a:t>
            </a: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Motor</a:t>
            </a: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>
                <a:solidFill>
                  <a:srgbClr val="0000FF"/>
                </a:solidFill>
                <a:latin typeface="Trebuchet MS" panose="020B0603020202020204" pitchFamily="34" charset="0"/>
              </a:rPr>
              <a:t>Why Speed </a:t>
            </a: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Control</a:t>
            </a: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>
                <a:solidFill>
                  <a:srgbClr val="0000FF"/>
                </a:solidFill>
                <a:latin typeface="Trebuchet MS" panose="020B0603020202020204" pitchFamily="34" charset="0"/>
              </a:rPr>
              <a:t>Literature </a:t>
            </a: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survey</a:t>
            </a: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>
                <a:solidFill>
                  <a:srgbClr val="0000FF"/>
                </a:solidFill>
                <a:latin typeface="Trebuchet MS" panose="020B0603020202020204" pitchFamily="34" charset="0"/>
              </a:rPr>
              <a:t>PWM </a:t>
            </a:r>
            <a:endParaRPr lang="en-IN" sz="26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Speed </a:t>
            </a:r>
            <a:r>
              <a:rPr lang="en-IN" sz="2600" b="1" dirty="0">
                <a:solidFill>
                  <a:srgbClr val="0000FF"/>
                </a:solidFill>
                <a:latin typeface="Trebuchet MS" panose="020B0603020202020204" pitchFamily="34" charset="0"/>
              </a:rPr>
              <a:t>Control by </a:t>
            </a: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PWM</a:t>
            </a: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Comparison </a:t>
            </a:r>
            <a:endParaRPr lang="en-IN" sz="26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Conclusion</a:t>
            </a: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IN" sz="26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endParaRPr lang="en-IN" b="1" dirty="0">
              <a:latin typeface="Trebuchet MS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6347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714" y="2600696"/>
            <a:ext cx="5676405" cy="10806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N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ld English Text MT" panose="03040902040508030806" pitchFamily="66" charset="0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4827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IN" b="1" dirty="0">
              <a:solidFill>
                <a:srgbClr val="0033C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Study of DC motor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Operating principle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Speed control of DC motor by </a:t>
            </a:r>
            <a:r>
              <a:rPr lang="en-IN" b="1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pulse width modulation </a:t>
            </a:r>
            <a:r>
              <a:rPr lang="en-IN" b="1" dirty="0" smtClean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IN" b="1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PWM</a:t>
            </a:r>
            <a:r>
              <a:rPr lang="en-IN" b="1" dirty="0" smtClean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39385"/>
            <a:ext cx="10515600" cy="522515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Objective</a:t>
            </a:r>
            <a:endParaRPr lang="en-IN" sz="30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900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Introduction to DC motor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359"/>
            <a:ext cx="10775868" cy="5062063"/>
          </a:xfrm>
        </p:spPr>
        <p:txBody>
          <a:bodyPr/>
          <a:lstStyle/>
          <a:p>
            <a:pPr algn="just"/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 motor is a class of electrical machines that converts electrical power to mechanical power</a:t>
            </a:r>
          </a:p>
          <a:p>
            <a:pPr algn="just"/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 DC motor uses direct current for conversion of electrical energy to mechanical energy</a:t>
            </a:r>
          </a:p>
          <a:p>
            <a:endParaRPr lang="en-IN" sz="26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IN" sz="2600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endParaRPr lang="en-IN" sz="26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It is also known as Permanent magnet direct current (</a:t>
            </a:r>
            <a:r>
              <a:rPr lang="en-IN" sz="2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PMDC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) machine</a:t>
            </a:r>
          </a:p>
          <a:p>
            <a:pPr algn="just"/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Stator consist of a </a:t>
            </a:r>
            <a:r>
              <a:rPr lang="en-IN" sz="2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pair of fixed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permanent magnets producing a </a:t>
            </a:r>
            <a:r>
              <a:rPr lang="en-IN" sz="2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uniform </a:t>
            </a:r>
            <a:r>
              <a:rPr lang="en-IN" sz="2600" dirty="0">
                <a:solidFill>
                  <a:srgbClr val="FF0000"/>
                </a:solidFill>
                <a:latin typeface="Trebuchet MS" panose="020B0603020202020204" pitchFamily="34" charset="0"/>
              </a:rPr>
              <a:t>and stationary magnetic flux </a:t>
            </a:r>
            <a:r>
              <a:rPr lang="en-IN" sz="2600" dirty="0">
                <a:solidFill>
                  <a:srgbClr val="0000FF"/>
                </a:solidFill>
                <a:latin typeface="Trebuchet MS" panose="020B0603020202020204" pitchFamily="34" charset="0"/>
              </a:rPr>
              <a:t>inside the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motor and hence the name </a:t>
            </a:r>
            <a:r>
              <a:rPr lang="en-IN" sz="2600" dirty="0">
                <a:solidFill>
                  <a:srgbClr val="0000FF"/>
                </a:solidFill>
                <a:latin typeface="Trebuchet MS" panose="020B0603020202020204" pitchFamily="34" charset="0"/>
              </a:rPr>
              <a:t>of “permanent-magnet direct-current” (PMDC) motors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404" y="3001511"/>
            <a:ext cx="6431975" cy="12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03" y="365126"/>
            <a:ext cx="10197885" cy="596776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Operating principle of DC motor</a:t>
            </a:r>
            <a:endParaRPr lang="en-IN" sz="3000" b="1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977555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When a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current carrying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conductor is placed in a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magnetic field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it experiences a force/torque and has a tendency to move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This is known as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motoring action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magnitude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of the force is given by </a:t>
            </a:r>
            <a:r>
              <a:rPr lang="en-IN" sz="2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F=</a:t>
            </a:r>
            <a:r>
              <a:rPr lang="en-IN" sz="26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ilB</a:t>
            </a:r>
            <a:endParaRPr lang="en-IN" sz="26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IN" sz="2600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  B:magnetic field, i:current,l:length of conductor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If the direction of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current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in the wire is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reversed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, the direction of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rotation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also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reverses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When </a:t>
            </a:r>
            <a:r>
              <a:rPr lang="en-IN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magnetic </a:t>
            </a:r>
            <a:r>
              <a:rPr lang="en-IN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field</a:t>
            </a:r>
            <a:r>
              <a:rPr lang="en-IN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and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electric </a:t>
            </a:r>
            <a:r>
              <a:rPr lang="en-IN" sz="26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field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interact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they produce a </a:t>
            </a:r>
            <a:r>
              <a:rPr lang="en-IN" sz="2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mechanical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force</a:t>
            </a:r>
            <a:endParaRPr lang="en-IN" sz="26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IN" sz="2600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780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203" y="3806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rebuchet MS" pitchFamily="34" charset="0"/>
              </a:rPr>
              <a:t>Operating principle of dc motor by graphical method</a:t>
            </a:r>
            <a:endParaRPr lang="en-US" sz="32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8704" y="1597572"/>
            <a:ext cx="6208384" cy="424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Equivalent circuit diagram of DC motor</a:t>
            </a:r>
            <a:endParaRPr lang="en-IN" sz="3000" b="1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99" y="2866070"/>
            <a:ext cx="4383272" cy="23631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243904"/>
            <a:ext cx="116615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equivalent circuit diagram of dc motor</a:t>
            </a:r>
          </a:p>
          <a:p>
            <a:pPr marL="457200" indent="-457200"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The mathematical expression of voltage is given by:</a:t>
            </a:r>
          </a:p>
          <a:p>
            <a:pPr marL="457200" indent="-457200" algn="just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IN" sz="26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V</a:t>
            </a:r>
            <a:r>
              <a:rPr lang="en-IN" sz="2600" baseline="-250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dc</a:t>
            </a:r>
            <a:r>
              <a:rPr lang="en-IN" sz="2600" baseline="-25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= </a:t>
            </a:r>
            <a:r>
              <a:rPr lang="en-IN" sz="26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I</a:t>
            </a:r>
            <a:r>
              <a:rPr lang="en-IN" sz="2600" baseline="-250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a</a:t>
            </a:r>
            <a:r>
              <a:rPr lang="en-IN" sz="26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R</a:t>
            </a:r>
            <a:r>
              <a:rPr lang="en-IN" sz="2600" baseline="-250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a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+ </a:t>
            </a:r>
            <a:r>
              <a:rPr lang="en-IN" sz="26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E</a:t>
            </a:r>
            <a:r>
              <a:rPr lang="en-IN" sz="2600" baseline="-250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a</a:t>
            </a:r>
            <a:r>
              <a:rPr lang="en-IN" sz="2600" baseline="-250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(</a:t>
            </a:r>
            <a:r>
              <a:rPr lang="en-IN" sz="2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Using KVL</a:t>
            </a:r>
            <a:r>
              <a:rPr lang="en-IN" sz="2600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)</a:t>
            </a:r>
            <a:endParaRPr lang="en-IN" sz="2600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0088" y="5332021"/>
            <a:ext cx="283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solidFill>
                  <a:srgbClr val="0000FF"/>
                </a:solidFill>
                <a:latin typeface="Trebuchet MS" panose="020B0603020202020204" pitchFamily="34" charset="0"/>
              </a:rPr>
              <a:t>E</a:t>
            </a:r>
            <a:r>
              <a:rPr lang="en-IN" baseline="-25000" dirty="0" err="1">
                <a:solidFill>
                  <a:srgbClr val="0000FF"/>
                </a:solidFill>
                <a:latin typeface="Trebuchet MS" panose="020B0603020202020204" pitchFamily="34" charset="0"/>
              </a:rPr>
              <a:t>a</a:t>
            </a:r>
            <a:r>
              <a:rPr lang="en-IN" baseline="-25000" dirty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/</a:t>
            </a:r>
            <a:r>
              <a:rPr lang="en-IN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E</a:t>
            </a:r>
            <a:r>
              <a:rPr lang="en-IN" baseline="-25000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b</a:t>
            </a:r>
            <a:r>
              <a:rPr lang="en-IN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is </a:t>
            </a:r>
            <a:r>
              <a:rPr lang="en-IN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back emf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80149" y="3409627"/>
            <a:ext cx="3037668" cy="2262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Ia</a:t>
            </a:r>
            <a:r>
              <a:rPr lang="en-US" dirty="0" smtClean="0"/>
              <a:t>:  armature  current</a:t>
            </a:r>
          </a:p>
          <a:p>
            <a:r>
              <a:rPr lang="en-US" dirty="0" smtClean="0"/>
              <a:t>Ra: armature resistance</a:t>
            </a:r>
          </a:p>
          <a:p>
            <a:r>
              <a:rPr lang="en-US" dirty="0" err="1" smtClean="0"/>
              <a:t>Vdc</a:t>
            </a:r>
            <a:r>
              <a:rPr lang="en-US" dirty="0" smtClean="0"/>
              <a:t>: dc supply voltage</a:t>
            </a:r>
          </a:p>
          <a:p>
            <a:r>
              <a:rPr lang="en-US" dirty="0" smtClean="0"/>
              <a:t>Ea : back </a:t>
            </a:r>
            <a:r>
              <a:rPr lang="en-US" dirty="0" err="1" smtClean="0"/>
              <a:t>emf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3649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Construction of DC Motor</a:t>
            </a:r>
            <a:endParaRPr lang="en-IN" sz="3000" b="1" dirty="0">
              <a:solidFill>
                <a:srgbClr val="33CC33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878774"/>
            <a:ext cx="100752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Every DC motor consist of 6 parts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55882"/>
            <a:ext cx="10515600" cy="4999297"/>
          </a:xfrm>
        </p:spPr>
        <p:txBody>
          <a:bodyPr/>
          <a:lstStyle/>
          <a:p>
            <a:r>
              <a:rPr lang="en-IN" dirty="0" smtClean="0"/>
              <a:t>Stator, field magnet, Rotor, Commutator, Field windings, Brushes</a:t>
            </a:r>
            <a:endParaRPr lang="en-IN" dirty="0"/>
          </a:p>
        </p:txBody>
      </p:sp>
      <p:pic>
        <p:nvPicPr>
          <p:cNvPr id="1026" name="Picture 2" descr="E:\construction of dc mo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197" y="2533649"/>
            <a:ext cx="5176433" cy="39136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9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4"/>
          </a:xfrm>
        </p:spPr>
        <p:txBody>
          <a:bodyPr>
            <a:normAutofit/>
          </a:bodyPr>
          <a:lstStyle/>
          <a:p>
            <a:r>
              <a:rPr lang="en-IN" sz="3000" b="1" dirty="0" smtClean="0">
                <a:solidFill>
                  <a:srgbClr val="33CC33"/>
                </a:solidFill>
                <a:latin typeface="Trebuchet MS" panose="020B0603020202020204" pitchFamily="34" charset="0"/>
              </a:rPr>
              <a:t>Why speed control of DC Motor is necessary</a:t>
            </a:r>
            <a:endParaRPr lang="en-IN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615044"/>
            <a:ext cx="10515600" cy="4561919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Trebuchet MS" panose="020B0603020202020204" pitchFamily="34" charset="0"/>
              </a:rPr>
              <a:t>The </a:t>
            </a:r>
            <a:r>
              <a:rPr lang="en-IN" sz="3000" dirty="0">
                <a:solidFill>
                  <a:srgbClr val="FF0000"/>
                </a:solidFill>
                <a:latin typeface="Trebuchet MS" panose="020B0603020202020204" pitchFamily="34" charset="0"/>
              </a:rPr>
              <a:t>speed</a:t>
            </a:r>
            <a:r>
              <a:rPr lang="en-IN" sz="3000" dirty="0">
                <a:latin typeface="Trebuchet MS" panose="020B0603020202020204" pitchFamily="34" charset="0"/>
              </a:rPr>
              <a:t> of the motor should </a:t>
            </a:r>
            <a:r>
              <a:rPr lang="en-IN" sz="3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never</a:t>
            </a:r>
            <a:r>
              <a:rPr lang="en-IN" sz="3000" dirty="0" smtClean="0">
                <a:latin typeface="Trebuchet MS" panose="020B0603020202020204" pitchFamily="34" charset="0"/>
              </a:rPr>
              <a:t> </a:t>
            </a:r>
            <a:r>
              <a:rPr lang="en-IN" sz="3000" dirty="0">
                <a:latin typeface="Trebuchet MS" panose="020B0603020202020204" pitchFamily="34" charset="0"/>
              </a:rPr>
              <a:t>be </a:t>
            </a:r>
            <a:r>
              <a:rPr lang="en-IN" sz="3000" dirty="0">
                <a:solidFill>
                  <a:srgbClr val="FF0000"/>
                </a:solidFill>
                <a:latin typeface="Trebuchet MS" panose="020B0603020202020204" pitchFamily="34" charset="0"/>
              </a:rPr>
              <a:t>more</a:t>
            </a:r>
            <a:r>
              <a:rPr lang="en-IN" sz="3000" dirty="0">
                <a:latin typeface="Trebuchet MS" panose="020B0603020202020204" pitchFamily="34" charset="0"/>
              </a:rPr>
              <a:t> than </a:t>
            </a:r>
            <a:r>
              <a:rPr lang="en-IN" sz="3000" dirty="0">
                <a:solidFill>
                  <a:srgbClr val="FF0000"/>
                </a:solidFill>
                <a:latin typeface="Trebuchet MS" panose="020B0603020202020204" pitchFamily="34" charset="0"/>
              </a:rPr>
              <a:t>rated</a:t>
            </a:r>
            <a:r>
              <a:rPr lang="en-IN" sz="3000" dirty="0">
                <a:latin typeface="Trebuchet MS" panose="020B0603020202020204" pitchFamily="34" charset="0"/>
              </a:rPr>
              <a:t> </a:t>
            </a:r>
            <a:r>
              <a:rPr lang="en-IN" sz="3000" dirty="0" smtClean="0">
                <a:latin typeface="Trebuchet MS" panose="020B0603020202020204" pitchFamily="34" charset="0"/>
              </a:rPr>
              <a:t>speed</a:t>
            </a:r>
          </a:p>
          <a:p>
            <a:pPr marL="0" indent="0" algn="just">
              <a:spcBef>
                <a:spcPts val="600"/>
              </a:spcBef>
              <a:buClr>
                <a:srgbClr val="0000FF"/>
              </a:buClr>
              <a:buNone/>
            </a:pPr>
            <a:endParaRPr lang="en-IN" sz="3000" dirty="0" smtClean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Textile</a:t>
            </a:r>
            <a:r>
              <a:rPr lang="en-IN" sz="3000" dirty="0" smtClean="0">
                <a:latin typeface="Trebuchet MS" panose="020B0603020202020204" pitchFamily="34" charset="0"/>
              </a:rPr>
              <a:t> industries </a:t>
            </a:r>
            <a:r>
              <a:rPr lang="en-IN" sz="3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require</a:t>
            </a:r>
            <a:r>
              <a:rPr lang="en-IN" sz="3000" dirty="0" smtClean="0">
                <a:latin typeface="Trebuchet MS" panose="020B0603020202020204" pitchFamily="34" charset="0"/>
              </a:rPr>
              <a:t> a </a:t>
            </a:r>
            <a:r>
              <a:rPr lang="en-IN" sz="30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variable speed </a:t>
            </a:r>
            <a:r>
              <a:rPr lang="en-IN" sz="3000" dirty="0" smtClean="0">
                <a:latin typeface="Trebuchet MS" panose="020B0603020202020204" pitchFamily="34" charset="0"/>
              </a:rPr>
              <a:t>for their operation</a:t>
            </a:r>
          </a:p>
          <a:p>
            <a:pPr marL="0" indent="0" algn="just">
              <a:spcBef>
                <a:spcPts val="600"/>
              </a:spcBef>
              <a:buClr>
                <a:srgbClr val="0000FF"/>
              </a:buClr>
              <a:buNone/>
            </a:pPr>
            <a:endParaRPr lang="en-IN" sz="3000" dirty="0" smtClean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IN" sz="3000" dirty="0" smtClean="0">
                <a:latin typeface="Trebuchet MS" panose="020B0603020202020204" pitchFamily="34" charset="0"/>
              </a:rPr>
              <a:t>Therefore </a:t>
            </a:r>
            <a:r>
              <a:rPr lang="en-IN" sz="3000" dirty="0">
                <a:latin typeface="Trebuchet MS" panose="020B0603020202020204" pitchFamily="34" charset="0"/>
              </a:rPr>
              <a:t>it is necessary to control the speed of the motor by changing the magnetic flux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726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S101857273">
  <a:themeElements>
    <a:clrScheme name="organic_molecules">
      <a:dk1>
        <a:sysClr val="windowText" lastClr="000000"/>
      </a:dk1>
      <a:lt1>
        <a:sysClr val="window" lastClr="FFFFFF"/>
      </a:lt1>
      <a:dk2>
        <a:srgbClr val="03327F"/>
      </a:dk2>
      <a:lt2>
        <a:srgbClr val="C2D9FE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ECE71"/>
      </a:accent5>
      <a:accent6>
        <a:srgbClr val="319B3B"/>
      </a:accent6>
      <a:hlink>
        <a:srgbClr val="087BDA"/>
      </a:hlink>
      <a:folHlink>
        <a:srgbClr val="A984E0"/>
      </a:folHlink>
    </a:clrScheme>
    <a:fontScheme name="Organic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Perpetua" pitchFamily="18" charset="0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872</Words>
  <Application>Microsoft Office PowerPoint</Application>
  <PresentationFormat>Widescreen</PresentationFormat>
  <Paragraphs>168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Aharoni</vt:lpstr>
      <vt:lpstr>Arial</vt:lpstr>
      <vt:lpstr>Calibri</vt:lpstr>
      <vt:lpstr>Calibri Light</vt:lpstr>
      <vt:lpstr>Old English Text MT</vt:lpstr>
      <vt:lpstr>Perpetua</vt:lpstr>
      <vt:lpstr>Segoe UI</vt:lpstr>
      <vt:lpstr>Times New Roman</vt:lpstr>
      <vt:lpstr>Trebuchet MS</vt:lpstr>
      <vt:lpstr>Trebuchet MS (Headings)</vt:lpstr>
      <vt:lpstr>Wingdings</vt:lpstr>
      <vt:lpstr>Wingdings 3</vt:lpstr>
      <vt:lpstr>Office Theme</vt:lpstr>
      <vt:lpstr>Custom Design</vt:lpstr>
      <vt:lpstr>1_TS101857273</vt:lpstr>
      <vt:lpstr>Study of DC motor and its speed control by pulse width modulation (PWM)</vt:lpstr>
      <vt:lpstr>Outlook</vt:lpstr>
      <vt:lpstr>Objective</vt:lpstr>
      <vt:lpstr>Introduction to DC motor</vt:lpstr>
      <vt:lpstr>Operating principle of DC motor</vt:lpstr>
      <vt:lpstr>Operating principle of dc motor by graphical method</vt:lpstr>
      <vt:lpstr>Equivalent circuit diagram of DC motor</vt:lpstr>
      <vt:lpstr>Construction of DC Motor</vt:lpstr>
      <vt:lpstr>Why speed control of DC Motor is necessary</vt:lpstr>
      <vt:lpstr>Literature survey</vt:lpstr>
      <vt:lpstr>PowerPoint Presentation</vt:lpstr>
      <vt:lpstr>3. SUPPLY VOLTAGE CONTROL</vt:lpstr>
      <vt:lpstr>Pulse Width Modulation (PWM)</vt:lpstr>
      <vt:lpstr>PWM generation</vt:lpstr>
      <vt:lpstr>Speed Control by PWM</vt:lpstr>
      <vt:lpstr>Benefit of Pulse Width Modulation (PWM)</vt:lpstr>
      <vt:lpstr>Comparison of flux control, armature control &amp; pulse width modulation(PWM)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DC motor and its speed control by pulse width modulation(PWM)</dc:title>
  <dc:creator>ADITYA N SINGH</dc:creator>
  <cp:lastModifiedBy>ADITYA N SINGH</cp:lastModifiedBy>
  <cp:revision>144</cp:revision>
  <dcterms:created xsi:type="dcterms:W3CDTF">2016-07-23T06:39:57Z</dcterms:created>
  <dcterms:modified xsi:type="dcterms:W3CDTF">2016-07-28T14:13:43Z</dcterms:modified>
</cp:coreProperties>
</file>