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66" r:id="rId3"/>
    <p:sldId id="257" r:id="rId4"/>
    <p:sldId id="258" r:id="rId5"/>
    <p:sldId id="259" r:id="rId6"/>
    <p:sldId id="265" r:id="rId7"/>
    <p:sldId id="267" r:id="rId8"/>
    <p:sldId id="268" r:id="rId9"/>
    <p:sldId id="260" r:id="rId10"/>
    <p:sldId id="261" r:id="rId11"/>
    <p:sldId id="263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51" d="100"/>
          <a:sy n="51" d="100"/>
        </p:scale>
        <p:origin x="2136" y="2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7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5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5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892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9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9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5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2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6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2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76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er-optic-tutorial.com/comparison-of-different-optical-amplifiers.html" TargetMode="External"/><Relationship Id="rId3" Type="http://schemas.openxmlformats.org/officeDocument/2006/relationships/hyperlink" Target="https://www.rp-photonics.com/fiber_amplifiers.html" TargetMode="External"/><Relationship Id="rId7" Type="http://schemas.openxmlformats.org/officeDocument/2006/relationships/hyperlink" Target="https://en.wikipedia.org/wiki/Optical_amplifier#Laser_amplifiers" TargetMode="External"/><Relationship Id="rId2" Type="http://schemas.openxmlformats.org/officeDocument/2006/relationships/hyperlink" Target="http://www.ecse.rpi.edu/~schubert/Light-Emitting-Diodes-dot-org/chap22/chap2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irped_pulse_amplification" TargetMode="External"/><Relationship Id="rId5" Type="http://schemas.openxmlformats.org/officeDocument/2006/relationships/hyperlink" Target="https://www.rp-photonics.com/raman_scattering.html" TargetMode="External"/><Relationship Id="rId10" Type="http://schemas.openxmlformats.org/officeDocument/2006/relationships/hyperlink" Target="http://www.hanel-photonics.com/tapered_amplifier.html" TargetMode="External"/><Relationship Id="rId4" Type="http://schemas.openxmlformats.org/officeDocument/2006/relationships/hyperlink" Target="https://www.rp-photonics.com/encyclopedia.html" TargetMode="External"/><Relationship Id="rId9" Type="http://schemas.openxmlformats.org/officeDocument/2006/relationships/hyperlink" Target="https://lasers.llnl.gov/about/how-nif-works/beamline/amplifie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Optical Amplifiers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Ryan Galloway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Raman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37" y="1361428"/>
            <a:ext cx="9720069" cy="52300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of the time photons scatter elastically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Rayliegh</a:t>
            </a:r>
            <a:r>
              <a:rPr lang="en-US" dirty="0" smtClean="0"/>
              <a:t> Scattering)</a:t>
            </a:r>
          </a:p>
          <a:p>
            <a:r>
              <a:rPr lang="en-US" dirty="0" smtClean="0"/>
              <a:t>Some photons will scatter </a:t>
            </a:r>
            <a:r>
              <a:rPr lang="en-US" dirty="0" err="1" smtClean="0"/>
              <a:t>inelastically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 lose energy</a:t>
            </a:r>
          </a:p>
          <a:p>
            <a:r>
              <a:rPr lang="en-US" dirty="0" smtClean="0"/>
              <a:t>Working Principles:</a:t>
            </a:r>
          </a:p>
          <a:p>
            <a:pPr lvl="1"/>
            <a:r>
              <a:rPr lang="en-US" dirty="0" smtClean="0"/>
              <a:t>Nonlinear process: Stimulated Raman Scattering</a:t>
            </a:r>
          </a:p>
          <a:p>
            <a:pPr lvl="1"/>
            <a:r>
              <a:rPr lang="en-US" dirty="0" smtClean="0"/>
              <a:t>Incident photon excites electron to virtual state</a:t>
            </a:r>
          </a:p>
          <a:p>
            <a:pPr lvl="1"/>
            <a:r>
              <a:rPr lang="en-US" dirty="0" smtClean="0"/>
              <a:t>Electron de-excites down to the vibrational state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Any single mode fiber can be used</a:t>
            </a:r>
          </a:p>
          <a:p>
            <a:pPr lvl="1"/>
            <a:r>
              <a:rPr lang="en-US" dirty="0" smtClean="0"/>
              <a:t>Lower cross talk between signals</a:t>
            </a:r>
          </a:p>
          <a:p>
            <a:pPr lvl="1"/>
            <a:r>
              <a:rPr lang="en-US" dirty="0" smtClean="0"/>
              <a:t>Very broadband operation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High optical pump power</a:t>
            </a:r>
          </a:p>
          <a:p>
            <a:pPr lvl="1"/>
            <a:r>
              <a:rPr lang="en-US" dirty="0" smtClean="0"/>
              <a:t>Low Gain ~ 10 dB</a:t>
            </a:r>
          </a:p>
          <a:p>
            <a:pPr lvl="1"/>
            <a:r>
              <a:rPr lang="en-US" dirty="0" smtClean="0"/>
              <a:t>Long length of fiber required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53" y="4017364"/>
            <a:ext cx="5479956" cy="2574092"/>
          </a:xfrm>
          <a:prstGeom prst="rect">
            <a:avLst/>
          </a:prstGeom>
        </p:spPr>
      </p:pic>
      <p:pic>
        <p:nvPicPr>
          <p:cNvPr id="1026" name="Picture 2" descr="http://www.xtera.com/en-US/Media/Images/Resources/100GRama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90" y="1129985"/>
            <a:ext cx="4647419" cy="26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682" y="221275"/>
            <a:ext cx="2295921" cy="9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Chirped Pulse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1" y="1466134"/>
            <a:ext cx="9554695" cy="4195481"/>
          </a:xfrm>
        </p:spPr>
        <p:txBody>
          <a:bodyPr/>
          <a:lstStyle/>
          <a:p>
            <a:r>
              <a:rPr lang="en-US" dirty="0" smtClean="0"/>
              <a:t>How does one make extremely intense ultrashort pulses without any nonlinear distortion or damage to equipment?</a:t>
            </a:r>
          </a:p>
          <a:p>
            <a:pPr lvl="1"/>
            <a:r>
              <a:rPr lang="en-US" dirty="0" smtClean="0"/>
              <a:t>Make a short pulse, spread it out, amplify it, compress it.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451" y="194872"/>
            <a:ext cx="2139217" cy="6497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45" y="2727475"/>
            <a:ext cx="6090515" cy="39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Ignition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 beams with .4 meter diameter focused in an attempt to create fusion. </a:t>
            </a:r>
          </a:p>
          <a:p>
            <a:r>
              <a:rPr lang="en-US" dirty="0"/>
              <a:t>https://www.youtube.com/watch?v=4Cb7iqaN91c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40" y="3520885"/>
            <a:ext cx="4792643" cy="3164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78" y="3431540"/>
            <a:ext cx="4930471" cy="32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Ultra-intense </a:t>
            </a:r>
            <a:r>
              <a:rPr lang="en-US" dirty="0"/>
              <a:t>lasers: Beyond a </a:t>
            </a:r>
            <a:r>
              <a:rPr lang="en-US" dirty="0" err="1" smtClean="0"/>
              <a:t>petawatt</a:t>
            </a:r>
            <a:r>
              <a:rPr lang="en-US" dirty="0"/>
              <a:t>, http://www.nature.com/nphys/journal/v7/n1/full/nphys1897.html</a:t>
            </a:r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://www.ecse.rpi.edu/~</a:t>
            </a:r>
            <a:r>
              <a:rPr lang="en-US" dirty="0" smtClean="0">
                <a:hlinkClick r:id="rId2"/>
              </a:rPr>
              <a:t>schubert/Light-Emitting-Diodes-dot-org/chap22/chap22.htm</a:t>
            </a:r>
            <a:endParaRPr lang="en-US" dirty="0" smtClean="0"/>
          </a:p>
          <a:p>
            <a:r>
              <a:rPr lang="en-US" dirty="0"/>
              <a:t>R. </a:t>
            </a:r>
            <a:r>
              <a:rPr lang="en-US" dirty="0" err="1"/>
              <a:t>Paschotta</a:t>
            </a:r>
            <a:r>
              <a:rPr lang="en-US" dirty="0"/>
              <a:t>, article on '</a:t>
            </a:r>
            <a:r>
              <a:rPr lang="en-US" dirty="0">
                <a:hlinkClick r:id="rId3"/>
              </a:rPr>
              <a:t>fiber amplifiers</a:t>
            </a:r>
            <a:r>
              <a:rPr lang="en-US" dirty="0"/>
              <a:t>' in the </a:t>
            </a:r>
            <a:r>
              <a:rPr lang="en-US" dirty="0">
                <a:hlinkClick r:id="rId4"/>
              </a:rPr>
              <a:t>Encyclopedia of Laser Physics and Technology</a:t>
            </a:r>
            <a:r>
              <a:rPr lang="en-US" dirty="0"/>
              <a:t>, accessed on </a:t>
            </a:r>
            <a:r>
              <a:rPr lang="en-US" dirty="0" smtClean="0"/>
              <a:t>2015-10-08</a:t>
            </a:r>
          </a:p>
          <a:p>
            <a:r>
              <a:rPr lang="en-US" dirty="0"/>
              <a:t>R. </a:t>
            </a:r>
            <a:r>
              <a:rPr lang="en-US" dirty="0" err="1"/>
              <a:t>Paschotta</a:t>
            </a:r>
            <a:r>
              <a:rPr lang="en-US" dirty="0"/>
              <a:t>, article on '</a:t>
            </a:r>
            <a:r>
              <a:rPr lang="en-US" dirty="0">
                <a:hlinkClick r:id="rId5"/>
              </a:rPr>
              <a:t>Raman scattering</a:t>
            </a:r>
            <a:r>
              <a:rPr lang="en-US" dirty="0"/>
              <a:t>' in the </a:t>
            </a:r>
            <a:r>
              <a:rPr lang="en-US" dirty="0">
                <a:hlinkClick r:id="rId4"/>
              </a:rPr>
              <a:t>Encyclopedia of Laser Physics and Technology</a:t>
            </a:r>
            <a:r>
              <a:rPr lang="en-US" dirty="0"/>
              <a:t>, accessed on </a:t>
            </a:r>
            <a:r>
              <a:rPr lang="en-US" dirty="0" smtClean="0"/>
              <a:t>2015-10-08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en.wikipedia.org/wiki/Chirped_pulse_amplification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en.wikipedia.org/wiki/Optical_amplifier#Laser_amplifiers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www.fiber-optic-tutorial.com/comparison-of-different-optical-amplifiers.html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lasers.llnl.gov/about/how-nif-works/beamline/amplifiers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www.hanel-photonics.com/tapered_amplifier.html</a:t>
            </a:r>
            <a:endParaRPr lang="en-US" dirty="0" smtClean="0"/>
          </a:p>
          <a:p>
            <a:r>
              <a:rPr lang="en-US" dirty="0"/>
              <a:t>R. </a:t>
            </a:r>
            <a:r>
              <a:rPr lang="en-US" dirty="0" err="1"/>
              <a:t>Paschotta</a:t>
            </a:r>
            <a:r>
              <a:rPr lang="en-US" dirty="0"/>
              <a:t>, article on 'amplifiers' in the </a:t>
            </a:r>
            <a:r>
              <a:rPr lang="en-US" i="1" dirty="0"/>
              <a:t>Encyclopedia of Laser Physics and Technology</a:t>
            </a:r>
            <a:r>
              <a:rPr lang="en-US" dirty="0"/>
              <a:t>, 1. edition October 2008, Wiley-VCH, ISBN 978-3-527-40828-3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Amplify a signal.</a:t>
            </a:r>
          </a:p>
          <a:p>
            <a:r>
              <a:rPr lang="en-US" dirty="0" smtClean="0"/>
              <a:t>Generate extremely high peak powers in ultrashort pulses</a:t>
            </a:r>
          </a:p>
          <a:p>
            <a:r>
              <a:rPr lang="en-US" dirty="0" smtClean="0"/>
              <a:t>Amplify weak signals before photo detection to reduce noise</a:t>
            </a:r>
          </a:p>
          <a:p>
            <a:r>
              <a:rPr lang="en-US" dirty="0" smtClean="0"/>
              <a:t>Regenerate signals in long distance optical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T</a:t>
            </a:r>
            <a:r>
              <a:rPr lang="en-US" dirty="0" smtClean="0"/>
              <a:t>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982978"/>
            <a:ext cx="8946541" cy="4817325"/>
          </a:xfrm>
        </p:spPr>
        <p:txBody>
          <a:bodyPr/>
          <a:lstStyle/>
          <a:p>
            <a:r>
              <a:rPr lang="en-US" dirty="0" smtClean="0"/>
              <a:t>Doped fiber amplifiers</a:t>
            </a:r>
          </a:p>
          <a:p>
            <a:pPr lvl="1"/>
            <a:r>
              <a:rPr lang="en-US" dirty="0" smtClean="0"/>
              <a:t>EDFA, TDFA, YDFA, PDFA</a:t>
            </a:r>
          </a:p>
          <a:p>
            <a:r>
              <a:rPr lang="en-US" dirty="0" smtClean="0"/>
              <a:t>Semiconductor Optical Amplifiers (SOA)</a:t>
            </a:r>
          </a:p>
          <a:p>
            <a:pPr lvl="1"/>
            <a:r>
              <a:rPr lang="en-US" dirty="0" smtClean="0"/>
              <a:t>Tapered Amplifiers</a:t>
            </a:r>
          </a:p>
          <a:p>
            <a:pPr lvl="2"/>
            <a:r>
              <a:rPr lang="en-US" dirty="0" err="1" smtClean="0"/>
              <a:t>BoosTA</a:t>
            </a:r>
            <a:endParaRPr lang="en-US" dirty="0" smtClean="0"/>
          </a:p>
          <a:p>
            <a:pPr lvl="1"/>
            <a:r>
              <a:rPr lang="en-US" dirty="0" smtClean="0"/>
              <a:t>Vertical Cavity SOA</a:t>
            </a:r>
          </a:p>
          <a:p>
            <a:r>
              <a:rPr lang="en-US" dirty="0" smtClean="0"/>
              <a:t>Raman Amplifier</a:t>
            </a:r>
          </a:p>
          <a:p>
            <a:r>
              <a:rPr lang="en-US" dirty="0" smtClean="0"/>
              <a:t>Chirped Pulse Amplification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54" y="1336388"/>
            <a:ext cx="5534025" cy="44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gain in dB</a:t>
            </a:r>
          </a:p>
          <a:p>
            <a:r>
              <a:rPr lang="en-US" dirty="0" smtClean="0"/>
              <a:t>Gain Saturation</a:t>
            </a:r>
          </a:p>
          <a:p>
            <a:r>
              <a:rPr lang="en-US" dirty="0" smtClean="0"/>
              <a:t>Saturation power and gain efficiency</a:t>
            </a:r>
          </a:p>
          <a:p>
            <a:r>
              <a:rPr lang="en-US" dirty="0" smtClean="0"/>
              <a:t>Power efficiency</a:t>
            </a:r>
          </a:p>
          <a:p>
            <a:r>
              <a:rPr lang="en-US" dirty="0" smtClean="0"/>
              <a:t>Upper state lifetime</a:t>
            </a:r>
          </a:p>
          <a:p>
            <a:r>
              <a:rPr lang="en-US" dirty="0" smtClean="0"/>
              <a:t>Gain bandwidth</a:t>
            </a:r>
          </a:p>
          <a:p>
            <a:r>
              <a:rPr lang="en-US" dirty="0" smtClean="0"/>
              <a:t>Noise</a:t>
            </a:r>
          </a:p>
          <a:p>
            <a:r>
              <a:rPr lang="en-US" dirty="0" smtClean="0"/>
              <a:t>Sensitivity to back reflections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497" y="1318401"/>
            <a:ext cx="3868711" cy="2459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35" y="3977075"/>
            <a:ext cx="4350973" cy="27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Doped Fiber 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Driven by the Telecom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603" y="2961818"/>
            <a:ext cx="5269667" cy="368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24" y="2936291"/>
            <a:ext cx="5919167" cy="37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Erbium Doped Fiber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775815" cy="4195481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Erbium is pumped with 980nm(for low noise) or 1.45um (higher power)</a:t>
            </a:r>
          </a:p>
          <a:p>
            <a:pPr lvl="1"/>
            <a:r>
              <a:rPr lang="en-US" dirty="0" smtClean="0"/>
              <a:t>Gain in the 1550nm region</a:t>
            </a:r>
            <a:endParaRPr lang="en-US" dirty="0"/>
          </a:p>
          <a:p>
            <a:r>
              <a:rPr lang="en-US" dirty="0" smtClean="0"/>
              <a:t>Stimulated emission of erbium ions, at signal wavelength</a:t>
            </a:r>
          </a:p>
          <a:p>
            <a:r>
              <a:rPr lang="en-US" dirty="0" smtClean="0"/>
              <a:t>~30nm gain spectrum due to broadening mechanisms</a:t>
            </a:r>
          </a:p>
          <a:p>
            <a:r>
              <a:rPr lang="en-US" dirty="0" smtClean="0"/>
              <a:t>Pump beam and signal must be at different wavelengths</a:t>
            </a:r>
          </a:p>
          <a:p>
            <a:r>
              <a:rPr lang="en-US" dirty="0" smtClean="0"/>
              <a:t>Optical isolators are used at the output, the EDFA is a high gain amplifier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17" y="254098"/>
            <a:ext cx="2767043" cy="359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6" y="1288769"/>
            <a:ext cx="5038878" cy="1974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73" y="4150658"/>
            <a:ext cx="4023687" cy="24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Rare Earth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principle as EDFA</a:t>
            </a:r>
          </a:p>
          <a:p>
            <a:r>
              <a:rPr lang="en-US" dirty="0" smtClean="0"/>
              <a:t>Thulium doped fluoride fiber amplifiers (TDFA)</a:t>
            </a:r>
          </a:p>
          <a:p>
            <a:pPr lvl="1"/>
            <a:r>
              <a:rPr lang="en-US" dirty="0" smtClean="0"/>
              <a:t>Pumped at 1047 or 1400nm</a:t>
            </a:r>
          </a:p>
          <a:p>
            <a:pPr lvl="1"/>
            <a:r>
              <a:rPr lang="en-US" dirty="0" smtClean="0"/>
              <a:t>1460-1530nm or 1800-2000nm range</a:t>
            </a:r>
          </a:p>
          <a:p>
            <a:r>
              <a:rPr lang="en-US" dirty="0" smtClean="0"/>
              <a:t>Praseodymium doped amplifiers</a:t>
            </a:r>
          </a:p>
          <a:p>
            <a:pPr lvl="1"/>
            <a:r>
              <a:rPr lang="en-US" dirty="0" smtClean="0"/>
              <a:t>1300nm range</a:t>
            </a:r>
          </a:p>
          <a:p>
            <a:r>
              <a:rPr lang="en-US" dirty="0" smtClean="0"/>
              <a:t>Ytterbium doped amplifiers</a:t>
            </a:r>
          </a:p>
          <a:p>
            <a:pPr lvl="1"/>
            <a:r>
              <a:rPr lang="en-US" dirty="0" smtClean="0"/>
              <a:t>1um range</a:t>
            </a:r>
          </a:p>
          <a:p>
            <a:pPr lvl="1"/>
            <a:r>
              <a:rPr lang="en-US" dirty="0" smtClean="0"/>
              <a:t>Used for industrial processing with very high output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427" y="114082"/>
            <a:ext cx="2476657" cy="1826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266" y="4358700"/>
            <a:ext cx="3053933" cy="1030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266" y="3287295"/>
            <a:ext cx="3054089" cy="1042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110" y="2217741"/>
            <a:ext cx="3054089" cy="1023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266" y="5446182"/>
            <a:ext cx="3053933" cy="9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Issues with Doped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effects:</a:t>
            </a:r>
          </a:p>
          <a:p>
            <a:pPr lvl="1"/>
            <a:r>
              <a:rPr lang="en-US" dirty="0" smtClean="0"/>
              <a:t>Kerr Effect:</a:t>
            </a:r>
          </a:p>
          <a:p>
            <a:pPr lvl="2"/>
            <a:r>
              <a:rPr lang="en-US" dirty="0" smtClean="0"/>
              <a:t>Change in effective index of refraction from high intensity light</a:t>
            </a:r>
          </a:p>
          <a:p>
            <a:pPr lvl="1"/>
            <a:r>
              <a:rPr lang="en-US" dirty="0" smtClean="0"/>
              <a:t>Raman gain via Stokes wave generation</a:t>
            </a:r>
          </a:p>
          <a:p>
            <a:pPr lvl="1"/>
            <a:r>
              <a:rPr lang="en-US" dirty="0" smtClean="0"/>
              <a:t>Stimulated Brillouin scattering</a:t>
            </a:r>
          </a:p>
          <a:p>
            <a:r>
              <a:rPr lang="en-US" dirty="0" smtClean="0"/>
              <a:t>Losses when no pump beam is present</a:t>
            </a:r>
          </a:p>
          <a:p>
            <a:r>
              <a:rPr lang="en-US" dirty="0" smtClean="0"/>
              <a:t>Doping concentration and quenching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2"/>
            <a:ext cx="9884961" cy="58774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Specs:</a:t>
            </a:r>
          </a:p>
          <a:p>
            <a:pPr lvl="1"/>
            <a:r>
              <a:rPr lang="en-US" dirty="0"/>
              <a:t>wavelength range: 633 to 1480 nm</a:t>
            </a:r>
          </a:p>
          <a:p>
            <a:pPr lvl="1"/>
            <a:r>
              <a:rPr lang="en-US" dirty="0"/>
              <a:t>input power: 10 to 50 </a:t>
            </a:r>
            <a:r>
              <a:rPr lang="en-US" dirty="0" err="1"/>
              <a:t>mW</a:t>
            </a:r>
            <a:endParaRPr lang="en-US" dirty="0"/>
          </a:p>
          <a:p>
            <a:pPr lvl="1"/>
            <a:r>
              <a:rPr lang="en-US" dirty="0"/>
              <a:t>output power: up to 3 </a:t>
            </a:r>
            <a:r>
              <a:rPr lang="en-US" dirty="0" smtClean="0"/>
              <a:t>Watt ~30dB gain</a:t>
            </a:r>
            <a:endParaRPr lang="en-US" dirty="0"/>
          </a:p>
          <a:p>
            <a:pPr lvl="1"/>
            <a:r>
              <a:rPr lang="en-US" dirty="0"/>
              <a:t>Tunable +/- </a:t>
            </a:r>
            <a:r>
              <a:rPr lang="en-US" dirty="0" smtClean="0"/>
              <a:t>20nm</a:t>
            </a:r>
          </a:p>
          <a:p>
            <a:pPr lvl="1"/>
            <a:r>
              <a:rPr lang="en-US" dirty="0" smtClean="0"/>
              <a:t>~nanosecond upper state lifetime</a:t>
            </a:r>
          </a:p>
          <a:p>
            <a:pPr lvl="2"/>
            <a:r>
              <a:rPr lang="en-US" dirty="0" smtClean="0"/>
              <a:t>Fast response to pump </a:t>
            </a:r>
            <a:endParaRPr lang="en-US" dirty="0"/>
          </a:p>
          <a:p>
            <a:r>
              <a:rPr lang="en-US" dirty="0" smtClean="0"/>
              <a:t>Typically from group III-V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Smaller and Less expensive than EDFA</a:t>
            </a:r>
          </a:p>
          <a:p>
            <a:pPr lvl="1"/>
            <a:r>
              <a:rPr lang="en-US" dirty="0" smtClean="0"/>
              <a:t>Electrically pumped </a:t>
            </a:r>
          </a:p>
          <a:p>
            <a:r>
              <a:rPr lang="en-US" dirty="0" smtClean="0"/>
              <a:t>High optical Nonlinearity</a:t>
            </a:r>
          </a:p>
          <a:p>
            <a:pPr lvl="1"/>
            <a:r>
              <a:rPr lang="en-US" dirty="0" smtClean="0"/>
              <a:t>Attractive for signal processing</a:t>
            </a:r>
          </a:p>
          <a:p>
            <a:pPr lvl="1"/>
            <a:r>
              <a:rPr lang="en-US" dirty="0" smtClean="0"/>
              <a:t>Can create all four nonlinear operations </a:t>
            </a:r>
            <a:endParaRPr lang="en-US" dirty="0"/>
          </a:p>
          <a:p>
            <a:pPr lvl="2"/>
            <a:r>
              <a:rPr lang="en-US" dirty="0" smtClean="0"/>
              <a:t>cross </a:t>
            </a:r>
            <a:r>
              <a:rPr lang="en-US" dirty="0"/>
              <a:t>gain </a:t>
            </a:r>
            <a:r>
              <a:rPr lang="en-US" dirty="0" smtClean="0"/>
              <a:t>modulation</a:t>
            </a:r>
          </a:p>
          <a:p>
            <a:pPr lvl="2"/>
            <a:r>
              <a:rPr lang="en-US" dirty="0" smtClean="0"/>
              <a:t>cross </a:t>
            </a:r>
            <a:r>
              <a:rPr lang="en-US" dirty="0"/>
              <a:t>phase </a:t>
            </a:r>
            <a:r>
              <a:rPr lang="en-US" dirty="0" smtClean="0"/>
              <a:t>modulation</a:t>
            </a:r>
          </a:p>
          <a:p>
            <a:pPr lvl="2"/>
            <a:r>
              <a:rPr lang="en-US" dirty="0" smtClean="0"/>
              <a:t>wavelength conversion</a:t>
            </a:r>
          </a:p>
          <a:p>
            <a:pPr lvl="2"/>
            <a:r>
              <a:rPr lang="en-US" dirty="0" smtClean="0"/>
              <a:t>four </a:t>
            </a:r>
            <a:r>
              <a:rPr lang="en-US" dirty="0"/>
              <a:t>wave </a:t>
            </a:r>
            <a:r>
              <a:rPr lang="en-US" dirty="0" smtClean="0"/>
              <a:t>mixing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488" y="2216403"/>
            <a:ext cx="3410355" cy="1952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88" y="4237188"/>
            <a:ext cx="3410355" cy="2234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488" y="158130"/>
            <a:ext cx="3410355" cy="1989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248" y="1315873"/>
            <a:ext cx="2338225" cy="1663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325" y="3053461"/>
            <a:ext cx="2176069" cy="6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1060</TotalTime>
  <Words>353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Optical Amplifiers </vt:lpstr>
      <vt:lpstr>The Goal</vt:lpstr>
      <vt:lpstr>General Types</vt:lpstr>
      <vt:lpstr>Parameters to keep in mind</vt:lpstr>
      <vt:lpstr>Doped Fiber Background Info</vt:lpstr>
      <vt:lpstr>Erbium Doped Fiber Amplifier</vt:lpstr>
      <vt:lpstr>Other Rare Earth Amplifiers</vt:lpstr>
      <vt:lpstr>Design Issues with Doped Fibers</vt:lpstr>
      <vt:lpstr>Semiconductor Amplifiers</vt:lpstr>
      <vt:lpstr>Raman Amplifiers</vt:lpstr>
      <vt:lpstr>Chirped Pulse Amplification</vt:lpstr>
      <vt:lpstr>National Ignition Facility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Amplifiers</dc:title>
  <dc:creator>Ryan Galloway</dc:creator>
  <cp:lastModifiedBy>Ryan Galloway</cp:lastModifiedBy>
  <cp:revision>30</cp:revision>
  <dcterms:created xsi:type="dcterms:W3CDTF">2015-10-08T00:19:49Z</dcterms:created>
  <dcterms:modified xsi:type="dcterms:W3CDTF">2015-10-08T18:00:33Z</dcterms:modified>
</cp:coreProperties>
</file>