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8" r:id="rId2"/>
    <p:sldId id="256" r:id="rId3"/>
    <p:sldId id="289" r:id="rId4"/>
    <p:sldId id="290" r:id="rId5"/>
    <p:sldId id="291" r:id="rId6"/>
    <p:sldId id="278" r:id="rId7"/>
    <p:sldId id="279" r:id="rId8"/>
    <p:sldId id="263" r:id="rId9"/>
    <p:sldId id="280" r:id="rId10"/>
    <p:sldId id="300" r:id="rId11"/>
    <p:sldId id="293" r:id="rId12"/>
    <p:sldId id="294" r:id="rId13"/>
    <p:sldId id="281" r:id="rId14"/>
    <p:sldId id="282" r:id="rId15"/>
    <p:sldId id="295" r:id="rId16"/>
    <p:sldId id="296" r:id="rId17"/>
    <p:sldId id="287" r:id="rId18"/>
    <p:sldId id="298" r:id="rId19"/>
    <p:sldId id="299" r:id="rId20"/>
    <p:sldId id="28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5" autoAdjust="0"/>
  </p:normalViewPr>
  <p:slideViewPr>
    <p:cSldViewPr>
      <p:cViewPr varScale="1">
        <p:scale>
          <a:sx n="53" d="100"/>
          <a:sy n="53" d="100"/>
        </p:scale>
        <p:origin x="-1116" y="-90"/>
      </p:cViewPr>
      <p:guideLst>
        <p:guide orient="horz" pos="2160"/>
        <p:guide pos="2880"/>
      </p:guideLst>
    </p:cSldViewPr>
  </p:slideViewPr>
  <p:outlineViewPr>
    <p:cViewPr>
      <p:scale>
        <a:sx n="33" d="100"/>
        <a:sy n="33" d="100"/>
      </p:scale>
      <p:origin x="48" y="1896"/>
    </p:cViewPr>
  </p:outlineViewPr>
  <p:notesTextViewPr>
    <p:cViewPr>
      <p:scale>
        <a:sx n="100" d="100"/>
        <a:sy n="100" d="100"/>
      </p:scale>
      <p:origin x="0" y="0"/>
    </p:cViewPr>
  </p:notesTextViewPr>
  <p:sorterViewPr>
    <p:cViewPr>
      <p:scale>
        <a:sx n="66" d="100"/>
        <a:sy n="66" d="100"/>
      </p:scale>
      <p:origin x="0" y="7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43F42E-5652-4065-BFBF-8A05E23B2B5F}" type="datetimeFigureOut">
              <a:rPr lang="en-US" smtClean="0"/>
              <a:pPr/>
              <a:t>3/31/2012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501748-F7EE-4E68-BF08-086F489895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EEF665-5782-4238-BD7C-48A58E7D06D3}" type="datetime1">
              <a:rPr lang="en-US" smtClean="0"/>
              <a:pPr/>
              <a:t>3/31/2012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BC455-1A05-4B90-B6B8-CB737D9548CD}" type="datetime1">
              <a:rPr lang="en-US" smtClean="0"/>
              <a:pPr/>
              <a:t>3/31/2012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F9DF0D-046C-4A07-A442-15F8209EC2CE}" type="datetime1">
              <a:rPr lang="en-US" smtClean="0"/>
              <a:pPr/>
              <a:t>3/31/2012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179DA-9C53-461B-8653-C0F17795EE0D}" type="datetime1">
              <a:rPr lang="en-US" smtClean="0"/>
              <a:pPr/>
              <a:t>3/31/2012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94D65-0FE4-4FE2-B9C3-9AB6E656CCC4}" type="datetime1">
              <a:rPr lang="en-US" smtClean="0"/>
              <a:pPr/>
              <a:t>3/31/2012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8C9A78-F97F-4201-9D7C-A83E8F7A1273}" type="datetime1">
              <a:rPr lang="en-US" smtClean="0"/>
              <a:pPr/>
              <a:t>3/31/2012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53F400-D466-4FAC-90E3-57C60B41838E}" type="datetime1">
              <a:rPr lang="en-US" smtClean="0"/>
              <a:pPr/>
              <a:t>3/31/2012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21528B-800C-4474-AED5-CEE2F2AFAB7B}" type="datetime1">
              <a:rPr lang="en-US" smtClean="0"/>
              <a:pPr/>
              <a:t>3/31/2012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8F5B7-F8A7-4F23-85D9-06186BC28CB4}" type="datetime1">
              <a:rPr lang="en-US" smtClean="0"/>
              <a:pPr/>
              <a:t>3/31/2012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1FC1D-2F51-450B-A7E6-F4C2F57DC22F}" type="datetime1">
              <a:rPr lang="en-US" smtClean="0"/>
              <a:pPr/>
              <a:t>3/31/2012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6E1E6-3AF1-4B15-B8C3-07C4B0C303F4}" type="datetime1">
              <a:rPr lang="en-US" smtClean="0"/>
              <a:pPr/>
              <a:t>3/31/2012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5C2A6-FF3F-415F-B528-2192367612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87AC3-6149-42A1-9593-F5168A0B722B}" type="datetime1">
              <a:rPr lang="en-US" smtClean="0"/>
              <a:pPr/>
              <a:t>3/31/2012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5C2A6-FF3F-415F-B528-2192367612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ff.washington.edu/larryg/Energy/solariz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ridelust.com/chrysler-gem-peapod-to-hit-the-streets-in-2010/"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hyperlink" Target="http://www.geekalerts.com/boxx-electric-scooter/" TargetMode="External"/><Relationship Id="rId2" Type="http://schemas.openxmlformats.org/officeDocument/2006/relationships/hyperlink" Target="http://staff.washington.edu/larryg/"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hyperlink" Target="http://www.gizmag.com/evolve-launches-three-electric-scooters/2012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visualization.geblogs.com/visualization/evs/"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uchstoneenergy.com/efficiency/bea/Pages/GettingChargedUp.aspx" TargetMode="External"/><Relationship Id="rId2" Type="http://schemas.openxmlformats.org/officeDocument/2006/relationships/hyperlink" Target="http://www.fueleconomy.gov/feg/evtech.shtml"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sites.google.com/site/etnwelectric/solar-in-seattle" TargetMode="External"/><Relationship Id="rId2" Type="http://schemas.openxmlformats.org/officeDocument/2006/relationships/hyperlink" Target="https://sites.google.com/site/etnwelectric/efficient-gas-cars" TargetMode="External"/><Relationship Id="rId1" Type="http://schemas.openxmlformats.org/officeDocument/2006/relationships/slideLayout" Target="../slideLayouts/slideLayout2.xml"/><Relationship Id="rId6" Type="http://schemas.openxmlformats.org/officeDocument/2006/relationships/hyperlink" Target="http://staff.washington.edu/larryg/" TargetMode="External"/><Relationship Id="rId5" Type="http://schemas.openxmlformats.org/officeDocument/2006/relationships/hyperlink" Target="https://sites.google.com/site/etnwelectric/future-ev-efficiency" TargetMode="External"/><Relationship Id="rId4" Type="http://schemas.openxmlformats.org/officeDocument/2006/relationships/hyperlink" Target="https://sites.google.com/site/etnwelectric/advantages-of-ev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motorward.com/2012/01/peel-p50-to-be-produced-aga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hyperlink" Target="http://www.teslamotors.com/models" TargetMode="External"/><Relationship Id="rId1" Type="http://schemas.openxmlformats.org/officeDocument/2006/relationships/slideLayout" Target="../slideLayouts/slideLayout2.xml"/><Relationship Id="rId6" Type="http://schemas.openxmlformats.org/officeDocument/2006/relationships/hyperlink" Target="http://www.nycewheels.com/dahon-mup8-bionx-electric-bike.html" TargetMode="External"/><Relationship Id="rId5" Type="http://schemas.openxmlformats.org/officeDocument/2006/relationships/image" Target="../media/image3.jpeg"/><Relationship Id="rId4" Type="http://schemas.openxmlformats.org/officeDocument/2006/relationships/hyperlink" Target="http://www.nissanusa.com/leaf-electric-car/inde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joshuakennon.com/the-cost-of-owning-a-car/" TargetMode="External"/><Relationship Id="rId2" Type="http://schemas.openxmlformats.org/officeDocument/2006/relationships/hyperlink" Target="https://sites.google.com/site/etnwelectric/leaf-cos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2af.com/interview/091009.shtml" TargetMode="External"/><Relationship Id="rId2" Type="http://schemas.openxmlformats.org/officeDocument/2006/relationships/hyperlink" Target="http://green.autoblog.com/2011/01/06/deutsche-bank-li-ion-battery-cost-forecast-per-kw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olarjourneyusa.com/EVdistanceAnalysis7.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greencarcongress.com/2011/11/scib-20111117.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ites.google.com/site/etnwelectric/electricity-from-grid" TargetMode="External"/><Relationship Id="rId2" Type="http://schemas.openxmlformats.org/officeDocument/2006/relationships/hyperlink" Target="https://sites.google.com/site/etnwelectric/gas-car-energy" TargetMode="External"/><Relationship Id="rId1" Type="http://schemas.openxmlformats.org/officeDocument/2006/relationships/slideLayout" Target="../slideLayouts/slideLayout2.xml"/><Relationship Id="rId4" Type="http://schemas.openxmlformats.org/officeDocument/2006/relationships/hyperlink" Target="https://sites.google.com/site/etnwelectric/electricity-from-a-solar-pan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1470025"/>
          </a:xfrm>
        </p:spPr>
        <p:txBody>
          <a:bodyPr>
            <a:noAutofit/>
          </a:bodyPr>
          <a:lstStyle/>
          <a:p>
            <a:r>
              <a:rPr lang="en-US" dirty="0" smtClean="0">
                <a:latin typeface="Times New Roman" pitchFamily="18" charset="0"/>
                <a:cs typeface="Times New Roman" pitchFamily="18" charset="0"/>
              </a:rPr>
              <a:t>How  Electric Vehicles Can Improve Your Transportation, Cut Your Costs, Benefit the Nation, and Help Save The Planet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219200" y="4191000"/>
            <a:ext cx="6400800" cy="1752600"/>
          </a:xfrm>
        </p:spPr>
        <p:txBody>
          <a:bodyPr>
            <a:normAutofit/>
          </a:bodyPr>
          <a:lstStyle/>
          <a:p>
            <a:pPr algn="l"/>
            <a:endParaRPr lang="en-US" sz="2400" dirty="0">
              <a:latin typeface="Times New Roman" pitchFamily="18" charset="0"/>
              <a:cs typeface="Times New Roman" pitchFamily="18" charset="0"/>
            </a:endParaRPr>
          </a:p>
        </p:txBody>
      </p:sp>
      <p:pic>
        <p:nvPicPr>
          <p:cNvPr id="5" name="Picture 4" descr="Tesla-Model-S.jpg"/>
          <p:cNvPicPr>
            <a:picLocks noChangeAspect="1"/>
          </p:cNvPicPr>
          <p:nvPr/>
        </p:nvPicPr>
        <p:blipFill>
          <a:blip r:embed="rId2" cstate="print"/>
          <a:stretch>
            <a:fillRect/>
          </a:stretch>
        </p:blipFill>
        <p:spPr>
          <a:xfrm>
            <a:off x="1752601" y="4524375"/>
            <a:ext cx="4953000" cy="2079779"/>
          </a:xfrm>
          <a:prstGeom prst="rect">
            <a:avLst/>
          </a:prstGeom>
        </p:spPr>
      </p:pic>
      <p:sp>
        <p:nvSpPr>
          <p:cNvPr id="6" name="TextBox 5"/>
          <p:cNvSpPr txBox="1"/>
          <p:nvPr/>
        </p:nvSpPr>
        <p:spPr>
          <a:xfrm>
            <a:off x="304800" y="5410200"/>
            <a:ext cx="1531317" cy="400110"/>
          </a:xfrm>
          <a:prstGeom prst="rect">
            <a:avLst/>
          </a:prstGeom>
          <a:noFill/>
        </p:spPr>
        <p:txBody>
          <a:bodyPr wrap="none" rtlCol="0">
            <a:spAutoFit/>
          </a:bodyPr>
          <a:lstStyle/>
          <a:p>
            <a:r>
              <a:rPr lang="en-US" sz="2000" dirty="0" smtClean="0"/>
              <a:t>Tesla “S”  EV:</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Don’t EVs Just Shift the Pollution</a:t>
            </a:r>
            <a:r>
              <a:rPr lang="en-US" dirty="0" smtClean="0"/>
              <a:t>?</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a:buNone/>
            </a:pPr>
            <a:r>
              <a:rPr lang="en-US" sz="2400" dirty="0" smtClean="0">
                <a:latin typeface="Times New Roman" pitchFamily="18" charset="0"/>
                <a:cs typeface="Times New Roman" pitchFamily="18" charset="0"/>
              </a:rPr>
              <a:t>Surely, electricity from a coal plant can’t be very clean!  </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But</a:t>
            </a: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rPr>
              <a:t>nationwide we </a:t>
            </a:r>
            <a:r>
              <a:rPr lang="en-US" sz="2400" dirty="0" smtClean="0">
                <a:latin typeface="Times New Roman" pitchFamily="18" charset="0"/>
                <a:cs typeface="Times New Roman" pitchFamily="18" charset="0"/>
              </a:rPr>
              <a:t>only get 45% of our electricity from coal and an average EV is 40% cleaner than a gas engine car</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electrical grid is getting cleaner all the time and EVs will get more efficient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Getting your electricity from a ~4kW solar panel on your roof ($25,000 in Seattle or $13,000 w/ subsidies  (</a:t>
            </a:r>
            <a:r>
              <a:rPr lang="en-US" sz="2400" dirty="0" smtClean="0">
                <a:latin typeface="Times New Roman" pitchFamily="18" charset="0"/>
                <a:cs typeface="Times New Roman" pitchFamily="18" charset="0"/>
                <a:hlinkClick r:id="rId2"/>
              </a:rPr>
              <a:t>Ref)</a:t>
            </a:r>
            <a:r>
              <a:rPr lang="en-US" sz="2400" dirty="0" smtClean="0">
                <a:latin typeface="Times New Roman" pitchFamily="18" charset="0"/>
                <a:cs typeface="Times New Roman" pitchFamily="18" charset="0"/>
              </a:rPr>
              <a:t>), would power you car for the next 30-40 years and is the ultimate in clean (gasoline would cost ~$70,000 over 30 years).</a:t>
            </a: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600" dirty="0" smtClean="0">
                <a:latin typeface="Times New Roman" pitchFamily="18" charset="0"/>
                <a:cs typeface="Times New Roman" pitchFamily="18" charset="0"/>
              </a:rPr>
              <a:t>There is More to an EV Than No Gas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8229600" cy="4525963"/>
          </a:xfrm>
        </p:spPr>
        <p:txBody>
          <a:bodyPr>
            <a:normAutofit/>
          </a:bodyPr>
          <a:lstStyle/>
          <a:p>
            <a:pPr>
              <a:buNone/>
            </a:pPr>
            <a:r>
              <a:rPr lang="en-US" sz="2400" dirty="0" smtClean="0">
                <a:latin typeface="Times New Roman" pitchFamily="18" charset="0"/>
                <a:cs typeface="Times New Roman" pitchFamily="18" charset="0"/>
              </a:rPr>
              <a:t>We have talked about EVs in terms of energy, cost, and the environment,  but what if an EV is also a greatly superior vehicle?  Look at the internals of the Tesla S below:</a:t>
            </a:r>
            <a:endParaRPr lang="en-US" sz="2400" dirty="0">
              <a:latin typeface="Times New Roman" pitchFamily="18" charset="0"/>
              <a:cs typeface="Times New Roman" pitchFamily="18" charset="0"/>
            </a:endParaRPr>
          </a:p>
        </p:txBody>
      </p:sp>
      <p:sp>
        <p:nvSpPr>
          <p:cNvPr id="6" name="TextBox 5"/>
          <p:cNvSpPr txBox="1"/>
          <p:nvPr/>
        </p:nvSpPr>
        <p:spPr>
          <a:xfrm>
            <a:off x="381000" y="4572000"/>
            <a:ext cx="8217314" cy="1938992"/>
          </a:xfrm>
          <a:prstGeom prst="rect">
            <a:avLst/>
          </a:prstGeom>
          <a:noFill/>
        </p:spPr>
        <p:txBody>
          <a:bodyPr wrap="none" rtlCol="0">
            <a:spAutoFit/>
          </a:bodyPr>
          <a:lstStyle/>
          <a:p>
            <a:r>
              <a:rPr lang="en-US" sz="2400" dirty="0" smtClean="0">
                <a:latin typeface="Times New Roman" pitchFamily="18" charset="0"/>
                <a:cs typeface="Times New Roman" pitchFamily="18" charset="0"/>
              </a:rPr>
              <a:t>Note the flat battery box.  In the near future, many cars will have</a:t>
            </a:r>
          </a:p>
          <a:p>
            <a:r>
              <a:rPr lang="en-US" sz="2400" dirty="0" smtClean="0">
                <a:latin typeface="Times New Roman" pitchFamily="18" charset="0"/>
                <a:cs typeface="Times New Roman" pitchFamily="18" charset="0"/>
              </a:rPr>
              <a:t>the motors inside the wheels, yielding an even simpler drive train</a:t>
            </a:r>
          </a:p>
          <a:p>
            <a:r>
              <a:rPr lang="en-US" sz="2400" dirty="0" smtClean="0">
                <a:latin typeface="Times New Roman" pitchFamily="18" charset="0"/>
                <a:cs typeface="Times New Roman" pitchFamily="18" charset="0"/>
              </a:rPr>
              <a:t>(no drive shaft, differential, CV boots, etc) that takes up virtually</a:t>
            </a:r>
          </a:p>
          <a:p>
            <a:r>
              <a:rPr lang="en-US" sz="2400" dirty="0" smtClean="0">
                <a:latin typeface="Times New Roman" pitchFamily="18" charset="0"/>
                <a:cs typeface="Times New Roman" pitchFamily="18" charset="0"/>
              </a:rPr>
              <a:t>no space in the car, with much better stability, handling, and </a:t>
            </a:r>
          </a:p>
          <a:p>
            <a:r>
              <a:rPr lang="en-US" sz="2400" dirty="0" smtClean="0">
                <a:latin typeface="Times New Roman" pitchFamily="18" charset="0"/>
                <a:cs typeface="Times New Roman" pitchFamily="18" charset="0"/>
              </a:rPr>
              <a:t>4 wheel drive with a vengeance.</a:t>
            </a:r>
            <a:endParaRPr lang="en-US" sz="2400" dirty="0">
              <a:latin typeface="Times New Roman" pitchFamily="18" charset="0"/>
              <a:cs typeface="Times New Roman" pitchFamily="18" charset="0"/>
            </a:endParaRPr>
          </a:p>
        </p:txBody>
      </p:sp>
      <p:pic>
        <p:nvPicPr>
          <p:cNvPr id="7" name="Picture 6" descr="battery.jpeg"/>
          <p:cNvPicPr>
            <a:picLocks noChangeAspect="1"/>
          </p:cNvPicPr>
          <p:nvPr/>
        </p:nvPicPr>
        <p:blipFill>
          <a:blip r:embed="rId2" cstate="print"/>
          <a:stretch>
            <a:fillRect/>
          </a:stretch>
        </p:blipFill>
        <p:spPr>
          <a:xfrm>
            <a:off x="1581150" y="2090737"/>
            <a:ext cx="5581650" cy="249752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smtClean="0">
                <a:latin typeface="Times New Roman" pitchFamily="18" charset="0"/>
                <a:cs typeface="Times New Roman" pitchFamily="18" charset="0"/>
              </a:rPr>
              <a:t>But </a:t>
            </a:r>
            <a:r>
              <a:rPr lang="en-US" sz="3600" dirty="0" smtClean="0">
                <a:latin typeface="Times New Roman" pitchFamily="18" charset="0"/>
                <a:cs typeface="Times New Roman" pitchFamily="18" charset="0"/>
              </a:rPr>
              <a:t>What If I Only Have One Car?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In the fairly near future, electric cars will be capable of long trips, but for now range is limited.  If you only have one car here are some options:</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Rental cars, such as ZIP cars, might suffice if you only have occasional need for long trips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Plug-in hybrids, such as the Chevy Volt (available now), or the plug-in versions of the Toyota </a:t>
            </a:r>
            <a:r>
              <a:rPr lang="en-US" sz="2400" dirty="0" err="1" smtClean="0">
                <a:latin typeface="Times New Roman" pitchFamily="18" charset="0"/>
                <a:cs typeface="Times New Roman" pitchFamily="18" charset="0"/>
              </a:rPr>
              <a:t>Prius</a:t>
            </a:r>
            <a:r>
              <a:rPr lang="en-US" sz="2400" dirty="0" smtClean="0">
                <a:latin typeface="Times New Roman" pitchFamily="18" charset="0"/>
                <a:cs typeface="Times New Roman" pitchFamily="18" charset="0"/>
              </a:rPr>
              <a:t> or the Ford Max-C </a:t>
            </a:r>
            <a:r>
              <a:rPr lang="en-US" sz="2400" dirty="0" err="1" smtClean="0">
                <a:latin typeface="Times New Roman" pitchFamily="18" charset="0"/>
                <a:cs typeface="Times New Roman" pitchFamily="18" charset="0"/>
              </a:rPr>
              <a:t>Energi</a:t>
            </a:r>
            <a:r>
              <a:rPr lang="en-US" sz="2400" dirty="0" smtClean="0">
                <a:latin typeface="Times New Roman" pitchFamily="18" charset="0"/>
                <a:cs typeface="Times New Roman" pitchFamily="18" charset="0"/>
              </a:rPr>
              <a:t>, both of which are available later this year (2012), offer partial electric driving and provide efficiencies of  80-200 mpg.</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3600" dirty="0" smtClean="0">
                <a:latin typeface="Times New Roman" pitchFamily="18" charset="0"/>
                <a:cs typeface="Times New Roman" pitchFamily="18" charset="0"/>
              </a:rPr>
              <a:t>But, Electric Cars are Not the Only Type of EV</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609600"/>
            <a:ext cx="8229600" cy="6019800"/>
          </a:xfrm>
        </p:spPr>
        <p:txBody>
          <a:bodyPr>
            <a:normAutofit/>
          </a:bodyPr>
          <a:lstStyle/>
          <a:p>
            <a:pPr>
              <a:buNone/>
            </a:pPr>
            <a:r>
              <a:rPr lang="en-US" sz="2400" dirty="0" smtClean="0">
                <a:latin typeface="Times New Roman" pitchFamily="18" charset="0"/>
                <a:cs typeface="Times New Roman" pitchFamily="18" charset="0"/>
              </a:rPr>
              <a:t>     Sure, electric cars will largely solve our oil problems, and reduce our energy needs, and help the environment, but what about traffic congestion, parking fees, land use, and material shortages?</a:t>
            </a:r>
          </a:p>
          <a:p>
            <a:pPr>
              <a:buNone/>
            </a:pPr>
            <a:r>
              <a:rPr lang="en-US" sz="2400" dirty="0" smtClean="0">
                <a:latin typeface="Times New Roman" pitchFamily="18" charset="0"/>
                <a:cs typeface="Times New Roman" pitchFamily="18" charset="0"/>
              </a:rPr>
              <a:t>     Earlier we noted that EVs downsize very nicely, unlike gas engine vehicles.  There are a number of proposed micro cars that should get about 15-20 miles/kWh (4-5 times better than electric cars),  and are 5-15 times smaller and lighter than cars.  Here are some examples, but none are yet in production:</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205C2A6-FF3F-415F-B528-219236761281}" type="slidenum">
              <a:rPr lang="en-US" smtClean="0"/>
              <a:pPr/>
              <a:t>13</a:t>
            </a:fld>
            <a:endParaRPr lang="en-US"/>
          </a:p>
        </p:txBody>
      </p:sp>
      <p:pic>
        <p:nvPicPr>
          <p:cNvPr id="6" name="Picture 5" descr="3-wheel.jpg"/>
          <p:cNvPicPr>
            <a:picLocks noChangeAspect="1"/>
          </p:cNvPicPr>
          <p:nvPr/>
        </p:nvPicPr>
        <p:blipFill>
          <a:blip r:embed="rId2" cstate="print"/>
          <a:stretch>
            <a:fillRect/>
          </a:stretch>
        </p:blipFill>
        <p:spPr>
          <a:xfrm>
            <a:off x="762000" y="4343400"/>
            <a:ext cx="2667000" cy="2339975"/>
          </a:xfrm>
          <a:prstGeom prst="rect">
            <a:avLst/>
          </a:prstGeom>
        </p:spPr>
      </p:pic>
      <p:sp>
        <p:nvSpPr>
          <p:cNvPr id="8" name="TextBox 7"/>
          <p:cNvSpPr txBox="1"/>
          <p:nvPr/>
        </p:nvSpPr>
        <p:spPr>
          <a:xfrm>
            <a:off x="3886200" y="4953000"/>
            <a:ext cx="1516954" cy="646331"/>
          </a:xfrm>
          <a:prstGeom prst="rect">
            <a:avLst/>
          </a:prstGeom>
          <a:noFill/>
        </p:spPr>
        <p:txBody>
          <a:bodyPr wrap="none" rtlCol="0">
            <a:spAutoFit/>
          </a:bodyPr>
          <a:lstStyle/>
          <a:p>
            <a:r>
              <a:rPr lang="en-US" dirty="0" smtClean="0"/>
              <a:t>Gem-Peapod, </a:t>
            </a:r>
          </a:p>
          <a:p>
            <a:r>
              <a:rPr lang="en-US" smtClean="0">
                <a:hlinkClick r:id="rId3"/>
              </a:rPr>
              <a:t>(Ref</a:t>
            </a:r>
            <a:r>
              <a:rPr lang="en-US" smtClean="0"/>
              <a:t>)</a:t>
            </a:r>
            <a:endParaRPr lang="en-US" dirty="0"/>
          </a:p>
        </p:txBody>
      </p:sp>
      <p:pic>
        <p:nvPicPr>
          <p:cNvPr id="9" name="Picture 8" descr="gem-peapod.jpg"/>
          <p:cNvPicPr>
            <a:picLocks noChangeAspect="1"/>
          </p:cNvPicPr>
          <p:nvPr/>
        </p:nvPicPr>
        <p:blipFill>
          <a:blip r:embed="rId4" cstate="print"/>
          <a:stretch>
            <a:fillRect/>
          </a:stretch>
        </p:blipFill>
        <p:spPr>
          <a:xfrm>
            <a:off x="5333999" y="4191000"/>
            <a:ext cx="3522133" cy="2438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latin typeface="Times New Roman" pitchFamily="18" charset="0"/>
                <a:cs typeface="Times New Roman" pitchFamily="18" charset="0"/>
              </a:rPr>
              <a:t>However, Electric Scooters Are Here Now</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685800"/>
            <a:ext cx="8229600" cy="4525963"/>
          </a:xfrm>
        </p:spPr>
        <p:txBody>
          <a:bodyPr>
            <a:normAutofit/>
          </a:bodyPr>
          <a:lstStyle/>
          <a:p>
            <a:pPr>
              <a:buNone/>
            </a:pPr>
            <a:r>
              <a:rPr lang="en-US" sz="2400" dirty="0" smtClean="0">
                <a:latin typeface="Times New Roman" pitchFamily="18" charset="0"/>
                <a:cs typeface="Times New Roman" pitchFamily="18" charset="0"/>
              </a:rPr>
              <a:t>     For between $2900 and $4000 you can buy electric scooters that travel  30 mph with ranges of 20-60 miles that get 12-15 miles/kWh, and are 15-20 times smaller and lighter than cars.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205C2A6-FF3F-415F-B528-219236761281}" type="slidenum">
              <a:rPr lang="en-US" smtClean="0"/>
              <a:pPr/>
              <a:t>14</a:t>
            </a:fld>
            <a:endParaRPr lang="en-US"/>
          </a:p>
        </p:txBody>
      </p:sp>
      <p:sp>
        <p:nvSpPr>
          <p:cNvPr id="8" name="TextBox 7"/>
          <p:cNvSpPr txBox="1"/>
          <p:nvPr/>
        </p:nvSpPr>
        <p:spPr>
          <a:xfrm>
            <a:off x="914400" y="5181600"/>
            <a:ext cx="2837636" cy="1015663"/>
          </a:xfrm>
          <a:prstGeom prst="rect">
            <a:avLst/>
          </a:prstGeom>
          <a:noFill/>
        </p:spPr>
        <p:txBody>
          <a:bodyPr wrap="none" rtlCol="0">
            <a:spAutoFit/>
          </a:bodyPr>
          <a:lstStyle/>
          <a:p>
            <a:r>
              <a:rPr lang="en-US" sz="2000" b="1" dirty="0" smtClean="0">
                <a:latin typeface="Times New Roman" pitchFamily="18" charset="0"/>
                <a:cs typeface="Times New Roman" pitchFamily="18" charset="0"/>
              </a:rPr>
              <a:t>BOXX scooter</a:t>
            </a:r>
            <a:r>
              <a:rPr lang="en-US" sz="2000" dirty="0" smtClean="0">
                <a:latin typeface="Times New Roman" pitchFamily="18" charset="0"/>
                <a:cs typeface="Times New Roman" pitchFamily="18" charset="0"/>
              </a:rPr>
              <a:t>: $4000,</a:t>
            </a:r>
          </a:p>
          <a:p>
            <a:r>
              <a:rPr lang="en-US" sz="2000" dirty="0" smtClean="0">
                <a:latin typeface="Times New Roman" pitchFamily="18" charset="0"/>
                <a:cs typeface="Times New Roman" pitchFamily="18" charset="0"/>
              </a:rPr>
              <a:t>35 mph, 30-60 mile range</a:t>
            </a:r>
          </a:p>
          <a:p>
            <a:r>
              <a:rPr lang="en-US" sz="2000" dirty="0" smtClean="0">
                <a:latin typeface="Times New Roman" pitchFamily="18" charset="0"/>
                <a:cs typeface="Times New Roman" pitchFamily="18" charset="0"/>
                <a:hlinkClick r:id="rId2"/>
              </a:rPr>
              <a:t>(</a:t>
            </a:r>
            <a:r>
              <a:rPr lang="en-US" sz="2000" dirty="0" smtClean="0">
                <a:latin typeface="Times New Roman" pitchFamily="18" charset="0"/>
                <a:cs typeface="Times New Roman" pitchFamily="18" charset="0"/>
                <a:hlinkClick r:id="rId3"/>
              </a:rPr>
              <a:t>Ref</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0" name="TextBox 9"/>
          <p:cNvSpPr txBox="1"/>
          <p:nvPr/>
        </p:nvSpPr>
        <p:spPr>
          <a:xfrm>
            <a:off x="1143000" y="2971800"/>
            <a:ext cx="2574744" cy="707886"/>
          </a:xfrm>
          <a:prstGeom prst="rect">
            <a:avLst/>
          </a:prstGeom>
          <a:noFill/>
        </p:spPr>
        <p:txBody>
          <a:bodyPr wrap="none" rtlCol="0">
            <a:spAutoFit/>
          </a:bodyPr>
          <a:lstStyle/>
          <a:p>
            <a:r>
              <a:rPr lang="en-US" sz="2000" b="1" dirty="0" smtClean="0">
                <a:latin typeface="Times New Roman" pitchFamily="18" charset="0"/>
                <a:cs typeface="Times New Roman" pitchFamily="18" charset="0"/>
              </a:rPr>
              <a:t>Helium Evolve</a:t>
            </a:r>
            <a:r>
              <a:rPr lang="en-US" sz="2000" dirty="0" smtClean="0">
                <a:latin typeface="Times New Roman" pitchFamily="18" charset="0"/>
                <a:cs typeface="Times New Roman" pitchFamily="18" charset="0"/>
              </a:rPr>
              <a:t>: $2900</a:t>
            </a:r>
          </a:p>
          <a:p>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hlinkClick r:id="rId4"/>
              </a:rPr>
              <a:t>Ref</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12" name="Picture 11" descr="boxxred.gif"/>
          <p:cNvPicPr>
            <a:picLocks noChangeAspect="1"/>
          </p:cNvPicPr>
          <p:nvPr/>
        </p:nvPicPr>
        <p:blipFill>
          <a:blip r:embed="rId5" cstate="print"/>
          <a:stretch>
            <a:fillRect/>
          </a:stretch>
        </p:blipFill>
        <p:spPr>
          <a:xfrm>
            <a:off x="3276599" y="4114800"/>
            <a:ext cx="4837123" cy="2743200"/>
          </a:xfrm>
          <a:prstGeom prst="rect">
            <a:avLst/>
          </a:prstGeom>
        </p:spPr>
      </p:pic>
      <p:pic>
        <p:nvPicPr>
          <p:cNvPr id="13" name="Picture 12" descr="helium.jpg"/>
          <p:cNvPicPr>
            <a:picLocks noChangeAspect="1"/>
          </p:cNvPicPr>
          <p:nvPr/>
        </p:nvPicPr>
        <p:blipFill>
          <a:blip r:embed="rId6" cstate="print"/>
          <a:stretch>
            <a:fillRect/>
          </a:stretch>
        </p:blipFill>
        <p:spPr>
          <a:xfrm>
            <a:off x="3962400" y="1905000"/>
            <a:ext cx="3664262" cy="2438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3600" dirty="0" smtClean="0">
                <a:latin typeface="Times New Roman" pitchFamily="18" charset="0"/>
                <a:cs typeface="Times New Roman" pitchFamily="18" charset="0"/>
              </a:rPr>
              <a:t>But for Small Size, Cost, Efficiency, and Fun, You </a:t>
            </a:r>
            <a:r>
              <a:rPr lang="en-US" sz="3600" smtClean="0">
                <a:latin typeface="Times New Roman" pitchFamily="18" charset="0"/>
                <a:cs typeface="Times New Roman" pitchFamily="18" charset="0"/>
              </a:rPr>
              <a:t>Can’t Beat </a:t>
            </a:r>
            <a:r>
              <a:rPr lang="en-US" sz="3600" dirty="0" smtClean="0">
                <a:latin typeface="Times New Roman" pitchFamily="18" charset="0"/>
                <a:cs typeface="Times New Roman" pitchFamily="18" charset="0"/>
              </a:rPr>
              <a:t>an E-bike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229600" cy="4525963"/>
          </a:xfrm>
        </p:spPr>
        <p:txBody>
          <a:bodyPr>
            <a:normAutofit lnSpcReduction="10000"/>
          </a:bodyPr>
          <a:lstStyle/>
          <a:p>
            <a:pPr>
              <a:buNone/>
            </a:pPr>
            <a:r>
              <a:rPr lang="en-US" sz="2400" dirty="0" smtClean="0">
                <a:latin typeface="Times New Roman" pitchFamily="18" charset="0"/>
                <a:cs typeface="Times New Roman" pitchFamily="18" charset="0"/>
              </a:rPr>
              <a:t>Conventional bikes may never play a major role in transportation; the barriers are too high.  But E-bikes are different:</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On the one hand, they overcome the problems of hills, headwinds, sweat, fatigue, age, infirmity, headaches, etc</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On the other hand, they operate almost entirely within the same physical and legal domains of regular bikes: the same or similar in size, appearance, usage, noise, speed,  legal requirements, parking, etc.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main difference is that they are 15-25 lbs heavier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And E-bikes Are Very Efficient and Safe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buNone/>
            </a:pPr>
            <a:r>
              <a:rPr lang="en-US" sz="2600" dirty="0" smtClean="0">
                <a:latin typeface="Times New Roman" pitchFamily="18" charset="0"/>
                <a:cs typeface="Times New Roman" pitchFamily="18" charset="0"/>
              </a:rPr>
              <a:t>E-bikes, which typically cost between $1000 and $3000, are very efficient  (50-100 less energy than a gas engine car), run at speeds of 15-20 mph, and ranges of 20 miles, and are safer than conventional bikes:</a:t>
            </a:r>
          </a:p>
          <a:p>
            <a:pPr>
              <a:buNone/>
            </a:pPr>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You ride straight up steep hills with no wavering</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You can press the throttle to escape from a jam</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You can ride fully upright, improving your  own visibility, and making yourself more visible to others</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You are no longer forced to conserve momentum and so are not tempted to blow through stop signs or stoplights</a:t>
            </a:r>
          </a:p>
          <a:p>
            <a:pPr>
              <a:buNone/>
            </a:pPr>
            <a:r>
              <a:rPr lang="en-US" sz="2600" dirty="0" smtClean="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rmAutofit fontScale="90000"/>
          </a:bodyPr>
          <a:lstStyle/>
          <a:p>
            <a:r>
              <a:rPr lang="en-US" sz="3600" dirty="0" smtClean="0">
                <a:latin typeface="Times New Roman" pitchFamily="18" charset="0"/>
                <a:cs typeface="Times New Roman" pitchFamily="18" charset="0"/>
              </a:rPr>
              <a:t>You Don’t Always Need 200 HP to Drive 20 Miles</a:t>
            </a:r>
            <a:endParaRPr lang="en-US" sz="3600" dirty="0">
              <a:latin typeface="Times New Roman" pitchFamily="18" charset="0"/>
              <a:cs typeface="Times New Roman" pitchFamily="18" charset="0"/>
            </a:endParaRPr>
          </a:p>
        </p:txBody>
      </p:sp>
      <p:pic>
        <p:nvPicPr>
          <p:cNvPr id="5" name="Content Placeholder 4"/>
          <p:cNvPicPr>
            <a:picLocks noGrp="1"/>
          </p:cNvPicPr>
          <p:nvPr>
            <p:ph idx="1"/>
          </p:nvPr>
        </p:nvPicPr>
        <p:blipFill>
          <a:blip r:embed="rId2" cstate="print"/>
          <a:stretch>
            <a:fillRect/>
          </a:stretch>
        </p:blipFill>
        <p:spPr bwMode="auto">
          <a:xfrm>
            <a:off x="1143000" y="3124200"/>
            <a:ext cx="7086600" cy="37338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7205C2A6-FF3F-415F-B528-219236761281}" type="slidenum">
              <a:rPr lang="en-US" smtClean="0"/>
              <a:pPr/>
              <a:t>17</a:t>
            </a:fld>
            <a:endParaRPr lang="en-US"/>
          </a:p>
        </p:txBody>
      </p:sp>
      <p:sp>
        <p:nvSpPr>
          <p:cNvPr id="6" name="TextBox 5"/>
          <p:cNvSpPr txBox="1"/>
          <p:nvPr/>
        </p:nvSpPr>
        <p:spPr>
          <a:xfrm>
            <a:off x="968364" y="1295400"/>
            <a:ext cx="8175636" cy="1569660"/>
          </a:xfrm>
          <a:prstGeom prst="rect">
            <a:avLst/>
          </a:prstGeom>
          <a:noFill/>
        </p:spPr>
        <p:txBody>
          <a:bodyPr wrap="none" rtlCol="0">
            <a:spAutoFit/>
          </a:bodyPr>
          <a:lstStyle/>
          <a:p>
            <a:r>
              <a:rPr lang="en-US" sz="2400" dirty="0" smtClean="0">
                <a:latin typeface="Times New Roman" pitchFamily="18" charset="0"/>
                <a:cs typeface="Times New Roman" pitchFamily="18" charset="0"/>
              </a:rPr>
              <a:t>Below is a part is a graphic (for the full one see </a:t>
            </a:r>
            <a:r>
              <a:rPr lang="en-US" sz="2400" dirty="0" smtClean="0">
                <a:latin typeface="Times New Roman" pitchFamily="18" charset="0"/>
                <a:cs typeface="Times New Roman" pitchFamily="18" charset="0"/>
                <a:hlinkClick r:id="rId3"/>
              </a:rPr>
              <a:t>Ref</a:t>
            </a:r>
            <a:r>
              <a:rPr lang="en-US" sz="2400" dirty="0" smtClean="0">
                <a:latin typeface="Times New Roman" pitchFamily="18" charset="0"/>
                <a:cs typeface="Times New Roman" pitchFamily="18" charset="0"/>
              </a:rPr>
              <a:t>) that</a:t>
            </a:r>
          </a:p>
          <a:p>
            <a:r>
              <a:rPr lang="en-US" sz="2400" dirty="0" smtClean="0">
                <a:latin typeface="Times New Roman" pitchFamily="18" charset="0"/>
                <a:cs typeface="Times New Roman" pitchFamily="18" charset="0"/>
              </a:rPr>
              <a:t>shows just how far most people drive per day.  You can see that</a:t>
            </a:r>
          </a:p>
          <a:p>
            <a:r>
              <a:rPr lang="en-US" sz="2400" dirty="0" smtClean="0">
                <a:latin typeface="Times New Roman" pitchFamily="18" charset="0"/>
                <a:cs typeface="Times New Roman" pitchFamily="18" charset="0"/>
              </a:rPr>
              <a:t>nearly 75% of trips are within E-bike range, nearly 90% are </a:t>
            </a:r>
          </a:p>
          <a:p>
            <a:r>
              <a:rPr lang="en-US" sz="2400" dirty="0" smtClean="0">
                <a:latin typeface="Times New Roman" pitchFamily="18" charset="0"/>
                <a:cs typeface="Times New Roman" pitchFamily="18" charset="0"/>
              </a:rPr>
              <a:t>within  E-scooter range, and 95% are in Nissan Leaf range</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One Size Need Not Fit All</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400" dirty="0" smtClean="0">
                <a:latin typeface="Times New Roman" pitchFamily="18" charset="0"/>
                <a:cs typeface="Times New Roman" pitchFamily="18" charset="0"/>
              </a:rPr>
              <a:t>Because EVs downsize  so nicely, instead of using one large vehicle for everything,  consider a 40-40-20 split: 40% of the time we use an electric car, 40% a micro EV or E-scooter, and 20% an E-bike.</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We not only cut our energy consumption in half, but we address a whole host of other problems such as noise, parking, traffic congestion, land use,  and energy and material shortages.  </a:t>
            </a:r>
            <a:endParaRPr lang="en-US" sz="2400" dirty="0">
              <a:latin typeface="Times New Roman" pitchFamily="18" charset="0"/>
              <a:cs typeface="Times New Roman" pitchFamily="18" charset="0"/>
            </a:endParaRPr>
          </a:p>
        </p:txBody>
      </p:sp>
      <p:pic>
        <p:nvPicPr>
          <p:cNvPr id="4" name="Picture 3" descr="leaf.jpg"/>
          <p:cNvPicPr>
            <a:picLocks noChangeAspect="1"/>
          </p:cNvPicPr>
          <p:nvPr/>
        </p:nvPicPr>
        <p:blipFill>
          <a:blip r:embed="rId2" cstate="print"/>
          <a:stretch>
            <a:fillRect/>
          </a:stretch>
        </p:blipFill>
        <p:spPr>
          <a:xfrm>
            <a:off x="762000" y="3124200"/>
            <a:ext cx="2540000" cy="1600200"/>
          </a:xfrm>
          <a:prstGeom prst="rect">
            <a:avLst/>
          </a:prstGeom>
        </p:spPr>
      </p:pic>
      <p:pic>
        <p:nvPicPr>
          <p:cNvPr id="6" name="Picture 5" descr="helium.jpg"/>
          <p:cNvPicPr>
            <a:picLocks noChangeAspect="1"/>
          </p:cNvPicPr>
          <p:nvPr/>
        </p:nvPicPr>
        <p:blipFill>
          <a:blip r:embed="rId3" cstate="print"/>
          <a:stretch>
            <a:fillRect/>
          </a:stretch>
        </p:blipFill>
        <p:spPr>
          <a:xfrm>
            <a:off x="3581400" y="2971800"/>
            <a:ext cx="2619375" cy="1743075"/>
          </a:xfrm>
          <a:prstGeom prst="rect">
            <a:avLst/>
          </a:prstGeom>
        </p:spPr>
      </p:pic>
      <p:pic>
        <p:nvPicPr>
          <p:cNvPr id="7" name="Picture 6" descr="dahon-bionx.jpg"/>
          <p:cNvPicPr>
            <a:picLocks noChangeAspect="1"/>
          </p:cNvPicPr>
          <p:nvPr/>
        </p:nvPicPr>
        <p:blipFill>
          <a:blip r:embed="rId4" cstate="print"/>
          <a:stretch>
            <a:fillRect/>
          </a:stretch>
        </p:blipFill>
        <p:spPr>
          <a:xfrm>
            <a:off x="6248400" y="2895600"/>
            <a:ext cx="2207570" cy="164306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latin typeface="Times New Roman" pitchFamily="18" charset="0"/>
                <a:cs typeface="Times New Roman" pitchFamily="18" charset="0"/>
              </a:rPr>
              <a:t>Conclusion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90600"/>
            <a:ext cx="8229600" cy="5638800"/>
          </a:xfrm>
        </p:spPr>
        <p:txBody>
          <a:bodyPr>
            <a:normAutofit/>
          </a:bodyPr>
          <a:lstStyle/>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Electric cars and bicycles are available now, and attractive micro cars may be available soon. Buying and using an EV is one of the best things you can do to wean us off fossil fuels, benefit the nation, and preserve the environment.</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295400"/>
          </a:xfrm>
        </p:spPr>
        <p:txBody>
          <a:bodyPr>
            <a:normAutofit/>
          </a:bodyPr>
          <a:lstStyle/>
          <a:p>
            <a:r>
              <a:rPr lang="en-US" sz="3600" dirty="0" smtClean="0">
                <a:latin typeface="Times New Roman" pitchFamily="18" charset="0"/>
                <a:cs typeface="Times New Roman" pitchFamily="18" charset="0"/>
              </a:rPr>
              <a:t>Why Are EVs So Good?</a:t>
            </a:r>
            <a:endParaRPr lang="en-US" sz="3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7205C2A6-FF3F-415F-B528-219236761281}" type="slidenum">
              <a:rPr lang="en-US" smtClean="0"/>
              <a:pPr/>
              <a:t>2</a:t>
            </a:fld>
            <a:endParaRPr lang="en-US" dirty="0"/>
          </a:p>
        </p:txBody>
      </p:sp>
      <p:sp>
        <p:nvSpPr>
          <p:cNvPr id="4" name="TextBox 3"/>
          <p:cNvSpPr txBox="1"/>
          <p:nvPr/>
        </p:nvSpPr>
        <p:spPr>
          <a:xfrm>
            <a:off x="762000" y="533400"/>
            <a:ext cx="7772400" cy="6801862"/>
          </a:xfrm>
          <a:prstGeom prst="rect">
            <a:avLst/>
          </a:prstGeom>
          <a:noFill/>
        </p:spPr>
        <p:txBody>
          <a:bodyPr wrap="square" rtlCol="0">
            <a:spAutoFit/>
          </a:bodyPr>
          <a:lstStyle/>
          <a:p>
            <a:pPr marL="457200" indent="-457200">
              <a:buFont typeface="+mj-lt"/>
              <a:buAutoNum type="arabicPeriod"/>
            </a:pPr>
            <a:r>
              <a:rPr lang="en-US" sz="2400" dirty="0" smtClean="0">
                <a:latin typeface="Times New Roman" pitchFamily="18" charset="0"/>
                <a:cs typeface="Times New Roman" pitchFamily="18" charset="0"/>
              </a:rPr>
              <a:t>EVs are far more efficient than gas engine vehicles: typically 75% battery-to-wheels versus  20% for gas tank-to-wheels. (</a:t>
            </a:r>
            <a:r>
              <a:rPr lang="en-US" sz="2400" dirty="0" smtClean="0">
                <a:latin typeface="Times New Roman" pitchFamily="18" charset="0"/>
                <a:cs typeface="Times New Roman" pitchFamily="18" charset="0"/>
                <a:hlinkClick r:id="rId2"/>
              </a:rPr>
              <a:t>Ref</a:t>
            </a:r>
            <a:r>
              <a:rPr lang="en-US" sz="2400" dirty="0" smtClean="0">
                <a:latin typeface="Times New Roman" pitchFamily="18" charset="0"/>
                <a:cs typeface="Times New Roman" pitchFamily="18" charset="0"/>
              </a:rPr>
              <a:t>)</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Font typeface="+mj-lt"/>
              <a:buAutoNum type="arabicPeriod"/>
            </a:pPr>
            <a:r>
              <a:rPr lang="en-US" sz="2400" dirty="0" smtClean="0">
                <a:latin typeface="Times New Roman" pitchFamily="18" charset="0"/>
                <a:cs typeface="Times New Roman" pitchFamily="18" charset="0"/>
              </a:rPr>
              <a:t>EVs require much less maintenance and have potentially much longer lives  (far fewer moving parts , and all parts  are sealed off from dirt and moisture) than gas engine vehicles thus greatly reducing turnover and energy and material consumption. (</a:t>
            </a:r>
            <a:r>
              <a:rPr lang="en-US" sz="2400" dirty="0" smtClean="0">
                <a:latin typeface="Times New Roman" pitchFamily="18" charset="0"/>
                <a:cs typeface="Times New Roman" pitchFamily="18" charset="0"/>
                <a:hlinkClick r:id="rId3"/>
              </a:rPr>
              <a:t>Ref</a:t>
            </a:r>
            <a:r>
              <a:rPr lang="en-US" sz="2400" dirty="0" smtClean="0">
                <a:latin typeface="Times New Roman" pitchFamily="18" charset="0"/>
                <a:cs typeface="Times New Roman" pitchFamily="18" charset="0"/>
              </a:rPr>
              <a:t>)</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buAutoNum type="arabicPeriod" startAt="3"/>
            </a:pPr>
            <a:r>
              <a:rPr lang="en-US" sz="2400" dirty="0" smtClean="0"/>
              <a:t>EVs can get their energy from a wide variety of sources, from sunlight to sewage,  including clean  renewable energy,  thus reducing shortages, costs, and  impacts</a:t>
            </a:r>
          </a:p>
          <a:p>
            <a:pPr marL="457200" indent="-457200">
              <a:buFont typeface="+mj-lt"/>
              <a:buAutoNum type="arabicPeriod"/>
            </a:pPr>
            <a:endParaRPr lang="en-US" sz="2400" dirty="0" smtClean="0">
              <a:latin typeface="Times New Roman" pitchFamily="18" charset="0"/>
              <a:cs typeface="Times New Roman" pitchFamily="18" charset="0"/>
            </a:endParaRPr>
          </a:p>
          <a:p>
            <a:pPr marL="457200" indent="-457200"/>
            <a:r>
              <a:rPr lang="en-US" sz="2400" dirty="0" smtClean="0">
                <a:latin typeface="Times New Roman" pitchFamily="18" charset="0"/>
                <a:cs typeface="Times New Roman" pitchFamily="18" charset="0"/>
              </a:rPr>
              <a:t>4    EVs can be scaled down without loss of efficiency or desirable characteristics thus making smaller vehicles more practical where circumstances allow. </a:t>
            </a:r>
          </a:p>
          <a:p>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Links to More Information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EVs save even if gas engine cars become much more efficient (</a:t>
            </a:r>
            <a:r>
              <a:rPr lang="en-US" sz="2400" dirty="0" smtClean="0">
                <a:latin typeface="Times New Roman" pitchFamily="18" charset="0"/>
                <a:cs typeface="Times New Roman" pitchFamily="18" charset="0"/>
                <a:hlinkClick r:id="rId2"/>
              </a:rPr>
              <a:t>Ref</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Solar  panels and EVs are a perfect match, even in the Seattle area (</a:t>
            </a:r>
            <a:r>
              <a:rPr lang="en-US" sz="2400" dirty="0" smtClean="0">
                <a:latin typeface="Times New Roman" pitchFamily="18" charset="0"/>
                <a:cs typeface="Times New Roman" pitchFamily="18" charset="0"/>
                <a:hlinkClick r:id="rId3"/>
              </a:rPr>
              <a:t>Ref</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EVs offer much more than the elimination of gasoline (</a:t>
            </a:r>
            <a:r>
              <a:rPr lang="en-US" sz="2400" dirty="0" smtClean="0">
                <a:latin typeface="Times New Roman" pitchFamily="18" charset="0"/>
                <a:cs typeface="Times New Roman" pitchFamily="18" charset="0"/>
                <a:hlinkClick r:id="rId4"/>
              </a:rPr>
              <a:t>Ref</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EVs can become much more efficient than they are today (</a:t>
            </a:r>
            <a:r>
              <a:rPr lang="en-US" sz="2400" dirty="0" smtClean="0">
                <a:latin typeface="Times New Roman" pitchFamily="18" charset="0"/>
                <a:cs typeface="Times New Roman" pitchFamily="18" charset="0"/>
                <a:hlinkClick r:id="rId5"/>
              </a:rPr>
              <a:t>Ref</a:t>
            </a:r>
            <a:r>
              <a:rPr lang="en-US" sz="2400" dirty="0" smtClean="0">
                <a:latin typeface="Times New Roman" pitchFamily="18" charset="0"/>
                <a:cs typeface="Times New Roman" pitchFamily="18" charset="0"/>
                <a:hlinkClick r:id="rId6"/>
              </a:rPr>
              <a:t>)</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205C2A6-FF3F-415F-B528-219236761281}"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latin typeface="Times New Roman" pitchFamily="18" charset="0"/>
                <a:cs typeface="Times New Roman" pitchFamily="18" charset="0"/>
              </a:rPr>
              <a:t>Small Gas Vehicles: Very Inefficient!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8229600" cy="5943600"/>
          </a:xfrm>
        </p:spPr>
        <p:txBody>
          <a:bodyPr>
            <a:normAutofit/>
          </a:bodyPr>
          <a:lstStyle/>
          <a:p>
            <a:pPr>
              <a:buNone/>
            </a:pPr>
            <a:r>
              <a:rPr lang="en-US" sz="2400" dirty="0" smtClean="0">
                <a:latin typeface="Times New Roman" pitchFamily="18" charset="0"/>
                <a:cs typeface="Times New Roman" pitchFamily="18" charset="0"/>
              </a:rPr>
              <a:t>What happens when you downsize a gas car?  Consider the Peel P50 (</a:t>
            </a:r>
            <a:r>
              <a:rPr lang="en-US" sz="2400" dirty="0" smtClean="0">
                <a:latin typeface="Times New Roman" pitchFamily="18" charset="0"/>
                <a:cs typeface="Times New Roman" pitchFamily="18" charset="0"/>
                <a:hlinkClick r:id="rId2"/>
              </a:rPr>
              <a:t>Ref</a:t>
            </a:r>
            <a:r>
              <a:rPr lang="en-US" sz="2400" dirty="0" smtClean="0">
                <a:latin typeface="Times New Roman" pitchFamily="18" charset="0"/>
                <a:cs typeface="Times New Roman" pitchFamily="18" charset="0"/>
              </a:rPr>
              <a:t>), a one passenger gas car that weighs 130 lbs, </a:t>
            </a:r>
            <a:r>
              <a:rPr lang="en-US" sz="2400" b="1" dirty="0" smtClean="0">
                <a:latin typeface="Times New Roman" pitchFamily="18" charset="0"/>
                <a:cs typeface="Times New Roman" pitchFamily="18" charset="0"/>
              </a:rPr>
              <a:t>20 times smaller </a:t>
            </a:r>
            <a:r>
              <a:rPr lang="en-US" sz="2400" dirty="0" smtClean="0">
                <a:latin typeface="Times New Roman" pitchFamily="18" charset="0"/>
                <a:cs typeface="Times New Roman" pitchFamily="18" charset="0"/>
              </a:rPr>
              <a:t>than  a Toyota </a:t>
            </a:r>
            <a:r>
              <a:rPr lang="en-US" sz="2400" dirty="0" err="1" smtClean="0">
                <a:latin typeface="Times New Roman" pitchFamily="18" charset="0"/>
                <a:cs typeface="Times New Roman" pitchFamily="18" charset="0"/>
              </a:rPr>
              <a:t>Prius</a:t>
            </a:r>
            <a:r>
              <a:rPr lang="en-US" sz="2400" dirty="0" smtClean="0">
                <a:latin typeface="Times New Roman" pitchFamily="18" charset="0"/>
                <a:cs typeface="Times New Roman" pitchFamily="18" charset="0"/>
              </a:rPr>
              <a:t>, but at 83 mpg, </a:t>
            </a:r>
            <a:r>
              <a:rPr lang="en-US" sz="2400" b="1" dirty="0" smtClean="0">
                <a:latin typeface="Times New Roman" pitchFamily="18" charset="0"/>
                <a:cs typeface="Times New Roman" pitchFamily="18" charset="0"/>
              </a:rPr>
              <a:t>less than twice </a:t>
            </a:r>
            <a:r>
              <a:rPr lang="en-US" sz="2400" dirty="0" smtClean="0">
                <a:latin typeface="Times New Roman" pitchFamily="18" charset="0"/>
                <a:cs typeface="Times New Roman" pitchFamily="18" charset="0"/>
              </a:rPr>
              <a:t>the efficiency!</a:t>
            </a:r>
          </a:p>
          <a:p>
            <a:pPr>
              <a:buNone/>
            </a:pPr>
            <a:endParaRPr lang="en-US" sz="2400" dirty="0" smtClean="0">
              <a:latin typeface="Times New Roman" pitchFamily="18" charset="0"/>
              <a:cs typeface="Times New Roman" pitchFamily="18" charset="0"/>
            </a:endParaRPr>
          </a:p>
        </p:txBody>
      </p:sp>
      <p:pic>
        <p:nvPicPr>
          <p:cNvPr id="4" name="Picture 3" descr="p50_6.jpg"/>
          <p:cNvPicPr>
            <a:picLocks noChangeAspect="1"/>
          </p:cNvPicPr>
          <p:nvPr/>
        </p:nvPicPr>
        <p:blipFill>
          <a:blip r:embed="rId3" cstate="print"/>
          <a:stretch>
            <a:fillRect/>
          </a:stretch>
        </p:blipFill>
        <p:spPr>
          <a:xfrm>
            <a:off x="2895600" y="2362200"/>
            <a:ext cx="3124200" cy="3013991"/>
          </a:xfrm>
          <a:prstGeom prst="rect">
            <a:avLst/>
          </a:prstGeom>
        </p:spPr>
      </p:pic>
      <p:sp>
        <p:nvSpPr>
          <p:cNvPr id="5" name="TextBox 4"/>
          <p:cNvSpPr txBox="1"/>
          <p:nvPr/>
        </p:nvSpPr>
        <p:spPr>
          <a:xfrm>
            <a:off x="533400" y="5715000"/>
            <a:ext cx="8755923" cy="830997"/>
          </a:xfrm>
          <a:prstGeom prst="rect">
            <a:avLst/>
          </a:prstGeom>
          <a:noFill/>
        </p:spPr>
        <p:txBody>
          <a:bodyPr wrap="none" rtlCol="0">
            <a:spAutoFit/>
          </a:bodyPr>
          <a:lstStyle/>
          <a:p>
            <a:r>
              <a:rPr lang="en-US" sz="2400" dirty="0" smtClean="0">
                <a:latin typeface="Times New Roman" pitchFamily="18" charset="0"/>
                <a:cs typeface="Times New Roman" pitchFamily="18" charset="0"/>
              </a:rPr>
              <a:t>But a small 2-person 200 lb weatherproof electric micro car would </a:t>
            </a:r>
          </a:p>
          <a:p>
            <a:r>
              <a:rPr lang="en-US" sz="2400" dirty="0" smtClean="0">
                <a:latin typeface="Times New Roman" pitchFamily="18" charset="0"/>
                <a:cs typeface="Times New Roman" pitchFamily="18" charset="0"/>
              </a:rPr>
              <a:t>get the equivalent of </a:t>
            </a:r>
            <a:r>
              <a:rPr lang="en-US" sz="2400" b="1" dirty="0" smtClean="0">
                <a:latin typeface="Times New Roman" pitchFamily="18" charset="0"/>
                <a:cs typeface="Times New Roman" pitchFamily="18" charset="0"/>
              </a:rPr>
              <a:t>600 mpg</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600" dirty="0" smtClean="0">
                <a:latin typeface="Times New Roman" pitchFamily="18" charset="0"/>
                <a:cs typeface="Times New Roman" pitchFamily="18" charset="0"/>
              </a:rPr>
              <a:t>EVs You Can Buy This Year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638800"/>
          </a:xfrm>
        </p:spPr>
        <p:txBody>
          <a:bodyPr>
            <a:normAutofit/>
          </a:bodyPr>
          <a:lstStyle/>
          <a:p>
            <a:pPr>
              <a:buNone/>
            </a:pPr>
            <a:r>
              <a:rPr lang="en-US" sz="2400" b="1" dirty="0" smtClean="0">
                <a:latin typeface="Times New Roman" pitchFamily="18" charset="0"/>
                <a:cs typeface="Times New Roman" pitchFamily="18" charset="0"/>
              </a:rPr>
              <a:t>Tesla S</a:t>
            </a:r>
            <a:r>
              <a:rPr lang="en-US" sz="2400" dirty="0" smtClean="0">
                <a:latin typeface="Times New Roman" pitchFamily="18" charset="0"/>
                <a:cs typeface="Times New Roman" pitchFamily="18" charset="0"/>
              </a:rPr>
              <a:t>: large, 7-passenger, high</a:t>
            </a:r>
          </a:p>
          <a:p>
            <a:pPr>
              <a:buNone/>
            </a:pPr>
            <a:r>
              <a:rPr lang="en-US" sz="2400" dirty="0" smtClean="0">
                <a:latin typeface="Times New Roman" pitchFamily="18" charset="0"/>
                <a:cs typeface="Times New Roman" pitchFamily="18" charset="0"/>
              </a:rPr>
              <a:t>performance (0-60 in 5.6 sec), luxury</a:t>
            </a:r>
          </a:p>
          <a:p>
            <a:pPr>
              <a:buNone/>
            </a:pPr>
            <a:r>
              <a:rPr lang="en-US" sz="2400" dirty="0" smtClean="0">
                <a:latin typeface="Times New Roman" pitchFamily="18" charset="0"/>
                <a:cs typeface="Times New Roman" pitchFamily="18" charset="0"/>
              </a:rPr>
              <a:t>sedan for $50,000-$70,000: up to</a:t>
            </a:r>
          </a:p>
          <a:p>
            <a:pPr>
              <a:buNone/>
            </a:pPr>
            <a:r>
              <a:rPr lang="en-US" sz="2400" dirty="0" smtClean="0">
                <a:latin typeface="Times New Roman" pitchFamily="18" charset="0"/>
                <a:cs typeface="Times New Roman" pitchFamily="18" charset="0"/>
              </a:rPr>
              <a:t>300 mile range (</a:t>
            </a:r>
            <a:r>
              <a:rPr lang="en-US" sz="2400" dirty="0" smtClean="0">
                <a:latin typeface="Times New Roman" pitchFamily="18" charset="0"/>
                <a:cs typeface="Times New Roman" pitchFamily="18" charset="0"/>
                <a:hlinkClick r:id="rId2"/>
              </a:rPr>
              <a:t>Ref</a:t>
            </a:r>
            <a:r>
              <a:rPr lang="en-US" sz="2400" dirty="0" smtClean="0">
                <a:latin typeface="Times New Roman" pitchFamily="18" charset="0"/>
                <a:cs typeface="Times New Roman" pitchFamily="18" charset="0"/>
              </a:rPr>
              <a:t>)</a:t>
            </a:r>
          </a:p>
          <a:p>
            <a:pPr>
              <a:buNone/>
            </a:pPr>
            <a:endParaRPr lang="en-US" sz="2400" dirty="0" smtClean="0">
              <a:latin typeface="Times New Roman" pitchFamily="18" charset="0"/>
              <a:cs typeface="Times New Roman" pitchFamily="18" charset="0"/>
            </a:endParaRPr>
          </a:p>
        </p:txBody>
      </p:sp>
      <p:pic>
        <p:nvPicPr>
          <p:cNvPr id="4" name="Picture 3" descr="Tesla-Model-S.jpg"/>
          <p:cNvPicPr>
            <a:picLocks noChangeAspect="1"/>
          </p:cNvPicPr>
          <p:nvPr/>
        </p:nvPicPr>
        <p:blipFill>
          <a:blip r:embed="rId3" cstate="print"/>
          <a:stretch>
            <a:fillRect/>
          </a:stretch>
        </p:blipFill>
        <p:spPr>
          <a:xfrm>
            <a:off x="5257800" y="1066800"/>
            <a:ext cx="3629410" cy="1524000"/>
          </a:xfrm>
          <a:prstGeom prst="rect">
            <a:avLst/>
          </a:prstGeom>
        </p:spPr>
      </p:pic>
      <p:sp>
        <p:nvSpPr>
          <p:cNvPr id="5" name="TextBox 4"/>
          <p:cNvSpPr txBox="1"/>
          <p:nvPr/>
        </p:nvSpPr>
        <p:spPr>
          <a:xfrm>
            <a:off x="457200" y="2819400"/>
            <a:ext cx="4685898" cy="1569660"/>
          </a:xfrm>
          <a:prstGeom prst="rect">
            <a:avLst/>
          </a:prstGeom>
          <a:noFill/>
        </p:spPr>
        <p:txBody>
          <a:bodyPr wrap="none" rtlCol="0">
            <a:spAutoFit/>
          </a:bodyPr>
          <a:lstStyle/>
          <a:p>
            <a:r>
              <a:rPr lang="en-US" sz="2400" b="1" dirty="0" smtClean="0">
                <a:latin typeface="Times New Roman" pitchFamily="18" charset="0"/>
                <a:cs typeface="Times New Roman" pitchFamily="18" charset="0"/>
              </a:rPr>
              <a:t>Nissan Leaf: </a:t>
            </a:r>
            <a:r>
              <a:rPr lang="en-US" sz="2400" dirty="0" smtClean="0">
                <a:latin typeface="Times New Roman" pitchFamily="18" charset="0"/>
                <a:cs typeface="Times New Roman" pitchFamily="18" charset="0"/>
              </a:rPr>
              <a:t>5-passenger, good</a:t>
            </a:r>
          </a:p>
          <a:p>
            <a:r>
              <a:rPr lang="en-US" sz="2400" dirty="0">
                <a:latin typeface="Times New Roman" pitchFamily="18" charset="0"/>
                <a:cs typeface="Times New Roman" pitchFamily="18" charset="0"/>
              </a:rPr>
              <a:t>p</a:t>
            </a:r>
            <a:r>
              <a:rPr lang="en-US" sz="2400" dirty="0" smtClean="0">
                <a:latin typeface="Times New Roman" pitchFamily="18" charset="0"/>
                <a:cs typeface="Times New Roman" pitchFamily="18" charset="0"/>
              </a:rPr>
              <a:t>erformance  (90 mph) hatchback</a:t>
            </a:r>
          </a:p>
          <a:p>
            <a:r>
              <a:rPr lang="en-US" sz="2400" dirty="0" smtClean="0">
                <a:latin typeface="Times New Roman" pitchFamily="18" charset="0"/>
                <a:cs typeface="Times New Roman" pitchFamily="18" charset="0"/>
              </a:rPr>
              <a:t>for $35,200 minus $7,500 tax credit:</a:t>
            </a:r>
          </a:p>
          <a:p>
            <a:r>
              <a:rPr lang="en-US" sz="2400" dirty="0" smtClean="0">
                <a:latin typeface="Times New Roman" pitchFamily="18" charset="0"/>
                <a:cs typeface="Times New Roman" pitchFamily="18" charset="0"/>
              </a:rPr>
              <a:t>60-100 mile range (</a:t>
            </a:r>
            <a:r>
              <a:rPr lang="en-US" sz="2400" dirty="0" smtClean="0">
                <a:latin typeface="Times New Roman" pitchFamily="18" charset="0"/>
                <a:cs typeface="Times New Roman" pitchFamily="18" charset="0"/>
                <a:hlinkClick r:id="rId4"/>
              </a:rPr>
              <a:t>Ref</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6" name="Picture 5" descr="leaf.jpg"/>
          <p:cNvPicPr>
            <a:picLocks noChangeAspect="1"/>
          </p:cNvPicPr>
          <p:nvPr/>
        </p:nvPicPr>
        <p:blipFill>
          <a:blip r:embed="rId5" cstate="print"/>
          <a:stretch>
            <a:fillRect/>
          </a:stretch>
        </p:blipFill>
        <p:spPr>
          <a:xfrm>
            <a:off x="5486400" y="2743200"/>
            <a:ext cx="2743200" cy="1728216"/>
          </a:xfrm>
          <a:prstGeom prst="rect">
            <a:avLst/>
          </a:prstGeom>
        </p:spPr>
      </p:pic>
      <p:sp>
        <p:nvSpPr>
          <p:cNvPr id="7" name="TextBox 6"/>
          <p:cNvSpPr txBox="1"/>
          <p:nvPr/>
        </p:nvSpPr>
        <p:spPr>
          <a:xfrm>
            <a:off x="457200" y="4572000"/>
            <a:ext cx="4645824" cy="1569660"/>
          </a:xfrm>
          <a:prstGeom prst="rect">
            <a:avLst/>
          </a:prstGeom>
          <a:noFill/>
        </p:spPr>
        <p:txBody>
          <a:bodyPr wrap="none" rtlCol="0">
            <a:spAutoFit/>
          </a:bodyPr>
          <a:lstStyle/>
          <a:p>
            <a:r>
              <a:rPr lang="en-US" sz="2400" b="1" dirty="0" err="1" smtClean="0">
                <a:latin typeface="Times New Roman" pitchFamily="18" charset="0"/>
                <a:cs typeface="Times New Roman" pitchFamily="18" charset="0"/>
              </a:rPr>
              <a:t>Dahon</a:t>
            </a:r>
            <a:r>
              <a:rPr lang="en-US" sz="2400" b="1" dirty="0" smtClean="0">
                <a:latin typeface="Times New Roman" pitchFamily="18" charset="0"/>
                <a:cs typeface="Times New Roman" pitchFamily="18" charset="0"/>
              </a:rPr>
              <a:t>/BIONX</a:t>
            </a:r>
            <a:r>
              <a:rPr lang="en-US" sz="2400" dirty="0" smtClean="0">
                <a:latin typeface="Times New Roman" pitchFamily="18" charset="0"/>
                <a:cs typeface="Times New Roman" pitchFamily="18" charset="0"/>
              </a:rPr>
              <a:t>: lightweight, 44 lb.,</a:t>
            </a:r>
          </a:p>
          <a:p>
            <a:r>
              <a:rPr lang="en-US" sz="2400" dirty="0">
                <a:latin typeface="Times New Roman" pitchFamily="18" charset="0"/>
                <a:cs typeface="Times New Roman" pitchFamily="18" charset="0"/>
              </a:rPr>
              <a:t>f</a:t>
            </a:r>
            <a:r>
              <a:rPr lang="en-US" sz="2400" dirty="0" smtClean="0">
                <a:latin typeface="Times New Roman" pitchFamily="18" charset="0"/>
                <a:cs typeface="Times New Roman" pitchFamily="18" charset="0"/>
              </a:rPr>
              <a:t>olding,  excellent  hill climbing</a:t>
            </a:r>
          </a:p>
          <a:p>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lectric bike,  for $2750:  20 mile</a:t>
            </a:r>
          </a:p>
          <a:p>
            <a:r>
              <a:rPr lang="en-US" sz="2400" dirty="0" smtClean="0">
                <a:latin typeface="Times New Roman" pitchFamily="18" charset="0"/>
                <a:cs typeface="Times New Roman" pitchFamily="18" charset="0"/>
              </a:rPr>
              <a:t>Range) (</a:t>
            </a:r>
            <a:r>
              <a:rPr lang="en-US" sz="2400" dirty="0" smtClean="0">
                <a:latin typeface="Times New Roman" pitchFamily="18" charset="0"/>
                <a:cs typeface="Times New Roman" pitchFamily="18" charset="0"/>
                <a:hlinkClick r:id="rId6"/>
              </a:rPr>
              <a:t>Ref</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8" name="Picture 7" descr="dahon-bionx.jpg"/>
          <p:cNvPicPr>
            <a:picLocks noChangeAspect="1"/>
          </p:cNvPicPr>
          <p:nvPr/>
        </p:nvPicPr>
        <p:blipFill>
          <a:blip r:embed="rId7" cstate="print"/>
          <a:stretch>
            <a:fillRect/>
          </a:stretch>
        </p:blipFill>
        <p:spPr>
          <a:xfrm>
            <a:off x="5638800" y="4648200"/>
            <a:ext cx="2438400" cy="181486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latin typeface="Times New Roman" pitchFamily="18" charset="0"/>
                <a:cs typeface="Times New Roman" pitchFamily="18" charset="0"/>
              </a:rPr>
              <a:t>Buying an Electric Car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229600" cy="5257800"/>
          </a:xfrm>
        </p:spPr>
        <p:txBody>
          <a:bodyPr>
            <a:normAutofit fontScale="92500" lnSpcReduction="20000"/>
          </a:bodyPr>
          <a:lstStyle/>
          <a:p>
            <a:pPr>
              <a:buNone/>
            </a:pPr>
            <a:endParaRPr lang="en-US" sz="2800" b="1"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New electric cars are </a:t>
            </a:r>
            <a:r>
              <a:rPr lang="en-US" sz="2600" b="1" dirty="0" smtClean="0">
                <a:latin typeface="Times New Roman" pitchFamily="18" charset="0"/>
                <a:cs typeface="Times New Roman" pitchFamily="18" charset="0"/>
              </a:rPr>
              <a:t>equal or superior </a:t>
            </a:r>
            <a:r>
              <a:rPr lang="en-US" sz="2600" dirty="0" smtClean="0">
                <a:latin typeface="Times New Roman" pitchFamily="18" charset="0"/>
                <a:cs typeface="Times New Roman" pitchFamily="18" charset="0"/>
              </a:rPr>
              <a:t>to gas engine cars in nearly every way except for  </a:t>
            </a:r>
            <a:r>
              <a:rPr lang="en-US" sz="2600" b="1" dirty="0" smtClean="0">
                <a:latin typeface="Times New Roman" pitchFamily="18" charset="0"/>
                <a:cs typeface="Times New Roman" pitchFamily="18" charset="0"/>
              </a:rPr>
              <a:t>initial cost</a:t>
            </a:r>
            <a:r>
              <a:rPr lang="en-US" sz="2600"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range</a:t>
            </a:r>
            <a:r>
              <a:rPr lang="en-US" sz="2600" dirty="0" smtClean="0">
                <a:latin typeface="Times New Roman" pitchFamily="18" charset="0"/>
                <a:cs typeface="Times New Roman" pitchFamily="18" charset="0"/>
              </a:rPr>
              <a:t>, and </a:t>
            </a:r>
            <a:r>
              <a:rPr lang="en-US" sz="2600" b="1" dirty="0" smtClean="0">
                <a:latin typeface="Times New Roman" pitchFamily="18" charset="0"/>
                <a:cs typeface="Times New Roman" pitchFamily="18" charset="0"/>
              </a:rPr>
              <a:t>charging time.</a:t>
            </a:r>
          </a:p>
          <a:p>
            <a:endParaRPr lang="en-US" sz="2600" b="1"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The initial cost is high</a:t>
            </a:r>
            <a:r>
              <a:rPr lang="en-US" sz="2600" dirty="0" smtClean="0">
                <a:latin typeface="Times New Roman" pitchFamily="18" charset="0"/>
                <a:cs typeface="Times New Roman" pitchFamily="18" charset="0"/>
              </a:rPr>
              <a:t>:  $35,200  (minus a $7500 tax credit) for the Nissan Leaf, which is equivalent to a $24,000 gas engine car in performance, safety, comfort, etc. </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But  </a:t>
            </a:r>
            <a:r>
              <a:rPr lang="en-US" sz="2600" b="1" dirty="0" smtClean="0">
                <a:latin typeface="Times New Roman" pitchFamily="18" charset="0"/>
                <a:cs typeface="Times New Roman" pitchFamily="18" charset="0"/>
              </a:rPr>
              <a:t>direct operating cost is very low</a:t>
            </a:r>
            <a:r>
              <a:rPr lang="en-US" sz="2600" dirty="0" smtClean="0">
                <a:latin typeface="Times New Roman" pitchFamily="18" charset="0"/>
                <a:cs typeface="Times New Roman" pitchFamily="18" charset="0"/>
              </a:rPr>
              <a:t>:  5 ½  cents/mile (</a:t>
            </a:r>
            <a:r>
              <a:rPr lang="en-US" sz="2600" dirty="0" smtClean="0">
                <a:latin typeface="Times New Roman" pitchFamily="18" charset="0"/>
                <a:cs typeface="Times New Roman" pitchFamily="18" charset="0"/>
                <a:hlinkClick r:id="rId2"/>
              </a:rPr>
              <a:t>Ref</a:t>
            </a:r>
            <a:r>
              <a:rPr lang="en-US" sz="2600" dirty="0" smtClean="0">
                <a:latin typeface="Times New Roman" pitchFamily="18" charset="0"/>
                <a:cs typeface="Times New Roman" pitchFamily="18" charset="0"/>
              </a:rPr>
              <a:t>) versus 18 cents/mile for a gas engine car (</a:t>
            </a:r>
            <a:r>
              <a:rPr lang="en-US" sz="2600" dirty="0" smtClean="0">
                <a:latin typeface="Times New Roman" pitchFamily="18" charset="0"/>
                <a:cs typeface="Times New Roman" pitchFamily="18" charset="0"/>
                <a:hlinkClick r:id="rId3"/>
              </a:rPr>
              <a:t>Ref</a:t>
            </a:r>
            <a:r>
              <a:rPr lang="en-US" sz="2600" dirty="0" smtClean="0">
                <a:latin typeface="Times New Roman" pitchFamily="18" charset="0"/>
                <a:cs typeface="Times New Roman" pitchFamily="18" charset="0"/>
              </a:rPr>
              <a:t>).  At 12,000 miles/year, you save $1500 /year</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So </a:t>
            </a:r>
            <a:r>
              <a:rPr lang="en-US" sz="2600" b="1" dirty="0" smtClean="0">
                <a:latin typeface="Times New Roman" pitchFamily="18" charset="0"/>
                <a:cs typeface="Times New Roman" pitchFamily="18" charset="0"/>
              </a:rPr>
              <a:t>payback can be very fast</a:t>
            </a:r>
            <a:r>
              <a:rPr lang="en-US" sz="2600" dirty="0" smtClean="0">
                <a:latin typeface="Times New Roman" pitchFamily="18" charset="0"/>
                <a:cs typeface="Times New Roman" pitchFamily="18" charset="0"/>
              </a:rPr>
              <a:t>:  2 ½ years if you get the full tax credit</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r>
              <a:rPr lang="en-US" sz="3600" dirty="0" smtClean="0">
                <a:latin typeface="Times New Roman" pitchFamily="18" charset="0"/>
                <a:cs typeface="Times New Roman" pitchFamily="18" charset="0"/>
              </a:rPr>
              <a:t>Why the Initial High Cost?  It’s the Battery, Stupid!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8229600" cy="4525963"/>
          </a:xfrm>
        </p:spPr>
        <p:txBody>
          <a:bodyPr>
            <a:noAutofit/>
          </a:bodyPr>
          <a:lstStyle/>
          <a:p>
            <a:pPr>
              <a:buNone/>
            </a:pPr>
            <a:r>
              <a:rPr lang="en-US" sz="2400" dirty="0" smtClean="0">
                <a:latin typeface="Times New Roman" pitchFamily="18" charset="0"/>
                <a:cs typeface="Times New Roman" pitchFamily="18" charset="0"/>
              </a:rPr>
              <a:t>    The battery is the only reason for the high initial cost of an EV, but we can significantly reduce  its cost in the near future:</a:t>
            </a:r>
          </a:p>
          <a:p>
            <a:pPr>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generation of EVs are built on gas engine platforms and are not very streamlined, but 2</a:t>
            </a:r>
            <a:r>
              <a:rPr lang="en-US" sz="2400" baseline="30000" dirty="0" smtClean="0">
                <a:latin typeface="Times New Roman" pitchFamily="18" charset="0"/>
                <a:cs typeface="Times New Roman" pitchFamily="18" charset="0"/>
              </a:rPr>
              <a:t>nd</a:t>
            </a:r>
            <a:r>
              <a:rPr lang="en-US" sz="2400" dirty="0" smtClean="0">
                <a:latin typeface="Times New Roman" pitchFamily="18" charset="0"/>
                <a:cs typeface="Times New Roman" pitchFamily="18" charset="0"/>
              </a:rPr>
              <a:t> generation  EVs will be much more so, allowing longer ranges or smaller batteries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cost of Lithium batteries has been declining at 7.5% per year (</a:t>
            </a:r>
            <a:r>
              <a:rPr lang="en-US" sz="2400" dirty="0" smtClean="0">
                <a:latin typeface="Times New Roman" pitchFamily="18" charset="0"/>
                <a:cs typeface="Times New Roman" pitchFamily="18" charset="0"/>
                <a:hlinkClick r:id="rId2"/>
              </a:rPr>
              <a:t>Ref</a:t>
            </a:r>
            <a:r>
              <a:rPr lang="en-US" sz="2400" dirty="0" smtClean="0">
                <a:latin typeface="Times New Roman" pitchFamily="18" charset="0"/>
                <a:cs typeface="Times New Roman" pitchFamily="18" charset="0"/>
              </a:rPr>
              <a:t>) and will likely do so for a few more years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Batteries will last much longer:  the Toshiba </a:t>
            </a:r>
            <a:r>
              <a:rPr lang="en-US" sz="2400" dirty="0" err="1" smtClean="0">
                <a:latin typeface="Times New Roman" pitchFamily="18" charset="0"/>
                <a:cs typeface="Times New Roman" pitchFamily="18" charset="0"/>
              </a:rPr>
              <a:t>SCiB</a:t>
            </a:r>
            <a:r>
              <a:rPr lang="en-US" sz="2400" dirty="0" smtClean="0">
                <a:latin typeface="Times New Roman" pitchFamily="18" charset="0"/>
                <a:cs typeface="Times New Roman" pitchFamily="18" charset="0"/>
              </a:rPr>
              <a:t> Lithium battery  (</a:t>
            </a:r>
            <a:r>
              <a:rPr lang="en-US" sz="2400" dirty="0" smtClean="0">
                <a:latin typeface="Times New Roman" pitchFamily="18" charset="0"/>
                <a:cs typeface="Times New Roman" pitchFamily="18" charset="0"/>
                <a:hlinkClick r:id="rId3"/>
              </a:rPr>
              <a:t>Ref</a:t>
            </a:r>
            <a:r>
              <a:rPr lang="en-US" sz="2400" dirty="0" smtClean="0">
                <a:latin typeface="Times New Roman" pitchFamily="18" charset="0"/>
                <a:cs typeface="Times New Roman" pitchFamily="18" charset="0"/>
              </a:rPr>
              <a:t>) will power the EV version of the Honda FIT this Summer (2012) and should last 20+ years and 250,000-300,000 miles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205C2A6-FF3F-415F-B528-21923676128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Right Now, Ranges are Rather Limited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2600" dirty="0" smtClean="0">
                <a:latin typeface="Times New Roman" pitchFamily="18" charset="0"/>
                <a:cs typeface="Times New Roman" pitchFamily="18" charset="0"/>
              </a:rPr>
              <a:t>The range of an EV is limited right now mainly by the cost of the battery.  For the  Nissan Leaf it is about 90 miles at city speeds (mostly less than 45 mph), without heating or air conditioning. </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 But heating, air conditioning, and freeway speed can cut this to 60-70 miles (however, there are near term solutions to providing heat in cold weather without reducing range).</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Given that 95% all round trips, and 95% of all round trips specifically for  commuting to work, are less than 80 miles (</a:t>
            </a:r>
            <a:r>
              <a:rPr lang="en-US" sz="2600" dirty="0" smtClean="0">
                <a:latin typeface="Times New Roman" pitchFamily="18" charset="0"/>
                <a:cs typeface="Times New Roman" pitchFamily="18" charset="0"/>
                <a:hlinkClick r:id="rId2"/>
              </a:rPr>
              <a:t>Ref</a:t>
            </a:r>
            <a:r>
              <a:rPr lang="en-US" sz="2600" dirty="0" smtClean="0">
                <a:latin typeface="Times New Roman" pitchFamily="18" charset="0"/>
                <a:cs typeface="Times New Roman" pitchFamily="18" charset="0"/>
              </a:rPr>
              <a:t>), a car like the Nissan Leaf should handle 90% of all trips that Americans make in their cars.</a:t>
            </a: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205C2A6-FF3F-415F-B528-21923676128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600" smtClean="0">
                <a:latin typeface="Times New Roman" pitchFamily="18" charset="0"/>
                <a:cs typeface="Times New Roman" pitchFamily="18" charset="0"/>
              </a:rPr>
              <a:t>But Fairly Soon</a:t>
            </a:r>
            <a:r>
              <a:rPr lang="en-US" sz="3600" dirty="0" smtClean="0">
                <a:latin typeface="Times New Roman" pitchFamily="18" charset="0"/>
                <a:cs typeface="Times New Roman" pitchFamily="18" charset="0"/>
              </a:rPr>
              <a:t>, Range Will Be Better</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1066800"/>
            <a:ext cx="8229600" cy="4525963"/>
          </a:xfrm>
        </p:spPr>
        <p:txBody>
          <a:bodyPr>
            <a:noAutofit/>
          </a:bodyPr>
          <a:lstStyle/>
          <a:p>
            <a:pPr algn="just">
              <a:buNone/>
            </a:pPr>
            <a:r>
              <a:rPr lang="en-US" sz="2400" dirty="0" smtClean="0">
                <a:latin typeface="Times New Roman" pitchFamily="18" charset="0"/>
                <a:cs typeface="Times New Roman" pitchFamily="18" charset="0"/>
              </a:rPr>
              <a:t>    Many people assume that an EV needs a range of over 300 miles to make long trips.  But if these three elements are present:</a:t>
            </a:r>
          </a:p>
          <a:p>
            <a:pPr marL="857250" lvl="1" indent="-457200" algn="just">
              <a:buFont typeface="+mj-lt"/>
              <a:buAutoNum type="arabicPeriod"/>
            </a:pPr>
            <a:r>
              <a:rPr lang="en-US" sz="2400" dirty="0" smtClean="0">
                <a:latin typeface="Times New Roman" pitchFamily="18" charset="0"/>
                <a:cs typeface="Times New Roman" pitchFamily="18" charset="0"/>
              </a:rPr>
              <a:t>A  realistic freeway range </a:t>
            </a:r>
            <a:r>
              <a:rPr lang="en-US" sz="2400" smtClean="0">
                <a:latin typeface="Times New Roman" pitchFamily="18" charset="0"/>
                <a:cs typeface="Times New Roman" pitchFamily="18" charset="0"/>
              </a:rPr>
              <a:t>of 150  </a:t>
            </a:r>
            <a:r>
              <a:rPr lang="en-US" sz="2400" dirty="0" smtClean="0">
                <a:latin typeface="Times New Roman" pitchFamily="18" charset="0"/>
                <a:cs typeface="Times New Roman" pitchFamily="18" charset="0"/>
              </a:rPr>
              <a:t>miles</a:t>
            </a:r>
          </a:p>
          <a:p>
            <a:pPr marL="857250" lvl="1" indent="-457200" algn="just">
              <a:buFont typeface="+mj-lt"/>
              <a:buAutoNum type="arabicPeriod"/>
            </a:pPr>
            <a:r>
              <a:rPr lang="en-US" sz="2400" dirty="0" smtClean="0">
                <a:latin typeface="Times New Roman" pitchFamily="18" charset="0"/>
                <a:cs typeface="Times New Roman" pitchFamily="18" charset="0"/>
              </a:rPr>
              <a:t>A battery that can be recharged to 95% in less than 20 minutes (note: the aforementioned Toshiba </a:t>
            </a:r>
            <a:r>
              <a:rPr lang="en-US" sz="2400" dirty="0" err="1" smtClean="0">
                <a:latin typeface="Times New Roman" pitchFamily="18" charset="0"/>
                <a:cs typeface="Times New Roman" pitchFamily="18" charset="0"/>
              </a:rPr>
              <a:t>SCiB</a:t>
            </a:r>
            <a:r>
              <a:rPr lang="en-US" sz="2400" dirty="0" smtClean="0">
                <a:latin typeface="Times New Roman" pitchFamily="18" charset="0"/>
                <a:cs typeface="Times New Roman" pitchFamily="18" charset="0"/>
              </a:rPr>
              <a:t> battery can do this now: 95% charge in 18 minutes)  (</a:t>
            </a:r>
            <a:r>
              <a:rPr lang="en-US" sz="2400" dirty="0" smtClean="0">
                <a:latin typeface="Times New Roman" pitchFamily="18" charset="0"/>
                <a:cs typeface="Times New Roman" pitchFamily="18" charset="0"/>
                <a:hlinkClick r:id="rId2"/>
              </a:rPr>
              <a:t>Ref</a:t>
            </a:r>
            <a:r>
              <a:rPr lang="en-US" sz="2400" dirty="0" smtClean="0">
                <a:latin typeface="Times New Roman" pitchFamily="18" charset="0"/>
                <a:cs typeface="Times New Roman" pitchFamily="18" charset="0"/>
              </a:rPr>
              <a:t>))</a:t>
            </a:r>
          </a:p>
          <a:p>
            <a:pPr marL="857250" lvl="1" indent="-457200" algn="just">
              <a:buFont typeface="+mj-lt"/>
              <a:buAutoNum type="arabicPeriod"/>
            </a:pPr>
            <a:r>
              <a:rPr lang="en-US" sz="2400" dirty="0" smtClean="0">
                <a:latin typeface="Times New Roman" pitchFamily="18" charset="0"/>
                <a:cs typeface="Times New Roman" pitchFamily="18" charset="0"/>
              </a:rPr>
              <a:t>High speed charging stations every 50  miles or so on major roads,</a:t>
            </a:r>
          </a:p>
          <a:p>
            <a:pPr marL="857250" lvl="1" indent="-457200" algn="just">
              <a:buNone/>
            </a:pPr>
            <a:r>
              <a:rPr lang="en-US" sz="2400" dirty="0" smtClean="0">
                <a:latin typeface="Times New Roman" pitchFamily="18" charset="0"/>
                <a:cs typeface="Times New Roman" pitchFamily="18" charset="0"/>
              </a:rPr>
              <a:t>     then 500 mile trips are practical. It only takes three 20 minute stops, roughly every 125 miles, to make a 500  mile journey.  You would have to stop at least once in a gas engine car for the same trip, and more if you have kids or get tired.</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205C2A6-FF3F-415F-B528-21923676128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600" dirty="0" smtClean="0">
                <a:latin typeface="Times New Roman" pitchFamily="18" charset="0"/>
                <a:cs typeface="Times New Roman" pitchFamily="18" charset="0"/>
              </a:rPr>
              <a:t>How Efficient Are EVs?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229600" cy="5943600"/>
          </a:xfrm>
        </p:spPr>
        <p:txBody>
          <a:bodyPr>
            <a:normAutofit fontScale="85000" lnSpcReduction="10000"/>
          </a:bodyPr>
          <a:lstStyle/>
          <a:p>
            <a:pPr>
              <a:buNone/>
            </a:pPr>
            <a:r>
              <a:rPr lang="en-US" sz="2800" dirty="0" smtClean="0">
                <a:latin typeface="Times New Roman" pitchFamily="18" charset="0"/>
                <a:cs typeface="Times New Roman" pitchFamily="18" charset="0"/>
              </a:rPr>
              <a:t>    Lets compare the efficiency of EVs </a:t>
            </a:r>
            <a:r>
              <a:rPr lang="en-US" sz="2800" dirty="0" err="1" smtClean="0">
                <a:latin typeface="Times New Roman" pitchFamily="18" charset="0"/>
                <a:cs typeface="Times New Roman" pitchFamily="18" charset="0"/>
              </a:rPr>
              <a:t>vs</a:t>
            </a:r>
            <a:r>
              <a:rPr lang="en-US" sz="2800" dirty="0" smtClean="0">
                <a:latin typeface="Times New Roman" pitchFamily="18" charset="0"/>
                <a:cs typeface="Times New Roman" pitchFamily="18" charset="0"/>
              </a:rPr>
              <a:t> gas engine cars based on 12,000 miles/yr driving.  And lets use a single standard measure for efficiency: kilowatt-hour  (kWh) where 1 kW = 1.3 HP (an average house consumes 11,000 kWh energy/yr).</a:t>
            </a:r>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average car consumes about </a:t>
            </a:r>
            <a:r>
              <a:rPr lang="en-US" sz="2800" b="1" dirty="0" smtClean="0">
                <a:solidFill>
                  <a:srgbClr val="FF0000"/>
                </a:solidFill>
                <a:latin typeface="Times New Roman" pitchFamily="18" charset="0"/>
                <a:cs typeface="Times New Roman" pitchFamily="18" charset="0"/>
              </a:rPr>
              <a:t>18,000 kWh/yr</a:t>
            </a:r>
            <a:r>
              <a:rPr lang="en-US" sz="2800" dirty="0" smtClean="0">
                <a:latin typeface="Times New Roman" pitchFamily="18" charset="0"/>
                <a:cs typeface="Times New Roman" pitchFamily="18" charset="0"/>
              </a:rPr>
              <a:t>, given 25 mpg at 12,000 miles (</a:t>
            </a:r>
            <a:r>
              <a:rPr lang="en-US" sz="2800" dirty="0" smtClean="0">
                <a:latin typeface="Times New Roman" pitchFamily="18" charset="0"/>
                <a:cs typeface="Times New Roman" pitchFamily="18" charset="0"/>
                <a:hlinkClick r:id="rId2"/>
              </a:rPr>
              <a:t>Ref</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But at 4 miles/kWh (such as the Honda FIT EV), an EV only directly consumes about </a:t>
            </a:r>
            <a:r>
              <a:rPr lang="en-US" sz="2800" b="1" dirty="0" smtClean="0">
                <a:solidFill>
                  <a:srgbClr val="FF0000"/>
                </a:solidFill>
                <a:latin typeface="Times New Roman" pitchFamily="18" charset="0"/>
                <a:cs typeface="Times New Roman" pitchFamily="18" charset="0"/>
              </a:rPr>
              <a:t>3000 kWh/yr</a:t>
            </a:r>
            <a:r>
              <a:rPr lang="en-US" sz="2800" dirty="0" smtClean="0">
                <a:latin typeface="Times New Roman" pitchFamily="18" charset="0"/>
                <a:cs typeface="Times New Roman" pitchFamily="18" charset="0"/>
              </a:rPr>
              <a:t>, at 12,000 miles.</a:t>
            </a:r>
          </a:p>
          <a:p>
            <a:r>
              <a:rPr lang="en-US" sz="2800" dirty="0" smtClean="0">
                <a:latin typeface="Times New Roman" pitchFamily="18" charset="0"/>
                <a:cs typeface="Times New Roman" pitchFamily="18" charset="0"/>
              </a:rPr>
              <a:t>If you get your electricity from the grid, whose overall efficiency is about 20% (</a:t>
            </a:r>
            <a:r>
              <a:rPr lang="en-US" sz="2800" dirty="0" smtClean="0">
                <a:latin typeface="Times New Roman" pitchFamily="18" charset="0"/>
                <a:cs typeface="Times New Roman" pitchFamily="18" charset="0"/>
                <a:hlinkClick r:id="rId3"/>
              </a:rPr>
              <a:t>Ref</a:t>
            </a:r>
            <a:r>
              <a:rPr lang="en-US" sz="2800" dirty="0" smtClean="0">
                <a:latin typeface="Times New Roman" pitchFamily="18" charset="0"/>
                <a:cs typeface="Times New Roman" pitchFamily="18" charset="0"/>
              </a:rPr>
              <a:t>), then the overall efficiency is not as good, but at </a:t>
            </a:r>
            <a:r>
              <a:rPr lang="en-US" sz="2800" b="1" dirty="0" smtClean="0">
                <a:solidFill>
                  <a:srgbClr val="FF0000"/>
                </a:solidFill>
                <a:latin typeface="Times New Roman" pitchFamily="18" charset="0"/>
                <a:cs typeface="Times New Roman" pitchFamily="18" charset="0"/>
              </a:rPr>
              <a:t>15,000 kWh </a:t>
            </a:r>
            <a:r>
              <a:rPr lang="en-US" sz="2800" dirty="0" smtClean="0">
                <a:latin typeface="Times New Roman" pitchFamily="18" charset="0"/>
                <a:cs typeface="Times New Roman" pitchFamily="18" charset="0"/>
              </a:rPr>
              <a:t>it is still better than 18,000 kWh for gas engine cars.</a:t>
            </a:r>
          </a:p>
          <a:p>
            <a:r>
              <a:rPr lang="en-US" sz="2800" dirty="0" smtClean="0">
                <a:latin typeface="Times New Roman" pitchFamily="18" charset="0"/>
                <a:cs typeface="Times New Roman" pitchFamily="18" charset="0"/>
              </a:rPr>
              <a:t>But if you get your power from a solar panel on your roof, the losses are much less (</a:t>
            </a:r>
            <a:r>
              <a:rPr lang="en-US" sz="2800" dirty="0" smtClean="0">
                <a:latin typeface="Times New Roman" pitchFamily="18" charset="0"/>
                <a:cs typeface="Times New Roman" pitchFamily="18" charset="0"/>
                <a:hlinkClick r:id="rId4"/>
              </a:rPr>
              <a:t>Ref</a:t>
            </a:r>
            <a:r>
              <a:rPr lang="en-US" sz="2800" dirty="0" smtClean="0">
                <a:latin typeface="Times New Roman" pitchFamily="18" charset="0"/>
                <a:cs typeface="Times New Roman" pitchFamily="18" charset="0"/>
              </a:rPr>
              <a:t>), and your EV uses only 4000 kWh/yr, or </a:t>
            </a:r>
            <a:r>
              <a:rPr lang="en-US" sz="2800" b="1" dirty="0" smtClean="0">
                <a:solidFill>
                  <a:srgbClr val="FF0000"/>
                </a:solidFill>
                <a:latin typeface="Times New Roman" pitchFamily="18" charset="0"/>
                <a:cs typeface="Times New Roman" pitchFamily="18" charset="0"/>
              </a:rPr>
              <a:t>less than ¼ </a:t>
            </a:r>
            <a:r>
              <a:rPr lang="en-US" sz="2800" dirty="0" smtClean="0">
                <a:latin typeface="Times New Roman" pitchFamily="18" charset="0"/>
                <a:cs typeface="Times New Roman" pitchFamily="18" charset="0"/>
              </a:rPr>
              <a:t>of the energy of a gas engine car.</a:t>
            </a: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205C2A6-FF3F-415F-B528-219236761281}"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2138</TotalTime>
  <Words>2044</Words>
  <Application>Microsoft Office PowerPoint</Application>
  <PresentationFormat>On-screen Show (4:3)</PresentationFormat>
  <Paragraphs>149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How  Electric Vehicles Can Improve Your Transportation, Cut Your Costs, Benefit the Nation, and Help Save The Planet</vt:lpstr>
      <vt:lpstr>Why Are EVs So Good?</vt:lpstr>
      <vt:lpstr>Small Gas Vehicles: Very Inefficient!</vt:lpstr>
      <vt:lpstr>EVs You Can Buy This Year</vt:lpstr>
      <vt:lpstr>Buying an Electric Car</vt:lpstr>
      <vt:lpstr>Why the Initial High Cost?  It’s the Battery, Stupid!</vt:lpstr>
      <vt:lpstr>Right Now, Ranges are Rather Limited</vt:lpstr>
      <vt:lpstr>But Fairly Soon, Range Will Be Better</vt:lpstr>
      <vt:lpstr>How Efficient Are EVs? </vt:lpstr>
      <vt:lpstr>Don’t EVs Just Shift the Pollution?</vt:lpstr>
      <vt:lpstr>There is More to an EV Than No Gas</vt:lpstr>
      <vt:lpstr>But What If I Only Have One Car?</vt:lpstr>
      <vt:lpstr>But, Electric Cars are Not the Only Type of EV</vt:lpstr>
      <vt:lpstr>However, Electric Scooters Are Here Now</vt:lpstr>
      <vt:lpstr>But for Small Size, Cost, Efficiency, and Fun, You Can’t Beat an E-bike !</vt:lpstr>
      <vt:lpstr>And E-bikes Are Very Efficient and Safe</vt:lpstr>
      <vt:lpstr>You Don’t Always Need 200 HP to Drive 20 Miles</vt:lpstr>
      <vt:lpstr>One Size Need Not Fit All</vt:lpstr>
      <vt:lpstr>Conclusion</vt:lpstr>
      <vt:lpstr>Links to More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Advantages of Electric Vehicles</dc:title>
  <dc:creator>larry</dc:creator>
  <cp:lastModifiedBy>larry</cp:lastModifiedBy>
  <cp:revision>296</cp:revision>
  <dcterms:created xsi:type="dcterms:W3CDTF">2012-01-25T00:36:11Z</dcterms:created>
  <dcterms:modified xsi:type="dcterms:W3CDTF">2012-03-31T19:44:30Z</dcterms:modified>
</cp:coreProperties>
</file>