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aavi" panose="020B0502040204020203" pitchFamily="34" charset="0"/>
      <p:regular r:id="rId15"/>
      <p:bold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ialReduxBas5" initials="" lastIdx="1" clrIdx="0"/>
  <p:cmAuthor id="1" name="David" initials="D" lastIdx="1" clrIdx="1">
    <p:extLst>
      <p:ext uri="{19B8F6BF-5375-455C-9EA6-DF929625EA0E}">
        <p15:presenceInfo xmlns:p15="http://schemas.microsoft.com/office/powerpoint/2012/main" userId="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2847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4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51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150" dirty="0">
              <a:solidFill>
                <a:srgbClr val="66666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382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10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55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07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0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articles/history-electric-c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o.galegroup.com/ps/i.do?id=GALE|A368956782&amp;v=2.1&amp;u=colu44332&amp;it=r&amp;p=AONE&amp;sw=w&amp;asid=646e35454f0ccd4b3640ab7903ec64c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ramics.org/ceramic-tech-today/video-lithium-sulfur-batteries-may-drive-electric-cars-into-the-mainstrea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Adaptation of Electric Vehicles into Society: What Needs To Happen?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Julian Shockley, Marcus Spring, and David Levine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 of Electric Vehicles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399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What are they?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Vehicles that are powered by electricity!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Why are they important?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Help reduce greenhouse gas emissions.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Crucial to improving issues pertaining to global warming.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Reduce dependency on nonrenewable energy sources for transportation.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275" y="1874575"/>
            <a:ext cx="2988399" cy="19922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857675" y="3866850"/>
            <a:ext cx="4143599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Autostream: http://www.autostream.org/2011/03/sales-tesla-model-s-started.html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History of Electric Vehicles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31900" y="1800425"/>
            <a:ext cx="4974972" cy="2710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1889, the first electric vehicle was released in the U.S.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1908, the Model T release caused a decline in sales.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1997, Toyota releases first mass produced hybrid—Toyota Prius.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2006, Tesla motors announces the production of an electric vehicle that can travel over 200 miles.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193370" y="4567327"/>
            <a:ext cx="7812299" cy="23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Times New Roman"/>
              <a:buAutoNum type="arabicPeriod"/>
            </a:pPr>
            <a:r>
              <a:rPr lang="en" sz="900" dirty="0">
                <a:latin typeface="+mj-lt"/>
                <a:ea typeface="Times New Roman"/>
                <a:cs typeface="Times New Roman"/>
                <a:sym typeface="Times New Roman"/>
              </a:rPr>
              <a:t>Matulka, R. (2014, September 15). Timeline: History of the Electric Car. Retrieved October 5, 2015, from </a:t>
            </a:r>
            <a:r>
              <a:rPr lang="en" sz="900" dirty="0">
                <a:solidFill>
                  <a:schemeClr val="bg2"/>
                </a:solidFill>
                <a:latin typeface="+mj-lt"/>
                <a:ea typeface="Times New Roman"/>
                <a:cs typeface="Times New Roman"/>
                <a:sym typeface="Times New Roman"/>
              </a:rPr>
              <a:t>http://</a:t>
            </a:r>
            <a:r>
              <a:rPr lang="en" sz="900" dirty="0" smtClean="0">
                <a:solidFill>
                  <a:schemeClr val="bg2"/>
                </a:solidFill>
                <a:latin typeface="+mj-lt"/>
                <a:ea typeface="Times New Roman"/>
                <a:cs typeface="Times New Roman"/>
                <a:sym typeface="Times New Roman"/>
              </a:rPr>
              <a:t>energy.gov/articles/history-electric-car</a:t>
            </a:r>
            <a:endParaRPr lang="en" sz="900" dirty="0">
              <a:solidFill>
                <a:schemeClr val="bg2"/>
              </a:solidFill>
              <a:latin typeface="+mj-lt"/>
              <a:ea typeface="Times New Roman"/>
              <a:cs typeface="Times New Roman"/>
              <a:sym typeface="Times New Roman"/>
              <a:hlinkClick r:id="rId3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851" y="1753891"/>
            <a:ext cx="2292824" cy="216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148317" y="3936894"/>
            <a:ext cx="264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NY Daily News</a:t>
            </a:r>
          </a:p>
          <a:p>
            <a:r>
              <a:rPr lang="en-US" sz="900" dirty="0"/>
              <a:t>http://www.nydailynews.com/autos/toyota-prius-turns-16-hot-hybrid-changed-years-article-1.1385087#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History of Electric Vehicles (cont.)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332112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During 2009-2013, the department of Energy starts developing EV infrastructure.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  <a:p>
            <a:pPr marL="514350" lvl="0" indent="-285750" rtl="0"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2010, the Nissan Leaf was released.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  <a:p>
            <a:pPr marL="514350" lvl="0" indent="-285750" rtl="0"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In 2013, the cost of batteries dropped 50% over four years.</a:t>
            </a:r>
            <a:r>
              <a:rPr lang="en" sz="1600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49301" y="4738026"/>
            <a:ext cx="8444699" cy="30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Times New Roman"/>
              <a:buAutoNum type="arabicPeriod"/>
            </a:pPr>
            <a:r>
              <a:rPr lang="en" sz="900" dirty="0" smtClean="0">
                <a:latin typeface="+mn-lt"/>
                <a:ea typeface="Times New Roman"/>
                <a:cs typeface="Raavi" panose="020B0502040204020203" pitchFamily="34" charset="0"/>
                <a:sym typeface="Times New Roman"/>
              </a:rPr>
              <a:t>Matulka, R. (2014, September 15). Timeline: History of the Electric Car. Retrieved October 5, 2015, from http://energy.gov/articles/history-electric-car</a:t>
            </a:r>
          </a:p>
          <a:p>
            <a:pPr marL="158750"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endParaRPr lang="en" sz="1100" u="sng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891" y="1919075"/>
            <a:ext cx="2902249" cy="163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20891" y="3616334"/>
            <a:ext cx="29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Nissan:</a:t>
            </a:r>
          </a:p>
          <a:p>
            <a:r>
              <a:rPr lang="en-US" sz="900" dirty="0"/>
              <a:t>http://www.nissanusa.com/content/dam/nissan/vehicles/2015/leaf/colors-photos/exterior-photos/005-large.jpg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Challenges of implementing electric cars into society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4225" y="1724450"/>
            <a:ext cx="39695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Charging Infrastructure: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Who will invest?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How do you avoid monopolies?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Utilities in California are attempting to create this infrastructure.</a:t>
            </a:r>
            <a:r>
              <a:rPr lang="en" sz="1200" baseline="30000" dirty="0">
                <a:solidFill>
                  <a:srgbClr val="000000"/>
                </a:solidFill>
              </a:rPr>
              <a:t>2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</a:rPr>
              <a:t>Range Anxiety: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Electric Vehicle range is too constrictive.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How can we improve range?</a:t>
            </a:r>
          </a:p>
          <a:p>
            <a:pPr marL="1371600" lvl="2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I</a:t>
            </a:r>
            <a:r>
              <a:rPr lang="en" sz="1200" dirty="0" smtClean="0">
                <a:solidFill>
                  <a:srgbClr val="000000"/>
                </a:solidFill>
              </a:rPr>
              <a:t>s </a:t>
            </a:r>
            <a:r>
              <a:rPr lang="en" sz="1200" dirty="0">
                <a:solidFill>
                  <a:srgbClr val="000000"/>
                </a:solidFill>
              </a:rPr>
              <a:t>range anxiety a real concern?</a:t>
            </a:r>
          </a:p>
          <a:p>
            <a:pPr marL="1828800" lvl="3" indent="-22860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Exceptional use vs. average use: do you need a vehicle for every situation?</a:t>
            </a:r>
            <a:r>
              <a:rPr lang="en" sz="1200" baseline="30000" dirty="0">
                <a:solidFill>
                  <a:srgbClr val="000000"/>
                </a:solidFill>
              </a:rPr>
              <a:t>3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95" name="Shape 95"/>
          <p:cNvSpPr txBox="1"/>
          <p:nvPr/>
        </p:nvSpPr>
        <p:spPr>
          <a:xfrm>
            <a:off x="315825" y="4434650"/>
            <a:ext cx="8024999" cy="2372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900" dirty="0"/>
              <a:t>2. N.A. (2015). Who Should Invest In Electric Vehicles' Charging Infrastructure? The Electricity Journal, 28(3), 3-6. doi: 10.1016/j.tej.2015.03.013</a:t>
            </a:r>
          </a:p>
          <a:p>
            <a:pPr lvl="0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900" dirty="0"/>
              <a:t>3. Murray, C. (2013). Is range anxiety real? The answer depends on whether you need a car for average use or exceptional use. Design News, 68(18), 20-20. Retrieved from http://go.galegroup.com/ps/i.do?id=GALE%7CA368956782&amp;v=2.1&amp;u=colu44332&amp;it=r&amp;p=AONE&amp;sw=w&amp;asid=646e35454f0ccd4b3640ab7903ec64c6</a:t>
            </a:r>
            <a:endParaRPr lang="en" sz="900" dirty="0">
              <a:hlinkClick r:id="rId3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012" y="1833925"/>
            <a:ext cx="3735325" cy="20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188525" y="3943850"/>
            <a:ext cx="4152299" cy="4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00"/>
              <a:t>Reve:</a:t>
            </a:r>
          </a:p>
          <a:p>
            <a:pPr>
              <a:spcBef>
                <a:spcPts val="0"/>
              </a:spcBef>
              <a:buNone/>
            </a:pPr>
            <a:r>
              <a:rPr lang="en" sz="900"/>
              <a:t>http://www.evwind.es/wp-content/uploads/2012/08/ev-charger-672x372.jpg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of implementing electric cars into society (cont.)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44900" y="1990862"/>
            <a:ext cx="4557299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Vehicle Popularity: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What types of consumers buy these cars?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German study: five percent of participants would buy an electric car.</a:t>
            </a:r>
            <a:r>
              <a:rPr lang="en" baseline="30000" dirty="0">
                <a:solidFill>
                  <a:srgbClr val="000000"/>
                </a:solidFill>
              </a:rPr>
              <a:t>4</a:t>
            </a:r>
          </a:p>
          <a:p>
            <a:pPr marL="1885950" lvl="3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If price or vehicle range was </a:t>
            </a:r>
            <a:r>
              <a:rPr lang="en" dirty="0" smtClean="0">
                <a:solidFill>
                  <a:srgbClr val="000000"/>
                </a:solidFill>
              </a:rPr>
              <a:t>most important</a:t>
            </a:r>
            <a:r>
              <a:rPr lang="en" dirty="0">
                <a:solidFill>
                  <a:srgbClr val="000000"/>
                </a:solidFill>
              </a:rPr>
              <a:t>, a consumer was not likely to buy an electric car.</a:t>
            </a:r>
            <a:r>
              <a:rPr lang="en" baseline="300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11950" y="4082200"/>
            <a:ext cx="7603800" cy="4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97500" y="4499500"/>
            <a:ext cx="82965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dirty="0"/>
              <a:t>4. Lieven, T., Mühlmeier, S., Henkel, S., &amp; Waller, J. (2011). Who will buy electric cars? An empirical study in Germany. Transportation Research Part D: Transport and Environment, 16(3), 236-243. doi: 10.1016/j.trd.2010.12.001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157" y="1871262"/>
            <a:ext cx="3020191" cy="18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503075" y="3768125"/>
            <a:ext cx="3020100" cy="3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00" dirty="0"/>
              <a:t>Car and driver:</a:t>
            </a:r>
          </a:p>
          <a:p>
            <a:pPr>
              <a:spcBef>
                <a:spcPts val="0"/>
              </a:spcBef>
              <a:buNone/>
            </a:pPr>
            <a:r>
              <a:rPr lang="en" sz="900" dirty="0"/>
              <a:t>http://www.caranddriver.com/photo-gallery/2015-tesla-model-s-70d-instrumented-test-review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Future Product Improvements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24" y="1966423"/>
            <a:ext cx="8222100" cy="1095058"/>
          </a:xfrm>
        </p:spPr>
        <p:txBody>
          <a:bodyPr/>
          <a:lstStyle/>
          <a:p>
            <a:pPr marL="514350" lvl="0" indent="-285750">
              <a:lnSpc>
                <a:spcPct val="100000"/>
              </a:lnSpc>
              <a:spcAft>
                <a:spcPts val="1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chemeClr val="bg2"/>
                </a:solidFill>
              </a:rPr>
              <a:t>Battery Innovations:</a:t>
            </a:r>
            <a:endParaRPr lang="en" sz="1400" dirty="0">
              <a:solidFill>
                <a:schemeClr val="bg2"/>
              </a:solidFill>
            </a:endParaRPr>
          </a:p>
          <a:p>
            <a:pPr marL="914400" lvl="1" indent="-228600">
              <a:lnSpc>
                <a:spcPct val="100000"/>
              </a:lnSpc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Excess sulfur from gasoline can be used to make lighter, better </a:t>
            </a:r>
            <a:r>
              <a:rPr lang="en-US" sz="1200" dirty="0" smtClean="0">
                <a:solidFill>
                  <a:schemeClr val="bg2"/>
                </a:solidFill>
              </a:rPr>
              <a:t>batteries.</a:t>
            </a:r>
            <a:r>
              <a:rPr lang="en-US" sz="1200" baseline="30000" dirty="0" smtClean="0">
                <a:solidFill>
                  <a:schemeClr val="bg2"/>
                </a:solidFill>
              </a:rPr>
              <a:t>5</a:t>
            </a:r>
          </a:p>
          <a:p>
            <a:pPr marL="914400" lvl="1" indent="-228600">
              <a:lnSpc>
                <a:spcPct val="100000"/>
              </a:lnSpc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Elemental sulfur can improve the battery </a:t>
            </a:r>
            <a:r>
              <a:rPr lang="en-US" sz="1200" dirty="0" smtClean="0">
                <a:solidFill>
                  <a:schemeClr val="bg2"/>
                </a:solidFill>
              </a:rPr>
              <a:t>cathode.</a:t>
            </a:r>
            <a:r>
              <a:rPr lang="en-US" sz="1200" baseline="30000" dirty="0" smtClean="0">
                <a:solidFill>
                  <a:schemeClr val="bg2"/>
                </a:solidFill>
              </a:rPr>
              <a:t>5</a:t>
            </a:r>
            <a:endParaRPr lang="en" sz="1200" baseline="30000" dirty="0" smtClean="0">
              <a:solidFill>
                <a:schemeClr val="bg2"/>
              </a:solidFill>
            </a:endParaRPr>
          </a:p>
          <a:p>
            <a:pPr marL="1371600" lvl="2" indent="-228600">
              <a:lnSpc>
                <a:spcPct val="100000"/>
              </a:lnSpc>
              <a:spcAft>
                <a:spcPts val="1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Creates a longer lasting </a:t>
            </a:r>
            <a:r>
              <a:rPr lang="en-US" sz="1200" dirty="0" smtClean="0">
                <a:solidFill>
                  <a:schemeClr val="bg2"/>
                </a:solidFill>
              </a:rPr>
              <a:t>battery.</a:t>
            </a:r>
            <a:r>
              <a:rPr lang="en-US" sz="1200" baseline="30000" dirty="0" smtClean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57" y="2875214"/>
            <a:ext cx="796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Making the Car More Affordable</a:t>
            </a:r>
          </a:p>
          <a:p>
            <a:pPr lvl="8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0524" y="3143075"/>
            <a:ext cx="539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Decreasing the costs of the solar panels on the electric car.</a:t>
            </a:r>
            <a:r>
              <a:rPr lang="en-US" sz="1200" baseline="30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Improving the weight/mass of the car itself to improve gas mileage.</a:t>
            </a:r>
            <a:r>
              <a:rPr lang="en-US" sz="1200" baseline="30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</a:t>
            </a:r>
            <a:r>
              <a: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Enabling faster battery charging times to make the vehicle less reliant on fossil fuels.</a:t>
            </a:r>
            <a:r>
              <a:rPr lang="en-US" sz="1200" baseline="30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Use less rare earth materials.</a:t>
            </a:r>
            <a:r>
              <a:rPr lang="en-US" sz="1200" baseline="30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</a:t>
            </a:r>
          </a:p>
        </p:txBody>
      </p:sp>
      <p:sp>
        <p:nvSpPr>
          <p:cNvPr id="8" name="Shape 115"/>
          <p:cNvSpPr txBox="1"/>
          <p:nvPr/>
        </p:nvSpPr>
        <p:spPr>
          <a:xfrm>
            <a:off x="34825" y="4417500"/>
            <a:ext cx="8445899" cy="54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900" dirty="0"/>
              <a:t>5. Gotcha, A. (2014, May 22). Lithium–sulfur batteries may drive electric cars into the mainstream. Retrieved October 8, 2015, from </a:t>
            </a:r>
            <a:r>
              <a:rPr lang="en" sz="900" dirty="0">
                <a:solidFill>
                  <a:schemeClr val="bg2"/>
                </a:solidFill>
              </a:rPr>
              <a:t>http://ceramics.org/ceramic-tech-today/video-lithium-sulfur-batteries-may-drive-electric-cars-into-the-mainstream</a:t>
            </a:r>
            <a:endParaRPr lang="en" sz="900" dirty="0">
              <a:solidFill>
                <a:schemeClr val="bg2"/>
              </a:solidFill>
              <a:hlinkClick r:id="rId3"/>
            </a:endParaRPr>
          </a:p>
          <a:p>
            <a:pPr lvl="0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sz="900" dirty="0"/>
              <a:t>6. </a:t>
            </a:r>
            <a:r>
              <a:rPr lang="en" sz="900" dirty="0" smtClean="0"/>
              <a:t>Fisher, R</a:t>
            </a:r>
            <a:r>
              <a:rPr lang="en" sz="900" dirty="0"/>
              <a:t>. (2015, August 11). Why are electric cars not becoming popular if they are superior to gasoline cars in every respect? Retrieved October 3, 2015, from https://www.quora.com/Why-are-electric-cars-not-becoming-popular-if-they-are-superior-to-gasoline-cars-in-every-respect</a:t>
            </a:r>
          </a:p>
          <a:p>
            <a:pPr>
              <a:spcBef>
                <a:spcPts val="0"/>
              </a:spcBef>
              <a:buNone/>
            </a:pPr>
            <a:endParaRPr sz="900" dirty="0"/>
          </a:p>
        </p:txBody>
      </p:sp>
      <p:pic>
        <p:nvPicPr>
          <p:cNvPr id="9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0518" y="1744904"/>
            <a:ext cx="2376749" cy="157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17"/>
          <p:cNvSpPr txBox="1"/>
          <p:nvPr/>
        </p:nvSpPr>
        <p:spPr>
          <a:xfrm>
            <a:off x="6630518" y="3278156"/>
            <a:ext cx="244025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00" dirty="0"/>
              <a:t>Torque News:</a:t>
            </a:r>
          </a:p>
          <a:p>
            <a:pPr>
              <a:spcBef>
                <a:spcPts val="0"/>
              </a:spcBef>
              <a:buNone/>
            </a:pPr>
            <a:r>
              <a:rPr lang="en" sz="900" dirty="0"/>
              <a:t>http://www.torquenews.com/sites/default/files/image-1075/%5Btitle-raw%5D/skeletal.jpg</a:t>
            </a:r>
          </a:p>
        </p:txBody>
      </p:sp>
    </p:spTree>
    <p:extLst>
      <p:ext uri="{BB962C8B-B14F-4D97-AF65-F5344CB8AC3E}">
        <p14:creationId xmlns:p14="http://schemas.microsoft.com/office/powerpoint/2010/main" val="2784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647</Words>
  <Application>Microsoft Office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</vt:lpstr>
      <vt:lpstr>Arial</vt:lpstr>
      <vt:lpstr>Times New Roman</vt:lpstr>
      <vt:lpstr>Raavi</vt:lpstr>
      <vt:lpstr>Georgia</vt:lpstr>
      <vt:lpstr>material</vt:lpstr>
      <vt:lpstr>Adaptation of Electric Vehicles into Society: What Needs To Happen?</vt:lpstr>
      <vt:lpstr>Background of Electric Vehicles</vt:lpstr>
      <vt:lpstr>The History of Electric Vehicles </vt:lpstr>
      <vt:lpstr>The History of Electric Vehicles (cont.)</vt:lpstr>
      <vt:lpstr> Challenges of implementing electric cars into society</vt:lpstr>
      <vt:lpstr>Challenges of implementing electric cars into society (cont.)</vt:lpstr>
      <vt:lpstr>Expected Future Product Improvements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 of Electric Vehicles into Society: What Needs To Happen?</dc:title>
  <dc:creator>David</dc:creator>
  <cp:lastModifiedBy>David</cp:lastModifiedBy>
  <cp:revision>9</cp:revision>
  <dcterms:modified xsi:type="dcterms:W3CDTF">2015-10-28T14:48:45Z</dcterms:modified>
</cp:coreProperties>
</file>