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0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388" autoAdjust="0"/>
  </p:normalViewPr>
  <p:slideViewPr>
    <p:cSldViewPr>
      <p:cViewPr varScale="1">
        <p:scale>
          <a:sx n="62" d="100"/>
          <a:sy n="62" d="100"/>
        </p:scale>
        <p:origin x="-6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88E54-2261-44DD-8220-826BD1BA8EEC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B186-E489-4A7D-90E1-8210FEE7D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_Clients\multimedia\saft-imm_2014\PPT\nouvelle_charte\sources\bande_tit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4312084"/>
            <a:ext cx="9143999" cy="499307"/>
          </a:xfrm>
          <a:prstGeom prst="rect">
            <a:avLst/>
          </a:prstGeom>
          <a:noFill/>
        </p:spPr>
      </p:pic>
      <p:pic>
        <p:nvPicPr>
          <p:cNvPr id="11" name="Picture 4" descr="C:\_Clients\multimedia\saft-imm_2014\PPT\nouvelle_charte\sources\bande_tit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0800000">
            <a:off x="-1" y="780968"/>
            <a:ext cx="9144000" cy="499307"/>
          </a:xfrm>
          <a:prstGeom prst="rect">
            <a:avLst/>
          </a:prstGeom>
          <a:noFill/>
        </p:spPr>
      </p:pic>
      <p:pic>
        <p:nvPicPr>
          <p:cNvPr id="5" name="Picture 6" descr="logo_saf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45185" y="5462886"/>
            <a:ext cx="876219" cy="139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_Clients\multimedia\saft-imm_2014\PPT\nouvelle_charte\sources\visuel_accuei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772" y="487717"/>
            <a:ext cx="3848845" cy="60072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0" y="1"/>
            <a:ext cx="213166" cy="6858000"/>
          </a:xfrm>
          <a:prstGeom prst="rect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762" tIns="59381" rIns="118762" bIns="593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3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16982" y="1961254"/>
            <a:ext cx="5399229" cy="1462567"/>
          </a:xfrm>
        </p:spPr>
        <p:txBody>
          <a:bodyPr anchor="ctr"/>
          <a:lstStyle>
            <a:lvl1pPr algn="r">
              <a:lnSpc>
                <a:spcPts val="3637"/>
              </a:lnSpc>
              <a:defRPr sz="3600" b="1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dirty="0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587" y="3814005"/>
            <a:ext cx="8709624" cy="477961"/>
          </a:xfrm>
        </p:spPr>
        <p:txBody>
          <a:bodyPr anchor="b"/>
          <a:lstStyle>
            <a:lvl1pPr marL="0" indent="0" algn="r">
              <a:buFontTx/>
              <a:buNone/>
              <a:defRPr sz="2300" b="1">
                <a:solidFill>
                  <a:srgbClr val="7030A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dirty="0" smtClean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06587" y="4418165"/>
            <a:ext cx="8709624" cy="663912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5F5F5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9488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_Clients\multimedia\saft-imm_2014\PPT\nouvelle_charte\sources\bande_tit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917530"/>
            <a:ext cx="9143999" cy="49930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067" y="1"/>
            <a:ext cx="8723929" cy="10379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299066" y="1599733"/>
            <a:ext cx="8651018" cy="4750423"/>
          </a:xfrm>
        </p:spPr>
        <p:txBody>
          <a:bodyPr/>
          <a:lstStyle>
            <a:lvl1pPr marL="346390" indent="-346390"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 sz="1800"/>
            </a:lvl3pPr>
            <a:lvl4pPr>
              <a:lnSpc>
                <a:spcPts val="2078"/>
              </a:lnSpc>
              <a:spcBef>
                <a:spcPts val="130"/>
              </a:spcBef>
              <a:defRPr/>
            </a:lvl4pPr>
            <a:lvl5pPr>
              <a:lnSpc>
                <a:spcPts val="2078"/>
              </a:lnSpc>
              <a:spcBef>
                <a:spcPts val="13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600200"/>
            <a:ext cx="43434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00600" y="1600200"/>
            <a:ext cx="4343400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4" descr="C:\_Clients\multimedia\saft-imm_2014\PPT\nouvelle_charte\sources\bande_titre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917530"/>
            <a:ext cx="9143999" cy="499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61977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_Clients\multimedia\saft-imm_2014\PPT\nouvelle_charte\sources\bande_tit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1375981"/>
            <a:ext cx="9143999" cy="49930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067" y="458452"/>
            <a:ext cx="8723929" cy="1037937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30569" y="2204508"/>
            <a:ext cx="6807210" cy="4174913"/>
          </a:xfrm>
        </p:spPr>
        <p:txBody>
          <a:bodyPr/>
          <a:lstStyle>
            <a:lvl1pPr marL="445359" indent="-445359">
              <a:lnSpc>
                <a:spcPts val="3247"/>
              </a:lnSpc>
              <a:spcBef>
                <a:spcPts val="649"/>
              </a:spcBef>
              <a:buClr>
                <a:srgbClr val="5F5F5F"/>
              </a:buClr>
              <a:buSzPct val="120000"/>
              <a:buFont typeface="+mj-lt"/>
              <a:buAutoNum type="arabicPeriod"/>
              <a:defRPr sz="2100">
                <a:latin typeface="Tahoma" pitchFamily="34" charset="0"/>
                <a:cs typeface="Tahoma" pitchFamily="34" charset="0"/>
              </a:defRPr>
            </a:lvl1pPr>
            <a:lvl2pPr marL="696904" indent="-235050">
              <a:lnSpc>
                <a:spcPts val="2338"/>
              </a:lnSpc>
              <a:spcBef>
                <a:spcPts val="130"/>
              </a:spcBef>
              <a:defRPr sz="1800"/>
            </a:lvl2pPr>
            <a:lvl3pPr marL="1045356" indent="-235050">
              <a:lnSpc>
                <a:spcPts val="2338"/>
              </a:lnSpc>
              <a:spcBef>
                <a:spcPts val="130"/>
              </a:spcBef>
              <a:defRPr sz="1600"/>
            </a:lvl3pPr>
            <a:lvl4pPr>
              <a:lnSpc>
                <a:spcPts val="2598"/>
              </a:lnSpc>
              <a:spcBef>
                <a:spcPts val="390"/>
              </a:spcBef>
              <a:defRPr/>
            </a:lvl4pPr>
            <a:lvl5pPr>
              <a:lnSpc>
                <a:spcPts val="2598"/>
              </a:lnSpc>
              <a:spcBef>
                <a:spcPts val="390"/>
              </a:spcBef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E50B4-0889-4A89-A5D2-2F2C5BD6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215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_Clients\multimedia\saft-imm_2014\PPT\nouvelle_charte\sources\bande_tit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3717053"/>
            <a:ext cx="9143999" cy="499307"/>
          </a:xfrm>
          <a:prstGeom prst="rect">
            <a:avLst/>
          </a:prstGeom>
          <a:noFill/>
        </p:spPr>
      </p:pic>
      <p:pic>
        <p:nvPicPr>
          <p:cNvPr id="1026" name="Picture 2" descr="C:\_Clients\multimedia\saft-imm_2014\PPT\nouvelle_charte\sources\visuel_intertitr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931" y="185332"/>
            <a:ext cx="1863029" cy="42627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0" y="1"/>
            <a:ext cx="213166" cy="6858000"/>
          </a:xfrm>
          <a:prstGeom prst="rect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762" tIns="59381" rIns="118762" bIns="5938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33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774272" y="3287252"/>
            <a:ext cx="7262568" cy="2077705"/>
          </a:xfrm>
        </p:spPr>
        <p:txBody>
          <a:bodyPr/>
          <a:lstStyle>
            <a:lvl1pPr marL="593811" indent="-593811">
              <a:lnSpc>
                <a:spcPts val="3637"/>
              </a:lnSpc>
              <a:spcBef>
                <a:spcPts val="649"/>
              </a:spcBef>
              <a:buClr>
                <a:srgbClr val="5F5F5F"/>
              </a:buClr>
              <a:buSzPct val="120000"/>
              <a:buFont typeface="+mj-lt"/>
              <a:buAutoNum type="arabicPeriod"/>
              <a:defRPr sz="2800" b="1">
                <a:latin typeface="Tahoma" pitchFamily="34" charset="0"/>
                <a:cs typeface="Tahoma" pitchFamily="34" charset="0"/>
              </a:defRPr>
            </a:lvl1pPr>
            <a:lvl2pPr marL="934016" indent="-350514">
              <a:lnSpc>
                <a:spcPts val="2857"/>
              </a:lnSpc>
              <a:spcBef>
                <a:spcPts val="130"/>
              </a:spcBef>
              <a:defRPr sz="2300"/>
            </a:lvl2pPr>
            <a:lvl3pPr marL="1169067" indent="-235050">
              <a:lnSpc>
                <a:spcPts val="2857"/>
              </a:lnSpc>
              <a:spcBef>
                <a:spcPts val="130"/>
              </a:spcBef>
              <a:defRPr sz="2100"/>
            </a:lvl3pPr>
            <a:lvl4pPr>
              <a:lnSpc>
                <a:spcPts val="2598"/>
              </a:lnSpc>
              <a:spcBef>
                <a:spcPts val="390"/>
              </a:spcBef>
              <a:defRPr/>
            </a:lvl4pPr>
            <a:lvl5pPr>
              <a:lnSpc>
                <a:spcPts val="2598"/>
              </a:lnSpc>
              <a:spcBef>
                <a:spcPts val="390"/>
              </a:spcBef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E50B4-0889-4A89-A5D2-2F2C5BD6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215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_Clients\multimedia\saft-imm_2014\PPT\nouvelle_charte\sources\bande_tit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917530"/>
            <a:ext cx="9143999" cy="49930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E50B4-0889-4A89-A5D2-2F2C5BD6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2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_Clients\multimedia\saft-imm_2014\PPT\nouvelle_charte\sources\bande_tit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917530"/>
            <a:ext cx="9143999" cy="49930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E50B4-0889-4A89-A5D2-2F2C5BD67D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2"/>
          </p:nvPr>
        </p:nvSpPr>
        <p:spPr>
          <a:xfrm>
            <a:off x="303661" y="1453111"/>
            <a:ext cx="8365744" cy="4498029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742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E50B4-0889-4A89-A5D2-2F2C5BD67D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:\_Clients\multimedia\saft-imm_2014\PPT\nouvelle_charte\sources\bande_titr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917530"/>
            <a:ext cx="9143999" cy="499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8057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" y="6525129"/>
            <a:ext cx="9144000" cy="33287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464" tIns="59230" rIns="118464" bIns="59230" anchor="ctr"/>
          <a:lstStyle/>
          <a:p>
            <a:endParaRPr lang="fr-FR"/>
          </a:p>
        </p:txBody>
      </p:sp>
      <p:pic>
        <p:nvPicPr>
          <p:cNvPr id="3" name="Picture 3" descr="C:\_Clients\multimedia\saft-imm_2014\PPT\nouvelle_charte\sources\logo_saf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2093" y="6573900"/>
            <a:ext cx="873287" cy="23735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9067" y="1"/>
            <a:ext cx="8723929" cy="103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0" tIns="45588" rIns="91190" bIns="455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9067" y="1602537"/>
            <a:ext cx="8443596" cy="47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0" tIns="45588" rIns="91190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569" y="6525129"/>
            <a:ext cx="3634831" cy="33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0" tIns="45588" rIns="91190" bIns="45588" numCol="1" anchor="ctr" anchorCtr="0" compatLnSpc="1">
            <a:prstTxWarp prst="textNoShape">
              <a:avLst/>
            </a:prstTxWarp>
          </a:bodyPr>
          <a:lstStyle>
            <a:lvl1pPr defTabSz="911130" eaLnBrk="0" hangingPunct="0">
              <a:defRPr sz="80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6525129"/>
            <a:ext cx="323757" cy="36487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90" tIns="45588" rIns="91190" bIns="45588" numCol="1" anchor="ctr" anchorCtr="0" compatLnSpc="1">
            <a:prstTxWarp prst="textNoShape">
              <a:avLst/>
            </a:prstTxWarp>
          </a:bodyPr>
          <a:lstStyle>
            <a:lvl1pPr algn="ctr" defTabSz="911130" eaLnBrk="0" hangingPunct="0">
              <a:defRPr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6EE50B4-0889-4A89-A5D2-2F2C5BD67D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62" r:id="rId4"/>
    <p:sldLayoutId id="2147483663" r:id="rId5"/>
    <p:sldLayoutId id="2147483665" r:id="rId6"/>
    <p:sldLayoutId id="2147483666" r:id="rId7"/>
    <p:sldLayoutId id="2147483667" r:id="rId8"/>
    <p:sldLayoutId id="2147483668" r:id="rId9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1130" rtl="0" eaLnBrk="1" fontAlgn="base" hangingPunct="1">
        <a:lnSpc>
          <a:spcPts val="2598"/>
        </a:lnSpc>
        <a:spcBef>
          <a:spcPts val="260"/>
        </a:spcBef>
        <a:spcAft>
          <a:spcPct val="0"/>
        </a:spcAft>
        <a:defRPr sz="2800" b="1">
          <a:solidFill>
            <a:srgbClr val="003366"/>
          </a:solidFill>
          <a:latin typeface="Tahoma" pitchFamily="34" charset="0"/>
          <a:ea typeface="+mj-ea"/>
          <a:cs typeface="Tahoma" pitchFamily="34" charset="0"/>
        </a:defRPr>
      </a:lvl1pPr>
      <a:lvl2pPr algn="l" defTabSz="91113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505153"/>
          </a:solidFill>
          <a:latin typeface="Calibri" pitchFamily="34" charset="0"/>
        </a:defRPr>
      </a:lvl2pPr>
      <a:lvl3pPr algn="l" defTabSz="91113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505153"/>
          </a:solidFill>
          <a:latin typeface="Calibri" pitchFamily="34" charset="0"/>
        </a:defRPr>
      </a:lvl3pPr>
      <a:lvl4pPr algn="l" defTabSz="91113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505153"/>
          </a:solidFill>
          <a:latin typeface="Calibri" pitchFamily="34" charset="0"/>
        </a:defRPr>
      </a:lvl4pPr>
      <a:lvl5pPr algn="l" defTabSz="91113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505153"/>
          </a:solidFill>
          <a:latin typeface="Calibri" pitchFamily="34" charset="0"/>
        </a:defRPr>
      </a:lvl5pPr>
      <a:lvl6pPr marL="592332" algn="l" defTabSz="91113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505153"/>
          </a:solidFill>
          <a:latin typeface="Calibri" pitchFamily="34" charset="0"/>
        </a:defRPr>
      </a:lvl6pPr>
      <a:lvl7pPr marL="1184684" algn="l" defTabSz="91113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505153"/>
          </a:solidFill>
          <a:latin typeface="Calibri" pitchFamily="34" charset="0"/>
        </a:defRPr>
      </a:lvl7pPr>
      <a:lvl8pPr marL="1777025" algn="l" defTabSz="91113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505153"/>
          </a:solidFill>
          <a:latin typeface="Calibri" pitchFamily="34" charset="0"/>
        </a:defRPr>
      </a:lvl8pPr>
      <a:lvl9pPr marL="2369366" algn="l" defTabSz="91113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505153"/>
          </a:solidFill>
          <a:latin typeface="Calibri" pitchFamily="34" charset="0"/>
        </a:defRPr>
      </a:lvl9pPr>
    </p:titleStyle>
    <p:bodyStyle>
      <a:lvl1pPr marL="346390" indent="-346390" algn="l" defTabSz="911130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n"/>
        <a:defRPr sz="2400">
          <a:solidFill>
            <a:srgbClr val="003366"/>
          </a:solidFill>
          <a:latin typeface="Tahoma" pitchFamily="34" charset="0"/>
          <a:ea typeface="+mn-ea"/>
          <a:cs typeface="Tahoma" pitchFamily="34" charset="0"/>
        </a:defRPr>
      </a:lvl1pPr>
      <a:lvl2pPr marL="583503" indent="-235050" algn="l" defTabSz="91113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7030A0"/>
        </a:buClr>
        <a:buSzPct val="80000"/>
        <a:buFont typeface="Wingdings" pitchFamily="2" charset="2"/>
        <a:buChar char="n"/>
        <a:defRPr sz="2000">
          <a:solidFill>
            <a:schemeClr val="accent4"/>
          </a:solidFill>
          <a:latin typeface="Tahoma" pitchFamily="34" charset="0"/>
          <a:cs typeface="Tahoma" pitchFamily="34" charset="0"/>
        </a:defRPr>
      </a:lvl2pPr>
      <a:lvl3pPr marL="810306" indent="-226803" algn="l" defTabSz="911130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8A359B"/>
        </a:buClr>
        <a:buFont typeface="Tahoma" pitchFamily="34" charset="0"/>
        <a:buChar char="&gt;"/>
        <a:defRPr sz="1800">
          <a:solidFill>
            <a:schemeClr val="accent4"/>
          </a:solidFill>
          <a:latin typeface="Tahoma" pitchFamily="34" charset="0"/>
          <a:cs typeface="Tahoma" pitchFamily="34" charset="0"/>
        </a:defRPr>
      </a:lvl3pPr>
      <a:lvl4pPr marL="1045356" indent="-235050" algn="l" defTabSz="911130" rtl="0" eaLnBrk="1" fontAlgn="base" hangingPunct="1">
        <a:lnSpc>
          <a:spcPts val="2078"/>
        </a:lnSpc>
        <a:spcBef>
          <a:spcPts val="130"/>
        </a:spcBef>
        <a:spcAft>
          <a:spcPct val="0"/>
        </a:spcAft>
        <a:buChar char="–"/>
        <a:defRPr sz="1300">
          <a:solidFill>
            <a:schemeClr val="accent4"/>
          </a:solidFill>
          <a:latin typeface="Tahoma" pitchFamily="34" charset="0"/>
          <a:cs typeface="Tahoma" pitchFamily="34" charset="0"/>
        </a:defRPr>
      </a:lvl4pPr>
      <a:lvl5pPr marL="1282468" indent="-237113" algn="l" defTabSz="911130" rtl="0" eaLnBrk="1" fontAlgn="base" hangingPunct="1">
        <a:lnSpc>
          <a:spcPts val="2078"/>
        </a:lnSpc>
        <a:spcBef>
          <a:spcPts val="130"/>
        </a:spcBef>
        <a:spcAft>
          <a:spcPct val="0"/>
        </a:spcAft>
        <a:buFont typeface="Wingdings" pitchFamily="2" charset="2"/>
        <a:buChar char="§"/>
        <a:defRPr sz="1000">
          <a:solidFill>
            <a:schemeClr val="accent4"/>
          </a:solidFill>
          <a:latin typeface="Tahoma" pitchFamily="34" charset="0"/>
          <a:cs typeface="Tahoma" pitchFamily="34" charset="0"/>
        </a:defRPr>
      </a:lvl5pPr>
      <a:lvl6pPr marL="2795118" indent="-224162" algn="l" defTabSz="91113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3387455" indent="-224162" algn="l" defTabSz="91113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979796" indent="-224162" algn="l" defTabSz="91113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4572134" indent="-224162" algn="l" defTabSz="91113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1846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2332" algn="l" defTabSz="11846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4684" algn="l" defTabSz="11846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025" algn="l" defTabSz="11846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9366" algn="l" defTabSz="11846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61708" algn="l" defTabSz="11846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54065" algn="l" defTabSz="11846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46390" algn="l" defTabSz="11846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38726" algn="l" defTabSz="118468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Lithium-ion batteries in PSOC operation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McDowall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PE/SB Tech Sessions</a:t>
            </a:r>
            <a:br>
              <a:rPr lang="en-US" dirty="0" smtClean="0"/>
            </a:br>
            <a:r>
              <a:rPr lang="en-US" dirty="0" smtClean="0"/>
              <a:t>January 10, 2016</a:t>
            </a:r>
          </a:p>
        </p:txBody>
      </p:sp>
    </p:spTree>
    <p:extLst>
      <p:ext uri="{BB962C8B-B14F-4D97-AF65-F5344CB8AC3E}">
        <p14:creationId xmlns:p14="http://schemas.microsoft.com/office/powerpoint/2010/main" val="2984593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fontAlgn="base" hangingPunct="1"/>
            <a:r>
              <a:rPr lang="en-US" sz="2400" dirty="0" smtClean="0">
                <a:solidFill>
                  <a:srgbClr val="003366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PV ramp-rate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0" eaLnBrk="1" fontAlgn="base" hangingPunct="1"/>
            <a:r>
              <a:rPr lang="en-US" sz="2400" dirty="0" smtClean="0">
                <a:solidFill>
                  <a:srgbClr val="003366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Anatomy of a ramp</a:t>
            </a:r>
          </a:p>
          <a:p>
            <a:pPr lvl="1" rtl="0" eaLnBrk="1" fontAlgn="base" hangingPunct="1"/>
            <a:r>
              <a:rPr lang="en-US" dirty="0" smtClean="0">
                <a:effectLst/>
              </a:rPr>
              <a:t>PV grid-connection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standards</a:t>
            </a:r>
          </a:p>
          <a:p>
            <a:pPr rtl="0" eaLnBrk="1" fontAlgn="base" hangingPunct="1"/>
            <a:endParaRPr lang="en-US" dirty="0" smtClean="0"/>
          </a:p>
          <a:p>
            <a:pPr rtl="0" eaLnBrk="1" fontAlgn="base" hangingPunct="1"/>
            <a:endParaRPr lang="en-US" sz="2400" dirty="0" smtClean="0">
              <a:solidFill>
                <a:srgbClr val="003366"/>
              </a:solidFill>
              <a:effectLst/>
              <a:latin typeface="Tahoma" pitchFamily="34" charset="0"/>
              <a:ea typeface="+mn-ea"/>
              <a:cs typeface="Tahoma" pitchFamily="34" charset="0"/>
            </a:endParaRPr>
          </a:p>
          <a:p>
            <a:pPr rtl="0" eaLnBrk="1" fontAlgn="base" hangingPunct="1"/>
            <a:endParaRPr lang="en-US" dirty="0"/>
          </a:p>
          <a:p>
            <a:pPr rtl="0" eaLnBrk="1" fontAlgn="base" hangingPunct="1"/>
            <a:endParaRPr lang="en-US" sz="2400" dirty="0" smtClean="0">
              <a:solidFill>
                <a:srgbClr val="003366"/>
              </a:solidFill>
              <a:effectLst/>
              <a:latin typeface="Tahoma" pitchFamily="34" charset="0"/>
              <a:ea typeface="+mn-ea"/>
              <a:cs typeface="Tahoma" pitchFamily="34" charset="0"/>
            </a:endParaRPr>
          </a:p>
          <a:p>
            <a:pPr rtl="0" eaLnBrk="1" fontAlgn="base" hangingPunct="1"/>
            <a:r>
              <a:rPr lang="en-US" sz="2400" dirty="0" smtClean="0">
                <a:solidFill>
                  <a:srgbClr val="003366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Upward vs. downward ramps</a:t>
            </a:r>
          </a:p>
          <a:p>
            <a:pPr lvl="1" rtl="0" eaLnBrk="1" fontAlgn="base" hangingPunct="1"/>
            <a:r>
              <a:rPr lang="en-US" dirty="0" smtClean="0">
                <a:effectLst/>
              </a:rPr>
              <a:t>Clipping of PV inverter output during upward ramps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105400" cy="29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594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fontAlgn="base" hangingPunct="1"/>
            <a:r>
              <a:rPr lang="en-US" sz="2400" dirty="0" smtClean="0">
                <a:solidFill>
                  <a:srgbClr val="003366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PJM regulation signals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9066" y="1599733"/>
            <a:ext cx="3434734" cy="4750423"/>
          </a:xfrm>
        </p:spPr>
        <p:txBody>
          <a:bodyPr/>
          <a:lstStyle/>
          <a:p>
            <a:pPr rtl="0" eaLnBrk="1" fontAlgn="base" hangingPunct="1"/>
            <a:r>
              <a:rPr lang="en-US" sz="2000" dirty="0" smtClean="0">
                <a:solidFill>
                  <a:srgbClr val="003366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Symmetrical operation!</a:t>
            </a:r>
          </a:p>
          <a:p>
            <a:pPr rtl="0" eaLnBrk="1" fontAlgn="base" hangingPunct="1"/>
            <a:r>
              <a:rPr lang="en-US" sz="2000" dirty="0" smtClean="0">
                <a:solidFill>
                  <a:srgbClr val="003366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RegD vs RegA</a:t>
            </a:r>
          </a:p>
          <a:p>
            <a:pPr lvl="1"/>
            <a:r>
              <a:rPr lang="en-US" sz="1600" dirty="0" smtClean="0">
                <a:solidFill>
                  <a:srgbClr val="003366"/>
                </a:solidFill>
                <a:ea typeface="+mn-ea"/>
              </a:rPr>
              <a:t>RegD fast &amp; low energy</a:t>
            </a:r>
          </a:p>
          <a:p>
            <a:pPr lvl="1"/>
            <a:r>
              <a:rPr lang="en-US" sz="1600" dirty="0" smtClean="0">
                <a:solidFill>
                  <a:srgbClr val="003366"/>
                </a:solidFill>
                <a:effectLst/>
                <a:ea typeface="+mn-ea"/>
              </a:rPr>
              <a:t>RegA slow &amp; high energy</a:t>
            </a:r>
            <a:endParaRPr lang="en-US" sz="1600" dirty="0" smtClean="0">
              <a:effectLst/>
            </a:endParaRPr>
          </a:p>
          <a:p>
            <a:pPr rtl="0" eaLnBrk="1" fontAlgn="base" hangingPunct="1"/>
            <a:r>
              <a:rPr lang="en-US" sz="2000" dirty="0" smtClean="0">
                <a:solidFill>
                  <a:srgbClr val="003366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Reg purchases approx. 1% of load</a:t>
            </a:r>
          </a:p>
          <a:p>
            <a:pPr lvl="1"/>
            <a:r>
              <a:rPr lang="en-US" sz="1600" dirty="0" smtClean="0">
                <a:solidFill>
                  <a:srgbClr val="003366"/>
                </a:solidFill>
                <a:ea typeface="+mn-ea"/>
              </a:rPr>
              <a:t>&lt;=40% RegD</a:t>
            </a:r>
            <a:endParaRPr lang="en-US" dirty="0" smtClean="0">
              <a:effectLst/>
            </a:endParaRPr>
          </a:p>
          <a:p>
            <a:pPr rtl="0" eaLnBrk="1" fontAlgn="base" hangingPunct="1"/>
            <a:r>
              <a:rPr lang="en-US" sz="2000" dirty="0" smtClean="0">
                <a:solidFill>
                  <a:srgbClr val="003366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ESS resources reaching saturation</a:t>
            </a:r>
          </a:p>
          <a:p>
            <a:pPr lvl="1"/>
            <a:r>
              <a:rPr lang="en-US" sz="1600" dirty="0" smtClean="0">
                <a:solidFill>
                  <a:srgbClr val="003366"/>
                </a:solidFill>
                <a:ea typeface="+mn-ea"/>
              </a:rPr>
              <a:t>Some grid events need </a:t>
            </a:r>
            <a:br>
              <a:rPr lang="en-US" sz="1600" dirty="0" smtClean="0">
                <a:solidFill>
                  <a:srgbClr val="003366"/>
                </a:solidFill>
                <a:ea typeface="+mn-ea"/>
              </a:rPr>
            </a:br>
            <a:r>
              <a:rPr lang="en-US" sz="1600" dirty="0" smtClean="0">
                <a:solidFill>
                  <a:srgbClr val="003366"/>
                </a:solidFill>
                <a:ea typeface="+mn-ea"/>
              </a:rPr>
              <a:t>more energy</a:t>
            </a:r>
            <a:endParaRPr lang="en-US" sz="1600" dirty="0" smtClean="0">
              <a:solidFill>
                <a:srgbClr val="003366"/>
              </a:solidFill>
              <a:effectLst/>
              <a:latin typeface="Tahoma" pitchFamily="34" charset="0"/>
              <a:ea typeface="+mn-ea"/>
              <a:cs typeface="Tahoma" pitchFamily="34" charset="0"/>
            </a:endParaRPr>
          </a:p>
          <a:p>
            <a:pPr rtl="0" eaLnBrk="1" fontAlgn="base" hangingPunct="1"/>
            <a:r>
              <a:rPr lang="en-US" sz="2000" dirty="0" smtClean="0">
                <a:solidFill>
                  <a:srgbClr val="003366"/>
                </a:solidFill>
                <a:effectLst/>
                <a:latin typeface="Tahoma" pitchFamily="34" charset="0"/>
                <a:ea typeface="+mn-ea"/>
                <a:cs typeface="Tahoma" pitchFamily="34" charset="0"/>
              </a:rPr>
              <a:t>New hybrid signal?</a:t>
            </a:r>
          </a:p>
          <a:p>
            <a:pPr lvl="1"/>
            <a:r>
              <a:rPr lang="en-US" sz="1600" dirty="0" smtClean="0">
                <a:solidFill>
                  <a:srgbClr val="003366"/>
                </a:solidFill>
                <a:ea typeface="+mn-ea"/>
              </a:rPr>
              <a:t>Fast &amp; higher energy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33515"/>
            <a:ext cx="5175250" cy="375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516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jim.mcdowall@saftbatteries.com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46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Cycle-life curves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5121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334000" y="3667780"/>
            <a:ext cx="2209131" cy="1209020"/>
            <a:chOff x="5334000" y="3667780"/>
            <a:chExt cx="2209131" cy="120902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5867400" y="4191000"/>
              <a:ext cx="304800" cy="685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5334000" y="3667780"/>
              <a:ext cx="2209131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7,500 cycles of 70% DOD</a:t>
              </a:r>
            </a:p>
            <a:p>
              <a:r>
                <a:rPr lang="en-US" sz="1400" dirty="0" smtClean="0"/>
                <a:t>5,250 C throughput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14600" y="2362200"/>
            <a:ext cx="2718525" cy="523220"/>
            <a:chOff x="2514600" y="2362200"/>
            <a:chExt cx="2718525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3318627" y="2362200"/>
              <a:ext cx="1914498" cy="5232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1M cycles of 4% DOD</a:t>
              </a:r>
            </a:p>
            <a:p>
              <a:r>
                <a:rPr lang="en-US" sz="1400" dirty="0" smtClean="0"/>
                <a:t>40,000 C throughput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endCxn id="9" idx="1"/>
            </p:cNvCxnSpPr>
            <p:nvPr/>
          </p:nvCxnSpPr>
          <p:spPr bwMode="auto">
            <a:xfrm flipV="1">
              <a:off x="2514600" y="2623810"/>
              <a:ext cx="804027" cy="2616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2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3325554" y="1600200"/>
            <a:ext cx="23622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03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953000" y="1981200"/>
            <a:ext cx="23622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03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88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Li-ion basics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3</a:t>
            </a:fld>
            <a:endParaRPr lang="en-US"/>
          </a:p>
        </p:txBody>
      </p:sp>
      <p:grpSp>
        <p:nvGrpSpPr>
          <p:cNvPr id="221" name="Group 5"/>
          <p:cNvGrpSpPr>
            <a:grpSpLocks/>
          </p:cNvGrpSpPr>
          <p:nvPr/>
        </p:nvGrpSpPr>
        <p:grpSpPr bwMode="auto">
          <a:xfrm>
            <a:off x="287338" y="3038475"/>
            <a:ext cx="1231900" cy="479425"/>
            <a:chOff x="211" y="2152"/>
            <a:chExt cx="776" cy="302"/>
          </a:xfrm>
        </p:grpSpPr>
        <p:sp>
          <p:nvSpPr>
            <p:cNvPr id="222" name="Oval 6"/>
            <p:cNvSpPr>
              <a:spLocks noChangeArrowheads="1"/>
            </p:cNvSpPr>
            <p:nvPr/>
          </p:nvSpPr>
          <p:spPr bwMode="auto">
            <a:xfrm>
              <a:off x="529" y="2152"/>
              <a:ext cx="138" cy="14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69804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3" name="Rectangle 7"/>
            <p:cNvSpPr>
              <a:spLocks noChangeArrowheads="1"/>
            </p:cNvSpPr>
            <p:nvPr/>
          </p:nvSpPr>
          <p:spPr bwMode="auto">
            <a:xfrm>
              <a:off x="211" y="2244"/>
              <a:ext cx="77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smtClean="0">
                  <a:solidFill>
                    <a:srgbClr val="000000"/>
                  </a:solidFill>
                  <a:latin typeface="Futura Book"/>
                </a:rPr>
                <a:t>Lithium Ion </a:t>
              </a:r>
            </a:p>
          </p:txBody>
        </p:sp>
      </p:grpSp>
      <p:grpSp>
        <p:nvGrpSpPr>
          <p:cNvPr id="224" name="Group 8"/>
          <p:cNvGrpSpPr>
            <a:grpSpLocks/>
          </p:cNvGrpSpPr>
          <p:nvPr/>
        </p:nvGrpSpPr>
        <p:grpSpPr bwMode="auto">
          <a:xfrm>
            <a:off x="393700" y="3709988"/>
            <a:ext cx="1017588" cy="422275"/>
            <a:chOff x="278" y="2584"/>
            <a:chExt cx="641" cy="266"/>
          </a:xfrm>
        </p:grpSpPr>
        <p:sp>
          <p:nvSpPr>
            <p:cNvPr id="225" name="Rectangle 9"/>
            <p:cNvSpPr>
              <a:spLocks noChangeArrowheads="1"/>
            </p:cNvSpPr>
            <p:nvPr/>
          </p:nvSpPr>
          <p:spPr bwMode="auto">
            <a:xfrm>
              <a:off x="278" y="2640"/>
              <a:ext cx="64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smtClean="0">
                  <a:solidFill>
                    <a:srgbClr val="000000"/>
                  </a:solidFill>
                  <a:latin typeface="Futura Book"/>
                </a:rPr>
                <a:t>Metal Ion</a:t>
              </a:r>
            </a:p>
          </p:txBody>
        </p:sp>
        <p:sp>
          <p:nvSpPr>
            <p:cNvPr id="226" name="Oval 10"/>
            <p:cNvSpPr>
              <a:spLocks noChangeArrowheads="1"/>
            </p:cNvSpPr>
            <p:nvPr/>
          </p:nvSpPr>
          <p:spPr bwMode="auto">
            <a:xfrm>
              <a:off x="552" y="2584"/>
              <a:ext cx="92" cy="96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9804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27" name="Group 11"/>
          <p:cNvGrpSpPr>
            <a:grpSpLocks/>
          </p:cNvGrpSpPr>
          <p:nvPr/>
        </p:nvGrpSpPr>
        <p:grpSpPr bwMode="auto">
          <a:xfrm>
            <a:off x="450850" y="4324350"/>
            <a:ext cx="903288" cy="396875"/>
            <a:chOff x="314" y="2972"/>
            <a:chExt cx="569" cy="250"/>
          </a:xfrm>
        </p:grpSpPr>
        <p:sp>
          <p:nvSpPr>
            <p:cNvPr id="228" name="Rectangle 12"/>
            <p:cNvSpPr>
              <a:spLocks noChangeArrowheads="1"/>
            </p:cNvSpPr>
            <p:nvPr/>
          </p:nvSpPr>
          <p:spPr bwMode="auto">
            <a:xfrm>
              <a:off x="314" y="3012"/>
              <a:ext cx="56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Book"/>
                </a:rPr>
                <a:t>Carbon</a:t>
              </a:r>
            </a:p>
          </p:txBody>
        </p:sp>
        <p:sp>
          <p:nvSpPr>
            <p:cNvPr id="229" name="AutoShape 13"/>
            <p:cNvSpPr>
              <a:spLocks noChangeArrowheads="1"/>
            </p:cNvSpPr>
            <p:nvPr/>
          </p:nvSpPr>
          <p:spPr bwMode="auto">
            <a:xfrm>
              <a:off x="348" y="2972"/>
              <a:ext cx="500" cy="88"/>
            </a:xfrm>
            <a:prstGeom prst="hexagon">
              <a:avLst>
                <a:gd name="adj" fmla="val 142019"/>
                <a:gd name="vf" fmla="val 115470"/>
              </a:avLst>
            </a:prstGeom>
            <a:solidFill>
              <a:srgbClr val="00279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230" name="Group 14"/>
          <p:cNvGrpSpPr>
            <a:grpSpLocks/>
          </p:cNvGrpSpPr>
          <p:nvPr/>
        </p:nvGrpSpPr>
        <p:grpSpPr bwMode="auto">
          <a:xfrm>
            <a:off x="461963" y="2273300"/>
            <a:ext cx="881062" cy="574675"/>
            <a:chOff x="321" y="1576"/>
            <a:chExt cx="555" cy="362"/>
          </a:xfrm>
        </p:grpSpPr>
        <p:sp>
          <p:nvSpPr>
            <p:cNvPr id="231" name="Oval 15"/>
            <p:cNvSpPr>
              <a:spLocks noChangeArrowheads="1"/>
            </p:cNvSpPr>
            <p:nvPr/>
          </p:nvSpPr>
          <p:spPr bwMode="auto">
            <a:xfrm>
              <a:off x="506" y="1576"/>
              <a:ext cx="184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80808"/>
                </a:buClr>
                <a:buSzPct val="80000"/>
                <a:buFont typeface="Monotype Sorts" pitchFamily="2" charset="2"/>
                <a:buChar char="t"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32" name="Rectangle 16"/>
            <p:cNvSpPr>
              <a:spLocks noChangeArrowheads="1"/>
            </p:cNvSpPr>
            <p:nvPr/>
          </p:nvSpPr>
          <p:spPr bwMode="auto">
            <a:xfrm>
              <a:off x="321" y="1728"/>
              <a:ext cx="5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Book"/>
                </a:rPr>
                <a:t>Oxygen</a:t>
              </a:r>
              <a:endParaRPr kumimoji="0" lang="en-GB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Book"/>
              </a:endParaRPr>
            </a:p>
          </p:txBody>
        </p:sp>
      </p:grpSp>
      <p:grpSp>
        <p:nvGrpSpPr>
          <p:cNvPr id="233" name="Group 17"/>
          <p:cNvGrpSpPr>
            <a:grpSpLocks/>
          </p:cNvGrpSpPr>
          <p:nvPr/>
        </p:nvGrpSpPr>
        <p:grpSpPr bwMode="auto">
          <a:xfrm>
            <a:off x="276225" y="4913313"/>
            <a:ext cx="1254125" cy="533400"/>
            <a:chOff x="203" y="3352"/>
            <a:chExt cx="790" cy="336"/>
          </a:xfrm>
        </p:grpSpPr>
        <p:sp>
          <p:nvSpPr>
            <p:cNvPr id="234" name="Rectangle 18" descr="Treillis blanc"/>
            <p:cNvSpPr>
              <a:spLocks noChangeArrowheads="1"/>
            </p:cNvSpPr>
            <p:nvPr/>
          </p:nvSpPr>
          <p:spPr bwMode="auto">
            <a:xfrm>
              <a:off x="345" y="3352"/>
              <a:ext cx="507" cy="144"/>
            </a:xfrm>
            <a:prstGeom prst="rect">
              <a:avLst/>
            </a:prstGeom>
            <a:pattFill prst="openDmnd">
              <a:fgClr>
                <a:srgbClr val="BD1B41"/>
              </a:fgClr>
              <a:bgClr>
                <a:srgbClr val="0000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35" name="Rectangle 19"/>
            <p:cNvSpPr>
              <a:spLocks noChangeArrowheads="1"/>
            </p:cNvSpPr>
            <p:nvPr/>
          </p:nvSpPr>
          <p:spPr bwMode="auto">
            <a:xfrm>
              <a:off x="203" y="3478"/>
              <a:ext cx="79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utura Book"/>
                </a:rPr>
                <a:t>Separator</a:t>
              </a:r>
            </a:p>
          </p:txBody>
        </p:sp>
      </p:grpSp>
      <p:sp>
        <p:nvSpPr>
          <p:cNvPr id="236" name="Oval 20"/>
          <p:cNvSpPr>
            <a:spLocks noChangeArrowheads="1"/>
          </p:cNvSpPr>
          <p:nvPr/>
        </p:nvSpPr>
        <p:spPr bwMode="auto">
          <a:xfrm>
            <a:off x="3276600" y="5397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7" name="Oval 21"/>
          <p:cNvSpPr>
            <a:spLocks noChangeArrowheads="1"/>
          </p:cNvSpPr>
          <p:nvPr/>
        </p:nvSpPr>
        <p:spPr bwMode="auto">
          <a:xfrm>
            <a:off x="2819400" y="5397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8" name="Oval 22"/>
          <p:cNvSpPr>
            <a:spLocks noChangeArrowheads="1"/>
          </p:cNvSpPr>
          <p:nvPr/>
        </p:nvSpPr>
        <p:spPr bwMode="auto">
          <a:xfrm>
            <a:off x="3048000" y="5549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9" name="Oval 23"/>
          <p:cNvSpPr>
            <a:spLocks noChangeArrowheads="1"/>
          </p:cNvSpPr>
          <p:nvPr/>
        </p:nvSpPr>
        <p:spPr bwMode="auto">
          <a:xfrm>
            <a:off x="3505200" y="5549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0" name="Oval 24"/>
          <p:cNvSpPr>
            <a:spLocks noChangeArrowheads="1"/>
          </p:cNvSpPr>
          <p:nvPr/>
        </p:nvSpPr>
        <p:spPr bwMode="auto">
          <a:xfrm>
            <a:off x="2362200" y="5397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1" name="Oval 25"/>
          <p:cNvSpPr>
            <a:spLocks noChangeArrowheads="1"/>
          </p:cNvSpPr>
          <p:nvPr/>
        </p:nvSpPr>
        <p:spPr bwMode="auto">
          <a:xfrm>
            <a:off x="3276600" y="57023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2" name="Oval 26"/>
          <p:cNvSpPr>
            <a:spLocks noChangeArrowheads="1"/>
          </p:cNvSpPr>
          <p:nvPr/>
        </p:nvSpPr>
        <p:spPr bwMode="auto">
          <a:xfrm>
            <a:off x="2590800" y="5549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3" name="Oval 27"/>
          <p:cNvSpPr>
            <a:spLocks noChangeArrowheads="1"/>
          </p:cNvSpPr>
          <p:nvPr/>
        </p:nvSpPr>
        <p:spPr bwMode="auto">
          <a:xfrm>
            <a:off x="2133600" y="5549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4" name="Oval 28"/>
          <p:cNvSpPr>
            <a:spLocks noChangeArrowheads="1"/>
          </p:cNvSpPr>
          <p:nvPr/>
        </p:nvSpPr>
        <p:spPr bwMode="auto">
          <a:xfrm>
            <a:off x="2362200" y="57023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5" name="Oval 29"/>
          <p:cNvSpPr>
            <a:spLocks noChangeArrowheads="1"/>
          </p:cNvSpPr>
          <p:nvPr/>
        </p:nvSpPr>
        <p:spPr bwMode="auto">
          <a:xfrm>
            <a:off x="2819400" y="57023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6" name="Oval 30"/>
          <p:cNvSpPr>
            <a:spLocks noChangeArrowheads="1"/>
          </p:cNvSpPr>
          <p:nvPr/>
        </p:nvSpPr>
        <p:spPr bwMode="auto">
          <a:xfrm>
            <a:off x="1905000" y="57023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7" name="Oval 31"/>
          <p:cNvSpPr>
            <a:spLocks noChangeArrowheads="1"/>
          </p:cNvSpPr>
          <p:nvPr/>
        </p:nvSpPr>
        <p:spPr bwMode="auto">
          <a:xfrm>
            <a:off x="3200400" y="37973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8" name="Oval 32"/>
          <p:cNvSpPr>
            <a:spLocks noChangeArrowheads="1"/>
          </p:cNvSpPr>
          <p:nvPr/>
        </p:nvSpPr>
        <p:spPr bwMode="auto">
          <a:xfrm>
            <a:off x="2743200" y="37973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9" name="Oval 33"/>
          <p:cNvSpPr>
            <a:spLocks noChangeArrowheads="1"/>
          </p:cNvSpPr>
          <p:nvPr/>
        </p:nvSpPr>
        <p:spPr bwMode="auto">
          <a:xfrm>
            <a:off x="2971800" y="39497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0" name="Oval 34"/>
          <p:cNvSpPr>
            <a:spLocks noChangeArrowheads="1"/>
          </p:cNvSpPr>
          <p:nvPr/>
        </p:nvSpPr>
        <p:spPr bwMode="auto">
          <a:xfrm>
            <a:off x="3429000" y="39497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1" name="Oval 35"/>
          <p:cNvSpPr>
            <a:spLocks noChangeArrowheads="1"/>
          </p:cNvSpPr>
          <p:nvPr/>
        </p:nvSpPr>
        <p:spPr bwMode="auto">
          <a:xfrm>
            <a:off x="2286000" y="37973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2" name="Oval 36"/>
          <p:cNvSpPr>
            <a:spLocks noChangeArrowheads="1"/>
          </p:cNvSpPr>
          <p:nvPr/>
        </p:nvSpPr>
        <p:spPr bwMode="auto">
          <a:xfrm>
            <a:off x="3200400" y="4102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3" name="Oval 37"/>
          <p:cNvSpPr>
            <a:spLocks noChangeArrowheads="1"/>
          </p:cNvSpPr>
          <p:nvPr/>
        </p:nvSpPr>
        <p:spPr bwMode="auto">
          <a:xfrm>
            <a:off x="2514600" y="39497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4" name="Oval 38"/>
          <p:cNvSpPr>
            <a:spLocks noChangeArrowheads="1"/>
          </p:cNvSpPr>
          <p:nvPr/>
        </p:nvSpPr>
        <p:spPr bwMode="auto">
          <a:xfrm>
            <a:off x="2057400" y="39497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5" name="Oval 39"/>
          <p:cNvSpPr>
            <a:spLocks noChangeArrowheads="1"/>
          </p:cNvSpPr>
          <p:nvPr/>
        </p:nvSpPr>
        <p:spPr bwMode="auto">
          <a:xfrm>
            <a:off x="2286000" y="4102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6" name="Oval 40"/>
          <p:cNvSpPr>
            <a:spLocks noChangeArrowheads="1"/>
          </p:cNvSpPr>
          <p:nvPr/>
        </p:nvSpPr>
        <p:spPr bwMode="auto">
          <a:xfrm>
            <a:off x="2743200" y="4102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7" name="Oval 41"/>
          <p:cNvSpPr>
            <a:spLocks noChangeArrowheads="1"/>
          </p:cNvSpPr>
          <p:nvPr/>
        </p:nvSpPr>
        <p:spPr bwMode="auto">
          <a:xfrm>
            <a:off x="1828800" y="4102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8" name="Rectangle 42"/>
          <p:cNvSpPr>
            <a:spLocks noChangeArrowheads="1"/>
          </p:cNvSpPr>
          <p:nvPr/>
        </p:nvSpPr>
        <p:spPr bwMode="auto">
          <a:xfrm>
            <a:off x="1981200" y="6083300"/>
            <a:ext cx="16208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000000"/>
                </a:solidFill>
                <a:latin typeface="Futura Book"/>
              </a:rPr>
              <a:t>POSITIVE</a:t>
            </a:r>
            <a:endParaRPr lang="en-GB" altLang="en-US" sz="2000" smtClean="0">
              <a:solidFill>
                <a:srgbClr val="000000"/>
              </a:solidFill>
              <a:latin typeface="Futura Book"/>
            </a:endParaRPr>
          </a:p>
        </p:txBody>
      </p:sp>
      <p:sp>
        <p:nvSpPr>
          <p:cNvPr id="259" name="Oval 43"/>
          <p:cNvSpPr>
            <a:spLocks noChangeArrowheads="1"/>
          </p:cNvSpPr>
          <p:nvPr/>
        </p:nvSpPr>
        <p:spPr bwMode="auto">
          <a:xfrm>
            <a:off x="1905000" y="2273300"/>
            <a:ext cx="303213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80808"/>
              </a:buClr>
              <a:buSzPct val="80000"/>
              <a:buFont typeface="Monotype Sorts" pitchFamily="2" charset="2"/>
              <a:buChar char="t"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0" name="Oval 44"/>
          <p:cNvSpPr>
            <a:spLocks noChangeArrowheads="1"/>
          </p:cNvSpPr>
          <p:nvPr/>
        </p:nvSpPr>
        <p:spPr bwMode="auto">
          <a:xfrm>
            <a:off x="3505200" y="2959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1" name="Oval 45"/>
          <p:cNvSpPr>
            <a:spLocks noChangeArrowheads="1"/>
          </p:cNvSpPr>
          <p:nvPr/>
        </p:nvSpPr>
        <p:spPr bwMode="auto">
          <a:xfrm>
            <a:off x="3048000" y="2959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2" name="Oval 46"/>
          <p:cNvSpPr>
            <a:spLocks noChangeArrowheads="1"/>
          </p:cNvSpPr>
          <p:nvPr/>
        </p:nvSpPr>
        <p:spPr bwMode="auto">
          <a:xfrm>
            <a:off x="3276600" y="3111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3" name="Oval 47"/>
          <p:cNvSpPr>
            <a:spLocks noChangeArrowheads="1"/>
          </p:cNvSpPr>
          <p:nvPr/>
        </p:nvSpPr>
        <p:spPr bwMode="auto">
          <a:xfrm>
            <a:off x="3733800" y="3111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4" name="Oval 48"/>
          <p:cNvSpPr>
            <a:spLocks noChangeArrowheads="1"/>
          </p:cNvSpPr>
          <p:nvPr/>
        </p:nvSpPr>
        <p:spPr bwMode="auto">
          <a:xfrm>
            <a:off x="2590800" y="2959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5" name="Oval 49"/>
          <p:cNvSpPr>
            <a:spLocks noChangeArrowheads="1"/>
          </p:cNvSpPr>
          <p:nvPr/>
        </p:nvSpPr>
        <p:spPr bwMode="auto">
          <a:xfrm>
            <a:off x="3505200" y="3263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6" name="Oval 50"/>
          <p:cNvSpPr>
            <a:spLocks noChangeArrowheads="1"/>
          </p:cNvSpPr>
          <p:nvPr/>
        </p:nvSpPr>
        <p:spPr bwMode="auto">
          <a:xfrm>
            <a:off x="2819400" y="3111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7" name="Oval 51"/>
          <p:cNvSpPr>
            <a:spLocks noChangeArrowheads="1"/>
          </p:cNvSpPr>
          <p:nvPr/>
        </p:nvSpPr>
        <p:spPr bwMode="auto">
          <a:xfrm>
            <a:off x="2362200" y="3111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8" name="Oval 52"/>
          <p:cNvSpPr>
            <a:spLocks noChangeArrowheads="1"/>
          </p:cNvSpPr>
          <p:nvPr/>
        </p:nvSpPr>
        <p:spPr bwMode="auto">
          <a:xfrm>
            <a:off x="2590800" y="3263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69" name="Oval 53"/>
          <p:cNvSpPr>
            <a:spLocks noChangeArrowheads="1"/>
          </p:cNvSpPr>
          <p:nvPr/>
        </p:nvSpPr>
        <p:spPr bwMode="auto">
          <a:xfrm>
            <a:off x="3048000" y="3263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70" name="Oval 54"/>
          <p:cNvSpPr>
            <a:spLocks noChangeArrowheads="1"/>
          </p:cNvSpPr>
          <p:nvPr/>
        </p:nvSpPr>
        <p:spPr bwMode="auto">
          <a:xfrm>
            <a:off x="2133600" y="3263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71" name="Oval 55"/>
          <p:cNvSpPr>
            <a:spLocks noChangeArrowheads="1"/>
          </p:cNvSpPr>
          <p:nvPr/>
        </p:nvSpPr>
        <p:spPr bwMode="auto">
          <a:xfrm>
            <a:off x="1981200" y="5321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72" name="Group 56"/>
          <p:cNvGrpSpPr>
            <a:grpSpLocks/>
          </p:cNvGrpSpPr>
          <p:nvPr/>
        </p:nvGrpSpPr>
        <p:grpSpPr bwMode="auto">
          <a:xfrm>
            <a:off x="2209800" y="3568700"/>
            <a:ext cx="1143000" cy="457200"/>
            <a:chOff x="1392" y="2256"/>
            <a:chExt cx="720" cy="288"/>
          </a:xfrm>
        </p:grpSpPr>
        <p:sp>
          <p:nvSpPr>
            <p:cNvPr id="273" name="Oval 57"/>
            <p:cNvSpPr>
              <a:spLocks noChangeArrowheads="1"/>
            </p:cNvSpPr>
            <p:nvPr/>
          </p:nvSpPr>
          <p:spPr bwMode="auto">
            <a:xfrm>
              <a:off x="1392" y="225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69804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4" name="Oval 58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69804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5" name="Oval 59"/>
            <p:cNvSpPr>
              <a:spLocks noChangeArrowheads="1"/>
            </p:cNvSpPr>
            <p:nvPr/>
          </p:nvSpPr>
          <p:spPr bwMode="auto">
            <a:xfrm>
              <a:off x="1776" y="2400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AFD00"/>
                </a:gs>
                <a:gs pos="100000">
                  <a:srgbClr val="FAFD00">
                    <a:gamma/>
                    <a:shade val="69804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76" name="Group 60"/>
          <p:cNvGrpSpPr>
            <a:grpSpLocks/>
          </p:cNvGrpSpPr>
          <p:nvPr/>
        </p:nvGrpSpPr>
        <p:grpSpPr bwMode="auto">
          <a:xfrm>
            <a:off x="1905000" y="2273300"/>
            <a:ext cx="1905000" cy="609600"/>
            <a:chOff x="1200" y="1440"/>
            <a:chExt cx="1200" cy="384"/>
          </a:xfrm>
        </p:grpSpPr>
        <p:sp>
          <p:nvSpPr>
            <p:cNvPr id="277" name="Oval 61"/>
            <p:cNvSpPr>
              <a:spLocks noChangeArrowheads="1"/>
            </p:cNvSpPr>
            <p:nvPr/>
          </p:nvSpPr>
          <p:spPr bwMode="auto">
            <a:xfrm>
              <a:off x="2064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78" name="Oval 62"/>
            <p:cNvSpPr>
              <a:spLocks noChangeArrowheads="1"/>
            </p:cNvSpPr>
            <p:nvPr/>
          </p:nvSpPr>
          <p:spPr bwMode="auto">
            <a:xfrm>
              <a:off x="1776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79" name="Oval 63"/>
            <p:cNvSpPr>
              <a:spLocks noChangeArrowheads="1"/>
            </p:cNvSpPr>
            <p:nvPr/>
          </p:nvSpPr>
          <p:spPr bwMode="auto">
            <a:xfrm>
              <a:off x="1920" y="15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80" name="Oval 64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81" name="Oval 65"/>
            <p:cNvSpPr>
              <a:spLocks noChangeArrowheads="1"/>
            </p:cNvSpPr>
            <p:nvPr/>
          </p:nvSpPr>
          <p:spPr bwMode="auto">
            <a:xfrm>
              <a:off x="1488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82" name="Oval 66"/>
            <p:cNvSpPr>
              <a:spLocks noChangeArrowheads="1"/>
            </p:cNvSpPr>
            <p:nvPr/>
          </p:nvSpPr>
          <p:spPr bwMode="auto">
            <a:xfrm>
              <a:off x="2064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83" name="Oval 67"/>
            <p:cNvSpPr>
              <a:spLocks noChangeArrowheads="1"/>
            </p:cNvSpPr>
            <p:nvPr/>
          </p:nvSpPr>
          <p:spPr bwMode="auto">
            <a:xfrm>
              <a:off x="1632" y="15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84" name="Oval 68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85" name="Oval 69"/>
            <p:cNvSpPr>
              <a:spLocks noChangeArrowheads="1"/>
            </p:cNvSpPr>
            <p:nvPr/>
          </p:nvSpPr>
          <p:spPr bwMode="auto">
            <a:xfrm>
              <a:off x="1488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86" name="Oval 70"/>
            <p:cNvSpPr>
              <a:spLocks noChangeArrowheads="1"/>
            </p:cNvSpPr>
            <p:nvPr/>
          </p:nvSpPr>
          <p:spPr bwMode="auto">
            <a:xfrm>
              <a:off x="1776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87" name="Oval 71"/>
            <p:cNvSpPr>
              <a:spLocks noChangeArrowheads="1"/>
            </p:cNvSpPr>
            <p:nvPr/>
          </p:nvSpPr>
          <p:spPr bwMode="auto">
            <a:xfrm>
              <a:off x="1200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CF0E30"/>
                </a:gs>
                <a:gs pos="100000">
                  <a:srgbClr val="CF0E30">
                    <a:gamma/>
                    <a:tint val="80000"/>
                    <a:invGamma/>
                  </a:srgbClr>
                </a:gs>
              </a:gsLst>
              <a:path path="rect">
                <a:fillToRect l="100000" b="100000"/>
              </a:path>
            </a:gra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288" name="Oval 72"/>
          <p:cNvSpPr>
            <a:spLocks noChangeArrowheads="1"/>
          </p:cNvSpPr>
          <p:nvPr/>
        </p:nvSpPr>
        <p:spPr bwMode="auto">
          <a:xfrm>
            <a:off x="2667000" y="50927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89" name="Group 73"/>
          <p:cNvGrpSpPr>
            <a:grpSpLocks/>
          </p:cNvGrpSpPr>
          <p:nvPr/>
        </p:nvGrpSpPr>
        <p:grpSpPr bwMode="auto">
          <a:xfrm>
            <a:off x="2286000" y="2882900"/>
            <a:ext cx="1295400" cy="381000"/>
            <a:chOff x="1440" y="1824"/>
            <a:chExt cx="816" cy="240"/>
          </a:xfrm>
        </p:grpSpPr>
        <p:sp>
          <p:nvSpPr>
            <p:cNvPr id="290" name="Oval 74"/>
            <p:cNvSpPr>
              <a:spLocks noChangeArrowheads="1"/>
            </p:cNvSpPr>
            <p:nvPr/>
          </p:nvSpPr>
          <p:spPr bwMode="auto">
            <a:xfrm>
              <a:off x="1440" y="182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1" name="Oval 75"/>
            <p:cNvSpPr>
              <a:spLocks noChangeArrowheads="1"/>
            </p:cNvSpPr>
            <p:nvPr/>
          </p:nvSpPr>
          <p:spPr bwMode="auto">
            <a:xfrm>
              <a:off x="1728" y="182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2" name="Oval 76"/>
            <p:cNvSpPr>
              <a:spLocks noChangeArrowheads="1"/>
            </p:cNvSpPr>
            <p:nvPr/>
          </p:nvSpPr>
          <p:spPr bwMode="auto">
            <a:xfrm>
              <a:off x="2016" y="182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3" name="Oval 77"/>
            <p:cNvSpPr>
              <a:spLocks noChangeArrowheads="1"/>
            </p:cNvSpPr>
            <p:nvPr/>
          </p:nvSpPr>
          <p:spPr bwMode="auto">
            <a:xfrm>
              <a:off x="2160" y="196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4" name="Oval 78"/>
            <p:cNvSpPr>
              <a:spLocks noChangeArrowheads="1"/>
            </p:cNvSpPr>
            <p:nvPr/>
          </p:nvSpPr>
          <p:spPr bwMode="auto">
            <a:xfrm>
              <a:off x="1872" y="196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5" name="Oval 79"/>
            <p:cNvSpPr>
              <a:spLocks noChangeArrowheads="1"/>
            </p:cNvSpPr>
            <p:nvPr/>
          </p:nvSpPr>
          <p:spPr bwMode="auto">
            <a:xfrm>
              <a:off x="1584" y="196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96" name="Oval 80"/>
          <p:cNvSpPr>
            <a:spLocks noChangeArrowheads="1"/>
          </p:cNvSpPr>
          <p:nvPr/>
        </p:nvSpPr>
        <p:spPr bwMode="auto">
          <a:xfrm>
            <a:off x="3581400" y="4483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97" name="Oval 81"/>
          <p:cNvSpPr>
            <a:spLocks noChangeArrowheads="1"/>
          </p:cNvSpPr>
          <p:nvPr/>
        </p:nvSpPr>
        <p:spPr bwMode="auto">
          <a:xfrm>
            <a:off x="3124200" y="4483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98" name="Oval 82"/>
          <p:cNvSpPr>
            <a:spLocks noChangeArrowheads="1"/>
          </p:cNvSpPr>
          <p:nvPr/>
        </p:nvSpPr>
        <p:spPr bwMode="auto">
          <a:xfrm>
            <a:off x="3352800" y="4635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99" name="Oval 83"/>
          <p:cNvSpPr>
            <a:spLocks noChangeArrowheads="1"/>
          </p:cNvSpPr>
          <p:nvPr/>
        </p:nvSpPr>
        <p:spPr bwMode="auto">
          <a:xfrm>
            <a:off x="3810000" y="4635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0" name="Oval 84"/>
          <p:cNvSpPr>
            <a:spLocks noChangeArrowheads="1"/>
          </p:cNvSpPr>
          <p:nvPr/>
        </p:nvSpPr>
        <p:spPr bwMode="auto">
          <a:xfrm>
            <a:off x="2667000" y="44831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1" name="Oval 85"/>
          <p:cNvSpPr>
            <a:spLocks noChangeArrowheads="1"/>
          </p:cNvSpPr>
          <p:nvPr/>
        </p:nvSpPr>
        <p:spPr bwMode="auto">
          <a:xfrm>
            <a:off x="3581400" y="4787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2" name="Oval 86"/>
          <p:cNvSpPr>
            <a:spLocks noChangeArrowheads="1"/>
          </p:cNvSpPr>
          <p:nvPr/>
        </p:nvSpPr>
        <p:spPr bwMode="auto">
          <a:xfrm>
            <a:off x="2895600" y="4635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3" name="Oval 87"/>
          <p:cNvSpPr>
            <a:spLocks noChangeArrowheads="1"/>
          </p:cNvSpPr>
          <p:nvPr/>
        </p:nvSpPr>
        <p:spPr bwMode="auto">
          <a:xfrm>
            <a:off x="2438400" y="46355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4" name="Oval 88"/>
          <p:cNvSpPr>
            <a:spLocks noChangeArrowheads="1"/>
          </p:cNvSpPr>
          <p:nvPr/>
        </p:nvSpPr>
        <p:spPr bwMode="auto">
          <a:xfrm>
            <a:off x="2667000" y="4787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5" name="Oval 89"/>
          <p:cNvSpPr>
            <a:spLocks noChangeArrowheads="1"/>
          </p:cNvSpPr>
          <p:nvPr/>
        </p:nvSpPr>
        <p:spPr bwMode="auto">
          <a:xfrm>
            <a:off x="3124200" y="4787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6" name="Oval 90"/>
          <p:cNvSpPr>
            <a:spLocks noChangeArrowheads="1"/>
          </p:cNvSpPr>
          <p:nvPr/>
        </p:nvSpPr>
        <p:spPr bwMode="auto">
          <a:xfrm>
            <a:off x="2209800" y="4787900"/>
            <a:ext cx="304800" cy="304800"/>
          </a:xfrm>
          <a:prstGeom prst="ellipse">
            <a:avLst/>
          </a:prstGeom>
          <a:gradFill rotWithShape="0">
            <a:gsLst>
              <a:gs pos="0">
                <a:srgbClr val="CF0E30"/>
              </a:gs>
              <a:gs pos="100000">
                <a:srgbClr val="CF0E30">
                  <a:gamma/>
                  <a:tint val="80000"/>
                  <a:invGamma/>
                </a:srgbClr>
              </a:gs>
            </a:gsLst>
            <a:path path="rect">
              <a:fillToRect l="100000" b="100000"/>
            </a:path>
          </a:gra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07" name="Oval 91"/>
          <p:cNvSpPr>
            <a:spLocks noChangeArrowheads="1"/>
          </p:cNvSpPr>
          <p:nvPr/>
        </p:nvSpPr>
        <p:spPr bwMode="auto">
          <a:xfrm>
            <a:off x="2438400" y="4406900"/>
            <a:ext cx="152400" cy="152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" name="Oval 92"/>
          <p:cNvSpPr>
            <a:spLocks noChangeArrowheads="1"/>
          </p:cNvSpPr>
          <p:nvPr/>
        </p:nvSpPr>
        <p:spPr bwMode="auto">
          <a:xfrm>
            <a:off x="2895600" y="4406900"/>
            <a:ext cx="152400" cy="152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" name="Oval 93"/>
          <p:cNvSpPr>
            <a:spLocks noChangeArrowheads="1"/>
          </p:cNvSpPr>
          <p:nvPr/>
        </p:nvSpPr>
        <p:spPr bwMode="auto">
          <a:xfrm>
            <a:off x="3352800" y="4406900"/>
            <a:ext cx="152400" cy="152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" name="Oval 94"/>
          <p:cNvSpPr>
            <a:spLocks noChangeArrowheads="1"/>
          </p:cNvSpPr>
          <p:nvPr/>
        </p:nvSpPr>
        <p:spPr bwMode="auto">
          <a:xfrm>
            <a:off x="3581400" y="4635500"/>
            <a:ext cx="152400" cy="152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1" name="Oval 95"/>
          <p:cNvSpPr>
            <a:spLocks noChangeArrowheads="1"/>
          </p:cNvSpPr>
          <p:nvPr/>
        </p:nvSpPr>
        <p:spPr bwMode="auto">
          <a:xfrm>
            <a:off x="3124200" y="4635500"/>
            <a:ext cx="152400" cy="152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2" name="Oval 96"/>
          <p:cNvSpPr>
            <a:spLocks noChangeArrowheads="1"/>
          </p:cNvSpPr>
          <p:nvPr/>
        </p:nvSpPr>
        <p:spPr bwMode="auto">
          <a:xfrm>
            <a:off x="2667000" y="4635500"/>
            <a:ext cx="152400" cy="1524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3" name="Oval 97"/>
          <p:cNvSpPr>
            <a:spLocks noChangeArrowheads="1"/>
          </p:cNvSpPr>
          <p:nvPr/>
        </p:nvSpPr>
        <p:spPr bwMode="auto">
          <a:xfrm>
            <a:off x="3276600" y="5321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4" name="Oval 98"/>
          <p:cNvSpPr>
            <a:spLocks noChangeArrowheads="1"/>
          </p:cNvSpPr>
          <p:nvPr/>
        </p:nvSpPr>
        <p:spPr bwMode="auto">
          <a:xfrm>
            <a:off x="4724400" y="3416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5" name="Oval 99"/>
          <p:cNvSpPr>
            <a:spLocks noChangeArrowheads="1"/>
          </p:cNvSpPr>
          <p:nvPr/>
        </p:nvSpPr>
        <p:spPr bwMode="auto">
          <a:xfrm>
            <a:off x="5257800" y="40259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6" name="Oval 100"/>
          <p:cNvSpPr>
            <a:spLocks noChangeArrowheads="1"/>
          </p:cNvSpPr>
          <p:nvPr/>
        </p:nvSpPr>
        <p:spPr bwMode="auto">
          <a:xfrm>
            <a:off x="5029200" y="4940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" name="Rectangle 101" descr="Treillis blanc"/>
          <p:cNvSpPr>
            <a:spLocks noChangeArrowheads="1"/>
          </p:cNvSpPr>
          <p:nvPr/>
        </p:nvSpPr>
        <p:spPr bwMode="auto">
          <a:xfrm>
            <a:off x="4876800" y="2349500"/>
            <a:ext cx="228600" cy="3505200"/>
          </a:xfrm>
          <a:prstGeom prst="rect">
            <a:avLst/>
          </a:prstGeom>
          <a:pattFill prst="openDmnd">
            <a:fgClr>
              <a:srgbClr val="BD1B41"/>
            </a:fgClr>
            <a:bgClr>
              <a:srgbClr val="00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18" name="Oval 102"/>
          <p:cNvSpPr>
            <a:spLocks noChangeArrowheads="1"/>
          </p:cNvSpPr>
          <p:nvPr/>
        </p:nvSpPr>
        <p:spPr bwMode="auto">
          <a:xfrm>
            <a:off x="5638800" y="44069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9" name="Oval 103"/>
          <p:cNvSpPr>
            <a:spLocks noChangeArrowheads="1"/>
          </p:cNvSpPr>
          <p:nvPr/>
        </p:nvSpPr>
        <p:spPr bwMode="auto">
          <a:xfrm>
            <a:off x="4343400" y="25781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0" name="Oval 104"/>
          <p:cNvSpPr>
            <a:spLocks noChangeArrowheads="1"/>
          </p:cNvSpPr>
          <p:nvPr/>
        </p:nvSpPr>
        <p:spPr bwMode="auto">
          <a:xfrm>
            <a:off x="4495800" y="3949700"/>
            <a:ext cx="227013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1" name="Oval 105"/>
          <p:cNvSpPr>
            <a:spLocks noChangeArrowheads="1"/>
          </p:cNvSpPr>
          <p:nvPr/>
        </p:nvSpPr>
        <p:spPr bwMode="auto">
          <a:xfrm>
            <a:off x="4191000" y="4178300"/>
            <a:ext cx="227013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2" name="Oval 106"/>
          <p:cNvSpPr>
            <a:spLocks noChangeArrowheads="1"/>
          </p:cNvSpPr>
          <p:nvPr/>
        </p:nvSpPr>
        <p:spPr bwMode="auto">
          <a:xfrm>
            <a:off x="4191000" y="3416300"/>
            <a:ext cx="227013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3" name="Oval 107"/>
          <p:cNvSpPr>
            <a:spLocks noChangeArrowheads="1"/>
          </p:cNvSpPr>
          <p:nvPr/>
        </p:nvSpPr>
        <p:spPr bwMode="auto">
          <a:xfrm>
            <a:off x="4419600" y="4864100"/>
            <a:ext cx="227013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4" name="Oval 108"/>
          <p:cNvSpPr>
            <a:spLocks noChangeArrowheads="1"/>
          </p:cNvSpPr>
          <p:nvPr/>
        </p:nvSpPr>
        <p:spPr bwMode="auto">
          <a:xfrm>
            <a:off x="4724400" y="4483100"/>
            <a:ext cx="227013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5" name="Oval 109"/>
          <p:cNvSpPr>
            <a:spLocks noChangeArrowheads="1"/>
          </p:cNvSpPr>
          <p:nvPr/>
        </p:nvSpPr>
        <p:spPr bwMode="auto">
          <a:xfrm>
            <a:off x="5029200" y="3644900"/>
            <a:ext cx="227013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6" name="Oval 110"/>
          <p:cNvSpPr>
            <a:spLocks noChangeArrowheads="1"/>
          </p:cNvSpPr>
          <p:nvPr/>
        </p:nvSpPr>
        <p:spPr bwMode="auto">
          <a:xfrm>
            <a:off x="5105400" y="4406900"/>
            <a:ext cx="227013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" name="Oval 111"/>
          <p:cNvSpPr>
            <a:spLocks noChangeArrowheads="1"/>
          </p:cNvSpPr>
          <p:nvPr/>
        </p:nvSpPr>
        <p:spPr bwMode="auto">
          <a:xfrm>
            <a:off x="5181600" y="3187700"/>
            <a:ext cx="227013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8" name="Oval 112"/>
          <p:cNvSpPr>
            <a:spLocks noChangeArrowheads="1"/>
          </p:cNvSpPr>
          <p:nvPr/>
        </p:nvSpPr>
        <p:spPr bwMode="auto">
          <a:xfrm>
            <a:off x="5486400" y="3416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9" name="Oval 113"/>
          <p:cNvSpPr>
            <a:spLocks noChangeArrowheads="1"/>
          </p:cNvSpPr>
          <p:nvPr/>
        </p:nvSpPr>
        <p:spPr bwMode="auto">
          <a:xfrm>
            <a:off x="5638800" y="38735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0" name="Oval 114"/>
          <p:cNvSpPr>
            <a:spLocks noChangeArrowheads="1"/>
          </p:cNvSpPr>
          <p:nvPr/>
        </p:nvSpPr>
        <p:spPr bwMode="auto">
          <a:xfrm>
            <a:off x="5638800" y="4940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1" name="Oval 115"/>
          <p:cNvSpPr>
            <a:spLocks noChangeArrowheads="1"/>
          </p:cNvSpPr>
          <p:nvPr/>
        </p:nvSpPr>
        <p:spPr bwMode="auto">
          <a:xfrm>
            <a:off x="5486400" y="27305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2" name="Oval 116"/>
          <p:cNvSpPr>
            <a:spLocks noChangeArrowheads="1"/>
          </p:cNvSpPr>
          <p:nvPr/>
        </p:nvSpPr>
        <p:spPr bwMode="auto">
          <a:xfrm>
            <a:off x="4343400" y="3035300"/>
            <a:ext cx="227013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3" name="AutoShape 117"/>
          <p:cNvSpPr>
            <a:spLocks noChangeArrowheads="1"/>
          </p:cNvSpPr>
          <p:nvPr/>
        </p:nvSpPr>
        <p:spPr bwMode="auto">
          <a:xfrm>
            <a:off x="6864350" y="54038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334" name="Group 118"/>
          <p:cNvGrpSpPr>
            <a:grpSpLocks/>
          </p:cNvGrpSpPr>
          <p:nvPr/>
        </p:nvGrpSpPr>
        <p:grpSpPr bwMode="auto">
          <a:xfrm>
            <a:off x="6254750" y="5175250"/>
            <a:ext cx="2044700" cy="673100"/>
            <a:chOff x="3940" y="3268"/>
            <a:chExt cx="1288" cy="424"/>
          </a:xfrm>
        </p:grpSpPr>
        <p:sp>
          <p:nvSpPr>
            <p:cNvPr id="335" name="AutoShape 119"/>
            <p:cNvSpPr>
              <a:spLocks noChangeArrowheads="1"/>
            </p:cNvSpPr>
            <p:nvPr/>
          </p:nvSpPr>
          <p:spPr bwMode="auto">
            <a:xfrm>
              <a:off x="3940" y="3268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36" name="AutoShape 120"/>
            <p:cNvSpPr>
              <a:spLocks noChangeArrowheads="1"/>
            </p:cNvSpPr>
            <p:nvPr/>
          </p:nvSpPr>
          <p:spPr bwMode="auto">
            <a:xfrm>
              <a:off x="3940" y="3364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37" name="AutoShape 121"/>
            <p:cNvSpPr>
              <a:spLocks noChangeArrowheads="1"/>
            </p:cNvSpPr>
            <p:nvPr/>
          </p:nvSpPr>
          <p:spPr bwMode="auto">
            <a:xfrm>
              <a:off x="3940" y="3460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38" name="AutoShape 122"/>
            <p:cNvSpPr>
              <a:spLocks noChangeArrowheads="1"/>
            </p:cNvSpPr>
            <p:nvPr/>
          </p:nvSpPr>
          <p:spPr bwMode="auto">
            <a:xfrm>
              <a:off x="3940" y="3556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39" name="AutoShape 123"/>
            <p:cNvSpPr>
              <a:spLocks noChangeArrowheads="1"/>
            </p:cNvSpPr>
            <p:nvPr/>
          </p:nvSpPr>
          <p:spPr bwMode="auto">
            <a:xfrm>
              <a:off x="4708" y="3268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40" name="AutoShape 124"/>
            <p:cNvSpPr>
              <a:spLocks noChangeArrowheads="1"/>
            </p:cNvSpPr>
            <p:nvPr/>
          </p:nvSpPr>
          <p:spPr bwMode="auto">
            <a:xfrm>
              <a:off x="4324" y="3316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41" name="AutoShape 125"/>
            <p:cNvSpPr>
              <a:spLocks noChangeArrowheads="1"/>
            </p:cNvSpPr>
            <p:nvPr/>
          </p:nvSpPr>
          <p:spPr bwMode="auto">
            <a:xfrm>
              <a:off x="4324" y="3508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42" name="AutoShape 126"/>
            <p:cNvSpPr>
              <a:spLocks noChangeArrowheads="1"/>
            </p:cNvSpPr>
            <p:nvPr/>
          </p:nvSpPr>
          <p:spPr bwMode="auto">
            <a:xfrm>
              <a:off x="4324" y="3604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43" name="AutoShape 127"/>
            <p:cNvSpPr>
              <a:spLocks noChangeArrowheads="1"/>
            </p:cNvSpPr>
            <p:nvPr/>
          </p:nvSpPr>
          <p:spPr bwMode="auto">
            <a:xfrm>
              <a:off x="4708" y="3364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44" name="AutoShape 128"/>
            <p:cNvSpPr>
              <a:spLocks noChangeArrowheads="1"/>
            </p:cNvSpPr>
            <p:nvPr/>
          </p:nvSpPr>
          <p:spPr bwMode="auto">
            <a:xfrm>
              <a:off x="4708" y="3460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45" name="AutoShape 129"/>
            <p:cNvSpPr>
              <a:spLocks noChangeArrowheads="1"/>
            </p:cNvSpPr>
            <p:nvPr/>
          </p:nvSpPr>
          <p:spPr bwMode="auto">
            <a:xfrm>
              <a:off x="4708" y="3556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346" name="AutoShape 130"/>
          <p:cNvSpPr>
            <a:spLocks noChangeArrowheads="1"/>
          </p:cNvSpPr>
          <p:nvPr/>
        </p:nvSpPr>
        <p:spPr bwMode="auto">
          <a:xfrm>
            <a:off x="6483350" y="44894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47" name="AutoShape 131"/>
          <p:cNvSpPr>
            <a:spLocks noChangeArrowheads="1"/>
          </p:cNvSpPr>
          <p:nvPr/>
        </p:nvSpPr>
        <p:spPr bwMode="auto">
          <a:xfrm>
            <a:off x="6483350" y="46418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48" name="AutoShape 132"/>
          <p:cNvSpPr>
            <a:spLocks noChangeArrowheads="1"/>
          </p:cNvSpPr>
          <p:nvPr/>
        </p:nvSpPr>
        <p:spPr bwMode="auto">
          <a:xfrm>
            <a:off x="6483350" y="47942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49" name="AutoShape 133"/>
          <p:cNvSpPr>
            <a:spLocks noChangeArrowheads="1"/>
          </p:cNvSpPr>
          <p:nvPr/>
        </p:nvSpPr>
        <p:spPr bwMode="auto">
          <a:xfrm>
            <a:off x="6483350" y="49466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0" name="AutoShape 134"/>
          <p:cNvSpPr>
            <a:spLocks noChangeArrowheads="1"/>
          </p:cNvSpPr>
          <p:nvPr/>
        </p:nvSpPr>
        <p:spPr bwMode="auto">
          <a:xfrm>
            <a:off x="7702550" y="44894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1" name="AutoShape 135"/>
          <p:cNvSpPr>
            <a:spLocks noChangeArrowheads="1"/>
          </p:cNvSpPr>
          <p:nvPr/>
        </p:nvSpPr>
        <p:spPr bwMode="auto">
          <a:xfrm>
            <a:off x="7092950" y="45656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2" name="AutoShape 136"/>
          <p:cNvSpPr>
            <a:spLocks noChangeArrowheads="1"/>
          </p:cNvSpPr>
          <p:nvPr/>
        </p:nvSpPr>
        <p:spPr bwMode="auto">
          <a:xfrm>
            <a:off x="7092950" y="47180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3" name="AutoShape 137"/>
          <p:cNvSpPr>
            <a:spLocks noChangeArrowheads="1"/>
          </p:cNvSpPr>
          <p:nvPr/>
        </p:nvSpPr>
        <p:spPr bwMode="auto">
          <a:xfrm>
            <a:off x="7092950" y="48704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4" name="AutoShape 138"/>
          <p:cNvSpPr>
            <a:spLocks noChangeArrowheads="1"/>
          </p:cNvSpPr>
          <p:nvPr/>
        </p:nvSpPr>
        <p:spPr bwMode="auto">
          <a:xfrm>
            <a:off x="7092950" y="50228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5" name="AutoShape 139"/>
          <p:cNvSpPr>
            <a:spLocks noChangeArrowheads="1"/>
          </p:cNvSpPr>
          <p:nvPr/>
        </p:nvSpPr>
        <p:spPr bwMode="auto">
          <a:xfrm>
            <a:off x="7702550" y="46418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6" name="AutoShape 140"/>
          <p:cNvSpPr>
            <a:spLocks noChangeArrowheads="1"/>
          </p:cNvSpPr>
          <p:nvPr/>
        </p:nvSpPr>
        <p:spPr bwMode="auto">
          <a:xfrm>
            <a:off x="7702550" y="47942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7" name="AutoShape 141"/>
          <p:cNvSpPr>
            <a:spLocks noChangeArrowheads="1"/>
          </p:cNvSpPr>
          <p:nvPr/>
        </p:nvSpPr>
        <p:spPr bwMode="auto">
          <a:xfrm>
            <a:off x="7702550" y="49466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58" name="AutoShape 142"/>
          <p:cNvSpPr>
            <a:spLocks noChangeArrowheads="1"/>
          </p:cNvSpPr>
          <p:nvPr/>
        </p:nvSpPr>
        <p:spPr bwMode="auto">
          <a:xfrm>
            <a:off x="6864350" y="40322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359" name="Group 143"/>
          <p:cNvGrpSpPr>
            <a:grpSpLocks/>
          </p:cNvGrpSpPr>
          <p:nvPr/>
        </p:nvGrpSpPr>
        <p:grpSpPr bwMode="auto">
          <a:xfrm>
            <a:off x="6254750" y="3803650"/>
            <a:ext cx="2044700" cy="673100"/>
            <a:chOff x="3940" y="2404"/>
            <a:chExt cx="1288" cy="424"/>
          </a:xfrm>
        </p:grpSpPr>
        <p:sp>
          <p:nvSpPr>
            <p:cNvPr id="360" name="AutoShape 144"/>
            <p:cNvSpPr>
              <a:spLocks noChangeArrowheads="1"/>
            </p:cNvSpPr>
            <p:nvPr/>
          </p:nvSpPr>
          <p:spPr bwMode="auto">
            <a:xfrm>
              <a:off x="3940" y="2404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1" name="AutoShape 145"/>
            <p:cNvSpPr>
              <a:spLocks noChangeArrowheads="1"/>
            </p:cNvSpPr>
            <p:nvPr/>
          </p:nvSpPr>
          <p:spPr bwMode="auto">
            <a:xfrm>
              <a:off x="3940" y="2500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2" name="AutoShape 146"/>
            <p:cNvSpPr>
              <a:spLocks noChangeArrowheads="1"/>
            </p:cNvSpPr>
            <p:nvPr/>
          </p:nvSpPr>
          <p:spPr bwMode="auto">
            <a:xfrm>
              <a:off x="3940" y="2596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3" name="AutoShape 147"/>
            <p:cNvSpPr>
              <a:spLocks noChangeArrowheads="1"/>
            </p:cNvSpPr>
            <p:nvPr/>
          </p:nvSpPr>
          <p:spPr bwMode="auto">
            <a:xfrm>
              <a:off x="3940" y="2692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4" name="AutoShape 148"/>
            <p:cNvSpPr>
              <a:spLocks noChangeArrowheads="1"/>
            </p:cNvSpPr>
            <p:nvPr/>
          </p:nvSpPr>
          <p:spPr bwMode="auto">
            <a:xfrm>
              <a:off x="4708" y="2404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5" name="AutoShape 149"/>
            <p:cNvSpPr>
              <a:spLocks noChangeArrowheads="1"/>
            </p:cNvSpPr>
            <p:nvPr/>
          </p:nvSpPr>
          <p:spPr bwMode="auto">
            <a:xfrm>
              <a:off x="4324" y="2452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6" name="AutoShape 150"/>
            <p:cNvSpPr>
              <a:spLocks noChangeArrowheads="1"/>
            </p:cNvSpPr>
            <p:nvPr/>
          </p:nvSpPr>
          <p:spPr bwMode="auto">
            <a:xfrm>
              <a:off x="4324" y="2644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7" name="AutoShape 151"/>
            <p:cNvSpPr>
              <a:spLocks noChangeArrowheads="1"/>
            </p:cNvSpPr>
            <p:nvPr/>
          </p:nvSpPr>
          <p:spPr bwMode="auto">
            <a:xfrm>
              <a:off x="4324" y="2740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8" name="AutoShape 152"/>
            <p:cNvSpPr>
              <a:spLocks noChangeArrowheads="1"/>
            </p:cNvSpPr>
            <p:nvPr/>
          </p:nvSpPr>
          <p:spPr bwMode="auto">
            <a:xfrm>
              <a:off x="4708" y="2500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69" name="AutoShape 153"/>
            <p:cNvSpPr>
              <a:spLocks noChangeArrowheads="1"/>
            </p:cNvSpPr>
            <p:nvPr/>
          </p:nvSpPr>
          <p:spPr bwMode="auto">
            <a:xfrm>
              <a:off x="4708" y="2596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70" name="AutoShape 154"/>
            <p:cNvSpPr>
              <a:spLocks noChangeArrowheads="1"/>
            </p:cNvSpPr>
            <p:nvPr/>
          </p:nvSpPr>
          <p:spPr bwMode="auto">
            <a:xfrm>
              <a:off x="4708" y="2692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371" name="AutoShape 155"/>
          <p:cNvSpPr>
            <a:spLocks noChangeArrowheads="1"/>
          </p:cNvSpPr>
          <p:nvPr/>
        </p:nvSpPr>
        <p:spPr bwMode="auto">
          <a:xfrm>
            <a:off x="6483350" y="31178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2" name="AutoShape 156"/>
          <p:cNvSpPr>
            <a:spLocks noChangeArrowheads="1"/>
          </p:cNvSpPr>
          <p:nvPr/>
        </p:nvSpPr>
        <p:spPr bwMode="auto">
          <a:xfrm>
            <a:off x="6483350" y="32702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3" name="AutoShape 157"/>
          <p:cNvSpPr>
            <a:spLocks noChangeArrowheads="1"/>
          </p:cNvSpPr>
          <p:nvPr/>
        </p:nvSpPr>
        <p:spPr bwMode="auto">
          <a:xfrm>
            <a:off x="6483350" y="34226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4" name="AutoShape 158"/>
          <p:cNvSpPr>
            <a:spLocks noChangeArrowheads="1"/>
          </p:cNvSpPr>
          <p:nvPr/>
        </p:nvSpPr>
        <p:spPr bwMode="auto">
          <a:xfrm>
            <a:off x="6483350" y="35750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5" name="AutoShape 159"/>
          <p:cNvSpPr>
            <a:spLocks noChangeArrowheads="1"/>
          </p:cNvSpPr>
          <p:nvPr/>
        </p:nvSpPr>
        <p:spPr bwMode="auto">
          <a:xfrm>
            <a:off x="7702550" y="31178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6" name="AutoShape 160"/>
          <p:cNvSpPr>
            <a:spLocks noChangeArrowheads="1"/>
          </p:cNvSpPr>
          <p:nvPr/>
        </p:nvSpPr>
        <p:spPr bwMode="auto">
          <a:xfrm>
            <a:off x="7092950" y="31940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7" name="AutoShape 161"/>
          <p:cNvSpPr>
            <a:spLocks noChangeArrowheads="1"/>
          </p:cNvSpPr>
          <p:nvPr/>
        </p:nvSpPr>
        <p:spPr bwMode="auto">
          <a:xfrm>
            <a:off x="7092950" y="33464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8" name="AutoShape 162"/>
          <p:cNvSpPr>
            <a:spLocks noChangeArrowheads="1"/>
          </p:cNvSpPr>
          <p:nvPr/>
        </p:nvSpPr>
        <p:spPr bwMode="auto">
          <a:xfrm>
            <a:off x="7092950" y="34988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9" name="AutoShape 163"/>
          <p:cNvSpPr>
            <a:spLocks noChangeArrowheads="1"/>
          </p:cNvSpPr>
          <p:nvPr/>
        </p:nvSpPr>
        <p:spPr bwMode="auto">
          <a:xfrm>
            <a:off x="7092950" y="36512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80" name="AutoShape 164"/>
          <p:cNvSpPr>
            <a:spLocks noChangeArrowheads="1"/>
          </p:cNvSpPr>
          <p:nvPr/>
        </p:nvSpPr>
        <p:spPr bwMode="auto">
          <a:xfrm>
            <a:off x="7702550" y="32702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81" name="AutoShape 165"/>
          <p:cNvSpPr>
            <a:spLocks noChangeArrowheads="1"/>
          </p:cNvSpPr>
          <p:nvPr/>
        </p:nvSpPr>
        <p:spPr bwMode="auto">
          <a:xfrm>
            <a:off x="7702550" y="34226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82" name="AutoShape 166"/>
          <p:cNvSpPr>
            <a:spLocks noChangeArrowheads="1"/>
          </p:cNvSpPr>
          <p:nvPr/>
        </p:nvSpPr>
        <p:spPr bwMode="auto">
          <a:xfrm>
            <a:off x="7702550" y="35750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83" name="AutoShape 167"/>
          <p:cNvSpPr>
            <a:spLocks noChangeArrowheads="1"/>
          </p:cNvSpPr>
          <p:nvPr/>
        </p:nvSpPr>
        <p:spPr bwMode="auto">
          <a:xfrm>
            <a:off x="6864350" y="2660650"/>
            <a:ext cx="825500" cy="139700"/>
          </a:xfrm>
          <a:prstGeom prst="hexagon">
            <a:avLst>
              <a:gd name="adj" fmla="val 147700"/>
              <a:gd name="vf" fmla="val 115470"/>
            </a:avLst>
          </a:prstGeom>
          <a:solidFill>
            <a:srgbClr val="000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384" name="Group 168"/>
          <p:cNvGrpSpPr>
            <a:grpSpLocks/>
          </p:cNvGrpSpPr>
          <p:nvPr/>
        </p:nvGrpSpPr>
        <p:grpSpPr bwMode="auto">
          <a:xfrm>
            <a:off x="6254750" y="2432050"/>
            <a:ext cx="2044700" cy="673100"/>
            <a:chOff x="3940" y="1540"/>
            <a:chExt cx="1288" cy="424"/>
          </a:xfrm>
        </p:grpSpPr>
        <p:sp>
          <p:nvSpPr>
            <p:cNvPr id="385" name="AutoShape 169"/>
            <p:cNvSpPr>
              <a:spLocks noChangeArrowheads="1"/>
            </p:cNvSpPr>
            <p:nvPr/>
          </p:nvSpPr>
          <p:spPr bwMode="auto">
            <a:xfrm>
              <a:off x="3940" y="1540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86" name="AutoShape 170"/>
            <p:cNvSpPr>
              <a:spLocks noChangeArrowheads="1"/>
            </p:cNvSpPr>
            <p:nvPr/>
          </p:nvSpPr>
          <p:spPr bwMode="auto">
            <a:xfrm>
              <a:off x="3940" y="1636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87" name="AutoShape 171"/>
            <p:cNvSpPr>
              <a:spLocks noChangeArrowheads="1"/>
            </p:cNvSpPr>
            <p:nvPr/>
          </p:nvSpPr>
          <p:spPr bwMode="auto">
            <a:xfrm>
              <a:off x="3940" y="1732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88" name="AutoShape 172"/>
            <p:cNvSpPr>
              <a:spLocks noChangeArrowheads="1"/>
            </p:cNvSpPr>
            <p:nvPr/>
          </p:nvSpPr>
          <p:spPr bwMode="auto">
            <a:xfrm>
              <a:off x="3940" y="1828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89" name="AutoShape 173"/>
            <p:cNvSpPr>
              <a:spLocks noChangeArrowheads="1"/>
            </p:cNvSpPr>
            <p:nvPr/>
          </p:nvSpPr>
          <p:spPr bwMode="auto">
            <a:xfrm>
              <a:off x="4708" y="1540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90" name="AutoShape 174"/>
            <p:cNvSpPr>
              <a:spLocks noChangeArrowheads="1"/>
            </p:cNvSpPr>
            <p:nvPr/>
          </p:nvSpPr>
          <p:spPr bwMode="auto">
            <a:xfrm>
              <a:off x="4324" y="1588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91" name="AutoShape 175"/>
            <p:cNvSpPr>
              <a:spLocks noChangeArrowheads="1"/>
            </p:cNvSpPr>
            <p:nvPr/>
          </p:nvSpPr>
          <p:spPr bwMode="auto">
            <a:xfrm>
              <a:off x="4324" y="1780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92" name="AutoShape 176"/>
            <p:cNvSpPr>
              <a:spLocks noChangeArrowheads="1"/>
            </p:cNvSpPr>
            <p:nvPr/>
          </p:nvSpPr>
          <p:spPr bwMode="auto">
            <a:xfrm>
              <a:off x="4324" y="1876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93" name="AutoShape 177"/>
            <p:cNvSpPr>
              <a:spLocks noChangeArrowheads="1"/>
            </p:cNvSpPr>
            <p:nvPr/>
          </p:nvSpPr>
          <p:spPr bwMode="auto">
            <a:xfrm>
              <a:off x="4708" y="1636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94" name="AutoShape 178"/>
            <p:cNvSpPr>
              <a:spLocks noChangeArrowheads="1"/>
            </p:cNvSpPr>
            <p:nvPr/>
          </p:nvSpPr>
          <p:spPr bwMode="auto">
            <a:xfrm>
              <a:off x="4708" y="1732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395" name="AutoShape 179"/>
            <p:cNvSpPr>
              <a:spLocks noChangeArrowheads="1"/>
            </p:cNvSpPr>
            <p:nvPr/>
          </p:nvSpPr>
          <p:spPr bwMode="auto">
            <a:xfrm>
              <a:off x="4708" y="1828"/>
              <a:ext cx="520" cy="88"/>
            </a:xfrm>
            <a:prstGeom prst="hexagon">
              <a:avLst>
                <a:gd name="adj" fmla="val 147700"/>
                <a:gd name="vf" fmla="val 115470"/>
              </a:avLst>
            </a:prstGeom>
            <a:solidFill>
              <a:srgbClr val="000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396" name="Rectangle 180"/>
          <p:cNvSpPr>
            <a:spLocks noChangeArrowheads="1"/>
          </p:cNvSpPr>
          <p:nvPr/>
        </p:nvSpPr>
        <p:spPr bwMode="auto">
          <a:xfrm>
            <a:off x="6875463" y="6032500"/>
            <a:ext cx="14811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smtClean="0">
                <a:solidFill>
                  <a:srgbClr val="000000"/>
                </a:solidFill>
                <a:latin typeface="Futura Book"/>
              </a:rPr>
              <a:t>NEGATIVE</a:t>
            </a:r>
            <a:endParaRPr lang="en-GB" altLang="en-US" sz="2000" smtClean="0">
              <a:solidFill>
                <a:srgbClr val="000000"/>
              </a:solidFill>
              <a:latin typeface="Futura Book"/>
            </a:endParaRPr>
          </a:p>
        </p:txBody>
      </p:sp>
      <p:sp>
        <p:nvSpPr>
          <p:cNvPr id="397" name="Oval 181"/>
          <p:cNvSpPr>
            <a:spLocks noChangeArrowheads="1"/>
          </p:cNvSpPr>
          <p:nvPr/>
        </p:nvSpPr>
        <p:spPr bwMode="auto">
          <a:xfrm>
            <a:off x="6781800" y="31877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8" name="Oval 182"/>
          <p:cNvSpPr>
            <a:spLocks noChangeArrowheads="1"/>
          </p:cNvSpPr>
          <p:nvPr/>
        </p:nvSpPr>
        <p:spPr bwMode="auto">
          <a:xfrm>
            <a:off x="7924800" y="31877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9" name="Oval 183"/>
          <p:cNvSpPr>
            <a:spLocks noChangeArrowheads="1"/>
          </p:cNvSpPr>
          <p:nvPr/>
        </p:nvSpPr>
        <p:spPr bwMode="auto">
          <a:xfrm>
            <a:off x="7391400" y="3416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0" name="Oval 184"/>
          <p:cNvSpPr>
            <a:spLocks noChangeArrowheads="1"/>
          </p:cNvSpPr>
          <p:nvPr/>
        </p:nvSpPr>
        <p:spPr bwMode="auto">
          <a:xfrm>
            <a:off x="6629400" y="38735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1" name="Oval 185"/>
          <p:cNvSpPr>
            <a:spLocks noChangeArrowheads="1"/>
          </p:cNvSpPr>
          <p:nvPr/>
        </p:nvSpPr>
        <p:spPr bwMode="auto">
          <a:xfrm>
            <a:off x="7162800" y="40259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2" name="Oval 186"/>
          <p:cNvSpPr>
            <a:spLocks noChangeArrowheads="1"/>
          </p:cNvSpPr>
          <p:nvPr/>
        </p:nvSpPr>
        <p:spPr bwMode="auto">
          <a:xfrm>
            <a:off x="7848600" y="3797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3" name="Oval 187"/>
          <p:cNvSpPr>
            <a:spLocks noChangeArrowheads="1"/>
          </p:cNvSpPr>
          <p:nvPr/>
        </p:nvSpPr>
        <p:spPr bwMode="auto">
          <a:xfrm>
            <a:off x="8001000" y="44069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4" name="Oval 188"/>
          <p:cNvSpPr>
            <a:spLocks noChangeArrowheads="1"/>
          </p:cNvSpPr>
          <p:nvPr/>
        </p:nvSpPr>
        <p:spPr bwMode="auto">
          <a:xfrm>
            <a:off x="7467600" y="4559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5" name="Oval 189"/>
          <p:cNvSpPr>
            <a:spLocks noChangeArrowheads="1"/>
          </p:cNvSpPr>
          <p:nvPr/>
        </p:nvSpPr>
        <p:spPr bwMode="auto">
          <a:xfrm>
            <a:off x="6781800" y="47117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6" name="Oval 190"/>
          <p:cNvSpPr>
            <a:spLocks noChangeArrowheads="1"/>
          </p:cNvSpPr>
          <p:nvPr/>
        </p:nvSpPr>
        <p:spPr bwMode="auto">
          <a:xfrm>
            <a:off x="7924800" y="48641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7" name="Oval 191"/>
          <p:cNvSpPr>
            <a:spLocks noChangeArrowheads="1"/>
          </p:cNvSpPr>
          <p:nvPr/>
        </p:nvSpPr>
        <p:spPr bwMode="auto">
          <a:xfrm>
            <a:off x="7315200" y="51689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8" name="Oval 192"/>
          <p:cNvSpPr>
            <a:spLocks noChangeArrowheads="1"/>
          </p:cNvSpPr>
          <p:nvPr/>
        </p:nvSpPr>
        <p:spPr bwMode="auto">
          <a:xfrm>
            <a:off x="6553200" y="53213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" name="Oval 193"/>
          <p:cNvSpPr>
            <a:spLocks noChangeArrowheads="1"/>
          </p:cNvSpPr>
          <p:nvPr/>
        </p:nvSpPr>
        <p:spPr bwMode="auto">
          <a:xfrm>
            <a:off x="7772400" y="5397500"/>
            <a:ext cx="228600" cy="2286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9804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10" name="Group 194"/>
          <p:cNvGrpSpPr>
            <a:grpSpLocks/>
          </p:cNvGrpSpPr>
          <p:nvPr/>
        </p:nvGrpSpPr>
        <p:grpSpPr bwMode="auto">
          <a:xfrm>
            <a:off x="6172200" y="2501900"/>
            <a:ext cx="152400" cy="3124200"/>
            <a:chOff x="3888" y="1584"/>
            <a:chExt cx="96" cy="1968"/>
          </a:xfrm>
        </p:grpSpPr>
        <p:sp>
          <p:nvSpPr>
            <p:cNvPr id="411" name="Line 195"/>
            <p:cNvSpPr>
              <a:spLocks noChangeShapeType="1"/>
            </p:cNvSpPr>
            <p:nvPr/>
          </p:nvSpPr>
          <p:spPr bwMode="auto">
            <a:xfrm>
              <a:off x="3888" y="1584"/>
              <a:ext cx="0" cy="384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2" name="Line 196"/>
            <p:cNvSpPr>
              <a:spLocks noChangeShapeType="1"/>
            </p:cNvSpPr>
            <p:nvPr/>
          </p:nvSpPr>
          <p:spPr bwMode="auto">
            <a:xfrm>
              <a:off x="3936" y="1968"/>
              <a:ext cx="0" cy="384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3" name="Line 197"/>
            <p:cNvSpPr>
              <a:spLocks noChangeShapeType="1"/>
            </p:cNvSpPr>
            <p:nvPr/>
          </p:nvSpPr>
          <p:spPr bwMode="auto">
            <a:xfrm>
              <a:off x="3888" y="2400"/>
              <a:ext cx="0" cy="384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4" name="Line 198"/>
            <p:cNvSpPr>
              <a:spLocks noChangeShapeType="1"/>
            </p:cNvSpPr>
            <p:nvPr/>
          </p:nvSpPr>
          <p:spPr bwMode="auto">
            <a:xfrm>
              <a:off x="3984" y="2784"/>
              <a:ext cx="0" cy="384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5" name="Line 199"/>
            <p:cNvSpPr>
              <a:spLocks noChangeShapeType="1"/>
            </p:cNvSpPr>
            <p:nvPr/>
          </p:nvSpPr>
          <p:spPr bwMode="auto">
            <a:xfrm>
              <a:off x="3888" y="3168"/>
              <a:ext cx="0" cy="384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16" name="Group 202"/>
          <p:cNvGrpSpPr>
            <a:grpSpLocks/>
          </p:cNvGrpSpPr>
          <p:nvPr/>
        </p:nvGrpSpPr>
        <p:grpSpPr bwMode="auto">
          <a:xfrm>
            <a:off x="274638" y="5638800"/>
            <a:ext cx="1254125" cy="333375"/>
            <a:chOff x="173" y="3696"/>
            <a:chExt cx="790" cy="210"/>
          </a:xfrm>
        </p:grpSpPr>
        <p:sp>
          <p:nvSpPr>
            <p:cNvPr id="417" name="Rectangle 203"/>
            <p:cNvSpPr>
              <a:spLocks noChangeArrowheads="1"/>
            </p:cNvSpPr>
            <p:nvPr/>
          </p:nvSpPr>
          <p:spPr bwMode="auto">
            <a:xfrm>
              <a:off x="173" y="3696"/>
              <a:ext cx="79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en-US" sz="1600" smtClean="0">
                  <a:solidFill>
                    <a:srgbClr val="000000"/>
                  </a:solidFill>
                  <a:latin typeface="Futura Book"/>
                </a:rPr>
                <a:t>SEI</a:t>
              </a:r>
            </a:p>
          </p:txBody>
        </p:sp>
        <p:sp>
          <p:nvSpPr>
            <p:cNvPr id="418" name="Line 204"/>
            <p:cNvSpPr>
              <a:spLocks noChangeShapeType="1"/>
            </p:cNvSpPr>
            <p:nvPr/>
          </p:nvSpPr>
          <p:spPr bwMode="auto">
            <a:xfrm flipH="1">
              <a:off x="352" y="3696"/>
              <a:ext cx="432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19" name="Group 214"/>
          <p:cNvGrpSpPr>
            <a:grpSpLocks/>
          </p:cNvGrpSpPr>
          <p:nvPr/>
        </p:nvGrpSpPr>
        <p:grpSpPr bwMode="auto">
          <a:xfrm>
            <a:off x="3048000" y="1143000"/>
            <a:ext cx="3736975" cy="2540000"/>
            <a:chOff x="1920" y="720"/>
            <a:chExt cx="2354" cy="1600"/>
          </a:xfrm>
        </p:grpSpPr>
        <p:sp>
          <p:nvSpPr>
            <p:cNvPr id="420" name="Freeform 4"/>
            <p:cNvSpPr>
              <a:spLocks/>
            </p:cNvSpPr>
            <p:nvPr/>
          </p:nvSpPr>
          <p:spPr bwMode="auto">
            <a:xfrm>
              <a:off x="1920" y="959"/>
              <a:ext cx="2354" cy="550"/>
            </a:xfrm>
            <a:custGeom>
              <a:avLst/>
              <a:gdLst>
                <a:gd name="T0" fmla="*/ 2354 w 2354"/>
                <a:gd name="T1" fmla="*/ 550 h 550"/>
                <a:gd name="T2" fmla="*/ 1824 w 2354"/>
                <a:gd name="T3" fmla="*/ 145 h 550"/>
                <a:gd name="T4" fmla="*/ 1152 w 2354"/>
                <a:gd name="T5" fmla="*/ 1 h 550"/>
                <a:gd name="T6" fmla="*/ 501 w 2354"/>
                <a:gd name="T7" fmla="*/ 141 h 550"/>
                <a:gd name="T8" fmla="*/ 0 w 2354"/>
                <a:gd name="T9" fmla="*/ 481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4" h="550">
                  <a:moveTo>
                    <a:pt x="2354" y="550"/>
                  </a:moveTo>
                  <a:cubicBezTo>
                    <a:pt x="2264" y="484"/>
                    <a:pt x="2024" y="236"/>
                    <a:pt x="1824" y="145"/>
                  </a:cubicBezTo>
                  <a:cubicBezTo>
                    <a:pt x="1624" y="54"/>
                    <a:pt x="1372" y="2"/>
                    <a:pt x="1152" y="1"/>
                  </a:cubicBezTo>
                  <a:cubicBezTo>
                    <a:pt x="932" y="0"/>
                    <a:pt x="693" y="61"/>
                    <a:pt x="501" y="141"/>
                  </a:cubicBezTo>
                  <a:cubicBezTo>
                    <a:pt x="309" y="221"/>
                    <a:pt x="104" y="410"/>
                    <a:pt x="0" y="481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63DE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21" name="Text Box 200"/>
            <p:cNvSpPr txBox="1">
              <a:spLocks noChangeArrowheads="1"/>
            </p:cNvSpPr>
            <p:nvPr/>
          </p:nvSpPr>
          <p:spPr bwMode="auto">
            <a:xfrm>
              <a:off x="3849" y="960"/>
              <a:ext cx="23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63DE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80808"/>
                </a:buClr>
                <a:buSzPct val="80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e</a:t>
              </a:r>
              <a:r>
                <a:rPr kumimoji="0" lang="en-US" altLang="en-US" sz="2400" b="1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–</a:t>
              </a:r>
              <a:endParaRPr kumimoji="0" lang="en-US" altLang="en-US" sz="2400" b="1" i="1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22" name="Text Box 201"/>
            <p:cNvSpPr txBox="1">
              <a:spLocks noChangeArrowheads="1"/>
            </p:cNvSpPr>
            <p:nvPr/>
          </p:nvSpPr>
          <p:spPr bwMode="auto">
            <a:xfrm>
              <a:off x="2742" y="720"/>
              <a:ext cx="66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63DE8">
                          <a:gamma/>
                          <a:shade val="49804"/>
                          <a:invGamma/>
                        </a:srgbClr>
                      </a:gs>
                      <a:gs pos="100000">
                        <a:srgbClr val="063DE8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80808"/>
                </a:buClr>
                <a:buSzPct val="80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Charge</a:t>
              </a:r>
            </a:p>
          </p:txBody>
        </p:sp>
        <p:cxnSp>
          <p:nvCxnSpPr>
            <p:cNvPr id="423" name="AutoShape 208"/>
            <p:cNvCxnSpPr>
              <a:cxnSpLocks noChangeShapeType="1"/>
              <a:stCxn id="274" idx="6"/>
            </p:cNvCxnSpPr>
            <p:nvPr/>
          </p:nvCxnSpPr>
          <p:spPr bwMode="auto">
            <a:xfrm flipV="1">
              <a:off x="2112" y="2113"/>
              <a:ext cx="720" cy="20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</p:cxnSp>
        <p:cxnSp>
          <p:nvCxnSpPr>
            <p:cNvPr id="424" name="AutoShape 209"/>
            <p:cNvCxnSpPr>
              <a:cxnSpLocks noChangeShapeType="1"/>
              <a:stCxn id="327" idx="6"/>
              <a:endCxn id="371" idx="1"/>
            </p:cNvCxnSpPr>
            <p:nvPr/>
          </p:nvCxnSpPr>
          <p:spPr bwMode="auto">
            <a:xfrm flipV="1">
              <a:off x="3407" y="2008"/>
              <a:ext cx="677" cy="72"/>
            </a:xfrm>
            <a:prstGeom prst="curvedConnector3">
              <a:avLst>
                <a:gd name="adj1" fmla="val 49926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</p:cxnSp>
        <p:sp>
          <p:nvSpPr>
            <p:cNvPr id="425" name="Text Box 210"/>
            <p:cNvSpPr txBox="1">
              <a:spLocks noChangeArrowheads="1"/>
            </p:cNvSpPr>
            <p:nvPr/>
          </p:nvSpPr>
          <p:spPr bwMode="auto">
            <a:xfrm>
              <a:off x="2838" y="1824"/>
              <a:ext cx="552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80808"/>
                </a:buClr>
                <a:buSzPct val="80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Charge</a:t>
              </a:r>
            </a:p>
          </p:txBody>
        </p:sp>
      </p:grpSp>
      <p:grpSp>
        <p:nvGrpSpPr>
          <p:cNvPr id="426" name="Group 215"/>
          <p:cNvGrpSpPr>
            <a:grpSpLocks/>
          </p:cNvGrpSpPr>
          <p:nvPr/>
        </p:nvGrpSpPr>
        <p:grpSpPr bwMode="auto">
          <a:xfrm>
            <a:off x="3429000" y="1755775"/>
            <a:ext cx="3054350" cy="3679825"/>
            <a:chOff x="2160" y="1106"/>
            <a:chExt cx="1924" cy="2318"/>
          </a:xfrm>
        </p:grpSpPr>
        <p:sp>
          <p:nvSpPr>
            <p:cNvPr id="427" name="Text Box 205"/>
            <p:cNvSpPr txBox="1">
              <a:spLocks noChangeArrowheads="1"/>
            </p:cNvSpPr>
            <p:nvPr/>
          </p:nvSpPr>
          <p:spPr bwMode="auto">
            <a:xfrm>
              <a:off x="2626" y="1152"/>
              <a:ext cx="88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63DE8">
                          <a:gamma/>
                          <a:shade val="49804"/>
                          <a:invGamma/>
                        </a:srgbClr>
                      </a:gs>
                      <a:gs pos="100000">
                        <a:srgbClr val="063DE8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80808"/>
                </a:buClr>
                <a:buSzPct val="80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Discharge</a:t>
              </a:r>
            </a:p>
          </p:txBody>
        </p:sp>
        <p:sp>
          <p:nvSpPr>
            <p:cNvPr id="428" name="Freeform 206"/>
            <p:cNvSpPr>
              <a:spLocks/>
            </p:cNvSpPr>
            <p:nvPr/>
          </p:nvSpPr>
          <p:spPr bwMode="auto">
            <a:xfrm>
              <a:off x="2160" y="1106"/>
              <a:ext cx="1872" cy="382"/>
            </a:xfrm>
            <a:custGeom>
              <a:avLst/>
              <a:gdLst>
                <a:gd name="T0" fmla="*/ 1872 w 1872"/>
                <a:gd name="T1" fmla="*/ 382 h 382"/>
                <a:gd name="T2" fmla="*/ 1451 w 1872"/>
                <a:gd name="T3" fmla="*/ 101 h 382"/>
                <a:gd name="T4" fmla="*/ 916 w 1872"/>
                <a:gd name="T5" fmla="*/ 1 h 382"/>
                <a:gd name="T6" fmla="*/ 411 w 1872"/>
                <a:gd name="T7" fmla="*/ 94 h 382"/>
                <a:gd name="T8" fmla="*/ 0 w 1872"/>
                <a:gd name="T9" fmla="*/ 33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382">
                  <a:moveTo>
                    <a:pt x="1872" y="382"/>
                  </a:moveTo>
                  <a:cubicBezTo>
                    <a:pt x="1800" y="336"/>
                    <a:pt x="1610" y="164"/>
                    <a:pt x="1451" y="101"/>
                  </a:cubicBezTo>
                  <a:cubicBezTo>
                    <a:pt x="1291" y="38"/>
                    <a:pt x="1089" y="2"/>
                    <a:pt x="916" y="1"/>
                  </a:cubicBezTo>
                  <a:cubicBezTo>
                    <a:pt x="743" y="0"/>
                    <a:pt x="564" y="38"/>
                    <a:pt x="411" y="94"/>
                  </a:cubicBezTo>
                  <a:cubicBezTo>
                    <a:pt x="258" y="150"/>
                    <a:pt x="86" y="284"/>
                    <a:pt x="0" y="334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63DE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29" name="Text Box 207"/>
            <p:cNvSpPr txBox="1">
              <a:spLocks noChangeArrowheads="1"/>
            </p:cNvSpPr>
            <p:nvPr/>
          </p:nvSpPr>
          <p:spPr bwMode="auto">
            <a:xfrm>
              <a:off x="2304" y="1248"/>
              <a:ext cx="23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63DE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80808"/>
                </a:buClr>
                <a:buSzPct val="80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e</a:t>
              </a:r>
              <a:r>
                <a:rPr kumimoji="0" lang="en-US" altLang="en-US" sz="2400" b="1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–</a:t>
              </a:r>
              <a:endParaRPr kumimoji="0" lang="en-US" altLang="en-US" sz="2400" b="1" i="1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430" name="AutoShape 211"/>
            <p:cNvCxnSpPr>
              <a:cxnSpLocks noChangeShapeType="1"/>
              <a:stCxn id="346" idx="1"/>
            </p:cNvCxnSpPr>
            <p:nvPr/>
          </p:nvCxnSpPr>
          <p:spPr bwMode="auto">
            <a:xfrm rot="10800000" flipV="1">
              <a:off x="3408" y="2872"/>
              <a:ext cx="676" cy="152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</p:cxnSp>
        <p:sp>
          <p:nvSpPr>
            <p:cNvPr id="431" name="Text Box 212"/>
            <p:cNvSpPr txBox="1">
              <a:spLocks noChangeArrowheads="1"/>
            </p:cNvSpPr>
            <p:nvPr/>
          </p:nvSpPr>
          <p:spPr bwMode="auto">
            <a:xfrm>
              <a:off x="2722" y="2784"/>
              <a:ext cx="77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80808"/>
                </a:buClr>
                <a:buSzPct val="80000"/>
                <a:buFont typeface="Monotype Sorts" pitchFamily="2" charset="2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Discharge</a:t>
              </a:r>
            </a:p>
          </p:txBody>
        </p:sp>
        <p:cxnSp>
          <p:nvCxnSpPr>
            <p:cNvPr id="432" name="AutoShape 213"/>
            <p:cNvCxnSpPr>
              <a:cxnSpLocks noChangeShapeType="1"/>
              <a:stCxn id="323" idx="2"/>
              <a:endCxn id="313" idx="6"/>
            </p:cNvCxnSpPr>
            <p:nvPr/>
          </p:nvCxnSpPr>
          <p:spPr bwMode="auto">
            <a:xfrm rot="10800000" flipV="1">
              <a:off x="2208" y="3136"/>
              <a:ext cx="576" cy="288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1D58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33528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Li-ion technology choices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9066" y="1599733"/>
            <a:ext cx="4196734" cy="4750423"/>
          </a:xfrm>
        </p:spPr>
        <p:txBody>
          <a:bodyPr/>
          <a:lstStyle/>
          <a:p>
            <a:pPr lvl="0"/>
            <a:r>
              <a:rPr lang="en-US" dirty="0" smtClean="0"/>
              <a:t>Family of electrochemical systems</a:t>
            </a:r>
          </a:p>
          <a:p>
            <a:pPr lvl="0"/>
            <a:r>
              <a:rPr lang="en-US" dirty="0" smtClean="0"/>
              <a:t>Positive </a:t>
            </a:r>
            <a:r>
              <a:rPr lang="en-US" dirty="0" smtClean="0"/>
              <a:t>electrode</a:t>
            </a:r>
          </a:p>
          <a:p>
            <a:pPr lvl="1"/>
            <a:r>
              <a:rPr lang="en-US" dirty="0" smtClean="0"/>
              <a:t>Metal-oxides (e.g. NMC, NCA)</a:t>
            </a:r>
          </a:p>
          <a:p>
            <a:pPr lvl="1"/>
            <a:r>
              <a:rPr lang="en-US" dirty="0" smtClean="0"/>
              <a:t>Phosphates (e.g. LFP)</a:t>
            </a:r>
          </a:p>
          <a:p>
            <a:pPr lvl="0"/>
            <a:r>
              <a:rPr lang="en-US" dirty="0" smtClean="0"/>
              <a:t>Negative electrode</a:t>
            </a:r>
          </a:p>
          <a:p>
            <a:pPr lvl="1"/>
            <a:r>
              <a:rPr lang="en-US" dirty="0" smtClean="0"/>
              <a:t>Graphite &amp; other carbons</a:t>
            </a:r>
          </a:p>
          <a:p>
            <a:pPr lvl="1"/>
            <a:r>
              <a:rPr lang="en-US" dirty="0" smtClean="0"/>
              <a:t>Lithium-titanate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26" y="1554479"/>
            <a:ext cx="4683873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24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Li-ion technology choices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1447800"/>
            <a:ext cx="6934199" cy="496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267200" y="2286000"/>
            <a:ext cx="3103174" cy="3200400"/>
            <a:chOff x="4267200" y="2286000"/>
            <a:chExt cx="3103174" cy="320040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267200" y="2286000"/>
              <a:ext cx="198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943600" y="5486400"/>
              <a:ext cx="990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6182228" y="2511474"/>
              <a:ext cx="11881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High cell</a:t>
              </a:r>
            </a:p>
            <a:p>
              <a:pPr algn="ctr"/>
              <a:r>
                <a:rPr lang="en-US" b="1" dirty="0" smtClean="0"/>
                <a:t>voltage</a:t>
              </a:r>
              <a:endParaRPr lang="en-US" b="1" dirty="0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6096000" y="2286000"/>
              <a:ext cx="0" cy="316761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279910" y="2971800"/>
            <a:ext cx="2606290" cy="1524000"/>
            <a:chOff x="1279910" y="2971800"/>
            <a:chExt cx="2606290" cy="15240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2590800" y="2971800"/>
              <a:ext cx="0" cy="1524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438400" y="2971800"/>
              <a:ext cx="1447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438400" y="4495800"/>
              <a:ext cx="1371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1279910" y="3337559"/>
              <a:ext cx="112883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Low cell</a:t>
              </a:r>
            </a:p>
            <a:p>
              <a:pPr algn="ctr"/>
              <a:r>
                <a:rPr lang="en-US" b="1" dirty="0" smtClean="0"/>
                <a:t>voltage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74961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Li-ion technology choices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438275"/>
            <a:ext cx="69373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562600" y="4267200"/>
            <a:ext cx="1371600" cy="1219200"/>
            <a:chOff x="5562600" y="4267200"/>
            <a:chExt cx="1371600" cy="1219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6172200" y="4724400"/>
              <a:ext cx="762000" cy="76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5562600" y="4267200"/>
              <a:ext cx="89960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Forms</a:t>
              </a:r>
            </a:p>
            <a:p>
              <a:pPr algn="ctr"/>
              <a:r>
                <a:rPr lang="en-US" b="1" dirty="0" smtClean="0"/>
                <a:t>SEI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0" y="3429000"/>
            <a:ext cx="932376" cy="1085165"/>
            <a:chOff x="3810000" y="3429000"/>
            <a:chExt cx="932376" cy="108516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3810000" y="3919537"/>
              <a:ext cx="533400" cy="59462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4156959" y="3429000"/>
              <a:ext cx="58541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No</a:t>
              </a:r>
            </a:p>
            <a:p>
              <a:pPr algn="ctr"/>
              <a:r>
                <a:rPr lang="en-US" b="1" dirty="0" smtClean="0"/>
                <a:t>SEI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09299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Li-ion technology choices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8275"/>
            <a:ext cx="4487325" cy="32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124"/>
            <a:ext cx="5181599" cy="38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1828800"/>
            <a:ext cx="38619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Height of block indicates ‘slope’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 flipV="1">
            <a:off x="2209800" y="1952506"/>
            <a:ext cx="1524000" cy="60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549481" y="4648201"/>
            <a:ext cx="2689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Technologies with ‘slope’</a:t>
            </a:r>
          </a:p>
          <a:p>
            <a:r>
              <a:rPr lang="en-US" dirty="0" smtClean="0"/>
              <a:t>are easier to balance</a:t>
            </a:r>
            <a:br>
              <a:rPr lang="en-US" dirty="0" smtClean="0"/>
            </a:br>
            <a:r>
              <a:rPr lang="en-US" dirty="0" smtClean="0"/>
              <a:t>in PSOC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53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PSOC cycling application 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Cell voltage (battery cost/kWh)</a:t>
            </a:r>
          </a:p>
          <a:p>
            <a:pPr lvl="0"/>
            <a:r>
              <a:rPr lang="en-US" dirty="0" smtClean="0"/>
              <a:t>Slope of OCV vs SOC</a:t>
            </a:r>
          </a:p>
          <a:p>
            <a:pPr lvl="0"/>
            <a:r>
              <a:rPr lang="en-US" dirty="0" smtClean="0"/>
              <a:t>Asymmetry of charge and discharge power (and whether it matters)</a:t>
            </a:r>
          </a:p>
          <a:p>
            <a:pPr lvl="0"/>
            <a:r>
              <a:rPr lang="en-US" dirty="0" smtClean="0"/>
              <a:t>Power vs. energy considerations</a:t>
            </a:r>
          </a:p>
          <a:p>
            <a:pPr lvl="0"/>
            <a:r>
              <a:rPr lang="en-US" dirty="0" smtClean="0"/>
              <a:t>Cycle life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7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PV ramp-rate control</a:t>
            </a:r>
          </a:p>
          <a:p>
            <a:pPr lvl="0"/>
            <a:r>
              <a:rPr lang="en-US" dirty="0" smtClean="0"/>
              <a:t>PJM regulation signals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Lithium-ion batteries in PSOC operation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50B4-0889-4A89-A5D2-2F2C5BD67D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76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aft masque 2014">
      <a:dk1>
        <a:srgbClr val="000000"/>
      </a:dk1>
      <a:lt1>
        <a:srgbClr val="FFFFFF"/>
      </a:lt1>
      <a:dk2>
        <a:srgbClr val="D8D8D8"/>
      </a:dk2>
      <a:lt2>
        <a:srgbClr val="FFFFFF"/>
      </a:lt2>
      <a:accent1>
        <a:srgbClr val="FFFFFF"/>
      </a:accent1>
      <a:accent2>
        <a:srgbClr val="A50021"/>
      </a:accent2>
      <a:accent3>
        <a:srgbClr val="3F3F3F"/>
      </a:accent3>
      <a:accent4>
        <a:srgbClr val="000000"/>
      </a:accent4>
      <a:accent5>
        <a:srgbClr val="7030A0"/>
      </a:accent5>
      <a:accent6>
        <a:srgbClr val="002060"/>
      </a:accent6>
      <a:hlink>
        <a:srgbClr val="7030A0"/>
      </a:hlink>
      <a:folHlink>
        <a:srgbClr val="515151"/>
      </a:folHlink>
    </a:clrScheme>
    <a:fontScheme name="saft masque 20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03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03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page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age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age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age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age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age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age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age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age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age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age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age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146</TotalTime>
  <Words>278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Lithium-ion batteries in PSOC operation</vt:lpstr>
      <vt:lpstr>Cycle-life curves</vt:lpstr>
      <vt:lpstr>Recap of Li-ion basics</vt:lpstr>
      <vt:lpstr>Li-ion technology choices</vt:lpstr>
      <vt:lpstr>Li-ion technology choices</vt:lpstr>
      <vt:lpstr>Li-ion technology choices</vt:lpstr>
      <vt:lpstr>Li-ion technology choices</vt:lpstr>
      <vt:lpstr>PSOC cycling application characteristics</vt:lpstr>
      <vt:lpstr>Application analysis</vt:lpstr>
      <vt:lpstr>PV ramp-rate control</vt:lpstr>
      <vt:lpstr>PJM regulation signals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Lithium-ion batteries in PSOC operation</dc:title>
  <dc:creator>McDowall, Jim</dc:creator>
  <cp:lastModifiedBy>McDowall, Jim</cp:lastModifiedBy>
  <cp:revision>15</cp:revision>
  <dcterms:created xsi:type="dcterms:W3CDTF">2016-01-06T21:57:19Z</dcterms:created>
  <dcterms:modified xsi:type="dcterms:W3CDTF">2016-01-10T19:25:15Z</dcterms:modified>
</cp:coreProperties>
</file>