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4" r:id="rId16"/>
    <p:sldId id="275" r:id="rId17"/>
    <p:sldId id="276" r:id="rId18"/>
    <p:sldId id="277" r:id="rId19"/>
    <p:sldId id="278" r:id="rId20"/>
    <p:sldId id="279" r:id="rId21"/>
    <p:sldId id="281" r:id="rId22"/>
    <p:sldId id="282" r:id="rId23"/>
    <p:sldId id="283"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3.png"/><Relationship Id="rId1" Type="http://schemas.openxmlformats.org/officeDocument/2006/relationships/image" Target="../media/image4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5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image" Target="../media/image29.png"/></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3.wmf"/><Relationship Id="rId7" Type="http://schemas.openxmlformats.org/officeDocument/2006/relationships/image" Target="../media/image37.png"/><Relationship Id="rId2" Type="http://schemas.openxmlformats.org/officeDocument/2006/relationships/image" Target="../media/image32.wmf"/><Relationship Id="rId1" Type="http://schemas.openxmlformats.org/officeDocument/2006/relationships/image" Target="../media/image31.png"/><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6.wmf"/><Relationship Id="rId1" Type="http://schemas.openxmlformats.org/officeDocument/2006/relationships/image" Target="../media/image31.png"/><Relationship Id="rId4" Type="http://schemas.openxmlformats.org/officeDocument/2006/relationships/image" Target="../media/image3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1.png"/><Relationship Id="rId4" Type="http://schemas.openxmlformats.org/officeDocument/2006/relationships/image" Target="../media/image4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C2B8873-F31F-42C7-8D0D-14D4E6D18491}" type="datetimeFigureOut">
              <a:rPr lang="en-US" smtClean="0"/>
              <a:pPr/>
              <a:t>1/24/2013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D4DB717-9A42-4D59-80EA-F8965F652A3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2B8873-F31F-42C7-8D0D-14D4E6D18491}"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DB717-9A42-4D59-80EA-F8965F652A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D4DB717-9A42-4D59-80EA-F8965F652A3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2B8873-F31F-42C7-8D0D-14D4E6D18491}"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5334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762000"/>
            <a:ext cx="3810000" cy="5334000"/>
          </a:xfrm>
        </p:spPr>
        <p:txBody>
          <a:bodyPr/>
          <a:lstStyle/>
          <a:p>
            <a:endParaRPr lang="en-US"/>
          </a:p>
        </p:txBody>
      </p:sp>
      <p:sp>
        <p:nvSpPr>
          <p:cNvPr id="4" name="Text Placeholder 3"/>
          <p:cNvSpPr>
            <a:spLocks noGrp="1"/>
          </p:cNvSpPr>
          <p:nvPr>
            <p:ph type="body" sz="half" idx="2"/>
          </p:nvPr>
        </p:nvSpPr>
        <p:spPr>
          <a:xfrm>
            <a:off x="4648200" y="762000"/>
            <a:ext cx="38100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400800"/>
            <a:ext cx="2743200" cy="304800"/>
          </a:xfrm>
        </p:spPr>
        <p:txBody>
          <a:bodyPr/>
          <a:lstStyle>
            <a:lvl1pPr>
              <a:defRPr/>
            </a:lvl1pPr>
          </a:lstStyle>
          <a:p>
            <a:endParaRPr lang="en-US"/>
          </a:p>
        </p:txBody>
      </p:sp>
      <p:sp>
        <p:nvSpPr>
          <p:cNvPr id="6" name="Footer Placeholder 5"/>
          <p:cNvSpPr>
            <a:spLocks noGrp="1"/>
          </p:cNvSpPr>
          <p:nvPr>
            <p:ph type="ftr" sz="quarter" idx="11"/>
          </p:nvPr>
        </p:nvSpPr>
        <p:spPr>
          <a:xfrm>
            <a:off x="3200400" y="6400800"/>
            <a:ext cx="2895600" cy="228600"/>
          </a:xfrm>
        </p:spPr>
        <p:txBody>
          <a:bodyPr/>
          <a:lstStyle>
            <a:lvl1pPr>
              <a:defRPr/>
            </a:lvl1pPr>
          </a:lstStyle>
          <a:p>
            <a:r>
              <a:rPr lang="en-US"/>
              <a:t>Ch 13  Oscillators</a:t>
            </a:r>
          </a:p>
        </p:txBody>
      </p:sp>
      <p:sp>
        <p:nvSpPr>
          <p:cNvPr id="7" name="Slide Number Placeholder 6"/>
          <p:cNvSpPr>
            <a:spLocks noGrp="1"/>
          </p:cNvSpPr>
          <p:nvPr>
            <p:ph type="sldNum" sz="quarter" idx="12"/>
          </p:nvPr>
        </p:nvSpPr>
        <p:spPr>
          <a:xfrm>
            <a:off x="6553200" y="6400800"/>
            <a:ext cx="1905000" cy="228600"/>
          </a:xfrm>
        </p:spPr>
        <p:txBody>
          <a:bodyPr/>
          <a:lstStyle>
            <a:lvl1pPr>
              <a:defRPr/>
            </a:lvl1pPr>
          </a:lstStyle>
          <a:p>
            <a:fld id="{917EFDAA-0442-4B75-9EEE-4C3D40CE0D6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2B8873-F31F-42C7-8D0D-14D4E6D18491}"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D4DB717-9A42-4D59-80EA-F8965F652A3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C2B8873-F31F-42C7-8D0D-14D4E6D18491}" type="datetimeFigureOut">
              <a:rPr lang="en-US" smtClean="0"/>
              <a:pPr/>
              <a:t>1/24/2013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D4DB717-9A42-4D59-80EA-F8965F652A3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C2B8873-F31F-42C7-8D0D-14D4E6D18491}"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DB717-9A42-4D59-80EA-F8965F652A3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2B8873-F31F-42C7-8D0D-14D4E6D18491}" type="datetimeFigureOut">
              <a:rPr lang="en-US" smtClean="0"/>
              <a:pPr/>
              <a:t>1/24/2013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D4DB717-9A42-4D59-80EA-F8965F652A3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2B8873-F31F-42C7-8D0D-14D4E6D18491}" type="datetimeFigureOut">
              <a:rPr lang="en-US" smtClean="0"/>
              <a:pPr/>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D4DB717-9A42-4D59-80EA-F8965F652A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C2B8873-F31F-42C7-8D0D-14D4E6D18491}" type="datetimeFigureOut">
              <a:rPr lang="en-US" smtClean="0"/>
              <a:pPr/>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D4DB717-9A42-4D59-80EA-F8965F652A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D4DB717-9A42-4D59-80EA-F8965F652A3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C2B8873-F31F-42C7-8D0D-14D4E6D18491}" type="datetimeFigureOut">
              <a:rPr lang="en-US" smtClean="0"/>
              <a:pPr/>
              <a:t>1/24/2013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D4DB717-9A42-4D59-80EA-F8965F652A3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C2B8873-F31F-42C7-8D0D-14D4E6D18491}" type="datetimeFigureOut">
              <a:rPr lang="en-US" smtClean="0"/>
              <a:pPr/>
              <a:t>1/24/2013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C2B8873-F31F-42C7-8D0D-14D4E6D18491}" type="datetimeFigureOut">
              <a:rPr lang="en-US" smtClean="0"/>
              <a:pPr/>
              <a:t>1/24/2013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D4DB717-9A42-4D59-80EA-F8965F652A3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20.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 Id="rId9" Type="http://schemas.openxmlformats.org/officeDocument/2006/relationships/oleObject" Target="../embeddings/oleObject27.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21.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Rama </a:t>
            </a:r>
            <a:r>
              <a:rPr lang="en-US" dirty="0" err="1" smtClean="0"/>
              <a:t>Arora</a:t>
            </a:r>
            <a:r>
              <a:rPr lang="en-US" dirty="0" smtClean="0"/>
              <a:t>,</a:t>
            </a:r>
          </a:p>
          <a:p>
            <a:r>
              <a:rPr lang="en-US" dirty="0" smtClean="0"/>
              <a:t>Physics Department</a:t>
            </a:r>
          </a:p>
          <a:p>
            <a:r>
              <a:rPr lang="en-US" dirty="0" smtClean="0"/>
              <a:t>PGGCG-11</a:t>
            </a:r>
            <a:r>
              <a:rPr lang="en-US" smtClean="0"/>
              <a:t>, Chandigarh</a:t>
            </a:r>
            <a:endParaRPr lang="en-US" dirty="0"/>
          </a:p>
        </p:txBody>
      </p:sp>
      <p:sp>
        <p:nvSpPr>
          <p:cNvPr id="2" name="Title 1"/>
          <p:cNvSpPr>
            <a:spLocks noGrp="1"/>
          </p:cNvSpPr>
          <p:nvPr>
            <p:ph type="ctrTitle"/>
          </p:nvPr>
        </p:nvSpPr>
        <p:spPr/>
        <p:txBody>
          <a:bodyPr>
            <a:normAutofit/>
          </a:bodyPr>
          <a:lstStyle/>
          <a:p>
            <a:r>
              <a:rPr lang="en-US" sz="5400" dirty="0" smtClean="0"/>
              <a:t>OSCILLATORS</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rgbClr val="7030A0"/>
                </a:solidFill>
              </a:rPr>
              <a:t>AC equivalent circuit of Hartley oscillator</a:t>
            </a:r>
            <a:endParaRPr lang="en-IN" dirty="0">
              <a:solidFill>
                <a:srgbClr val="7030A0"/>
              </a:solidFill>
            </a:endParaRPr>
          </a:p>
        </p:txBody>
      </p:sp>
      <p:pic>
        <p:nvPicPr>
          <p:cNvPr id="18435" name="Picture 4" descr="C:\Users\dmehta1\Desktop\New folder (2)\http___www.abuisbeih.puspc1.bmp"/>
          <p:cNvPicPr>
            <a:picLocks noChangeAspect="1" noChangeArrowheads="1"/>
          </p:cNvPicPr>
          <p:nvPr/>
        </p:nvPicPr>
        <p:blipFill>
          <a:blip r:embed="rId2" cstate="print"/>
          <a:srcRect/>
          <a:stretch>
            <a:fillRect/>
          </a:stretch>
        </p:blipFill>
        <p:spPr bwMode="auto">
          <a:xfrm>
            <a:off x="4643438" y="5357813"/>
            <a:ext cx="3768725" cy="857250"/>
          </a:xfrm>
          <a:prstGeom prst="rect">
            <a:avLst/>
          </a:prstGeom>
          <a:noFill/>
          <a:ln w="9525">
            <a:noFill/>
            <a:miter lim="800000"/>
            <a:headEnd/>
            <a:tailEnd/>
          </a:ln>
        </p:spPr>
      </p:pic>
      <p:sp>
        <p:nvSpPr>
          <p:cNvPr id="18436" name="Rectangle 6"/>
          <p:cNvSpPr>
            <a:spLocks noChangeArrowheads="1"/>
          </p:cNvSpPr>
          <p:nvPr/>
        </p:nvSpPr>
        <p:spPr bwMode="auto">
          <a:xfrm>
            <a:off x="642938" y="5529263"/>
            <a:ext cx="4313237" cy="400050"/>
          </a:xfrm>
          <a:prstGeom prst="rect">
            <a:avLst/>
          </a:prstGeom>
          <a:noFill/>
          <a:ln w="9525">
            <a:noFill/>
            <a:miter lim="800000"/>
            <a:headEnd/>
            <a:tailEnd/>
          </a:ln>
        </p:spPr>
        <p:txBody>
          <a:bodyPr wrap="none">
            <a:spAutoFit/>
          </a:bodyPr>
          <a:lstStyle/>
          <a:p>
            <a:r>
              <a:rPr lang="en-US" sz="2000">
                <a:latin typeface="Times New Roman" pitchFamily="18" charset="0"/>
                <a:cs typeface="Times New Roman" pitchFamily="18" charset="0"/>
              </a:rPr>
              <a:t>The frequency of oscillation is given by,</a:t>
            </a:r>
            <a:endParaRPr lang="en-IN" sz="2000">
              <a:latin typeface="Times New Roman" pitchFamily="18" charset="0"/>
              <a:cs typeface="Times New Roman" pitchFamily="18" charset="0"/>
            </a:endParaRPr>
          </a:p>
        </p:txBody>
      </p:sp>
      <p:pic>
        <p:nvPicPr>
          <p:cNvPr id="18437" name="Picture 2"/>
          <p:cNvPicPr>
            <a:picLocks noChangeAspect="1" noChangeArrowheads="1"/>
          </p:cNvPicPr>
          <p:nvPr/>
        </p:nvPicPr>
        <p:blipFill>
          <a:blip r:embed="rId3" cstate="print"/>
          <a:srcRect/>
          <a:stretch>
            <a:fillRect/>
          </a:stretch>
        </p:blipFill>
        <p:spPr bwMode="auto">
          <a:xfrm>
            <a:off x="428625" y="1428750"/>
            <a:ext cx="8215313" cy="3429000"/>
          </a:xfrm>
          <a:prstGeom prst="rect">
            <a:avLst/>
          </a:prstGeom>
          <a:noFill/>
          <a:ln w="9525">
            <a:noFill/>
            <a:miter lim="800000"/>
            <a:headEnd/>
            <a:tailEnd/>
          </a:ln>
        </p:spPr>
      </p:pic>
      <p:sp>
        <p:nvSpPr>
          <p:cNvPr id="18438" name="Rectangle 6"/>
          <p:cNvSpPr>
            <a:spLocks noChangeArrowheads="1"/>
          </p:cNvSpPr>
          <p:nvPr/>
        </p:nvSpPr>
        <p:spPr bwMode="auto">
          <a:xfrm>
            <a:off x="2071688" y="4786313"/>
            <a:ext cx="441325" cy="369887"/>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(a)</a:t>
            </a:r>
            <a:endParaRPr lang="en-IN"/>
          </a:p>
        </p:txBody>
      </p:sp>
      <p:sp>
        <p:nvSpPr>
          <p:cNvPr id="18439" name="Rectangle 7"/>
          <p:cNvSpPr>
            <a:spLocks noChangeArrowheads="1"/>
          </p:cNvSpPr>
          <p:nvPr/>
        </p:nvSpPr>
        <p:spPr bwMode="auto">
          <a:xfrm>
            <a:off x="6500813" y="4786313"/>
            <a:ext cx="454025" cy="369887"/>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(b)</a:t>
            </a:r>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1026" name="Object 1"/>
          <p:cNvGraphicFramePr>
            <a:graphicFrameLocks noChangeAspect="1"/>
          </p:cNvGraphicFramePr>
          <p:nvPr/>
        </p:nvGraphicFramePr>
        <p:xfrm>
          <a:off x="3357563" y="906463"/>
          <a:ext cx="1643062" cy="736600"/>
        </p:xfrm>
        <a:graphic>
          <a:graphicData uri="http://schemas.openxmlformats.org/presentationml/2006/ole">
            <p:oleObj spid="_x0000_s1026" name="Equation" r:id="rId3" imgW="1016000" imgH="457200" progId="Equation.3">
              <p:embed/>
            </p:oleObj>
          </a:graphicData>
        </a:graphic>
      </p:graphicFrame>
      <p:sp>
        <p:nvSpPr>
          <p:cNvPr id="1031" name="Rectangle 3"/>
          <p:cNvSpPr>
            <a:spLocks noChangeArrowheads="1"/>
          </p:cNvSpPr>
          <p:nvPr/>
        </p:nvSpPr>
        <p:spPr bwMode="auto">
          <a:xfrm>
            <a:off x="73025" y="1844675"/>
            <a:ext cx="8785225"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Let the currents I</a:t>
            </a:r>
            <a:r>
              <a:rPr lang="en-US" baseline="-25000">
                <a:latin typeface="Times New Roman" pitchFamily="18" charset="0"/>
                <a:cs typeface="Times New Roman" pitchFamily="18" charset="0"/>
              </a:rPr>
              <a:t>1</a:t>
            </a:r>
            <a:r>
              <a:rPr lang="en-US">
                <a:latin typeface="Times New Roman" pitchFamily="18" charset="0"/>
                <a:cs typeface="Times New Roman" pitchFamily="18" charset="0"/>
              </a:rPr>
              <a:t>, I</a:t>
            </a:r>
            <a:r>
              <a:rPr lang="en-US" baseline="-25000">
                <a:latin typeface="Times New Roman" pitchFamily="18" charset="0"/>
                <a:cs typeface="Times New Roman" pitchFamily="18" charset="0"/>
              </a:rPr>
              <a:t>2</a:t>
            </a:r>
            <a:r>
              <a:rPr lang="en-US">
                <a:latin typeface="Times New Roman" pitchFamily="18" charset="0"/>
                <a:cs typeface="Times New Roman" pitchFamily="18" charset="0"/>
              </a:rPr>
              <a:t> and I</a:t>
            </a:r>
            <a:r>
              <a:rPr lang="en-US" baseline="-25000">
                <a:latin typeface="Times New Roman" pitchFamily="18" charset="0"/>
                <a:cs typeface="Times New Roman" pitchFamily="18" charset="0"/>
              </a:rPr>
              <a:t>3</a:t>
            </a:r>
            <a:r>
              <a:rPr lang="en-US">
                <a:latin typeface="Times New Roman" pitchFamily="18" charset="0"/>
                <a:cs typeface="Times New Roman" pitchFamily="18" charset="0"/>
              </a:rPr>
              <a:t> be non-zero. Applying Kirchhoff’s voltage law to loop (1), we get</a:t>
            </a:r>
            <a:endParaRPr lang="en-IN"/>
          </a:p>
        </p:txBody>
      </p:sp>
      <p:sp>
        <p:nvSpPr>
          <p:cNvPr id="103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1027" name="Object 3"/>
          <p:cNvGraphicFramePr>
            <a:graphicFrameLocks noChangeAspect="1"/>
          </p:cNvGraphicFramePr>
          <p:nvPr/>
        </p:nvGraphicFramePr>
        <p:xfrm>
          <a:off x="2500313" y="2439988"/>
          <a:ext cx="3429000" cy="417512"/>
        </p:xfrm>
        <a:graphic>
          <a:graphicData uri="http://schemas.openxmlformats.org/presentationml/2006/ole">
            <p:oleObj spid="_x0000_s1027" name="Equation" r:id="rId4" imgW="1955800" imgH="241300" progId="Equation.3">
              <p:embed/>
            </p:oleObj>
          </a:graphicData>
        </a:graphic>
      </p:graphicFrame>
      <p:sp>
        <p:nvSpPr>
          <p:cNvPr id="1033" name="Rectangle 6"/>
          <p:cNvSpPr>
            <a:spLocks noChangeArrowheads="1"/>
          </p:cNvSpPr>
          <p:nvPr/>
        </p:nvSpPr>
        <p:spPr bwMode="auto">
          <a:xfrm>
            <a:off x="571500" y="3130550"/>
            <a:ext cx="6623050"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Similarly, applying Kirchhoff’s voltage law to loop (2) and (3), we get</a:t>
            </a:r>
            <a:endParaRPr lang="en-IN"/>
          </a:p>
        </p:txBody>
      </p:sp>
      <p:sp>
        <p:nvSpPr>
          <p:cNvPr id="1034"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1028" name="Object 5"/>
          <p:cNvGraphicFramePr>
            <a:graphicFrameLocks noChangeAspect="1"/>
          </p:cNvGraphicFramePr>
          <p:nvPr/>
        </p:nvGraphicFramePr>
        <p:xfrm>
          <a:off x="3000375" y="3675063"/>
          <a:ext cx="2857500" cy="682625"/>
        </p:xfrm>
        <a:graphic>
          <a:graphicData uri="http://schemas.openxmlformats.org/presentationml/2006/ole">
            <p:oleObj spid="_x0000_s1028" name="Equation" r:id="rId5" imgW="1917700" imgH="457200" progId="Equation.3">
              <p:embed/>
            </p:oleObj>
          </a:graphicData>
        </a:graphic>
      </p:graphicFrame>
      <p:sp>
        <p:nvSpPr>
          <p:cNvPr id="1035" name="Rectangle 9"/>
          <p:cNvSpPr>
            <a:spLocks noChangeArrowheads="1"/>
          </p:cNvSpPr>
          <p:nvPr/>
        </p:nvSpPr>
        <p:spPr bwMode="auto">
          <a:xfrm>
            <a:off x="1000125" y="4572000"/>
            <a:ext cx="517525"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and</a:t>
            </a:r>
            <a:endParaRPr lang="en-IN"/>
          </a:p>
        </p:txBody>
      </p:sp>
      <p:sp>
        <p:nvSpPr>
          <p:cNvPr id="103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1029" name="Object 7"/>
          <p:cNvGraphicFramePr>
            <a:graphicFrameLocks noChangeAspect="1"/>
          </p:cNvGraphicFramePr>
          <p:nvPr/>
        </p:nvGraphicFramePr>
        <p:xfrm>
          <a:off x="2428875" y="4643438"/>
          <a:ext cx="3843338" cy="357187"/>
        </p:xfrm>
        <a:graphic>
          <a:graphicData uri="http://schemas.openxmlformats.org/presentationml/2006/ole">
            <p:oleObj spid="_x0000_s1029" name="Equation" r:id="rId6" imgW="2565400" imgH="241300" progId="Equation.3">
              <p:embed/>
            </p:oleObj>
          </a:graphicData>
        </a:graphic>
      </p:graphicFrame>
      <p:sp>
        <p:nvSpPr>
          <p:cNvPr id="1037" name="Rectangle 12"/>
          <p:cNvSpPr>
            <a:spLocks noChangeArrowheads="1"/>
          </p:cNvSpPr>
          <p:nvPr/>
        </p:nvSpPr>
        <p:spPr bwMode="auto">
          <a:xfrm>
            <a:off x="1285875" y="571500"/>
            <a:ext cx="2262188" cy="369888"/>
          </a:xfrm>
          <a:prstGeom prst="rect">
            <a:avLst/>
          </a:prstGeom>
          <a:noFill/>
          <a:ln w="9525">
            <a:noFill/>
            <a:miter lim="800000"/>
            <a:headEnd/>
            <a:tailEnd/>
          </a:ln>
        </p:spPr>
        <p:txBody>
          <a:bodyPr wrap="none">
            <a:spAutoFit/>
          </a:bodyPr>
          <a:lstStyle/>
          <a:p>
            <a:r>
              <a:rPr lang="en-US" dirty="0">
                <a:latin typeface="Times New Roman" pitchFamily="18" charset="0"/>
                <a:cs typeface="Times New Roman" pitchFamily="18" charset="0"/>
              </a:rPr>
              <a:t>From fig. (b), we have</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3"/>
          <p:cNvSpPr>
            <a:spLocks noChangeArrowheads="1"/>
          </p:cNvSpPr>
          <p:nvPr/>
        </p:nvSpPr>
        <p:spPr bwMode="auto">
          <a:xfrm>
            <a:off x="1000125" y="571500"/>
            <a:ext cx="3508375"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Rearranging the above eqns. We get</a:t>
            </a:r>
            <a:endParaRPr lang="en-IN"/>
          </a:p>
        </p:txBody>
      </p:sp>
      <p:sp>
        <p:nvSpPr>
          <p:cNvPr id="205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2050" name="Object 1"/>
          <p:cNvGraphicFramePr>
            <a:graphicFrameLocks noChangeAspect="1"/>
          </p:cNvGraphicFramePr>
          <p:nvPr/>
        </p:nvGraphicFramePr>
        <p:xfrm>
          <a:off x="2286000" y="1214438"/>
          <a:ext cx="4019550" cy="714375"/>
        </p:xfrm>
        <a:graphic>
          <a:graphicData uri="http://schemas.openxmlformats.org/presentationml/2006/ole">
            <p:oleObj spid="_x0000_s2050" name="Equation" r:id="rId3" imgW="2730500" imgH="482600" progId="Equation.3">
              <p:embed/>
            </p:oleObj>
          </a:graphicData>
        </a:graphic>
      </p:graphicFrame>
      <p:sp>
        <p:nvSpPr>
          <p:cNvPr id="205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2051" name="Object 3"/>
          <p:cNvGraphicFramePr>
            <a:graphicFrameLocks noChangeAspect="1"/>
          </p:cNvGraphicFramePr>
          <p:nvPr/>
        </p:nvGraphicFramePr>
        <p:xfrm>
          <a:off x="2357438" y="2143125"/>
          <a:ext cx="3530600" cy="714375"/>
        </p:xfrm>
        <a:graphic>
          <a:graphicData uri="http://schemas.openxmlformats.org/presentationml/2006/ole">
            <p:oleObj spid="_x0000_s2051" name="Equation" r:id="rId4" imgW="2400300" imgH="482600" progId="Equation.3">
              <p:embed/>
            </p:oleObj>
          </a:graphicData>
        </a:graphic>
      </p:graphicFrame>
      <p:sp>
        <p:nvSpPr>
          <p:cNvPr id="205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2052" name="Object 5"/>
          <p:cNvGraphicFramePr>
            <a:graphicFrameLocks noChangeAspect="1"/>
          </p:cNvGraphicFramePr>
          <p:nvPr/>
        </p:nvGraphicFramePr>
        <p:xfrm>
          <a:off x="2214563" y="3143250"/>
          <a:ext cx="4086225" cy="357188"/>
        </p:xfrm>
        <a:graphic>
          <a:graphicData uri="http://schemas.openxmlformats.org/presentationml/2006/ole">
            <p:oleObj spid="_x0000_s2052" name="Equation" r:id="rId5" imgW="2730500" imgH="241300" progId="Equation.3">
              <p:embed/>
            </p:oleObj>
          </a:graphicData>
        </a:graphic>
      </p:graphicFrame>
      <p:sp>
        <p:nvSpPr>
          <p:cNvPr id="2059" name="Rectangle 10"/>
          <p:cNvSpPr>
            <a:spLocks noChangeArrowheads="1"/>
          </p:cNvSpPr>
          <p:nvPr/>
        </p:nvSpPr>
        <p:spPr bwMode="auto">
          <a:xfrm>
            <a:off x="928688" y="3786188"/>
            <a:ext cx="7019925" cy="369887"/>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For non-zero I</a:t>
            </a:r>
            <a:r>
              <a:rPr lang="en-US" baseline="-25000">
                <a:latin typeface="Times New Roman" pitchFamily="18" charset="0"/>
                <a:cs typeface="Times New Roman" pitchFamily="18" charset="0"/>
              </a:rPr>
              <a:t>1</a:t>
            </a:r>
            <a:r>
              <a:rPr lang="en-US">
                <a:latin typeface="Times New Roman" pitchFamily="18" charset="0"/>
                <a:cs typeface="Times New Roman" pitchFamily="18" charset="0"/>
              </a:rPr>
              <a:t>, I</a:t>
            </a:r>
            <a:r>
              <a:rPr lang="en-US" baseline="-25000">
                <a:latin typeface="Times New Roman" pitchFamily="18" charset="0"/>
                <a:cs typeface="Times New Roman" pitchFamily="18" charset="0"/>
              </a:rPr>
              <a:t>2</a:t>
            </a:r>
            <a:r>
              <a:rPr lang="en-US">
                <a:latin typeface="Times New Roman" pitchFamily="18" charset="0"/>
                <a:cs typeface="Times New Roman" pitchFamily="18" charset="0"/>
              </a:rPr>
              <a:t>, I</a:t>
            </a:r>
            <a:r>
              <a:rPr lang="en-US" baseline="-25000">
                <a:latin typeface="Times New Roman" pitchFamily="18" charset="0"/>
                <a:cs typeface="Times New Roman" pitchFamily="18" charset="0"/>
              </a:rPr>
              <a:t>3</a:t>
            </a:r>
            <a:r>
              <a:rPr lang="en-US">
                <a:latin typeface="Times New Roman" pitchFamily="18" charset="0"/>
                <a:cs typeface="Times New Roman" pitchFamily="18" charset="0"/>
              </a:rPr>
              <a:t>, the determinant of above three eqns. must be zero.</a:t>
            </a:r>
            <a:endParaRPr lang="en-IN"/>
          </a:p>
        </p:txBody>
      </p:sp>
      <p:sp>
        <p:nvSpPr>
          <p:cNvPr id="2060" name="Rectangle 11"/>
          <p:cNvSpPr>
            <a:spLocks noChangeArrowheads="1"/>
          </p:cNvSpPr>
          <p:nvPr/>
        </p:nvSpPr>
        <p:spPr bwMode="auto">
          <a:xfrm>
            <a:off x="1071563" y="4500563"/>
            <a:ext cx="2724150" cy="369887"/>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At frequency of oscillation,</a:t>
            </a:r>
            <a:endParaRPr lang="en-IN"/>
          </a:p>
        </p:txBody>
      </p:sp>
      <p:sp>
        <p:nvSpPr>
          <p:cNvPr id="206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2053" name="Object 7"/>
          <p:cNvGraphicFramePr>
            <a:graphicFrameLocks noChangeAspect="1"/>
          </p:cNvGraphicFramePr>
          <p:nvPr/>
        </p:nvGraphicFramePr>
        <p:xfrm>
          <a:off x="4286250" y="4357688"/>
          <a:ext cx="1778000" cy="714375"/>
        </p:xfrm>
        <a:graphic>
          <a:graphicData uri="http://schemas.openxmlformats.org/presentationml/2006/ole">
            <p:oleObj spid="_x0000_s2053" name="Equation" r:id="rId6" imgW="1066800" imgH="431800" progId="Equation.3">
              <p:embed/>
            </p:oleObj>
          </a:graphicData>
        </a:graphic>
      </p:graphicFrame>
      <p:sp>
        <p:nvSpPr>
          <p:cNvPr id="2062"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2054" name="Object 9"/>
          <p:cNvGraphicFramePr>
            <a:graphicFrameLocks noChangeAspect="1"/>
          </p:cNvGraphicFramePr>
          <p:nvPr/>
        </p:nvGraphicFramePr>
        <p:xfrm>
          <a:off x="3357563" y="5643563"/>
          <a:ext cx="2571750" cy="428625"/>
        </p:xfrm>
        <a:graphic>
          <a:graphicData uri="http://schemas.openxmlformats.org/presentationml/2006/ole">
            <p:oleObj spid="_x0000_s2054" name="Equation" r:id="rId7" imgW="1435100" imgH="24130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3"/>
          <p:cNvSpPr>
            <a:spLocks noChangeArrowheads="1"/>
          </p:cNvSpPr>
          <p:nvPr/>
        </p:nvSpPr>
        <p:spPr bwMode="auto">
          <a:xfrm>
            <a:off x="1000125" y="642938"/>
            <a:ext cx="5060950" cy="369887"/>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Taking real part of the equation equal to zero, we get</a:t>
            </a:r>
            <a:endParaRPr lang="en-IN"/>
          </a:p>
        </p:txBody>
      </p:sp>
      <p:sp>
        <p:nvSpPr>
          <p:cNvPr id="308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3074" name="Object 1"/>
          <p:cNvGraphicFramePr>
            <a:graphicFrameLocks noChangeAspect="1"/>
          </p:cNvGraphicFramePr>
          <p:nvPr/>
        </p:nvGraphicFramePr>
        <p:xfrm>
          <a:off x="1714500" y="1357313"/>
          <a:ext cx="5241925" cy="428625"/>
        </p:xfrm>
        <a:graphic>
          <a:graphicData uri="http://schemas.openxmlformats.org/presentationml/2006/ole">
            <p:oleObj spid="_x0000_s3074" name="Equation" r:id="rId3" imgW="3035300" imgH="254000" progId="Equation.3">
              <p:embed/>
            </p:oleObj>
          </a:graphicData>
        </a:graphic>
      </p:graphicFrame>
      <p:sp>
        <p:nvSpPr>
          <p:cNvPr id="3081" name="Rectangle 6"/>
          <p:cNvSpPr>
            <a:spLocks noChangeArrowheads="1"/>
          </p:cNvSpPr>
          <p:nvPr/>
        </p:nvSpPr>
        <p:spPr bwMode="auto">
          <a:xfrm>
            <a:off x="714375" y="2000250"/>
            <a:ext cx="7313613"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Since </a:t>
            </a:r>
            <a:r>
              <a:rPr lang="en-US" i="1">
                <a:latin typeface="Times New Roman" pitchFamily="18" charset="0"/>
                <a:cs typeface="Times New Roman" pitchFamily="18" charset="0"/>
              </a:rPr>
              <a:t>h</a:t>
            </a:r>
            <a:r>
              <a:rPr lang="en-US" i="1" baseline="-25000">
                <a:latin typeface="Times New Roman" pitchFamily="18" charset="0"/>
                <a:cs typeface="Times New Roman" pitchFamily="18" charset="0"/>
              </a:rPr>
              <a:t>re</a:t>
            </a:r>
            <a:r>
              <a:rPr lang="en-US">
                <a:latin typeface="Times New Roman" pitchFamily="18" charset="0"/>
                <a:cs typeface="Times New Roman" pitchFamily="18" charset="0"/>
              </a:rPr>
              <a:t> &lt; &lt; 1and putting </a:t>
            </a:r>
            <a:r>
              <a:rPr lang="en-US" i="1">
                <a:latin typeface="Times New Roman" pitchFamily="18" charset="0"/>
                <a:cs typeface="Times New Roman" pitchFamily="18" charset="0"/>
              </a:rPr>
              <a:t>h</a:t>
            </a:r>
            <a:r>
              <a:rPr lang="en-US" i="1" baseline="-25000">
                <a:latin typeface="Times New Roman" pitchFamily="18" charset="0"/>
                <a:cs typeface="Times New Roman" pitchFamily="18" charset="0"/>
              </a:rPr>
              <a:t>ie </a:t>
            </a:r>
            <a:r>
              <a:rPr lang="en-US" i="1">
                <a:latin typeface="Times New Roman" pitchFamily="18" charset="0"/>
                <a:cs typeface="Times New Roman" pitchFamily="18" charset="0"/>
              </a:rPr>
              <a:t>h</a:t>
            </a:r>
            <a:r>
              <a:rPr lang="en-US" i="1" baseline="-25000">
                <a:latin typeface="Times New Roman" pitchFamily="18" charset="0"/>
                <a:cs typeface="Times New Roman" pitchFamily="18" charset="0"/>
              </a:rPr>
              <a:t>oe</a:t>
            </a:r>
            <a:r>
              <a:rPr lang="en-US">
                <a:latin typeface="Times New Roman" pitchFamily="18" charset="0"/>
                <a:cs typeface="Times New Roman" pitchFamily="18" charset="0"/>
              </a:rPr>
              <a:t> – </a:t>
            </a:r>
            <a:r>
              <a:rPr lang="en-US" i="1">
                <a:latin typeface="Times New Roman" pitchFamily="18" charset="0"/>
                <a:cs typeface="Times New Roman" pitchFamily="18" charset="0"/>
              </a:rPr>
              <a:t>h</a:t>
            </a:r>
            <a:r>
              <a:rPr lang="en-US" i="1" baseline="-25000">
                <a:latin typeface="Times New Roman" pitchFamily="18" charset="0"/>
                <a:cs typeface="Times New Roman" pitchFamily="18" charset="0"/>
              </a:rPr>
              <a:t>fe </a:t>
            </a:r>
            <a:r>
              <a:rPr lang="en-US" i="1">
                <a:latin typeface="Times New Roman" pitchFamily="18" charset="0"/>
                <a:cs typeface="Times New Roman" pitchFamily="18" charset="0"/>
              </a:rPr>
              <a:t>h</a:t>
            </a:r>
            <a:r>
              <a:rPr lang="en-US" i="1" baseline="-25000">
                <a:latin typeface="Times New Roman" pitchFamily="18" charset="0"/>
                <a:cs typeface="Times New Roman" pitchFamily="18" charset="0"/>
              </a:rPr>
              <a:t>re</a:t>
            </a:r>
            <a:r>
              <a:rPr lang="en-US">
                <a:latin typeface="Times New Roman" pitchFamily="18" charset="0"/>
                <a:cs typeface="Times New Roman" pitchFamily="18" charset="0"/>
              </a:rPr>
              <a:t> = ∆</a:t>
            </a:r>
            <a:r>
              <a:rPr lang="en-US" i="1">
                <a:latin typeface="Times New Roman" pitchFamily="18" charset="0"/>
                <a:cs typeface="Times New Roman" pitchFamily="18" charset="0"/>
              </a:rPr>
              <a:t>h</a:t>
            </a:r>
            <a:r>
              <a:rPr lang="en-US" i="1" baseline="-25000">
                <a:latin typeface="Times New Roman" pitchFamily="18" charset="0"/>
                <a:cs typeface="Times New Roman" pitchFamily="18" charset="0"/>
              </a:rPr>
              <a:t>e</a:t>
            </a:r>
            <a:r>
              <a:rPr lang="en-US">
                <a:latin typeface="Times New Roman" pitchFamily="18" charset="0"/>
                <a:cs typeface="Times New Roman" pitchFamily="18" charset="0"/>
              </a:rPr>
              <a:t>, the above equation becomes,</a:t>
            </a:r>
            <a:endParaRPr lang="en-IN"/>
          </a:p>
        </p:txBody>
      </p:sp>
      <p:sp>
        <p:nvSpPr>
          <p:cNvPr id="308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3075" name="Object 3"/>
          <p:cNvGraphicFramePr>
            <a:graphicFrameLocks noChangeAspect="1"/>
          </p:cNvGraphicFramePr>
          <p:nvPr/>
        </p:nvGraphicFramePr>
        <p:xfrm>
          <a:off x="2571750" y="2643188"/>
          <a:ext cx="3357563" cy="436562"/>
        </p:xfrm>
        <a:graphic>
          <a:graphicData uri="http://schemas.openxmlformats.org/presentationml/2006/ole">
            <p:oleObj spid="_x0000_s3075" name="Equation" r:id="rId4" imgW="1905000" imgH="254000" progId="Equation.3">
              <p:embed/>
            </p:oleObj>
          </a:graphicData>
        </a:graphic>
      </p:graphicFrame>
      <p:sp>
        <p:nvSpPr>
          <p:cNvPr id="308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3076" name="Object 5"/>
          <p:cNvGraphicFramePr>
            <a:graphicFrameLocks noChangeAspect="1"/>
          </p:cNvGraphicFramePr>
          <p:nvPr/>
        </p:nvGraphicFramePr>
        <p:xfrm>
          <a:off x="3071813" y="3357563"/>
          <a:ext cx="2876550" cy="785812"/>
        </p:xfrm>
        <a:graphic>
          <a:graphicData uri="http://schemas.openxmlformats.org/presentationml/2006/ole">
            <p:oleObj spid="_x0000_s3076" name="Equation" r:id="rId5" imgW="1854200" imgH="508000" progId="Equation.3">
              <p:embed/>
            </p:oleObj>
          </a:graphicData>
        </a:graphic>
      </p:graphicFrame>
      <p:sp>
        <p:nvSpPr>
          <p:cNvPr id="3084" name="Rectangle 11"/>
          <p:cNvSpPr>
            <a:spLocks noChangeArrowheads="1"/>
          </p:cNvSpPr>
          <p:nvPr/>
        </p:nvSpPr>
        <p:spPr bwMode="auto">
          <a:xfrm>
            <a:off x="1428750" y="4286250"/>
            <a:ext cx="3286125" cy="369888"/>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In general,            &gt; &gt; 4 ∆ </a:t>
            </a:r>
            <a:r>
              <a:rPr lang="en-US" i="1">
                <a:latin typeface="Times New Roman" pitchFamily="18" charset="0"/>
                <a:cs typeface="Times New Roman" pitchFamily="18" charset="0"/>
              </a:rPr>
              <a:t>h</a:t>
            </a:r>
            <a:r>
              <a:rPr lang="en-US" i="1" baseline="-25000">
                <a:latin typeface="Times New Roman" pitchFamily="18" charset="0"/>
                <a:cs typeface="Times New Roman" pitchFamily="18" charset="0"/>
              </a:rPr>
              <a:t>e </a:t>
            </a:r>
            <a:endParaRPr lang="en-IN" i="1" baseline="-25000"/>
          </a:p>
        </p:txBody>
      </p:sp>
      <p:sp>
        <p:nvSpPr>
          <p:cNvPr id="308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3077" name="Object 7"/>
          <p:cNvGraphicFramePr>
            <a:graphicFrameLocks noChangeAspect="1"/>
          </p:cNvGraphicFramePr>
          <p:nvPr/>
        </p:nvGraphicFramePr>
        <p:xfrm>
          <a:off x="2571750" y="4286250"/>
          <a:ext cx="500063" cy="414338"/>
        </p:xfrm>
        <a:graphic>
          <a:graphicData uri="http://schemas.openxmlformats.org/presentationml/2006/ole">
            <p:oleObj spid="_x0000_s3077" name="Equation" r:id="rId6" imgW="279400" imgH="228600" progId="Equation.3">
              <p:embed/>
            </p:oleObj>
          </a:graphicData>
        </a:graphic>
      </p:graphicFrame>
      <p:sp>
        <p:nvSpPr>
          <p:cNvPr id="3086"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3078" name="Object 9"/>
          <p:cNvGraphicFramePr>
            <a:graphicFrameLocks noChangeAspect="1"/>
          </p:cNvGraphicFramePr>
          <p:nvPr/>
        </p:nvGraphicFramePr>
        <p:xfrm>
          <a:off x="3143250" y="4929188"/>
          <a:ext cx="1428750" cy="839787"/>
        </p:xfrm>
        <a:graphic>
          <a:graphicData uri="http://schemas.openxmlformats.org/presentationml/2006/ole">
            <p:oleObj spid="_x0000_s3078" name="Equation" r:id="rId7" imgW="762000" imgH="457200" progId="Equation.3">
              <p:embed/>
            </p:oleObj>
          </a:graphicData>
        </a:graphic>
      </p:graphicFrame>
      <p:sp>
        <p:nvSpPr>
          <p:cNvPr id="3087" name="Rectangle 16"/>
          <p:cNvSpPr>
            <a:spLocks noChangeArrowheads="1"/>
          </p:cNvSpPr>
          <p:nvPr/>
        </p:nvSpPr>
        <p:spPr bwMode="auto">
          <a:xfrm>
            <a:off x="1428750" y="5072063"/>
            <a:ext cx="1152525" cy="369887"/>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Therefore,</a:t>
            </a:r>
            <a:endParaRPr lang="en-IN"/>
          </a:p>
        </p:txBody>
      </p:sp>
      <p:sp>
        <p:nvSpPr>
          <p:cNvPr id="3088" name="Rectangle 17"/>
          <p:cNvSpPr>
            <a:spLocks noChangeArrowheads="1"/>
          </p:cNvSpPr>
          <p:nvPr/>
        </p:nvSpPr>
        <p:spPr bwMode="auto">
          <a:xfrm>
            <a:off x="1571625" y="6000750"/>
            <a:ext cx="4410075" cy="369888"/>
          </a:xfrm>
          <a:prstGeom prst="rect">
            <a:avLst/>
          </a:prstGeom>
          <a:noFill/>
          <a:ln w="9525">
            <a:noFill/>
            <a:miter lim="800000"/>
            <a:headEnd/>
            <a:tailEnd/>
          </a:ln>
        </p:spPr>
        <p:txBody>
          <a:bodyPr wrap="none">
            <a:spAutoFit/>
          </a:bodyPr>
          <a:lstStyle/>
          <a:p>
            <a:r>
              <a:rPr lang="en-US">
                <a:solidFill>
                  <a:srgbClr val="C00000"/>
                </a:solidFill>
                <a:latin typeface="Times New Roman" pitchFamily="18" charset="0"/>
                <a:cs typeface="Times New Roman" pitchFamily="18" charset="0"/>
              </a:rPr>
              <a:t>This is the equation for sustained oscillations.</a:t>
            </a:r>
            <a:endParaRPr lang="en-IN">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4098" name="Object 1"/>
          <p:cNvGraphicFramePr>
            <a:graphicFrameLocks noChangeAspect="1"/>
          </p:cNvGraphicFramePr>
          <p:nvPr/>
        </p:nvGraphicFramePr>
        <p:xfrm>
          <a:off x="2571750" y="1214438"/>
          <a:ext cx="3000375" cy="1263650"/>
        </p:xfrm>
        <a:graphic>
          <a:graphicData uri="http://schemas.openxmlformats.org/presentationml/2006/ole">
            <p:oleObj spid="_x0000_s4098" name="Equation" r:id="rId3" imgW="1879600" imgH="800100" progId="Equation.3">
              <p:embed/>
            </p:oleObj>
          </a:graphicData>
        </a:graphic>
      </p:graphicFrame>
      <p:sp>
        <p:nvSpPr>
          <p:cNvPr id="4103" name="Rectangle 5"/>
          <p:cNvSpPr>
            <a:spLocks noChangeArrowheads="1"/>
          </p:cNvSpPr>
          <p:nvPr/>
        </p:nvSpPr>
        <p:spPr bwMode="auto">
          <a:xfrm>
            <a:off x="642938" y="571500"/>
            <a:ext cx="5929312" cy="369888"/>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Taking imaginary part of the equation equal to zero, we get</a:t>
            </a:r>
            <a:endParaRPr lang="en-IN"/>
          </a:p>
        </p:txBody>
      </p:sp>
      <p:sp>
        <p:nvSpPr>
          <p:cNvPr id="410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4099" name="Object 3"/>
          <p:cNvGraphicFramePr>
            <a:graphicFrameLocks noChangeAspect="1"/>
          </p:cNvGraphicFramePr>
          <p:nvPr/>
        </p:nvGraphicFramePr>
        <p:xfrm>
          <a:off x="3143250" y="2786063"/>
          <a:ext cx="1928813" cy="798512"/>
        </p:xfrm>
        <a:graphic>
          <a:graphicData uri="http://schemas.openxmlformats.org/presentationml/2006/ole">
            <p:oleObj spid="_x0000_s4099" name="Equation" r:id="rId4" imgW="1104900" imgH="457200" progId="Equation.3">
              <p:embed/>
            </p:oleObj>
          </a:graphicData>
        </a:graphic>
      </p:graphicFrame>
      <p:sp>
        <p:nvSpPr>
          <p:cNvPr id="410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4100" name="Object 5"/>
          <p:cNvGraphicFramePr>
            <a:graphicFrameLocks noChangeAspect="1"/>
          </p:cNvGraphicFramePr>
          <p:nvPr/>
        </p:nvGraphicFramePr>
        <p:xfrm>
          <a:off x="2643188" y="3857625"/>
          <a:ext cx="2928937" cy="808038"/>
        </p:xfrm>
        <a:graphic>
          <a:graphicData uri="http://schemas.openxmlformats.org/presentationml/2006/ole">
            <p:oleObj spid="_x0000_s4100" name="Equation" r:id="rId5" imgW="1651000" imgH="457200" progId="Equation.3">
              <p:embed/>
            </p:oleObj>
          </a:graphicData>
        </a:graphic>
      </p:graphicFrame>
      <p:sp>
        <p:nvSpPr>
          <p:cNvPr id="410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4101" name="Object 7"/>
          <p:cNvGraphicFramePr>
            <a:graphicFrameLocks noChangeAspect="1"/>
          </p:cNvGraphicFramePr>
          <p:nvPr/>
        </p:nvGraphicFramePr>
        <p:xfrm>
          <a:off x="3357563" y="5072063"/>
          <a:ext cx="1428750" cy="714375"/>
        </p:xfrm>
        <a:graphic>
          <a:graphicData uri="http://schemas.openxmlformats.org/presentationml/2006/ole">
            <p:oleObj spid="_x0000_s4101" name="Equation" r:id="rId6" imgW="838200" imgH="419100" progId="Equation.3">
              <p:embed/>
            </p:oleObj>
          </a:graphicData>
        </a:graphic>
      </p:graphicFrame>
      <p:sp>
        <p:nvSpPr>
          <p:cNvPr id="4107" name="Rectangle 12"/>
          <p:cNvSpPr>
            <a:spLocks noChangeArrowheads="1"/>
          </p:cNvSpPr>
          <p:nvPr/>
        </p:nvSpPr>
        <p:spPr bwMode="auto">
          <a:xfrm>
            <a:off x="1357313" y="6072188"/>
            <a:ext cx="6018212" cy="400050"/>
          </a:xfrm>
          <a:prstGeom prst="rect">
            <a:avLst/>
          </a:prstGeom>
          <a:noFill/>
          <a:ln w="9525">
            <a:noFill/>
            <a:miter lim="800000"/>
            <a:headEnd/>
            <a:tailEnd/>
          </a:ln>
        </p:spPr>
        <p:txBody>
          <a:bodyPr wrap="none">
            <a:spAutoFit/>
          </a:bodyPr>
          <a:lstStyle/>
          <a:p>
            <a:r>
              <a:rPr lang="en-US" sz="2000">
                <a:solidFill>
                  <a:srgbClr val="C00000"/>
                </a:solidFill>
                <a:latin typeface="Times New Roman" pitchFamily="18" charset="0"/>
                <a:cs typeface="Times New Roman" pitchFamily="18" charset="0"/>
              </a:rPr>
              <a:t>This is the frequency of oscillations of Hartley oscillator.</a:t>
            </a:r>
            <a:endParaRPr lang="en-IN" sz="2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p:txBody>
          <a:bodyPr/>
          <a:lstStyle/>
          <a:p>
            <a:fld id="{EA92E5D3-9BFF-4E12-B7D5-6B398EAB45CC}" type="slidenum">
              <a:rPr lang="en-US"/>
              <a:pPr/>
              <a:t>15</a:t>
            </a:fld>
            <a:endParaRPr lang="en-US"/>
          </a:p>
        </p:txBody>
      </p:sp>
      <p:sp>
        <p:nvSpPr>
          <p:cNvPr id="45059" name="Rectangle 3"/>
          <p:cNvSpPr>
            <a:spLocks noGrp="1" noChangeArrowheads="1"/>
          </p:cNvSpPr>
          <p:nvPr>
            <p:ph type="title" idx="4294967295"/>
          </p:nvPr>
        </p:nvSpPr>
        <p:spPr>
          <a:xfrm>
            <a:off x="304800" y="0"/>
            <a:ext cx="8534400" cy="758825"/>
          </a:xfrm>
        </p:spPr>
        <p:txBody>
          <a:bodyPr/>
          <a:lstStyle/>
          <a:p>
            <a:r>
              <a:rPr lang="en-US"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Colpitts</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LC-Tuned  Oscillator</a:t>
            </a:r>
          </a:p>
        </p:txBody>
      </p:sp>
      <p:sp>
        <p:nvSpPr>
          <p:cNvPr id="45060" name="Rectangle 4"/>
          <p:cNvSpPr>
            <a:spLocks noGrp="1" noChangeArrowheads="1"/>
          </p:cNvSpPr>
          <p:nvPr>
            <p:ph type="body" idx="4294967295"/>
          </p:nvPr>
        </p:nvSpPr>
        <p:spPr>
          <a:xfrm>
            <a:off x="3810000" y="914400"/>
            <a:ext cx="5334000" cy="5791200"/>
          </a:xfrm>
        </p:spPr>
        <p:txBody>
          <a:bodyPr>
            <a:normAutofit/>
          </a:bodyPr>
          <a:lstStyle/>
          <a:p>
            <a:pPr>
              <a:lnSpc>
                <a:spcPct val="90000"/>
              </a:lnSpc>
            </a:pPr>
            <a:r>
              <a:rPr lang="en-US" sz="2000" dirty="0"/>
              <a:t>Feedback  amplifier  with  inductor  L  and  capacitors C</a:t>
            </a:r>
            <a:r>
              <a:rPr lang="en-US" sz="2000" baseline="-25000" dirty="0"/>
              <a:t>1</a:t>
            </a:r>
            <a:r>
              <a:rPr lang="en-US" sz="2000" dirty="0"/>
              <a:t> and  C</a:t>
            </a:r>
            <a:r>
              <a:rPr lang="en-US" sz="2000" baseline="-25000" dirty="0"/>
              <a:t>2</a:t>
            </a:r>
            <a:r>
              <a:rPr lang="en-US" sz="2000" dirty="0"/>
              <a:t>  in  feedback  network.</a:t>
            </a:r>
          </a:p>
          <a:p>
            <a:pPr lvl="1">
              <a:lnSpc>
                <a:spcPct val="90000"/>
              </a:lnSpc>
            </a:pPr>
            <a:r>
              <a:rPr lang="en-US" sz="2000" dirty="0">
                <a:solidFill>
                  <a:schemeClr val="tx1"/>
                </a:solidFill>
              </a:rPr>
              <a:t>Feedback  is  frequency  dependent.</a:t>
            </a:r>
          </a:p>
          <a:p>
            <a:pPr lvl="1">
              <a:lnSpc>
                <a:spcPct val="90000"/>
              </a:lnSpc>
            </a:pPr>
            <a:r>
              <a:rPr lang="en-US" sz="2000" dirty="0">
                <a:solidFill>
                  <a:schemeClr val="tx1"/>
                </a:solidFill>
              </a:rPr>
              <a:t>Aim  to  adjust  components  to  get positive  feedback  and  oscillation.</a:t>
            </a:r>
          </a:p>
          <a:p>
            <a:pPr lvl="1">
              <a:lnSpc>
                <a:spcPct val="90000"/>
              </a:lnSpc>
            </a:pPr>
            <a:r>
              <a:rPr lang="en-US" sz="2000" dirty="0">
                <a:solidFill>
                  <a:schemeClr val="tx1"/>
                </a:solidFill>
              </a:rPr>
              <a:t>Output  taken  at  collector  V</a:t>
            </a:r>
            <a:r>
              <a:rPr lang="en-US" sz="2000" baseline="-25000" dirty="0">
                <a:solidFill>
                  <a:schemeClr val="tx1"/>
                </a:solidFill>
              </a:rPr>
              <a:t>o</a:t>
            </a:r>
            <a:r>
              <a:rPr lang="en-US" sz="2000" dirty="0">
                <a:solidFill>
                  <a:schemeClr val="tx1"/>
                </a:solidFill>
              </a:rPr>
              <a:t>.</a:t>
            </a:r>
          </a:p>
          <a:p>
            <a:pPr lvl="1">
              <a:lnSpc>
                <a:spcPct val="90000"/>
              </a:lnSpc>
            </a:pPr>
            <a:r>
              <a:rPr lang="en-US" sz="2000" dirty="0">
                <a:solidFill>
                  <a:schemeClr val="tx1"/>
                </a:solidFill>
              </a:rPr>
              <a:t>No  input  needed,  noise  at  oscillation  frequency  </a:t>
            </a:r>
            <a:r>
              <a:rPr lang="en-US" sz="2000" dirty="0">
                <a:solidFill>
                  <a:schemeClr val="tx1"/>
                </a:solidFill>
                <a:sym typeface="Symbol" pitchFamily="18" charset="2"/>
              </a:rPr>
              <a:t></a:t>
            </a:r>
            <a:r>
              <a:rPr lang="en-US" sz="2000" baseline="-25000" dirty="0">
                <a:solidFill>
                  <a:schemeClr val="tx1"/>
                </a:solidFill>
              </a:rPr>
              <a:t>o</a:t>
            </a:r>
            <a:r>
              <a:rPr lang="en-US" sz="2000" dirty="0">
                <a:solidFill>
                  <a:schemeClr val="tx1"/>
                </a:solidFill>
              </a:rPr>
              <a:t> is  picked  up  and  amplified.</a:t>
            </a:r>
          </a:p>
          <a:p>
            <a:pPr>
              <a:lnSpc>
                <a:spcPct val="90000"/>
              </a:lnSpc>
            </a:pPr>
            <a:r>
              <a:rPr lang="en-US" sz="2000" dirty="0"/>
              <a:t>R</a:t>
            </a:r>
            <a:r>
              <a:rPr lang="en-US" sz="2000" baseline="-25000" dirty="0"/>
              <a:t>B1</a:t>
            </a:r>
            <a:r>
              <a:rPr lang="en-US" sz="2000" dirty="0"/>
              <a:t> and R</a:t>
            </a:r>
            <a:r>
              <a:rPr lang="en-US" sz="2000" baseline="-25000" dirty="0"/>
              <a:t>B2</a:t>
            </a:r>
            <a:r>
              <a:rPr lang="en-US" sz="2000" dirty="0"/>
              <a:t>  are  biasing  resistors.</a:t>
            </a:r>
          </a:p>
          <a:p>
            <a:pPr>
              <a:lnSpc>
                <a:spcPct val="90000"/>
              </a:lnSpc>
            </a:pPr>
            <a:r>
              <a:rPr lang="en-US" sz="2000" dirty="0"/>
              <a:t>RFC  is  RF  Choke  (inductor)  to  allow  dc  current  flow  for  transistor  biasing,  but  to  block  ac  current  flow  to  ac  ground.</a:t>
            </a:r>
          </a:p>
          <a:p>
            <a:pPr>
              <a:lnSpc>
                <a:spcPct val="90000"/>
              </a:lnSpc>
            </a:pPr>
            <a:r>
              <a:rPr lang="en-US" sz="2000" dirty="0"/>
              <a:t>Simplified  circuit  shown  at  </a:t>
            </a:r>
            <a:r>
              <a:rPr lang="en-US" sz="2000" dirty="0" err="1">
                <a:solidFill>
                  <a:srgbClr val="FF0000"/>
                </a:solidFill>
              </a:rPr>
              <a:t>midband</a:t>
            </a:r>
            <a:r>
              <a:rPr lang="en-US" sz="2000" dirty="0">
                <a:solidFill>
                  <a:srgbClr val="FF0000"/>
                </a:solidFill>
              </a:rPr>
              <a:t>  frequencies</a:t>
            </a:r>
            <a:r>
              <a:rPr lang="en-US" sz="2000" dirty="0"/>
              <a:t> where  large  emitter  bypass capacitor  C</a:t>
            </a:r>
            <a:r>
              <a:rPr lang="en-US" sz="2000" baseline="-25000" dirty="0"/>
              <a:t>E</a:t>
            </a:r>
            <a:r>
              <a:rPr lang="en-US" sz="2000" dirty="0"/>
              <a:t>  and  base  capacitor C</a:t>
            </a:r>
            <a:r>
              <a:rPr lang="en-US" sz="2000" baseline="-25000" dirty="0"/>
              <a:t>B</a:t>
            </a:r>
            <a:r>
              <a:rPr lang="en-US" sz="2000" dirty="0"/>
              <a:t> are shorts  and  transistor  capacitances (C</a:t>
            </a:r>
            <a:r>
              <a:rPr lang="en-US" sz="2000" baseline="-25000" dirty="0">
                <a:sym typeface="Symbol" pitchFamily="18" charset="2"/>
              </a:rPr>
              <a:t></a:t>
            </a:r>
            <a:r>
              <a:rPr lang="en-US" sz="2000" dirty="0"/>
              <a:t> and C</a:t>
            </a:r>
            <a:r>
              <a:rPr lang="en-US" sz="2000" baseline="-25000" dirty="0">
                <a:sym typeface="Symbol" pitchFamily="18" charset="2"/>
              </a:rPr>
              <a:t></a:t>
            </a:r>
            <a:r>
              <a:rPr lang="en-US" sz="2000" dirty="0"/>
              <a:t>)  are opens.</a:t>
            </a:r>
          </a:p>
        </p:txBody>
      </p:sp>
      <p:graphicFrame>
        <p:nvGraphicFramePr>
          <p:cNvPr id="45058" name="Object 2"/>
          <p:cNvGraphicFramePr>
            <a:graphicFrameLocks noChangeAspect="1"/>
          </p:cNvGraphicFramePr>
          <p:nvPr/>
        </p:nvGraphicFramePr>
        <p:xfrm>
          <a:off x="990600" y="4191000"/>
          <a:ext cx="2362200" cy="2239963"/>
        </p:xfrm>
        <a:graphic>
          <a:graphicData uri="http://schemas.openxmlformats.org/presentationml/2006/ole">
            <p:oleObj spid="_x0000_s7170" name="Bitmap Image" r:id="rId3" imgW="8380952" imgH="7954485" progId="PBrush">
              <p:embed/>
            </p:oleObj>
          </a:graphicData>
        </a:graphic>
      </p:graphicFrame>
      <p:graphicFrame>
        <p:nvGraphicFramePr>
          <p:cNvPr id="45061" name="Object 5"/>
          <p:cNvGraphicFramePr>
            <a:graphicFrameLocks noChangeAspect="1"/>
          </p:cNvGraphicFramePr>
          <p:nvPr/>
        </p:nvGraphicFramePr>
        <p:xfrm>
          <a:off x="609600" y="838200"/>
          <a:ext cx="3206750" cy="3276600"/>
        </p:xfrm>
        <a:graphic>
          <a:graphicData uri="http://schemas.openxmlformats.org/presentationml/2006/ole">
            <p:oleObj spid="_x0000_s7171" name="Bitmap Image" r:id="rId4" imgW="11123810" imgH="14095238" progId="PBrush">
              <p:embed/>
            </p:oleObj>
          </a:graphicData>
        </a:graphic>
      </p:graphicFrame>
      <p:sp>
        <p:nvSpPr>
          <p:cNvPr id="45062" name="Rectangle 6"/>
          <p:cNvSpPr>
            <a:spLocks noChangeArrowheads="1"/>
          </p:cNvSpPr>
          <p:nvPr/>
        </p:nvSpPr>
        <p:spPr bwMode="auto">
          <a:xfrm>
            <a:off x="603250" y="1981200"/>
            <a:ext cx="463550" cy="396875"/>
          </a:xfrm>
          <a:prstGeom prst="rect">
            <a:avLst/>
          </a:prstGeom>
          <a:noFill/>
          <a:ln w="9525">
            <a:noFill/>
            <a:miter lim="800000"/>
            <a:headEnd/>
            <a:tailEnd/>
          </a:ln>
          <a:effectLst/>
        </p:spPr>
        <p:txBody>
          <a:bodyPr wrap="none">
            <a:spAutoFit/>
          </a:bodyPr>
          <a:lstStyle/>
          <a:p>
            <a:r>
              <a:rPr lang="en-US" sz="2000">
                <a:solidFill>
                  <a:srgbClr val="0000FF"/>
                </a:solidFill>
              </a:rPr>
              <a:t>C</a:t>
            </a:r>
            <a:r>
              <a:rPr lang="en-US" sz="2000" baseline="-25000">
                <a:solidFill>
                  <a:srgbClr val="0000FF"/>
                </a:solidFill>
              </a:rPr>
              <a:t>B</a:t>
            </a:r>
          </a:p>
        </p:txBody>
      </p:sp>
      <p:sp>
        <p:nvSpPr>
          <p:cNvPr id="45063" name="Rectangle 7"/>
          <p:cNvSpPr>
            <a:spLocks noChangeArrowheads="1"/>
          </p:cNvSpPr>
          <p:nvPr/>
        </p:nvSpPr>
        <p:spPr bwMode="auto">
          <a:xfrm>
            <a:off x="3048000" y="3048000"/>
            <a:ext cx="455613" cy="396875"/>
          </a:xfrm>
          <a:prstGeom prst="rect">
            <a:avLst/>
          </a:prstGeom>
          <a:noFill/>
          <a:ln w="9525">
            <a:noFill/>
            <a:miter lim="800000"/>
            <a:headEnd/>
            <a:tailEnd/>
          </a:ln>
          <a:effectLst/>
        </p:spPr>
        <p:txBody>
          <a:bodyPr wrap="none">
            <a:spAutoFit/>
          </a:bodyPr>
          <a:lstStyle/>
          <a:p>
            <a:r>
              <a:rPr lang="en-US" sz="2000">
                <a:solidFill>
                  <a:srgbClr val="0000FF"/>
                </a:solidFill>
              </a:rPr>
              <a:t>C</a:t>
            </a:r>
            <a:r>
              <a:rPr lang="en-US" sz="2000" baseline="-25000">
                <a:solidFill>
                  <a:srgbClr val="0000FF"/>
                </a:solidFill>
              </a:rPr>
              <a:t>E</a:t>
            </a:r>
          </a:p>
        </p:txBody>
      </p:sp>
      <p:sp>
        <p:nvSpPr>
          <p:cNvPr id="45064" name="Line 8"/>
          <p:cNvSpPr>
            <a:spLocks noChangeShapeType="1"/>
          </p:cNvSpPr>
          <p:nvPr/>
        </p:nvSpPr>
        <p:spPr bwMode="auto">
          <a:xfrm flipH="1" flipV="1">
            <a:off x="3276600" y="5334000"/>
            <a:ext cx="685800" cy="76200"/>
          </a:xfrm>
          <a:prstGeom prst="line">
            <a:avLst/>
          </a:prstGeom>
          <a:noFill/>
          <a:ln w="19050">
            <a:solidFill>
              <a:srgbClr val="FF0000"/>
            </a:solidFill>
            <a:round/>
            <a:headEnd/>
            <a:tailEnd type="triangle" w="med" len="med"/>
          </a:ln>
          <a:effectLst/>
        </p:spPr>
        <p:txBody>
          <a:bodyPr/>
          <a:lstStyle/>
          <a:p>
            <a:endParaRPr lang="en-US"/>
          </a:p>
        </p:txBody>
      </p:sp>
      <p:sp>
        <p:nvSpPr>
          <p:cNvPr id="45065" name="Line 9"/>
          <p:cNvSpPr>
            <a:spLocks noChangeShapeType="1"/>
          </p:cNvSpPr>
          <p:nvPr/>
        </p:nvSpPr>
        <p:spPr bwMode="auto">
          <a:xfrm flipH="1">
            <a:off x="685800" y="3048000"/>
            <a:ext cx="914400" cy="0"/>
          </a:xfrm>
          <a:prstGeom prst="line">
            <a:avLst/>
          </a:prstGeom>
          <a:noFill/>
          <a:ln w="19050">
            <a:solidFill>
              <a:schemeClr val="tx1"/>
            </a:solidFill>
            <a:round/>
            <a:headEnd/>
            <a:tailEnd/>
          </a:ln>
          <a:effectLst/>
        </p:spPr>
        <p:txBody>
          <a:bodyPr/>
          <a:lstStyle/>
          <a:p>
            <a:endParaRPr lang="en-US"/>
          </a:p>
        </p:txBody>
      </p:sp>
      <p:sp>
        <p:nvSpPr>
          <p:cNvPr id="45066" name="Oval 10"/>
          <p:cNvSpPr>
            <a:spLocks noChangeArrowheads="1"/>
          </p:cNvSpPr>
          <p:nvPr/>
        </p:nvSpPr>
        <p:spPr bwMode="auto">
          <a:xfrm>
            <a:off x="609600" y="3048000"/>
            <a:ext cx="76200" cy="76200"/>
          </a:xfrm>
          <a:prstGeom prst="ellipse">
            <a:avLst/>
          </a:prstGeom>
          <a:noFill/>
          <a:ln w="19050">
            <a:solidFill>
              <a:schemeClr val="tx1"/>
            </a:solidFill>
            <a:round/>
            <a:headEnd/>
            <a:tailEnd/>
          </a:ln>
          <a:effectLst/>
        </p:spPr>
        <p:txBody>
          <a:bodyPr wrap="none" anchor="ctr"/>
          <a:lstStyle/>
          <a:p>
            <a:endParaRPr lang="en-US"/>
          </a:p>
        </p:txBody>
      </p:sp>
      <p:sp>
        <p:nvSpPr>
          <p:cNvPr id="45067" name="Text Box 11"/>
          <p:cNvSpPr txBox="1">
            <a:spLocks noChangeArrowheads="1"/>
          </p:cNvSpPr>
          <p:nvPr/>
        </p:nvSpPr>
        <p:spPr bwMode="auto">
          <a:xfrm>
            <a:off x="2952750" y="2711450"/>
            <a:ext cx="400050" cy="336550"/>
          </a:xfrm>
          <a:prstGeom prst="rect">
            <a:avLst/>
          </a:prstGeom>
          <a:solidFill>
            <a:schemeClr val="bg1"/>
          </a:solidFill>
          <a:ln w="9525">
            <a:noFill/>
            <a:miter lim="800000"/>
            <a:headEnd/>
            <a:tailEnd/>
          </a:ln>
          <a:effectLst/>
        </p:spPr>
        <p:txBody>
          <a:bodyPr wrap="none">
            <a:spAutoFit/>
          </a:bodyPr>
          <a:lstStyle/>
          <a:p>
            <a:r>
              <a:rPr lang="en-US" sz="1600" b="1">
                <a:solidFill>
                  <a:srgbClr val="FF0000"/>
                </a:solidFill>
              </a:rPr>
              <a:t>V</a:t>
            </a:r>
            <a:r>
              <a:rPr lang="en-US" sz="1600" b="1" baseline="-25000">
                <a:solidFill>
                  <a:srgbClr val="FF0000"/>
                </a:solidFill>
              </a:rPr>
              <a:t>0</a:t>
            </a:r>
            <a:endParaRPr lang="en-US" sz="1600" b="1">
              <a:solidFill>
                <a:srgbClr val="FF0000"/>
              </a:solidFill>
            </a:endParaRPr>
          </a:p>
        </p:txBody>
      </p:sp>
      <p:sp>
        <p:nvSpPr>
          <p:cNvPr id="45068" name="Text Box 12"/>
          <p:cNvSpPr txBox="1">
            <a:spLocks noChangeArrowheads="1"/>
          </p:cNvSpPr>
          <p:nvPr/>
        </p:nvSpPr>
        <p:spPr bwMode="auto">
          <a:xfrm>
            <a:off x="304800" y="3168650"/>
            <a:ext cx="368300" cy="336550"/>
          </a:xfrm>
          <a:prstGeom prst="rect">
            <a:avLst/>
          </a:prstGeom>
          <a:solidFill>
            <a:schemeClr val="bg1"/>
          </a:solidFill>
          <a:ln w="9525">
            <a:noFill/>
            <a:miter lim="800000"/>
            <a:headEnd/>
            <a:tailEnd/>
          </a:ln>
          <a:effectLst/>
        </p:spPr>
        <p:txBody>
          <a:bodyPr wrap="none">
            <a:spAutoFit/>
          </a:bodyPr>
          <a:lstStyle/>
          <a:p>
            <a:r>
              <a:rPr lang="en-US" sz="1600" b="1">
                <a:solidFill>
                  <a:srgbClr val="FF0000"/>
                </a:solidFill>
              </a:rPr>
              <a:t>V</a:t>
            </a:r>
            <a:r>
              <a:rPr lang="en-US" sz="1600" b="1" baseline="-25000">
                <a:solidFill>
                  <a:srgbClr val="FF0000"/>
                </a:solidFill>
              </a:rPr>
              <a:t>i</a:t>
            </a:r>
            <a:endParaRPr lang="en-US" sz="1600" b="1">
              <a:solidFill>
                <a:srgbClr val="FF0000"/>
              </a:solidFill>
            </a:endParaRPr>
          </a:p>
        </p:txBody>
      </p:sp>
      <p:sp>
        <p:nvSpPr>
          <p:cNvPr id="45069" name="Text Box 13"/>
          <p:cNvSpPr txBox="1">
            <a:spLocks noChangeArrowheads="1"/>
          </p:cNvSpPr>
          <p:nvPr/>
        </p:nvSpPr>
        <p:spPr bwMode="auto">
          <a:xfrm>
            <a:off x="3257550" y="4387850"/>
            <a:ext cx="400050" cy="336550"/>
          </a:xfrm>
          <a:prstGeom prst="rect">
            <a:avLst/>
          </a:prstGeom>
          <a:solidFill>
            <a:schemeClr val="bg1"/>
          </a:solidFill>
          <a:ln w="9525">
            <a:noFill/>
            <a:miter lim="800000"/>
            <a:headEnd/>
            <a:tailEnd/>
          </a:ln>
          <a:effectLst/>
        </p:spPr>
        <p:txBody>
          <a:bodyPr wrap="none">
            <a:spAutoFit/>
          </a:bodyPr>
          <a:lstStyle/>
          <a:p>
            <a:r>
              <a:rPr lang="en-US" sz="1600" b="1">
                <a:solidFill>
                  <a:srgbClr val="FF0000"/>
                </a:solidFill>
              </a:rPr>
              <a:t>V</a:t>
            </a:r>
            <a:r>
              <a:rPr lang="en-US" sz="1600" b="1" baseline="-25000">
                <a:solidFill>
                  <a:srgbClr val="FF0000"/>
                </a:solidFill>
              </a:rPr>
              <a:t>0</a:t>
            </a:r>
            <a:endParaRPr lang="en-US" sz="1600" b="1">
              <a:solidFill>
                <a:srgbClr val="FF0000"/>
              </a:solidFill>
            </a:endParaRPr>
          </a:p>
        </p:txBody>
      </p:sp>
      <p:sp>
        <p:nvSpPr>
          <p:cNvPr id="45070" name="Text Box 14"/>
          <p:cNvSpPr txBox="1">
            <a:spLocks noChangeArrowheads="1"/>
          </p:cNvSpPr>
          <p:nvPr/>
        </p:nvSpPr>
        <p:spPr bwMode="auto">
          <a:xfrm>
            <a:off x="622300" y="4921250"/>
            <a:ext cx="368300" cy="336550"/>
          </a:xfrm>
          <a:prstGeom prst="rect">
            <a:avLst/>
          </a:prstGeom>
          <a:solidFill>
            <a:schemeClr val="bg1"/>
          </a:solidFill>
          <a:ln w="9525">
            <a:noFill/>
            <a:miter lim="800000"/>
            <a:headEnd/>
            <a:tailEnd/>
          </a:ln>
          <a:effectLst/>
        </p:spPr>
        <p:txBody>
          <a:bodyPr wrap="none">
            <a:spAutoFit/>
          </a:bodyPr>
          <a:lstStyle/>
          <a:p>
            <a:r>
              <a:rPr lang="en-US" sz="1600" b="1">
                <a:solidFill>
                  <a:srgbClr val="FF0000"/>
                </a:solidFill>
              </a:rPr>
              <a:t>V</a:t>
            </a:r>
            <a:r>
              <a:rPr lang="en-US" sz="1600" b="1" baseline="-25000">
                <a:solidFill>
                  <a:srgbClr val="FF0000"/>
                </a:solidFill>
              </a:rPr>
              <a:t>i</a:t>
            </a:r>
            <a:endParaRPr lang="en-US" sz="1600" b="1">
              <a:solidFill>
                <a:srgbClr val="FF0000"/>
              </a:solidFill>
            </a:endParaRPr>
          </a:p>
        </p:txBody>
      </p:sp>
      <p:sp>
        <p:nvSpPr>
          <p:cNvPr id="45071" name="Line 15"/>
          <p:cNvSpPr>
            <a:spLocks noChangeShapeType="1"/>
          </p:cNvSpPr>
          <p:nvPr/>
        </p:nvSpPr>
        <p:spPr bwMode="auto">
          <a:xfrm flipH="1">
            <a:off x="1143000" y="4953000"/>
            <a:ext cx="457200" cy="0"/>
          </a:xfrm>
          <a:prstGeom prst="line">
            <a:avLst/>
          </a:prstGeom>
          <a:noFill/>
          <a:ln w="19050">
            <a:solidFill>
              <a:schemeClr val="tx1"/>
            </a:solidFill>
            <a:round/>
            <a:headEnd/>
            <a:tailEnd/>
          </a:ln>
          <a:effectLst/>
        </p:spPr>
        <p:txBody>
          <a:bodyPr/>
          <a:lstStyle/>
          <a:p>
            <a:endParaRPr lang="en-US"/>
          </a:p>
        </p:txBody>
      </p:sp>
      <p:sp>
        <p:nvSpPr>
          <p:cNvPr id="45072" name="Oval 16"/>
          <p:cNvSpPr>
            <a:spLocks noChangeArrowheads="1"/>
          </p:cNvSpPr>
          <p:nvPr/>
        </p:nvSpPr>
        <p:spPr bwMode="auto">
          <a:xfrm>
            <a:off x="1066800" y="4876800"/>
            <a:ext cx="76200" cy="76200"/>
          </a:xfrm>
          <a:prstGeom prst="ellipse">
            <a:avLst/>
          </a:prstGeom>
          <a:noFill/>
          <a:ln w="19050">
            <a:solidFill>
              <a:schemeClr val="tx1"/>
            </a:solidFill>
            <a:round/>
            <a:headEnd/>
            <a:tailEnd/>
          </a:ln>
          <a:effectLst/>
        </p:spPr>
        <p:txBody>
          <a:bodyPr wrap="none" anchor="ctr"/>
          <a:lstStyle/>
          <a:p>
            <a:endParaRPr lang="en-US"/>
          </a:p>
        </p:txBody>
      </p:sp>
      <p:sp>
        <p:nvSpPr>
          <p:cNvPr id="45073" name="Oval 17"/>
          <p:cNvSpPr>
            <a:spLocks noChangeArrowheads="1"/>
          </p:cNvSpPr>
          <p:nvPr/>
        </p:nvSpPr>
        <p:spPr bwMode="auto">
          <a:xfrm>
            <a:off x="3200400" y="4572000"/>
            <a:ext cx="76200" cy="76200"/>
          </a:xfrm>
          <a:prstGeom prst="ellipse">
            <a:avLst/>
          </a:prstGeom>
          <a:noFill/>
          <a:ln w="19050">
            <a:solidFill>
              <a:schemeClr val="tx1"/>
            </a:solidFill>
            <a:round/>
            <a:headEnd/>
            <a:tailEnd/>
          </a:ln>
          <a:effectLst/>
        </p:spPr>
        <p:txBody>
          <a:bodyPr wrap="none" anchor="ctr"/>
          <a:lstStyle/>
          <a:p>
            <a:endParaRPr lang="en-US"/>
          </a:p>
        </p:txBody>
      </p:sp>
      <p:sp>
        <p:nvSpPr>
          <p:cNvPr id="45074" name="Line 18"/>
          <p:cNvSpPr>
            <a:spLocks noChangeShapeType="1"/>
          </p:cNvSpPr>
          <p:nvPr/>
        </p:nvSpPr>
        <p:spPr bwMode="auto">
          <a:xfrm flipH="1">
            <a:off x="1828800" y="4572000"/>
            <a:ext cx="1371600" cy="0"/>
          </a:xfrm>
          <a:prstGeom prst="line">
            <a:avLst/>
          </a:prstGeom>
          <a:noFill/>
          <a:ln w="19050">
            <a:solidFill>
              <a:schemeClr val="tx1"/>
            </a:solidFill>
            <a:round/>
            <a:headEnd/>
            <a:tailEnd/>
          </a:ln>
          <a:effectLst/>
        </p:spPr>
        <p:txBody>
          <a:bodyPr/>
          <a:lstStyle/>
          <a:p>
            <a:endParaRPr lang="en-US"/>
          </a:p>
        </p:txBody>
      </p:sp>
      <p:sp>
        <p:nvSpPr>
          <p:cNvPr id="45075" name="Rectangle 19"/>
          <p:cNvSpPr>
            <a:spLocks noChangeArrowheads="1"/>
          </p:cNvSpPr>
          <p:nvPr/>
        </p:nvSpPr>
        <p:spPr bwMode="auto">
          <a:xfrm>
            <a:off x="609600" y="1752600"/>
            <a:ext cx="2590800" cy="914400"/>
          </a:xfrm>
          <a:prstGeom prst="rect">
            <a:avLst/>
          </a:prstGeom>
          <a:noFill/>
          <a:ln w="19050">
            <a:solidFill>
              <a:srgbClr val="FF0000"/>
            </a:solidFill>
            <a:prstDash val="sysDot"/>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76200" y="0"/>
            <a:ext cx="8534400" cy="758825"/>
          </a:xfrm>
        </p:spPr>
        <p:txBody>
          <a:bodyPr/>
          <a:lstStyle/>
          <a:p>
            <a:r>
              <a:rPr lang="en-US"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Colpitts</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LC-Tuned  Oscillator</a:t>
            </a:r>
          </a:p>
        </p:txBody>
      </p:sp>
      <p:sp>
        <p:nvSpPr>
          <p:cNvPr id="46083" name="Rectangle 3"/>
          <p:cNvSpPr>
            <a:spLocks noGrp="1" noChangeArrowheads="1"/>
          </p:cNvSpPr>
          <p:nvPr>
            <p:ph type="body" idx="4294967295"/>
          </p:nvPr>
        </p:nvSpPr>
        <p:spPr>
          <a:xfrm>
            <a:off x="4267200" y="762000"/>
            <a:ext cx="4876800" cy="5334000"/>
          </a:xfrm>
        </p:spPr>
        <p:txBody>
          <a:bodyPr/>
          <a:lstStyle/>
          <a:p>
            <a:r>
              <a:rPr lang="en-US" sz="1600" b="1" dirty="0"/>
              <a:t>Voltage  across  C</a:t>
            </a:r>
            <a:r>
              <a:rPr lang="en-US" sz="1600" b="1" baseline="-25000" dirty="0"/>
              <a:t>2</a:t>
            </a:r>
            <a:r>
              <a:rPr lang="en-US" sz="1600" b="1" dirty="0"/>
              <a:t>  is  just V</a:t>
            </a:r>
            <a:r>
              <a:rPr lang="en-US" sz="1600" b="1" baseline="-25000" dirty="0">
                <a:sym typeface="Symbol" pitchFamily="18" charset="2"/>
              </a:rPr>
              <a:t></a:t>
            </a:r>
            <a:endParaRPr lang="en-US" sz="1600" b="1" dirty="0"/>
          </a:p>
          <a:p>
            <a:endParaRPr lang="en-US" sz="1600" b="1" dirty="0"/>
          </a:p>
          <a:p>
            <a:endParaRPr lang="en-US" sz="1600" b="1" dirty="0"/>
          </a:p>
          <a:p>
            <a:r>
              <a:rPr lang="en-US" sz="1600" b="1" dirty="0"/>
              <a:t>Neglecting  input  current  to  transistor  (I</a:t>
            </a:r>
            <a:r>
              <a:rPr lang="en-US" sz="1600" b="1" baseline="-25000" dirty="0">
                <a:sym typeface="Symbol" pitchFamily="18" charset="2"/>
              </a:rPr>
              <a:t> </a:t>
            </a:r>
            <a:r>
              <a:rPr lang="en-US" sz="1600" b="1" dirty="0">
                <a:sym typeface="Symbol" pitchFamily="18" charset="2"/>
              </a:rPr>
              <a:t></a:t>
            </a:r>
            <a:r>
              <a:rPr lang="en-US" sz="1600" b="1" dirty="0"/>
              <a:t> 0), </a:t>
            </a:r>
          </a:p>
          <a:p>
            <a:pPr>
              <a:buNone/>
            </a:pPr>
            <a:endParaRPr lang="en-US" sz="1600" b="1" dirty="0"/>
          </a:p>
          <a:p>
            <a:pPr>
              <a:buNone/>
            </a:pPr>
            <a:endParaRPr lang="en-US" sz="800" b="1" dirty="0"/>
          </a:p>
          <a:p>
            <a:r>
              <a:rPr lang="en-US" sz="1600" b="1" dirty="0"/>
              <a:t>Then,  output  voltage  V</a:t>
            </a:r>
            <a:r>
              <a:rPr lang="en-US" sz="1600" b="1" baseline="-25000" dirty="0"/>
              <a:t>o</a:t>
            </a:r>
            <a:r>
              <a:rPr lang="en-US" sz="1600" b="1" dirty="0"/>
              <a:t>  is </a:t>
            </a:r>
          </a:p>
          <a:p>
            <a:pPr>
              <a:buNone/>
            </a:pPr>
            <a:endParaRPr lang="en-US" sz="1600" b="1" dirty="0"/>
          </a:p>
          <a:p>
            <a:endParaRPr lang="en-US" sz="800" b="1" dirty="0" smtClean="0"/>
          </a:p>
          <a:p>
            <a:r>
              <a:rPr lang="en-US" sz="1600" b="1" dirty="0" smtClean="0"/>
              <a:t>KCL  </a:t>
            </a:r>
            <a:r>
              <a:rPr lang="en-US" sz="1600" b="1" dirty="0"/>
              <a:t>at  output  node  (C)</a:t>
            </a:r>
          </a:p>
          <a:p>
            <a:endParaRPr lang="en-US" sz="1600" b="1" dirty="0"/>
          </a:p>
          <a:p>
            <a:endParaRPr lang="en-US" sz="1600" b="1" dirty="0"/>
          </a:p>
          <a:p>
            <a:endParaRPr lang="en-US" sz="1600" b="1" dirty="0"/>
          </a:p>
          <a:p>
            <a:endParaRPr lang="en-US" sz="1600" b="1" dirty="0"/>
          </a:p>
          <a:p>
            <a:endParaRPr lang="en-US" sz="1600" b="1" dirty="0"/>
          </a:p>
          <a:p>
            <a:endParaRPr lang="en-US" sz="1600" b="1" dirty="0"/>
          </a:p>
          <a:p>
            <a:pPr>
              <a:buNone/>
            </a:pPr>
            <a:r>
              <a:rPr lang="en-US" sz="1600" b="1" dirty="0" smtClean="0"/>
              <a:t>     Setting </a:t>
            </a:r>
            <a:r>
              <a:rPr lang="en-US" sz="1600" b="1" dirty="0"/>
              <a:t>s = j</a:t>
            </a:r>
            <a:r>
              <a:rPr lang="en-US" sz="1600" b="1" dirty="0">
                <a:sym typeface="Symbol" pitchFamily="18" charset="2"/>
              </a:rPr>
              <a:t></a:t>
            </a:r>
            <a:endParaRPr lang="en-US" sz="1600" b="1" dirty="0"/>
          </a:p>
          <a:p>
            <a:endParaRPr lang="en-US" sz="1600" b="1" dirty="0"/>
          </a:p>
        </p:txBody>
      </p:sp>
      <p:graphicFrame>
        <p:nvGraphicFramePr>
          <p:cNvPr id="46084" name="Object 4"/>
          <p:cNvGraphicFramePr>
            <a:graphicFrameLocks noChangeAspect="1"/>
          </p:cNvGraphicFramePr>
          <p:nvPr/>
        </p:nvGraphicFramePr>
        <p:xfrm>
          <a:off x="990600" y="914400"/>
          <a:ext cx="2362200" cy="2239963"/>
        </p:xfrm>
        <a:graphic>
          <a:graphicData uri="http://schemas.openxmlformats.org/presentationml/2006/ole">
            <p:oleObj spid="_x0000_s8194" name="Bitmap Image" r:id="rId3" imgW="8380952" imgH="7954485" progId="PBrush">
              <p:embed/>
            </p:oleObj>
          </a:graphicData>
        </a:graphic>
      </p:graphicFrame>
      <p:sp>
        <p:nvSpPr>
          <p:cNvPr id="46085" name="Text Box 5"/>
          <p:cNvSpPr txBox="1">
            <a:spLocks noChangeArrowheads="1"/>
          </p:cNvSpPr>
          <p:nvPr/>
        </p:nvSpPr>
        <p:spPr bwMode="auto">
          <a:xfrm>
            <a:off x="822325" y="3317875"/>
            <a:ext cx="2803525" cy="457200"/>
          </a:xfrm>
          <a:prstGeom prst="rect">
            <a:avLst/>
          </a:prstGeom>
          <a:noFill/>
          <a:ln w="9525">
            <a:noFill/>
            <a:miter lim="800000"/>
            <a:headEnd/>
            <a:tailEnd/>
          </a:ln>
          <a:effectLst/>
        </p:spPr>
        <p:txBody>
          <a:bodyPr wrap="none">
            <a:spAutoFit/>
          </a:bodyPr>
          <a:lstStyle/>
          <a:p>
            <a:r>
              <a:rPr lang="en-US">
                <a:solidFill>
                  <a:srgbClr val="FF0000"/>
                </a:solidFill>
              </a:rPr>
              <a:t>AC equivalent circuit</a:t>
            </a:r>
          </a:p>
        </p:txBody>
      </p:sp>
      <p:graphicFrame>
        <p:nvGraphicFramePr>
          <p:cNvPr id="46086" name="Object 6"/>
          <p:cNvGraphicFramePr>
            <a:graphicFrameLocks noChangeAspect="1"/>
          </p:cNvGraphicFramePr>
          <p:nvPr/>
        </p:nvGraphicFramePr>
        <p:xfrm>
          <a:off x="5435600" y="1143000"/>
          <a:ext cx="1574800" cy="569913"/>
        </p:xfrm>
        <a:graphic>
          <a:graphicData uri="http://schemas.openxmlformats.org/presentationml/2006/ole">
            <p:oleObj spid="_x0000_s8195" name="Equation" r:id="rId4" imgW="1193760" imgH="431640" progId="Equation.3">
              <p:embed/>
            </p:oleObj>
          </a:graphicData>
        </a:graphic>
      </p:graphicFrame>
      <p:graphicFrame>
        <p:nvGraphicFramePr>
          <p:cNvPr id="46087" name="Object 7"/>
          <p:cNvGraphicFramePr>
            <a:graphicFrameLocks noChangeAspect="1"/>
          </p:cNvGraphicFramePr>
          <p:nvPr/>
        </p:nvGraphicFramePr>
        <p:xfrm>
          <a:off x="5395913" y="1981200"/>
          <a:ext cx="1960562" cy="569913"/>
        </p:xfrm>
        <a:graphic>
          <a:graphicData uri="http://schemas.openxmlformats.org/presentationml/2006/ole">
            <p:oleObj spid="_x0000_s8196" name="Equation" r:id="rId5" imgW="1485720" imgH="431640" progId="Equation.3">
              <p:embed/>
            </p:oleObj>
          </a:graphicData>
        </a:graphic>
      </p:graphicFrame>
      <p:graphicFrame>
        <p:nvGraphicFramePr>
          <p:cNvPr id="46088" name="Object 8"/>
          <p:cNvGraphicFramePr>
            <a:graphicFrameLocks noChangeAspect="1"/>
          </p:cNvGraphicFramePr>
          <p:nvPr/>
        </p:nvGraphicFramePr>
        <p:xfrm>
          <a:off x="4572000" y="2971800"/>
          <a:ext cx="4408488" cy="361950"/>
        </p:xfrm>
        <a:graphic>
          <a:graphicData uri="http://schemas.openxmlformats.org/presentationml/2006/ole">
            <p:oleObj spid="_x0000_s8197" name="Equation" r:id="rId6" imgW="3098520" imgH="253800" progId="Equation.3">
              <p:embed/>
            </p:oleObj>
          </a:graphicData>
        </a:graphic>
      </p:graphicFrame>
      <p:graphicFrame>
        <p:nvGraphicFramePr>
          <p:cNvPr id="46089" name="Object 9"/>
          <p:cNvGraphicFramePr>
            <a:graphicFrameLocks noChangeAspect="1"/>
          </p:cNvGraphicFramePr>
          <p:nvPr/>
        </p:nvGraphicFramePr>
        <p:xfrm>
          <a:off x="4876800" y="3979863"/>
          <a:ext cx="3276600" cy="1506537"/>
        </p:xfrm>
        <a:graphic>
          <a:graphicData uri="http://schemas.openxmlformats.org/presentationml/2006/ole">
            <p:oleObj spid="_x0000_s8198" name="Equation" r:id="rId7" imgW="2933640" imgH="1346040" progId="Equation.3">
              <p:embed/>
            </p:oleObj>
          </a:graphicData>
        </a:graphic>
      </p:graphicFrame>
      <p:graphicFrame>
        <p:nvGraphicFramePr>
          <p:cNvPr id="46090" name="Object 10"/>
          <p:cNvGraphicFramePr>
            <a:graphicFrameLocks noChangeAspect="1"/>
          </p:cNvGraphicFramePr>
          <p:nvPr/>
        </p:nvGraphicFramePr>
        <p:xfrm>
          <a:off x="4813300" y="5800725"/>
          <a:ext cx="3873500" cy="600075"/>
        </p:xfrm>
        <a:graphic>
          <a:graphicData uri="http://schemas.openxmlformats.org/presentationml/2006/ole">
            <p:oleObj spid="_x0000_s8199" name="Equation" r:id="rId8" imgW="3111480" imgH="482400" progId="Equation.3">
              <p:embed/>
            </p:oleObj>
          </a:graphicData>
        </a:graphic>
      </p:graphicFrame>
      <p:graphicFrame>
        <p:nvGraphicFramePr>
          <p:cNvPr id="46091" name="Object 11"/>
          <p:cNvGraphicFramePr>
            <a:graphicFrameLocks noChangeAspect="1"/>
          </p:cNvGraphicFramePr>
          <p:nvPr/>
        </p:nvGraphicFramePr>
        <p:xfrm>
          <a:off x="228600" y="3975100"/>
          <a:ext cx="4191000" cy="2044700"/>
        </p:xfrm>
        <a:graphic>
          <a:graphicData uri="http://schemas.openxmlformats.org/presentationml/2006/ole">
            <p:oleObj spid="_x0000_s8200" name="Bitmap Image" r:id="rId9" imgW="13336862" imgH="6504762" progId="PBrush">
              <p:embed/>
            </p:oleObj>
          </a:graphicData>
        </a:graphic>
      </p:graphicFrame>
      <p:sp>
        <p:nvSpPr>
          <p:cNvPr id="46092" name="Text Box 12"/>
          <p:cNvSpPr txBox="1">
            <a:spLocks noChangeArrowheads="1"/>
          </p:cNvSpPr>
          <p:nvPr/>
        </p:nvSpPr>
        <p:spPr bwMode="auto">
          <a:xfrm>
            <a:off x="974725" y="4495800"/>
            <a:ext cx="654050"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l-GR" sz="1600" b="1" baseline="-25000">
                <a:solidFill>
                  <a:srgbClr val="FF0000"/>
                </a:solidFill>
                <a:cs typeface="Times New Roman" pitchFamily="18" charset="0"/>
              </a:rPr>
              <a:t>π</a:t>
            </a:r>
            <a:r>
              <a:rPr lang="en-US" sz="1600" b="1">
                <a:solidFill>
                  <a:srgbClr val="FF0000"/>
                </a:solidFill>
              </a:rPr>
              <a:t> </a:t>
            </a:r>
            <a:r>
              <a:rPr lang="en-US" sz="1600" b="1">
                <a:solidFill>
                  <a:srgbClr val="FF0000"/>
                </a:solidFill>
                <a:cs typeface="Times New Roman" pitchFamily="18" charset="0"/>
              </a:rPr>
              <a:t>≈ 0</a:t>
            </a:r>
          </a:p>
        </p:txBody>
      </p:sp>
      <p:sp>
        <p:nvSpPr>
          <p:cNvPr id="46093" name="Line 13"/>
          <p:cNvSpPr>
            <a:spLocks noChangeShapeType="1"/>
          </p:cNvSpPr>
          <p:nvPr/>
        </p:nvSpPr>
        <p:spPr bwMode="auto">
          <a:xfrm>
            <a:off x="914400" y="4800600"/>
            <a:ext cx="533400" cy="0"/>
          </a:xfrm>
          <a:prstGeom prst="line">
            <a:avLst/>
          </a:prstGeom>
          <a:noFill/>
          <a:ln w="9525">
            <a:solidFill>
              <a:srgbClr val="FF0000"/>
            </a:solidFill>
            <a:round/>
            <a:headEnd/>
            <a:tailEnd type="triangle" w="med" len="med"/>
          </a:ln>
          <a:effectLst/>
        </p:spPr>
        <p:txBody>
          <a:bodyPr/>
          <a:lstStyle/>
          <a:p>
            <a:endParaRPr lang="en-US"/>
          </a:p>
        </p:txBody>
      </p:sp>
      <p:sp>
        <p:nvSpPr>
          <p:cNvPr id="46094" name="Line 14"/>
          <p:cNvSpPr>
            <a:spLocks noChangeShapeType="1"/>
          </p:cNvSpPr>
          <p:nvPr/>
        </p:nvSpPr>
        <p:spPr bwMode="auto">
          <a:xfrm>
            <a:off x="914400" y="4267200"/>
            <a:ext cx="533400" cy="0"/>
          </a:xfrm>
          <a:prstGeom prst="line">
            <a:avLst/>
          </a:prstGeom>
          <a:noFill/>
          <a:ln w="19050">
            <a:solidFill>
              <a:srgbClr val="FF0000"/>
            </a:solidFill>
            <a:round/>
            <a:headEnd type="triangle" w="med" len="med"/>
            <a:tailEnd/>
          </a:ln>
          <a:effectLst/>
        </p:spPr>
        <p:txBody>
          <a:bodyPr/>
          <a:lstStyle/>
          <a:p>
            <a:endParaRPr lang="en-US"/>
          </a:p>
        </p:txBody>
      </p:sp>
      <p:sp>
        <p:nvSpPr>
          <p:cNvPr id="46095" name="Text Box 15"/>
          <p:cNvSpPr txBox="1">
            <a:spLocks noChangeArrowheads="1"/>
          </p:cNvSpPr>
          <p:nvPr/>
        </p:nvSpPr>
        <p:spPr bwMode="auto">
          <a:xfrm>
            <a:off x="763588" y="3854450"/>
            <a:ext cx="754062" cy="336550"/>
          </a:xfrm>
          <a:prstGeom prst="rect">
            <a:avLst/>
          </a:prstGeom>
          <a:solidFill>
            <a:schemeClr val="bg1"/>
          </a:solidFill>
          <a:ln w="9525">
            <a:noFill/>
            <a:miter lim="800000"/>
            <a:headEnd/>
            <a:tailEnd/>
          </a:ln>
          <a:effectLst/>
        </p:spPr>
        <p:txBody>
          <a:bodyPr wrap="none">
            <a:spAutoFit/>
          </a:bodyPr>
          <a:lstStyle/>
          <a:p>
            <a:r>
              <a:rPr lang="en-US" sz="1600" b="1">
                <a:solidFill>
                  <a:srgbClr val="FF0000"/>
                </a:solidFill>
              </a:rPr>
              <a:t>sC</a:t>
            </a:r>
            <a:r>
              <a:rPr lang="en-US" sz="1600" b="1" baseline="-25000">
                <a:solidFill>
                  <a:srgbClr val="FF0000"/>
                </a:solidFill>
              </a:rPr>
              <a:t>2</a:t>
            </a:r>
            <a:r>
              <a:rPr lang="en-US" sz="1600" b="1">
                <a:solidFill>
                  <a:srgbClr val="FF0000"/>
                </a:solidFill>
              </a:rPr>
              <a:t>V</a:t>
            </a:r>
            <a:r>
              <a:rPr lang="en-US" sz="1600" b="1" baseline="-25000">
                <a:solidFill>
                  <a:srgbClr val="FF0000"/>
                </a:solidFill>
                <a:sym typeface="Mathematica1" pitchFamily="2" charset="2"/>
              </a:rPr>
              <a:t></a:t>
            </a:r>
            <a:r>
              <a:rPr lang="en-US" sz="1600" b="1">
                <a:solidFill>
                  <a:srgbClr val="FF0000"/>
                </a:solidFill>
              </a:rPr>
              <a:t> </a:t>
            </a:r>
            <a:endParaRPr lang="en-US" sz="1600" b="1">
              <a:solidFill>
                <a:srgbClr val="FF0000"/>
              </a:solidFill>
              <a:cs typeface="Times New Roman" pitchFamily="18" charset="0"/>
            </a:endParaRPr>
          </a:p>
        </p:txBody>
      </p:sp>
      <p:sp>
        <p:nvSpPr>
          <p:cNvPr id="46096" name="Text Box 16"/>
          <p:cNvSpPr txBox="1">
            <a:spLocks noChangeArrowheads="1"/>
          </p:cNvSpPr>
          <p:nvPr/>
        </p:nvSpPr>
        <p:spPr bwMode="auto">
          <a:xfrm>
            <a:off x="-76200" y="4845050"/>
            <a:ext cx="838200" cy="336550"/>
          </a:xfrm>
          <a:prstGeom prst="rect">
            <a:avLst/>
          </a:prstGeom>
          <a:solidFill>
            <a:schemeClr val="bg1"/>
          </a:solidFill>
          <a:ln w="9525">
            <a:noFill/>
            <a:miter lim="800000"/>
            <a:headEnd/>
            <a:tailEnd/>
          </a:ln>
          <a:effectLst/>
        </p:spPr>
        <p:txBody>
          <a:bodyPr>
            <a:spAutoFit/>
          </a:bodyPr>
          <a:lstStyle/>
          <a:p>
            <a:r>
              <a:rPr lang="en-US" sz="1600" b="1">
                <a:solidFill>
                  <a:srgbClr val="FF0000"/>
                </a:solidFill>
              </a:rPr>
              <a:t>sC</a:t>
            </a:r>
            <a:r>
              <a:rPr lang="en-US" sz="1600" b="1" baseline="-25000">
                <a:solidFill>
                  <a:srgbClr val="FF0000"/>
                </a:solidFill>
              </a:rPr>
              <a:t>2</a:t>
            </a:r>
            <a:r>
              <a:rPr lang="en-US" sz="1600" b="1">
                <a:solidFill>
                  <a:srgbClr val="FF0000"/>
                </a:solidFill>
              </a:rPr>
              <a:t>V</a:t>
            </a:r>
            <a:r>
              <a:rPr lang="en-US" sz="1600" b="1" baseline="-25000">
                <a:solidFill>
                  <a:srgbClr val="FF0000"/>
                </a:solidFill>
                <a:sym typeface="Mathematica1" pitchFamily="2" charset="2"/>
              </a:rPr>
              <a:t></a:t>
            </a:r>
            <a:endParaRPr lang="en-US" sz="1600" b="1">
              <a:solidFill>
                <a:srgbClr val="FF0000"/>
              </a:solidFill>
              <a:cs typeface="Times New Roman" pitchFamily="18" charset="0"/>
            </a:endParaRPr>
          </a:p>
        </p:txBody>
      </p:sp>
      <p:sp>
        <p:nvSpPr>
          <p:cNvPr id="46097" name="Line 17"/>
          <p:cNvSpPr>
            <a:spLocks noChangeShapeType="1"/>
          </p:cNvSpPr>
          <p:nvPr/>
        </p:nvSpPr>
        <p:spPr bwMode="auto">
          <a:xfrm flipV="1">
            <a:off x="685800" y="4572000"/>
            <a:ext cx="0" cy="609600"/>
          </a:xfrm>
          <a:prstGeom prst="line">
            <a:avLst/>
          </a:prstGeom>
          <a:noFill/>
          <a:ln w="19050">
            <a:solidFill>
              <a:srgbClr val="FF0000"/>
            </a:solidFill>
            <a:round/>
            <a:headEnd type="triangle" w="med" len="med"/>
            <a:tailEnd/>
          </a:ln>
          <a:effectLst/>
        </p:spPr>
        <p:txBody>
          <a:bodyPr/>
          <a:lstStyle/>
          <a:p>
            <a:endParaRPr lang="en-US"/>
          </a:p>
        </p:txBody>
      </p:sp>
      <p:sp>
        <p:nvSpPr>
          <p:cNvPr id="46099" name="Text Box 19"/>
          <p:cNvSpPr txBox="1">
            <a:spLocks noChangeArrowheads="1"/>
          </p:cNvSpPr>
          <p:nvPr/>
        </p:nvSpPr>
        <p:spPr bwMode="auto">
          <a:xfrm>
            <a:off x="3962400" y="4387850"/>
            <a:ext cx="400050" cy="336550"/>
          </a:xfrm>
          <a:prstGeom prst="rect">
            <a:avLst/>
          </a:prstGeom>
          <a:solidFill>
            <a:schemeClr val="bg1"/>
          </a:solidFill>
          <a:ln w="9525">
            <a:noFill/>
            <a:miter lim="800000"/>
            <a:headEnd/>
            <a:tailEnd/>
          </a:ln>
          <a:effectLst/>
        </p:spPr>
        <p:txBody>
          <a:bodyPr wrap="none">
            <a:spAutoFit/>
          </a:bodyPr>
          <a:lstStyle/>
          <a:p>
            <a:r>
              <a:rPr lang="en-US" sz="1600" b="1">
                <a:solidFill>
                  <a:srgbClr val="FF0000"/>
                </a:solidFill>
              </a:rPr>
              <a:t>V</a:t>
            </a:r>
            <a:r>
              <a:rPr lang="en-US" sz="1600" b="1" baseline="-25000">
                <a:solidFill>
                  <a:srgbClr val="FF0000"/>
                </a:solidFill>
              </a:rPr>
              <a:t>0</a:t>
            </a:r>
            <a:endParaRPr lang="en-US" sz="1600" b="1">
              <a:solidFill>
                <a:srgbClr val="FF0000"/>
              </a:solidFill>
            </a:endParaRPr>
          </a:p>
        </p:txBody>
      </p:sp>
      <p:sp>
        <p:nvSpPr>
          <p:cNvPr id="46100" name="Oval 20"/>
          <p:cNvSpPr>
            <a:spLocks noChangeArrowheads="1"/>
          </p:cNvSpPr>
          <p:nvPr/>
        </p:nvSpPr>
        <p:spPr bwMode="auto">
          <a:xfrm>
            <a:off x="4114800" y="4375150"/>
            <a:ext cx="76200" cy="76200"/>
          </a:xfrm>
          <a:prstGeom prst="ellipse">
            <a:avLst/>
          </a:prstGeom>
          <a:noFill/>
          <a:ln w="19050">
            <a:solidFill>
              <a:schemeClr val="tx1"/>
            </a:solidFill>
            <a:round/>
            <a:headEnd/>
            <a:tailEnd/>
          </a:ln>
          <a:effectLst/>
        </p:spPr>
        <p:txBody>
          <a:bodyPr wrap="none" anchor="ctr"/>
          <a:lstStyle/>
          <a:p>
            <a:endParaRPr lang="en-US"/>
          </a:p>
        </p:txBody>
      </p:sp>
      <p:sp>
        <p:nvSpPr>
          <p:cNvPr id="46101" name="Line 21"/>
          <p:cNvSpPr>
            <a:spLocks noChangeShapeType="1"/>
          </p:cNvSpPr>
          <p:nvPr/>
        </p:nvSpPr>
        <p:spPr bwMode="auto">
          <a:xfrm flipH="1">
            <a:off x="2590800" y="4419600"/>
            <a:ext cx="1524000" cy="0"/>
          </a:xfrm>
          <a:prstGeom prst="line">
            <a:avLst/>
          </a:prstGeom>
          <a:noFill/>
          <a:ln w="19050">
            <a:solidFill>
              <a:schemeClr val="tx1"/>
            </a:solidFill>
            <a:round/>
            <a:headEnd/>
            <a:tailEnd/>
          </a:ln>
          <a:effectLst/>
        </p:spPr>
        <p:txBody>
          <a:bodyPr/>
          <a:lstStyle/>
          <a:p>
            <a:endParaRPr lang="en-US"/>
          </a:p>
        </p:txBody>
      </p:sp>
      <p:sp>
        <p:nvSpPr>
          <p:cNvPr id="46102" name="Rectangle 22"/>
          <p:cNvSpPr>
            <a:spLocks noChangeArrowheads="1"/>
          </p:cNvSpPr>
          <p:nvPr/>
        </p:nvSpPr>
        <p:spPr bwMode="auto">
          <a:xfrm>
            <a:off x="2895600" y="4114800"/>
            <a:ext cx="1524000" cy="228600"/>
          </a:xfrm>
          <a:prstGeom prst="rect">
            <a:avLst/>
          </a:prstGeom>
          <a:solidFill>
            <a:schemeClr val="bg1"/>
          </a:solidFill>
          <a:ln w="9525">
            <a:noFill/>
            <a:miter lim="800000"/>
            <a:headEnd/>
            <a:tailEnd/>
          </a:ln>
          <a:effectLst/>
        </p:spPr>
        <p:txBody>
          <a:bodyPr wrap="none" anchor="ctr"/>
          <a:lstStyle/>
          <a:p>
            <a:endParaRPr lang="en-US"/>
          </a:p>
        </p:txBody>
      </p:sp>
      <p:sp>
        <p:nvSpPr>
          <p:cNvPr id="46103" name="Text Box 23"/>
          <p:cNvSpPr txBox="1">
            <a:spLocks noChangeArrowheads="1"/>
          </p:cNvSpPr>
          <p:nvPr/>
        </p:nvSpPr>
        <p:spPr bwMode="auto">
          <a:xfrm>
            <a:off x="3962400" y="3733800"/>
            <a:ext cx="4737100" cy="304800"/>
          </a:xfrm>
          <a:prstGeom prst="rect">
            <a:avLst/>
          </a:prstGeom>
          <a:noFill/>
          <a:ln w="9525">
            <a:noFill/>
            <a:miter lim="800000"/>
            <a:headEnd/>
            <a:tailEnd/>
          </a:ln>
          <a:effectLst/>
        </p:spPr>
        <p:txBody>
          <a:bodyPr wrap="none">
            <a:spAutoFit/>
          </a:bodyPr>
          <a:lstStyle/>
          <a:p>
            <a:r>
              <a:rPr lang="en-US" sz="1400" dirty="0">
                <a:solidFill>
                  <a:srgbClr val="FF0000"/>
                </a:solidFill>
              </a:rPr>
              <a:t>Assuming oscillations have started, then V</a:t>
            </a:r>
            <a:r>
              <a:rPr lang="en-US" sz="1400" baseline="-25000" dirty="0">
                <a:solidFill>
                  <a:srgbClr val="FF0000"/>
                </a:solidFill>
                <a:sym typeface="Mathematica1" pitchFamily="2" charset="2"/>
              </a:rPr>
              <a:t></a:t>
            </a:r>
            <a:r>
              <a:rPr lang="en-US" sz="1400" dirty="0">
                <a:solidFill>
                  <a:srgbClr val="FF0000"/>
                </a:solidFill>
              </a:rPr>
              <a:t> </a:t>
            </a:r>
            <a:r>
              <a:rPr lang="en-US" sz="1400" dirty="0">
                <a:solidFill>
                  <a:srgbClr val="FF0000"/>
                </a:solidFill>
                <a:cs typeface="Times New Roman" pitchFamily="18" charset="0"/>
              </a:rPr>
              <a:t>≠</a:t>
            </a:r>
            <a:r>
              <a:rPr lang="en-US" sz="1400" dirty="0">
                <a:solidFill>
                  <a:srgbClr val="FF0000"/>
                </a:solidFill>
              </a:rPr>
              <a:t> 0 and  V</a:t>
            </a:r>
            <a:r>
              <a:rPr lang="en-US" sz="1400" baseline="-25000" dirty="0">
                <a:solidFill>
                  <a:srgbClr val="FF0000"/>
                </a:solidFill>
              </a:rPr>
              <a:t>o </a:t>
            </a:r>
            <a:r>
              <a:rPr lang="en-US" sz="1400" dirty="0">
                <a:solidFill>
                  <a:srgbClr val="FF0000"/>
                </a:solidFill>
              </a:rPr>
              <a:t>≠ 0, so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152400" y="76200"/>
            <a:ext cx="8534400" cy="758825"/>
          </a:xfrm>
        </p:spPr>
        <p:txBody>
          <a:bodyPr/>
          <a:lstStyle/>
          <a:p>
            <a:r>
              <a:rPr lang="en-US"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Colpitts</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LC-Tuned  Oscillator</a:t>
            </a:r>
          </a:p>
        </p:txBody>
      </p:sp>
      <p:sp>
        <p:nvSpPr>
          <p:cNvPr id="47107" name="Rectangle 3"/>
          <p:cNvSpPr>
            <a:spLocks noGrp="1" noChangeArrowheads="1"/>
          </p:cNvSpPr>
          <p:nvPr>
            <p:ph type="body" idx="4294967295"/>
          </p:nvPr>
        </p:nvSpPr>
        <p:spPr>
          <a:xfrm>
            <a:off x="2743200" y="990600"/>
            <a:ext cx="6400800" cy="5334000"/>
          </a:xfrm>
        </p:spPr>
        <p:txBody>
          <a:bodyPr>
            <a:normAutofit/>
          </a:bodyPr>
          <a:lstStyle/>
          <a:p>
            <a:r>
              <a:rPr lang="en-US" sz="1800" dirty="0"/>
              <a:t>To  get  oscillations,  both  the  real  and  imaginary  parts  of  this  equation  must  be  set  equal  to  zero.</a:t>
            </a:r>
          </a:p>
          <a:p>
            <a:endParaRPr lang="en-US" sz="1800" dirty="0"/>
          </a:p>
          <a:p>
            <a:endParaRPr lang="en-US" sz="1800" dirty="0"/>
          </a:p>
          <a:p>
            <a:r>
              <a:rPr lang="en-US" sz="1800" dirty="0"/>
              <a:t>From  the  imaginary  part  we  get  the  expression  for  the  </a:t>
            </a:r>
            <a:r>
              <a:rPr lang="en-US" sz="1800" dirty="0">
                <a:solidFill>
                  <a:srgbClr val="FF0000"/>
                </a:solidFill>
              </a:rPr>
              <a:t>oscillation  frequency</a:t>
            </a:r>
          </a:p>
          <a:p>
            <a:endParaRPr lang="en-US" sz="1800" dirty="0">
              <a:solidFill>
                <a:srgbClr val="FF0000"/>
              </a:solidFill>
            </a:endParaRPr>
          </a:p>
          <a:p>
            <a:endParaRPr lang="en-US" sz="1800" dirty="0"/>
          </a:p>
          <a:p>
            <a:endParaRPr lang="en-US" sz="1800" dirty="0"/>
          </a:p>
          <a:p>
            <a:endParaRPr lang="en-US" sz="1800" dirty="0"/>
          </a:p>
          <a:p>
            <a:r>
              <a:rPr lang="en-US" sz="1800" dirty="0"/>
              <a:t>From  the  real  part, we  get  the  condition  on  the ratio  of  C</a:t>
            </a:r>
            <a:r>
              <a:rPr lang="en-US" sz="1800" baseline="-25000" dirty="0"/>
              <a:t>2</a:t>
            </a:r>
            <a:r>
              <a:rPr lang="en-US" sz="1800" dirty="0"/>
              <a:t>/C</a:t>
            </a:r>
            <a:r>
              <a:rPr lang="en-US" sz="1800" baseline="-25000" dirty="0"/>
              <a:t>1</a:t>
            </a:r>
          </a:p>
        </p:txBody>
      </p:sp>
      <p:graphicFrame>
        <p:nvGraphicFramePr>
          <p:cNvPr id="47108" name="Object 4"/>
          <p:cNvGraphicFramePr>
            <a:graphicFrameLocks noChangeAspect="1"/>
          </p:cNvGraphicFramePr>
          <p:nvPr/>
        </p:nvGraphicFramePr>
        <p:xfrm>
          <a:off x="228600" y="1646238"/>
          <a:ext cx="2362200" cy="2239962"/>
        </p:xfrm>
        <a:graphic>
          <a:graphicData uri="http://schemas.openxmlformats.org/presentationml/2006/ole">
            <p:oleObj spid="_x0000_s9218" name="Bitmap Image" r:id="rId3" imgW="8380952" imgH="7954485" progId="PBrush">
              <p:embed/>
            </p:oleObj>
          </a:graphicData>
        </a:graphic>
      </p:graphicFrame>
      <p:graphicFrame>
        <p:nvGraphicFramePr>
          <p:cNvPr id="47109" name="Object 5"/>
          <p:cNvGraphicFramePr>
            <a:graphicFrameLocks noChangeAspect="1"/>
          </p:cNvGraphicFramePr>
          <p:nvPr/>
        </p:nvGraphicFramePr>
        <p:xfrm>
          <a:off x="4114800" y="1676400"/>
          <a:ext cx="3873500" cy="600075"/>
        </p:xfrm>
        <a:graphic>
          <a:graphicData uri="http://schemas.openxmlformats.org/presentationml/2006/ole">
            <p:oleObj spid="_x0000_s9219" name="Equation" r:id="rId4" imgW="3111480" imgH="482400" progId="Equation.3">
              <p:embed/>
            </p:oleObj>
          </a:graphicData>
        </a:graphic>
      </p:graphicFrame>
      <p:graphicFrame>
        <p:nvGraphicFramePr>
          <p:cNvPr id="47110" name="Object 6"/>
          <p:cNvGraphicFramePr>
            <a:graphicFrameLocks noChangeAspect="1"/>
          </p:cNvGraphicFramePr>
          <p:nvPr/>
        </p:nvGraphicFramePr>
        <p:xfrm>
          <a:off x="4195762" y="2862263"/>
          <a:ext cx="2814638" cy="1404937"/>
        </p:xfrm>
        <a:graphic>
          <a:graphicData uri="http://schemas.openxmlformats.org/presentationml/2006/ole">
            <p:oleObj spid="_x0000_s9220" name="Equation" r:id="rId5" imgW="2031840" imgH="1015920" progId="Equation.3">
              <p:embed/>
            </p:oleObj>
          </a:graphicData>
        </a:graphic>
      </p:graphicFrame>
      <p:graphicFrame>
        <p:nvGraphicFramePr>
          <p:cNvPr id="47111" name="Object 7"/>
          <p:cNvGraphicFramePr>
            <a:graphicFrameLocks noChangeAspect="1"/>
          </p:cNvGraphicFramePr>
          <p:nvPr/>
        </p:nvGraphicFramePr>
        <p:xfrm>
          <a:off x="4419600" y="4618038"/>
          <a:ext cx="3505200" cy="1782762"/>
        </p:xfrm>
        <a:graphic>
          <a:graphicData uri="http://schemas.openxmlformats.org/presentationml/2006/ole">
            <p:oleObj spid="_x0000_s9221" name="Equation" r:id="rId6" imgW="2666880" imgH="1358640" progId="Equation.3">
              <p:embed/>
            </p:oleObj>
          </a:graphicData>
        </a:graphic>
      </p:graphicFrame>
      <p:sp>
        <p:nvSpPr>
          <p:cNvPr id="47113" name="Rectangle 9"/>
          <p:cNvSpPr>
            <a:spLocks noChangeArrowheads="1"/>
          </p:cNvSpPr>
          <p:nvPr/>
        </p:nvSpPr>
        <p:spPr bwMode="auto">
          <a:xfrm>
            <a:off x="4267200" y="5791200"/>
            <a:ext cx="1219200" cy="685800"/>
          </a:xfrm>
          <a:prstGeom prst="rect">
            <a:avLst/>
          </a:prstGeom>
          <a:noFill/>
          <a:ln w="28575">
            <a:solidFill>
              <a:srgbClr val="FF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0" y="76200"/>
            <a:ext cx="8534400" cy="758825"/>
          </a:xfrm>
        </p:spPr>
        <p:txBody>
          <a:bodyPr/>
          <a:lstStyle/>
          <a:p>
            <a:r>
              <a:rPr lang="en-US"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Colpitts</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LC-Tuned  Oscillator</a:t>
            </a:r>
          </a:p>
        </p:txBody>
      </p:sp>
      <p:sp>
        <p:nvSpPr>
          <p:cNvPr id="48131" name="Rectangle 3"/>
          <p:cNvSpPr>
            <a:spLocks noGrp="1" noChangeArrowheads="1"/>
          </p:cNvSpPr>
          <p:nvPr>
            <p:ph type="body" idx="4294967295"/>
          </p:nvPr>
        </p:nvSpPr>
        <p:spPr>
          <a:xfrm>
            <a:off x="2743200" y="838200"/>
            <a:ext cx="6400800" cy="5334000"/>
          </a:xfrm>
        </p:spPr>
        <p:txBody>
          <a:bodyPr>
            <a:normAutofit/>
          </a:bodyPr>
          <a:lstStyle/>
          <a:p>
            <a:r>
              <a:rPr lang="en-US" sz="2000" dirty="0"/>
              <a:t>Given:  </a:t>
            </a:r>
          </a:p>
          <a:p>
            <a:pPr lvl="1"/>
            <a:r>
              <a:rPr lang="en-US" sz="2000" dirty="0"/>
              <a:t>Design  oscillator  at  </a:t>
            </a:r>
            <a:r>
              <a:rPr lang="en-US" sz="2000" dirty="0">
                <a:solidFill>
                  <a:srgbClr val="FF0000"/>
                </a:solidFill>
              </a:rPr>
              <a:t>150 MHz</a:t>
            </a:r>
          </a:p>
          <a:p>
            <a:endParaRPr lang="en-US" sz="2000" dirty="0">
              <a:solidFill>
                <a:srgbClr val="FF0000"/>
              </a:solidFill>
            </a:endParaRPr>
          </a:p>
          <a:p>
            <a:endParaRPr lang="en-US" sz="2000" dirty="0">
              <a:solidFill>
                <a:srgbClr val="FF0000"/>
              </a:solidFill>
            </a:endParaRPr>
          </a:p>
          <a:p>
            <a:pPr lvl="1"/>
            <a:r>
              <a:rPr lang="en-US" sz="2000" dirty="0"/>
              <a:t>Transistor </a:t>
            </a:r>
            <a:r>
              <a:rPr lang="en-US" sz="2000" dirty="0">
                <a:solidFill>
                  <a:srgbClr val="FF0000"/>
                </a:solidFill>
              </a:rPr>
              <a:t> g</a:t>
            </a:r>
            <a:r>
              <a:rPr lang="en-US" sz="2000" baseline="-25000" dirty="0">
                <a:solidFill>
                  <a:srgbClr val="FF0000"/>
                </a:solidFill>
              </a:rPr>
              <a:t>m</a:t>
            </a:r>
            <a:r>
              <a:rPr lang="en-US" sz="2000" dirty="0">
                <a:solidFill>
                  <a:srgbClr val="FF0000"/>
                </a:solidFill>
              </a:rPr>
              <a:t> = 100 </a:t>
            </a:r>
            <a:r>
              <a:rPr lang="en-US" sz="2000" dirty="0" err="1">
                <a:solidFill>
                  <a:srgbClr val="FF0000"/>
                </a:solidFill>
              </a:rPr>
              <a:t>mA</a:t>
            </a:r>
            <a:r>
              <a:rPr lang="en-US" sz="2000" dirty="0">
                <a:solidFill>
                  <a:srgbClr val="FF0000"/>
                </a:solidFill>
              </a:rPr>
              <a:t>/V,  R = 0.5 K</a:t>
            </a:r>
          </a:p>
          <a:p>
            <a:r>
              <a:rPr lang="en-US" sz="2000" dirty="0"/>
              <a:t>Design:</a:t>
            </a:r>
          </a:p>
          <a:p>
            <a:endParaRPr lang="en-US" sz="2000" dirty="0"/>
          </a:p>
          <a:p>
            <a:endParaRPr lang="en-US" sz="2000" dirty="0"/>
          </a:p>
          <a:p>
            <a:pPr lvl="1"/>
            <a:r>
              <a:rPr lang="en-US" sz="2000" dirty="0"/>
              <a:t>Select  L= 50 </a:t>
            </a:r>
            <a:r>
              <a:rPr lang="en-US" sz="2000" dirty="0" err="1"/>
              <a:t>nH</a:t>
            </a:r>
            <a:r>
              <a:rPr lang="en-US" sz="2000" dirty="0"/>
              <a:t>, then  calculate  C</a:t>
            </a:r>
            <a:r>
              <a:rPr lang="en-US" sz="2000" baseline="-25000" dirty="0"/>
              <a:t>2</a:t>
            </a:r>
            <a:r>
              <a:rPr lang="en-US" sz="2000" dirty="0"/>
              <a:t>, and</a:t>
            </a:r>
            <a:r>
              <a:rPr lang="en-US" sz="2000" baseline="-25000" dirty="0"/>
              <a:t>  </a:t>
            </a:r>
            <a:r>
              <a:rPr lang="en-US" sz="2000" dirty="0"/>
              <a:t>then  C</a:t>
            </a:r>
            <a:r>
              <a:rPr lang="en-US" sz="2000" baseline="-25000" dirty="0"/>
              <a:t>1</a:t>
            </a:r>
          </a:p>
        </p:txBody>
      </p:sp>
      <p:graphicFrame>
        <p:nvGraphicFramePr>
          <p:cNvPr id="48132" name="Object 4"/>
          <p:cNvGraphicFramePr>
            <a:graphicFrameLocks noChangeAspect="1"/>
          </p:cNvGraphicFramePr>
          <p:nvPr/>
        </p:nvGraphicFramePr>
        <p:xfrm>
          <a:off x="228600" y="1646238"/>
          <a:ext cx="2362200" cy="2239962"/>
        </p:xfrm>
        <a:graphic>
          <a:graphicData uri="http://schemas.openxmlformats.org/presentationml/2006/ole">
            <p:oleObj spid="_x0000_s10242" name="Bitmap Image" r:id="rId3" imgW="8380952" imgH="7954485" progId="PBrush">
              <p:embed/>
            </p:oleObj>
          </a:graphicData>
        </a:graphic>
      </p:graphicFrame>
      <p:graphicFrame>
        <p:nvGraphicFramePr>
          <p:cNvPr id="48133" name="Object 5"/>
          <p:cNvGraphicFramePr>
            <a:graphicFrameLocks noChangeAspect="1"/>
          </p:cNvGraphicFramePr>
          <p:nvPr/>
        </p:nvGraphicFramePr>
        <p:xfrm>
          <a:off x="3581400" y="1765300"/>
          <a:ext cx="4483100" cy="444500"/>
        </p:xfrm>
        <a:graphic>
          <a:graphicData uri="http://schemas.openxmlformats.org/presentationml/2006/ole">
            <p:oleObj spid="_x0000_s10243" name="Equation" r:id="rId4" imgW="2565360" imgH="253800" progId="Equation.3">
              <p:embed/>
            </p:oleObj>
          </a:graphicData>
        </a:graphic>
      </p:graphicFrame>
      <p:graphicFrame>
        <p:nvGraphicFramePr>
          <p:cNvPr id="48134" name="Object 6"/>
          <p:cNvGraphicFramePr>
            <a:graphicFrameLocks noChangeAspect="1"/>
          </p:cNvGraphicFramePr>
          <p:nvPr/>
        </p:nvGraphicFramePr>
        <p:xfrm>
          <a:off x="4038600" y="3048000"/>
          <a:ext cx="3581400" cy="687388"/>
        </p:xfrm>
        <a:graphic>
          <a:graphicData uri="http://schemas.openxmlformats.org/presentationml/2006/ole">
            <p:oleObj spid="_x0000_s10244" name="Equation" r:id="rId5" imgW="2247840" imgH="431640" progId="Equation.3">
              <p:embed/>
            </p:oleObj>
          </a:graphicData>
        </a:graphic>
      </p:graphicFrame>
      <p:graphicFrame>
        <p:nvGraphicFramePr>
          <p:cNvPr id="48135" name="Object 7"/>
          <p:cNvGraphicFramePr>
            <a:graphicFrameLocks noChangeAspect="1"/>
          </p:cNvGraphicFramePr>
          <p:nvPr/>
        </p:nvGraphicFramePr>
        <p:xfrm>
          <a:off x="2514600" y="4205288"/>
          <a:ext cx="6067425" cy="1966912"/>
        </p:xfrm>
        <a:graphic>
          <a:graphicData uri="http://schemas.openxmlformats.org/presentationml/2006/ole">
            <p:oleObj spid="_x0000_s10245" name="Equation" r:id="rId6" imgW="4381200" imgH="1422360" progId="Equation.3">
              <p:embed/>
            </p:oleObj>
          </a:graphicData>
        </a:graphic>
      </p:graphicFrame>
      <p:sp>
        <p:nvSpPr>
          <p:cNvPr id="48136" name="Text Box 8"/>
          <p:cNvSpPr txBox="1">
            <a:spLocks noChangeArrowheads="1"/>
          </p:cNvSpPr>
          <p:nvPr/>
        </p:nvSpPr>
        <p:spPr bwMode="auto">
          <a:xfrm>
            <a:off x="715963" y="879475"/>
            <a:ext cx="1265237" cy="457200"/>
          </a:xfrm>
          <a:prstGeom prst="rect">
            <a:avLst/>
          </a:prstGeom>
          <a:noFill/>
          <a:ln w="9525">
            <a:noFill/>
            <a:miter lim="800000"/>
            <a:headEnd/>
            <a:tailEnd/>
          </a:ln>
          <a:effectLst/>
        </p:spPr>
        <p:txBody>
          <a:bodyPr wrap="none">
            <a:spAutoFit/>
          </a:bodyPr>
          <a:lstStyle/>
          <a:p>
            <a:r>
              <a:rPr lang="en-US">
                <a:solidFill>
                  <a:srgbClr val="FF0000"/>
                </a:solidFill>
              </a:rPr>
              <a:t>Example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7" name="Object 7"/>
          <p:cNvGraphicFramePr>
            <a:graphicFrameLocks noChangeAspect="1"/>
          </p:cNvGraphicFramePr>
          <p:nvPr/>
        </p:nvGraphicFramePr>
        <p:xfrm>
          <a:off x="76200" y="990600"/>
          <a:ext cx="4343400" cy="2487612"/>
        </p:xfrm>
        <a:graphic>
          <a:graphicData uri="http://schemas.openxmlformats.org/presentationml/2006/ole">
            <p:oleObj spid="_x0000_s11266" name="Bitmap Image" r:id="rId3" imgW="4439270" imgH="2314286" progId="PBrush">
              <p:embed/>
            </p:oleObj>
          </a:graphicData>
        </a:graphic>
      </p:graphicFrame>
      <p:sp>
        <p:nvSpPr>
          <p:cNvPr id="35842" name="Rectangle 2"/>
          <p:cNvSpPr>
            <a:spLocks noGrp="1" noChangeArrowheads="1"/>
          </p:cNvSpPr>
          <p:nvPr>
            <p:ph type="title" idx="4294967295"/>
          </p:nvPr>
        </p:nvSpPr>
        <p:spPr>
          <a:xfrm>
            <a:off x="0" y="152400"/>
            <a:ext cx="7772400" cy="533400"/>
          </a:xfrm>
        </p:spPr>
        <p:txBody>
          <a:bodyPr>
            <a:normAutofit fontScale="90000"/>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Phase  Shift  Oscillator</a:t>
            </a:r>
          </a:p>
        </p:txBody>
      </p:sp>
      <p:sp>
        <p:nvSpPr>
          <p:cNvPr id="35846" name="Rectangle 6"/>
          <p:cNvSpPr>
            <a:spLocks noGrp="1" noChangeArrowheads="1"/>
          </p:cNvSpPr>
          <p:nvPr>
            <p:ph type="body" sz="half" idx="4294967295"/>
          </p:nvPr>
        </p:nvSpPr>
        <p:spPr>
          <a:xfrm>
            <a:off x="76200" y="2667000"/>
            <a:ext cx="4191000" cy="1828800"/>
          </a:xfrm>
          <a:noFill/>
          <a:ln/>
        </p:spPr>
        <p:txBody>
          <a:bodyPr>
            <a:normAutofit fontScale="92500"/>
          </a:bodyPr>
          <a:lstStyle/>
          <a:p>
            <a:r>
              <a:rPr lang="en-US" sz="1600" b="1" dirty="0"/>
              <a:t>Based  on  op  amp  using  inverting  input</a:t>
            </a:r>
          </a:p>
          <a:p>
            <a:r>
              <a:rPr lang="en-US" sz="1600" b="1" dirty="0"/>
              <a:t>Combination  of  R’s  and  C’s  in  feedback  loop  so  get  additional phase shift.  Target  180</a:t>
            </a:r>
            <a:r>
              <a:rPr lang="en-US" sz="1600" b="1" baseline="30000" dirty="0"/>
              <a:t>o </a:t>
            </a:r>
            <a:r>
              <a:rPr lang="en-US" sz="1600" b="1" dirty="0"/>
              <a:t> to  get  oscillation.</a:t>
            </a:r>
          </a:p>
          <a:p>
            <a:r>
              <a:rPr lang="en-US" sz="1600" b="1" dirty="0"/>
              <a:t>Analysis  assumes  op  amp  is  ideal.</a:t>
            </a:r>
          </a:p>
        </p:txBody>
      </p:sp>
      <p:sp>
        <p:nvSpPr>
          <p:cNvPr id="35848" name="Text Box 8"/>
          <p:cNvSpPr txBox="1">
            <a:spLocks noChangeArrowheads="1"/>
          </p:cNvSpPr>
          <p:nvPr/>
        </p:nvSpPr>
        <p:spPr bwMode="auto">
          <a:xfrm>
            <a:off x="4100513" y="2084388"/>
            <a:ext cx="400050" cy="336550"/>
          </a:xfrm>
          <a:prstGeom prst="rect">
            <a:avLst/>
          </a:prstGeom>
          <a:noFill/>
          <a:ln w="9525">
            <a:noFill/>
            <a:miter lim="800000"/>
            <a:headEnd/>
            <a:tailEnd/>
          </a:ln>
          <a:effectLst/>
        </p:spPr>
        <p:txBody>
          <a:bodyPr wrap="none">
            <a:spAutoFit/>
          </a:bodyPr>
          <a:lstStyle/>
          <a:p>
            <a:r>
              <a:rPr lang="en-US" sz="1600" b="1">
                <a:solidFill>
                  <a:srgbClr val="00CC00"/>
                </a:solidFill>
              </a:rPr>
              <a:t>V</a:t>
            </a:r>
            <a:r>
              <a:rPr lang="en-US" sz="1600" b="1" baseline="-25000">
                <a:solidFill>
                  <a:srgbClr val="00CC00"/>
                </a:solidFill>
              </a:rPr>
              <a:t>0</a:t>
            </a:r>
            <a:endParaRPr lang="en-US" sz="1600" b="1">
              <a:solidFill>
                <a:srgbClr val="00CC00"/>
              </a:solidFill>
            </a:endParaRPr>
          </a:p>
        </p:txBody>
      </p:sp>
      <p:sp>
        <p:nvSpPr>
          <p:cNvPr id="35849" name="Text Box 9"/>
          <p:cNvSpPr txBox="1">
            <a:spLocks noChangeArrowheads="1"/>
          </p:cNvSpPr>
          <p:nvPr/>
        </p:nvSpPr>
        <p:spPr bwMode="auto">
          <a:xfrm>
            <a:off x="147638" y="1878013"/>
            <a:ext cx="431800" cy="336550"/>
          </a:xfrm>
          <a:prstGeom prst="rect">
            <a:avLst/>
          </a:prstGeom>
          <a:noFill/>
          <a:ln w="9525">
            <a:noFill/>
            <a:miter lim="800000"/>
            <a:headEnd/>
            <a:tailEnd/>
          </a:ln>
          <a:effectLst/>
        </p:spPr>
        <p:txBody>
          <a:bodyPr wrap="none">
            <a:spAutoFit/>
          </a:bodyPr>
          <a:lstStyle/>
          <a:p>
            <a:r>
              <a:rPr lang="en-US" sz="1600" b="1">
                <a:solidFill>
                  <a:srgbClr val="00CC00"/>
                </a:solidFill>
              </a:rPr>
              <a:t>V</a:t>
            </a:r>
            <a:r>
              <a:rPr lang="en-US" sz="1600" b="1" baseline="-25000">
                <a:solidFill>
                  <a:srgbClr val="00CC00"/>
                </a:solidFill>
              </a:rPr>
              <a:t>X</a:t>
            </a:r>
            <a:endParaRPr lang="en-US" sz="1600" b="1">
              <a:solidFill>
                <a:srgbClr val="00CC00"/>
              </a:solidFill>
            </a:endParaRPr>
          </a:p>
        </p:txBody>
      </p:sp>
      <p:sp>
        <p:nvSpPr>
          <p:cNvPr id="35850" name="Text Box 10"/>
          <p:cNvSpPr txBox="1">
            <a:spLocks noChangeArrowheads="1"/>
          </p:cNvSpPr>
          <p:nvPr/>
        </p:nvSpPr>
        <p:spPr bwMode="auto">
          <a:xfrm>
            <a:off x="1651000" y="2178050"/>
            <a:ext cx="330200" cy="336550"/>
          </a:xfrm>
          <a:prstGeom prst="rect">
            <a:avLst/>
          </a:prstGeom>
          <a:noFill/>
          <a:ln w="9525">
            <a:noFill/>
            <a:miter lim="800000"/>
            <a:headEnd/>
            <a:tailEnd/>
          </a:ln>
          <a:effectLst/>
        </p:spPr>
        <p:txBody>
          <a:bodyPr wrap="none">
            <a:spAutoFit/>
          </a:bodyPr>
          <a:lstStyle/>
          <a:p>
            <a:r>
              <a:rPr lang="en-US" sz="1600" b="1">
                <a:solidFill>
                  <a:srgbClr val="0000FF"/>
                </a:solidFill>
              </a:rPr>
              <a:t>R</a:t>
            </a:r>
          </a:p>
        </p:txBody>
      </p:sp>
      <p:sp>
        <p:nvSpPr>
          <p:cNvPr id="35851" name="Text Box 11"/>
          <p:cNvSpPr txBox="1">
            <a:spLocks noChangeArrowheads="1"/>
          </p:cNvSpPr>
          <p:nvPr/>
        </p:nvSpPr>
        <p:spPr bwMode="auto">
          <a:xfrm>
            <a:off x="2205038" y="1295400"/>
            <a:ext cx="434975"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C1</a:t>
            </a:r>
            <a:endParaRPr lang="en-US" sz="1600" b="1">
              <a:solidFill>
                <a:srgbClr val="FF0000"/>
              </a:solidFill>
            </a:endParaRPr>
          </a:p>
        </p:txBody>
      </p:sp>
      <p:sp>
        <p:nvSpPr>
          <p:cNvPr id="35852" name="Text Box 12"/>
          <p:cNvSpPr txBox="1">
            <a:spLocks noChangeArrowheads="1"/>
          </p:cNvSpPr>
          <p:nvPr/>
        </p:nvSpPr>
        <p:spPr bwMode="auto">
          <a:xfrm>
            <a:off x="965200" y="2178050"/>
            <a:ext cx="330200" cy="336550"/>
          </a:xfrm>
          <a:prstGeom prst="rect">
            <a:avLst/>
          </a:prstGeom>
          <a:noFill/>
          <a:ln w="9525">
            <a:noFill/>
            <a:miter lim="800000"/>
            <a:headEnd/>
            <a:tailEnd/>
          </a:ln>
          <a:effectLst/>
        </p:spPr>
        <p:txBody>
          <a:bodyPr wrap="none">
            <a:spAutoFit/>
          </a:bodyPr>
          <a:lstStyle/>
          <a:p>
            <a:r>
              <a:rPr lang="en-US" sz="1600" b="1">
                <a:solidFill>
                  <a:srgbClr val="0000FF"/>
                </a:solidFill>
              </a:rPr>
              <a:t>R</a:t>
            </a:r>
          </a:p>
        </p:txBody>
      </p:sp>
      <p:sp>
        <p:nvSpPr>
          <p:cNvPr id="35853" name="Text Box 13"/>
          <p:cNvSpPr txBox="1">
            <a:spLocks noChangeArrowheads="1"/>
          </p:cNvSpPr>
          <p:nvPr/>
        </p:nvSpPr>
        <p:spPr bwMode="auto">
          <a:xfrm>
            <a:off x="1371600" y="1295400"/>
            <a:ext cx="434975"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C2</a:t>
            </a:r>
            <a:endParaRPr lang="en-US" sz="1600" b="1">
              <a:solidFill>
                <a:srgbClr val="FF0000"/>
              </a:solidFill>
            </a:endParaRPr>
          </a:p>
        </p:txBody>
      </p:sp>
      <p:sp>
        <p:nvSpPr>
          <p:cNvPr id="35854" name="Text Box 14"/>
          <p:cNvSpPr txBox="1">
            <a:spLocks noChangeArrowheads="1"/>
          </p:cNvSpPr>
          <p:nvPr/>
        </p:nvSpPr>
        <p:spPr bwMode="auto">
          <a:xfrm>
            <a:off x="609600" y="1295400"/>
            <a:ext cx="434975"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C3</a:t>
            </a:r>
            <a:endParaRPr lang="en-US" sz="1600" b="1">
              <a:solidFill>
                <a:srgbClr val="FF0000"/>
              </a:solidFill>
            </a:endParaRPr>
          </a:p>
        </p:txBody>
      </p:sp>
      <p:sp>
        <p:nvSpPr>
          <p:cNvPr id="35855" name="Line 15"/>
          <p:cNvSpPr>
            <a:spLocks noChangeShapeType="1"/>
          </p:cNvSpPr>
          <p:nvPr/>
        </p:nvSpPr>
        <p:spPr bwMode="auto">
          <a:xfrm flipH="1">
            <a:off x="2214563" y="1703388"/>
            <a:ext cx="457200" cy="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5856" name="Line 16"/>
          <p:cNvSpPr>
            <a:spLocks noChangeShapeType="1"/>
          </p:cNvSpPr>
          <p:nvPr/>
        </p:nvSpPr>
        <p:spPr bwMode="auto">
          <a:xfrm flipH="1">
            <a:off x="1376363" y="1703388"/>
            <a:ext cx="457200" cy="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5858" name="Line 18"/>
          <p:cNvSpPr>
            <a:spLocks noChangeShapeType="1"/>
          </p:cNvSpPr>
          <p:nvPr/>
        </p:nvSpPr>
        <p:spPr bwMode="auto">
          <a:xfrm flipH="1">
            <a:off x="2971800" y="1447800"/>
            <a:ext cx="457200" cy="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5859" name="Line 19"/>
          <p:cNvSpPr>
            <a:spLocks noChangeShapeType="1"/>
          </p:cNvSpPr>
          <p:nvPr/>
        </p:nvSpPr>
        <p:spPr bwMode="auto">
          <a:xfrm flipH="1">
            <a:off x="614363" y="1703388"/>
            <a:ext cx="457200" cy="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5860" name="Line 20"/>
          <p:cNvSpPr>
            <a:spLocks noChangeShapeType="1"/>
          </p:cNvSpPr>
          <p:nvPr/>
        </p:nvSpPr>
        <p:spPr bwMode="auto">
          <a:xfrm flipV="1">
            <a:off x="2057400" y="2133600"/>
            <a:ext cx="0" cy="38100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5861" name="Line 21"/>
          <p:cNvSpPr>
            <a:spLocks noChangeShapeType="1"/>
          </p:cNvSpPr>
          <p:nvPr/>
        </p:nvSpPr>
        <p:spPr bwMode="auto">
          <a:xfrm flipV="1">
            <a:off x="1371600" y="2133600"/>
            <a:ext cx="0" cy="38100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5862" name="Text Box 22"/>
          <p:cNvSpPr txBox="1">
            <a:spLocks noChangeArrowheads="1"/>
          </p:cNvSpPr>
          <p:nvPr/>
        </p:nvSpPr>
        <p:spPr bwMode="auto">
          <a:xfrm>
            <a:off x="1981200" y="2133600"/>
            <a:ext cx="434975"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R1</a:t>
            </a:r>
            <a:endParaRPr lang="en-US" sz="1600" b="1">
              <a:solidFill>
                <a:srgbClr val="FF0000"/>
              </a:solidFill>
            </a:endParaRPr>
          </a:p>
        </p:txBody>
      </p:sp>
      <p:sp>
        <p:nvSpPr>
          <p:cNvPr id="35863" name="Text Box 23"/>
          <p:cNvSpPr txBox="1">
            <a:spLocks noChangeArrowheads="1"/>
          </p:cNvSpPr>
          <p:nvPr/>
        </p:nvSpPr>
        <p:spPr bwMode="auto">
          <a:xfrm>
            <a:off x="1317625" y="2209800"/>
            <a:ext cx="434975"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R2</a:t>
            </a:r>
            <a:endParaRPr lang="en-US" sz="1600" b="1">
              <a:solidFill>
                <a:srgbClr val="FF0000"/>
              </a:solidFill>
            </a:endParaRPr>
          </a:p>
        </p:txBody>
      </p:sp>
      <p:sp>
        <p:nvSpPr>
          <p:cNvPr id="35864" name="Text Box 24"/>
          <p:cNvSpPr txBox="1">
            <a:spLocks noChangeArrowheads="1"/>
          </p:cNvSpPr>
          <p:nvPr/>
        </p:nvSpPr>
        <p:spPr bwMode="auto">
          <a:xfrm>
            <a:off x="2971800" y="1143000"/>
            <a:ext cx="309563"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f</a:t>
            </a:r>
            <a:endParaRPr lang="en-US" sz="1600" b="1">
              <a:solidFill>
                <a:srgbClr val="FF0000"/>
              </a:solidFill>
            </a:endParaRPr>
          </a:p>
        </p:txBody>
      </p:sp>
      <p:sp>
        <p:nvSpPr>
          <p:cNvPr id="35865" name="Text Box 25"/>
          <p:cNvSpPr txBox="1">
            <a:spLocks noChangeArrowheads="1"/>
          </p:cNvSpPr>
          <p:nvPr/>
        </p:nvSpPr>
        <p:spPr bwMode="auto">
          <a:xfrm>
            <a:off x="3586163" y="1138238"/>
            <a:ext cx="376237" cy="336550"/>
          </a:xfrm>
          <a:prstGeom prst="rect">
            <a:avLst/>
          </a:prstGeom>
          <a:noFill/>
          <a:ln w="9525">
            <a:noFill/>
            <a:miter lim="800000"/>
            <a:headEnd/>
            <a:tailEnd/>
          </a:ln>
          <a:effectLst/>
        </p:spPr>
        <p:txBody>
          <a:bodyPr wrap="none">
            <a:spAutoFit/>
          </a:bodyPr>
          <a:lstStyle/>
          <a:p>
            <a:r>
              <a:rPr lang="en-US" sz="1600" b="1">
                <a:solidFill>
                  <a:srgbClr val="0000FF"/>
                </a:solidFill>
              </a:rPr>
              <a:t>R</a:t>
            </a:r>
            <a:r>
              <a:rPr lang="en-US" sz="1600" b="1" baseline="-25000">
                <a:solidFill>
                  <a:srgbClr val="0000FF"/>
                </a:solidFill>
              </a:rPr>
              <a:t>f</a:t>
            </a:r>
            <a:endParaRPr lang="en-US" sz="1600" b="1">
              <a:solidFill>
                <a:srgbClr val="0000FF"/>
              </a:solidFill>
            </a:endParaRPr>
          </a:p>
        </p:txBody>
      </p:sp>
      <p:graphicFrame>
        <p:nvGraphicFramePr>
          <p:cNvPr id="35866" name="Object 26"/>
          <p:cNvGraphicFramePr>
            <a:graphicFrameLocks noChangeAspect="1"/>
          </p:cNvGraphicFramePr>
          <p:nvPr/>
        </p:nvGraphicFramePr>
        <p:xfrm>
          <a:off x="4572000" y="1219200"/>
          <a:ext cx="4343400" cy="5029200"/>
        </p:xfrm>
        <a:graphic>
          <a:graphicData uri="http://schemas.openxmlformats.org/presentationml/2006/ole">
            <p:oleObj spid="_x0000_s11267" name="Equation" r:id="rId4" imgW="3898800" imgH="4140000" progId="Equation.3">
              <p:embed/>
            </p:oleObj>
          </a:graphicData>
        </a:graphic>
      </p:graphicFrame>
      <p:sp>
        <p:nvSpPr>
          <p:cNvPr id="35867" name="Text Box 27"/>
          <p:cNvSpPr txBox="1">
            <a:spLocks noChangeArrowheads="1"/>
          </p:cNvSpPr>
          <p:nvPr/>
        </p:nvSpPr>
        <p:spPr bwMode="auto">
          <a:xfrm>
            <a:off x="1824038" y="1497013"/>
            <a:ext cx="400050" cy="336550"/>
          </a:xfrm>
          <a:prstGeom prst="rect">
            <a:avLst/>
          </a:prstGeom>
          <a:noFill/>
          <a:ln w="9525">
            <a:noFill/>
            <a:miter lim="800000"/>
            <a:headEnd/>
            <a:tailEnd/>
          </a:ln>
          <a:effectLst/>
        </p:spPr>
        <p:txBody>
          <a:bodyPr wrap="none">
            <a:spAutoFit/>
          </a:bodyPr>
          <a:lstStyle/>
          <a:p>
            <a:r>
              <a:rPr lang="en-US" sz="1600" b="1">
                <a:solidFill>
                  <a:srgbClr val="00CC00"/>
                </a:solidFill>
              </a:rPr>
              <a:t>V</a:t>
            </a:r>
            <a:r>
              <a:rPr lang="en-US" sz="1600" b="1" baseline="-25000">
                <a:solidFill>
                  <a:srgbClr val="00CC00"/>
                </a:solidFill>
              </a:rPr>
              <a:t>1</a:t>
            </a:r>
            <a:endParaRPr lang="en-US" sz="1600" b="1">
              <a:solidFill>
                <a:srgbClr val="00CC00"/>
              </a:solidFill>
            </a:endParaRPr>
          </a:p>
        </p:txBody>
      </p:sp>
      <p:sp>
        <p:nvSpPr>
          <p:cNvPr id="35868" name="Text Box 28"/>
          <p:cNvSpPr txBox="1">
            <a:spLocks noChangeArrowheads="1"/>
          </p:cNvSpPr>
          <p:nvPr/>
        </p:nvSpPr>
        <p:spPr bwMode="auto">
          <a:xfrm>
            <a:off x="985838" y="1497013"/>
            <a:ext cx="400050" cy="336550"/>
          </a:xfrm>
          <a:prstGeom prst="rect">
            <a:avLst/>
          </a:prstGeom>
          <a:noFill/>
          <a:ln w="9525">
            <a:noFill/>
            <a:miter lim="800000"/>
            <a:headEnd/>
            <a:tailEnd/>
          </a:ln>
          <a:effectLst/>
        </p:spPr>
        <p:txBody>
          <a:bodyPr wrap="none">
            <a:spAutoFit/>
          </a:bodyPr>
          <a:lstStyle/>
          <a:p>
            <a:r>
              <a:rPr lang="en-US" sz="1600" b="1">
                <a:solidFill>
                  <a:srgbClr val="00CC00"/>
                </a:solidFill>
              </a:rPr>
              <a:t>V</a:t>
            </a:r>
            <a:r>
              <a:rPr lang="en-US" sz="1600" b="1" baseline="-25000">
                <a:solidFill>
                  <a:srgbClr val="00CC00"/>
                </a:solidFill>
              </a:rPr>
              <a:t>2</a:t>
            </a:r>
            <a:endParaRPr lang="en-US" sz="1600" b="1">
              <a:solidFill>
                <a:srgbClr val="00CC00"/>
              </a:solidFill>
            </a:endParaRPr>
          </a:p>
        </p:txBody>
      </p:sp>
      <p:graphicFrame>
        <p:nvGraphicFramePr>
          <p:cNvPr id="35869" name="Object 29"/>
          <p:cNvGraphicFramePr>
            <a:graphicFrameLocks noChangeAspect="1"/>
          </p:cNvGraphicFramePr>
          <p:nvPr/>
        </p:nvGraphicFramePr>
        <p:xfrm>
          <a:off x="838200" y="4419600"/>
          <a:ext cx="2743200" cy="1792288"/>
        </p:xfrm>
        <a:graphic>
          <a:graphicData uri="http://schemas.openxmlformats.org/presentationml/2006/ole">
            <p:oleObj spid="_x0000_s11268" name="Equation" r:id="rId5" imgW="2234880" imgH="1460160" progId="Equation.3">
              <p:embed/>
            </p:oleObj>
          </a:graphicData>
        </a:graphic>
      </p:graphicFrame>
      <p:sp>
        <p:nvSpPr>
          <p:cNvPr id="35870" name="Text Box 30"/>
          <p:cNvSpPr txBox="1">
            <a:spLocks noChangeArrowheads="1"/>
          </p:cNvSpPr>
          <p:nvPr/>
        </p:nvSpPr>
        <p:spPr bwMode="auto">
          <a:xfrm>
            <a:off x="2209800" y="1981200"/>
            <a:ext cx="330200" cy="336550"/>
          </a:xfrm>
          <a:prstGeom prst="rect">
            <a:avLst/>
          </a:prstGeom>
          <a:noFill/>
          <a:ln w="9525">
            <a:noFill/>
            <a:miter lim="800000"/>
            <a:headEnd/>
            <a:tailEnd/>
          </a:ln>
          <a:effectLst/>
        </p:spPr>
        <p:txBody>
          <a:bodyPr wrap="none">
            <a:spAutoFit/>
          </a:bodyPr>
          <a:lstStyle/>
          <a:p>
            <a:r>
              <a:rPr lang="en-US" sz="1600" b="1">
                <a:solidFill>
                  <a:srgbClr val="0000FF"/>
                </a:solidFill>
              </a:rPr>
              <a:t>C</a:t>
            </a:r>
          </a:p>
        </p:txBody>
      </p:sp>
      <p:sp>
        <p:nvSpPr>
          <p:cNvPr id="35871" name="Text Box 31"/>
          <p:cNvSpPr txBox="1">
            <a:spLocks noChangeArrowheads="1"/>
          </p:cNvSpPr>
          <p:nvPr/>
        </p:nvSpPr>
        <p:spPr bwMode="auto">
          <a:xfrm>
            <a:off x="685800" y="1981200"/>
            <a:ext cx="330200" cy="336550"/>
          </a:xfrm>
          <a:prstGeom prst="rect">
            <a:avLst/>
          </a:prstGeom>
          <a:noFill/>
          <a:ln w="9525">
            <a:noFill/>
            <a:miter lim="800000"/>
            <a:headEnd/>
            <a:tailEnd/>
          </a:ln>
          <a:effectLst/>
        </p:spPr>
        <p:txBody>
          <a:bodyPr wrap="none">
            <a:spAutoFit/>
          </a:bodyPr>
          <a:lstStyle/>
          <a:p>
            <a:r>
              <a:rPr lang="en-US" sz="1600" b="1">
                <a:solidFill>
                  <a:srgbClr val="0000FF"/>
                </a:solidFill>
              </a:rPr>
              <a:t>C</a:t>
            </a:r>
          </a:p>
        </p:txBody>
      </p:sp>
      <p:sp>
        <p:nvSpPr>
          <p:cNvPr id="35872" name="Text Box 32"/>
          <p:cNvSpPr txBox="1">
            <a:spLocks noChangeArrowheads="1"/>
          </p:cNvSpPr>
          <p:nvPr/>
        </p:nvSpPr>
        <p:spPr bwMode="auto">
          <a:xfrm>
            <a:off x="1447800" y="1949450"/>
            <a:ext cx="330200" cy="336550"/>
          </a:xfrm>
          <a:prstGeom prst="rect">
            <a:avLst/>
          </a:prstGeom>
          <a:noFill/>
          <a:ln w="9525">
            <a:noFill/>
            <a:miter lim="800000"/>
            <a:headEnd/>
            <a:tailEnd/>
          </a:ln>
          <a:effectLst/>
        </p:spPr>
        <p:txBody>
          <a:bodyPr wrap="none">
            <a:spAutoFit/>
          </a:bodyPr>
          <a:lstStyle/>
          <a:p>
            <a:r>
              <a:rPr lang="en-US" sz="1600" b="1">
                <a:solidFill>
                  <a:srgbClr val="0000FF"/>
                </a:solidFill>
              </a:rPr>
              <a:t>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Oscillators </a:t>
            </a:r>
            <a:endParaRPr lang="en-US" dirty="0"/>
          </a:p>
        </p:txBody>
      </p:sp>
      <p:sp>
        <p:nvSpPr>
          <p:cNvPr id="3" name="Content Placeholder 2"/>
          <p:cNvSpPr>
            <a:spLocks noGrp="1"/>
          </p:cNvSpPr>
          <p:nvPr>
            <p:ph sz="quarter" idx="1"/>
          </p:nvPr>
        </p:nvSpPr>
        <p:spPr/>
        <p:txBody>
          <a:bodyPr>
            <a:normAutofit/>
          </a:bodyPr>
          <a:lstStyle/>
          <a:p>
            <a:r>
              <a:rPr lang="en-US" sz="2400" dirty="0" smtClean="0"/>
              <a:t>An oscillator is an electronic device which converts DC power from the supply into AC power in the load without the application of an external input signal. The essential components of the oscillator are: </a:t>
            </a:r>
            <a:r>
              <a:rPr lang="en-US" sz="2400" dirty="0" smtClean="0">
                <a:solidFill>
                  <a:srgbClr val="7030A0"/>
                </a:solidFill>
              </a:rPr>
              <a:t>Tank circuit, Transistor amplifier, and Feedback circuit</a:t>
            </a:r>
            <a:endParaRPr lang="en-US" sz="2400" dirty="0"/>
          </a:p>
        </p:txBody>
      </p:sp>
      <p:pic>
        <p:nvPicPr>
          <p:cNvPr id="4" name="Picture 2" descr="C:\Users\dmehta1\Desktop\New folder (2)\2_17_4_1_eng.png"/>
          <p:cNvPicPr>
            <a:picLocks noChangeAspect="1" noChangeArrowheads="1"/>
          </p:cNvPicPr>
          <p:nvPr/>
        </p:nvPicPr>
        <p:blipFill>
          <a:blip r:embed="rId2" cstate="print"/>
          <a:srcRect/>
          <a:stretch>
            <a:fillRect/>
          </a:stretch>
        </p:blipFill>
        <p:spPr bwMode="auto">
          <a:xfrm>
            <a:off x="3357563" y="3429000"/>
            <a:ext cx="4929187" cy="2398713"/>
          </a:xfrm>
          <a:prstGeom prst="rect">
            <a:avLst/>
          </a:prstGeom>
          <a:noFill/>
          <a:ln w="9525">
            <a:noFill/>
            <a:miter lim="800000"/>
            <a:headEnd/>
            <a:tailEnd/>
          </a:ln>
        </p:spPr>
      </p:pic>
      <p:pic>
        <p:nvPicPr>
          <p:cNvPr id="5" name="Picture 3" descr="C:\Users\dmehta1\Desktop\New folder (2)\150px-Lc_circuit.svg.png"/>
          <p:cNvPicPr>
            <a:picLocks noChangeAspect="1" noChangeArrowheads="1"/>
          </p:cNvPicPr>
          <p:nvPr/>
        </p:nvPicPr>
        <p:blipFill>
          <a:blip r:embed="rId3" cstate="print"/>
          <a:srcRect/>
          <a:stretch>
            <a:fillRect/>
          </a:stretch>
        </p:blipFill>
        <p:spPr bwMode="auto">
          <a:xfrm>
            <a:off x="928688" y="3857625"/>
            <a:ext cx="1428750" cy="1428750"/>
          </a:xfrm>
          <a:prstGeom prst="rect">
            <a:avLst/>
          </a:prstGeom>
          <a:noFill/>
          <a:ln w="9525">
            <a:noFill/>
            <a:miter lim="800000"/>
            <a:headEnd/>
            <a:tailEnd/>
          </a:ln>
        </p:spPr>
      </p:pic>
      <p:sp>
        <p:nvSpPr>
          <p:cNvPr id="6" name="Rectangle 6"/>
          <p:cNvSpPr>
            <a:spLocks noChangeArrowheads="1"/>
          </p:cNvSpPr>
          <p:nvPr/>
        </p:nvSpPr>
        <p:spPr bwMode="auto">
          <a:xfrm>
            <a:off x="871537" y="5638800"/>
            <a:ext cx="1490663" cy="369887"/>
          </a:xfrm>
          <a:prstGeom prst="rect">
            <a:avLst/>
          </a:prstGeom>
          <a:noFill/>
          <a:ln w="9525">
            <a:noFill/>
            <a:miter lim="800000"/>
            <a:headEnd/>
            <a:tailEnd/>
          </a:ln>
        </p:spPr>
        <p:txBody>
          <a:bodyPr wrap="none">
            <a:spAutoFit/>
          </a:bodyPr>
          <a:lstStyle/>
          <a:p>
            <a:r>
              <a:rPr lang="en-US" dirty="0">
                <a:latin typeface="Century Schoolbook" pitchFamily="18" charset="0"/>
              </a:rPr>
              <a:t>Tank circuit</a:t>
            </a:r>
            <a:endParaRPr lang="en-IN" dirty="0">
              <a:latin typeface="Century Schoolbook" pitchFamily="18" charset="0"/>
            </a:endParaRPr>
          </a:p>
        </p:txBody>
      </p:sp>
      <p:sp>
        <p:nvSpPr>
          <p:cNvPr id="7" name="Rectangle 7"/>
          <p:cNvSpPr>
            <a:spLocks noChangeArrowheads="1"/>
          </p:cNvSpPr>
          <p:nvPr/>
        </p:nvSpPr>
        <p:spPr bwMode="auto">
          <a:xfrm>
            <a:off x="3810000" y="6019800"/>
            <a:ext cx="3702050" cy="369888"/>
          </a:xfrm>
          <a:prstGeom prst="rect">
            <a:avLst/>
          </a:prstGeom>
          <a:noFill/>
          <a:ln w="9525">
            <a:noFill/>
            <a:miter lim="800000"/>
            <a:headEnd/>
            <a:tailEnd/>
          </a:ln>
        </p:spPr>
        <p:txBody>
          <a:bodyPr wrap="none">
            <a:spAutoFit/>
          </a:bodyPr>
          <a:lstStyle/>
          <a:p>
            <a:r>
              <a:rPr lang="en-US" dirty="0">
                <a:latin typeface="Century Schoolbook" pitchFamily="18" charset="0"/>
              </a:rPr>
              <a:t>Amplifier and Feedback diagram</a:t>
            </a:r>
            <a:endParaRPr lang="en-IN" dirty="0">
              <a:latin typeface="Century Schoolbook"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idx="4294967295"/>
          </p:nvPr>
        </p:nvSpPr>
        <p:spPr>
          <a:xfrm>
            <a:off x="76200" y="0"/>
            <a:ext cx="8534400" cy="758825"/>
          </a:xfrm>
          <a:noFill/>
          <a:ln/>
        </p:spPr>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Phase  Shift  Oscillator</a:t>
            </a:r>
          </a:p>
        </p:txBody>
      </p:sp>
      <p:graphicFrame>
        <p:nvGraphicFramePr>
          <p:cNvPr id="37891" name="Object 3"/>
          <p:cNvGraphicFramePr>
            <a:graphicFrameLocks noChangeAspect="1"/>
          </p:cNvGraphicFramePr>
          <p:nvPr/>
        </p:nvGraphicFramePr>
        <p:xfrm>
          <a:off x="4572000" y="881063"/>
          <a:ext cx="4572000" cy="5308600"/>
        </p:xfrm>
        <a:graphic>
          <a:graphicData uri="http://schemas.openxmlformats.org/presentationml/2006/ole">
            <p:oleObj spid="_x0000_s12290" name="Equation" r:id="rId3" imgW="4190760" imgH="4673520" progId="Equation.3">
              <p:embed/>
            </p:oleObj>
          </a:graphicData>
        </a:graphic>
      </p:graphicFrame>
      <p:graphicFrame>
        <p:nvGraphicFramePr>
          <p:cNvPr id="37893" name="Object 5"/>
          <p:cNvGraphicFramePr>
            <a:graphicFrameLocks noChangeAspect="1"/>
          </p:cNvGraphicFramePr>
          <p:nvPr/>
        </p:nvGraphicFramePr>
        <p:xfrm>
          <a:off x="0" y="914400"/>
          <a:ext cx="4419600" cy="2487613"/>
        </p:xfrm>
        <a:graphic>
          <a:graphicData uri="http://schemas.openxmlformats.org/presentationml/2006/ole">
            <p:oleObj spid="_x0000_s12291" name="Bitmap Image" r:id="rId4" imgW="4439270" imgH="2314286" progId="PBrush">
              <p:embed/>
            </p:oleObj>
          </a:graphicData>
        </a:graphic>
      </p:graphicFrame>
      <p:sp>
        <p:nvSpPr>
          <p:cNvPr id="37894" name="Text Box 6"/>
          <p:cNvSpPr txBox="1">
            <a:spLocks noChangeArrowheads="1"/>
          </p:cNvSpPr>
          <p:nvPr/>
        </p:nvSpPr>
        <p:spPr bwMode="auto">
          <a:xfrm>
            <a:off x="3810000" y="2084388"/>
            <a:ext cx="400050" cy="336550"/>
          </a:xfrm>
          <a:prstGeom prst="rect">
            <a:avLst/>
          </a:prstGeom>
          <a:noFill/>
          <a:ln w="9525">
            <a:noFill/>
            <a:miter lim="800000"/>
            <a:headEnd/>
            <a:tailEnd/>
          </a:ln>
          <a:effectLst/>
        </p:spPr>
        <p:txBody>
          <a:bodyPr wrap="none">
            <a:spAutoFit/>
          </a:bodyPr>
          <a:lstStyle/>
          <a:p>
            <a:r>
              <a:rPr lang="en-US" sz="1600" b="1">
                <a:solidFill>
                  <a:srgbClr val="00CC00"/>
                </a:solidFill>
              </a:rPr>
              <a:t>V</a:t>
            </a:r>
            <a:r>
              <a:rPr lang="en-US" sz="1600" b="1" baseline="-25000">
                <a:solidFill>
                  <a:srgbClr val="00CC00"/>
                </a:solidFill>
              </a:rPr>
              <a:t>0</a:t>
            </a:r>
            <a:endParaRPr lang="en-US" sz="1600" b="1">
              <a:solidFill>
                <a:srgbClr val="00CC00"/>
              </a:solidFill>
            </a:endParaRPr>
          </a:p>
        </p:txBody>
      </p:sp>
      <p:sp>
        <p:nvSpPr>
          <p:cNvPr id="37895" name="Text Box 7"/>
          <p:cNvSpPr txBox="1">
            <a:spLocks noChangeArrowheads="1"/>
          </p:cNvSpPr>
          <p:nvPr/>
        </p:nvSpPr>
        <p:spPr bwMode="auto">
          <a:xfrm>
            <a:off x="147638" y="1878013"/>
            <a:ext cx="431800" cy="336550"/>
          </a:xfrm>
          <a:prstGeom prst="rect">
            <a:avLst/>
          </a:prstGeom>
          <a:noFill/>
          <a:ln w="9525">
            <a:noFill/>
            <a:miter lim="800000"/>
            <a:headEnd/>
            <a:tailEnd/>
          </a:ln>
          <a:effectLst/>
        </p:spPr>
        <p:txBody>
          <a:bodyPr wrap="none">
            <a:spAutoFit/>
          </a:bodyPr>
          <a:lstStyle/>
          <a:p>
            <a:r>
              <a:rPr lang="en-US" sz="1600" b="1">
                <a:solidFill>
                  <a:srgbClr val="00CC00"/>
                </a:solidFill>
              </a:rPr>
              <a:t>V</a:t>
            </a:r>
            <a:r>
              <a:rPr lang="en-US" sz="1600" b="1" baseline="-25000">
                <a:solidFill>
                  <a:srgbClr val="00CC00"/>
                </a:solidFill>
              </a:rPr>
              <a:t>X</a:t>
            </a:r>
            <a:endParaRPr lang="en-US" sz="1600" b="1">
              <a:solidFill>
                <a:srgbClr val="00CC00"/>
              </a:solidFill>
            </a:endParaRPr>
          </a:p>
        </p:txBody>
      </p:sp>
      <p:sp>
        <p:nvSpPr>
          <p:cNvPr id="37896" name="Text Box 8"/>
          <p:cNvSpPr txBox="1">
            <a:spLocks noChangeArrowheads="1"/>
          </p:cNvSpPr>
          <p:nvPr/>
        </p:nvSpPr>
        <p:spPr bwMode="auto">
          <a:xfrm>
            <a:off x="1600200" y="2133600"/>
            <a:ext cx="330200" cy="336550"/>
          </a:xfrm>
          <a:prstGeom prst="rect">
            <a:avLst/>
          </a:prstGeom>
          <a:noFill/>
          <a:ln w="9525">
            <a:noFill/>
            <a:miter lim="800000"/>
            <a:headEnd/>
            <a:tailEnd/>
          </a:ln>
          <a:effectLst/>
        </p:spPr>
        <p:txBody>
          <a:bodyPr wrap="none">
            <a:spAutoFit/>
          </a:bodyPr>
          <a:lstStyle/>
          <a:p>
            <a:r>
              <a:rPr lang="en-US" sz="1600" b="1">
                <a:solidFill>
                  <a:srgbClr val="0000FF"/>
                </a:solidFill>
              </a:rPr>
              <a:t>R</a:t>
            </a:r>
          </a:p>
        </p:txBody>
      </p:sp>
      <p:sp>
        <p:nvSpPr>
          <p:cNvPr id="37897" name="Text Box 9"/>
          <p:cNvSpPr txBox="1">
            <a:spLocks noChangeArrowheads="1"/>
          </p:cNvSpPr>
          <p:nvPr/>
        </p:nvSpPr>
        <p:spPr bwMode="auto">
          <a:xfrm>
            <a:off x="2205038" y="1295400"/>
            <a:ext cx="434975"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C1</a:t>
            </a:r>
            <a:endParaRPr lang="en-US" sz="1600" b="1">
              <a:solidFill>
                <a:srgbClr val="FF0000"/>
              </a:solidFill>
            </a:endParaRPr>
          </a:p>
        </p:txBody>
      </p:sp>
      <p:sp>
        <p:nvSpPr>
          <p:cNvPr id="37898" name="Text Box 10"/>
          <p:cNvSpPr txBox="1">
            <a:spLocks noChangeArrowheads="1"/>
          </p:cNvSpPr>
          <p:nvPr/>
        </p:nvSpPr>
        <p:spPr bwMode="auto">
          <a:xfrm>
            <a:off x="838200" y="2133600"/>
            <a:ext cx="330200" cy="336550"/>
          </a:xfrm>
          <a:prstGeom prst="rect">
            <a:avLst/>
          </a:prstGeom>
          <a:noFill/>
          <a:ln w="9525">
            <a:noFill/>
            <a:miter lim="800000"/>
            <a:headEnd/>
            <a:tailEnd/>
          </a:ln>
          <a:effectLst/>
        </p:spPr>
        <p:txBody>
          <a:bodyPr wrap="none">
            <a:spAutoFit/>
          </a:bodyPr>
          <a:lstStyle/>
          <a:p>
            <a:r>
              <a:rPr lang="en-US" sz="1600" b="1">
                <a:solidFill>
                  <a:srgbClr val="0000FF"/>
                </a:solidFill>
              </a:rPr>
              <a:t>R</a:t>
            </a:r>
          </a:p>
        </p:txBody>
      </p:sp>
      <p:sp>
        <p:nvSpPr>
          <p:cNvPr id="37899" name="Text Box 11"/>
          <p:cNvSpPr txBox="1">
            <a:spLocks noChangeArrowheads="1"/>
          </p:cNvSpPr>
          <p:nvPr/>
        </p:nvSpPr>
        <p:spPr bwMode="auto">
          <a:xfrm>
            <a:off x="1371600" y="1295400"/>
            <a:ext cx="434975"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C2</a:t>
            </a:r>
            <a:endParaRPr lang="en-US" sz="1600" b="1">
              <a:solidFill>
                <a:srgbClr val="FF0000"/>
              </a:solidFill>
            </a:endParaRPr>
          </a:p>
        </p:txBody>
      </p:sp>
      <p:sp>
        <p:nvSpPr>
          <p:cNvPr id="37900" name="Text Box 12"/>
          <p:cNvSpPr txBox="1">
            <a:spLocks noChangeArrowheads="1"/>
          </p:cNvSpPr>
          <p:nvPr/>
        </p:nvSpPr>
        <p:spPr bwMode="auto">
          <a:xfrm>
            <a:off x="609600" y="1295400"/>
            <a:ext cx="434975"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C3</a:t>
            </a:r>
            <a:endParaRPr lang="en-US" sz="1600" b="1">
              <a:solidFill>
                <a:srgbClr val="FF0000"/>
              </a:solidFill>
            </a:endParaRPr>
          </a:p>
        </p:txBody>
      </p:sp>
      <p:sp>
        <p:nvSpPr>
          <p:cNvPr id="37901" name="Text Box 13"/>
          <p:cNvSpPr txBox="1">
            <a:spLocks noChangeArrowheads="1"/>
          </p:cNvSpPr>
          <p:nvPr/>
        </p:nvSpPr>
        <p:spPr bwMode="auto">
          <a:xfrm>
            <a:off x="1981200" y="2133600"/>
            <a:ext cx="434975"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R1</a:t>
            </a:r>
            <a:endParaRPr lang="en-US" sz="1600" b="1">
              <a:solidFill>
                <a:srgbClr val="FF0000"/>
              </a:solidFill>
            </a:endParaRPr>
          </a:p>
        </p:txBody>
      </p:sp>
      <p:sp>
        <p:nvSpPr>
          <p:cNvPr id="37902" name="Text Box 14"/>
          <p:cNvSpPr txBox="1">
            <a:spLocks noChangeArrowheads="1"/>
          </p:cNvSpPr>
          <p:nvPr/>
        </p:nvSpPr>
        <p:spPr bwMode="auto">
          <a:xfrm>
            <a:off x="1295400" y="2209800"/>
            <a:ext cx="434975"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R2</a:t>
            </a:r>
            <a:endParaRPr lang="en-US" sz="1600" b="1">
              <a:solidFill>
                <a:srgbClr val="FF0000"/>
              </a:solidFill>
            </a:endParaRPr>
          </a:p>
        </p:txBody>
      </p:sp>
      <p:sp>
        <p:nvSpPr>
          <p:cNvPr id="37903" name="Text Box 15"/>
          <p:cNvSpPr txBox="1">
            <a:spLocks noChangeArrowheads="1"/>
          </p:cNvSpPr>
          <p:nvPr/>
        </p:nvSpPr>
        <p:spPr bwMode="auto">
          <a:xfrm>
            <a:off x="2971800" y="1143000"/>
            <a:ext cx="309563" cy="336550"/>
          </a:xfrm>
          <a:prstGeom prst="rect">
            <a:avLst/>
          </a:prstGeom>
          <a:noFill/>
          <a:ln w="9525">
            <a:noFill/>
            <a:miter lim="800000"/>
            <a:headEnd/>
            <a:tailEnd/>
          </a:ln>
          <a:effectLst/>
        </p:spPr>
        <p:txBody>
          <a:bodyPr wrap="none">
            <a:spAutoFit/>
          </a:bodyPr>
          <a:lstStyle/>
          <a:p>
            <a:r>
              <a:rPr lang="en-US" sz="1600" b="1">
                <a:solidFill>
                  <a:srgbClr val="FF0000"/>
                </a:solidFill>
              </a:rPr>
              <a:t>I</a:t>
            </a:r>
            <a:r>
              <a:rPr lang="en-US" sz="1600" b="1" baseline="-25000">
                <a:solidFill>
                  <a:srgbClr val="FF0000"/>
                </a:solidFill>
              </a:rPr>
              <a:t>f</a:t>
            </a:r>
            <a:endParaRPr lang="en-US" sz="1600" b="1">
              <a:solidFill>
                <a:srgbClr val="FF0000"/>
              </a:solidFill>
            </a:endParaRPr>
          </a:p>
        </p:txBody>
      </p:sp>
      <p:sp>
        <p:nvSpPr>
          <p:cNvPr id="37904" name="Text Box 16"/>
          <p:cNvSpPr txBox="1">
            <a:spLocks noChangeArrowheads="1"/>
          </p:cNvSpPr>
          <p:nvPr/>
        </p:nvSpPr>
        <p:spPr bwMode="auto">
          <a:xfrm>
            <a:off x="3581400" y="1143000"/>
            <a:ext cx="376238" cy="336550"/>
          </a:xfrm>
          <a:prstGeom prst="rect">
            <a:avLst/>
          </a:prstGeom>
          <a:noFill/>
          <a:ln w="9525">
            <a:noFill/>
            <a:miter lim="800000"/>
            <a:headEnd/>
            <a:tailEnd/>
          </a:ln>
          <a:effectLst/>
        </p:spPr>
        <p:txBody>
          <a:bodyPr wrap="none">
            <a:spAutoFit/>
          </a:bodyPr>
          <a:lstStyle/>
          <a:p>
            <a:r>
              <a:rPr lang="en-US" sz="1600" b="1">
                <a:solidFill>
                  <a:srgbClr val="0000FF"/>
                </a:solidFill>
              </a:rPr>
              <a:t>R</a:t>
            </a:r>
            <a:r>
              <a:rPr lang="en-US" sz="1600" b="1" baseline="-25000">
                <a:solidFill>
                  <a:srgbClr val="0000FF"/>
                </a:solidFill>
              </a:rPr>
              <a:t>f</a:t>
            </a:r>
            <a:endParaRPr lang="en-US" sz="1600" b="1">
              <a:solidFill>
                <a:srgbClr val="0000FF"/>
              </a:solidFill>
            </a:endParaRPr>
          </a:p>
        </p:txBody>
      </p:sp>
      <p:sp>
        <p:nvSpPr>
          <p:cNvPr id="37905" name="Text Box 17"/>
          <p:cNvSpPr txBox="1">
            <a:spLocks noChangeArrowheads="1"/>
          </p:cNvSpPr>
          <p:nvPr/>
        </p:nvSpPr>
        <p:spPr bwMode="auto">
          <a:xfrm>
            <a:off x="1824038" y="1497013"/>
            <a:ext cx="400050" cy="336550"/>
          </a:xfrm>
          <a:prstGeom prst="rect">
            <a:avLst/>
          </a:prstGeom>
          <a:noFill/>
          <a:ln w="9525">
            <a:noFill/>
            <a:miter lim="800000"/>
            <a:headEnd/>
            <a:tailEnd/>
          </a:ln>
          <a:effectLst/>
        </p:spPr>
        <p:txBody>
          <a:bodyPr wrap="none">
            <a:spAutoFit/>
          </a:bodyPr>
          <a:lstStyle/>
          <a:p>
            <a:r>
              <a:rPr lang="en-US" sz="1600" b="1">
                <a:solidFill>
                  <a:srgbClr val="00CC00"/>
                </a:solidFill>
              </a:rPr>
              <a:t>V</a:t>
            </a:r>
            <a:r>
              <a:rPr lang="en-US" sz="1600" b="1" baseline="-25000">
                <a:solidFill>
                  <a:srgbClr val="00CC00"/>
                </a:solidFill>
              </a:rPr>
              <a:t>1</a:t>
            </a:r>
            <a:endParaRPr lang="en-US" sz="1600" b="1">
              <a:solidFill>
                <a:srgbClr val="00CC00"/>
              </a:solidFill>
            </a:endParaRPr>
          </a:p>
        </p:txBody>
      </p:sp>
      <p:sp>
        <p:nvSpPr>
          <p:cNvPr id="37906" name="Text Box 18"/>
          <p:cNvSpPr txBox="1">
            <a:spLocks noChangeArrowheads="1"/>
          </p:cNvSpPr>
          <p:nvPr/>
        </p:nvSpPr>
        <p:spPr bwMode="auto">
          <a:xfrm>
            <a:off x="985838" y="1497013"/>
            <a:ext cx="400050" cy="336550"/>
          </a:xfrm>
          <a:prstGeom prst="rect">
            <a:avLst/>
          </a:prstGeom>
          <a:noFill/>
          <a:ln w="9525">
            <a:noFill/>
            <a:miter lim="800000"/>
            <a:headEnd/>
            <a:tailEnd/>
          </a:ln>
          <a:effectLst/>
        </p:spPr>
        <p:txBody>
          <a:bodyPr wrap="none">
            <a:spAutoFit/>
          </a:bodyPr>
          <a:lstStyle/>
          <a:p>
            <a:r>
              <a:rPr lang="en-US" sz="1600" b="1">
                <a:solidFill>
                  <a:srgbClr val="00CC00"/>
                </a:solidFill>
              </a:rPr>
              <a:t>V</a:t>
            </a:r>
            <a:r>
              <a:rPr lang="en-US" sz="1600" b="1" baseline="-25000">
                <a:solidFill>
                  <a:srgbClr val="00CC00"/>
                </a:solidFill>
              </a:rPr>
              <a:t>2</a:t>
            </a:r>
            <a:endParaRPr lang="en-US" sz="1600" b="1">
              <a:solidFill>
                <a:srgbClr val="00CC00"/>
              </a:solidFill>
            </a:endParaRPr>
          </a:p>
        </p:txBody>
      </p:sp>
      <p:sp>
        <p:nvSpPr>
          <p:cNvPr id="37907" name="Line 19"/>
          <p:cNvSpPr>
            <a:spLocks noChangeShapeType="1"/>
          </p:cNvSpPr>
          <p:nvPr/>
        </p:nvSpPr>
        <p:spPr bwMode="auto">
          <a:xfrm flipV="1">
            <a:off x="2057400" y="2133600"/>
            <a:ext cx="0" cy="38100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7908" name="Line 20"/>
          <p:cNvSpPr>
            <a:spLocks noChangeShapeType="1"/>
          </p:cNvSpPr>
          <p:nvPr/>
        </p:nvSpPr>
        <p:spPr bwMode="auto">
          <a:xfrm flipV="1">
            <a:off x="1371600" y="2133600"/>
            <a:ext cx="0" cy="38100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7909" name="Line 21"/>
          <p:cNvSpPr>
            <a:spLocks noChangeShapeType="1"/>
          </p:cNvSpPr>
          <p:nvPr/>
        </p:nvSpPr>
        <p:spPr bwMode="auto">
          <a:xfrm flipH="1">
            <a:off x="2214563" y="1703388"/>
            <a:ext cx="457200" cy="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7910" name="Line 22"/>
          <p:cNvSpPr>
            <a:spLocks noChangeShapeType="1"/>
          </p:cNvSpPr>
          <p:nvPr/>
        </p:nvSpPr>
        <p:spPr bwMode="auto">
          <a:xfrm flipH="1">
            <a:off x="2819400" y="1447800"/>
            <a:ext cx="457200" cy="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7911" name="Line 23"/>
          <p:cNvSpPr>
            <a:spLocks noChangeShapeType="1"/>
          </p:cNvSpPr>
          <p:nvPr/>
        </p:nvSpPr>
        <p:spPr bwMode="auto">
          <a:xfrm flipH="1">
            <a:off x="1371600" y="1676400"/>
            <a:ext cx="457200" cy="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7912" name="Line 24"/>
          <p:cNvSpPr>
            <a:spLocks noChangeShapeType="1"/>
          </p:cNvSpPr>
          <p:nvPr/>
        </p:nvSpPr>
        <p:spPr bwMode="auto">
          <a:xfrm flipH="1">
            <a:off x="533400" y="1676400"/>
            <a:ext cx="457200" cy="0"/>
          </a:xfrm>
          <a:prstGeom prst="line">
            <a:avLst/>
          </a:prstGeom>
          <a:noFill/>
          <a:ln w="9525">
            <a:solidFill>
              <a:srgbClr val="FF0000"/>
            </a:solidFill>
            <a:round/>
            <a:headEnd/>
            <a:tailEnd type="triangle" w="med" len="med"/>
          </a:ln>
          <a:effectLst/>
        </p:spPr>
        <p:txBody>
          <a:bodyPr wrap="none" anchor="ctr"/>
          <a:lstStyle/>
          <a:p>
            <a:endParaRPr lang="en-US"/>
          </a:p>
        </p:txBody>
      </p:sp>
      <p:sp>
        <p:nvSpPr>
          <p:cNvPr id="37913" name="Text Box 25"/>
          <p:cNvSpPr txBox="1">
            <a:spLocks noChangeArrowheads="1"/>
          </p:cNvSpPr>
          <p:nvPr/>
        </p:nvSpPr>
        <p:spPr bwMode="auto">
          <a:xfrm>
            <a:off x="288925" y="3033713"/>
            <a:ext cx="952500" cy="336550"/>
          </a:xfrm>
          <a:prstGeom prst="rect">
            <a:avLst/>
          </a:prstGeom>
          <a:noFill/>
          <a:ln w="9525">
            <a:noFill/>
            <a:miter lim="800000"/>
            <a:headEnd/>
            <a:tailEnd/>
          </a:ln>
          <a:effectLst/>
        </p:spPr>
        <p:txBody>
          <a:bodyPr wrap="none">
            <a:spAutoFit/>
          </a:bodyPr>
          <a:lstStyle/>
          <a:p>
            <a:r>
              <a:rPr lang="en-US" sz="1600" b="1">
                <a:solidFill>
                  <a:srgbClr val="FF0000"/>
                </a:solidFill>
              </a:rPr>
              <a:t>Example</a:t>
            </a:r>
          </a:p>
        </p:txBody>
      </p:sp>
      <p:sp>
        <p:nvSpPr>
          <p:cNvPr id="37914" name="Text Box 26"/>
          <p:cNvSpPr txBox="1">
            <a:spLocks noChangeArrowheads="1"/>
          </p:cNvSpPr>
          <p:nvPr/>
        </p:nvSpPr>
        <p:spPr bwMode="auto">
          <a:xfrm>
            <a:off x="304800" y="3276600"/>
            <a:ext cx="3838575" cy="336550"/>
          </a:xfrm>
          <a:prstGeom prst="rect">
            <a:avLst/>
          </a:prstGeom>
          <a:noFill/>
          <a:ln w="9525">
            <a:noFill/>
            <a:miter lim="800000"/>
            <a:headEnd/>
            <a:tailEnd/>
          </a:ln>
          <a:effectLst/>
        </p:spPr>
        <p:txBody>
          <a:bodyPr wrap="none">
            <a:spAutoFit/>
          </a:bodyPr>
          <a:lstStyle/>
          <a:p>
            <a:r>
              <a:rPr lang="en-US" sz="1600" b="1">
                <a:solidFill>
                  <a:srgbClr val="0000FF"/>
                </a:solidFill>
              </a:rPr>
              <a:t>Oscillator  specifications:   </a:t>
            </a:r>
            <a:r>
              <a:rPr lang="en-US" sz="1600" b="1">
                <a:solidFill>
                  <a:srgbClr val="0000FF"/>
                </a:solidFill>
                <a:sym typeface="Mathematica1" pitchFamily="2" charset="2"/>
              </a:rPr>
              <a:t></a:t>
            </a:r>
            <a:r>
              <a:rPr lang="en-US" sz="1600" b="1" baseline="-25000">
                <a:solidFill>
                  <a:srgbClr val="0000FF"/>
                </a:solidFill>
                <a:sym typeface="Math1" pitchFamily="2" charset="2"/>
              </a:rPr>
              <a:t>o</a:t>
            </a:r>
            <a:r>
              <a:rPr lang="en-US" sz="1600" b="1">
                <a:solidFill>
                  <a:srgbClr val="0000FF"/>
                </a:solidFill>
                <a:sym typeface="Math1" pitchFamily="2" charset="2"/>
              </a:rPr>
              <a:t>=1x10</a:t>
            </a:r>
            <a:r>
              <a:rPr lang="en-US" sz="1600" b="1" baseline="30000">
                <a:solidFill>
                  <a:srgbClr val="0000FF"/>
                </a:solidFill>
                <a:sym typeface="Math1" pitchFamily="2" charset="2"/>
              </a:rPr>
              <a:t>6</a:t>
            </a:r>
            <a:r>
              <a:rPr lang="en-US" sz="1600" b="1">
                <a:solidFill>
                  <a:srgbClr val="0000FF"/>
                </a:solidFill>
                <a:sym typeface="Math1" pitchFamily="2" charset="2"/>
              </a:rPr>
              <a:t> rad/s</a:t>
            </a:r>
            <a:endParaRPr lang="en-US" sz="1600" b="1">
              <a:solidFill>
                <a:srgbClr val="0000FF"/>
              </a:solidFill>
            </a:endParaRPr>
          </a:p>
        </p:txBody>
      </p:sp>
      <p:graphicFrame>
        <p:nvGraphicFramePr>
          <p:cNvPr id="37916" name="Object 28"/>
          <p:cNvGraphicFramePr>
            <a:graphicFrameLocks noChangeAspect="1"/>
          </p:cNvGraphicFramePr>
          <p:nvPr/>
        </p:nvGraphicFramePr>
        <p:xfrm>
          <a:off x="609600" y="3746500"/>
          <a:ext cx="3125788" cy="1787525"/>
        </p:xfrm>
        <a:graphic>
          <a:graphicData uri="http://schemas.openxmlformats.org/presentationml/2006/ole">
            <p:oleObj spid="_x0000_s12292" name="Equation" r:id="rId5" imgW="2869920" imgH="1638000" progId="Equation.3">
              <p:embed/>
            </p:oleObj>
          </a:graphicData>
        </a:graphic>
      </p:graphicFrame>
      <p:sp>
        <p:nvSpPr>
          <p:cNvPr id="37917" name="Text Box 29"/>
          <p:cNvSpPr txBox="1">
            <a:spLocks noChangeArrowheads="1"/>
          </p:cNvSpPr>
          <p:nvPr/>
        </p:nvSpPr>
        <p:spPr bwMode="auto">
          <a:xfrm>
            <a:off x="288925" y="5624513"/>
            <a:ext cx="4283075" cy="825500"/>
          </a:xfrm>
          <a:prstGeom prst="rect">
            <a:avLst/>
          </a:prstGeom>
          <a:noFill/>
          <a:ln w="9525">
            <a:noFill/>
            <a:miter lim="800000"/>
            <a:headEnd/>
            <a:tailEnd/>
          </a:ln>
          <a:effectLst/>
        </p:spPr>
        <p:txBody>
          <a:bodyPr>
            <a:spAutoFit/>
          </a:bodyPr>
          <a:lstStyle/>
          <a:p>
            <a:r>
              <a:rPr lang="en-US" sz="1600" b="1" dirty="0">
                <a:solidFill>
                  <a:srgbClr val="0000FF"/>
                </a:solidFill>
              </a:rPr>
              <a:t>Note:  We  get  180</a:t>
            </a:r>
            <a:r>
              <a:rPr lang="en-US" sz="1600" b="1" baseline="30000" dirty="0">
                <a:solidFill>
                  <a:srgbClr val="0000FF"/>
                </a:solidFill>
              </a:rPr>
              <a:t>o</a:t>
            </a:r>
            <a:r>
              <a:rPr lang="en-US" sz="1600" b="1" dirty="0">
                <a:solidFill>
                  <a:srgbClr val="0000FF"/>
                </a:solidFill>
              </a:rPr>
              <a:t>  phase  shift  from op  amp  since  input  is  to  inverting  terminal  and  another 180</a:t>
            </a:r>
            <a:r>
              <a:rPr lang="en-US" sz="1600" b="1" baseline="30000" dirty="0">
                <a:solidFill>
                  <a:srgbClr val="0000FF"/>
                </a:solidFill>
              </a:rPr>
              <a:t>o </a:t>
            </a:r>
            <a:r>
              <a:rPr lang="en-US" sz="1600" b="1" dirty="0">
                <a:solidFill>
                  <a:srgbClr val="0000FF"/>
                </a:solidFill>
              </a:rPr>
              <a:t> from  the  RC  ladder.</a:t>
            </a:r>
          </a:p>
        </p:txBody>
      </p:sp>
      <p:sp>
        <p:nvSpPr>
          <p:cNvPr id="37918" name="Text Box 30"/>
          <p:cNvSpPr txBox="1">
            <a:spLocks noChangeArrowheads="1"/>
          </p:cNvSpPr>
          <p:nvPr/>
        </p:nvSpPr>
        <p:spPr bwMode="auto">
          <a:xfrm>
            <a:off x="2133600" y="1936750"/>
            <a:ext cx="330200" cy="336550"/>
          </a:xfrm>
          <a:prstGeom prst="rect">
            <a:avLst/>
          </a:prstGeom>
          <a:noFill/>
          <a:ln w="9525">
            <a:noFill/>
            <a:miter lim="800000"/>
            <a:headEnd/>
            <a:tailEnd/>
          </a:ln>
          <a:effectLst/>
        </p:spPr>
        <p:txBody>
          <a:bodyPr wrap="none">
            <a:spAutoFit/>
          </a:bodyPr>
          <a:lstStyle/>
          <a:p>
            <a:r>
              <a:rPr lang="en-US" sz="1600" b="1">
                <a:solidFill>
                  <a:srgbClr val="0000FF"/>
                </a:solidFill>
              </a:rPr>
              <a:t>C</a:t>
            </a:r>
          </a:p>
        </p:txBody>
      </p:sp>
      <p:sp>
        <p:nvSpPr>
          <p:cNvPr id="37919" name="Text Box 31"/>
          <p:cNvSpPr txBox="1">
            <a:spLocks noChangeArrowheads="1"/>
          </p:cNvSpPr>
          <p:nvPr/>
        </p:nvSpPr>
        <p:spPr bwMode="auto">
          <a:xfrm>
            <a:off x="609600" y="1936750"/>
            <a:ext cx="330200" cy="336550"/>
          </a:xfrm>
          <a:prstGeom prst="rect">
            <a:avLst/>
          </a:prstGeom>
          <a:noFill/>
          <a:ln w="9525">
            <a:noFill/>
            <a:miter lim="800000"/>
            <a:headEnd/>
            <a:tailEnd/>
          </a:ln>
          <a:effectLst/>
        </p:spPr>
        <p:txBody>
          <a:bodyPr wrap="none">
            <a:spAutoFit/>
          </a:bodyPr>
          <a:lstStyle/>
          <a:p>
            <a:r>
              <a:rPr lang="en-US" sz="1600" b="1">
                <a:solidFill>
                  <a:srgbClr val="0000FF"/>
                </a:solidFill>
              </a:rPr>
              <a:t>C</a:t>
            </a:r>
          </a:p>
        </p:txBody>
      </p:sp>
      <p:sp>
        <p:nvSpPr>
          <p:cNvPr id="37920" name="Text Box 32"/>
          <p:cNvSpPr txBox="1">
            <a:spLocks noChangeArrowheads="1"/>
          </p:cNvSpPr>
          <p:nvPr/>
        </p:nvSpPr>
        <p:spPr bwMode="auto">
          <a:xfrm>
            <a:off x="1371600" y="1905000"/>
            <a:ext cx="330200" cy="336550"/>
          </a:xfrm>
          <a:prstGeom prst="rect">
            <a:avLst/>
          </a:prstGeom>
          <a:noFill/>
          <a:ln w="9525">
            <a:noFill/>
            <a:miter lim="800000"/>
            <a:headEnd/>
            <a:tailEnd/>
          </a:ln>
          <a:effectLst/>
        </p:spPr>
        <p:txBody>
          <a:bodyPr wrap="none">
            <a:spAutoFit/>
          </a:bodyPr>
          <a:lstStyle/>
          <a:p>
            <a:r>
              <a:rPr lang="en-US" sz="1600" b="1">
                <a:solidFill>
                  <a:srgbClr val="0000FF"/>
                </a:solidFill>
              </a:rPr>
              <a:t>C</a:t>
            </a:r>
          </a:p>
        </p:txBody>
      </p:sp>
      <p:sp>
        <p:nvSpPr>
          <p:cNvPr id="37921" name="Rectangle 33"/>
          <p:cNvSpPr>
            <a:spLocks noChangeArrowheads="1"/>
          </p:cNvSpPr>
          <p:nvPr/>
        </p:nvSpPr>
        <p:spPr bwMode="auto">
          <a:xfrm>
            <a:off x="609600" y="5257800"/>
            <a:ext cx="1752600" cy="228600"/>
          </a:xfrm>
          <a:prstGeom prst="rect">
            <a:avLst/>
          </a:prstGeom>
          <a:noFill/>
          <a:ln w="19050">
            <a:solidFill>
              <a:srgbClr val="FF0000"/>
            </a:solidFill>
            <a:miter lim="800000"/>
            <a:headEnd/>
            <a:tailEnd/>
          </a:ln>
          <a:effectLst/>
        </p:spPr>
        <p:txBody>
          <a:bodyPr wrap="none" anchor="ctr"/>
          <a:lstStyle/>
          <a:p>
            <a:endParaRPr lang="en-US"/>
          </a:p>
        </p:txBody>
      </p:sp>
      <p:sp>
        <p:nvSpPr>
          <p:cNvPr id="37922" name="Rectangle 34"/>
          <p:cNvSpPr>
            <a:spLocks noChangeArrowheads="1"/>
          </p:cNvSpPr>
          <p:nvPr/>
        </p:nvSpPr>
        <p:spPr bwMode="auto">
          <a:xfrm>
            <a:off x="4495800" y="5943600"/>
            <a:ext cx="762000" cy="304800"/>
          </a:xfrm>
          <a:prstGeom prst="rect">
            <a:avLst/>
          </a:prstGeom>
          <a:noFill/>
          <a:ln w="19050">
            <a:solidFill>
              <a:srgbClr val="FF0000"/>
            </a:solidFill>
            <a:miter lim="800000"/>
            <a:headEnd/>
            <a:tailEnd/>
          </a:ln>
          <a:effectLst/>
        </p:spPr>
        <p:txBody>
          <a:bodyPr wrap="none" anchor="ctr"/>
          <a:lstStyle/>
          <a:p>
            <a:endParaRPr lang="en-US"/>
          </a:p>
        </p:txBody>
      </p:sp>
      <p:sp>
        <p:nvSpPr>
          <p:cNvPr id="37923" name="Rectangle 35"/>
          <p:cNvSpPr>
            <a:spLocks noChangeArrowheads="1"/>
          </p:cNvSpPr>
          <p:nvPr/>
        </p:nvSpPr>
        <p:spPr bwMode="auto">
          <a:xfrm>
            <a:off x="5867400" y="4114800"/>
            <a:ext cx="1219200" cy="457200"/>
          </a:xfrm>
          <a:prstGeom prst="rect">
            <a:avLst/>
          </a:prstGeom>
          <a:noFill/>
          <a:ln w="19050">
            <a:solidFill>
              <a:srgbClr val="FF0000"/>
            </a:solidFill>
            <a:miter lim="800000"/>
            <a:headEnd/>
            <a:tailEnd/>
          </a:ln>
          <a:effectLst/>
        </p:spPr>
        <p:txBody>
          <a:bodyPr wrap="none" anchor="ctr"/>
          <a:lstStyle/>
          <a:p>
            <a:endParaRPr lang="en-US"/>
          </a:p>
        </p:txBody>
      </p:sp>
      <p:sp>
        <p:nvSpPr>
          <p:cNvPr id="37924" name="Rectangle 36"/>
          <p:cNvSpPr>
            <a:spLocks noChangeArrowheads="1"/>
          </p:cNvSpPr>
          <p:nvPr/>
        </p:nvSpPr>
        <p:spPr bwMode="auto">
          <a:xfrm>
            <a:off x="3276600" y="4572000"/>
            <a:ext cx="609600" cy="228600"/>
          </a:xfrm>
          <a:prstGeom prst="rect">
            <a:avLst/>
          </a:prstGeom>
          <a:noFill/>
          <a:ln w="19050">
            <a:solidFill>
              <a:srgbClr val="FF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14313"/>
            <a:ext cx="7467600" cy="631825"/>
          </a:xfrm>
        </p:spPr>
        <p:txBody>
          <a:bodyPr/>
          <a:lstStyle/>
          <a:p>
            <a:pPr algn="ctr" eaLnBrk="1" hangingPunct="1">
              <a:defRPr/>
            </a:pPr>
            <a:r>
              <a:rPr lang="en-US" dirty="0" smtClean="0">
                <a:latin typeface="Times New Roman" pitchFamily="18" charset="0"/>
                <a:cs typeface="Times New Roman" pitchFamily="18" charset="0"/>
              </a:rPr>
              <a:t>WIEN BRIDGE OSCILLATOR</a:t>
            </a:r>
            <a:endParaRPr lang="en-IN" dirty="0">
              <a:latin typeface="Times New Roman" pitchFamily="18" charset="0"/>
              <a:cs typeface="Times New Roman" pitchFamily="18" charset="0"/>
            </a:endParaRPr>
          </a:p>
        </p:txBody>
      </p:sp>
      <p:pic>
        <p:nvPicPr>
          <p:cNvPr id="19459" name="Picture 2" descr="C:\Users\dmehta1\Desktop\Wein-bridge-oscillator-circuit.jpg"/>
          <p:cNvPicPr>
            <a:picLocks noChangeAspect="1" noChangeArrowheads="1"/>
          </p:cNvPicPr>
          <p:nvPr/>
        </p:nvPicPr>
        <p:blipFill>
          <a:blip r:embed="rId2" cstate="print"/>
          <a:srcRect/>
          <a:stretch>
            <a:fillRect/>
          </a:stretch>
        </p:blipFill>
        <p:spPr bwMode="auto">
          <a:xfrm>
            <a:off x="1676400" y="2947988"/>
            <a:ext cx="5937250" cy="3910012"/>
          </a:xfrm>
          <a:prstGeom prst="rect">
            <a:avLst/>
          </a:prstGeom>
          <a:noFill/>
          <a:ln w="9525">
            <a:noFill/>
            <a:miter lim="800000"/>
            <a:headEnd/>
            <a:tailEnd/>
          </a:ln>
        </p:spPr>
      </p:pic>
      <p:sp>
        <p:nvSpPr>
          <p:cNvPr id="19460" name="Rectangle 5"/>
          <p:cNvSpPr>
            <a:spLocks noChangeArrowheads="1"/>
          </p:cNvSpPr>
          <p:nvPr/>
        </p:nvSpPr>
        <p:spPr bwMode="auto">
          <a:xfrm>
            <a:off x="192087" y="1219200"/>
            <a:ext cx="8951913" cy="1754188"/>
          </a:xfrm>
          <a:prstGeom prst="rect">
            <a:avLst/>
          </a:prstGeom>
          <a:noFill/>
          <a:ln w="9525">
            <a:noFill/>
            <a:miter lim="800000"/>
            <a:headEnd/>
            <a:tailEnd/>
          </a:ln>
        </p:spPr>
        <p:txBody>
          <a:bodyPr wrap="none">
            <a:spAutoFit/>
          </a:bodyPr>
          <a:lstStyle/>
          <a:p>
            <a:pPr algn="just">
              <a:lnSpc>
                <a:spcPct val="150000"/>
              </a:lnSpc>
            </a:pPr>
            <a:r>
              <a:rPr lang="en-US" dirty="0">
                <a:latin typeface="Times New Roman" pitchFamily="18" charset="0"/>
                <a:cs typeface="Times New Roman" pitchFamily="18" charset="0"/>
              </a:rPr>
              <a:t>Wien bridge oscillator is a two stage amplifier. The first stage is CE amplifier and the second</a:t>
            </a:r>
          </a:p>
          <a:p>
            <a:pPr algn="just">
              <a:lnSpc>
                <a:spcPct val="150000"/>
              </a:lnSpc>
            </a:pPr>
            <a:r>
              <a:rPr lang="en-US" dirty="0">
                <a:latin typeface="Times New Roman" pitchFamily="18" charset="0"/>
                <a:cs typeface="Times New Roman" pitchFamily="18" charset="0"/>
              </a:rPr>
              <a:t> stage is CC amplifier. The output of the second stage is fed back to the first stage through feed</a:t>
            </a:r>
          </a:p>
          <a:p>
            <a:pPr algn="just">
              <a:lnSpc>
                <a:spcPct val="150000"/>
              </a:lnSpc>
            </a:pPr>
            <a:r>
              <a:rPr lang="en-US" dirty="0">
                <a:latin typeface="Times New Roman" pitchFamily="18" charset="0"/>
                <a:cs typeface="Times New Roman" pitchFamily="18" charset="0"/>
              </a:rPr>
              <a:t>back network consisting of R</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C</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in series and R</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C</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in parallel. It is advantageous over phase</a:t>
            </a:r>
          </a:p>
          <a:p>
            <a:pPr algn="just">
              <a:lnSpc>
                <a:spcPct val="150000"/>
              </a:lnSpc>
            </a:pPr>
            <a:r>
              <a:rPr lang="en-US" dirty="0">
                <a:latin typeface="Times New Roman" pitchFamily="18" charset="0"/>
                <a:cs typeface="Times New Roman" pitchFamily="18" charset="0"/>
              </a:rPr>
              <a:t> shift oscillator as its frequency can be varied over a frequency range of 10:1.</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2" descr="C:\Users\dmehta1\Desktop\New folder (2)\wb.jpg"/>
          <p:cNvPicPr>
            <a:picLocks noChangeAspect="1" noChangeArrowheads="1"/>
          </p:cNvPicPr>
          <p:nvPr/>
        </p:nvPicPr>
        <p:blipFill>
          <a:blip r:embed="rId3" cstate="print"/>
          <a:srcRect/>
          <a:stretch>
            <a:fillRect/>
          </a:stretch>
        </p:blipFill>
        <p:spPr bwMode="auto">
          <a:xfrm>
            <a:off x="4786313" y="2714625"/>
            <a:ext cx="3724275" cy="1990725"/>
          </a:xfrm>
          <a:prstGeom prst="rect">
            <a:avLst/>
          </a:prstGeom>
          <a:noFill/>
          <a:ln w="9525">
            <a:noFill/>
            <a:miter lim="800000"/>
            <a:headEnd/>
            <a:tailEnd/>
          </a:ln>
        </p:spPr>
      </p:pic>
      <p:sp>
        <p:nvSpPr>
          <p:cNvPr id="5126" name="Rectangle 4"/>
          <p:cNvSpPr>
            <a:spLocks noChangeArrowheads="1"/>
          </p:cNvSpPr>
          <p:nvPr/>
        </p:nvSpPr>
        <p:spPr bwMode="auto">
          <a:xfrm>
            <a:off x="714375" y="642938"/>
            <a:ext cx="7038975" cy="369887"/>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The ratio of output voltage of the network to the input voltage is given by </a:t>
            </a:r>
            <a:endParaRPr lang="en-IN"/>
          </a:p>
        </p:txBody>
      </p:sp>
      <p:sp>
        <p:nvSpPr>
          <p:cNvPr id="512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5122" name="Object 3"/>
          <p:cNvGraphicFramePr>
            <a:graphicFrameLocks noChangeAspect="1"/>
          </p:cNvGraphicFramePr>
          <p:nvPr/>
        </p:nvGraphicFramePr>
        <p:xfrm>
          <a:off x="1571625" y="1428750"/>
          <a:ext cx="4614863" cy="785813"/>
        </p:xfrm>
        <a:graphic>
          <a:graphicData uri="http://schemas.openxmlformats.org/presentationml/2006/ole">
            <p:oleObj spid="_x0000_s37890" name="Equation" r:id="rId4" imgW="2628900" imgH="444500" progId="Equation.3">
              <p:embed/>
            </p:oleObj>
          </a:graphicData>
        </a:graphic>
      </p:graphicFrame>
      <p:sp>
        <p:nvSpPr>
          <p:cNvPr id="512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5123" name="Object 5"/>
          <p:cNvGraphicFramePr>
            <a:graphicFrameLocks noChangeAspect="1"/>
          </p:cNvGraphicFramePr>
          <p:nvPr/>
        </p:nvGraphicFramePr>
        <p:xfrm>
          <a:off x="2000250" y="2994025"/>
          <a:ext cx="2479675" cy="1577975"/>
        </p:xfrm>
        <a:graphic>
          <a:graphicData uri="http://schemas.openxmlformats.org/presentationml/2006/ole">
            <p:oleObj spid="_x0000_s37891" name="Equation" r:id="rId5" imgW="1358310" imgH="863225" progId="Equation.3">
              <p:embed/>
            </p:oleObj>
          </a:graphicData>
        </a:graphic>
      </p:graphicFrame>
      <p:sp>
        <p:nvSpPr>
          <p:cNvPr id="5129" name="Rectangle 7"/>
          <p:cNvSpPr>
            <a:spLocks noChangeArrowheads="1"/>
          </p:cNvSpPr>
          <p:nvPr/>
        </p:nvSpPr>
        <p:spPr bwMode="auto">
          <a:xfrm>
            <a:off x="0" y="866775"/>
            <a:ext cx="9144000" cy="0"/>
          </a:xfrm>
          <a:prstGeom prst="rect">
            <a:avLst/>
          </a:prstGeom>
          <a:noFill/>
          <a:ln w="9525">
            <a:noFill/>
            <a:miter lim="800000"/>
            <a:headEnd/>
            <a:tailEnd/>
          </a:ln>
        </p:spPr>
        <p:txBody>
          <a:bodyPr wrap="none" anchor="ctr">
            <a:spAutoFit/>
          </a:bodyPr>
          <a:lstStyle/>
          <a:p>
            <a:endParaRPr lang="en-IN"/>
          </a:p>
        </p:txBody>
      </p:sp>
      <p:sp>
        <p:nvSpPr>
          <p:cNvPr id="513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5124" name="Object 8"/>
          <p:cNvGraphicFramePr>
            <a:graphicFrameLocks noChangeAspect="1"/>
          </p:cNvGraphicFramePr>
          <p:nvPr/>
        </p:nvGraphicFramePr>
        <p:xfrm>
          <a:off x="1857375" y="5153025"/>
          <a:ext cx="3071813" cy="919163"/>
        </p:xfrm>
        <a:graphic>
          <a:graphicData uri="http://schemas.openxmlformats.org/presentationml/2006/ole">
            <p:oleObj spid="_x0000_s37892" name="Equation" r:id="rId6" imgW="1497950" imgH="444307"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Rectangle 3"/>
          <p:cNvSpPr>
            <a:spLocks noChangeArrowheads="1"/>
          </p:cNvSpPr>
          <p:nvPr/>
        </p:nvSpPr>
        <p:spPr bwMode="auto">
          <a:xfrm>
            <a:off x="785813" y="571500"/>
            <a:ext cx="5942012"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If the imaginary term vanishes, the phase shift will be zero i.e.</a:t>
            </a:r>
            <a:endParaRPr lang="en-IN"/>
          </a:p>
        </p:txBody>
      </p:sp>
      <p:sp>
        <p:nvSpPr>
          <p:cNvPr id="615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6146" name="Object 1"/>
          <p:cNvGraphicFramePr>
            <a:graphicFrameLocks noChangeAspect="1"/>
          </p:cNvGraphicFramePr>
          <p:nvPr/>
        </p:nvGraphicFramePr>
        <p:xfrm>
          <a:off x="2928938" y="1214438"/>
          <a:ext cx="1457325" cy="428625"/>
        </p:xfrm>
        <a:graphic>
          <a:graphicData uri="http://schemas.openxmlformats.org/presentationml/2006/ole">
            <p:oleObj spid="_x0000_s38914" name="Equation" r:id="rId3" imgW="812447" imgH="241195" progId="Equation.3">
              <p:embed/>
            </p:oleObj>
          </a:graphicData>
        </a:graphic>
      </p:graphicFrame>
      <p:sp>
        <p:nvSpPr>
          <p:cNvPr id="6154" name="Rectangle 3"/>
          <p:cNvSpPr>
            <a:spLocks noChangeArrowheads="1"/>
          </p:cNvSpPr>
          <p:nvPr/>
        </p:nvSpPr>
        <p:spPr bwMode="auto">
          <a:xfrm>
            <a:off x="0" y="238125"/>
            <a:ext cx="9144000" cy="0"/>
          </a:xfrm>
          <a:prstGeom prst="rect">
            <a:avLst/>
          </a:prstGeom>
          <a:noFill/>
          <a:ln w="9525">
            <a:noFill/>
            <a:miter lim="800000"/>
            <a:headEnd/>
            <a:tailEnd/>
          </a:ln>
        </p:spPr>
        <p:txBody>
          <a:bodyPr wrap="none" anchor="ctr">
            <a:spAutoFit/>
          </a:bodyPr>
          <a:lstStyle/>
          <a:p>
            <a:endParaRPr lang="en-IN"/>
          </a:p>
        </p:txBody>
      </p:sp>
      <p:sp>
        <p:nvSpPr>
          <p:cNvPr id="615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6147" name="Object 4"/>
          <p:cNvGraphicFramePr>
            <a:graphicFrameLocks noChangeAspect="1"/>
          </p:cNvGraphicFramePr>
          <p:nvPr/>
        </p:nvGraphicFramePr>
        <p:xfrm>
          <a:off x="3071813" y="1857375"/>
          <a:ext cx="942975" cy="428625"/>
        </p:xfrm>
        <a:graphic>
          <a:graphicData uri="http://schemas.openxmlformats.org/presentationml/2006/ole">
            <p:oleObj spid="_x0000_s38915" name="Equation" r:id="rId4" imgW="520474" imgH="241195" progId="Equation.3">
              <p:embed/>
            </p:oleObj>
          </a:graphicData>
        </a:graphic>
      </p:graphicFrame>
      <p:sp>
        <p:nvSpPr>
          <p:cNvPr id="6156" name="Rectangle 6"/>
          <p:cNvSpPr>
            <a:spLocks noChangeArrowheads="1"/>
          </p:cNvSpPr>
          <p:nvPr/>
        </p:nvSpPr>
        <p:spPr bwMode="auto">
          <a:xfrm>
            <a:off x="0" y="238125"/>
            <a:ext cx="9144000" cy="0"/>
          </a:xfrm>
          <a:prstGeom prst="rect">
            <a:avLst/>
          </a:prstGeom>
          <a:noFill/>
          <a:ln w="9525">
            <a:noFill/>
            <a:miter lim="800000"/>
            <a:headEnd/>
            <a:tailEnd/>
          </a:ln>
        </p:spPr>
        <p:txBody>
          <a:bodyPr wrap="none" anchor="ctr">
            <a:spAutoFit/>
          </a:bodyPr>
          <a:lstStyle/>
          <a:p>
            <a:endParaRPr lang="en-IN"/>
          </a:p>
        </p:txBody>
      </p:sp>
      <p:sp>
        <p:nvSpPr>
          <p:cNvPr id="615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6148" name="Object 7"/>
          <p:cNvGraphicFramePr>
            <a:graphicFrameLocks noChangeAspect="1"/>
          </p:cNvGraphicFramePr>
          <p:nvPr/>
        </p:nvGraphicFramePr>
        <p:xfrm>
          <a:off x="3143250" y="2428875"/>
          <a:ext cx="893763" cy="642938"/>
        </p:xfrm>
        <a:graphic>
          <a:graphicData uri="http://schemas.openxmlformats.org/presentationml/2006/ole">
            <p:oleObj spid="_x0000_s38916" name="Equation" r:id="rId5" imgW="545863" imgH="393529" progId="Equation.3">
              <p:embed/>
            </p:oleObj>
          </a:graphicData>
        </a:graphic>
      </p:graphicFrame>
      <p:sp>
        <p:nvSpPr>
          <p:cNvPr id="6158" name="Rectangle 9"/>
          <p:cNvSpPr>
            <a:spLocks noChangeArrowheads="1"/>
          </p:cNvSpPr>
          <p:nvPr/>
        </p:nvSpPr>
        <p:spPr bwMode="auto">
          <a:xfrm>
            <a:off x="0" y="390525"/>
            <a:ext cx="9144000" cy="0"/>
          </a:xfrm>
          <a:prstGeom prst="rect">
            <a:avLst/>
          </a:prstGeom>
          <a:noFill/>
          <a:ln w="9525">
            <a:noFill/>
            <a:miter lim="800000"/>
            <a:headEnd/>
            <a:tailEnd/>
          </a:ln>
        </p:spPr>
        <p:txBody>
          <a:bodyPr wrap="none" anchor="ctr">
            <a:spAutoFit/>
          </a:bodyPr>
          <a:lstStyle/>
          <a:p>
            <a:endParaRPr lang="en-IN"/>
          </a:p>
        </p:txBody>
      </p:sp>
      <p:sp>
        <p:nvSpPr>
          <p:cNvPr id="6159" name="Rectangle 13"/>
          <p:cNvSpPr>
            <a:spLocks noChangeArrowheads="1"/>
          </p:cNvSpPr>
          <p:nvPr/>
        </p:nvSpPr>
        <p:spPr bwMode="auto">
          <a:xfrm>
            <a:off x="714375" y="4000500"/>
            <a:ext cx="3673475"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Therefore, frequency of oscillation is,</a:t>
            </a:r>
            <a:endParaRPr lang="en-IN"/>
          </a:p>
        </p:txBody>
      </p:sp>
      <p:sp>
        <p:nvSpPr>
          <p:cNvPr id="6160"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6149" name="Object 10"/>
          <p:cNvGraphicFramePr>
            <a:graphicFrameLocks noChangeAspect="1"/>
          </p:cNvGraphicFramePr>
          <p:nvPr/>
        </p:nvGraphicFramePr>
        <p:xfrm>
          <a:off x="3143250" y="3241675"/>
          <a:ext cx="857250" cy="615950"/>
        </p:xfrm>
        <a:graphic>
          <a:graphicData uri="http://schemas.openxmlformats.org/presentationml/2006/ole">
            <p:oleObj spid="_x0000_s38917" name="Equation" r:id="rId6" imgW="545863" imgH="393529" progId="Equation.3">
              <p:embed/>
            </p:oleObj>
          </a:graphicData>
        </a:graphic>
      </p:graphicFrame>
      <p:sp>
        <p:nvSpPr>
          <p:cNvPr id="6161" name="Rectangle 12"/>
          <p:cNvSpPr>
            <a:spLocks noChangeArrowheads="1"/>
          </p:cNvSpPr>
          <p:nvPr/>
        </p:nvSpPr>
        <p:spPr bwMode="auto">
          <a:xfrm>
            <a:off x="0" y="390525"/>
            <a:ext cx="9144000" cy="0"/>
          </a:xfrm>
          <a:prstGeom prst="rect">
            <a:avLst/>
          </a:prstGeom>
          <a:noFill/>
          <a:ln w="9525">
            <a:noFill/>
            <a:miter lim="800000"/>
            <a:headEnd/>
            <a:tailEnd/>
          </a:ln>
        </p:spPr>
        <p:txBody>
          <a:bodyPr wrap="none" anchor="ctr">
            <a:spAutoFit/>
          </a:bodyPr>
          <a:lstStyle/>
          <a:p>
            <a:endParaRPr lang="en-IN"/>
          </a:p>
        </p:txBody>
      </p:sp>
      <p:sp>
        <p:nvSpPr>
          <p:cNvPr id="6162"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6150" name="Object 13"/>
          <p:cNvGraphicFramePr>
            <a:graphicFrameLocks noChangeAspect="1"/>
          </p:cNvGraphicFramePr>
          <p:nvPr/>
        </p:nvGraphicFramePr>
        <p:xfrm>
          <a:off x="4714875" y="3857625"/>
          <a:ext cx="1739900" cy="642938"/>
        </p:xfrm>
        <a:graphic>
          <a:graphicData uri="http://schemas.openxmlformats.org/presentationml/2006/ole">
            <p:oleObj spid="_x0000_s38918" name="Equation" r:id="rId7" imgW="1054100" imgH="393700" progId="Equation.3">
              <p:embed/>
            </p:oleObj>
          </a:graphicData>
        </a:graphic>
      </p:graphicFrame>
      <p:sp>
        <p:nvSpPr>
          <p:cNvPr id="6163" name="Rectangle 15"/>
          <p:cNvSpPr>
            <a:spLocks noChangeArrowheads="1"/>
          </p:cNvSpPr>
          <p:nvPr/>
        </p:nvSpPr>
        <p:spPr bwMode="auto">
          <a:xfrm>
            <a:off x="0" y="390525"/>
            <a:ext cx="9144000" cy="0"/>
          </a:xfrm>
          <a:prstGeom prst="rect">
            <a:avLst/>
          </a:prstGeom>
          <a:noFill/>
          <a:ln w="9525">
            <a:noFill/>
            <a:miter lim="800000"/>
            <a:headEnd/>
            <a:tailEnd/>
          </a:ln>
        </p:spPr>
        <p:txBody>
          <a:bodyPr wrap="none" anchor="ctr">
            <a:spAutoFit/>
          </a:bodyPr>
          <a:lstStyle/>
          <a:p>
            <a:endParaRPr lang="en-IN"/>
          </a:p>
        </p:txBody>
      </p:sp>
      <p:sp>
        <p:nvSpPr>
          <p:cNvPr id="6164"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IN"/>
          </a:p>
        </p:txBody>
      </p:sp>
      <p:graphicFrame>
        <p:nvGraphicFramePr>
          <p:cNvPr id="6151" name="Object 16"/>
          <p:cNvGraphicFramePr>
            <a:graphicFrameLocks noChangeAspect="1"/>
          </p:cNvGraphicFramePr>
          <p:nvPr/>
        </p:nvGraphicFramePr>
        <p:xfrm>
          <a:off x="3000375" y="4857750"/>
          <a:ext cx="2089150" cy="785813"/>
        </p:xfrm>
        <a:graphic>
          <a:graphicData uri="http://schemas.openxmlformats.org/presentationml/2006/ole">
            <p:oleObj spid="_x0000_s38919" name="Equation" r:id="rId8" imgW="1193800" imgH="444500" progId="Equation.3">
              <p:embed/>
            </p:oleObj>
          </a:graphicData>
        </a:graphic>
      </p:graphicFrame>
      <p:sp>
        <p:nvSpPr>
          <p:cNvPr id="6165" name="Rectangle 22"/>
          <p:cNvSpPr>
            <a:spLocks noChangeArrowheads="1"/>
          </p:cNvSpPr>
          <p:nvPr/>
        </p:nvSpPr>
        <p:spPr bwMode="auto">
          <a:xfrm>
            <a:off x="857250" y="5059363"/>
            <a:ext cx="1498600" cy="369887"/>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Also, we have</a:t>
            </a:r>
            <a:endParaRPr lang="en-IN"/>
          </a:p>
        </p:txBody>
      </p:sp>
      <p:sp>
        <p:nvSpPr>
          <p:cNvPr id="6166" name="Rectangle 23"/>
          <p:cNvSpPr>
            <a:spLocks noChangeArrowheads="1"/>
          </p:cNvSpPr>
          <p:nvPr/>
        </p:nvSpPr>
        <p:spPr bwMode="auto">
          <a:xfrm>
            <a:off x="357188" y="5988050"/>
            <a:ext cx="7815262" cy="369888"/>
          </a:xfrm>
          <a:prstGeom prst="rect">
            <a:avLst/>
          </a:prstGeom>
          <a:noFill/>
          <a:ln w="9525">
            <a:noFill/>
            <a:miter lim="800000"/>
            <a:headEnd/>
            <a:tailEnd/>
          </a:ln>
        </p:spPr>
        <p:txBody>
          <a:bodyPr wrap="none">
            <a:spAutoFit/>
          </a:bodyPr>
          <a:lstStyle/>
          <a:p>
            <a:r>
              <a:rPr lang="en-US">
                <a:solidFill>
                  <a:srgbClr val="C00000"/>
                </a:solidFill>
                <a:latin typeface="Times New Roman" pitchFamily="18" charset="0"/>
                <a:cs typeface="Times New Roman" pitchFamily="18" charset="0"/>
              </a:rPr>
              <a:t>Hence the oscillations will be sustained if the amplifier has a gain just exceeding 3.</a:t>
            </a:r>
            <a:endParaRPr lang="en-IN">
              <a:solidFill>
                <a:srgbClr val="C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04800" y="1527175"/>
            <a:ext cx="8504238" cy="4572000"/>
          </a:xfrm>
        </p:spPr>
        <p:txBody>
          <a:bodyPr>
            <a:normAutofit/>
          </a:bodyPr>
          <a:lstStyle/>
          <a:p>
            <a:pPr algn="ctr">
              <a:buNone/>
            </a:pPr>
            <a:r>
              <a:rPr lang="en-US" sz="5400" dirty="0" smtClean="0">
                <a:solidFill>
                  <a:schemeClr val="accent1">
                    <a:lumMod val="75000"/>
                  </a:schemeClr>
                </a:solidFill>
              </a:rPr>
              <a:t>The End </a:t>
            </a:r>
            <a:endParaRPr lang="en-US" sz="54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Oscillators</a:t>
            </a:r>
            <a:endParaRPr lang="en-US" dirty="0"/>
          </a:p>
        </p:txBody>
      </p:sp>
      <p:sp>
        <p:nvSpPr>
          <p:cNvPr id="3" name="Content Placeholder 2"/>
          <p:cNvSpPr>
            <a:spLocks noGrp="1"/>
          </p:cNvSpPr>
          <p:nvPr>
            <p:ph sz="quarter" idx="1"/>
          </p:nvPr>
        </p:nvSpPr>
        <p:spPr>
          <a:xfrm>
            <a:off x="301752" y="1527048"/>
            <a:ext cx="8537448" cy="5026152"/>
          </a:xfrm>
        </p:spPr>
        <p:txBody>
          <a:bodyPr>
            <a:normAutofit fontScale="92500" lnSpcReduction="10000"/>
          </a:bodyPr>
          <a:lstStyle/>
          <a:p>
            <a:r>
              <a:rPr lang="en-US" sz="2400" dirty="0" smtClean="0">
                <a:solidFill>
                  <a:schemeClr val="accent1">
                    <a:lumMod val="75000"/>
                  </a:schemeClr>
                </a:solidFill>
              </a:rPr>
              <a:t>Depending upon the method of producing oscillations.</a:t>
            </a:r>
          </a:p>
          <a:p>
            <a:pPr>
              <a:buNone/>
            </a:pPr>
            <a:r>
              <a:rPr lang="en-US" sz="2400" dirty="0" smtClean="0"/>
              <a:t>    </a:t>
            </a:r>
            <a:r>
              <a:rPr lang="en-US" sz="2200" dirty="0" smtClean="0"/>
              <a:t>(a) Feedback oscillators</a:t>
            </a:r>
          </a:p>
          <a:p>
            <a:pPr>
              <a:buNone/>
            </a:pPr>
            <a:r>
              <a:rPr lang="en-US" sz="2200" dirty="0" smtClean="0"/>
              <a:t>    (b) Negative resistance oscillators</a:t>
            </a:r>
          </a:p>
          <a:p>
            <a:r>
              <a:rPr lang="en-US" sz="2400" dirty="0" smtClean="0">
                <a:solidFill>
                  <a:schemeClr val="accent1">
                    <a:lumMod val="75000"/>
                  </a:schemeClr>
                </a:solidFill>
              </a:rPr>
              <a:t>Depending upon nature of generated waveform</a:t>
            </a:r>
          </a:p>
          <a:p>
            <a:pPr>
              <a:buNone/>
            </a:pPr>
            <a:r>
              <a:rPr lang="en-US" sz="2400" dirty="0" smtClean="0"/>
              <a:t>    </a:t>
            </a:r>
            <a:r>
              <a:rPr lang="en-US" sz="2200" dirty="0" smtClean="0"/>
              <a:t>(a) Sinusoidal or harmonic oscillators</a:t>
            </a:r>
          </a:p>
          <a:p>
            <a:pPr>
              <a:buNone/>
            </a:pPr>
            <a:r>
              <a:rPr lang="en-US" sz="2200" dirty="0" smtClean="0"/>
              <a:t>    (b) Non-sinusoidal or relaxation oscillators</a:t>
            </a:r>
          </a:p>
          <a:p>
            <a:pPr>
              <a:buNone/>
            </a:pPr>
            <a:r>
              <a:rPr lang="en-US" sz="2200" dirty="0" smtClean="0"/>
              <a:t>            Both sinusoidal and relaxation oscillators may be negative resistance and feedback type.</a:t>
            </a:r>
          </a:p>
          <a:p>
            <a:r>
              <a:rPr lang="en-US" sz="2400" dirty="0" smtClean="0">
                <a:solidFill>
                  <a:schemeClr val="accent1">
                    <a:lumMod val="75000"/>
                  </a:schemeClr>
                </a:solidFill>
              </a:rPr>
              <a:t>Depending upon the frequency of generated voltage.</a:t>
            </a:r>
          </a:p>
          <a:p>
            <a:pPr>
              <a:buNone/>
            </a:pPr>
            <a:r>
              <a:rPr lang="en-US" sz="2400" dirty="0" smtClean="0"/>
              <a:t>     </a:t>
            </a:r>
            <a:r>
              <a:rPr lang="en-US" sz="2200" dirty="0" smtClean="0"/>
              <a:t>(a) Audio frequency (AF) oscillator</a:t>
            </a:r>
          </a:p>
          <a:p>
            <a:pPr>
              <a:buNone/>
            </a:pPr>
            <a:r>
              <a:rPr lang="en-US" sz="2200" dirty="0" smtClean="0"/>
              <a:t>     (b) Radio frequency (RF) oscillator</a:t>
            </a:r>
          </a:p>
          <a:p>
            <a:pPr>
              <a:buNone/>
            </a:pPr>
            <a:r>
              <a:rPr lang="en-US" sz="2200" dirty="0" smtClean="0"/>
              <a:t>     (c) very high frequency (VHF) oscillators</a:t>
            </a:r>
          </a:p>
          <a:p>
            <a:pPr>
              <a:buNone/>
            </a:pPr>
            <a:r>
              <a:rPr lang="en-US" sz="2200" dirty="0" smtClean="0"/>
              <a:t>     (d) ultrahigh frequency (UHF) oscillators</a:t>
            </a:r>
          </a:p>
          <a:p>
            <a:pPr>
              <a:buNone/>
            </a:pPr>
            <a:r>
              <a:rPr lang="en-US" sz="2200" dirty="0" smtClean="0"/>
              <a:t>     (e)Microwave oscillators</a:t>
            </a:r>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Principle of Oscillators</a:t>
            </a:r>
            <a:endParaRPr lang="en-US" dirty="0"/>
          </a:p>
        </p:txBody>
      </p:sp>
      <p:sp>
        <p:nvSpPr>
          <p:cNvPr id="3" name="Content Placeholder 2"/>
          <p:cNvSpPr>
            <a:spLocks noGrp="1"/>
          </p:cNvSpPr>
          <p:nvPr>
            <p:ph sz="quarter" idx="1"/>
          </p:nvPr>
        </p:nvSpPr>
        <p:spPr/>
        <p:txBody>
          <a:bodyPr>
            <a:noAutofit/>
          </a:bodyPr>
          <a:lstStyle/>
          <a:p>
            <a:pPr algn="just"/>
            <a:r>
              <a:rPr lang="en-US" sz="2200" dirty="0" smtClean="0"/>
              <a:t>In oscillator, a negative resistance is provided to compensate for the losses in the circuit.</a:t>
            </a:r>
          </a:p>
          <a:p>
            <a:pPr algn="just"/>
            <a:r>
              <a:rPr lang="en-US" sz="2200" dirty="0" smtClean="0"/>
              <a:t>In a feedback oscillator, external positive feedback sufficient to make the overall gain infinity, provides the negative resistance required to overcome the natural damping of the oscillations.</a:t>
            </a:r>
          </a:p>
          <a:p>
            <a:pPr algn="just"/>
            <a:r>
              <a:rPr lang="en-US" sz="2200" dirty="0" smtClean="0"/>
              <a:t>In a negative resistance oscillator internal positive feedback is present and serves to provide the required negative resistance.</a:t>
            </a:r>
          </a:p>
          <a:p>
            <a:pPr algn="just"/>
            <a:r>
              <a:rPr lang="en-US" sz="2200" dirty="0" smtClean="0"/>
              <a:t>In an oscillator no external signal is applied. The initial signal to trigger the oscillations is ordinarily supplied by the </a:t>
            </a:r>
            <a:r>
              <a:rPr lang="en-US" sz="2200" i="1" dirty="0" smtClean="0"/>
              <a:t>noise voltage</a:t>
            </a:r>
            <a:r>
              <a:rPr lang="en-US" sz="2200" dirty="0" smtClean="0"/>
              <a:t>. This noise voltage originates when the power supply is switched on. Since the frequency spectrum of noise is very wide, it always possesses a component voltage at a frequency that is correct for the oscillator operation.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oscillators</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r>
              <a:rPr lang="en-US" dirty="0" smtClean="0"/>
              <a:t>The basic requirements of a feedback oscillator are:</a:t>
            </a:r>
          </a:p>
          <a:p>
            <a:r>
              <a:rPr lang="en-US" dirty="0" smtClean="0"/>
              <a:t>An amplifier with positive feedback to provide negative resistance in the circuit.</a:t>
            </a:r>
          </a:p>
          <a:p>
            <a:r>
              <a:rPr lang="en-US" dirty="0" smtClean="0"/>
              <a:t>Some circuit non-linearity to define amplitude of oscillators.</a:t>
            </a:r>
          </a:p>
          <a:p>
            <a:r>
              <a:rPr lang="en-US" dirty="0" smtClean="0"/>
              <a:t>A frequency determining network to produce oscillations at a desired frequency.</a:t>
            </a:r>
          </a:p>
          <a:p>
            <a:r>
              <a:rPr lang="en-US" dirty="0" smtClean="0"/>
              <a:t>Dc power supply to act as energy source.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Tuned collector oscillator</a:t>
            </a:r>
            <a:endParaRPr lang="en-US" dirty="0"/>
          </a:p>
        </p:txBody>
      </p:sp>
      <p:pic>
        <p:nvPicPr>
          <p:cNvPr id="4" name="Content Placeholder 3" descr="tuned-collector-oscillator.jpg"/>
          <p:cNvPicPr>
            <a:picLocks noGrp="1" noChangeAspect="1"/>
          </p:cNvPicPr>
          <p:nvPr>
            <p:ph sz="quarter" idx="1"/>
          </p:nvPr>
        </p:nvPicPr>
        <p:blipFill>
          <a:blip r:embed="rId2" cstate="print"/>
          <a:stretch>
            <a:fillRect/>
          </a:stretch>
        </p:blipFill>
        <p:spPr>
          <a:xfrm>
            <a:off x="4724400" y="2057400"/>
            <a:ext cx="3967586" cy="3886200"/>
          </a:xfrm>
        </p:spPr>
      </p:pic>
      <p:sp>
        <p:nvSpPr>
          <p:cNvPr id="5" name="Rectangle 4"/>
          <p:cNvSpPr/>
          <p:nvPr/>
        </p:nvSpPr>
        <p:spPr>
          <a:xfrm>
            <a:off x="533400" y="2133600"/>
            <a:ext cx="4038600" cy="4154984"/>
          </a:xfrm>
          <a:prstGeom prst="rect">
            <a:avLst/>
          </a:prstGeom>
        </p:spPr>
        <p:txBody>
          <a:bodyPr wrap="square">
            <a:spAutoFit/>
          </a:bodyPr>
          <a:lstStyle/>
          <a:p>
            <a:r>
              <a:rPr lang="en-US" sz="2200" dirty="0"/>
              <a:t>The basic circuit of a tuned collector oscillator is shown in figure. It is called the tuned-collector </a:t>
            </a:r>
            <a:r>
              <a:rPr lang="en-US" sz="2200" dirty="0" smtClean="0"/>
              <a:t>oscillator</a:t>
            </a:r>
            <a:r>
              <a:rPr lang="en-US" sz="2200" dirty="0"/>
              <a:t>, because the tuned circuit is connected to the collector. </a:t>
            </a:r>
            <a:endParaRPr lang="en-US" sz="2200" dirty="0" smtClean="0"/>
          </a:p>
          <a:p>
            <a:r>
              <a:rPr lang="en-US" sz="2200" dirty="0" smtClean="0"/>
              <a:t>The </a:t>
            </a:r>
            <a:r>
              <a:rPr lang="en-US" sz="2200" dirty="0"/>
              <a:t>tuned circuit, constituted by the capacitor C and transformer primary </a:t>
            </a:r>
            <a:r>
              <a:rPr lang="en-US" sz="2200" dirty="0" err="1"/>
              <a:t>coiL</a:t>
            </a:r>
            <a:r>
              <a:rPr lang="en-US" sz="2200" dirty="0"/>
              <a:t>, forms the load impedance and determines the frequency of oscillation.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57188"/>
            <a:ext cx="7467600" cy="703262"/>
          </a:xfrm>
        </p:spPr>
        <p:txBody>
          <a:bodyPr/>
          <a:lstStyle/>
          <a:p>
            <a:pPr algn="ctr" eaLnBrk="1" fontAlgn="auto" hangingPunct="1">
              <a:spcAft>
                <a:spcPts val="0"/>
              </a:spcAft>
              <a:defRPr/>
            </a:pPr>
            <a:r>
              <a:rPr lang="en-IN" sz="4000" dirty="0" smtClean="0">
                <a:solidFill>
                  <a:schemeClr val="accent3">
                    <a:lumMod val="75000"/>
                  </a:schemeClr>
                </a:solidFill>
                <a:latin typeface="Times New Roman" pitchFamily="18" charset="0"/>
                <a:cs typeface="Times New Roman" pitchFamily="18" charset="0"/>
              </a:rPr>
              <a:t>     Hartley oscillator</a:t>
            </a:r>
            <a:endParaRPr lang="en-IN" sz="4000" dirty="0">
              <a:solidFill>
                <a:schemeClr val="accent3">
                  <a:lumMod val="75000"/>
                </a:schemeClr>
              </a:solidFill>
            </a:endParaRPr>
          </a:p>
        </p:txBody>
      </p:sp>
      <p:sp>
        <p:nvSpPr>
          <p:cNvPr id="15363" name="Content Placeholder 2"/>
          <p:cNvSpPr>
            <a:spLocks noGrp="1"/>
          </p:cNvSpPr>
          <p:nvPr>
            <p:ph sz="quarter" idx="1"/>
          </p:nvPr>
        </p:nvSpPr>
        <p:spPr>
          <a:xfrm>
            <a:off x="285750" y="1600200"/>
            <a:ext cx="8572500" cy="2286000"/>
          </a:xfrm>
        </p:spPr>
        <p:txBody>
          <a:bodyPr/>
          <a:lstStyle/>
          <a:p>
            <a:pPr eaLnBrk="1" hangingPunct="1">
              <a:buFont typeface="Wingdings" pitchFamily="2" charset="2"/>
              <a:buNone/>
            </a:pPr>
            <a:r>
              <a:rPr lang="en-IN" sz="2000" dirty="0" smtClean="0">
                <a:latin typeface="Times New Roman" pitchFamily="18" charset="0"/>
                <a:cs typeface="Times New Roman" pitchFamily="18" charset="0"/>
              </a:rPr>
              <a:t>Hartley oscillator is an electronic oscillator circuit that uses an inductor and a capacitor in parallel to determine the frequency.</a:t>
            </a:r>
          </a:p>
          <a:p>
            <a:pPr eaLnBrk="1" hangingPunct="1">
              <a:buFont typeface="Wingdings" pitchFamily="2" charset="2"/>
              <a:buNone/>
            </a:pPr>
            <a:endParaRPr lang="en-IN" sz="2000" dirty="0" smtClean="0">
              <a:latin typeface="Times New Roman" pitchFamily="18" charset="0"/>
              <a:cs typeface="Times New Roman" pitchFamily="18" charset="0"/>
            </a:endParaRPr>
          </a:p>
          <a:p>
            <a:pPr eaLnBrk="1" hangingPunct="1">
              <a:buFont typeface="Wingdings" pitchFamily="2" charset="2"/>
              <a:buNone/>
            </a:pPr>
            <a:r>
              <a:rPr lang="en-US" sz="2000" dirty="0" smtClean="0">
                <a:latin typeface="Times New Roman" pitchFamily="18" charset="0"/>
                <a:cs typeface="Times New Roman" pitchFamily="18" charset="0"/>
              </a:rPr>
              <a:t> It is used in radio receiver as a local oscillator because</a:t>
            </a:r>
          </a:p>
          <a:p>
            <a:pPr eaLnBrk="1" hangingPunct="1">
              <a:buFont typeface="Wingdings" pitchFamily="2" charset="2"/>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It is easy to tune</a:t>
            </a:r>
          </a:p>
          <a:p>
            <a:pPr eaLnBrk="1" hangingPunct="1">
              <a:buFont typeface="Wingdings" pitchFamily="2" charset="2"/>
              <a:buNone/>
            </a:pPr>
            <a:r>
              <a:rPr lang="en-US" sz="2000" dirty="0" smtClean="0">
                <a:latin typeface="Times New Roman" pitchFamily="18" charset="0"/>
                <a:cs typeface="Times New Roman" pitchFamily="18" charset="0"/>
              </a:rPr>
              <a:t> (ii) It’s adaptability to a wide range of frequencies</a:t>
            </a:r>
          </a:p>
          <a:p>
            <a:pPr eaLnBrk="1" hangingPunct="1">
              <a:buFont typeface="Wingdings" pitchFamily="2" charset="2"/>
              <a:buNone/>
            </a:pPr>
            <a:endParaRPr lang="en-US" sz="2000" dirty="0" smtClean="0">
              <a:latin typeface="Times New Roman" pitchFamily="18" charset="0"/>
              <a:cs typeface="Times New Roman" pitchFamily="18" charset="0"/>
            </a:endParaRPr>
          </a:p>
          <a:p>
            <a:pPr eaLnBrk="1" hangingPunct="1">
              <a:buFont typeface="Wingdings" pitchFamily="2" charset="2"/>
              <a:buNone/>
            </a:pPr>
            <a:endParaRPr lang="en-US" sz="2000" dirty="0" smtClean="0">
              <a:latin typeface="Times New Roman" pitchFamily="18" charset="0"/>
              <a:cs typeface="Times New Roman" pitchFamily="18" charset="0"/>
            </a:endParaRPr>
          </a:p>
        </p:txBody>
      </p:sp>
      <p:pic>
        <p:nvPicPr>
          <p:cNvPr id="15364" name="Picture 3" descr="C:\Users\dmehta1\Desktop\New folder (2)\236px-Hartley_osc.svg.png"/>
          <p:cNvPicPr>
            <a:picLocks noChangeAspect="1" noChangeArrowheads="1"/>
          </p:cNvPicPr>
          <p:nvPr/>
        </p:nvPicPr>
        <p:blipFill>
          <a:blip r:embed="rId2" cstate="print"/>
          <a:srcRect/>
          <a:stretch>
            <a:fillRect/>
          </a:stretch>
        </p:blipFill>
        <p:spPr bwMode="auto">
          <a:xfrm>
            <a:off x="6072188" y="2571750"/>
            <a:ext cx="2428875" cy="2120900"/>
          </a:xfrm>
          <a:prstGeom prst="rect">
            <a:avLst/>
          </a:prstGeom>
          <a:noFill/>
          <a:ln w="9525">
            <a:noFill/>
            <a:miter lim="800000"/>
            <a:headEnd/>
            <a:tailEnd/>
          </a:ln>
        </p:spPr>
      </p:pic>
      <p:sp>
        <p:nvSpPr>
          <p:cNvPr id="15365" name="Rectangle 5"/>
          <p:cNvSpPr>
            <a:spLocks noChangeArrowheads="1"/>
          </p:cNvSpPr>
          <p:nvPr/>
        </p:nvSpPr>
        <p:spPr bwMode="auto">
          <a:xfrm>
            <a:off x="428625" y="4000500"/>
            <a:ext cx="4632325" cy="1920875"/>
          </a:xfrm>
          <a:prstGeom prst="rect">
            <a:avLst/>
          </a:prstGeom>
          <a:noFill/>
          <a:ln w="9525">
            <a:noFill/>
            <a:miter lim="800000"/>
            <a:headEnd/>
            <a:tailEnd/>
          </a:ln>
        </p:spPr>
        <p:txBody>
          <a:bodyPr wrap="none">
            <a:spAutoFit/>
          </a:bodyPr>
          <a:lstStyle/>
          <a:p>
            <a:r>
              <a:rPr lang="en-US" sz="2000" dirty="0">
                <a:solidFill>
                  <a:srgbClr val="7030A0"/>
                </a:solidFill>
                <a:latin typeface="Times New Roman" pitchFamily="18" charset="0"/>
                <a:cs typeface="Times New Roman" pitchFamily="18" charset="0"/>
              </a:rPr>
              <a:t>Hartley Oscillator is generally of two types</a:t>
            </a:r>
            <a:r>
              <a:rPr lang="en-US" sz="2000" dirty="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pPr>
              <a:buFontTx/>
              <a:buAutoNum type="arabicPeriod"/>
            </a:pPr>
            <a:r>
              <a:rPr lang="en-US" sz="2000" dirty="0">
                <a:latin typeface="Times New Roman" pitchFamily="18" charset="0"/>
                <a:cs typeface="Times New Roman" pitchFamily="18" charset="0"/>
              </a:rPr>
              <a:t> Series fed oscillator</a:t>
            </a:r>
          </a:p>
          <a:p>
            <a:r>
              <a:rPr lang="en-US" sz="2000" dirty="0">
                <a:latin typeface="Times New Roman" pitchFamily="18" charset="0"/>
                <a:cs typeface="Times New Roman" pitchFamily="18" charset="0"/>
              </a:rPr>
              <a:t>2. Parallel or shunt fed Hartley oscillator</a:t>
            </a:r>
          </a:p>
          <a:p>
            <a:endParaRPr lang="en-US"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5" y="428625"/>
            <a:ext cx="7467600" cy="631825"/>
          </a:xfrm>
        </p:spPr>
        <p:txBody>
          <a:bodyPr>
            <a:noAutofit/>
          </a:bodyPr>
          <a:lstStyle/>
          <a:p>
            <a:pPr algn="ctr" eaLnBrk="1" fontAlgn="auto" hangingPunct="1">
              <a:spcAft>
                <a:spcPts val="0"/>
              </a:spcAft>
              <a:defRPr/>
            </a:pPr>
            <a:r>
              <a:rPr lang="en-US" sz="3600" dirty="0" smtClean="0">
                <a:solidFill>
                  <a:srgbClr val="C00000"/>
                </a:solidFill>
                <a:latin typeface="Times New Roman" pitchFamily="18" charset="0"/>
                <a:cs typeface="Times New Roman" pitchFamily="18" charset="0"/>
              </a:rPr>
              <a:t>Series Fed</a:t>
            </a:r>
            <a:r>
              <a:rPr lang="en-IN" sz="3600" dirty="0" smtClean="0">
                <a:solidFill>
                  <a:srgbClr val="C00000"/>
                </a:solidFill>
                <a:latin typeface="Times New Roman" pitchFamily="18" charset="0"/>
                <a:cs typeface="Times New Roman" pitchFamily="18" charset="0"/>
              </a:rPr>
              <a:t> Hartley </a:t>
            </a:r>
            <a:r>
              <a:rPr lang="en-US" sz="3600" dirty="0" smtClean="0">
                <a:solidFill>
                  <a:srgbClr val="C00000"/>
                </a:solidFill>
                <a:latin typeface="Times New Roman" pitchFamily="18" charset="0"/>
                <a:cs typeface="Times New Roman" pitchFamily="18" charset="0"/>
              </a:rPr>
              <a:t>oscillator</a:t>
            </a:r>
            <a:endParaRPr lang="en-IN" sz="3600" dirty="0">
              <a:solidFill>
                <a:srgbClr val="C00000"/>
              </a:solidFill>
            </a:endParaRPr>
          </a:p>
        </p:txBody>
      </p:sp>
      <p:sp>
        <p:nvSpPr>
          <p:cNvPr id="16387" name="Content Placeholder 2"/>
          <p:cNvSpPr>
            <a:spLocks noGrp="1"/>
          </p:cNvSpPr>
          <p:nvPr>
            <p:ph sz="quarter" idx="1"/>
          </p:nvPr>
        </p:nvSpPr>
        <p:spPr>
          <a:xfrm>
            <a:off x="0" y="1476375"/>
            <a:ext cx="8929688" cy="1952625"/>
          </a:xfrm>
        </p:spPr>
        <p:txBody>
          <a:bodyPr>
            <a:normAutofit/>
          </a:bodyPr>
          <a:lstStyle/>
          <a:p>
            <a:pPr eaLnBrk="1" hangingPunct="1">
              <a:lnSpc>
                <a:spcPct val="150000"/>
              </a:lnSpc>
              <a:buFont typeface="Wingdings" pitchFamily="2" charset="2"/>
              <a:buNone/>
            </a:pPr>
            <a:r>
              <a:rPr lang="en-US" sz="2000" dirty="0" smtClean="0">
                <a:latin typeface="Times New Roman" pitchFamily="18" charset="0"/>
                <a:cs typeface="Times New Roman" pitchFamily="18" charset="0"/>
              </a:rPr>
              <a:t>     In series fed</a:t>
            </a:r>
            <a:r>
              <a:rPr lang="en-IN" sz="2000" dirty="0" smtClean="0">
                <a:latin typeface="Times New Roman" pitchFamily="18" charset="0"/>
                <a:cs typeface="Times New Roman" pitchFamily="18" charset="0"/>
              </a:rPr>
              <a:t> Hartley </a:t>
            </a:r>
            <a:r>
              <a:rPr lang="en-US" sz="2000" dirty="0" smtClean="0">
                <a:latin typeface="Times New Roman" pitchFamily="18" charset="0"/>
                <a:cs typeface="Times New Roman" pitchFamily="18" charset="0"/>
              </a:rPr>
              <a:t>oscillator, the junction of two inductors of the tuned circuit is  directly connected to </a:t>
            </a:r>
            <a:r>
              <a:rPr lang="en-US" sz="2000" dirty="0" err="1" smtClean="0">
                <a:latin typeface="Times New Roman" pitchFamily="18" charset="0"/>
                <a:cs typeface="Times New Roman" pitchFamily="18" charset="0"/>
              </a:rPr>
              <a:t>V</a:t>
            </a:r>
            <a:r>
              <a:rPr lang="en-US" sz="2000" baseline="-25000" dirty="0" err="1" smtClean="0">
                <a:latin typeface="Times New Roman" pitchFamily="18" charset="0"/>
                <a:cs typeface="Times New Roman" pitchFamily="18" charset="0"/>
              </a:rPr>
              <a:t>cc</a:t>
            </a:r>
            <a:r>
              <a:rPr lang="en-US" sz="2000" dirty="0" smtClean="0">
                <a:latin typeface="Times New Roman" pitchFamily="18" charset="0"/>
                <a:cs typeface="Times New Roman" pitchFamily="18" charset="0"/>
              </a:rPr>
              <a:t> and one end of the LC circuit is connected to the collector of the transistor. The lower portion of the tank coil is inductively coupled to the upper portion.</a:t>
            </a:r>
            <a:endParaRPr lang="en-IN" sz="2000" dirty="0" smtClean="0"/>
          </a:p>
        </p:txBody>
      </p:sp>
      <p:pic>
        <p:nvPicPr>
          <p:cNvPr id="16388" name="Picture 2" descr="C:\Users\dmehta1\Desktop\New folder (2)\image034.jpg"/>
          <p:cNvPicPr>
            <a:picLocks noChangeAspect="1" noChangeArrowheads="1"/>
          </p:cNvPicPr>
          <p:nvPr/>
        </p:nvPicPr>
        <p:blipFill>
          <a:blip r:embed="rId2" cstate="print"/>
          <a:srcRect/>
          <a:stretch>
            <a:fillRect/>
          </a:stretch>
        </p:blipFill>
        <p:spPr bwMode="auto">
          <a:xfrm>
            <a:off x="2143125" y="3786188"/>
            <a:ext cx="4791075" cy="2357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85750"/>
            <a:ext cx="7467600" cy="631825"/>
          </a:xfrm>
        </p:spPr>
        <p:txBody>
          <a:bodyPr/>
          <a:lstStyle/>
          <a:p>
            <a:pPr algn="ctr" eaLnBrk="1" fontAlgn="auto" hangingPunct="1">
              <a:spcAft>
                <a:spcPts val="0"/>
              </a:spcAft>
              <a:defRPr/>
            </a:pPr>
            <a:r>
              <a:rPr lang="en-US" dirty="0" smtClean="0">
                <a:solidFill>
                  <a:srgbClr val="7030A0"/>
                </a:solidFill>
              </a:rPr>
              <a:t>Shunt fed Hartley oscillator</a:t>
            </a:r>
            <a:endParaRPr lang="en-IN" dirty="0">
              <a:solidFill>
                <a:srgbClr val="7030A0"/>
              </a:solidFill>
            </a:endParaRPr>
          </a:p>
        </p:txBody>
      </p:sp>
      <p:pic>
        <p:nvPicPr>
          <p:cNvPr id="17411" name="Picture 2" descr="C:\Users\dmehta1\Desktop\New folder (2)\18fig7.gif"/>
          <p:cNvPicPr>
            <a:picLocks noGrp="1" noChangeAspect="1" noChangeArrowheads="1"/>
          </p:cNvPicPr>
          <p:nvPr>
            <p:ph sz="quarter" idx="1"/>
          </p:nvPr>
        </p:nvPicPr>
        <p:blipFill>
          <a:blip r:embed="rId2" cstate="print"/>
          <a:srcRect/>
          <a:stretch>
            <a:fillRect/>
          </a:stretch>
        </p:blipFill>
        <p:spPr>
          <a:xfrm>
            <a:off x="4129087" y="2536825"/>
            <a:ext cx="4710113" cy="3711575"/>
          </a:xfrm>
          <a:noFill/>
        </p:spPr>
      </p:pic>
      <p:sp>
        <p:nvSpPr>
          <p:cNvPr id="17412" name="Rectangle 4"/>
          <p:cNvSpPr>
            <a:spLocks noChangeArrowheads="1"/>
          </p:cNvSpPr>
          <p:nvPr/>
        </p:nvSpPr>
        <p:spPr bwMode="auto">
          <a:xfrm>
            <a:off x="304800" y="1371600"/>
            <a:ext cx="7962900" cy="960437"/>
          </a:xfrm>
          <a:prstGeom prst="rect">
            <a:avLst/>
          </a:prstGeom>
          <a:noFill/>
          <a:ln w="9525">
            <a:noFill/>
            <a:miter lim="800000"/>
            <a:headEnd/>
            <a:tailEnd/>
          </a:ln>
        </p:spPr>
        <p:txBody>
          <a:bodyPr wrap="none">
            <a:spAutoFit/>
          </a:bodyPr>
          <a:lstStyle/>
          <a:p>
            <a:pPr algn="just">
              <a:lnSpc>
                <a:spcPct val="150000"/>
              </a:lnSpc>
            </a:pPr>
            <a:r>
              <a:rPr lang="en-US" sz="2000" dirty="0">
                <a:latin typeface="Times New Roman" pitchFamily="18" charset="0"/>
                <a:cs typeface="Times New Roman" pitchFamily="18" charset="0"/>
              </a:rPr>
              <a:t>Shunt fed Hartley oscillator uses a transistor in CE configuration,  in which </a:t>
            </a:r>
          </a:p>
          <a:p>
            <a:pPr algn="just">
              <a:lnSpc>
                <a:spcPct val="150000"/>
              </a:lnSpc>
            </a:pPr>
            <a:r>
              <a:rPr lang="en-US" sz="2000" dirty="0">
                <a:latin typeface="Times New Roman" pitchFamily="18" charset="0"/>
                <a:cs typeface="Times New Roman" pitchFamily="18" charset="0"/>
              </a:rPr>
              <a:t>the collector current is divided into two parallel paths.</a:t>
            </a:r>
            <a:endParaRPr lang="en-IN" sz="2000" dirty="0">
              <a:latin typeface="Times New Roman" pitchFamily="18" charset="0"/>
              <a:cs typeface="Times New Roman" pitchFamily="18" charset="0"/>
            </a:endParaRPr>
          </a:p>
        </p:txBody>
      </p:sp>
      <p:sp>
        <p:nvSpPr>
          <p:cNvPr id="17413" name="Rectangle 5"/>
          <p:cNvSpPr>
            <a:spLocks noChangeArrowheads="1"/>
          </p:cNvSpPr>
          <p:nvPr/>
        </p:nvSpPr>
        <p:spPr bwMode="auto">
          <a:xfrm>
            <a:off x="323850" y="2286000"/>
            <a:ext cx="3714750" cy="3786188"/>
          </a:xfrm>
          <a:prstGeom prst="rect">
            <a:avLst/>
          </a:prstGeom>
          <a:noFill/>
          <a:ln w="9525">
            <a:noFill/>
            <a:miter lim="800000"/>
            <a:headEnd/>
            <a:tailEnd/>
          </a:ln>
        </p:spPr>
        <p:txBody>
          <a:bodyPr>
            <a:spAutoFit/>
          </a:bodyPr>
          <a:lstStyle/>
          <a:p>
            <a:pPr algn="just">
              <a:lnSpc>
                <a:spcPct val="150000"/>
              </a:lnSpc>
            </a:pPr>
            <a:r>
              <a:rPr lang="en-US" sz="2000" dirty="0">
                <a:latin typeface="Times New Roman" pitchFamily="18" charset="0"/>
                <a:cs typeface="Times New Roman" pitchFamily="18" charset="0"/>
              </a:rPr>
              <a:t>One branch connects the collector to the </a:t>
            </a:r>
            <a:r>
              <a:rPr lang="en-US" sz="2000" dirty="0" err="1">
                <a:latin typeface="Times New Roman" pitchFamily="18" charset="0"/>
                <a:cs typeface="Times New Roman" pitchFamily="18" charset="0"/>
              </a:rPr>
              <a:t>V</a:t>
            </a:r>
            <a:r>
              <a:rPr lang="en-US" sz="2000" baseline="-25000" dirty="0" err="1">
                <a:latin typeface="Times New Roman" pitchFamily="18" charset="0"/>
                <a:cs typeface="Times New Roman" pitchFamily="18" charset="0"/>
              </a:rPr>
              <a:t>cc</a:t>
            </a:r>
            <a:r>
              <a:rPr lang="en-US" sz="2000" dirty="0">
                <a:latin typeface="Times New Roman" pitchFamily="18" charset="0"/>
                <a:cs typeface="Times New Roman" pitchFamily="18" charset="0"/>
              </a:rPr>
              <a:t> through RFC and provides the path for DC keeping the AC out. The other branch connects the collector to LC tank through a capacitor and provides the path for AC keeping the DC out.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146</TotalTime>
  <Words>1309</Words>
  <Application>Microsoft Office PowerPoint</Application>
  <PresentationFormat>On-screen Show (4:3)</PresentationFormat>
  <Paragraphs>183</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Civic</vt:lpstr>
      <vt:lpstr>Equation</vt:lpstr>
      <vt:lpstr>Bitmap Image</vt:lpstr>
      <vt:lpstr>OSCILLATORS</vt:lpstr>
      <vt:lpstr>Oscillators </vt:lpstr>
      <vt:lpstr>Classification of Oscillators</vt:lpstr>
      <vt:lpstr>Fundamental Principle of Oscillators</vt:lpstr>
      <vt:lpstr>Feedback oscillators</vt:lpstr>
      <vt:lpstr>Tuned collector oscillator</vt:lpstr>
      <vt:lpstr>     Hartley oscillator</vt:lpstr>
      <vt:lpstr>Series Fed Hartley oscillator</vt:lpstr>
      <vt:lpstr>Shunt fed Hartley oscillator</vt:lpstr>
      <vt:lpstr>AC equivalent circuit of Hartley oscillator</vt:lpstr>
      <vt:lpstr>Slide 11</vt:lpstr>
      <vt:lpstr>Slide 12</vt:lpstr>
      <vt:lpstr>Slide 13</vt:lpstr>
      <vt:lpstr>Slide 14</vt:lpstr>
      <vt:lpstr>Colpitts  LC-Tuned  Oscillator</vt:lpstr>
      <vt:lpstr>Colpitts  LC-Tuned  Oscillator</vt:lpstr>
      <vt:lpstr>Colpitts  LC-Tuned  Oscillator</vt:lpstr>
      <vt:lpstr>Colpitts  LC-Tuned  Oscillator</vt:lpstr>
      <vt:lpstr>Phase  Shift  Oscillator</vt:lpstr>
      <vt:lpstr>Phase  Shift  Oscillator</vt:lpstr>
      <vt:lpstr>WIEN BRIDGE OSCILLATOR</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OSCILLATORS</dc:title>
  <dc:creator>GURJOT</dc:creator>
  <cp:lastModifiedBy>HOD</cp:lastModifiedBy>
  <cp:revision>19</cp:revision>
  <dcterms:created xsi:type="dcterms:W3CDTF">2012-12-19T09:45:46Z</dcterms:created>
  <dcterms:modified xsi:type="dcterms:W3CDTF">2013-01-24T05:14:38Z</dcterms:modified>
</cp:coreProperties>
</file>