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94"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7" r:id="rId35"/>
    <p:sldId id="289" r:id="rId36"/>
    <p:sldId id="290" r:id="rId37"/>
    <p:sldId id="291" r:id="rId38"/>
    <p:sldId id="292" r:id="rId39"/>
    <p:sldId id="293"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5" r:id="rId59"/>
    <p:sldId id="313" r:id="rId60"/>
    <p:sldId id="314"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147491-F5B8-4FD4-A348-E72617274F09}" type="datetimeFigureOut">
              <a:rPr lang="en-US" smtClean="0"/>
              <a:pPr/>
              <a:t>12/25/2010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B4656-DA37-4A8B-9D67-5950B61A30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BB4656-DA37-4A8B-9D67-5950B61A3067}" type="slidenum">
              <a:rPr lang="en-US" smtClean="0"/>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0133-A0F0-4321-B626-E2EFCAADE97E}" type="datetimeFigureOut">
              <a:rPr lang="en-US" smtClean="0"/>
              <a:pPr/>
              <a:t>12/25/2010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889CD-D600-4D28-99C2-BA9CF7A462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0133-A0F0-4321-B626-E2EFCAADE97E}" type="datetimeFigureOut">
              <a:rPr lang="en-US" smtClean="0"/>
              <a:pPr/>
              <a:t>12/25/2010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889CD-D600-4D28-99C2-BA9CF7A462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Switching</a:t>
            </a:r>
            <a:endParaRPr lang="en-US" dirty="0"/>
          </a:p>
        </p:txBody>
      </p:sp>
      <p:sp>
        <p:nvSpPr>
          <p:cNvPr id="3" name="Subtitle 2"/>
          <p:cNvSpPr>
            <a:spLocks noGrp="1"/>
          </p:cNvSpPr>
          <p:nvPr>
            <p:ph type="subTitle" idx="1"/>
          </p:nvPr>
        </p:nvSpPr>
        <p:spPr/>
        <p:txBody>
          <a:bodyPr>
            <a:normAutofit fontScale="92500" lnSpcReduction="20000"/>
          </a:bodyPr>
          <a:lstStyle/>
          <a:p>
            <a:r>
              <a:rPr lang="en-US" dirty="0" err="1" smtClean="0"/>
              <a:t>Majid</a:t>
            </a:r>
            <a:r>
              <a:rPr lang="en-US" dirty="0" smtClean="0"/>
              <a:t> </a:t>
            </a:r>
            <a:r>
              <a:rPr lang="en-US" dirty="0" err="1" smtClean="0"/>
              <a:t>Asadpoor</a:t>
            </a:r>
            <a:endParaRPr lang="en-US" dirty="0" smtClean="0"/>
          </a:p>
          <a:p>
            <a:r>
              <a:rPr lang="en-US" dirty="0" smtClean="0"/>
              <a:t>Ref: Data Communication and Networking </a:t>
            </a:r>
          </a:p>
          <a:p>
            <a:r>
              <a:rPr lang="en-US" dirty="0" smtClean="0"/>
              <a:t>by </a:t>
            </a:r>
            <a:r>
              <a:rPr lang="en-US" dirty="0" err="1" smtClean="0"/>
              <a:t>Behrouz</a:t>
            </a:r>
            <a:r>
              <a:rPr lang="en-US" dirty="0" smtClean="0"/>
              <a:t> A. </a:t>
            </a:r>
            <a:r>
              <a:rPr lang="en-US" dirty="0" err="1" smtClean="0"/>
              <a:t>Forouzan</a:t>
            </a:r>
            <a:endParaRPr lang="en-US"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CIRCUIT-SWITCHED NETWORKS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Setup </a:t>
            </a:r>
            <a:r>
              <a:rPr lang="en-US" i="1" dirty="0" smtClean="0"/>
              <a:t>Phase</a:t>
            </a:r>
          </a:p>
          <a:p>
            <a:pPr lvl="1"/>
            <a:r>
              <a:rPr lang="en-US" dirty="0"/>
              <a:t>Before the two parties </a:t>
            </a:r>
            <a:r>
              <a:rPr lang="en-US" dirty="0" smtClean="0"/>
              <a:t>can </a:t>
            </a:r>
            <a:r>
              <a:rPr lang="en-US" dirty="0"/>
              <a:t>communicate, </a:t>
            </a:r>
            <a:r>
              <a:rPr lang="en-US" dirty="0" smtClean="0"/>
              <a:t>a dedicated </a:t>
            </a:r>
            <a:r>
              <a:rPr lang="en-US" dirty="0"/>
              <a:t>circuit </a:t>
            </a:r>
            <a:r>
              <a:rPr lang="en-US" dirty="0" smtClean="0"/>
              <a:t>needs </a:t>
            </a:r>
            <a:r>
              <a:rPr lang="en-US" dirty="0"/>
              <a:t>to be established. </a:t>
            </a:r>
            <a:endParaRPr lang="en-US" dirty="0" smtClean="0"/>
          </a:p>
          <a:p>
            <a:pPr lvl="1"/>
            <a:r>
              <a:rPr lang="en-US" dirty="0" smtClean="0"/>
              <a:t>connection setup means </a:t>
            </a:r>
            <a:r>
              <a:rPr lang="en-US" dirty="0"/>
              <a:t>creating dedicated channels between the switches. </a:t>
            </a:r>
            <a:endParaRPr lang="en-US" dirty="0" smtClean="0"/>
          </a:p>
          <a:p>
            <a:pPr lvl="1"/>
            <a:r>
              <a:rPr lang="en-US" dirty="0" smtClean="0"/>
              <a:t>end-to-end </a:t>
            </a:r>
            <a:r>
              <a:rPr lang="en-US" dirty="0"/>
              <a:t>addressing is required for creating a connection </a:t>
            </a:r>
            <a:r>
              <a:rPr lang="en-US" dirty="0" smtClean="0"/>
              <a:t>between two </a:t>
            </a:r>
            <a:r>
              <a:rPr lang="en-US" dirty="0"/>
              <a:t>end systems. These can be, for example, the addresses of the computers </a:t>
            </a:r>
            <a:r>
              <a:rPr lang="en-US" dirty="0" smtClean="0"/>
              <a:t>assigned by </a:t>
            </a:r>
            <a:r>
              <a:rPr lang="en-US" dirty="0"/>
              <a:t>the administrator in a TDM network, or telephone numbers in an FDM network.</a:t>
            </a:r>
            <a:endParaRPr lang="en-US" i="1" dirty="0" smtClean="0"/>
          </a:p>
          <a:p>
            <a:r>
              <a:rPr lang="en-US" i="1" dirty="0"/>
              <a:t>Data Transfer </a:t>
            </a:r>
            <a:r>
              <a:rPr lang="en-US" i="1" dirty="0" smtClean="0"/>
              <a:t>Phase</a:t>
            </a:r>
          </a:p>
          <a:p>
            <a:pPr lvl="1"/>
            <a:r>
              <a:rPr lang="en-US" dirty="0"/>
              <a:t>After the establishment of the dedicated circuit (channels), the two parties can transfer data</a:t>
            </a:r>
            <a:endParaRPr lang="en-US" i="1" dirty="0" smtClean="0"/>
          </a:p>
          <a:p>
            <a:r>
              <a:rPr lang="en-US" i="1" dirty="0"/>
              <a:t>Teardown </a:t>
            </a:r>
            <a:r>
              <a:rPr lang="en-US" i="1" dirty="0" smtClean="0"/>
              <a:t>Phase</a:t>
            </a:r>
          </a:p>
          <a:p>
            <a:pPr lvl="1"/>
            <a:r>
              <a:rPr lang="en-US" dirty="0"/>
              <a:t>When one of the parties needs to disconnect, a signal is sent to each switch to </a:t>
            </a:r>
            <a:r>
              <a:rPr lang="en-US" dirty="0" smtClean="0"/>
              <a:t>release the </a:t>
            </a:r>
            <a:r>
              <a:rPr lang="en-US" dirty="0"/>
              <a:t>resources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CIRCUIT-SWITCHED NETWORKS</a:t>
            </a:r>
            <a:endParaRPr lang="en-US" dirty="0"/>
          </a:p>
        </p:txBody>
      </p:sp>
      <p:sp>
        <p:nvSpPr>
          <p:cNvPr id="3" name="Content Placeholder 2"/>
          <p:cNvSpPr>
            <a:spLocks noGrp="1"/>
          </p:cNvSpPr>
          <p:nvPr>
            <p:ph idx="1"/>
          </p:nvPr>
        </p:nvSpPr>
        <p:spPr/>
        <p:txBody>
          <a:bodyPr>
            <a:normAutofit/>
          </a:bodyPr>
          <a:lstStyle/>
          <a:p>
            <a:r>
              <a:rPr lang="en-US" dirty="0" smtClean="0"/>
              <a:t>Efficiency</a:t>
            </a:r>
          </a:p>
          <a:p>
            <a:pPr lvl="1"/>
            <a:r>
              <a:rPr lang="en-US" dirty="0" smtClean="0"/>
              <a:t>are </a:t>
            </a:r>
            <a:r>
              <a:rPr lang="en-US" dirty="0"/>
              <a:t>not as efficient as the other </a:t>
            </a:r>
            <a:r>
              <a:rPr lang="en-US" dirty="0" smtClean="0"/>
              <a:t>two types </a:t>
            </a:r>
            <a:r>
              <a:rPr lang="en-US" dirty="0"/>
              <a:t>of networks because resources are allocated during the entire duration of the </a:t>
            </a:r>
            <a:r>
              <a:rPr lang="en-US" dirty="0" smtClean="0"/>
              <a:t>connection and are </a:t>
            </a:r>
            <a:r>
              <a:rPr lang="en-US" dirty="0"/>
              <a:t>unavailable to other connections. </a:t>
            </a:r>
            <a:endParaRPr lang="en-US" dirty="0" smtClean="0"/>
          </a:p>
          <a:p>
            <a:r>
              <a:rPr lang="en-US" dirty="0" smtClean="0"/>
              <a:t>Delay</a:t>
            </a:r>
          </a:p>
          <a:p>
            <a:pPr lvl="1"/>
            <a:r>
              <a:rPr lang="en-US" dirty="0" smtClean="0"/>
              <a:t>the </a:t>
            </a:r>
            <a:r>
              <a:rPr lang="en-US" dirty="0"/>
              <a:t>delay in this </a:t>
            </a:r>
            <a:r>
              <a:rPr lang="en-US" dirty="0" smtClean="0"/>
              <a:t>type of </a:t>
            </a:r>
            <a:r>
              <a:rPr lang="en-US" dirty="0"/>
              <a:t>network is minimal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CIRCUIT-SWITCHED NETWORKS</a:t>
            </a:r>
            <a:br>
              <a:rPr lang="en-US" b="1" dirty="0" smtClean="0"/>
            </a:br>
            <a:r>
              <a:rPr lang="en-US" b="1" dirty="0" smtClean="0"/>
              <a:t>Delay</a:t>
            </a:r>
            <a:endParaRPr lang="en-US" dirty="0"/>
          </a:p>
        </p:txBody>
      </p:sp>
      <p:sp>
        <p:nvSpPr>
          <p:cNvPr id="3" name="Content Placeholder 2"/>
          <p:cNvSpPr>
            <a:spLocks noGrp="1"/>
          </p:cNvSpPr>
          <p:nvPr>
            <p:ph idx="1"/>
          </p:nvPr>
        </p:nvSpPr>
        <p:spPr/>
        <p:txBody>
          <a:bodyPr>
            <a:normAutofit fontScale="70000" lnSpcReduction="20000"/>
          </a:bodyPr>
          <a:lstStyle/>
          <a:p>
            <a:r>
              <a:rPr lang="en-US" dirty="0"/>
              <a:t>delay caused by the setup is the sum of four parts: </a:t>
            </a:r>
            <a:endParaRPr lang="en-US" dirty="0" smtClean="0"/>
          </a:p>
          <a:p>
            <a:pPr lvl="1"/>
            <a:r>
              <a:rPr lang="en-US" dirty="0" smtClean="0"/>
              <a:t>the </a:t>
            </a:r>
            <a:r>
              <a:rPr lang="en-US" dirty="0"/>
              <a:t>propagation time of the </a:t>
            </a:r>
            <a:r>
              <a:rPr lang="en-US" dirty="0" smtClean="0"/>
              <a:t>source computer </a:t>
            </a:r>
            <a:r>
              <a:rPr lang="en-US" dirty="0"/>
              <a:t>request (slope of the first gray box), </a:t>
            </a:r>
            <a:endParaRPr lang="en-US" dirty="0" smtClean="0"/>
          </a:p>
          <a:p>
            <a:pPr lvl="1"/>
            <a:r>
              <a:rPr lang="en-US" dirty="0" smtClean="0"/>
              <a:t>the </a:t>
            </a:r>
            <a:r>
              <a:rPr lang="en-US" dirty="0"/>
              <a:t>request signal transfer time (height </a:t>
            </a:r>
            <a:r>
              <a:rPr lang="en-US" dirty="0" smtClean="0"/>
              <a:t>of the </a:t>
            </a:r>
            <a:r>
              <a:rPr lang="en-US" dirty="0"/>
              <a:t>first gray box), </a:t>
            </a:r>
            <a:endParaRPr lang="en-US" dirty="0" smtClean="0"/>
          </a:p>
          <a:p>
            <a:pPr lvl="1"/>
            <a:r>
              <a:rPr lang="en-US" dirty="0" smtClean="0"/>
              <a:t>the </a:t>
            </a:r>
            <a:r>
              <a:rPr lang="en-US" dirty="0"/>
              <a:t>propagation time of the acknowledgment from the </a:t>
            </a:r>
            <a:r>
              <a:rPr lang="en-US" dirty="0" smtClean="0"/>
              <a:t>destination computer </a:t>
            </a:r>
            <a:r>
              <a:rPr lang="en-US" dirty="0"/>
              <a:t>(slope of the second gray box), </a:t>
            </a:r>
            <a:endParaRPr lang="en-US" dirty="0" smtClean="0"/>
          </a:p>
          <a:p>
            <a:pPr lvl="1"/>
            <a:r>
              <a:rPr lang="en-US" dirty="0" smtClean="0"/>
              <a:t>the </a:t>
            </a:r>
            <a:r>
              <a:rPr lang="en-US" dirty="0"/>
              <a:t>signal transfer time of the </a:t>
            </a:r>
            <a:r>
              <a:rPr lang="en-US" dirty="0" smtClean="0"/>
              <a:t>acknowledgment (height </a:t>
            </a:r>
            <a:r>
              <a:rPr lang="en-US" dirty="0"/>
              <a:t>of the second gray box). </a:t>
            </a:r>
            <a:endParaRPr lang="en-US" dirty="0" smtClean="0"/>
          </a:p>
          <a:p>
            <a:r>
              <a:rPr lang="en-US" dirty="0" smtClean="0"/>
              <a:t>The </a:t>
            </a:r>
            <a:r>
              <a:rPr lang="en-US" dirty="0"/>
              <a:t>delay due to data transfer is the sum of </a:t>
            </a:r>
            <a:r>
              <a:rPr lang="en-US" dirty="0" smtClean="0"/>
              <a:t>two parts</a:t>
            </a:r>
            <a:r>
              <a:rPr lang="en-US" dirty="0"/>
              <a:t>: </a:t>
            </a:r>
            <a:endParaRPr lang="en-US" dirty="0" smtClean="0"/>
          </a:p>
          <a:p>
            <a:pPr lvl="1"/>
            <a:r>
              <a:rPr lang="en-US" dirty="0" smtClean="0"/>
              <a:t>the </a:t>
            </a:r>
            <a:r>
              <a:rPr lang="en-US" dirty="0"/>
              <a:t>propagation time (slope of the colored box) </a:t>
            </a:r>
            <a:endParaRPr lang="en-US" dirty="0" smtClean="0"/>
          </a:p>
          <a:p>
            <a:pPr lvl="1"/>
            <a:r>
              <a:rPr lang="en-US" dirty="0" smtClean="0"/>
              <a:t>data </a:t>
            </a:r>
            <a:r>
              <a:rPr lang="en-US" dirty="0"/>
              <a:t>transfer time (height </a:t>
            </a:r>
            <a:r>
              <a:rPr lang="en-US" dirty="0" smtClean="0"/>
              <a:t>of the </a:t>
            </a:r>
            <a:r>
              <a:rPr lang="en-US" dirty="0"/>
              <a:t>colored box), which can be very long. </a:t>
            </a:r>
            <a:endParaRPr lang="en-US" dirty="0" smtClean="0"/>
          </a:p>
          <a:p>
            <a:r>
              <a:rPr lang="en-US" dirty="0" smtClean="0"/>
              <a:t>The </a:t>
            </a:r>
            <a:r>
              <a:rPr lang="en-US" dirty="0"/>
              <a:t>third box shows the time needed to </a:t>
            </a:r>
            <a:r>
              <a:rPr lang="en-US" dirty="0" smtClean="0"/>
              <a:t>tear down the circuit. </a:t>
            </a:r>
          </a:p>
          <a:p>
            <a:pPr lvl="1"/>
            <a:r>
              <a:rPr lang="en-US" dirty="0" smtClean="0"/>
              <a:t>We have shown the case in which the receiver requests disconnection, which </a:t>
            </a:r>
            <a:r>
              <a:rPr lang="en-US" dirty="0"/>
              <a:t>creates the maximum delay.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CIRCUIT-SWITCHED NETWORKS</a:t>
            </a:r>
            <a:br>
              <a:rPr lang="en-US" b="1" dirty="0" smtClean="0"/>
            </a:br>
            <a:r>
              <a:rPr lang="en-US" b="1" dirty="0" smtClean="0"/>
              <a:t>Delay</a:t>
            </a:r>
            <a:endParaRPr lang="en-US" dirty="0"/>
          </a:p>
        </p:txBody>
      </p:sp>
      <p:pic>
        <p:nvPicPr>
          <p:cNvPr id="6147" name="Picture 3"/>
          <p:cNvPicPr>
            <a:picLocks noChangeAspect="1" noChangeArrowheads="1"/>
          </p:cNvPicPr>
          <p:nvPr/>
        </p:nvPicPr>
        <p:blipFill>
          <a:blip r:embed="rId2"/>
          <a:srcRect/>
          <a:stretch>
            <a:fillRect/>
          </a:stretch>
        </p:blipFill>
        <p:spPr bwMode="auto">
          <a:xfrm>
            <a:off x="1676400" y="2133600"/>
            <a:ext cx="5838825" cy="26765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Circuit-Switched Technology in Telephone Networks</a:t>
            </a:r>
            <a:endParaRPr lang="en-US" dirty="0"/>
          </a:p>
        </p:txBody>
      </p:sp>
      <p:sp>
        <p:nvSpPr>
          <p:cNvPr id="3" name="Content Placeholder 2"/>
          <p:cNvSpPr>
            <a:spLocks noGrp="1"/>
          </p:cNvSpPr>
          <p:nvPr>
            <p:ph idx="1"/>
          </p:nvPr>
        </p:nvSpPr>
        <p:spPr/>
        <p:txBody>
          <a:bodyPr/>
          <a:lstStyle/>
          <a:p>
            <a:r>
              <a:rPr lang="en-US" dirty="0" smtClean="0"/>
              <a:t>telephone </a:t>
            </a:r>
            <a:r>
              <a:rPr lang="en-US" dirty="0"/>
              <a:t>companies </a:t>
            </a:r>
            <a:r>
              <a:rPr lang="en-US" dirty="0" err="1" smtClean="0"/>
              <a:t>usef</a:t>
            </a:r>
            <a:r>
              <a:rPr lang="en-US" dirty="0" smtClean="0"/>
              <a:t> circuit switched approach</a:t>
            </a:r>
          </a:p>
          <a:p>
            <a:pPr lvl="1"/>
            <a:r>
              <a:rPr lang="en-US" dirty="0"/>
              <a:t>the telephone number is used as </a:t>
            </a:r>
            <a:r>
              <a:rPr lang="en-US" dirty="0" smtClean="0"/>
              <a:t>the global address	</a:t>
            </a:r>
          </a:p>
          <a:p>
            <a:pPr lvl="1"/>
            <a:r>
              <a:rPr lang="en-US" dirty="0"/>
              <a:t>signaling system (called SS7) is used for the setup and </a:t>
            </a:r>
            <a:r>
              <a:rPr lang="en-US" dirty="0" smtClean="0"/>
              <a:t>teardown phases</a:t>
            </a:r>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DATAGRAM NETWORKS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messages </a:t>
            </a:r>
            <a:r>
              <a:rPr lang="en-US" dirty="0"/>
              <a:t>needs to be </a:t>
            </a:r>
            <a:r>
              <a:rPr lang="en-US" dirty="0" smtClean="0"/>
              <a:t>divided into </a:t>
            </a:r>
            <a:r>
              <a:rPr lang="en-US" dirty="0"/>
              <a:t>packets of fixed or </a:t>
            </a:r>
            <a:r>
              <a:rPr lang="en-US" dirty="0" smtClean="0"/>
              <a:t>variable size</a:t>
            </a:r>
          </a:p>
          <a:p>
            <a:r>
              <a:rPr lang="en-US" dirty="0"/>
              <a:t>there is no resource allocation for a </a:t>
            </a:r>
            <a:r>
              <a:rPr lang="en-US" dirty="0" smtClean="0"/>
              <a:t>packet and </a:t>
            </a:r>
            <a:r>
              <a:rPr lang="en-US" dirty="0"/>
              <a:t>are allocated on demand</a:t>
            </a:r>
            <a:endParaRPr lang="en-US" dirty="0" smtClean="0"/>
          </a:p>
          <a:p>
            <a:r>
              <a:rPr lang="en-US" dirty="0"/>
              <a:t>The allocation is done on a </a:t>
            </a:r>
            <a:r>
              <a:rPr lang="en-US" dirty="0" err="1" smtClean="0"/>
              <a:t>firstcome</a:t>
            </a:r>
            <a:r>
              <a:rPr lang="en-US" dirty="0" smtClean="0"/>
              <a:t>, first-served basis</a:t>
            </a:r>
          </a:p>
          <a:p>
            <a:r>
              <a:rPr lang="en-US" dirty="0"/>
              <a:t>each packet is treated independently of all </a:t>
            </a:r>
            <a:r>
              <a:rPr lang="en-US" dirty="0" smtClean="0"/>
              <a:t>others</a:t>
            </a:r>
          </a:p>
          <a:p>
            <a:r>
              <a:rPr lang="en-US" dirty="0"/>
              <a:t>Packets in this approach are referred to as </a:t>
            </a:r>
            <a:r>
              <a:rPr lang="en-US" dirty="0" err="1" smtClean="0"/>
              <a:t>datagrams</a:t>
            </a:r>
            <a:endParaRPr lang="en-US" dirty="0" smtClean="0"/>
          </a:p>
          <a:p>
            <a:r>
              <a:rPr lang="en-US" dirty="0"/>
              <a:t>Datagram switching is normally done at the network layer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DATAGRAM NETWORKS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may </a:t>
            </a:r>
            <a:r>
              <a:rPr lang="en-US" dirty="0"/>
              <a:t>travel </a:t>
            </a:r>
            <a:r>
              <a:rPr lang="en-US" dirty="0">
                <a:solidFill>
                  <a:srgbClr val="FF0000"/>
                </a:solidFill>
              </a:rPr>
              <a:t>different paths </a:t>
            </a:r>
            <a:r>
              <a:rPr lang="en-US" dirty="0"/>
              <a:t>to reach their </a:t>
            </a:r>
            <a:r>
              <a:rPr lang="en-US" dirty="0" smtClean="0"/>
              <a:t>destination</a:t>
            </a:r>
          </a:p>
          <a:p>
            <a:pPr lvl="1"/>
            <a:r>
              <a:rPr lang="en-US" dirty="0" smtClean="0">
                <a:solidFill>
                  <a:srgbClr val="FF0000"/>
                </a:solidFill>
              </a:rPr>
              <a:t>out </a:t>
            </a:r>
            <a:r>
              <a:rPr lang="en-US" dirty="0">
                <a:solidFill>
                  <a:srgbClr val="FF0000"/>
                </a:solidFill>
              </a:rPr>
              <a:t>of </a:t>
            </a:r>
            <a:r>
              <a:rPr lang="en-US" dirty="0" smtClean="0">
                <a:solidFill>
                  <a:srgbClr val="FF0000"/>
                </a:solidFill>
              </a:rPr>
              <a:t>order Transfer</a:t>
            </a:r>
          </a:p>
          <a:p>
            <a:pPr lvl="1"/>
            <a:r>
              <a:rPr lang="en-US" dirty="0">
                <a:solidFill>
                  <a:srgbClr val="FF0000"/>
                </a:solidFill>
              </a:rPr>
              <a:t>different delays </a:t>
            </a:r>
            <a:r>
              <a:rPr lang="en-US" dirty="0"/>
              <a:t>between </a:t>
            </a:r>
            <a:r>
              <a:rPr lang="en-US" dirty="0" smtClean="0"/>
              <a:t>the Packets</a:t>
            </a:r>
          </a:p>
          <a:p>
            <a:pPr lvl="1"/>
            <a:r>
              <a:rPr lang="en-US" dirty="0"/>
              <a:t>Packets may </a:t>
            </a:r>
            <a:r>
              <a:rPr lang="en-US" dirty="0" smtClean="0"/>
              <a:t>be </a:t>
            </a:r>
            <a:r>
              <a:rPr lang="en-US" dirty="0">
                <a:solidFill>
                  <a:srgbClr val="FF0000"/>
                </a:solidFill>
              </a:rPr>
              <a:t>lost or </a:t>
            </a:r>
            <a:r>
              <a:rPr lang="en-US" dirty="0" smtClean="0">
                <a:solidFill>
                  <a:srgbClr val="FF0000"/>
                </a:solidFill>
              </a:rPr>
              <a:t>dropped</a:t>
            </a:r>
            <a:endParaRPr lang="en-US" dirty="0">
              <a:solidFill>
                <a:srgbClr val="FF0000"/>
              </a:solidFill>
            </a:endParaRPr>
          </a:p>
          <a:p>
            <a:pPr lvl="1"/>
            <a:r>
              <a:rPr lang="en-US" dirty="0" smtClean="0"/>
              <a:t>In most protocols</a:t>
            </a:r>
            <a:r>
              <a:rPr lang="en-US" dirty="0"/>
              <a:t>, it is the responsibility of an </a:t>
            </a:r>
            <a:r>
              <a:rPr lang="en-US" dirty="0">
                <a:solidFill>
                  <a:srgbClr val="FF0000"/>
                </a:solidFill>
              </a:rPr>
              <a:t>upper-layer protocol </a:t>
            </a:r>
            <a:r>
              <a:rPr lang="en-US" dirty="0"/>
              <a:t>to reorder the </a:t>
            </a:r>
            <a:r>
              <a:rPr lang="en-US" dirty="0" err="1"/>
              <a:t>datagrams</a:t>
            </a:r>
            <a:r>
              <a:rPr lang="en-US" dirty="0"/>
              <a:t> </a:t>
            </a:r>
            <a:r>
              <a:rPr lang="en-US" dirty="0" smtClean="0"/>
              <a:t>or ask </a:t>
            </a:r>
            <a:r>
              <a:rPr lang="en-US" dirty="0"/>
              <a:t>for lost </a:t>
            </a:r>
            <a:r>
              <a:rPr lang="en-US" dirty="0" err="1"/>
              <a:t>datagrams</a:t>
            </a:r>
            <a:r>
              <a:rPr lang="en-US" dirty="0"/>
              <a:t> before passing them on to the application</a:t>
            </a:r>
            <a:r>
              <a:rPr lang="en-US" dirty="0" smtClean="0"/>
              <a:t>.</a:t>
            </a:r>
          </a:p>
          <a:p>
            <a:pPr lvl="1"/>
            <a:r>
              <a:rPr lang="en-US" dirty="0" smtClean="0"/>
              <a:t>There </a:t>
            </a:r>
            <a:r>
              <a:rPr lang="en-US" dirty="0"/>
              <a:t>are </a:t>
            </a:r>
            <a:r>
              <a:rPr lang="en-US" dirty="0">
                <a:solidFill>
                  <a:srgbClr val="FF0000"/>
                </a:solidFill>
              </a:rPr>
              <a:t>no setup or teardown </a:t>
            </a:r>
            <a:r>
              <a:rPr lang="en-US" dirty="0" smtClean="0">
                <a:solidFill>
                  <a:srgbClr val="FF0000"/>
                </a:solidFill>
              </a:rPr>
              <a:t>phases </a:t>
            </a:r>
            <a:r>
              <a:rPr lang="en-US" dirty="0" smtClean="0"/>
              <a:t>(</a:t>
            </a:r>
            <a:r>
              <a:rPr lang="en-US" dirty="0" smtClean="0">
                <a:solidFill>
                  <a:srgbClr val="FF0000"/>
                </a:solidFill>
              </a:rPr>
              <a:t>connectionless networks </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DATAGRAM NETWORKS</a:t>
            </a:r>
            <a:endParaRPr lang="en-US" dirty="0"/>
          </a:p>
        </p:txBody>
      </p:sp>
      <p:pic>
        <p:nvPicPr>
          <p:cNvPr id="4" name="Content Placeholder 3"/>
          <p:cNvPicPr>
            <a:picLocks noGrp="1" noChangeAspect="1" noChangeArrowheads="1"/>
          </p:cNvPicPr>
          <p:nvPr>
            <p:ph idx="1"/>
          </p:nvPr>
        </p:nvPicPr>
        <p:blipFill>
          <a:blip r:embed="rId2"/>
          <a:srcRect/>
          <a:stretch>
            <a:fillRect/>
          </a:stretch>
        </p:blipFill>
        <p:spPr bwMode="auto">
          <a:xfrm>
            <a:off x="1476375" y="2667794"/>
            <a:ext cx="6191250" cy="239077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 Table</a:t>
            </a:r>
          </a:p>
        </p:txBody>
      </p:sp>
      <p:sp>
        <p:nvSpPr>
          <p:cNvPr id="3" name="Content Placeholder 2"/>
          <p:cNvSpPr>
            <a:spLocks noGrp="1"/>
          </p:cNvSpPr>
          <p:nvPr>
            <p:ph idx="1"/>
          </p:nvPr>
        </p:nvSpPr>
        <p:spPr/>
        <p:txBody>
          <a:bodyPr>
            <a:normAutofit fontScale="92500" lnSpcReduction="20000"/>
          </a:bodyPr>
          <a:lstStyle/>
          <a:p>
            <a:r>
              <a:rPr lang="en-US" dirty="0"/>
              <a:t>If there are no setup or teardown phases, how are the packets routed to their </a:t>
            </a:r>
            <a:r>
              <a:rPr lang="en-US" dirty="0" smtClean="0"/>
              <a:t>destinations in </a:t>
            </a:r>
            <a:r>
              <a:rPr lang="en-US" dirty="0"/>
              <a:t>a datagram network</a:t>
            </a:r>
            <a:r>
              <a:rPr lang="en-US" dirty="0" smtClean="0"/>
              <a:t>?</a:t>
            </a:r>
          </a:p>
          <a:p>
            <a:r>
              <a:rPr lang="en-US" dirty="0"/>
              <a:t>each switch </a:t>
            </a:r>
            <a:r>
              <a:rPr lang="en-US" dirty="0" smtClean="0"/>
              <a:t>has </a:t>
            </a:r>
            <a:r>
              <a:rPr lang="en-US" dirty="0"/>
              <a:t>a </a:t>
            </a:r>
            <a:r>
              <a:rPr lang="en-US" dirty="0" smtClean="0"/>
              <a:t>routing table </a:t>
            </a:r>
            <a:r>
              <a:rPr lang="en-US" dirty="0"/>
              <a:t>which is based on the </a:t>
            </a:r>
            <a:r>
              <a:rPr lang="en-US" dirty="0" smtClean="0"/>
              <a:t>destination address</a:t>
            </a:r>
          </a:p>
          <a:p>
            <a:r>
              <a:rPr lang="en-US" dirty="0"/>
              <a:t>The destination addresses and the corresponding </a:t>
            </a:r>
            <a:r>
              <a:rPr lang="en-US" dirty="0" smtClean="0"/>
              <a:t>forwarding output </a:t>
            </a:r>
            <a:r>
              <a:rPr lang="en-US" dirty="0"/>
              <a:t>ports are recorded in the </a:t>
            </a:r>
            <a:r>
              <a:rPr lang="en-US" dirty="0" smtClean="0"/>
              <a:t>tables</a:t>
            </a:r>
          </a:p>
          <a:p>
            <a:r>
              <a:rPr lang="en-US" dirty="0" smtClean="0"/>
              <a:t>In table </a:t>
            </a:r>
            <a:r>
              <a:rPr lang="en-US" dirty="0"/>
              <a:t>of a </a:t>
            </a:r>
            <a:r>
              <a:rPr lang="en-US" dirty="0" smtClean="0"/>
              <a:t>circuit switched network , each </a:t>
            </a:r>
            <a:r>
              <a:rPr lang="en-US" dirty="0"/>
              <a:t>entry is created when the setup phase is completed </a:t>
            </a:r>
            <a:r>
              <a:rPr lang="en-US" dirty="0" smtClean="0"/>
              <a:t>and deleted </a:t>
            </a:r>
            <a:r>
              <a:rPr lang="en-US" dirty="0"/>
              <a:t>when the teardown phase is over.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Table</a:t>
            </a:r>
            <a:endParaRPr lang="en-US" dirty="0"/>
          </a:p>
        </p:txBody>
      </p:sp>
      <p:sp>
        <p:nvSpPr>
          <p:cNvPr id="3" name="Content Placeholder 2"/>
          <p:cNvSpPr>
            <a:spLocks noGrp="1"/>
          </p:cNvSpPr>
          <p:nvPr>
            <p:ph idx="1"/>
          </p:nvPr>
        </p:nvSpPr>
        <p:spPr/>
        <p:txBody>
          <a:bodyPr>
            <a:normAutofit/>
          </a:bodyPr>
          <a:lstStyle/>
          <a:p>
            <a:r>
              <a:rPr lang="en-US" dirty="0"/>
              <a:t>Every packet in a datagram network carries </a:t>
            </a:r>
            <a:r>
              <a:rPr lang="en-US" dirty="0" smtClean="0"/>
              <a:t>destination </a:t>
            </a:r>
            <a:r>
              <a:rPr lang="en-US" dirty="0"/>
              <a:t>address of the packet</a:t>
            </a:r>
            <a:r>
              <a:rPr lang="en-US" dirty="0" smtClean="0"/>
              <a:t>.</a:t>
            </a:r>
          </a:p>
          <a:p>
            <a:r>
              <a:rPr lang="en-US" dirty="0"/>
              <a:t>the routing table is consulted to find the </a:t>
            </a:r>
            <a:r>
              <a:rPr lang="en-US" dirty="0" smtClean="0"/>
              <a:t>corresponding port </a:t>
            </a:r>
            <a:r>
              <a:rPr lang="en-US" dirty="0"/>
              <a:t>through which the packet should be </a:t>
            </a:r>
            <a:r>
              <a:rPr lang="en-US" dirty="0" smtClean="0"/>
              <a:t>forwarded</a:t>
            </a:r>
          </a:p>
          <a:p>
            <a:r>
              <a:rPr lang="en-US" dirty="0" smtClean="0"/>
              <a:t>The address </a:t>
            </a:r>
            <a:r>
              <a:rPr lang="en-US" dirty="0"/>
              <a:t>remains the same during the entire journey of </a:t>
            </a:r>
            <a:r>
              <a:rPr lang="en-US" dirty="0" smtClean="0"/>
              <a:t>the packet opposite in a virtual-circuit-switched network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a:t>
            </a:r>
            <a:endParaRPr lang="en-US" dirty="0"/>
          </a:p>
        </p:txBody>
      </p:sp>
      <p:sp>
        <p:nvSpPr>
          <p:cNvPr id="3" name="Content Placeholder 2"/>
          <p:cNvSpPr>
            <a:spLocks noGrp="1"/>
          </p:cNvSpPr>
          <p:nvPr>
            <p:ph idx="1"/>
          </p:nvPr>
        </p:nvSpPr>
        <p:spPr/>
        <p:txBody>
          <a:bodyPr/>
          <a:lstStyle/>
          <a:p>
            <a:r>
              <a:rPr lang="en-US" dirty="0" smtClean="0"/>
              <a:t>Circuit Switching</a:t>
            </a:r>
          </a:p>
          <a:p>
            <a:r>
              <a:rPr lang="en-US" dirty="0" smtClean="0"/>
              <a:t>Packet switching (datagram switching)</a:t>
            </a:r>
          </a:p>
          <a:p>
            <a:r>
              <a:rPr lang="en-US" dirty="0" smtClean="0"/>
              <a:t>Packet switching (virtual-circuit switching)</a:t>
            </a:r>
          </a:p>
          <a:p>
            <a:r>
              <a:rPr lang="en-US" dirty="0" smtClean="0"/>
              <a:t>Structure of switch</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Efficiency</a:t>
            </a:r>
          </a:p>
        </p:txBody>
      </p:sp>
      <p:sp>
        <p:nvSpPr>
          <p:cNvPr id="3" name="Content Placeholder 2"/>
          <p:cNvSpPr>
            <a:spLocks noGrp="1"/>
          </p:cNvSpPr>
          <p:nvPr>
            <p:ph idx="1"/>
          </p:nvPr>
        </p:nvSpPr>
        <p:spPr/>
        <p:txBody>
          <a:bodyPr/>
          <a:lstStyle/>
          <a:p>
            <a:r>
              <a:rPr lang="en-US" dirty="0"/>
              <a:t>better than that of a circuit-switched </a:t>
            </a:r>
            <a:r>
              <a:rPr lang="en-US" dirty="0" smtClean="0"/>
              <a:t>network</a:t>
            </a:r>
          </a:p>
          <a:p>
            <a:r>
              <a:rPr lang="en-US" dirty="0"/>
              <a:t>resources are allocated only when there are packets to be </a:t>
            </a:r>
            <a:r>
              <a:rPr lang="en-US" dirty="0" smtClean="0"/>
              <a:t>transferred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a:t>
            </a:r>
          </a:p>
        </p:txBody>
      </p:sp>
      <p:sp>
        <p:nvSpPr>
          <p:cNvPr id="3" name="Content Placeholder 2"/>
          <p:cNvSpPr>
            <a:spLocks noGrp="1"/>
          </p:cNvSpPr>
          <p:nvPr>
            <p:ph idx="1"/>
          </p:nvPr>
        </p:nvSpPr>
        <p:spPr/>
        <p:txBody>
          <a:bodyPr/>
          <a:lstStyle/>
          <a:p>
            <a:r>
              <a:rPr lang="en-US" dirty="0" smtClean="0"/>
              <a:t>May be greater </a:t>
            </a:r>
            <a:r>
              <a:rPr lang="en-US" dirty="0"/>
              <a:t>delay in a datagram network than in a virtual-circuit </a:t>
            </a:r>
            <a:r>
              <a:rPr lang="en-US" dirty="0" smtClean="0"/>
              <a:t>network</a:t>
            </a:r>
          </a:p>
          <a:p>
            <a:r>
              <a:rPr lang="en-US" dirty="0"/>
              <a:t>each packet may experience a wait at </a:t>
            </a:r>
            <a:r>
              <a:rPr lang="en-US" dirty="0" smtClean="0"/>
              <a:t>a switch </a:t>
            </a:r>
            <a:r>
              <a:rPr lang="en-US" dirty="0"/>
              <a:t>before it is </a:t>
            </a:r>
            <a:r>
              <a:rPr lang="en-US" dirty="0" smtClean="0"/>
              <a:t>forwarded</a:t>
            </a:r>
          </a:p>
          <a:p>
            <a:r>
              <a:rPr lang="en-US" dirty="0"/>
              <a:t>the delay is not uniform for the packets of a message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a:t>
            </a: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1633537" y="1905000"/>
            <a:ext cx="5876925" cy="2428875"/>
          </a:xfrm>
          <a:prstGeom prst="rect">
            <a:avLst/>
          </a:prstGeom>
          <a:noFill/>
          <a:ln w="9525">
            <a:noFill/>
            <a:miter lim="800000"/>
            <a:headEnd/>
            <a:tailEnd/>
          </a:ln>
          <a:effectLst/>
        </p:spPr>
      </p:pic>
      <p:sp>
        <p:nvSpPr>
          <p:cNvPr id="5" name="Rectangle 4"/>
          <p:cNvSpPr/>
          <p:nvPr/>
        </p:nvSpPr>
        <p:spPr>
          <a:xfrm>
            <a:off x="228600" y="4667071"/>
            <a:ext cx="8610600" cy="1477328"/>
          </a:xfrm>
          <a:prstGeom prst="rect">
            <a:avLst/>
          </a:prstGeom>
        </p:spPr>
        <p:txBody>
          <a:bodyPr wrap="square">
            <a:spAutoFit/>
          </a:bodyPr>
          <a:lstStyle/>
          <a:p>
            <a:r>
              <a:rPr lang="en-US" dirty="0"/>
              <a:t>three transmission times </a:t>
            </a:r>
            <a:r>
              <a:rPr lang="en-US" i="1" dirty="0"/>
              <a:t>(3T),</a:t>
            </a:r>
          </a:p>
          <a:p>
            <a:r>
              <a:rPr lang="en-US" dirty="0"/>
              <a:t>three propagation delays (slopes 3't of the lines), </a:t>
            </a:r>
            <a:endParaRPr lang="en-US" dirty="0" smtClean="0"/>
          </a:p>
          <a:p>
            <a:r>
              <a:rPr lang="en-US" dirty="0" smtClean="0"/>
              <a:t>two </a:t>
            </a:r>
            <a:r>
              <a:rPr lang="en-US" dirty="0"/>
              <a:t>waiting times (WI + </a:t>
            </a:r>
            <a:r>
              <a:rPr lang="en-US" i="1" dirty="0"/>
              <a:t>w2</a:t>
            </a:r>
            <a:r>
              <a:rPr lang="en-US" i="1" dirty="0" smtClean="0"/>
              <a:t>)</a:t>
            </a:r>
          </a:p>
          <a:p>
            <a:r>
              <a:rPr lang="en-US" dirty="0" smtClean="0"/>
              <a:t>ignore </a:t>
            </a:r>
            <a:r>
              <a:rPr lang="en-US" dirty="0"/>
              <a:t>the processing time in each switch. </a:t>
            </a:r>
            <a:endParaRPr lang="en-US" dirty="0" smtClean="0"/>
          </a:p>
          <a:p>
            <a:r>
              <a:rPr lang="en-US" dirty="0" smtClean="0"/>
              <a:t>The </a:t>
            </a:r>
            <a:r>
              <a:rPr lang="en-US" dirty="0"/>
              <a:t>total delay </a:t>
            </a:r>
            <a:r>
              <a:rPr lang="en-US" dirty="0" smtClean="0"/>
              <a:t>is </a:t>
            </a:r>
            <a:r>
              <a:rPr lang="fr-FR" b="1" dirty="0" smtClean="0">
                <a:solidFill>
                  <a:srgbClr val="FF0000"/>
                </a:solidFill>
              </a:rPr>
              <a:t>Total </a:t>
            </a:r>
            <a:r>
              <a:rPr lang="fr-FR" b="1" dirty="0" err="1">
                <a:solidFill>
                  <a:srgbClr val="FF0000"/>
                </a:solidFill>
              </a:rPr>
              <a:t>delay</a:t>
            </a:r>
            <a:r>
              <a:rPr lang="fr-FR" b="1" dirty="0">
                <a:solidFill>
                  <a:srgbClr val="FF0000"/>
                </a:solidFill>
              </a:rPr>
              <a:t> =3T + 3t + WI + W2</a:t>
            </a:r>
            <a:endParaRPr lang="en-US"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Datagram Networks in the Internet</a:t>
            </a:r>
          </a:p>
        </p:txBody>
      </p:sp>
      <p:sp>
        <p:nvSpPr>
          <p:cNvPr id="3" name="Content Placeholder 2"/>
          <p:cNvSpPr>
            <a:spLocks noGrp="1"/>
          </p:cNvSpPr>
          <p:nvPr>
            <p:ph idx="1"/>
          </p:nvPr>
        </p:nvSpPr>
        <p:spPr/>
        <p:txBody>
          <a:bodyPr/>
          <a:lstStyle/>
          <a:p>
            <a:r>
              <a:rPr lang="en-US" dirty="0"/>
              <a:t>Internet has chosen the datagram approach </a:t>
            </a:r>
            <a:r>
              <a:rPr lang="en-US" dirty="0" smtClean="0"/>
              <a:t>to switching </a:t>
            </a:r>
            <a:r>
              <a:rPr lang="en-US" dirty="0"/>
              <a:t>at the network layer</a:t>
            </a:r>
            <a:r>
              <a:rPr lang="en-US" dirty="0" smtClean="0"/>
              <a:t>.</a:t>
            </a:r>
          </a:p>
          <a:p>
            <a:r>
              <a:rPr lang="en-US" dirty="0"/>
              <a:t>uses the universal addresses defined in </a:t>
            </a:r>
            <a:r>
              <a:rPr lang="en-US"/>
              <a:t>the </a:t>
            </a:r>
            <a:r>
              <a:rPr lang="en-US" smtClean="0"/>
              <a:t>network layer </a:t>
            </a:r>
            <a:r>
              <a:rPr lang="en-US" dirty="0"/>
              <a:t>to route packets from the source to </a:t>
            </a:r>
            <a:r>
              <a:rPr lang="en-US"/>
              <a:t>the </a:t>
            </a:r>
            <a:r>
              <a:rPr lang="en-US" smtClean="0"/>
              <a:t>destination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VIRTUAL-CIRCUIT NETWORKS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is a cross between a circuit-switched network and a datagram network</a:t>
            </a:r>
          </a:p>
          <a:p>
            <a:r>
              <a:rPr lang="en-US" dirty="0" smtClean="0"/>
              <a:t>As in a circuit-switched network, there are setup and teardown phases </a:t>
            </a:r>
          </a:p>
          <a:p>
            <a:r>
              <a:rPr lang="en-US" dirty="0" smtClean="0"/>
              <a:t>Resources can be allocated during the setup phase, as in a circuit-switched network, or on demand, as in a datagram network.</a:t>
            </a:r>
          </a:p>
          <a:p>
            <a:r>
              <a:rPr lang="en-US" dirty="0" smtClean="0"/>
              <a:t>As in a datagram network, data are packetized </a:t>
            </a:r>
          </a:p>
          <a:p>
            <a:r>
              <a:rPr lang="en-US" dirty="0" smtClean="0"/>
              <a:t>each packet carries an address in the header. the address in the header has local jurisdiction. HOW?</a:t>
            </a:r>
          </a:p>
          <a:p>
            <a:pPr lvl="1"/>
            <a:r>
              <a:rPr lang="en-US" dirty="0" smtClean="0"/>
              <a:t>The answer will be clear when we discuss virtual-circuit identifiers in the next section.</a:t>
            </a:r>
          </a:p>
          <a:p>
            <a:r>
              <a:rPr lang="en-US" dirty="0" smtClean="0"/>
              <a:t>all packets follow the same path established during the connection.</a:t>
            </a:r>
          </a:p>
          <a:p>
            <a:r>
              <a:rPr lang="en-US" dirty="0" smtClean="0"/>
              <a:t>A virtual-circuit network is normally implemented in the data link layer</a:t>
            </a:r>
          </a:p>
          <a:p>
            <a:pPr lvl="1"/>
            <a:r>
              <a:rPr lang="en-US" dirty="0" smtClean="0"/>
              <a:t>circuit-switched network is implemented in the physical layer </a:t>
            </a:r>
          </a:p>
          <a:p>
            <a:pPr lvl="1"/>
            <a:r>
              <a:rPr lang="en-US" dirty="0" smtClean="0"/>
              <a:t>and a datagram network in the network layer. </a:t>
            </a:r>
          </a:p>
          <a:p>
            <a:pPr lvl="1"/>
            <a:r>
              <a:rPr lang="en-US" dirty="0" smtClean="0"/>
              <a:t>But this may change in the future.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VIRTUAL-CIRCUIT NETWORKS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971675" y="2629694"/>
            <a:ext cx="5200650" cy="246697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VIRTUAL-CIRCUIT NETWORKS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Addressing</a:t>
            </a:r>
          </a:p>
          <a:p>
            <a:pPr lvl="1"/>
            <a:r>
              <a:rPr lang="en-US" dirty="0" smtClean="0"/>
              <a:t>global Addressing</a:t>
            </a:r>
          </a:p>
          <a:p>
            <a:pPr lvl="1"/>
            <a:r>
              <a:rPr lang="en-US" dirty="0" smtClean="0"/>
              <a:t>Local Addressing</a:t>
            </a:r>
          </a:p>
          <a:p>
            <a:r>
              <a:rPr lang="en-US" dirty="0" smtClean="0"/>
              <a:t>Global Addressing</a:t>
            </a:r>
          </a:p>
          <a:p>
            <a:pPr lvl="1"/>
            <a:r>
              <a:rPr lang="en-US" dirty="0" smtClean="0"/>
              <a:t>A source or a destination needs to have a global address that can be unique and is used only to create a virtual-circuit identifier</a:t>
            </a:r>
          </a:p>
          <a:p>
            <a:r>
              <a:rPr lang="en-US" i="1" dirty="0" smtClean="0"/>
              <a:t>Virtual-Circuit Identifier</a:t>
            </a:r>
          </a:p>
          <a:p>
            <a:pPr lvl="1"/>
            <a:r>
              <a:rPr lang="en-US" dirty="0" smtClean="0"/>
              <a:t>The identifier that is actually used for data (VCI)</a:t>
            </a:r>
          </a:p>
          <a:p>
            <a:pPr lvl="1"/>
            <a:r>
              <a:rPr lang="en-US" dirty="0" smtClean="0"/>
              <a:t>VCI does not need to be a large since each switch can use its own unique set of </a:t>
            </a:r>
            <a:r>
              <a:rPr lang="en-US" dirty="0" err="1" smtClean="0"/>
              <a:t>VCls</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VIRTUAL-CIRCUIT Identifier</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090737" y="2924969"/>
            <a:ext cx="4962525" cy="18764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Three Phases</a:t>
            </a:r>
            <a:endParaRPr lang="en-US" dirty="0"/>
          </a:p>
        </p:txBody>
      </p:sp>
      <p:sp>
        <p:nvSpPr>
          <p:cNvPr id="3" name="Content Placeholder 2"/>
          <p:cNvSpPr>
            <a:spLocks noGrp="1"/>
          </p:cNvSpPr>
          <p:nvPr>
            <p:ph idx="1"/>
          </p:nvPr>
        </p:nvSpPr>
        <p:spPr/>
        <p:txBody>
          <a:bodyPr>
            <a:normAutofit lnSpcReduction="10000"/>
          </a:bodyPr>
          <a:lstStyle/>
          <a:p>
            <a:r>
              <a:rPr lang="en-US" dirty="0" smtClean="0"/>
              <a:t>Setup phase </a:t>
            </a:r>
          </a:p>
          <a:p>
            <a:pPr lvl="1"/>
            <a:r>
              <a:rPr lang="en-US" dirty="0" smtClean="0"/>
              <a:t>the source and destination use their global addresses to help switches make table entries for the connection</a:t>
            </a:r>
          </a:p>
          <a:p>
            <a:r>
              <a:rPr lang="en-US" dirty="0" smtClean="0"/>
              <a:t>data transfer phase</a:t>
            </a:r>
          </a:p>
          <a:p>
            <a:pPr lvl="1"/>
            <a:r>
              <a:rPr lang="en-US" dirty="0" smtClean="0"/>
              <a:t>We discuss first in the next section</a:t>
            </a:r>
          </a:p>
          <a:p>
            <a:r>
              <a:rPr lang="en-US" dirty="0" smtClean="0"/>
              <a:t>Teardown phase </a:t>
            </a:r>
          </a:p>
          <a:p>
            <a:pPr lvl="1"/>
            <a:r>
              <a:rPr lang="en-US" dirty="0" smtClean="0"/>
              <a:t>the source and destination inform the switches to delete the corresponding entry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Data Transfer Phase</a:t>
            </a:r>
            <a:endParaRPr lang="en-US" dirty="0"/>
          </a:p>
        </p:txBody>
      </p:sp>
      <p:sp>
        <p:nvSpPr>
          <p:cNvPr id="3" name="Content Placeholder 2"/>
          <p:cNvSpPr>
            <a:spLocks noGrp="1"/>
          </p:cNvSpPr>
          <p:nvPr>
            <p:ph idx="1"/>
          </p:nvPr>
        </p:nvSpPr>
        <p:spPr/>
        <p:txBody>
          <a:bodyPr/>
          <a:lstStyle/>
          <a:p>
            <a:r>
              <a:rPr lang="en-US" dirty="0" smtClean="0"/>
              <a:t>switch holds four pieces of information for each virtual circuit that is already set up</a:t>
            </a:r>
          </a:p>
          <a:p>
            <a:endParaRPr lang="en-US" dirty="0"/>
          </a:p>
        </p:txBody>
      </p:sp>
      <p:pic>
        <p:nvPicPr>
          <p:cNvPr id="3074" name="Picture 2"/>
          <p:cNvPicPr>
            <a:picLocks noChangeAspect="1" noChangeArrowheads="1"/>
          </p:cNvPicPr>
          <p:nvPr/>
        </p:nvPicPr>
        <p:blipFill>
          <a:blip r:embed="rId2"/>
          <a:srcRect/>
          <a:stretch>
            <a:fillRect/>
          </a:stretch>
        </p:blipFill>
        <p:spPr bwMode="auto">
          <a:xfrm>
            <a:off x="2133600" y="2971800"/>
            <a:ext cx="4524375" cy="34004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to connect  Whenever </a:t>
            </a:r>
            <a:r>
              <a:rPr lang="en-US" dirty="0"/>
              <a:t>we have multiple </a:t>
            </a:r>
            <a:r>
              <a:rPr lang="en-US" dirty="0" smtClean="0"/>
              <a:t>devices? </a:t>
            </a:r>
          </a:p>
          <a:p>
            <a:pPr lvl="1"/>
            <a:r>
              <a:rPr lang="en-US" dirty="0" smtClean="0"/>
              <a:t>make </a:t>
            </a:r>
            <a:r>
              <a:rPr lang="en-US" dirty="0"/>
              <a:t>a point-to-point connection between each pair of devices (a </a:t>
            </a:r>
            <a:r>
              <a:rPr lang="en-US" dirty="0" smtClean="0"/>
              <a:t>mesh topology) ?</a:t>
            </a:r>
          </a:p>
          <a:p>
            <a:pPr lvl="1"/>
            <a:r>
              <a:rPr lang="en-US" dirty="0" smtClean="0"/>
              <a:t>make a connection </a:t>
            </a:r>
            <a:r>
              <a:rPr lang="en-US" dirty="0"/>
              <a:t>between a central device and every other device (a star topology</a:t>
            </a:r>
            <a:r>
              <a:rPr lang="en-US" dirty="0" smtClean="0"/>
              <a:t>)?</a:t>
            </a:r>
            <a:endParaRPr lang="en-US" dirty="0"/>
          </a:p>
          <a:p>
            <a:r>
              <a:rPr lang="en-US" dirty="0" smtClean="0"/>
              <a:t>impractical </a:t>
            </a:r>
            <a:r>
              <a:rPr lang="en-US" dirty="0"/>
              <a:t>and wasteful when applied to very large networks.</a:t>
            </a:r>
          </a:p>
          <a:p>
            <a:pPr lvl="1"/>
            <a:r>
              <a:rPr lang="en-US" dirty="0"/>
              <a:t>The number and length of the links require too much infrastructure to be </a:t>
            </a:r>
            <a:r>
              <a:rPr lang="en-US" dirty="0" smtClean="0"/>
              <a:t>cost-efficient</a:t>
            </a:r>
            <a:endParaRPr lang="en-US" dirty="0"/>
          </a:p>
          <a:p>
            <a:pPr lvl="1"/>
            <a:r>
              <a:rPr lang="en-US" dirty="0" smtClean="0"/>
              <a:t>the </a:t>
            </a:r>
            <a:r>
              <a:rPr lang="en-US" dirty="0"/>
              <a:t>majority of those links would be idle most of the time. </a:t>
            </a:r>
            <a:endParaRPr lang="en-US" dirty="0" smtClean="0"/>
          </a:p>
          <a:p>
            <a:r>
              <a:rPr lang="en-US" dirty="0" smtClean="0"/>
              <a:t>A </a:t>
            </a:r>
            <a:r>
              <a:rPr lang="en-US" dirty="0"/>
              <a:t>better solution is switching. </a:t>
            </a:r>
            <a:endParaRPr lang="en-US" dirty="0" smtClean="0"/>
          </a:p>
          <a:p>
            <a:r>
              <a:rPr lang="en-US" dirty="0" smtClean="0"/>
              <a:t>A </a:t>
            </a:r>
            <a:r>
              <a:rPr lang="en-US" dirty="0"/>
              <a:t>switched network consists of a series of </a:t>
            </a:r>
            <a:r>
              <a:rPr lang="en-US" dirty="0" smtClean="0"/>
              <a:t>interlinked nodes</a:t>
            </a:r>
            <a:r>
              <a:rPr lang="en-US" dirty="0"/>
              <a:t>, called </a:t>
            </a:r>
            <a:r>
              <a:rPr lang="en-US" dirty="0" smtClean="0"/>
              <a:t>switches creating </a:t>
            </a:r>
            <a:r>
              <a:rPr lang="en-US" dirty="0"/>
              <a:t>temporary </a:t>
            </a:r>
            <a:r>
              <a:rPr lang="en-US" dirty="0" smtClean="0"/>
              <a:t>connections between </a:t>
            </a:r>
            <a:r>
              <a:rPr lang="en-US" dirty="0"/>
              <a:t>two or more devices linked to the switch.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Data Transfer Phase</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909762" y="2110581"/>
            <a:ext cx="5324475" cy="35052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Setup Phase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setup request</a:t>
            </a:r>
          </a:p>
          <a:p>
            <a:pPr marL="971550" lvl="1" indent="-514350">
              <a:buFont typeface="+mj-lt"/>
              <a:buAutoNum type="alphaLcParenR"/>
            </a:pPr>
            <a:r>
              <a:rPr lang="en-US" dirty="0" smtClean="0"/>
              <a:t>Source A sends a setup frame to switch 1.</a:t>
            </a:r>
          </a:p>
          <a:p>
            <a:pPr marL="971550" lvl="1" indent="-514350">
              <a:buFont typeface="+mj-lt"/>
              <a:buAutoNum type="alphaLcParenR"/>
            </a:pPr>
            <a:r>
              <a:rPr lang="en-US" dirty="0" smtClean="0"/>
              <a:t>Switch 1 receives the setup request frame. It knows that a frame going from A to B goes out through port 3. How?  The switch, in the setup phase, acts as a packet switch so through routing table .The switch creates an entry in its table for this virtual circuit, but fill three of the four columns. The switch assigns the incoming port (1) and chooses an available incoming VCI (14) and the outgoing port (3). It does not yet know the outgoing VCI, which will be found during the acknowledgment step. The switch then forwards the frame through port 3 to switch 2.</a:t>
            </a:r>
          </a:p>
          <a:p>
            <a:pPr marL="971550" lvl="1" indent="-514350">
              <a:buFont typeface="+mj-lt"/>
              <a:buAutoNum type="alphaLcParenR"/>
            </a:pPr>
            <a:r>
              <a:rPr lang="en-US" dirty="0" smtClean="0"/>
              <a:t>Switch 2 receives the setup request frame. The same events happen here as at switch 1; </a:t>
            </a:r>
          </a:p>
          <a:p>
            <a:pPr marL="971550" lvl="1" indent="-514350">
              <a:buFont typeface="+mj-lt"/>
              <a:buAutoNum type="alphaLcParenR"/>
            </a:pPr>
            <a:r>
              <a:rPr lang="en-US" dirty="0" smtClean="0"/>
              <a:t>…</a:t>
            </a:r>
          </a:p>
          <a:p>
            <a:pPr marL="971550" lvl="1" indent="-514350">
              <a:buFont typeface="+mj-lt"/>
              <a:buAutoNum type="alphaLcParenR"/>
            </a:pPr>
            <a:r>
              <a:rPr lang="en-US" dirty="0" smtClean="0"/>
              <a:t>Destination B receives the setup frame, and if it is ready to receive frames from A, it assigns a VCI to the incoming frames that come from A, in this case 77. This VCI lets the destination know that the frames come from A, and not other sources acknowledgment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Setup Phase/Request</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866900" y="2448719"/>
            <a:ext cx="5410200" cy="282892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Setup Phase/Acknowledge</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lphaUcPeriod"/>
            </a:pPr>
            <a:r>
              <a:rPr lang="en-US" dirty="0" smtClean="0"/>
              <a:t>The destination sends an acknowledgment to switch 3. The acknowledgment carries the global source and destination addresses. The frame also carries VCI 77, chosen by the destination as the incoming VCI for frames from A. Switch 3 uses this VCI to complete the outgoing VCI column for this entry. Note that 77 is the incoming VCI for destination B, but the outgoing VCI for switch 3.</a:t>
            </a:r>
          </a:p>
          <a:p>
            <a:pPr marL="514350" indent="-514350">
              <a:buFont typeface="+mj-lt"/>
              <a:buAutoNum type="alphaUcPeriod"/>
            </a:pPr>
            <a:r>
              <a:rPr lang="en-US" dirty="0" smtClean="0"/>
              <a:t>Switch 3 sends an acknowledgment to switch 2 that contains its incoming VCI in the table, chosen in the previous step. Switch 2 uses this as the outgoing VCI in the table.</a:t>
            </a:r>
          </a:p>
          <a:p>
            <a:pPr marL="514350" indent="-514350">
              <a:buFont typeface="+mj-lt"/>
              <a:buAutoNum type="alphaUcPeriod"/>
            </a:pPr>
            <a:r>
              <a:rPr lang="en-US" dirty="0" smtClean="0"/>
              <a:t>Switch 2 sends an acknowledgment to switch 1 that contains its incoming VCI in the table, chosen in the previous step. Switch 1 uses this as the outgoing VCI in the table.</a:t>
            </a:r>
          </a:p>
          <a:p>
            <a:pPr marL="514350" indent="-514350">
              <a:buFont typeface="+mj-lt"/>
              <a:buAutoNum type="alphaUcPeriod"/>
            </a:pPr>
            <a:r>
              <a:rPr lang="en-US" dirty="0" smtClean="0"/>
              <a:t>Finally switch 1 sends an acknowledgment to source A that contains its incoming VCI in the table, chosen in the previous step.</a:t>
            </a:r>
          </a:p>
          <a:p>
            <a:pPr marL="514350" indent="-514350">
              <a:buFont typeface="+mj-lt"/>
              <a:buAutoNum type="alphaUcPeriod"/>
            </a:pPr>
            <a:r>
              <a:rPr lang="en-US" dirty="0" smtClean="0"/>
              <a:t>The source uses this as the outgoing VCI for the data frames to be sent to destination B.</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Setup Phase/Acknowledge</a:t>
            </a:r>
            <a:endParaRPr lang="en-US" dirty="0"/>
          </a:p>
        </p:txBody>
      </p:sp>
      <p:pic>
        <p:nvPicPr>
          <p:cNvPr id="6147" name="Picture 3"/>
          <p:cNvPicPr>
            <a:picLocks noGrp="1" noChangeAspect="1" noChangeArrowheads="1"/>
          </p:cNvPicPr>
          <p:nvPr>
            <p:ph idx="1"/>
          </p:nvPr>
        </p:nvPicPr>
        <p:blipFill>
          <a:blip r:embed="rId2"/>
          <a:srcRect/>
          <a:stretch>
            <a:fillRect/>
          </a:stretch>
        </p:blipFill>
        <p:spPr bwMode="auto">
          <a:xfrm>
            <a:off x="1666875" y="2477294"/>
            <a:ext cx="5810250" cy="277177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Teardown Phase</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source A, after sending all frames to B, sends a special frame called a </a:t>
            </a:r>
            <a:r>
              <a:rPr lang="en-US" i="1" dirty="0" smtClean="0"/>
              <a:t>teardown request</a:t>
            </a:r>
          </a:p>
          <a:p>
            <a:pPr marL="514350" indent="-514350">
              <a:buFont typeface="+mj-lt"/>
              <a:buAutoNum type="alphaUcPeriod"/>
            </a:pPr>
            <a:r>
              <a:rPr lang="en-US" dirty="0" smtClean="0"/>
              <a:t>Destination B responds with a teardown confirmation frame</a:t>
            </a:r>
          </a:p>
          <a:p>
            <a:pPr marL="514350" indent="-514350">
              <a:buFont typeface="+mj-lt"/>
              <a:buAutoNum type="alphaUcPeriod"/>
            </a:pPr>
            <a:r>
              <a:rPr lang="en-US" dirty="0" smtClean="0"/>
              <a:t>switches delete the corresponding entry from their tables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idx="1"/>
          </p:nvPr>
        </p:nvSpPr>
        <p:spPr/>
        <p:txBody>
          <a:bodyPr>
            <a:normAutofit lnSpcReduction="10000"/>
          </a:bodyPr>
          <a:lstStyle/>
          <a:p>
            <a:r>
              <a:rPr lang="en-US" dirty="0" smtClean="0"/>
              <a:t>resource reservation in a virtual-circuit network can be made during the setup or on-demand during the data transfer phase</a:t>
            </a:r>
          </a:p>
          <a:p>
            <a:pPr lvl="1"/>
            <a:r>
              <a:rPr lang="en-US" dirty="0" smtClean="0"/>
              <a:t>In first case, the delay for each packet is the same</a:t>
            </a:r>
          </a:p>
          <a:p>
            <a:pPr lvl="1"/>
            <a:r>
              <a:rPr lang="en-US" dirty="0" smtClean="0"/>
              <a:t>in second case, each packet may encounter different delays</a:t>
            </a:r>
          </a:p>
          <a:p>
            <a:r>
              <a:rPr lang="en-US" b="1" dirty="0" smtClean="0"/>
              <a:t>big advantage</a:t>
            </a:r>
            <a:r>
              <a:rPr lang="en-US" dirty="0" smtClean="0"/>
              <a:t>: even if resource allocation is on demand, The source can check the availability of the resources</a:t>
            </a:r>
          </a:p>
          <a:p>
            <a:endParaRPr lang="en-US" dirty="0"/>
          </a:p>
        </p:txBody>
      </p:sp>
      <p:pic>
        <p:nvPicPr>
          <p:cNvPr id="7170" name="Picture 2"/>
          <p:cNvPicPr>
            <a:picLocks noChangeAspect="1" noChangeArrowheads="1"/>
          </p:cNvPicPr>
          <p:nvPr/>
        </p:nvPicPr>
        <p:blipFill>
          <a:blip r:embed="rId2"/>
          <a:srcRect/>
          <a:stretch>
            <a:fillRect/>
          </a:stretch>
        </p:blipFill>
        <p:spPr bwMode="auto">
          <a:xfrm>
            <a:off x="1066800" y="5781675"/>
            <a:ext cx="6457950" cy="84772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in Virtual-Circuit Networks</a:t>
            </a:r>
            <a:endParaRPr lang="en-US" dirty="0"/>
          </a:p>
        </p:txBody>
      </p:sp>
      <p:sp>
        <p:nvSpPr>
          <p:cNvPr id="3" name="Content Placeholder 2"/>
          <p:cNvSpPr>
            <a:spLocks noGrp="1"/>
          </p:cNvSpPr>
          <p:nvPr>
            <p:ph idx="1"/>
          </p:nvPr>
        </p:nvSpPr>
        <p:spPr/>
        <p:txBody>
          <a:bodyPr/>
          <a:lstStyle/>
          <a:p>
            <a:r>
              <a:rPr lang="en-US" dirty="0" smtClean="0"/>
              <a:t>one-time delay for setup (in two direction)</a:t>
            </a:r>
          </a:p>
          <a:p>
            <a:r>
              <a:rPr lang="en-US" dirty="0" smtClean="0"/>
              <a:t>one-time delay for teardown (in one direction)</a:t>
            </a:r>
          </a:p>
          <a:p>
            <a:r>
              <a:rPr lang="en-US" dirty="0" smtClean="0"/>
              <a:t>If resources are allocated during setup phase, there is no wait time for individual packets.</a:t>
            </a:r>
            <a:endParaRPr lang="en-US" dirty="0"/>
          </a:p>
        </p:txBody>
      </p:sp>
      <p:pic>
        <p:nvPicPr>
          <p:cNvPr id="8195" name="Picture 3"/>
          <p:cNvPicPr>
            <a:picLocks noChangeAspect="1" noChangeArrowheads="1"/>
          </p:cNvPicPr>
          <p:nvPr/>
        </p:nvPicPr>
        <p:blipFill>
          <a:blip r:embed="rId2"/>
          <a:srcRect/>
          <a:stretch>
            <a:fillRect/>
          </a:stretch>
        </p:blipFill>
        <p:spPr bwMode="auto">
          <a:xfrm>
            <a:off x="76200" y="3962400"/>
            <a:ext cx="5391150" cy="2609850"/>
          </a:xfrm>
          <a:prstGeom prst="rect">
            <a:avLst/>
          </a:prstGeom>
          <a:noFill/>
          <a:ln w="9525">
            <a:noFill/>
            <a:miter lim="800000"/>
            <a:headEnd/>
            <a:tailEnd/>
          </a:ln>
          <a:effectLst/>
        </p:spPr>
      </p:pic>
      <p:sp>
        <p:nvSpPr>
          <p:cNvPr id="6" name="Rectangle 5"/>
          <p:cNvSpPr/>
          <p:nvPr/>
        </p:nvSpPr>
        <p:spPr>
          <a:xfrm>
            <a:off x="5181600" y="4763869"/>
            <a:ext cx="4191000" cy="923330"/>
          </a:xfrm>
          <a:prstGeom prst="rect">
            <a:avLst/>
          </a:prstGeom>
        </p:spPr>
        <p:txBody>
          <a:bodyPr wrap="square">
            <a:spAutoFit/>
          </a:bodyPr>
          <a:lstStyle/>
          <a:p>
            <a:r>
              <a:rPr lang="en-US" b="1" dirty="0" smtClean="0">
                <a:solidFill>
                  <a:srgbClr val="FF0000"/>
                </a:solidFill>
              </a:rPr>
              <a:t>Total delay = </a:t>
            </a:r>
          </a:p>
          <a:p>
            <a:r>
              <a:rPr lang="en-US" b="1" i="1" dirty="0" smtClean="0">
                <a:solidFill>
                  <a:srgbClr val="FF0000"/>
                </a:solidFill>
              </a:rPr>
              <a:t>3T+ 3t + setup delay + teardown delay</a:t>
            </a:r>
          </a:p>
          <a:p>
            <a:r>
              <a:rPr lang="en-US" dirty="0" smtClean="0"/>
              <a:t>ignore the processing time in each switch</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 Circuit-Switched Technology in WANs</a:t>
            </a:r>
            <a:endParaRPr lang="en-US" dirty="0"/>
          </a:p>
        </p:txBody>
      </p:sp>
      <p:sp>
        <p:nvSpPr>
          <p:cNvPr id="3" name="Content Placeholder 2"/>
          <p:cNvSpPr>
            <a:spLocks noGrp="1"/>
          </p:cNvSpPr>
          <p:nvPr>
            <p:ph idx="1"/>
          </p:nvPr>
        </p:nvSpPr>
        <p:spPr/>
        <p:txBody>
          <a:bodyPr/>
          <a:lstStyle/>
          <a:p>
            <a:r>
              <a:rPr lang="en-US" dirty="0" smtClean="0"/>
              <a:t>Frame Relay and ATM networks</a:t>
            </a:r>
          </a:p>
          <a:p>
            <a:r>
              <a:rPr lang="en-US" dirty="0" smtClean="0"/>
              <a:t>Implemented in data link layer</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Circuit Switches</a:t>
            </a:r>
            <a:endParaRPr lang="en-US" dirty="0"/>
          </a:p>
        </p:txBody>
      </p:sp>
      <p:sp>
        <p:nvSpPr>
          <p:cNvPr id="3" name="Content Placeholder 2"/>
          <p:cNvSpPr>
            <a:spLocks noGrp="1"/>
          </p:cNvSpPr>
          <p:nvPr>
            <p:ph idx="1"/>
          </p:nvPr>
        </p:nvSpPr>
        <p:spPr/>
        <p:txBody>
          <a:bodyPr/>
          <a:lstStyle/>
          <a:p>
            <a:r>
              <a:rPr lang="en-US" dirty="0" smtClean="0"/>
              <a:t>space-division switch</a:t>
            </a:r>
          </a:p>
          <a:p>
            <a:pPr lvl="1"/>
            <a:r>
              <a:rPr lang="en-US" dirty="0" smtClean="0"/>
              <a:t>Crossbar Switch</a:t>
            </a:r>
          </a:p>
          <a:p>
            <a:pPr lvl="1"/>
            <a:r>
              <a:rPr lang="en-US" dirty="0" smtClean="0"/>
              <a:t>Multistage Switch</a:t>
            </a:r>
          </a:p>
          <a:p>
            <a:r>
              <a:rPr lang="en-US" dirty="0" smtClean="0"/>
              <a:t>time-division switch</a:t>
            </a:r>
          </a:p>
          <a:p>
            <a:pPr lvl="1"/>
            <a:r>
              <a:rPr lang="en-US" dirty="0" smtClean="0"/>
              <a:t>Time-Division Switch</a:t>
            </a:r>
          </a:p>
          <a:p>
            <a:pPr lvl="1"/>
            <a:r>
              <a:rPr lang="en-US" i="1" dirty="0" smtClean="0"/>
              <a:t>Time- and Space-Division Switch Combinations</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Switched Network</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828800" y="2362200"/>
            <a:ext cx="5715000" cy="2636749"/>
          </a:xfrm>
          <a:prstGeom prst="rect">
            <a:avLst/>
          </a:prstGeom>
          <a:noFill/>
          <a:ln w="9525">
            <a:noFill/>
            <a:miter lim="800000"/>
            <a:headEnd/>
            <a:tailEnd/>
          </a:ln>
          <a:effectLst/>
        </p:spPr>
      </p:pic>
      <p:sp>
        <p:nvSpPr>
          <p:cNvPr id="5" name="Rectangle 4"/>
          <p:cNvSpPr/>
          <p:nvPr/>
        </p:nvSpPr>
        <p:spPr>
          <a:xfrm>
            <a:off x="381000" y="5096470"/>
            <a:ext cx="8458200" cy="646331"/>
          </a:xfrm>
          <a:prstGeom prst="rect">
            <a:avLst/>
          </a:prstGeom>
        </p:spPr>
        <p:txBody>
          <a:bodyPr wrap="square">
            <a:spAutoFit/>
          </a:bodyPr>
          <a:lstStyle/>
          <a:p>
            <a:r>
              <a:rPr lang="en-US" dirty="0"/>
              <a:t>The end systems (communicating devices) are labeled A, B, C, D, and so on, </a:t>
            </a:r>
            <a:endParaRPr lang="en-US" dirty="0" smtClean="0"/>
          </a:p>
          <a:p>
            <a:r>
              <a:rPr lang="en-US" dirty="0" smtClean="0"/>
              <a:t>switches </a:t>
            </a:r>
            <a:r>
              <a:rPr lang="en-US" dirty="0"/>
              <a:t>are labeled I, II, III, IV, and V</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Space-Division Switch</a:t>
            </a:r>
            <a:endParaRPr lang="en-US" dirty="0"/>
          </a:p>
        </p:txBody>
      </p:sp>
      <p:sp>
        <p:nvSpPr>
          <p:cNvPr id="3" name="Content Placeholder 2"/>
          <p:cNvSpPr>
            <a:spLocks noGrp="1"/>
          </p:cNvSpPr>
          <p:nvPr>
            <p:ph idx="1"/>
          </p:nvPr>
        </p:nvSpPr>
        <p:spPr/>
        <p:txBody>
          <a:bodyPr/>
          <a:lstStyle/>
          <a:p>
            <a:r>
              <a:rPr lang="en-US" dirty="0" smtClean="0"/>
              <a:t>the paths in the circuit are separated from one another spatially</a:t>
            </a:r>
          </a:p>
          <a:p>
            <a:r>
              <a:rPr lang="en-US" dirty="0" smtClean="0"/>
              <a:t>used in both analog and digital networks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Switch</a:t>
            </a:r>
            <a:endParaRPr lang="en-US" dirty="0"/>
          </a:p>
        </p:txBody>
      </p:sp>
      <p:sp>
        <p:nvSpPr>
          <p:cNvPr id="3" name="Content Placeholder 2"/>
          <p:cNvSpPr>
            <a:spLocks noGrp="1"/>
          </p:cNvSpPr>
          <p:nvPr>
            <p:ph idx="1"/>
          </p:nvPr>
        </p:nvSpPr>
        <p:spPr/>
        <p:txBody>
          <a:bodyPr>
            <a:normAutofit/>
          </a:bodyPr>
          <a:lstStyle/>
          <a:p>
            <a:r>
              <a:rPr lang="en-US" dirty="0" smtClean="0"/>
              <a:t>A crossbar switch connects </a:t>
            </a:r>
            <a:r>
              <a:rPr lang="en-US" i="1" dirty="0" smtClean="0"/>
              <a:t>n inputs to m outputs in a grid, using </a:t>
            </a:r>
            <a:r>
              <a:rPr lang="en-US" dirty="0" smtClean="0"/>
              <a:t>electronic </a:t>
            </a:r>
            <a:r>
              <a:rPr lang="en-US" dirty="0" err="1" smtClean="0"/>
              <a:t>microswitches</a:t>
            </a:r>
            <a:r>
              <a:rPr lang="en-US" dirty="0" smtClean="0"/>
              <a:t> (transistors) at each </a:t>
            </a:r>
            <a:r>
              <a:rPr lang="en-US" dirty="0" err="1" smtClean="0"/>
              <a:t>crosspoint</a:t>
            </a:r>
            <a:endParaRPr lang="en-US" dirty="0" smtClean="0"/>
          </a:p>
          <a:p>
            <a:r>
              <a:rPr lang="en-US" dirty="0" smtClean="0"/>
              <a:t>The major limitation of this design is the number of </a:t>
            </a:r>
            <a:r>
              <a:rPr lang="en-US" dirty="0" err="1" smtClean="0"/>
              <a:t>crosspoints</a:t>
            </a:r>
            <a:r>
              <a:rPr lang="en-US" dirty="0" smtClean="0"/>
              <a:t> required</a:t>
            </a:r>
          </a:p>
          <a:p>
            <a:r>
              <a:rPr lang="en-US" dirty="0" smtClean="0"/>
              <a:t>inefficient because statistics show that, in practice, fewer than 25 percent of the </a:t>
            </a:r>
            <a:r>
              <a:rPr lang="en-US" dirty="0" err="1" smtClean="0"/>
              <a:t>crosspoints</a:t>
            </a:r>
            <a:r>
              <a:rPr lang="en-US" dirty="0" smtClean="0"/>
              <a:t> are in use at any given time.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Switch</a:t>
            </a: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2457450" y="2501106"/>
            <a:ext cx="4229100" cy="272415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Multistage Switch</a:t>
            </a:r>
            <a:endParaRPr lang="en-US" dirty="0"/>
          </a:p>
        </p:txBody>
      </p:sp>
      <p:sp>
        <p:nvSpPr>
          <p:cNvPr id="3" name="Content Placeholder 2"/>
          <p:cNvSpPr>
            <a:spLocks noGrp="1"/>
          </p:cNvSpPr>
          <p:nvPr>
            <p:ph idx="1"/>
          </p:nvPr>
        </p:nvSpPr>
        <p:spPr/>
        <p:txBody>
          <a:bodyPr>
            <a:normAutofit fontScale="92500"/>
          </a:bodyPr>
          <a:lstStyle/>
          <a:p>
            <a:r>
              <a:rPr lang="en-US" dirty="0" smtClean="0"/>
              <a:t>combines crossbar switches in several (normally three) stages</a:t>
            </a:r>
          </a:p>
          <a:p>
            <a:r>
              <a:rPr lang="en-US" dirty="0" smtClean="0"/>
              <a:t>N*N </a:t>
            </a:r>
            <a:r>
              <a:rPr lang="en-US" dirty="0" err="1" smtClean="0"/>
              <a:t>crosspoint</a:t>
            </a:r>
            <a:r>
              <a:rPr lang="en-US" dirty="0" smtClean="0"/>
              <a:t> in a single crossbar, but at a time one row or column is active for any connection</a:t>
            </a:r>
          </a:p>
          <a:p>
            <a:r>
              <a:rPr lang="en-US" b="1" dirty="0" smtClean="0"/>
              <a:t>First stage</a:t>
            </a:r>
            <a:r>
              <a:rPr lang="en-US" dirty="0" smtClean="0"/>
              <a:t>: N/n crossbar each n * k </a:t>
            </a:r>
            <a:r>
              <a:rPr lang="en-US" dirty="0" err="1" smtClean="0"/>
              <a:t>crosspoint</a:t>
            </a:r>
            <a:endParaRPr lang="en-US" dirty="0" smtClean="0"/>
          </a:p>
          <a:p>
            <a:r>
              <a:rPr lang="en-US" b="1" dirty="0" smtClean="0"/>
              <a:t>Second stage</a:t>
            </a:r>
            <a:r>
              <a:rPr lang="en-US" dirty="0" smtClean="0"/>
              <a:t>:  k crossbar each N/n * N/n </a:t>
            </a:r>
            <a:r>
              <a:rPr lang="en-US" dirty="0" err="1" smtClean="0"/>
              <a:t>crosspoint</a:t>
            </a:r>
            <a:endParaRPr lang="en-US" dirty="0" smtClean="0"/>
          </a:p>
          <a:p>
            <a:r>
              <a:rPr lang="en-US" b="1" dirty="0" smtClean="0"/>
              <a:t>Third stage</a:t>
            </a:r>
            <a:r>
              <a:rPr lang="en-US" dirty="0" smtClean="0"/>
              <a:t>: </a:t>
            </a:r>
            <a:r>
              <a:rPr lang="en-US" i="1" dirty="0" smtClean="0"/>
              <a:t>N/n crossbars, each k x n </a:t>
            </a:r>
            <a:r>
              <a:rPr lang="en-US" i="1" dirty="0" err="1" smtClean="0"/>
              <a:t>crosspoint</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Multistage Switch</a:t>
            </a:r>
            <a:endParaRPr lang="en-US" dirty="0"/>
          </a:p>
        </p:txBody>
      </p:sp>
      <p:pic>
        <p:nvPicPr>
          <p:cNvPr id="10242" name="Picture 2"/>
          <p:cNvPicPr>
            <a:picLocks noGrp="1" noChangeAspect="1" noChangeArrowheads="1"/>
          </p:cNvPicPr>
          <p:nvPr>
            <p:ph idx="1"/>
          </p:nvPr>
        </p:nvPicPr>
        <p:blipFill>
          <a:blip r:embed="rId3"/>
          <a:srcRect/>
          <a:stretch>
            <a:fillRect/>
          </a:stretch>
        </p:blipFill>
        <p:spPr bwMode="auto">
          <a:xfrm>
            <a:off x="1381125" y="2133600"/>
            <a:ext cx="6619875" cy="2682365"/>
          </a:xfrm>
          <a:prstGeom prst="rect">
            <a:avLst/>
          </a:prstGeom>
          <a:noFill/>
          <a:ln w="9525">
            <a:noFill/>
            <a:miter lim="800000"/>
            <a:headEnd/>
            <a:tailEnd/>
          </a:ln>
          <a:effectLst/>
        </p:spPr>
      </p:pic>
      <p:sp>
        <p:nvSpPr>
          <p:cNvPr id="5" name="TextBox 4"/>
          <p:cNvSpPr txBox="1"/>
          <p:nvPr/>
        </p:nvSpPr>
        <p:spPr>
          <a:xfrm>
            <a:off x="76200" y="5257800"/>
            <a:ext cx="8991600" cy="369332"/>
          </a:xfrm>
          <a:prstGeom prst="rect">
            <a:avLst/>
          </a:prstGeom>
          <a:noFill/>
        </p:spPr>
        <p:txBody>
          <a:bodyPr wrap="square" rtlCol="0">
            <a:spAutoFit/>
          </a:bodyPr>
          <a:lstStyle/>
          <a:p>
            <a:r>
              <a:rPr lang="en-US" b="1" i="1" dirty="0" smtClean="0">
                <a:solidFill>
                  <a:srgbClr val="FF0000"/>
                </a:solidFill>
              </a:rPr>
              <a:t>Total Number of </a:t>
            </a:r>
            <a:r>
              <a:rPr lang="en-US" b="1" i="1" dirty="0" err="1" smtClean="0">
                <a:solidFill>
                  <a:srgbClr val="FF0000"/>
                </a:solidFill>
              </a:rPr>
              <a:t>crosspoint</a:t>
            </a:r>
            <a:r>
              <a:rPr lang="en-US" b="1" i="1" dirty="0" smtClean="0">
                <a:solidFill>
                  <a:srgbClr val="FF0000"/>
                </a:solidFill>
              </a:rPr>
              <a:t> = </a:t>
            </a:r>
            <a:r>
              <a:rPr lang="en-US" b="1" i="1" dirty="0" smtClean="0"/>
              <a:t>N/n(n*k) + k(N/n * N/n) + N/n(k*n) = 2kn + k(N/n)^2 </a:t>
            </a:r>
            <a:r>
              <a:rPr lang="en-US" b="1" i="1" dirty="0" smtClean="0">
                <a:solidFill>
                  <a:srgbClr val="FF0000"/>
                </a:solidFill>
              </a:rPr>
              <a:t>&lt;&lt; </a:t>
            </a:r>
            <a:r>
              <a:rPr lang="en-US" b="1" i="1" dirty="0" smtClean="0"/>
              <a:t> N^2</a:t>
            </a:r>
            <a:endParaRPr lang="en-US" b="1"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Multistage Switch/ Example1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Design a three-stage, 200 x 200 switch ,</a:t>
            </a:r>
            <a:r>
              <a:rPr lang="en-US" i="1" dirty="0" smtClean="0"/>
              <a:t> k =4 and n =20</a:t>
            </a:r>
          </a:p>
          <a:p>
            <a:r>
              <a:rPr lang="en-US" b="1" dirty="0" smtClean="0"/>
              <a:t>First stage</a:t>
            </a:r>
            <a:r>
              <a:rPr lang="en-US" dirty="0" smtClean="0"/>
              <a:t>: </a:t>
            </a:r>
          </a:p>
          <a:p>
            <a:pPr lvl="1"/>
            <a:r>
              <a:rPr lang="en-US" i="1" dirty="0" smtClean="0"/>
              <a:t>N/n or 10 crossbars, each of size 20 x 4. </a:t>
            </a:r>
          </a:p>
          <a:p>
            <a:r>
              <a:rPr lang="en-US" b="1" dirty="0" smtClean="0"/>
              <a:t>Second Stage</a:t>
            </a:r>
            <a:r>
              <a:rPr lang="en-US" dirty="0" smtClean="0"/>
              <a:t>: </a:t>
            </a:r>
          </a:p>
          <a:p>
            <a:pPr lvl="1"/>
            <a:r>
              <a:rPr lang="en-US" dirty="0" smtClean="0"/>
              <a:t>4 crossbars, each of size 10 x 10. </a:t>
            </a:r>
          </a:p>
          <a:p>
            <a:r>
              <a:rPr lang="en-US" b="1" dirty="0" smtClean="0"/>
              <a:t>Third Stage:</a:t>
            </a:r>
            <a:r>
              <a:rPr lang="en-US" dirty="0" smtClean="0"/>
              <a:t> </a:t>
            </a:r>
          </a:p>
          <a:p>
            <a:pPr lvl="1"/>
            <a:r>
              <a:rPr lang="en-US" dirty="0" smtClean="0"/>
              <a:t>10 crossbars, each of size 4 x 20.</a:t>
            </a:r>
          </a:p>
          <a:p>
            <a:r>
              <a:rPr lang="en-US" b="1" dirty="0" smtClean="0"/>
              <a:t>The total number of </a:t>
            </a:r>
            <a:r>
              <a:rPr lang="en-US" b="1" dirty="0" err="1" smtClean="0"/>
              <a:t>crosspoints</a:t>
            </a:r>
            <a:r>
              <a:rPr lang="en-US" b="1" dirty="0" smtClean="0"/>
              <a:t>:</a:t>
            </a:r>
          </a:p>
          <a:p>
            <a:pPr lvl="1"/>
            <a:r>
              <a:rPr lang="en-US" i="1" dirty="0" smtClean="0"/>
              <a:t>2000 </a:t>
            </a:r>
            <a:r>
              <a:rPr lang="en-US" i="1" dirty="0" err="1" smtClean="0"/>
              <a:t>crosspoints</a:t>
            </a:r>
            <a:r>
              <a:rPr lang="en-US" i="1" dirty="0" smtClean="0"/>
              <a:t>. This is 5 percent of the </a:t>
            </a:r>
            <a:r>
              <a:rPr lang="en-US" dirty="0" smtClean="0"/>
              <a:t>number of </a:t>
            </a:r>
            <a:r>
              <a:rPr lang="en-US" dirty="0" err="1" smtClean="0"/>
              <a:t>crosspoints</a:t>
            </a:r>
            <a:r>
              <a:rPr lang="en-US" dirty="0" smtClean="0"/>
              <a:t> in a single-stage switch (200 x 200 = 40,000).</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Blocking in </a:t>
            </a:r>
            <a:r>
              <a:rPr lang="en-US" dirty="0" err="1" smtClean="0"/>
              <a:t>multiStage</a:t>
            </a:r>
            <a:r>
              <a:rPr lang="en-US" dirty="0" smtClean="0"/>
              <a:t> Switch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multistage switch has one drawback:	</a:t>
            </a:r>
          </a:p>
          <a:p>
            <a:pPr lvl="1"/>
            <a:r>
              <a:rPr lang="en-US" dirty="0" smtClean="0"/>
              <a:t>blocking during periods</a:t>
            </a:r>
          </a:p>
          <a:p>
            <a:r>
              <a:rPr lang="en-US" dirty="0" smtClean="0"/>
              <a:t>multistage switching is to share the </a:t>
            </a:r>
            <a:r>
              <a:rPr lang="en-US" dirty="0" err="1" smtClean="0"/>
              <a:t>crosspoints</a:t>
            </a:r>
            <a:r>
              <a:rPr lang="en-US" dirty="0" smtClean="0"/>
              <a:t> in the middle-stage crossbars</a:t>
            </a:r>
          </a:p>
          <a:p>
            <a:r>
              <a:rPr lang="en-US" dirty="0" smtClean="0"/>
              <a:t>In a single-stage switch, there is always a path</a:t>
            </a:r>
          </a:p>
          <a:p>
            <a:r>
              <a:rPr lang="en-US" dirty="0" smtClean="0"/>
              <a:t>only 4 of the second 20 inputs can use the switch at a time (every n user can just have k simultaneous connection)</a:t>
            </a:r>
          </a:p>
          <a:p>
            <a:r>
              <a:rPr lang="en-US" dirty="0" smtClean="0"/>
              <a:t>The small number of crossbars at the middle</a:t>
            </a:r>
          </a:p>
          <a:p>
            <a:r>
              <a:rPr lang="en-US" dirty="0" smtClean="0"/>
              <a:t>stage creates blocking.</a:t>
            </a:r>
          </a:p>
          <a:p>
            <a:r>
              <a:rPr lang="en-US" dirty="0" smtClean="0"/>
              <a:t>In large systems, the number of stages can be increased to cut down on the number of </a:t>
            </a:r>
            <a:r>
              <a:rPr lang="en-US" dirty="0" err="1" smtClean="0"/>
              <a:t>crosspoints</a:t>
            </a:r>
            <a:r>
              <a:rPr lang="en-US" dirty="0" smtClean="0"/>
              <a:t> required. As the number of stages increases, possible blocking increases as well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multiStage</a:t>
            </a:r>
            <a:r>
              <a:rPr lang="en-US" dirty="0" smtClean="0"/>
              <a:t> non-blocking Switch</a:t>
            </a:r>
            <a:endParaRPr lang="en-US" dirty="0"/>
          </a:p>
        </p:txBody>
      </p:sp>
      <p:sp>
        <p:nvSpPr>
          <p:cNvPr id="3" name="Content Placeholder 2"/>
          <p:cNvSpPr>
            <a:spLocks noGrp="1"/>
          </p:cNvSpPr>
          <p:nvPr>
            <p:ph idx="1"/>
          </p:nvPr>
        </p:nvSpPr>
        <p:spPr/>
        <p:txBody>
          <a:bodyPr>
            <a:normAutofit/>
          </a:bodyPr>
          <a:lstStyle/>
          <a:p>
            <a:r>
              <a:rPr lang="en-US" b="1" dirty="0" err="1" smtClean="0"/>
              <a:t>Clos</a:t>
            </a:r>
            <a:r>
              <a:rPr lang="en-US" b="1" dirty="0" smtClean="0"/>
              <a:t> rule:</a:t>
            </a:r>
            <a:r>
              <a:rPr lang="en-US" dirty="0" smtClean="0"/>
              <a:t> In a </a:t>
            </a:r>
            <a:r>
              <a:rPr lang="en-US" dirty="0" err="1" smtClean="0"/>
              <a:t>nonblocking</a:t>
            </a:r>
            <a:r>
              <a:rPr lang="en-US" dirty="0" smtClean="0"/>
              <a:t> switch, </a:t>
            </a:r>
            <a:r>
              <a:rPr lang="en-US" i="1" dirty="0" smtClean="0"/>
              <a:t>(k&gt;&gt; 2n-1)</a:t>
            </a:r>
          </a:p>
          <a:p>
            <a:r>
              <a:rPr lang="en-US" dirty="0" smtClean="0"/>
              <a:t>number of </a:t>
            </a:r>
            <a:r>
              <a:rPr lang="en-US" dirty="0" err="1" smtClean="0"/>
              <a:t>crosspoints</a:t>
            </a:r>
            <a:r>
              <a:rPr lang="en-US" dirty="0" smtClean="0"/>
              <a:t> is still smaller than that in a single-stage switch</a:t>
            </a:r>
          </a:p>
          <a:p>
            <a:r>
              <a:rPr lang="en-US" dirty="0" smtClean="0"/>
              <a:t>minimize the number of </a:t>
            </a:r>
            <a:r>
              <a:rPr lang="en-US" dirty="0" err="1" smtClean="0"/>
              <a:t>crosspoints</a:t>
            </a:r>
            <a:r>
              <a:rPr lang="en-US" dirty="0" smtClean="0"/>
              <a:t> with a fixed </a:t>
            </a:r>
            <a:r>
              <a:rPr lang="en-US" i="1" dirty="0" smtClean="0"/>
              <a:t>N by using </a:t>
            </a:r>
            <a:r>
              <a:rPr lang="en-US" dirty="0" smtClean="0"/>
              <a:t>the </a:t>
            </a:r>
            <a:r>
              <a:rPr lang="en-US" dirty="0" err="1" smtClean="0"/>
              <a:t>Clos</a:t>
            </a:r>
            <a:r>
              <a:rPr lang="en-US" dirty="0" smtClean="0"/>
              <a:t> criteria. We can take the derivative of the equation with respect to </a:t>
            </a:r>
            <a:r>
              <a:rPr lang="en-US" i="1" dirty="0" smtClean="0"/>
              <a:t>n (the only </a:t>
            </a:r>
            <a:r>
              <a:rPr lang="en-US" dirty="0" smtClean="0"/>
              <a:t>variable) and find the value of </a:t>
            </a:r>
            <a:r>
              <a:rPr lang="en-US" i="1" dirty="0" smtClean="0"/>
              <a:t>n that makes the result zero</a:t>
            </a:r>
          </a:p>
          <a:p>
            <a:endParaRPr lang="en-US" dirty="0"/>
          </a:p>
        </p:txBody>
      </p:sp>
      <p:pic>
        <p:nvPicPr>
          <p:cNvPr id="11266" name="Picture 2"/>
          <p:cNvPicPr>
            <a:picLocks noChangeAspect="1" noChangeArrowheads="1"/>
          </p:cNvPicPr>
          <p:nvPr/>
        </p:nvPicPr>
        <p:blipFill>
          <a:blip r:embed="rId2"/>
          <a:srcRect/>
          <a:stretch>
            <a:fillRect/>
          </a:stretch>
        </p:blipFill>
        <p:spPr bwMode="auto">
          <a:xfrm>
            <a:off x="5257800" y="5314950"/>
            <a:ext cx="3648075" cy="1238250"/>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Multistage Switch/ Example2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Redesign the previous three-stage, 200 x 200 switch, using the </a:t>
            </a:r>
            <a:r>
              <a:rPr lang="en-US" dirty="0" err="1" smtClean="0"/>
              <a:t>Clos</a:t>
            </a:r>
            <a:r>
              <a:rPr lang="en-US" dirty="0" smtClean="0"/>
              <a:t> criteria with a minimum number of </a:t>
            </a:r>
            <a:r>
              <a:rPr lang="en-US" dirty="0" err="1" smtClean="0"/>
              <a:t>crosspoints</a:t>
            </a:r>
            <a:endParaRPr lang="en-US" dirty="0" smtClean="0"/>
          </a:p>
          <a:p>
            <a:pPr lvl="1"/>
            <a:r>
              <a:rPr lang="pt-BR" i="1" dirty="0" smtClean="0"/>
              <a:t>n = (200/2)1/2, or n = 10.</a:t>
            </a:r>
          </a:p>
          <a:p>
            <a:pPr lvl="1"/>
            <a:r>
              <a:rPr lang="en-US" i="1" dirty="0" smtClean="0"/>
              <a:t>k = 2n - 1 = 19.</a:t>
            </a:r>
          </a:p>
          <a:p>
            <a:pPr lvl="1"/>
            <a:r>
              <a:rPr lang="en-US" dirty="0" smtClean="0"/>
              <a:t>total number of </a:t>
            </a:r>
            <a:r>
              <a:rPr lang="en-US" dirty="0" err="1" smtClean="0"/>
              <a:t>crosspoints</a:t>
            </a:r>
            <a:r>
              <a:rPr lang="en-US" dirty="0" smtClean="0"/>
              <a:t> is 20(10 X 19) + 19(10 X 10) + 20(19 </a:t>
            </a:r>
            <a:r>
              <a:rPr lang="en-US" dirty="0" err="1" smtClean="0"/>
              <a:t>XlO</a:t>
            </a:r>
            <a:r>
              <a:rPr lang="en-US" dirty="0" smtClean="0"/>
              <a:t>) = 9500. 24 percent that of a single-stage switch</a:t>
            </a:r>
          </a:p>
          <a:p>
            <a:pPr lvl="1"/>
            <a:r>
              <a:rPr lang="en-US" dirty="0" smtClean="0"/>
              <a:t>single-stage switch, we need 200 X 200 =40,000 </a:t>
            </a:r>
            <a:r>
              <a:rPr lang="en-US" dirty="0" err="1" smtClean="0"/>
              <a:t>crosspoints</a:t>
            </a:r>
            <a:endParaRPr lang="en-US" dirty="0" smtClean="0"/>
          </a:p>
          <a:p>
            <a:r>
              <a:rPr lang="en-US" dirty="0" smtClean="0"/>
              <a:t>Close non-blocking rule: if a telephone company needs to provide a switch to connect 100,000 telephones in a city, it needs 200 million </a:t>
            </a:r>
            <a:r>
              <a:rPr lang="en-US" dirty="0" err="1" smtClean="0"/>
              <a:t>crosspoints</a:t>
            </a:r>
            <a:r>
              <a:rPr lang="en-US" dirty="0" smtClean="0"/>
              <a:t>!!!!!!!!!</a:t>
            </a:r>
          </a:p>
          <a:p>
            <a:r>
              <a:rPr lang="en-US" dirty="0" smtClean="0"/>
              <a:t>So we accept blocking</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Time-Division Switch</a:t>
            </a:r>
            <a:endParaRPr lang="en-US" dirty="0"/>
          </a:p>
        </p:txBody>
      </p:sp>
      <p:sp>
        <p:nvSpPr>
          <p:cNvPr id="3" name="Content Placeholder 2"/>
          <p:cNvSpPr>
            <a:spLocks noGrp="1"/>
          </p:cNvSpPr>
          <p:nvPr>
            <p:ph idx="1"/>
          </p:nvPr>
        </p:nvSpPr>
        <p:spPr/>
        <p:txBody>
          <a:bodyPr/>
          <a:lstStyle/>
          <a:p>
            <a:r>
              <a:rPr lang="en-US" dirty="0" smtClean="0"/>
              <a:t>Today, telephone companies use time-division switching or a combination of space- and time-division switches</a:t>
            </a:r>
          </a:p>
          <a:p>
            <a:r>
              <a:rPr lang="en-US" dirty="0" smtClean="0"/>
              <a:t>Time-division switching uses time-division multiplexing (TDM) inside a switch</a:t>
            </a:r>
          </a:p>
          <a:p>
            <a:pPr lvl="1"/>
            <a:r>
              <a:rPr lang="en-US" dirty="0" smtClean="0"/>
              <a:t>most popular technology is called the time-slot interchange (TSI).</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Methods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752600" y="2015331"/>
            <a:ext cx="5831278" cy="2480469"/>
          </a:xfrm>
          <a:prstGeom prst="rect">
            <a:avLst/>
          </a:prstGeom>
          <a:noFill/>
          <a:ln w="9525">
            <a:noFill/>
            <a:miter lim="800000"/>
            <a:headEnd/>
            <a:tailEnd/>
          </a:ln>
          <a:effectLst/>
        </p:spPr>
      </p:pic>
      <p:sp>
        <p:nvSpPr>
          <p:cNvPr id="5" name="Rectangle 4"/>
          <p:cNvSpPr/>
          <p:nvPr/>
        </p:nvSpPr>
        <p:spPr>
          <a:xfrm>
            <a:off x="304800" y="4618672"/>
            <a:ext cx="8534400" cy="1477328"/>
          </a:xfrm>
          <a:prstGeom prst="rect">
            <a:avLst/>
          </a:prstGeom>
        </p:spPr>
        <p:txBody>
          <a:bodyPr wrap="square">
            <a:spAutoFit/>
          </a:bodyPr>
          <a:lstStyle/>
          <a:p>
            <a:r>
              <a:rPr lang="en-US" b="1" dirty="0"/>
              <a:t>Today the tendency in packet switching </a:t>
            </a:r>
            <a:r>
              <a:rPr lang="en-US" dirty="0"/>
              <a:t>is to c</a:t>
            </a:r>
            <a:r>
              <a:rPr lang="en-US" b="1" dirty="0"/>
              <a:t>ombine datagram networks </a:t>
            </a:r>
            <a:r>
              <a:rPr lang="en-US" b="1" dirty="0" smtClean="0"/>
              <a:t>and </a:t>
            </a:r>
            <a:r>
              <a:rPr lang="en-US" b="1" dirty="0" err="1" smtClean="0"/>
              <a:t>virtualcircuit</a:t>
            </a:r>
            <a:r>
              <a:rPr lang="en-US" b="1" dirty="0" smtClean="0"/>
              <a:t> networks</a:t>
            </a:r>
            <a:r>
              <a:rPr lang="en-US" b="1" dirty="0"/>
              <a:t>. </a:t>
            </a:r>
            <a:endParaRPr lang="en-US" b="1" dirty="0" smtClean="0"/>
          </a:p>
          <a:p>
            <a:r>
              <a:rPr lang="en-US" dirty="0" smtClean="0"/>
              <a:t>Networks </a:t>
            </a:r>
            <a:r>
              <a:rPr lang="en-US" dirty="0"/>
              <a:t>route the </a:t>
            </a:r>
            <a:r>
              <a:rPr lang="en-US" b="1" dirty="0"/>
              <a:t>first packet based on the datagram addressing </a:t>
            </a:r>
            <a:r>
              <a:rPr lang="en-US" b="1" dirty="0" smtClean="0"/>
              <a:t>idea</a:t>
            </a:r>
            <a:r>
              <a:rPr lang="en-US" dirty="0" smtClean="0"/>
              <a:t>, but </a:t>
            </a:r>
            <a:r>
              <a:rPr lang="en-US" b="1" dirty="0"/>
              <a:t>then create a virtual-circuit network for the rest of the packets </a:t>
            </a:r>
            <a:r>
              <a:rPr lang="en-US" dirty="0"/>
              <a:t>coming from the </a:t>
            </a:r>
            <a:r>
              <a:rPr lang="en-US" dirty="0" smtClean="0"/>
              <a:t>same source </a:t>
            </a:r>
            <a:r>
              <a:rPr lang="en-US" dirty="0"/>
              <a:t>and going to the same destination.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Time-Division Switch</a:t>
            </a:r>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1385887" y="1981200"/>
            <a:ext cx="6372225" cy="2543175"/>
          </a:xfrm>
          <a:prstGeom prst="rect">
            <a:avLst/>
          </a:prstGeom>
          <a:noFill/>
          <a:ln w="9525">
            <a:noFill/>
            <a:miter lim="800000"/>
            <a:headEnd/>
            <a:tailEnd/>
          </a:ln>
          <a:effectLst/>
        </p:spPr>
      </p:pic>
      <p:pic>
        <p:nvPicPr>
          <p:cNvPr id="13314" name="Picture 2"/>
          <p:cNvPicPr>
            <a:picLocks noChangeAspect="1" noChangeArrowheads="1"/>
          </p:cNvPicPr>
          <p:nvPr/>
        </p:nvPicPr>
        <p:blipFill>
          <a:blip r:embed="rId3"/>
          <a:srcRect/>
          <a:stretch>
            <a:fillRect/>
          </a:stretch>
        </p:blipFill>
        <p:spPr bwMode="auto">
          <a:xfrm>
            <a:off x="2928938" y="5105400"/>
            <a:ext cx="3286125" cy="285750"/>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Time- and Space-Division Switch Combinations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Space-division</a:t>
            </a:r>
          </a:p>
          <a:p>
            <a:pPr lvl="1"/>
            <a:r>
              <a:rPr lang="en-US" dirty="0" smtClean="0"/>
              <a:t>Advantage: it is instantaneous</a:t>
            </a:r>
          </a:p>
          <a:p>
            <a:pPr lvl="1"/>
            <a:r>
              <a:rPr lang="en-US" dirty="0" smtClean="0"/>
              <a:t>Disadvantage: is blocking</a:t>
            </a:r>
          </a:p>
          <a:p>
            <a:r>
              <a:rPr lang="en-US" dirty="0" smtClean="0"/>
              <a:t>time-division switching</a:t>
            </a:r>
          </a:p>
          <a:p>
            <a:pPr lvl="1"/>
            <a:r>
              <a:rPr lang="en-US" dirty="0" smtClean="0"/>
              <a:t>Advantage: it needs no </a:t>
            </a:r>
            <a:r>
              <a:rPr lang="en-US" dirty="0" err="1" smtClean="0"/>
              <a:t>crosspoints</a:t>
            </a:r>
            <a:endParaRPr lang="en-US" dirty="0" smtClean="0"/>
          </a:p>
          <a:p>
            <a:r>
              <a:rPr lang="en-US" dirty="0" smtClean="0"/>
              <a:t>Disadvantage: in the case of TSI, Each time slot must be stored by the RAM, then retrieved and passed on. Creates Delay</a:t>
            </a:r>
          </a:p>
          <a:p>
            <a:r>
              <a:rPr lang="en-US" dirty="0" smtClean="0"/>
              <a:t>combine space and time-division technologies</a:t>
            </a:r>
          </a:p>
          <a:p>
            <a:pPr lvl="1"/>
            <a:r>
              <a:rPr lang="en-US" dirty="0" smtClean="0"/>
              <a:t>switches that are optimized both physically (the number of </a:t>
            </a:r>
            <a:r>
              <a:rPr lang="en-US" dirty="0" err="1" smtClean="0"/>
              <a:t>crosspoints</a:t>
            </a:r>
            <a:r>
              <a:rPr lang="en-US" dirty="0" smtClean="0"/>
              <a:t>) and temporally (the amount of delay).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Time- and Space-Division Switch Combinations</a:t>
            </a:r>
            <a:endParaRPr lang="en-US" dirty="0"/>
          </a:p>
        </p:txBody>
      </p:sp>
      <p:sp>
        <p:nvSpPr>
          <p:cNvPr id="3" name="Content Placeholder 2"/>
          <p:cNvSpPr>
            <a:spLocks noGrp="1"/>
          </p:cNvSpPr>
          <p:nvPr>
            <p:ph idx="1"/>
          </p:nvPr>
        </p:nvSpPr>
        <p:spPr/>
        <p:txBody>
          <a:bodyPr>
            <a:normAutofit/>
          </a:bodyPr>
          <a:lstStyle/>
          <a:p>
            <a:r>
              <a:rPr lang="en-US" dirty="0" smtClean="0"/>
              <a:t>two time stages and one space stage and has 12 inputs and 12 outputs. </a:t>
            </a:r>
          </a:p>
          <a:p>
            <a:r>
              <a:rPr lang="en-US" dirty="0" smtClean="0"/>
              <a:t>The result is , average delay is one-third</a:t>
            </a:r>
          </a:p>
          <a:p>
            <a:r>
              <a:rPr lang="en-US" dirty="0" smtClean="0"/>
              <a:t>The middle stage is a </a:t>
            </a:r>
            <a:r>
              <a:rPr lang="en-US" dirty="0" err="1" smtClean="0"/>
              <a:t>spacedivision</a:t>
            </a:r>
            <a:r>
              <a:rPr lang="en-US" dirty="0" smtClean="0"/>
              <a:t> switch</a:t>
            </a:r>
            <a:endParaRPr lang="en-US" dirty="0"/>
          </a:p>
        </p:txBody>
      </p:sp>
      <p:pic>
        <p:nvPicPr>
          <p:cNvPr id="14338" name="Picture 2"/>
          <p:cNvPicPr>
            <a:picLocks noChangeAspect="1" noChangeArrowheads="1"/>
          </p:cNvPicPr>
          <p:nvPr/>
        </p:nvPicPr>
        <p:blipFill>
          <a:blip r:embed="rId2"/>
          <a:srcRect/>
          <a:stretch>
            <a:fillRect/>
          </a:stretch>
        </p:blipFill>
        <p:spPr bwMode="auto">
          <a:xfrm>
            <a:off x="1981200" y="3886200"/>
            <a:ext cx="4705350" cy="2752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Packet Switches</a:t>
            </a:r>
            <a:endParaRPr lang="en-US" dirty="0"/>
          </a:p>
        </p:txBody>
      </p:sp>
      <p:sp>
        <p:nvSpPr>
          <p:cNvPr id="3" name="Content Placeholder 2"/>
          <p:cNvSpPr>
            <a:spLocks noGrp="1"/>
          </p:cNvSpPr>
          <p:nvPr>
            <p:ph idx="1"/>
          </p:nvPr>
        </p:nvSpPr>
        <p:spPr/>
        <p:txBody>
          <a:bodyPr/>
          <a:lstStyle/>
          <a:p>
            <a:r>
              <a:rPr lang="en-US" dirty="0" smtClean="0"/>
              <a:t>Input Ports</a:t>
            </a:r>
          </a:p>
          <a:p>
            <a:r>
              <a:rPr lang="en-US" dirty="0" smtClean="0"/>
              <a:t>Output Ports</a:t>
            </a:r>
          </a:p>
          <a:p>
            <a:r>
              <a:rPr lang="en-US" dirty="0" smtClean="0"/>
              <a:t>Routing Processor</a:t>
            </a:r>
          </a:p>
          <a:p>
            <a:r>
              <a:rPr lang="en-US" dirty="0" smtClean="0"/>
              <a:t>Switching Fabric</a:t>
            </a:r>
          </a:p>
        </p:txBody>
      </p:sp>
      <p:pic>
        <p:nvPicPr>
          <p:cNvPr id="1027" name="Picture 3"/>
          <p:cNvPicPr>
            <a:picLocks noChangeAspect="1" noChangeArrowheads="1"/>
          </p:cNvPicPr>
          <p:nvPr/>
        </p:nvPicPr>
        <p:blipFill>
          <a:blip r:embed="rId2"/>
          <a:srcRect/>
          <a:stretch>
            <a:fillRect/>
          </a:stretch>
        </p:blipFill>
        <p:spPr bwMode="auto">
          <a:xfrm>
            <a:off x="2124075" y="4038600"/>
            <a:ext cx="4895850" cy="2009775"/>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t>
            </a:r>
            <a:r>
              <a:rPr lang="en-US" i="1" dirty="0" smtClean="0"/>
              <a:t>Port</a:t>
            </a:r>
            <a:endParaRPr lang="en-US" dirty="0"/>
          </a:p>
        </p:txBody>
      </p:sp>
      <p:sp>
        <p:nvSpPr>
          <p:cNvPr id="3" name="Content Placeholder 2"/>
          <p:cNvSpPr>
            <a:spLocks noGrp="1"/>
          </p:cNvSpPr>
          <p:nvPr>
            <p:ph idx="1"/>
          </p:nvPr>
        </p:nvSpPr>
        <p:spPr/>
        <p:txBody>
          <a:bodyPr/>
          <a:lstStyle/>
          <a:p>
            <a:r>
              <a:rPr lang="en-US" dirty="0" smtClean="0"/>
              <a:t>performs the physical and data link functions of the packet switch</a:t>
            </a:r>
          </a:p>
          <a:p>
            <a:pPr lvl="1"/>
            <a:r>
              <a:rPr lang="en-US" dirty="0" smtClean="0"/>
              <a:t>The packet is </a:t>
            </a:r>
            <a:r>
              <a:rPr lang="en-US" dirty="0" err="1" smtClean="0"/>
              <a:t>decapsulated</a:t>
            </a:r>
            <a:r>
              <a:rPr lang="en-US" dirty="0" smtClean="0"/>
              <a:t> from the frame.</a:t>
            </a:r>
          </a:p>
          <a:p>
            <a:pPr lvl="1"/>
            <a:r>
              <a:rPr lang="en-US" dirty="0" smtClean="0"/>
              <a:t>Errors are detected and corrected</a:t>
            </a:r>
          </a:p>
          <a:p>
            <a:r>
              <a:rPr lang="en-US" dirty="0" smtClean="0"/>
              <a:t>the input port has buffers to hold the packet before it is directed to the switching fabric</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2057400" y="5054147"/>
            <a:ext cx="4648200" cy="1118053"/>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Output Port</a:t>
            </a:r>
            <a:endParaRPr lang="en-US" dirty="0"/>
          </a:p>
        </p:txBody>
      </p:sp>
      <p:sp>
        <p:nvSpPr>
          <p:cNvPr id="3" name="Content Placeholder 2"/>
          <p:cNvSpPr>
            <a:spLocks noGrp="1"/>
          </p:cNvSpPr>
          <p:nvPr>
            <p:ph idx="1"/>
          </p:nvPr>
        </p:nvSpPr>
        <p:spPr/>
        <p:txBody>
          <a:bodyPr/>
          <a:lstStyle/>
          <a:p>
            <a:r>
              <a:rPr lang="en-US" dirty="0" smtClean="0"/>
              <a:t>outgoing packets are queued, then the packet is encapsulated in a frame</a:t>
            </a:r>
          </a:p>
          <a:p>
            <a:r>
              <a:rPr lang="en-US" dirty="0" smtClean="0"/>
              <a:t>physical layer functions are applied to the frame to create the signal</a:t>
            </a:r>
            <a:endParaRPr lang="en-US" dirty="0"/>
          </a:p>
        </p:txBody>
      </p:sp>
      <p:pic>
        <p:nvPicPr>
          <p:cNvPr id="3074" name="Picture 2"/>
          <p:cNvPicPr>
            <a:picLocks noChangeAspect="1" noChangeArrowheads="1"/>
          </p:cNvPicPr>
          <p:nvPr/>
        </p:nvPicPr>
        <p:blipFill>
          <a:blip r:embed="rId2"/>
          <a:srcRect/>
          <a:stretch>
            <a:fillRect/>
          </a:stretch>
        </p:blipFill>
        <p:spPr bwMode="auto">
          <a:xfrm>
            <a:off x="2333625" y="4343400"/>
            <a:ext cx="4067175" cy="1047750"/>
          </a:xfrm>
          <a:prstGeom prst="rect">
            <a:avLst/>
          </a:prstGeom>
          <a:noFill/>
          <a:ln w="9525">
            <a:noFill/>
            <a:miter lim="800000"/>
            <a:headEnd/>
            <a:tailEnd/>
          </a:ln>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ROuting</a:t>
            </a:r>
            <a:r>
              <a:rPr lang="en-US" i="1" dirty="0" smtClean="0"/>
              <a:t> Processor</a:t>
            </a:r>
            <a:endParaRPr lang="en-US" dirty="0"/>
          </a:p>
        </p:txBody>
      </p:sp>
      <p:sp>
        <p:nvSpPr>
          <p:cNvPr id="3" name="Content Placeholder 2"/>
          <p:cNvSpPr>
            <a:spLocks noGrp="1"/>
          </p:cNvSpPr>
          <p:nvPr>
            <p:ph idx="1"/>
          </p:nvPr>
        </p:nvSpPr>
        <p:spPr/>
        <p:txBody>
          <a:bodyPr/>
          <a:lstStyle/>
          <a:p>
            <a:r>
              <a:rPr lang="en-US" dirty="0" smtClean="0"/>
              <a:t>performs the functions of the network layer</a:t>
            </a:r>
          </a:p>
          <a:p>
            <a:r>
              <a:rPr lang="en-US" dirty="0" smtClean="0"/>
              <a:t>The destination address is used to find the address of the next hop and the output port based on Routing Table</a:t>
            </a:r>
          </a:p>
          <a:p>
            <a:r>
              <a:rPr lang="en-US" dirty="0" smtClean="0"/>
              <a:t>In the newer packet switches, this function of the routing processor is being moved to the input ports to facilitate and expedite the process.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Switching Fabrics</a:t>
            </a:r>
            <a:endParaRPr lang="en-US" dirty="0"/>
          </a:p>
        </p:txBody>
      </p:sp>
      <p:sp>
        <p:nvSpPr>
          <p:cNvPr id="3" name="Content Placeholder 2"/>
          <p:cNvSpPr>
            <a:spLocks noGrp="1"/>
          </p:cNvSpPr>
          <p:nvPr>
            <p:ph idx="1"/>
          </p:nvPr>
        </p:nvSpPr>
        <p:spPr/>
        <p:txBody>
          <a:bodyPr>
            <a:normAutofit/>
          </a:bodyPr>
          <a:lstStyle/>
          <a:p>
            <a:r>
              <a:rPr lang="en-US" dirty="0" smtClean="0"/>
              <a:t>Crossbar Switch with </a:t>
            </a:r>
          </a:p>
          <a:p>
            <a:r>
              <a:rPr lang="en-US" dirty="0" smtClean="0"/>
              <a:t>Banyan Switch</a:t>
            </a:r>
          </a:p>
          <a:p>
            <a:r>
              <a:rPr lang="en-US" dirty="0" smtClean="0"/>
              <a:t>Batcher-Banyan Switch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Banyan Switch</a:t>
            </a:r>
            <a:endParaRPr lang="en-US" dirty="0"/>
          </a:p>
        </p:txBody>
      </p:sp>
      <p:sp>
        <p:nvSpPr>
          <p:cNvPr id="3" name="Content Placeholder 2"/>
          <p:cNvSpPr>
            <a:spLocks noGrp="1"/>
          </p:cNvSpPr>
          <p:nvPr>
            <p:ph idx="1"/>
          </p:nvPr>
        </p:nvSpPr>
        <p:spPr/>
        <p:txBody>
          <a:bodyPr>
            <a:normAutofit lnSpcReduction="10000"/>
          </a:bodyPr>
          <a:lstStyle/>
          <a:p>
            <a:r>
              <a:rPr lang="en-US" dirty="0" smtClean="0"/>
              <a:t>Banyan Switch is a multistage switch with </a:t>
            </a:r>
            <a:r>
              <a:rPr lang="en-US" dirty="0" err="1" smtClean="0"/>
              <a:t>microswitches</a:t>
            </a:r>
            <a:r>
              <a:rPr lang="en-US" dirty="0" smtClean="0"/>
              <a:t> at each stage that route the packets based on the output port represented as a binary string</a:t>
            </a:r>
          </a:p>
          <a:p>
            <a:pPr lvl="1"/>
            <a:r>
              <a:rPr lang="en-US" dirty="0" smtClean="0"/>
              <a:t>For </a:t>
            </a:r>
            <a:r>
              <a:rPr lang="en-US" i="1" dirty="0" smtClean="0"/>
              <a:t>n inputs and n outputs, have </a:t>
            </a:r>
            <a:r>
              <a:rPr lang="en-US" i="1" dirty="0" smtClean="0">
                <a:solidFill>
                  <a:srgbClr val="FF0000"/>
                </a:solidFill>
              </a:rPr>
              <a:t>(log n based 2) stages </a:t>
            </a:r>
            <a:r>
              <a:rPr lang="en-US" i="1" dirty="0" smtClean="0"/>
              <a:t>with </a:t>
            </a:r>
            <a:r>
              <a:rPr lang="en-US" i="1" dirty="0" smtClean="0">
                <a:solidFill>
                  <a:srgbClr val="FF0000"/>
                </a:solidFill>
              </a:rPr>
              <a:t>n/2 </a:t>
            </a:r>
            <a:r>
              <a:rPr lang="en-US" i="1" dirty="0" err="1" smtClean="0">
                <a:solidFill>
                  <a:srgbClr val="FF0000"/>
                </a:solidFill>
              </a:rPr>
              <a:t>microswitches</a:t>
            </a:r>
            <a:r>
              <a:rPr lang="en-US" i="1" dirty="0" smtClean="0">
                <a:solidFill>
                  <a:srgbClr val="FF0000"/>
                </a:solidFill>
              </a:rPr>
              <a:t> </a:t>
            </a:r>
            <a:r>
              <a:rPr lang="en-US" dirty="0" smtClean="0">
                <a:solidFill>
                  <a:srgbClr val="FF0000"/>
                </a:solidFill>
              </a:rPr>
              <a:t>at</a:t>
            </a:r>
            <a:r>
              <a:rPr lang="en-US" dirty="0" smtClean="0"/>
              <a:t> each stage</a:t>
            </a:r>
          </a:p>
          <a:p>
            <a:pPr lvl="1"/>
            <a:r>
              <a:rPr lang="en-US" dirty="0" smtClean="0"/>
              <a:t>The first stage routes the packet based on the high-order bit of the binary string. </a:t>
            </a:r>
          </a:p>
          <a:p>
            <a:pPr lvl="1"/>
            <a:r>
              <a:rPr lang="en-US" dirty="0" smtClean="0"/>
              <a:t>The second stage routes the packet based on the second high-order bit, and so on</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Banyan Switch</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676400" y="1752600"/>
            <a:ext cx="5410200" cy="381823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CIRCUIT-SWITCHED NETWORKS</a:t>
            </a:r>
            <a:endParaRPr lang="en-US" dirty="0"/>
          </a:p>
        </p:txBody>
      </p:sp>
      <p:sp>
        <p:nvSpPr>
          <p:cNvPr id="3" name="Content Placeholder 2"/>
          <p:cNvSpPr>
            <a:spLocks noGrp="1"/>
          </p:cNvSpPr>
          <p:nvPr>
            <p:ph idx="1"/>
          </p:nvPr>
        </p:nvSpPr>
        <p:spPr/>
        <p:txBody>
          <a:bodyPr/>
          <a:lstStyle/>
          <a:p>
            <a:r>
              <a:rPr lang="en-US" dirty="0" smtClean="0"/>
              <a:t>each </a:t>
            </a:r>
            <a:r>
              <a:rPr lang="en-US" dirty="0"/>
              <a:t>connection uses only one </a:t>
            </a:r>
            <a:r>
              <a:rPr lang="en-US" b="1" dirty="0"/>
              <a:t>dedicated channel on each link</a:t>
            </a:r>
            <a:r>
              <a:rPr lang="en-US" dirty="0"/>
              <a:t>. Each link is </a:t>
            </a:r>
            <a:r>
              <a:rPr lang="en-US" dirty="0" smtClean="0"/>
              <a:t>normally divided </a:t>
            </a:r>
            <a:r>
              <a:rPr lang="en-US" dirty="0"/>
              <a:t>into </a:t>
            </a:r>
            <a:r>
              <a:rPr lang="en-US" i="1" dirty="0"/>
              <a:t>n channels by using </a:t>
            </a:r>
            <a:r>
              <a:rPr lang="en-US" b="1" i="1" dirty="0"/>
              <a:t>FDM or TDM</a:t>
            </a:r>
            <a:endParaRPr lang="en-US" b="1" dirty="0"/>
          </a:p>
        </p:txBody>
      </p:sp>
      <p:pic>
        <p:nvPicPr>
          <p:cNvPr id="3074" name="Picture 2"/>
          <p:cNvPicPr>
            <a:picLocks noChangeAspect="1" noChangeArrowheads="1"/>
          </p:cNvPicPr>
          <p:nvPr/>
        </p:nvPicPr>
        <p:blipFill>
          <a:blip r:embed="rId2"/>
          <a:srcRect/>
          <a:stretch>
            <a:fillRect/>
          </a:stretch>
        </p:blipFill>
        <p:spPr bwMode="auto">
          <a:xfrm>
            <a:off x="2281238" y="3200400"/>
            <a:ext cx="4581525" cy="3133725"/>
          </a:xfrm>
          <a:prstGeom prst="rect">
            <a:avLst/>
          </a:prstGeom>
          <a:noFill/>
          <a:ln w="9525">
            <a:noFill/>
            <a:miter lim="800000"/>
            <a:headEnd/>
            <a:tailEnd/>
          </a:ln>
          <a:effec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Batcher-Banyan Switch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problem in banyan switch is the possibility of internal collision even when two packets are not heading for the same output port.</a:t>
            </a:r>
          </a:p>
          <a:p>
            <a:r>
              <a:rPr lang="en-US" dirty="0" smtClean="0"/>
              <a:t>solve this problem by sorting the arriving packets based on their destination port</a:t>
            </a:r>
          </a:p>
          <a:p>
            <a:r>
              <a:rPr lang="en-US" b="1" dirty="0" smtClean="0"/>
              <a:t>trap is </a:t>
            </a:r>
            <a:r>
              <a:rPr lang="en-US" dirty="0" smtClean="0"/>
              <a:t>added between the Batcher switch and the banyan switch</a:t>
            </a:r>
          </a:p>
          <a:p>
            <a:r>
              <a:rPr lang="en-US" dirty="0" smtClean="0"/>
              <a:t>The trap module prevents packets with the same output destination from passing to the banyan switch simultaneously</a:t>
            </a:r>
          </a:p>
          <a:p>
            <a:r>
              <a:rPr lang="en-US" dirty="0" smtClean="0"/>
              <a:t>if there is more than one, they wait for the next tick</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Batcher-Banyan Switch</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781175" y="2782094"/>
            <a:ext cx="5581650" cy="21621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CIRCUIT-SWITCHED NETWORKS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Circuit switching takes place at the </a:t>
            </a:r>
            <a:r>
              <a:rPr lang="en-US" dirty="0">
                <a:solidFill>
                  <a:srgbClr val="FF0000"/>
                </a:solidFill>
              </a:rPr>
              <a:t>physical </a:t>
            </a:r>
            <a:r>
              <a:rPr lang="en-US" dirty="0" smtClean="0">
                <a:solidFill>
                  <a:srgbClr val="FF0000"/>
                </a:solidFill>
              </a:rPr>
              <a:t>layer</a:t>
            </a:r>
            <a:endParaRPr lang="en-US" dirty="0">
              <a:solidFill>
                <a:srgbClr val="FF0000"/>
              </a:solidFill>
            </a:endParaRPr>
          </a:p>
          <a:p>
            <a:r>
              <a:rPr lang="en-US" dirty="0" smtClean="0"/>
              <a:t>Before starting communication, </a:t>
            </a:r>
            <a:r>
              <a:rPr lang="en-US" dirty="0" smtClean="0">
                <a:solidFill>
                  <a:srgbClr val="FF0000"/>
                </a:solidFill>
              </a:rPr>
              <a:t>make a reservation </a:t>
            </a:r>
            <a:r>
              <a:rPr lang="en-US" dirty="0" smtClean="0"/>
              <a:t>for the resources </a:t>
            </a:r>
            <a:r>
              <a:rPr lang="en-US" dirty="0" smtClean="0">
                <a:solidFill>
                  <a:srgbClr val="FF0000"/>
                </a:solidFill>
              </a:rPr>
              <a:t>( Setup Phase )</a:t>
            </a:r>
          </a:p>
          <a:p>
            <a:r>
              <a:rPr lang="en-US" dirty="0" smtClean="0"/>
              <a:t>resources</a:t>
            </a:r>
            <a:r>
              <a:rPr lang="en-US" dirty="0"/>
              <a:t>, such as channels </a:t>
            </a:r>
            <a:r>
              <a:rPr lang="en-US" dirty="0" smtClean="0"/>
              <a:t>(bandwidth in FDM and time slots in TDM), switch buffers, switch processing time, …</a:t>
            </a:r>
          </a:p>
          <a:p>
            <a:r>
              <a:rPr lang="en-US" dirty="0" smtClean="0"/>
              <a:t>Data </a:t>
            </a:r>
            <a:r>
              <a:rPr lang="en-US" dirty="0"/>
              <a:t>transferred between the two stations</a:t>
            </a:r>
            <a:r>
              <a:rPr lang="en-US" dirty="0">
                <a:solidFill>
                  <a:srgbClr val="FF0000"/>
                </a:solidFill>
              </a:rPr>
              <a:t> are not packetized </a:t>
            </a:r>
            <a:r>
              <a:rPr lang="en-US" dirty="0"/>
              <a:t>(</a:t>
            </a:r>
            <a:r>
              <a:rPr lang="en-US" dirty="0" smtClean="0"/>
              <a:t>physical layer transfer of </a:t>
            </a:r>
            <a:r>
              <a:rPr lang="en-US" dirty="0"/>
              <a:t>the signal). </a:t>
            </a:r>
            <a:endParaRPr lang="en-US" dirty="0" smtClean="0"/>
          </a:p>
          <a:p>
            <a:r>
              <a:rPr lang="en-US" dirty="0" smtClean="0"/>
              <a:t>There </a:t>
            </a:r>
            <a:r>
              <a:rPr lang="en-US" dirty="0"/>
              <a:t>is </a:t>
            </a:r>
            <a:r>
              <a:rPr lang="en-US" dirty="0">
                <a:solidFill>
                  <a:srgbClr val="FF0000"/>
                </a:solidFill>
              </a:rPr>
              <a:t>no addressing involved during data transfer</a:t>
            </a:r>
            <a:r>
              <a:rPr lang="en-US" dirty="0"/>
              <a:t>. The switches route the </a:t>
            </a:r>
            <a:r>
              <a:rPr lang="en-US" dirty="0" smtClean="0"/>
              <a:t>data based </a:t>
            </a:r>
            <a:r>
              <a:rPr lang="en-US" dirty="0"/>
              <a:t>on their occupied band (FDM) or time slot (TDM). </a:t>
            </a:r>
            <a:endParaRPr lang="en-US" dirty="0" smtClean="0"/>
          </a:p>
          <a:p>
            <a:r>
              <a:rPr lang="en-US" dirty="0" smtClean="0"/>
              <a:t>there </a:t>
            </a:r>
            <a:r>
              <a:rPr lang="en-US" dirty="0"/>
              <a:t>is </a:t>
            </a:r>
            <a:r>
              <a:rPr lang="en-US" dirty="0" smtClean="0">
                <a:solidFill>
                  <a:srgbClr val="FF0000"/>
                </a:solidFill>
              </a:rPr>
              <a:t>end-to-end addressing </a:t>
            </a:r>
            <a:r>
              <a:rPr lang="en-US" dirty="0">
                <a:solidFill>
                  <a:srgbClr val="FF0000"/>
                </a:solidFill>
              </a:rPr>
              <a:t>used during the setup </a:t>
            </a:r>
            <a:r>
              <a:rPr lang="en-US" dirty="0" smtClean="0">
                <a:solidFill>
                  <a:srgbClr val="FF0000"/>
                </a:solidFill>
              </a:rPr>
              <a:t>phase</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CIRCUIT-SWITCHED NETWORKS</a:t>
            </a:r>
            <a:br>
              <a:rPr lang="en-US" b="1" dirty="0" smtClean="0"/>
            </a:br>
            <a:r>
              <a:rPr lang="en-US" b="1" dirty="0" smtClean="0"/>
              <a:t>Example 1</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376362" y="2658269"/>
            <a:ext cx="6391275" cy="2409825"/>
          </a:xfrm>
          <a:prstGeom prst="rect">
            <a:avLst/>
          </a:prstGeom>
          <a:noFill/>
          <a:ln w="9525">
            <a:noFill/>
            <a:miter lim="800000"/>
            <a:headEnd/>
            <a:tailEnd/>
          </a:ln>
          <a:effectLst/>
        </p:spPr>
      </p:pic>
      <p:sp>
        <p:nvSpPr>
          <p:cNvPr id="5" name="Rectangle 4"/>
          <p:cNvSpPr/>
          <p:nvPr/>
        </p:nvSpPr>
        <p:spPr>
          <a:xfrm>
            <a:off x="685800" y="5221069"/>
            <a:ext cx="7315200" cy="646331"/>
          </a:xfrm>
          <a:prstGeom prst="rect">
            <a:avLst/>
          </a:prstGeom>
        </p:spPr>
        <p:txBody>
          <a:bodyPr wrap="square">
            <a:spAutoFit/>
          </a:bodyPr>
          <a:lstStyle/>
          <a:p>
            <a:pPr>
              <a:buFont typeface="Arial" pitchFamily="34" charset="0"/>
              <a:buChar char="•"/>
            </a:pPr>
            <a:r>
              <a:rPr lang="en-US" dirty="0" smtClean="0"/>
              <a:t> Telephone </a:t>
            </a:r>
            <a:r>
              <a:rPr lang="en-US" dirty="0"/>
              <a:t>1 is connected to telephone 7; 2 to </a:t>
            </a:r>
            <a:r>
              <a:rPr lang="en-US" i="1" dirty="0"/>
              <a:t>5; 3 to 8; and 4 to </a:t>
            </a:r>
            <a:r>
              <a:rPr lang="en-US" i="1" dirty="0" smtClean="0"/>
              <a:t>6</a:t>
            </a:r>
          </a:p>
          <a:p>
            <a:pPr>
              <a:buFont typeface="Arial" pitchFamily="34" charset="0"/>
              <a:buChar char="•"/>
            </a:pPr>
            <a:r>
              <a:rPr lang="en-US" dirty="0" smtClean="0"/>
              <a:t> The </a:t>
            </a:r>
            <a:r>
              <a:rPr lang="en-US" dirty="0"/>
              <a:t>situation may change when new connections are made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CIRCUIT-SWITCHED NETWORKS</a:t>
            </a:r>
            <a:br>
              <a:rPr lang="en-US" b="1" dirty="0" smtClean="0"/>
            </a:br>
            <a:r>
              <a:rPr lang="en-US" b="1" dirty="0" smtClean="0"/>
              <a:t>Example 2</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500187" y="2548731"/>
            <a:ext cx="6143625" cy="26289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2894</Words>
  <Application>Microsoft Office PowerPoint</Application>
  <PresentationFormat>On-screen Show (4:3)</PresentationFormat>
  <Paragraphs>281</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Switching</vt:lpstr>
      <vt:lpstr>Index</vt:lpstr>
      <vt:lpstr>Switching</vt:lpstr>
      <vt:lpstr>Switched Network</vt:lpstr>
      <vt:lpstr>Switching Methods</vt:lpstr>
      <vt:lpstr>CIRCUIT-SWITCHED NETWORKS</vt:lpstr>
      <vt:lpstr>CIRCUIT-SWITCHED NETWORKS</vt:lpstr>
      <vt:lpstr>CIRCUIT-SWITCHED NETWORKS Example 1</vt:lpstr>
      <vt:lpstr>CIRCUIT-SWITCHED NETWORKS Example 2</vt:lpstr>
      <vt:lpstr>CIRCUIT-SWITCHED NETWORKS</vt:lpstr>
      <vt:lpstr>CIRCUIT-SWITCHED NETWORKS</vt:lpstr>
      <vt:lpstr>CIRCUIT-SWITCHED NETWORKS Delay</vt:lpstr>
      <vt:lpstr>CIRCUIT-SWITCHED NETWORKS Delay</vt:lpstr>
      <vt:lpstr>Circuit-Switched Technology in Telephone Networks</vt:lpstr>
      <vt:lpstr>DATAGRAM NETWORKS</vt:lpstr>
      <vt:lpstr>DATAGRAM NETWORKS</vt:lpstr>
      <vt:lpstr>DATAGRAM NETWORKS</vt:lpstr>
      <vt:lpstr>Routing Table</vt:lpstr>
      <vt:lpstr>Routing Table</vt:lpstr>
      <vt:lpstr>Efficiency</vt:lpstr>
      <vt:lpstr>Delay</vt:lpstr>
      <vt:lpstr>Delay</vt:lpstr>
      <vt:lpstr>Datagram Networks in the Internet</vt:lpstr>
      <vt:lpstr>VIRTUAL-CIRCUIT NETWORKS</vt:lpstr>
      <vt:lpstr>VIRTUAL-CIRCUIT NETWORKS</vt:lpstr>
      <vt:lpstr>VIRTUAL-CIRCUIT NETWORKS</vt:lpstr>
      <vt:lpstr>VIRTUAL-CIRCUIT Identifier</vt:lpstr>
      <vt:lpstr>Three Phases</vt:lpstr>
      <vt:lpstr>Data Transfer Phase</vt:lpstr>
      <vt:lpstr>Data Transfer Phase</vt:lpstr>
      <vt:lpstr>Setup Phase</vt:lpstr>
      <vt:lpstr>Setup Phase/Request</vt:lpstr>
      <vt:lpstr>Setup Phase/Acknowledge</vt:lpstr>
      <vt:lpstr>Setup Phase/Acknowledge</vt:lpstr>
      <vt:lpstr>Teardown Phase</vt:lpstr>
      <vt:lpstr>Efficiency</vt:lpstr>
      <vt:lpstr>Delay in Virtual-Circuit Networks</vt:lpstr>
      <vt:lpstr>Virtual Circuit-Switched Technology in WANs</vt:lpstr>
      <vt:lpstr>Structure of Circuit Switches</vt:lpstr>
      <vt:lpstr>Space-Division Switch</vt:lpstr>
      <vt:lpstr>Circuit Switch</vt:lpstr>
      <vt:lpstr>Circuit Switch</vt:lpstr>
      <vt:lpstr>Multistage Switch</vt:lpstr>
      <vt:lpstr>Multistage Switch</vt:lpstr>
      <vt:lpstr>Multistage Switch/ Example1</vt:lpstr>
      <vt:lpstr>Blocking in multiStage Switch</vt:lpstr>
      <vt:lpstr>multiStage non-blocking Switch</vt:lpstr>
      <vt:lpstr>Multistage Switch/ Example2</vt:lpstr>
      <vt:lpstr>Time-Division Switch</vt:lpstr>
      <vt:lpstr>Time-Division Switch</vt:lpstr>
      <vt:lpstr>Time- and Space-Division Switch Combinations</vt:lpstr>
      <vt:lpstr>Time- and Space-Division Switch Combinations</vt:lpstr>
      <vt:lpstr>Structure of Packet Switches</vt:lpstr>
      <vt:lpstr>Input Port</vt:lpstr>
      <vt:lpstr>Output Port</vt:lpstr>
      <vt:lpstr>ROuting Processor</vt:lpstr>
      <vt:lpstr>Switching Fabrics</vt:lpstr>
      <vt:lpstr>Banyan Switch</vt:lpstr>
      <vt:lpstr>Banyan Switch</vt:lpstr>
      <vt:lpstr>Batcher-Banyan Switch</vt:lpstr>
      <vt:lpstr>Batcher-Banyan Switch</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Switching</dc:title>
  <dc:creator>Majid Asadpoor</dc:creator>
  <cp:lastModifiedBy>Majid Asadpoor</cp:lastModifiedBy>
  <cp:revision>66</cp:revision>
  <dcterms:created xsi:type="dcterms:W3CDTF">2010-12-23T19:14:08Z</dcterms:created>
  <dcterms:modified xsi:type="dcterms:W3CDTF">2010-12-25T05:44:07Z</dcterms:modified>
</cp:coreProperties>
</file>