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9" r:id="rId3"/>
    <p:sldId id="268" r:id="rId4"/>
    <p:sldId id="269" r:id="rId5"/>
    <p:sldId id="270" r:id="rId6"/>
    <p:sldId id="271" r:id="rId7"/>
    <p:sldId id="272" r:id="rId8"/>
    <p:sldId id="274" r:id="rId9"/>
    <p:sldId id="260" r:id="rId10"/>
    <p:sldId id="261" r:id="rId11"/>
    <p:sldId id="262" r:id="rId12"/>
    <p:sldId id="263" r:id="rId13"/>
    <p:sldId id="273" r:id="rId14"/>
    <p:sldId id="275" r:id="rId15"/>
    <p:sldId id="276" r:id="rId16"/>
    <p:sldId id="277" r:id="rId17"/>
    <p:sldId id="278"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02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5" autoAdjust="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B9496-8256-4491-BEF4-81269F6FDAEE}" type="datetimeFigureOut">
              <a:rPr lang="en-US" smtClean="0"/>
              <a:pPr/>
              <a:t>5/21/2012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22592-8708-42F7-A4D5-230E12EFC65B}" type="slidenum">
              <a:rPr lang="en-US" smtClean="0"/>
              <a:pPr/>
              <a:t>‹#›</a:t>
            </a:fld>
            <a:endParaRPr lang="en-US"/>
          </a:p>
        </p:txBody>
      </p:sp>
    </p:spTree>
    <p:extLst>
      <p:ext uri="{BB962C8B-B14F-4D97-AF65-F5344CB8AC3E}">
        <p14:creationId xmlns:p14="http://schemas.microsoft.com/office/powerpoint/2010/main" xmlns="" val="74245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22592-8708-42F7-A4D5-230E12EFC65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B22592-8708-42F7-A4D5-230E12EFC65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3AFB4C3-735A-42E4-A5BC-D90DD75B800E}" type="datetime1">
              <a:rPr lang="en-US" smtClean="0"/>
              <a:pPr/>
              <a:t>5/21/2012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dirty="0" smtClean="0"/>
              <a:t>TechPassion Proprietary</a:t>
            </a:r>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0E9C782-0E86-4B63-AD55-3ACD09BBC6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071B4-D1E8-4204-883A-1773D2042EA7}" type="datetime1">
              <a:rPr lang="en-US" smtClean="0"/>
              <a:pPr/>
              <a:t>5/21/2012</a:t>
            </a:fld>
            <a:endParaRPr lang="en-US"/>
          </a:p>
        </p:txBody>
      </p:sp>
      <p:sp>
        <p:nvSpPr>
          <p:cNvPr id="5" name="Footer Placeholder 4"/>
          <p:cNvSpPr>
            <a:spLocks noGrp="1"/>
          </p:cNvSpPr>
          <p:nvPr>
            <p:ph type="ftr" sz="quarter" idx="11"/>
          </p:nvPr>
        </p:nvSpPr>
        <p:spPr/>
        <p:txBody>
          <a:bodyPr/>
          <a:lstStyle/>
          <a:p>
            <a:r>
              <a:rPr lang="en-US" dirty="0" smtClean="0"/>
              <a:t>TechPassion Proprietary</a:t>
            </a:r>
            <a:endParaRPr lang="en-US" dirty="0"/>
          </a:p>
        </p:txBody>
      </p:sp>
      <p:sp>
        <p:nvSpPr>
          <p:cNvPr id="6" name="Slide Number Placeholder 5"/>
          <p:cNvSpPr>
            <a:spLocks noGrp="1"/>
          </p:cNvSpPr>
          <p:nvPr>
            <p:ph type="sldNum" sz="quarter" idx="12"/>
          </p:nvPr>
        </p:nvSpPr>
        <p:spPr/>
        <p:txBody>
          <a:bodyPr/>
          <a:lstStyle/>
          <a:p>
            <a:fld id="{70E9C782-0E86-4B63-AD55-3ACD09BBC6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EFF20-6476-401F-BDD2-F337BEF7E5F9}" type="datetime1">
              <a:rPr lang="en-US" smtClean="0"/>
              <a:pPr/>
              <a:t>5/21/2012</a:t>
            </a:fld>
            <a:endParaRPr lang="en-US"/>
          </a:p>
        </p:txBody>
      </p:sp>
      <p:sp>
        <p:nvSpPr>
          <p:cNvPr id="5" name="Footer Placeholder 4"/>
          <p:cNvSpPr>
            <a:spLocks noGrp="1"/>
          </p:cNvSpPr>
          <p:nvPr>
            <p:ph type="ftr" sz="quarter" idx="11"/>
          </p:nvPr>
        </p:nvSpPr>
        <p:spPr/>
        <p:txBody>
          <a:bodyPr/>
          <a:lstStyle/>
          <a:p>
            <a:r>
              <a:rPr lang="en-US" dirty="0" smtClean="0"/>
              <a:t>TechPassion Proprietary</a:t>
            </a:r>
            <a:endParaRPr lang="en-US" dirty="0"/>
          </a:p>
        </p:txBody>
      </p:sp>
      <p:sp>
        <p:nvSpPr>
          <p:cNvPr id="6" name="Slide Number Placeholder 5"/>
          <p:cNvSpPr>
            <a:spLocks noGrp="1"/>
          </p:cNvSpPr>
          <p:nvPr>
            <p:ph type="sldNum" sz="quarter" idx="12"/>
          </p:nvPr>
        </p:nvSpPr>
        <p:spPr/>
        <p:txBody>
          <a:bodyPr/>
          <a:lstStyle/>
          <a:p>
            <a:fld id="{70E9C782-0E86-4B63-AD55-3ACD09BBC6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AD31B14-30E7-477B-AD4D-87CCEAB61CBF}" type="datetime1">
              <a:rPr lang="en-US" smtClean="0"/>
              <a:pPr/>
              <a:t>5/21/2012</a:t>
            </a:fld>
            <a:endParaRPr lang="en-US"/>
          </a:p>
        </p:txBody>
      </p:sp>
      <p:sp>
        <p:nvSpPr>
          <p:cNvPr id="9" name="Slide Number Placeholder 8"/>
          <p:cNvSpPr>
            <a:spLocks noGrp="1"/>
          </p:cNvSpPr>
          <p:nvPr>
            <p:ph type="sldNum" sz="quarter" idx="15"/>
          </p:nvPr>
        </p:nvSpPr>
        <p:spPr/>
        <p:txBody>
          <a:bodyPr rtlCol="0"/>
          <a:lstStyle/>
          <a:p>
            <a:fld id="{70E9C782-0E86-4B63-AD55-3ACD09BBC65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dirty="0" smtClean="0"/>
              <a:t>TechPassion Proprietary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8F5A840-AFBA-415B-9381-F2C1FAA9D771}" type="datetime1">
              <a:rPr lang="en-US" smtClean="0"/>
              <a:pPr/>
              <a:t>5/21/2012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dirty="0" smtClean="0"/>
              <a:t>TechPassion Proprietary</a:t>
            </a:r>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0E9C782-0E86-4B63-AD55-3ACD09BBC6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147A9C-D267-4DCC-9033-ADBC096BBF29}" type="datetime1">
              <a:rPr lang="en-US" smtClean="0"/>
              <a:pPr/>
              <a:t>5/21/2012</a:t>
            </a:fld>
            <a:endParaRPr lang="en-US"/>
          </a:p>
        </p:txBody>
      </p:sp>
      <p:sp>
        <p:nvSpPr>
          <p:cNvPr id="6" name="Footer Placeholder 5"/>
          <p:cNvSpPr>
            <a:spLocks noGrp="1"/>
          </p:cNvSpPr>
          <p:nvPr>
            <p:ph type="ftr" sz="quarter" idx="11"/>
          </p:nvPr>
        </p:nvSpPr>
        <p:spPr/>
        <p:txBody>
          <a:bodyPr/>
          <a:lstStyle/>
          <a:p>
            <a:r>
              <a:rPr lang="en-US" dirty="0" smtClean="0"/>
              <a:t>TechPassion Proprietary</a:t>
            </a:r>
            <a:endParaRPr lang="en-US" dirty="0"/>
          </a:p>
        </p:txBody>
      </p:sp>
      <p:sp>
        <p:nvSpPr>
          <p:cNvPr id="7" name="Slide Number Placeholder 6"/>
          <p:cNvSpPr>
            <a:spLocks noGrp="1"/>
          </p:cNvSpPr>
          <p:nvPr>
            <p:ph type="sldNum" sz="quarter" idx="12"/>
          </p:nvPr>
        </p:nvSpPr>
        <p:spPr/>
        <p:txBody>
          <a:bodyPr/>
          <a:lstStyle/>
          <a:p>
            <a:fld id="{70E9C782-0E86-4B63-AD55-3ACD09BBC65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2BC360-6EE1-4585-8B0C-48367AED83A2}" type="datetime1">
              <a:rPr lang="en-US" smtClean="0"/>
              <a:pPr/>
              <a:t>5/21/2012</a:t>
            </a:fld>
            <a:endParaRPr lang="en-US"/>
          </a:p>
        </p:txBody>
      </p:sp>
      <p:sp>
        <p:nvSpPr>
          <p:cNvPr id="8" name="Footer Placeholder 7"/>
          <p:cNvSpPr>
            <a:spLocks noGrp="1"/>
          </p:cNvSpPr>
          <p:nvPr>
            <p:ph type="ftr" sz="quarter" idx="11"/>
          </p:nvPr>
        </p:nvSpPr>
        <p:spPr/>
        <p:txBody>
          <a:bodyPr/>
          <a:lstStyle/>
          <a:p>
            <a:r>
              <a:rPr lang="en-US" dirty="0" smtClean="0"/>
              <a:t>TechPassion Proprietary</a:t>
            </a:r>
            <a:endParaRPr lang="en-US" dirty="0"/>
          </a:p>
        </p:txBody>
      </p:sp>
      <p:sp>
        <p:nvSpPr>
          <p:cNvPr id="9" name="Slide Number Placeholder 8"/>
          <p:cNvSpPr>
            <a:spLocks noGrp="1"/>
          </p:cNvSpPr>
          <p:nvPr>
            <p:ph type="sldNum" sz="quarter" idx="12"/>
          </p:nvPr>
        </p:nvSpPr>
        <p:spPr/>
        <p:txBody>
          <a:bodyPr/>
          <a:lstStyle/>
          <a:p>
            <a:fld id="{70E9C782-0E86-4B63-AD55-3ACD09BBC65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A3D4C83-7F17-43A8-B1CB-0B9CD37EA890}" type="datetime1">
              <a:rPr lang="en-US" smtClean="0"/>
              <a:pPr/>
              <a:t>5/21/2012</a:t>
            </a:fld>
            <a:endParaRPr lang="en-US"/>
          </a:p>
        </p:txBody>
      </p:sp>
      <p:sp>
        <p:nvSpPr>
          <p:cNvPr id="7" name="Slide Number Placeholder 6"/>
          <p:cNvSpPr>
            <a:spLocks noGrp="1"/>
          </p:cNvSpPr>
          <p:nvPr>
            <p:ph type="sldNum" sz="quarter" idx="11"/>
          </p:nvPr>
        </p:nvSpPr>
        <p:spPr/>
        <p:txBody>
          <a:bodyPr rtlCol="0"/>
          <a:lstStyle/>
          <a:p>
            <a:fld id="{70E9C782-0E86-4B63-AD55-3ACD09BBC65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dirty="0" smtClean="0"/>
              <a:t>TechPassion Proprietary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70265-B18C-45BA-97E1-2F5434177722}" type="datetime1">
              <a:rPr lang="en-US" smtClean="0"/>
              <a:pPr/>
              <a:t>5/21/2012</a:t>
            </a:fld>
            <a:endParaRPr lang="en-US"/>
          </a:p>
        </p:txBody>
      </p:sp>
      <p:sp>
        <p:nvSpPr>
          <p:cNvPr id="3" name="Footer Placeholder 2"/>
          <p:cNvSpPr>
            <a:spLocks noGrp="1"/>
          </p:cNvSpPr>
          <p:nvPr>
            <p:ph type="ftr" sz="quarter" idx="11"/>
          </p:nvPr>
        </p:nvSpPr>
        <p:spPr/>
        <p:txBody>
          <a:bodyPr/>
          <a:lstStyle/>
          <a:p>
            <a:r>
              <a:rPr lang="en-US" dirty="0" smtClean="0"/>
              <a:t>TechPassion Proprietary</a:t>
            </a:r>
            <a:endParaRPr lang="en-US" dirty="0"/>
          </a:p>
        </p:txBody>
      </p:sp>
      <p:sp>
        <p:nvSpPr>
          <p:cNvPr id="4" name="Slide Number Placeholder 3"/>
          <p:cNvSpPr>
            <a:spLocks noGrp="1"/>
          </p:cNvSpPr>
          <p:nvPr>
            <p:ph type="sldNum" sz="quarter" idx="12"/>
          </p:nvPr>
        </p:nvSpPr>
        <p:spPr/>
        <p:txBody>
          <a:bodyPr/>
          <a:lstStyle/>
          <a:p>
            <a:fld id="{70E9C782-0E86-4B63-AD55-3ACD09BBC6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8C39428-3139-46DC-8FB4-CC838AF0DB47}" type="datetime1">
              <a:rPr lang="en-US" smtClean="0"/>
              <a:pPr/>
              <a:t>5/21/2012</a:t>
            </a:fld>
            <a:endParaRPr lang="en-US"/>
          </a:p>
        </p:txBody>
      </p:sp>
      <p:sp>
        <p:nvSpPr>
          <p:cNvPr id="22" name="Slide Number Placeholder 21"/>
          <p:cNvSpPr>
            <a:spLocks noGrp="1"/>
          </p:cNvSpPr>
          <p:nvPr>
            <p:ph type="sldNum" sz="quarter" idx="15"/>
          </p:nvPr>
        </p:nvSpPr>
        <p:spPr/>
        <p:txBody>
          <a:bodyPr rtlCol="0"/>
          <a:lstStyle/>
          <a:p>
            <a:fld id="{70E9C782-0E86-4B63-AD55-3ACD09BBC65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dirty="0" smtClean="0"/>
              <a:t>TechPassion Proprietary</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09E4CB3-5EE2-4DFB-BDAE-208DB2DF325A}" type="datetime1">
              <a:rPr lang="en-US" smtClean="0"/>
              <a:pPr/>
              <a:t>5/21/2012</a:t>
            </a:fld>
            <a:endParaRPr lang="en-US"/>
          </a:p>
        </p:txBody>
      </p:sp>
      <p:sp>
        <p:nvSpPr>
          <p:cNvPr id="18" name="Slide Number Placeholder 17"/>
          <p:cNvSpPr>
            <a:spLocks noGrp="1"/>
          </p:cNvSpPr>
          <p:nvPr>
            <p:ph type="sldNum" sz="quarter" idx="11"/>
          </p:nvPr>
        </p:nvSpPr>
        <p:spPr/>
        <p:txBody>
          <a:bodyPr rtlCol="0"/>
          <a:lstStyle/>
          <a:p>
            <a:fld id="{70E9C782-0E86-4B63-AD55-3ACD09BBC65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dirty="0" smtClean="0"/>
              <a:t>TechPassion Proprietary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75AFAF6-5F7F-4428-B587-297D89A39B1A}" type="datetime1">
              <a:rPr lang="en-US" smtClean="0"/>
              <a:pPr/>
              <a:t>5/21/2012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dirty="0" smtClean="0"/>
              <a:t>TechPassion Proprietary</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E9C782-0E86-4B63-AD55-3ACD09BBC654}" type="slidenum">
              <a:rPr lang="en-US" smtClean="0"/>
              <a:pPr/>
              <a:t>‹#›</a:t>
            </a:fld>
            <a:endParaRPr lang="en-US"/>
          </a:p>
        </p:txBody>
      </p:sp>
      <p:pic>
        <p:nvPicPr>
          <p:cNvPr id="15" name="Picture 14" descr="Logo_TechPassion.JPG"/>
          <p:cNvPicPr>
            <a:picLocks noChangeAspect="1"/>
          </p:cNvPicPr>
          <p:nvPr userDrawn="1"/>
        </p:nvPicPr>
        <p:blipFill>
          <a:blip r:embed="rId13" cstate="print"/>
          <a:stretch>
            <a:fillRect/>
          </a:stretch>
        </p:blipFill>
        <p:spPr>
          <a:xfrm>
            <a:off x="7289901" y="0"/>
            <a:ext cx="1854099" cy="113593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Rotor balancing</a:t>
            </a:r>
            <a:endParaRPr lang="en-US" dirty="0"/>
          </a:p>
        </p:txBody>
      </p:sp>
      <p:sp>
        <p:nvSpPr>
          <p:cNvPr id="3" name="Subtitle 2"/>
          <p:cNvSpPr>
            <a:spLocks noGrp="1"/>
          </p:cNvSpPr>
          <p:nvPr>
            <p:ph type="subTitle" idx="1"/>
          </p:nvPr>
        </p:nvSpPr>
        <p:spPr/>
        <p:txBody>
          <a:bodyPr/>
          <a:lstStyle/>
          <a:p>
            <a:r>
              <a:rPr lang="en-US" dirty="0" smtClean="0"/>
              <a:t>May 21, 2012</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2"/>
          </p:nvPr>
        </p:nvSpPr>
        <p:spPr/>
        <p:txBody>
          <a:bodyPr/>
          <a:lstStyle/>
          <a:p>
            <a:fld id="{70E9C782-0E86-4B63-AD55-3ACD09BBC65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Influence co-efficient method</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10</a:t>
            </a:fld>
            <a:endParaRPr lang="en-US" dirty="0"/>
          </a:p>
        </p:txBody>
      </p:sp>
      <p:grpSp>
        <p:nvGrpSpPr>
          <p:cNvPr id="2" name="Group 78"/>
          <p:cNvGrpSpPr/>
          <p:nvPr/>
        </p:nvGrpSpPr>
        <p:grpSpPr>
          <a:xfrm>
            <a:off x="685800" y="990600"/>
            <a:ext cx="7279222" cy="1971020"/>
            <a:chOff x="685800" y="1305580"/>
            <a:chExt cx="7279222" cy="1971020"/>
          </a:xfrm>
        </p:grpSpPr>
        <p:grpSp>
          <p:nvGrpSpPr>
            <p:cNvPr id="3" name="Group 21"/>
            <p:cNvGrpSpPr/>
            <p:nvPr/>
          </p:nvGrpSpPr>
          <p:grpSpPr>
            <a:xfrm>
              <a:off x="1600200" y="2133600"/>
              <a:ext cx="5257800" cy="1143000"/>
              <a:chOff x="1600200" y="2133600"/>
              <a:chExt cx="5257800" cy="1143000"/>
            </a:xfrm>
            <a:solidFill>
              <a:schemeClr val="accent1">
                <a:lumMod val="40000"/>
                <a:lumOff val="60000"/>
              </a:schemeClr>
            </a:solidFill>
          </p:grpSpPr>
          <p:sp>
            <p:nvSpPr>
              <p:cNvPr id="9" name="Rectangle 8"/>
              <p:cNvSpPr/>
              <p:nvPr/>
            </p:nvSpPr>
            <p:spPr>
              <a:xfrm>
                <a:off x="2514600" y="2133600"/>
                <a:ext cx="3429000" cy="1143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600200" y="2514600"/>
                <a:ext cx="914400" cy="3048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943600" y="2514600"/>
                <a:ext cx="914400" cy="3048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4" name="Straight Connector 23"/>
            <p:cNvCxnSpPr/>
            <p:nvPr/>
          </p:nvCxnSpPr>
          <p:spPr>
            <a:xfrm rot="5400000">
              <a:off x="1371600" y="2667000"/>
              <a:ext cx="1066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6020594" y="2666206"/>
              <a:ext cx="1066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600200" y="1905000"/>
              <a:ext cx="312906" cy="369332"/>
            </a:xfrm>
            <a:prstGeom prst="rect">
              <a:avLst/>
            </a:prstGeom>
            <a:noFill/>
          </p:spPr>
          <p:txBody>
            <a:bodyPr wrap="none" rtlCol="0">
              <a:spAutoFit/>
            </a:bodyPr>
            <a:lstStyle/>
            <a:p>
              <a:r>
                <a:rPr lang="en-US" dirty="0" smtClean="0">
                  <a:solidFill>
                    <a:srgbClr val="FF0000"/>
                  </a:solidFill>
                </a:rPr>
                <a:t>a</a:t>
              </a:r>
              <a:endParaRPr lang="en-US" dirty="0">
                <a:solidFill>
                  <a:srgbClr val="FF0000"/>
                </a:solidFill>
              </a:endParaRPr>
            </a:p>
          </p:txBody>
        </p:sp>
        <p:sp>
          <p:nvSpPr>
            <p:cNvPr id="27" name="TextBox 26"/>
            <p:cNvSpPr txBox="1"/>
            <p:nvPr/>
          </p:nvSpPr>
          <p:spPr>
            <a:xfrm>
              <a:off x="6553200" y="1981200"/>
              <a:ext cx="312906" cy="369332"/>
            </a:xfrm>
            <a:prstGeom prst="rect">
              <a:avLst/>
            </a:prstGeom>
            <a:noFill/>
          </p:spPr>
          <p:txBody>
            <a:bodyPr wrap="none" rtlCol="0">
              <a:spAutoFit/>
            </a:bodyPr>
            <a:lstStyle/>
            <a:p>
              <a:r>
                <a:rPr lang="en-US" dirty="0" smtClean="0">
                  <a:solidFill>
                    <a:srgbClr val="FF0000"/>
                  </a:solidFill>
                </a:rPr>
                <a:t>b</a:t>
              </a:r>
              <a:endParaRPr lang="en-US" dirty="0">
                <a:solidFill>
                  <a:srgbClr val="FF0000"/>
                </a:solidFill>
              </a:endParaRPr>
            </a:p>
          </p:txBody>
        </p:sp>
        <p:sp>
          <p:nvSpPr>
            <p:cNvPr id="28" name="TextBox 27"/>
            <p:cNvSpPr txBox="1"/>
            <p:nvPr/>
          </p:nvSpPr>
          <p:spPr>
            <a:xfrm>
              <a:off x="2514600" y="1752600"/>
              <a:ext cx="338554" cy="369332"/>
            </a:xfrm>
            <a:prstGeom prst="rect">
              <a:avLst/>
            </a:prstGeom>
            <a:noFill/>
          </p:spPr>
          <p:txBody>
            <a:bodyPr wrap="none" rtlCol="0">
              <a:spAutoFit/>
            </a:bodyPr>
            <a:lstStyle/>
            <a:p>
              <a:r>
                <a:rPr lang="en-US" dirty="0" smtClean="0">
                  <a:solidFill>
                    <a:srgbClr val="FF0000"/>
                  </a:solidFill>
                </a:rPr>
                <a:t>L</a:t>
              </a:r>
              <a:endParaRPr lang="en-US" dirty="0">
                <a:solidFill>
                  <a:srgbClr val="FF0000"/>
                </a:solidFill>
              </a:endParaRPr>
            </a:p>
          </p:txBody>
        </p:sp>
        <p:sp>
          <p:nvSpPr>
            <p:cNvPr id="29" name="TextBox 28"/>
            <p:cNvSpPr txBox="1"/>
            <p:nvPr/>
          </p:nvSpPr>
          <p:spPr>
            <a:xfrm>
              <a:off x="5668422" y="1752600"/>
              <a:ext cx="351378"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sp>
          <p:nvSpPr>
            <p:cNvPr id="38" name="TextBox 37"/>
            <p:cNvSpPr txBox="1"/>
            <p:nvPr/>
          </p:nvSpPr>
          <p:spPr>
            <a:xfrm>
              <a:off x="685800" y="1600200"/>
              <a:ext cx="1335622" cy="523220"/>
            </a:xfrm>
            <a:prstGeom prst="rect">
              <a:avLst/>
            </a:prstGeom>
            <a:noFill/>
          </p:spPr>
          <p:txBody>
            <a:bodyPr wrap="none" rtlCol="0">
              <a:spAutoFit/>
            </a:bodyPr>
            <a:lstStyle/>
            <a:p>
              <a:r>
                <a:rPr lang="en-US" sz="1400" dirty="0" smtClean="0"/>
                <a:t>Measurement</a:t>
              </a:r>
            </a:p>
            <a:p>
              <a:r>
                <a:rPr lang="en-US" sz="1400" dirty="0" smtClean="0"/>
                <a:t>plane</a:t>
              </a:r>
              <a:endParaRPr lang="en-US" sz="1400" dirty="0"/>
            </a:p>
          </p:txBody>
        </p:sp>
        <p:sp>
          <p:nvSpPr>
            <p:cNvPr id="39" name="TextBox 38"/>
            <p:cNvSpPr txBox="1"/>
            <p:nvPr/>
          </p:nvSpPr>
          <p:spPr>
            <a:xfrm>
              <a:off x="6629400" y="1524000"/>
              <a:ext cx="1335622" cy="523220"/>
            </a:xfrm>
            <a:prstGeom prst="rect">
              <a:avLst/>
            </a:prstGeom>
            <a:noFill/>
          </p:spPr>
          <p:txBody>
            <a:bodyPr wrap="none" rtlCol="0">
              <a:spAutoFit/>
            </a:bodyPr>
            <a:lstStyle/>
            <a:p>
              <a:r>
                <a:rPr lang="en-US" sz="1400" dirty="0" smtClean="0"/>
                <a:t>Measurement</a:t>
              </a:r>
            </a:p>
            <a:p>
              <a:r>
                <a:rPr lang="en-US" sz="1400" dirty="0" smtClean="0"/>
                <a:t>plane</a:t>
              </a:r>
              <a:endParaRPr lang="en-US" sz="1400" dirty="0"/>
            </a:p>
          </p:txBody>
        </p:sp>
        <p:sp>
          <p:nvSpPr>
            <p:cNvPr id="40" name="TextBox 39"/>
            <p:cNvSpPr txBox="1"/>
            <p:nvPr/>
          </p:nvSpPr>
          <p:spPr>
            <a:xfrm>
              <a:off x="2286000" y="1305580"/>
              <a:ext cx="1019831" cy="523220"/>
            </a:xfrm>
            <a:prstGeom prst="rect">
              <a:avLst/>
            </a:prstGeom>
            <a:noFill/>
          </p:spPr>
          <p:txBody>
            <a:bodyPr wrap="none" rtlCol="0">
              <a:spAutoFit/>
            </a:bodyPr>
            <a:lstStyle/>
            <a:p>
              <a:r>
                <a:rPr lang="en-US" sz="1400" dirty="0" smtClean="0"/>
                <a:t>Balancing</a:t>
              </a:r>
            </a:p>
            <a:p>
              <a:r>
                <a:rPr lang="en-US" sz="1400" dirty="0" smtClean="0"/>
                <a:t>plane</a:t>
              </a:r>
              <a:endParaRPr lang="en-US" sz="1400" dirty="0"/>
            </a:p>
          </p:txBody>
        </p:sp>
        <p:sp>
          <p:nvSpPr>
            <p:cNvPr id="41" name="TextBox 40"/>
            <p:cNvSpPr txBox="1"/>
            <p:nvPr/>
          </p:nvSpPr>
          <p:spPr>
            <a:xfrm>
              <a:off x="5380969" y="1305580"/>
              <a:ext cx="1019831" cy="523220"/>
            </a:xfrm>
            <a:prstGeom prst="rect">
              <a:avLst/>
            </a:prstGeom>
            <a:noFill/>
          </p:spPr>
          <p:txBody>
            <a:bodyPr wrap="none" rtlCol="0">
              <a:spAutoFit/>
            </a:bodyPr>
            <a:lstStyle/>
            <a:p>
              <a:r>
                <a:rPr lang="en-US" sz="1400" dirty="0" smtClean="0"/>
                <a:t>Balancing</a:t>
              </a:r>
            </a:p>
            <a:p>
              <a:r>
                <a:rPr lang="en-US" sz="1400" dirty="0" smtClean="0"/>
                <a:t>plane</a:t>
              </a:r>
              <a:endParaRPr lang="en-US" sz="1400" dirty="0"/>
            </a:p>
          </p:txBody>
        </p:sp>
      </p:grpSp>
      <p:grpSp>
        <p:nvGrpSpPr>
          <p:cNvPr id="7" name="Group 77"/>
          <p:cNvGrpSpPr/>
          <p:nvPr/>
        </p:nvGrpSpPr>
        <p:grpSpPr>
          <a:xfrm>
            <a:off x="304800" y="2895600"/>
            <a:ext cx="3276600" cy="2138065"/>
            <a:chOff x="304800" y="3200400"/>
            <a:chExt cx="3276600" cy="2138065"/>
          </a:xfrm>
        </p:grpSpPr>
        <p:cxnSp>
          <p:nvCxnSpPr>
            <p:cNvPr id="31" name="Straight Connector 30"/>
            <p:cNvCxnSpPr/>
            <p:nvPr/>
          </p:nvCxnSpPr>
          <p:spPr>
            <a:xfrm rot="5400000">
              <a:off x="915194" y="4331732"/>
              <a:ext cx="19804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5800" y="4560332"/>
              <a:ext cx="2895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V="1">
              <a:off x="914400" y="3569732"/>
              <a:ext cx="990600" cy="9906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28246" y="3200400"/>
              <a:ext cx="437940"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1</a:t>
              </a:r>
              <a:endParaRPr lang="en-US" dirty="0">
                <a:solidFill>
                  <a:srgbClr val="FF0000"/>
                </a:solidFill>
              </a:endParaRPr>
            </a:p>
          </p:txBody>
        </p:sp>
        <p:cxnSp>
          <p:nvCxnSpPr>
            <p:cNvPr id="46" name="Straight Arrow Connector 45"/>
            <p:cNvCxnSpPr/>
            <p:nvPr/>
          </p:nvCxnSpPr>
          <p:spPr>
            <a:xfrm rot="10800000">
              <a:off x="762000" y="4343400"/>
              <a:ext cx="1143000" cy="21693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38200" y="4038600"/>
              <a:ext cx="437940"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3</a:t>
              </a:r>
              <a:endParaRPr lang="en-US" dirty="0">
                <a:solidFill>
                  <a:srgbClr val="FF0000"/>
                </a:solidFill>
              </a:endParaRPr>
            </a:p>
          </p:txBody>
        </p:sp>
        <p:sp>
          <p:nvSpPr>
            <p:cNvPr id="61" name="TextBox 60"/>
            <p:cNvSpPr txBox="1"/>
            <p:nvPr/>
          </p:nvSpPr>
          <p:spPr>
            <a:xfrm>
              <a:off x="304800" y="38862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aL</a:t>
              </a:r>
              <a:endParaRPr lang="en-US" sz="1200" dirty="0">
                <a:solidFill>
                  <a:srgbClr val="FF0000"/>
                </a:solidFill>
              </a:endParaRPr>
            </a:p>
          </p:txBody>
        </p:sp>
        <p:sp>
          <p:nvSpPr>
            <p:cNvPr id="64" name="TextBox 63"/>
            <p:cNvSpPr txBox="1"/>
            <p:nvPr/>
          </p:nvSpPr>
          <p:spPr>
            <a:xfrm>
              <a:off x="1219200" y="48768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aL</a:t>
              </a:r>
              <a:endParaRPr lang="en-US" sz="1200" dirty="0">
                <a:solidFill>
                  <a:srgbClr val="FF0000"/>
                </a:solidFill>
              </a:endParaRPr>
            </a:p>
          </p:txBody>
        </p:sp>
      </p:grpSp>
      <p:grpSp>
        <p:nvGrpSpPr>
          <p:cNvPr id="10" name="Group 76"/>
          <p:cNvGrpSpPr/>
          <p:nvPr/>
        </p:nvGrpSpPr>
        <p:grpSpPr>
          <a:xfrm>
            <a:off x="4648200" y="3048000"/>
            <a:ext cx="3200400" cy="2057400"/>
            <a:chOff x="4648200" y="3352800"/>
            <a:chExt cx="3200400" cy="2057400"/>
          </a:xfrm>
        </p:grpSpPr>
        <p:cxnSp>
          <p:nvCxnSpPr>
            <p:cNvPr id="34" name="Straight Connector 33"/>
            <p:cNvCxnSpPr/>
            <p:nvPr/>
          </p:nvCxnSpPr>
          <p:spPr>
            <a:xfrm rot="5400000">
              <a:off x="5525294" y="4380706"/>
              <a:ext cx="2057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953000" y="4648200"/>
              <a:ext cx="2895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6553200" y="3810000"/>
              <a:ext cx="990600" cy="8382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391400" y="3886200"/>
              <a:ext cx="437940" cy="369332"/>
            </a:xfrm>
            <a:prstGeom prst="rect">
              <a:avLst/>
            </a:prstGeom>
            <a:noFill/>
          </p:spPr>
          <p:txBody>
            <a:bodyPr wrap="none" rtlCol="0">
              <a:spAutoFit/>
            </a:bodyPr>
            <a:lstStyle/>
            <a:p>
              <a:r>
                <a:rPr lang="en-US" dirty="0" smtClean="0">
                  <a:solidFill>
                    <a:srgbClr val="FF0000"/>
                  </a:solidFill>
                </a:rPr>
                <a:t>R</a:t>
              </a:r>
              <a:r>
                <a:rPr lang="en-US" sz="1200" dirty="0" smtClean="0">
                  <a:solidFill>
                    <a:srgbClr val="FF0000"/>
                  </a:solidFill>
                </a:rPr>
                <a:t>1</a:t>
              </a:r>
              <a:endParaRPr lang="en-US" dirty="0">
                <a:solidFill>
                  <a:srgbClr val="FF0000"/>
                </a:solidFill>
              </a:endParaRPr>
            </a:p>
          </p:txBody>
        </p:sp>
        <p:cxnSp>
          <p:nvCxnSpPr>
            <p:cNvPr id="62" name="Straight Arrow Connector 61"/>
            <p:cNvCxnSpPr/>
            <p:nvPr/>
          </p:nvCxnSpPr>
          <p:spPr>
            <a:xfrm rot="10800000">
              <a:off x="5715000" y="4114800"/>
              <a:ext cx="838200" cy="5334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5749636" y="3810000"/>
              <a:ext cx="1794164" cy="29094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715000" y="35814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bL</a:t>
              </a:r>
              <a:endParaRPr lang="en-US" sz="1200" dirty="0">
                <a:solidFill>
                  <a:srgbClr val="FF0000"/>
                </a:solidFill>
              </a:endParaRPr>
            </a:p>
          </p:txBody>
        </p:sp>
        <p:sp>
          <p:nvSpPr>
            <p:cNvPr id="68" name="TextBox 67"/>
            <p:cNvSpPr txBox="1"/>
            <p:nvPr/>
          </p:nvSpPr>
          <p:spPr>
            <a:xfrm>
              <a:off x="5410200" y="4114800"/>
              <a:ext cx="437940" cy="369332"/>
            </a:xfrm>
            <a:prstGeom prst="rect">
              <a:avLst/>
            </a:prstGeom>
            <a:noFill/>
          </p:spPr>
          <p:txBody>
            <a:bodyPr wrap="none" rtlCol="0">
              <a:spAutoFit/>
            </a:bodyPr>
            <a:lstStyle/>
            <a:p>
              <a:r>
                <a:rPr lang="en-US" dirty="0" smtClean="0">
                  <a:solidFill>
                    <a:srgbClr val="FF0000"/>
                  </a:solidFill>
                </a:rPr>
                <a:t>R</a:t>
              </a:r>
              <a:r>
                <a:rPr lang="en-US" sz="1200" dirty="0" smtClean="0">
                  <a:solidFill>
                    <a:srgbClr val="FF0000"/>
                  </a:solidFill>
                </a:rPr>
                <a:t>3</a:t>
              </a:r>
              <a:endParaRPr lang="en-US" dirty="0">
                <a:solidFill>
                  <a:srgbClr val="FF0000"/>
                </a:solidFill>
              </a:endParaRPr>
            </a:p>
          </p:txBody>
        </p:sp>
        <p:cxnSp>
          <p:nvCxnSpPr>
            <p:cNvPr id="87" name="Straight Arrow Connector 86"/>
            <p:cNvCxnSpPr/>
            <p:nvPr/>
          </p:nvCxnSpPr>
          <p:spPr>
            <a:xfrm rot="10800000" flipV="1">
              <a:off x="4724400" y="4648200"/>
              <a:ext cx="1794164" cy="29094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48200" y="48006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bL</a:t>
              </a:r>
              <a:endParaRPr lang="en-US" sz="1200" dirty="0">
                <a:solidFill>
                  <a:srgbClr val="FF0000"/>
                </a:solidFill>
              </a:endParaRPr>
            </a:p>
          </p:txBody>
        </p:sp>
      </p:grpSp>
      <p:sp>
        <p:nvSpPr>
          <p:cNvPr id="74" name="TextBox 73"/>
          <p:cNvSpPr txBox="1"/>
          <p:nvPr/>
        </p:nvSpPr>
        <p:spPr>
          <a:xfrm>
            <a:off x="762000" y="5410200"/>
            <a:ext cx="5527475"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1, </a:t>
            </a:r>
            <a:r>
              <a:rPr lang="en-US" dirty="0" smtClean="0">
                <a:solidFill>
                  <a:srgbClr val="FF0000"/>
                </a:solidFill>
              </a:rPr>
              <a:t>R</a:t>
            </a:r>
            <a:r>
              <a:rPr lang="en-US" sz="1000" dirty="0" smtClean="0">
                <a:solidFill>
                  <a:srgbClr val="FF0000"/>
                </a:solidFill>
              </a:rPr>
              <a:t>1	</a:t>
            </a:r>
            <a:r>
              <a:rPr lang="en-US" dirty="0" smtClean="0">
                <a:solidFill>
                  <a:srgbClr val="FF0000"/>
                </a:solidFill>
              </a:rPr>
              <a:t>- </a:t>
            </a:r>
            <a:r>
              <a:rPr lang="en-US" sz="1400" dirty="0" smtClean="0">
                <a:solidFill>
                  <a:srgbClr val="FF0000"/>
                </a:solidFill>
              </a:rPr>
              <a:t>Initial response measured at ‘a’ and ‘b’ respectively </a:t>
            </a:r>
            <a:endParaRPr lang="en-US" sz="1400" dirty="0">
              <a:solidFill>
                <a:srgbClr val="FF0000"/>
              </a:solidFill>
            </a:endParaRPr>
          </a:p>
        </p:txBody>
      </p:sp>
      <p:sp>
        <p:nvSpPr>
          <p:cNvPr id="75" name="TextBox 74"/>
          <p:cNvSpPr txBox="1"/>
          <p:nvPr/>
        </p:nvSpPr>
        <p:spPr>
          <a:xfrm>
            <a:off x="762000" y="5638800"/>
            <a:ext cx="7282763" cy="1015663"/>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3, </a:t>
            </a:r>
            <a:r>
              <a:rPr lang="en-US" dirty="0" smtClean="0">
                <a:solidFill>
                  <a:srgbClr val="FF0000"/>
                </a:solidFill>
              </a:rPr>
              <a:t>R</a:t>
            </a:r>
            <a:r>
              <a:rPr lang="en-US" sz="1000" dirty="0" smtClean="0">
                <a:solidFill>
                  <a:srgbClr val="FF0000"/>
                </a:solidFill>
              </a:rPr>
              <a:t>3	</a:t>
            </a:r>
            <a:r>
              <a:rPr lang="en-US" dirty="0" smtClean="0">
                <a:solidFill>
                  <a:srgbClr val="FF0000"/>
                </a:solidFill>
              </a:rPr>
              <a:t>- R</a:t>
            </a:r>
            <a:r>
              <a:rPr lang="en-US" sz="1400" dirty="0" smtClean="0">
                <a:solidFill>
                  <a:srgbClr val="FF0000"/>
                </a:solidFill>
              </a:rPr>
              <a:t>esponse measured at ‘a’ and ‘b’ respectively after adding trial mass ‘T</a:t>
            </a:r>
            <a:r>
              <a:rPr lang="en-US" sz="1000" dirty="0" smtClean="0">
                <a:solidFill>
                  <a:srgbClr val="FF0000"/>
                </a:solidFill>
              </a:rPr>
              <a:t>L</a:t>
            </a:r>
            <a:r>
              <a:rPr lang="en-US" sz="1400" dirty="0" smtClean="0">
                <a:solidFill>
                  <a:srgbClr val="FF0000"/>
                </a:solidFill>
              </a:rPr>
              <a:t>’</a:t>
            </a:r>
          </a:p>
          <a:p>
            <a:r>
              <a:rPr lang="en-US" sz="1400" dirty="0" smtClean="0">
                <a:solidFill>
                  <a:srgbClr val="FF0000"/>
                </a:solidFill>
              </a:rPr>
              <a:t>	   at balancing plane ‘L’</a:t>
            </a:r>
          </a:p>
          <a:p>
            <a:r>
              <a:rPr lang="el-GR" sz="2800" dirty="0" smtClean="0">
                <a:solidFill>
                  <a:srgbClr val="FF0000"/>
                </a:solidFill>
              </a:rPr>
              <a:t>α</a:t>
            </a:r>
            <a:r>
              <a:rPr lang="en-US" sz="1400" dirty="0" err="1" smtClean="0">
                <a:solidFill>
                  <a:srgbClr val="FF0000"/>
                </a:solidFill>
              </a:rPr>
              <a:t>aL</a:t>
            </a:r>
            <a:r>
              <a:rPr lang="en-US" sz="1400" dirty="0" smtClean="0">
                <a:solidFill>
                  <a:srgbClr val="FF0000"/>
                </a:solidFill>
              </a:rPr>
              <a:t>, </a:t>
            </a:r>
            <a:r>
              <a:rPr lang="el-GR" sz="2800" dirty="0" smtClean="0">
                <a:solidFill>
                  <a:srgbClr val="FF0000"/>
                </a:solidFill>
              </a:rPr>
              <a:t>α</a:t>
            </a:r>
            <a:r>
              <a:rPr lang="en-US" sz="1400" dirty="0" err="1" smtClean="0">
                <a:solidFill>
                  <a:srgbClr val="FF0000"/>
                </a:solidFill>
              </a:rPr>
              <a:t>bL</a:t>
            </a:r>
            <a:r>
              <a:rPr lang="en-US" sz="1400" dirty="0" smtClean="0">
                <a:solidFill>
                  <a:srgbClr val="FF0000"/>
                </a:solidFill>
              </a:rPr>
              <a:t> - Influence coefficients (</a:t>
            </a:r>
            <a:r>
              <a:rPr lang="el-GR" sz="2400" dirty="0" smtClean="0">
                <a:solidFill>
                  <a:srgbClr val="FF0000"/>
                </a:solidFill>
              </a:rPr>
              <a:t>α</a:t>
            </a:r>
            <a:r>
              <a:rPr lang="en-US" sz="1200" dirty="0" err="1" smtClean="0">
                <a:solidFill>
                  <a:srgbClr val="FF0000"/>
                </a:solidFill>
              </a:rPr>
              <a:t>aL</a:t>
            </a:r>
            <a:r>
              <a:rPr lang="en-US" sz="1400" dirty="0" smtClean="0">
                <a:solidFill>
                  <a:srgbClr val="FF0000"/>
                </a:solidFill>
              </a:rPr>
              <a:t> = (L</a:t>
            </a:r>
            <a:r>
              <a:rPr lang="en-US" sz="900" dirty="0" smtClean="0">
                <a:solidFill>
                  <a:srgbClr val="FF0000"/>
                </a:solidFill>
              </a:rPr>
              <a:t>3</a:t>
            </a:r>
            <a:r>
              <a:rPr lang="en-US" sz="1400" dirty="0" smtClean="0">
                <a:solidFill>
                  <a:srgbClr val="FF0000"/>
                </a:solidFill>
              </a:rPr>
              <a:t>-L</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L</a:t>
            </a:r>
            <a:r>
              <a:rPr lang="en-US" sz="1400" dirty="0" smtClean="0">
                <a:solidFill>
                  <a:srgbClr val="FF0000"/>
                </a:solidFill>
              </a:rPr>
              <a:t>, </a:t>
            </a:r>
            <a:r>
              <a:rPr lang="el-GR" sz="2400" dirty="0" smtClean="0">
                <a:solidFill>
                  <a:srgbClr val="FF0000"/>
                </a:solidFill>
              </a:rPr>
              <a:t>α</a:t>
            </a:r>
            <a:r>
              <a:rPr lang="en-US" sz="1200" dirty="0" err="1" smtClean="0">
                <a:solidFill>
                  <a:srgbClr val="FF0000"/>
                </a:solidFill>
              </a:rPr>
              <a:t>bL</a:t>
            </a:r>
            <a:r>
              <a:rPr lang="en-US" sz="1400" dirty="0" smtClean="0">
                <a:solidFill>
                  <a:srgbClr val="FF0000"/>
                </a:solidFill>
              </a:rPr>
              <a:t> = (R</a:t>
            </a:r>
            <a:r>
              <a:rPr lang="en-US" sz="900" dirty="0" smtClean="0">
                <a:solidFill>
                  <a:srgbClr val="FF0000"/>
                </a:solidFill>
              </a:rPr>
              <a:t>3</a:t>
            </a:r>
            <a:r>
              <a:rPr lang="en-US" sz="1400" dirty="0" smtClean="0">
                <a:solidFill>
                  <a:srgbClr val="FF0000"/>
                </a:solidFill>
              </a:rPr>
              <a:t>-R</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L </a:t>
            </a:r>
            <a:r>
              <a:rPr lang="en-US" sz="1400" dirty="0" smtClean="0">
                <a:solidFill>
                  <a:srgbClr val="FF0000"/>
                </a:solidFill>
              </a:rPr>
              <a:t>)</a:t>
            </a:r>
            <a:endParaRPr lang="en-US" sz="1400" dirty="0">
              <a:solidFill>
                <a:srgbClr val="FF0000"/>
              </a:solidFill>
            </a:endParaRPr>
          </a:p>
        </p:txBody>
      </p:sp>
      <p:cxnSp>
        <p:nvCxnSpPr>
          <p:cNvPr id="56" name="Straight Arrow Connector 55"/>
          <p:cNvCxnSpPr>
            <a:stCxn id="42" idx="2"/>
          </p:cNvCxnSpPr>
          <p:nvPr/>
        </p:nvCxnSpPr>
        <p:spPr>
          <a:xfrm rot="5400000">
            <a:off x="467774" y="3559158"/>
            <a:ext cx="773668" cy="18521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1425558" y="4561426"/>
            <a:ext cx="773668" cy="18521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Influence co-efficient method</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11</a:t>
            </a:fld>
            <a:endParaRPr lang="en-US" dirty="0"/>
          </a:p>
        </p:txBody>
      </p:sp>
      <p:sp>
        <p:nvSpPr>
          <p:cNvPr id="47" name="TextBox 46"/>
          <p:cNvSpPr txBox="1"/>
          <p:nvPr/>
        </p:nvSpPr>
        <p:spPr>
          <a:xfrm>
            <a:off x="1828800" y="2438400"/>
            <a:ext cx="437940" cy="369332"/>
          </a:xfrm>
          <a:prstGeom prst="rect">
            <a:avLst/>
          </a:prstGeom>
          <a:noFill/>
        </p:spPr>
        <p:txBody>
          <a:bodyPr wrap="none" rtlCol="0">
            <a:spAutoFit/>
          </a:bodyPr>
          <a:lstStyle/>
          <a:p>
            <a:r>
              <a:rPr lang="en-US" dirty="0" smtClean="0">
                <a:solidFill>
                  <a:srgbClr val="FF0000"/>
                </a:solidFill>
              </a:rPr>
              <a:t>R</a:t>
            </a:r>
            <a:r>
              <a:rPr lang="en-US" sz="1200" dirty="0" smtClean="0">
                <a:solidFill>
                  <a:srgbClr val="FF0000"/>
                </a:solidFill>
              </a:rPr>
              <a:t>1</a:t>
            </a:r>
            <a:endParaRPr lang="en-US" dirty="0">
              <a:solidFill>
                <a:srgbClr val="FF0000"/>
              </a:solidFill>
            </a:endParaRPr>
          </a:p>
        </p:txBody>
      </p:sp>
      <p:sp>
        <p:nvSpPr>
          <p:cNvPr id="48" name="TextBox 47"/>
          <p:cNvSpPr txBox="1"/>
          <p:nvPr/>
        </p:nvSpPr>
        <p:spPr>
          <a:xfrm>
            <a:off x="1828800" y="2971800"/>
            <a:ext cx="437940"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1</a:t>
            </a:r>
            <a:endParaRPr lang="en-US" dirty="0">
              <a:solidFill>
                <a:srgbClr val="FF0000"/>
              </a:solidFill>
            </a:endParaRPr>
          </a:p>
        </p:txBody>
      </p:sp>
      <p:sp>
        <p:nvSpPr>
          <p:cNvPr id="51" name="Left Bracket 50"/>
          <p:cNvSpPr/>
          <p:nvPr/>
        </p:nvSpPr>
        <p:spPr>
          <a:xfrm>
            <a:off x="3810000" y="2362200"/>
            <a:ext cx="45719" cy="11430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Right Bracket 51"/>
          <p:cNvSpPr/>
          <p:nvPr/>
        </p:nvSpPr>
        <p:spPr>
          <a:xfrm>
            <a:off x="5715000" y="2362200"/>
            <a:ext cx="76200" cy="114300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p:cNvSpPr txBox="1"/>
          <p:nvPr/>
        </p:nvSpPr>
        <p:spPr>
          <a:xfrm>
            <a:off x="3944046" y="23622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bR</a:t>
            </a:r>
            <a:endParaRPr lang="en-US" sz="1200" dirty="0">
              <a:solidFill>
                <a:srgbClr val="FF0000"/>
              </a:solidFill>
            </a:endParaRPr>
          </a:p>
        </p:txBody>
      </p:sp>
      <p:sp>
        <p:nvSpPr>
          <p:cNvPr id="54" name="TextBox 53"/>
          <p:cNvSpPr txBox="1"/>
          <p:nvPr/>
        </p:nvSpPr>
        <p:spPr>
          <a:xfrm>
            <a:off x="5105400" y="23622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bL</a:t>
            </a:r>
            <a:endParaRPr lang="en-US" sz="1200" dirty="0">
              <a:solidFill>
                <a:srgbClr val="FF0000"/>
              </a:solidFill>
            </a:endParaRPr>
          </a:p>
        </p:txBody>
      </p:sp>
      <p:sp>
        <p:nvSpPr>
          <p:cNvPr id="55" name="TextBox 54"/>
          <p:cNvSpPr txBox="1"/>
          <p:nvPr/>
        </p:nvSpPr>
        <p:spPr>
          <a:xfrm>
            <a:off x="3925692" y="29718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aR</a:t>
            </a:r>
            <a:endParaRPr lang="en-US" sz="1200" dirty="0">
              <a:solidFill>
                <a:srgbClr val="FF0000"/>
              </a:solidFill>
            </a:endParaRPr>
          </a:p>
        </p:txBody>
      </p:sp>
      <p:sp>
        <p:nvSpPr>
          <p:cNvPr id="57" name="TextBox 56"/>
          <p:cNvSpPr txBox="1"/>
          <p:nvPr/>
        </p:nvSpPr>
        <p:spPr>
          <a:xfrm>
            <a:off x="5087046" y="29718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aL</a:t>
            </a:r>
            <a:endParaRPr lang="en-US" sz="1200" dirty="0">
              <a:solidFill>
                <a:srgbClr val="FF0000"/>
              </a:solidFill>
            </a:endParaRPr>
          </a:p>
        </p:txBody>
      </p:sp>
      <p:sp>
        <p:nvSpPr>
          <p:cNvPr id="69" name="Double Brace 68"/>
          <p:cNvSpPr/>
          <p:nvPr/>
        </p:nvSpPr>
        <p:spPr>
          <a:xfrm>
            <a:off x="1676400" y="2362200"/>
            <a:ext cx="685800" cy="1143000"/>
          </a:xfrm>
          <a:prstGeom prst="brace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Double Brace 69"/>
          <p:cNvSpPr/>
          <p:nvPr/>
        </p:nvSpPr>
        <p:spPr>
          <a:xfrm>
            <a:off x="6019800" y="2362200"/>
            <a:ext cx="685800" cy="1143000"/>
          </a:xfrm>
          <a:prstGeom prst="brace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Equal 70"/>
          <p:cNvSpPr/>
          <p:nvPr/>
        </p:nvSpPr>
        <p:spPr>
          <a:xfrm>
            <a:off x="2514600" y="2667000"/>
            <a:ext cx="762000" cy="533400"/>
          </a:xfrm>
          <a:prstGeom prst="mathEqual">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Rectangle 71"/>
          <p:cNvSpPr/>
          <p:nvPr/>
        </p:nvSpPr>
        <p:spPr>
          <a:xfrm>
            <a:off x="6096000" y="2438400"/>
            <a:ext cx="513282" cy="369332"/>
          </a:xfrm>
          <a:prstGeom prst="rect">
            <a:avLst/>
          </a:prstGeom>
        </p:spPr>
        <p:txBody>
          <a:bodyPr wrap="none">
            <a:spAutoFit/>
          </a:bodyPr>
          <a:lstStyle/>
          <a:p>
            <a:r>
              <a:rPr lang="en-US" dirty="0" smtClean="0">
                <a:solidFill>
                  <a:srgbClr val="FF0000"/>
                </a:solidFill>
              </a:rPr>
              <a:t>W</a:t>
            </a:r>
            <a:r>
              <a:rPr lang="en-US" sz="1100" dirty="0" smtClean="0">
                <a:solidFill>
                  <a:srgbClr val="FF0000"/>
                </a:solidFill>
              </a:rPr>
              <a:t>R</a:t>
            </a:r>
            <a:endParaRPr lang="en-US" dirty="0"/>
          </a:p>
        </p:txBody>
      </p:sp>
      <p:sp>
        <p:nvSpPr>
          <p:cNvPr id="73" name="Rectangle 72"/>
          <p:cNvSpPr/>
          <p:nvPr/>
        </p:nvSpPr>
        <p:spPr>
          <a:xfrm>
            <a:off x="6116118" y="2971800"/>
            <a:ext cx="513282" cy="369332"/>
          </a:xfrm>
          <a:prstGeom prst="rect">
            <a:avLst/>
          </a:prstGeom>
        </p:spPr>
        <p:txBody>
          <a:bodyPr wrap="none">
            <a:spAutoFit/>
          </a:bodyPr>
          <a:lstStyle/>
          <a:p>
            <a:r>
              <a:rPr lang="en-US" dirty="0" smtClean="0">
                <a:solidFill>
                  <a:srgbClr val="FF0000"/>
                </a:solidFill>
              </a:rPr>
              <a:t>W</a:t>
            </a:r>
            <a:r>
              <a:rPr lang="en-US" sz="1100" dirty="0" smtClean="0">
                <a:solidFill>
                  <a:srgbClr val="FF0000"/>
                </a:solidFill>
              </a:rPr>
              <a:t>L</a:t>
            </a:r>
            <a:endParaRPr lang="en-US" dirty="0"/>
          </a:p>
        </p:txBody>
      </p:sp>
      <p:sp>
        <p:nvSpPr>
          <p:cNvPr id="76" name="TextBox 75"/>
          <p:cNvSpPr txBox="1"/>
          <p:nvPr/>
        </p:nvSpPr>
        <p:spPr>
          <a:xfrm>
            <a:off x="1066800" y="4495800"/>
            <a:ext cx="6758581" cy="369332"/>
          </a:xfrm>
          <a:prstGeom prst="rect">
            <a:avLst/>
          </a:prstGeom>
          <a:noFill/>
        </p:spPr>
        <p:txBody>
          <a:bodyPr wrap="none" rtlCol="0">
            <a:spAutoFit/>
          </a:bodyPr>
          <a:lstStyle/>
          <a:p>
            <a:r>
              <a:rPr lang="en-US" dirty="0" smtClean="0">
                <a:solidFill>
                  <a:srgbClr val="FF0000"/>
                </a:solidFill>
              </a:rPr>
              <a:t>W</a:t>
            </a:r>
            <a:r>
              <a:rPr lang="en-US" sz="1100" dirty="0" smtClean="0">
                <a:solidFill>
                  <a:srgbClr val="FF0000"/>
                </a:solidFill>
              </a:rPr>
              <a:t>R, </a:t>
            </a:r>
            <a:r>
              <a:rPr lang="en-US" dirty="0" smtClean="0">
                <a:solidFill>
                  <a:srgbClr val="FF0000"/>
                </a:solidFill>
              </a:rPr>
              <a:t>W</a:t>
            </a:r>
            <a:r>
              <a:rPr lang="en-US" sz="1100" dirty="0" smtClean="0">
                <a:solidFill>
                  <a:srgbClr val="FF0000"/>
                </a:solidFill>
              </a:rPr>
              <a:t>L     </a:t>
            </a:r>
            <a:r>
              <a:rPr lang="en-US" sz="1000" dirty="0" smtClean="0">
                <a:solidFill>
                  <a:srgbClr val="FF0000"/>
                </a:solidFill>
              </a:rPr>
              <a:t>	</a:t>
            </a:r>
            <a:r>
              <a:rPr lang="en-US" dirty="0" smtClean="0">
                <a:solidFill>
                  <a:srgbClr val="FF0000"/>
                </a:solidFill>
              </a:rPr>
              <a:t>- </a:t>
            </a:r>
            <a:r>
              <a:rPr lang="en-US" sz="1400" dirty="0" smtClean="0">
                <a:solidFill>
                  <a:srgbClr val="FF0000"/>
                </a:solidFill>
              </a:rPr>
              <a:t>Correct balance masses in balancing planes ‘R’ and ‘L’ respectively</a:t>
            </a:r>
            <a:endParaRPr lang="en-US" sz="1400" dirty="0">
              <a:solidFill>
                <a:srgbClr val="FF0000"/>
              </a:solidFill>
            </a:endParaRPr>
          </a:p>
        </p:txBody>
      </p:sp>
      <p:sp>
        <p:nvSpPr>
          <p:cNvPr id="78" name="Minus 77"/>
          <p:cNvSpPr/>
          <p:nvPr/>
        </p:nvSpPr>
        <p:spPr>
          <a:xfrm>
            <a:off x="3429000" y="2743200"/>
            <a:ext cx="304800" cy="381000"/>
          </a:xfrm>
          <a:prstGeom prst="mathMinus">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1295400" y="3581400"/>
            <a:ext cx="1297150" cy="461665"/>
          </a:xfrm>
          <a:prstGeom prst="rect">
            <a:avLst/>
          </a:prstGeom>
          <a:noFill/>
        </p:spPr>
        <p:txBody>
          <a:bodyPr wrap="none" rtlCol="0">
            <a:spAutoFit/>
          </a:bodyPr>
          <a:lstStyle/>
          <a:p>
            <a:r>
              <a:rPr lang="en-US" sz="1200" dirty="0" smtClean="0"/>
              <a:t>Initial response</a:t>
            </a:r>
          </a:p>
          <a:p>
            <a:r>
              <a:rPr lang="en-US" sz="1200" dirty="0" smtClean="0"/>
              <a:t>vector</a:t>
            </a:r>
            <a:endParaRPr lang="en-US" sz="1200" dirty="0"/>
          </a:p>
        </p:txBody>
      </p:sp>
      <p:sp>
        <p:nvSpPr>
          <p:cNvPr id="80" name="TextBox 79"/>
          <p:cNvSpPr txBox="1"/>
          <p:nvPr/>
        </p:nvSpPr>
        <p:spPr>
          <a:xfrm>
            <a:off x="4114800" y="3609201"/>
            <a:ext cx="1523174" cy="276999"/>
          </a:xfrm>
          <a:prstGeom prst="rect">
            <a:avLst/>
          </a:prstGeom>
          <a:noFill/>
        </p:spPr>
        <p:txBody>
          <a:bodyPr wrap="none" rtlCol="0">
            <a:spAutoFit/>
          </a:bodyPr>
          <a:lstStyle/>
          <a:p>
            <a:r>
              <a:rPr lang="en-US" sz="1200" dirty="0" smtClean="0"/>
              <a:t>Co-efficient matrix</a:t>
            </a:r>
            <a:endParaRPr lang="en-US" sz="1200" dirty="0"/>
          </a:p>
        </p:txBody>
      </p:sp>
      <p:sp>
        <p:nvSpPr>
          <p:cNvPr id="81" name="TextBox 80"/>
          <p:cNvSpPr txBox="1"/>
          <p:nvPr/>
        </p:nvSpPr>
        <p:spPr>
          <a:xfrm>
            <a:off x="5943600" y="3581400"/>
            <a:ext cx="1636987" cy="276999"/>
          </a:xfrm>
          <a:prstGeom prst="rect">
            <a:avLst/>
          </a:prstGeom>
          <a:noFill/>
        </p:spPr>
        <p:txBody>
          <a:bodyPr wrap="none" rtlCol="0">
            <a:spAutoFit/>
          </a:bodyPr>
          <a:lstStyle/>
          <a:p>
            <a:r>
              <a:rPr lang="en-US" sz="1200" dirty="0" smtClean="0"/>
              <a:t>Balance mass vector</a:t>
            </a:r>
            <a:endParaRPr lang="en-US" sz="1200" dirty="0"/>
          </a:p>
        </p:txBody>
      </p:sp>
      <p:sp>
        <p:nvSpPr>
          <p:cNvPr id="23" name="TextBox 22"/>
          <p:cNvSpPr txBox="1"/>
          <p:nvPr/>
        </p:nvSpPr>
        <p:spPr>
          <a:xfrm>
            <a:off x="1101925" y="4876800"/>
            <a:ext cx="5527475"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1, </a:t>
            </a:r>
            <a:r>
              <a:rPr lang="en-US" dirty="0" smtClean="0">
                <a:solidFill>
                  <a:srgbClr val="FF0000"/>
                </a:solidFill>
              </a:rPr>
              <a:t>R</a:t>
            </a:r>
            <a:r>
              <a:rPr lang="en-US" sz="1000" dirty="0" smtClean="0">
                <a:solidFill>
                  <a:srgbClr val="FF0000"/>
                </a:solidFill>
              </a:rPr>
              <a:t>1	</a:t>
            </a:r>
            <a:r>
              <a:rPr lang="en-US" dirty="0" smtClean="0">
                <a:solidFill>
                  <a:srgbClr val="FF0000"/>
                </a:solidFill>
              </a:rPr>
              <a:t>- </a:t>
            </a:r>
            <a:r>
              <a:rPr lang="en-US" sz="1400" dirty="0" smtClean="0">
                <a:solidFill>
                  <a:srgbClr val="FF0000"/>
                </a:solidFill>
              </a:rPr>
              <a:t>Initial response measured at ‘a’ and ‘b’ respectively </a:t>
            </a:r>
            <a:endParaRPr lang="en-US" sz="1400" dirty="0">
              <a:solidFill>
                <a:srgbClr val="FF0000"/>
              </a:solidFill>
            </a:endParaRPr>
          </a:p>
        </p:txBody>
      </p:sp>
      <p:sp>
        <p:nvSpPr>
          <p:cNvPr id="24" name="Rectangle 23"/>
          <p:cNvSpPr/>
          <p:nvPr/>
        </p:nvSpPr>
        <p:spPr>
          <a:xfrm>
            <a:off x="1066800" y="5181600"/>
            <a:ext cx="7162800" cy="954107"/>
          </a:xfrm>
          <a:prstGeom prst="rect">
            <a:avLst/>
          </a:prstGeom>
        </p:spPr>
        <p:txBody>
          <a:bodyPr wrap="square">
            <a:spAutoFit/>
          </a:bodyPr>
          <a:lstStyle/>
          <a:p>
            <a:r>
              <a:rPr lang="el-GR" sz="2800" dirty="0" smtClean="0">
                <a:solidFill>
                  <a:srgbClr val="FF0000"/>
                </a:solidFill>
              </a:rPr>
              <a:t>α</a:t>
            </a:r>
            <a:r>
              <a:rPr lang="en-US" sz="1400" dirty="0" err="1" smtClean="0">
                <a:solidFill>
                  <a:srgbClr val="FF0000"/>
                </a:solidFill>
              </a:rPr>
              <a:t>aR</a:t>
            </a:r>
            <a:r>
              <a:rPr lang="en-US" dirty="0" smtClean="0">
                <a:solidFill>
                  <a:srgbClr val="FF0000"/>
                </a:solidFill>
              </a:rPr>
              <a:t>, </a:t>
            </a:r>
            <a:r>
              <a:rPr lang="el-GR" sz="2800" dirty="0" smtClean="0">
                <a:solidFill>
                  <a:srgbClr val="FF0000"/>
                </a:solidFill>
              </a:rPr>
              <a:t>α</a:t>
            </a:r>
            <a:r>
              <a:rPr lang="en-US" sz="1400" dirty="0" err="1" smtClean="0">
                <a:solidFill>
                  <a:srgbClr val="FF0000"/>
                </a:solidFill>
              </a:rPr>
              <a:t>bR</a:t>
            </a:r>
            <a:r>
              <a:rPr lang="en-US" dirty="0" smtClean="0">
                <a:solidFill>
                  <a:srgbClr val="FF0000"/>
                </a:solidFill>
              </a:rPr>
              <a:t> - </a:t>
            </a:r>
            <a:r>
              <a:rPr lang="en-US" sz="1400" dirty="0" smtClean="0">
                <a:solidFill>
                  <a:srgbClr val="FF0000"/>
                </a:solidFill>
              </a:rPr>
              <a:t>Influence coefficients (</a:t>
            </a:r>
            <a:r>
              <a:rPr lang="el-GR" sz="2800" dirty="0" smtClean="0">
                <a:solidFill>
                  <a:srgbClr val="FF0000"/>
                </a:solidFill>
              </a:rPr>
              <a:t>α</a:t>
            </a:r>
            <a:r>
              <a:rPr lang="en-US" sz="1400" dirty="0" err="1" smtClean="0">
                <a:solidFill>
                  <a:srgbClr val="FF0000"/>
                </a:solidFill>
              </a:rPr>
              <a:t>aR</a:t>
            </a:r>
            <a:r>
              <a:rPr lang="en-US" sz="1400" dirty="0" smtClean="0">
                <a:solidFill>
                  <a:srgbClr val="FF0000"/>
                </a:solidFill>
              </a:rPr>
              <a:t> = (L</a:t>
            </a:r>
            <a:r>
              <a:rPr lang="en-US" sz="900" dirty="0" smtClean="0">
                <a:solidFill>
                  <a:srgbClr val="FF0000"/>
                </a:solidFill>
              </a:rPr>
              <a:t>2</a:t>
            </a:r>
            <a:r>
              <a:rPr lang="en-US" sz="1400" dirty="0" smtClean="0">
                <a:solidFill>
                  <a:srgbClr val="FF0000"/>
                </a:solidFill>
              </a:rPr>
              <a:t>-L</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R</a:t>
            </a:r>
            <a:r>
              <a:rPr lang="en-US" sz="1400" dirty="0" smtClean="0">
                <a:solidFill>
                  <a:srgbClr val="FF0000"/>
                </a:solidFill>
              </a:rPr>
              <a:t>, </a:t>
            </a:r>
            <a:r>
              <a:rPr lang="el-GR" sz="2800" dirty="0" smtClean="0">
                <a:solidFill>
                  <a:srgbClr val="FF0000"/>
                </a:solidFill>
              </a:rPr>
              <a:t>α</a:t>
            </a:r>
            <a:r>
              <a:rPr lang="en-US" sz="1400" dirty="0" err="1" smtClean="0">
                <a:solidFill>
                  <a:srgbClr val="FF0000"/>
                </a:solidFill>
              </a:rPr>
              <a:t>bR</a:t>
            </a:r>
            <a:r>
              <a:rPr lang="en-US" sz="1400" dirty="0" smtClean="0">
                <a:solidFill>
                  <a:srgbClr val="FF0000"/>
                </a:solidFill>
              </a:rPr>
              <a:t> = (R</a:t>
            </a:r>
            <a:r>
              <a:rPr lang="en-US" sz="900" dirty="0" smtClean="0">
                <a:solidFill>
                  <a:srgbClr val="FF0000"/>
                </a:solidFill>
              </a:rPr>
              <a:t>2</a:t>
            </a:r>
            <a:r>
              <a:rPr lang="en-US" sz="1400" dirty="0" smtClean="0">
                <a:solidFill>
                  <a:srgbClr val="FF0000"/>
                </a:solidFill>
              </a:rPr>
              <a:t>-R</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R</a:t>
            </a:r>
            <a:r>
              <a:rPr lang="en-US" sz="1400" dirty="0" smtClean="0">
                <a:solidFill>
                  <a:srgbClr val="FF0000"/>
                </a:solidFill>
              </a:rPr>
              <a:t> )</a:t>
            </a:r>
          </a:p>
          <a:p>
            <a:r>
              <a:rPr lang="el-GR" sz="2800" dirty="0" smtClean="0">
                <a:solidFill>
                  <a:srgbClr val="FF0000"/>
                </a:solidFill>
              </a:rPr>
              <a:t>α</a:t>
            </a:r>
            <a:r>
              <a:rPr lang="en-US" sz="1400" dirty="0" err="1" smtClean="0">
                <a:solidFill>
                  <a:srgbClr val="FF0000"/>
                </a:solidFill>
              </a:rPr>
              <a:t>aL</a:t>
            </a:r>
            <a:r>
              <a:rPr lang="en-US" sz="1400" dirty="0" smtClean="0">
                <a:solidFill>
                  <a:srgbClr val="FF0000"/>
                </a:solidFill>
              </a:rPr>
              <a:t>, </a:t>
            </a:r>
            <a:r>
              <a:rPr lang="el-GR" sz="2800" dirty="0" smtClean="0">
                <a:solidFill>
                  <a:srgbClr val="FF0000"/>
                </a:solidFill>
              </a:rPr>
              <a:t>α</a:t>
            </a:r>
            <a:r>
              <a:rPr lang="en-US" sz="1400" dirty="0" err="1" smtClean="0">
                <a:solidFill>
                  <a:srgbClr val="FF0000"/>
                </a:solidFill>
              </a:rPr>
              <a:t>bL</a:t>
            </a:r>
            <a:r>
              <a:rPr lang="en-US" sz="1400" dirty="0" smtClean="0">
                <a:solidFill>
                  <a:srgbClr val="FF0000"/>
                </a:solidFill>
              </a:rPr>
              <a:t>  - Influence coefficients (</a:t>
            </a:r>
            <a:r>
              <a:rPr lang="el-GR" sz="2400" dirty="0" smtClean="0">
                <a:solidFill>
                  <a:srgbClr val="FF0000"/>
                </a:solidFill>
              </a:rPr>
              <a:t>α</a:t>
            </a:r>
            <a:r>
              <a:rPr lang="en-US" sz="1200" dirty="0" err="1" smtClean="0">
                <a:solidFill>
                  <a:srgbClr val="FF0000"/>
                </a:solidFill>
              </a:rPr>
              <a:t>aL</a:t>
            </a:r>
            <a:r>
              <a:rPr lang="en-US" sz="1400" dirty="0" smtClean="0">
                <a:solidFill>
                  <a:srgbClr val="FF0000"/>
                </a:solidFill>
              </a:rPr>
              <a:t> = (L</a:t>
            </a:r>
            <a:r>
              <a:rPr lang="en-US" sz="900" dirty="0" smtClean="0">
                <a:solidFill>
                  <a:srgbClr val="FF0000"/>
                </a:solidFill>
              </a:rPr>
              <a:t>3</a:t>
            </a:r>
            <a:r>
              <a:rPr lang="en-US" sz="1400" dirty="0" smtClean="0">
                <a:solidFill>
                  <a:srgbClr val="FF0000"/>
                </a:solidFill>
              </a:rPr>
              <a:t>-L</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L</a:t>
            </a:r>
            <a:r>
              <a:rPr lang="en-US" sz="1400" dirty="0" smtClean="0">
                <a:solidFill>
                  <a:srgbClr val="FF0000"/>
                </a:solidFill>
              </a:rPr>
              <a:t>, </a:t>
            </a:r>
            <a:r>
              <a:rPr lang="el-GR" sz="2400" dirty="0" smtClean="0">
                <a:solidFill>
                  <a:srgbClr val="FF0000"/>
                </a:solidFill>
              </a:rPr>
              <a:t>α</a:t>
            </a:r>
            <a:r>
              <a:rPr lang="en-US" sz="1200" dirty="0" err="1" smtClean="0">
                <a:solidFill>
                  <a:srgbClr val="FF0000"/>
                </a:solidFill>
              </a:rPr>
              <a:t>bL</a:t>
            </a:r>
            <a:r>
              <a:rPr lang="en-US" sz="1400" dirty="0" smtClean="0">
                <a:solidFill>
                  <a:srgbClr val="FF0000"/>
                </a:solidFill>
              </a:rPr>
              <a:t> = (R</a:t>
            </a:r>
            <a:r>
              <a:rPr lang="en-US" sz="900" dirty="0" smtClean="0">
                <a:solidFill>
                  <a:srgbClr val="FF0000"/>
                </a:solidFill>
              </a:rPr>
              <a:t>3</a:t>
            </a:r>
            <a:r>
              <a:rPr lang="en-US" sz="1400" dirty="0" smtClean="0">
                <a:solidFill>
                  <a:srgbClr val="FF0000"/>
                </a:solidFill>
              </a:rPr>
              <a:t>-R</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L </a:t>
            </a:r>
            <a:r>
              <a:rPr lang="en-US" sz="1400" dirty="0" smtClean="0">
                <a:solidFill>
                  <a:srgbClr val="FF0000"/>
                </a:solidFill>
              </a:rPr>
              <a:t>)</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5/21/2012</a:t>
            </a:r>
            <a:endParaRPr lang="en-US" dirty="0"/>
          </a:p>
        </p:txBody>
      </p:sp>
      <p:sp>
        <p:nvSpPr>
          <p:cNvPr id="4" name="Slide Number Placeholder 3"/>
          <p:cNvSpPr>
            <a:spLocks noGrp="1"/>
          </p:cNvSpPr>
          <p:nvPr>
            <p:ph type="sldNum" sz="quarter" idx="11"/>
          </p:nvPr>
        </p:nvSpPr>
        <p:spPr/>
        <p:txBody>
          <a:bodyPr/>
          <a:lstStyle/>
          <a:p>
            <a:fld id="{70E9C782-0E86-4B63-AD55-3ACD09BBC654}" type="slidenum">
              <a:rPr lang="en-US" smtClean="0"/>
              <a:pPr/>
              <a:t>12</a:t>
            </a:fld>
            <a:endParaRPr lang="en-US"/>
          </a:p>
        </p:txBody>
      </p:sp>
      <p:sp>
        <p:nvSpPr>
          <p:cNvPr id="87" name="TextBox 86"/>
          <p:cNvSpPr txBox="1"/>
          <p:nvPr/>
        </p:nvSpPr>
        <p:spPr>
          <a:xfrm>
            <a:off x="1219200" y="5638800"/>
            <a:ext cx="6781800" cy="400110"/>
          </a:xfrm>
          <a:prstGeom prst="rect">
            <a:avLst/>
          </a:prstGeom>
          <a:noFill/>
        </p:spPr>
        <p:txBody>
          <a:bodyPr wrap="square" rtlCol="0">
            <a:spAutoFit/>
          </a:bodyPr>
          <a:lstStyle/>
          <a:p>
            <a:pPr algn="ctr"/>
            <a:r>
              <a:rPr lang="en-US" sz="2000" dirty="0" smtClean="0"/>
              <a:t>Example Rotor system</a:t>
            </a:r>
            <a:endParaRPr lang="en-US" sz="2000" dirty="0"/>
          </a:p>
        </p:txBody>
      </p:sp>
      <p:grpSp>
        <p:nvGrpSpPr>
          <p:cNvPr id="61" name="Group 60"/>
          <p:cNvGrpSpPr/>
          <p:nvPr/>
        </p:nvGrpSpPr>
        <p:grpSpPr>
          <a:xfrm>
            <a:off x="304800" y="1447800"/>
            <a:ext cx="7613335" cy="3505201"/>
            <a:chOff x="304800" y="1447800"/>
            <a:chExt cx="7613335" cy="3505201"/>
          </a:xfrm>
        </p:grpSpPr>
        <p:sp>
          <p:nvSpPr>
            <p:cNvPr id="81" name="TextBox 80"/>
            <p:cNvSpPr txBox="1"/>
            <p:nvPr/>
          </p:nvSpPr>
          <p:spPr>
            <a:xfrm>
              <a:off x="7162800" y="2590800"/>
              <a:ext cx="755335" cy="446276"/>
            </a:xfrm>
            <a:prstGeom prst="rect">
              <a:avLst/>
            </a:prstGeom>
            <a:noFill/>
          </p:spPr>
          <p:txBody>
            <a:bodyPr wrap="none" rtlCol="0">
              <a:spAutoFit/>
            </a:bodyPr>
            <a:lstStyle/>
            <a:p>
              <a:r>
                <a:rPr lang="en-US" sz="1200" dirty="0" smtClean="0"/>
                <a:t>Turbine</a:t>
              </a:r>
            </a:p>
            <a:p>
              <a:r>
                <a:rPr lang="en-US" sz="1100" dirty="0" smtClean="0"/>
                <a:t>End</a:t>
              </a:r>
              <a:endParaRPr lang="en-US" sz="1100" dirty="0"/>
            </a:p>
          </p:txBody>
        </p:sp>
        <p:grpSp>
          <p:nvGrpSpPr>
            <p:cNvPr id="60" name="Group 59"/>
            <p:cNvGrpSpPr/>
            <p:nvPr/>
          </p:nvGrpSpPr>
          <p:grpSpPr>
            <a:xfrm>
              <a:off x="304800" y="1447800"/>
              <a:ext cx="7162800" cy="3505201"/>
              <a:chOff x="304800" y="1447800"/>
              <a:chExt cx="7162800" cy="3505201"/>
            </a:xfrm>
          </p:grpSpPr>
          <p:sp>
            <p:nvSpPr>
              <p:cNvPr id="80" name="TextBox 79"/>
              <p:cNvSpPr txBox="1"/>
              <p:nvPr/>
            </p:nvSpPr>
            <p:spPr>
              <a:xfrm>
                <a:off x="304800" y="2590800"/>
                <a:ext cx="1029449" cy="446276"/>
              </a:xfrm>
              <a:prstGeom prst="rect">
                <a:avLst/>
              </a:prstGeom>
              <a:noFill/>
            </p:spPr>
            <p:txBody>
              <a:bodyPr wrap="none" rtlCol="0">
                <a:spAutoFit/>
              </a:bodyPr>
              <a:lstStyle/>
              <a:p>
                <a:r>
                  <a:rPr lang="en-US" sz="1200" dirty="0" smtClean="0"/>
                  <a:t>Compressor</a:t>
                </a:r>
              </a:p>
              <a:p>
                <a:r>
                  <a:rPr lang="en-US" sz="1100" dirty="0" smtClean="0"/>
                  <a:t>End</a:t>
                </a:r>
                <a:endParaRPr lang="en-US" sz="1100" dirty="0"/>
              </a:p>
            </p:txBody>
          </p:sp>
          <p:sp>
            <p:nvSpPr>
              <p:cNvPr id="82" name="TextBox 81"/>
              <p:cNvSpPr txBox="1"/>
              <p:nvPr/>
            </p:nvSpPr>
            <p:spPr>
              <a:xfrm>
                <a:off x="1752600" y="1828800"/>
                <a:ext cx="662361" cy="276999"/>
              </a:xfrm>
              <a:prstGeom prst="rect">
                <a:avLst/>
              </a:prstGeom>
              <a:noFill/>
            </p:spPr>
            <p:txBody>
              <a:bodyPr wrap="none" rtlCol="0">
                <a:spAutoFit/>
              </a:bodyPr>
              <a:lstStyle/>
              <a:p>
                <a:r>
                  <a:rPr lang="en-US" sz="1200" dirty="0" smtClean="0"/>
                  <a:t>Rotor1</a:t>
                </a:r>
                <a:endParaRPr lang="en-US" sz="1200" dirty="0"/>
              </a:p>
            </p:txBody>
          </p:sp>
          <p:sp>
            <p:nvSpPr>
              <p:cNvPr id="83" name="TextBox 82"/>
              <p:cNvSpPr txBox="1"/>
              <p:nvPr/>
            </p:nvSpPr>
            <p:spPr>
              <a:xfrm>
                <a:off x="2819400" y="1447800"/>
                <a:ext cx="662361" cy="276999"/>
              </a:xfrm>
              <a:prstGeom prst="rect">
                <a:avLst/>
              </a:prstGeom>
              <a:noFill/>
            </p:spPr>
            <p:txBody>
              <a:bodyPr wrap="none" rtlCol="0">
                <a:spAutoFit/>
              </a:bodyPr>
              <a:lstStyle/>
              <a:p>
                <a:r>
                  <a:rPr lang="en-US" sz="1200" dirty="0" smtClean="0"/>
                  <a:t>Rotor2</a:t>
                </a:r>
                <a:endParaRPr lang="en-US" sz="1200" dirty="0"/>
              </a:p>
            </p:txBody>
          </p:sp>
          <p:sp>
            <p:nvSpPr>
              <p:cNvPr id="84" name="TextBox 83"/>
              <p:cNvSpPr txBox="1"/>
              <p:nvPr/>
            </p:nvSpPr>
            <p:spPr>
              <a:xfrm>
                <a:off x="4114800" y="1676400"/>
                <a:ext cx="662361" cy="276999"/>
              </a:xfrm>
              <a:prstGeom prst="rect">
                <a:avLst/>
              </a:prstGeom>
              <a:noFill/>
            </p:spPr>
            <p:txBody>
              <a:bodyPr wrap="none" rtlCol="0">
                <a:spAutoFit/>
              </a:bodyPr>
              <a:lstStyle/>
              <a:p>
                <a:r>
                  <a:rPr lang="en-US" sz="1200" dirty="0" smtClean="0"/>
                  <a:t>Rotor3</a:t>
                </a:r>
                <a:endParaRPr lang="en-US" sz="1200" dirty="0"/>
              </a:p>
            </p:txBody>
          </p:sp>
          <p:sp>
            <p:nvSpPr>
              <p:cNvPr id="85" name="TextBox 84"/>
              <p:cNvSpPr txBox="1"/>
              <p:nvPr/>
            </p:nvSpPr>
            <p:spPr>
              <a:xfrm>
                <a:off x="5029200" y="1447800"/>
                <a:ext cx="662361" cy="276999"/>
              </a:xfrm>
              <a:prstGeom prst="rect">
                <a:avLst/>
              </a:prstGeom>
              <a:noFill/>
            </p:spPr>
            <p:txBody>
              <a:bodyPr wrap="none" rtlCol="0">
                <a:spAutoFit/>
              </a:bodyPr>
              <a:lstStyle/>
              <a:p>
                <a:r>
                  <a:rPr lang="en-US" sz="1200" dirty="0" smtClean="0"/>
                  <a:t>Rotor4</a:t>
                </a:r>
                <a:endParaRPr lang="en-US" sz="1200" dirty="0"/>
              </a:p>
            </p:txBody>
          </p:sp>
          <p:sp>
            <p:nvSpPr>
              <p:cNvPr id="86" name="TextBox 85"/>
              <p:cNvSpPr txBox="1"/>
              <p:nvPr/>
            </p:nvSpPr>
            <p:spPr>
              <a:xfrm>
                <a:off x="6248400" y="1828800"/>
                <a:ext cx="662361" cy="276999"/>
              </a:xfrm>
              <a:prstGeom prst="rect">
                <a:avLst/>
              </a:prstGeom>
              <a:noFill/>
            </p:spPr>
            <p:txBody>
              <a:bodyPr wrap="none" rtlCol="0">
                <a:spAutoFit/>
              </a:bodyPr>
              <a:lstStyle/>
              <a:p>
                <a:r>
                  <a:rPr lang="en-US" sz="1200" dirty="0" smtClean="0"/>
                  <a:t>Rotor5</a:t>
                </a:r>
                <a:endParaRPr lang="en-US" sz="1200" dirty="0"/>
              </a:p>
            </p:txBody>
          </p:sp>
          <p:sp>
            <p:nvSpPr>
              <p:cNvPr id="88" name="Rectangle 87"/>
              <p:cNvSpPr/>
              <p:nvPr/>
            </p:nvSpPr>
            <p:spPr>
              <a:xfrm>
                <a:off x="1371600" y="2743200"/>
                <a:ext cx="5791200" cy="228600"/>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6477000" y="2133600"/>
                <a:ext cx="228600" cy="1524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048000" y="1828800"/>
                <a:ext cx="228600" cy="2286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4343400" y="2057400"/>
                <a:ext cx="152400" cy="16002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5257800" y="1752600"/>
                <a:ext cx="228600" cy="2286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1371600" y="2362200"/>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p:nvPr/>
            </p:nvCxnSpPr>
            <p:spPr>
              <a:xfrm rot="16200000" flipH="1">
                <a:off x="1333500" y="24003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1333500" y="24003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1371600" y="2971800"/>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p:cNvCxnSpPr/>
              <p:nvPr/>
            </p:nvCxnSpPr>
            <p:spPr>
              <a:xfrm rot="16200000" flipH="1">
                <a:off x="1333500" y="30099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1333500" y="30099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6" idx="2"/>
              </p:cNvCxnSpPr>
              <p:nvPr/>
            </p:nvCxnSpPr>
            <p:spPr>
              <a:xfrm rot="5400000">
                <a:off x="1295400" y="35814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6200000" flipH="1">
                <a:off x="1524000" y="38100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1447800" y="3886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6200000" flipH="1">
                <a:off x="1447800" y="4038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1447800" y="4191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6200000" flipH="1">
                <a:off x="1447800" y="4343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1524000" y="44958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1410494" y="46855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143000" y="48006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10668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12192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13716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15240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16764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6858000" y="2362201"/>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Connector 113"/>
              <p:cNvCxnSpPr/>
              <p:nvPr/>
            </p:nvCxnSpPr>
            <p:spPr>
              <a:xfrm rot="16200000" flipH="1">
                <a:off x="6819900" y="24003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6819900" y="24003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Rectangle 115"/>
              <p:cNvSpPr/>
              <p:nvPr/>
            </p:nvSpPr>
            <p:spPr>
              <a:xfrm>
                <a:off x="6858000" y="2971801"/>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Connector 116"/>
              <p:cNvCxnSpPr/>
              <p:nvPr/>
            </p:nvCxnSpPr>
            <p:spPr>
              <a:xfrm rot="16200000" flipH="1">
                <a:off x="6819900" y="30099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6819900" y="30099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16" idx="2"/>
              </p:cNvCxnSpPr>
              <p:nvPr/>
            </p:nvCxnSpPr>
            <p:spPr>
              <a:xfrm rot="5400000">
                <a:off x="6781800" y="3581401"/>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6200000" flipH="1">
                <a:off x="7010400" y="38100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6934200" y="38862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16200000" flipH="1">
                <a:off x="6934200" y="4038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6934200" y="41910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16200000" flipH="1">
                <a:off x="6934200" y="43434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7010400" y="44958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6896894" y="4685507"/>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6629400" y="4800601"/>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65532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67056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68580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70104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71628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1981200" y="2209800"/>
                <a:ext cx="228600" cy="12192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2" name="Title 7"/>
          <p:cNvSpPr>
            <a:spLocks noGrp="1"/>
          </p:cNvSpPr>
          <p:nvPr>
            <p:ph type="title"/>
          </p:nvPr>
        </p:nvSpPr>
        <p:spPr>
          <a:xfrm>
            <a:off x="152400" y="274638"/>
            <a:ext cx="7467600" cy="1143000"/>
          </a:xfrm>
        </p:spPr>
        <p:txBody>
          <a:bodyPr anchor="t"/>
          <a:lstStyle/>
          <a:p>
            <a:r>
              <a:rPr lang="en-US" dirty="0" smtClean="0"/>
              <a:t>Application Demonstration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7467600" cy="1143000"/>
          </a:xfrm>
        </p:spPr>
        <p:txBody>
          <a:bodyPr anchor="t"/>
          <a:lstStyle/>
          <a:p>
            <a:r>
              <a:rPr lang="en-US" dirty="0" smtClean="0"/>
              <a:t>Rotor Balancing Application Program</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13</a:t>
            </a:fld>
            <a:endParaRPr lang="en-US" dirty="0"/>
          </a:p>
        </p:txBody>
      </p:sp>
      <p:sp>
        <p:nvSpPr>
          <p:cNvPr id="24" name="Footer Placeholder 5"/>
          <p:cNvSpPr>
            <a:spLocks noGrp="1"/>
          </p:cNvSpPr>
          <p:nvPr>
            <p:ph type="ftr" sz="quarter" idx="12"/>
          </p:nvPr>
        </p:nvSpPr>
        <p:spPr>
          <a:xfrm rot="5400000">
            <a:off x="6990186" y="3737240"/>
            <a:ext cx="3200400" cy="365760"/>
          </a:xfrm>
        </p:spPr>
        <p:txBody>
          <a:bodyPr/>
          <a:lstStyle/>
          <a:p>
            <a:r>
              <a:rPr lang="en-US" dirty="0" smtClean="0"/>
              <a:t>TechPassion Proprietary</a:t>
            </a:r>
            <a:endParaRPr lang="en-US" dirty="0"/>
          </a:p>
        </p:txBody>
      </p:sp>
      <p:pic>
        <p:nvPicPr>
          <p:cNvPr id="1028" name="Picture 4"/>
          <p:cNvPicPr>
            <a:picLocks noChangeAspect="1" noChangeArrowheads="1"/>
          </p:cNvPicPr>
          <p:nvPr/>
        </p:nvPicPr>
        <p:blipFill>
          <a:blip r:embed="rId3"/>
          <a:srcRect/>
          <a:stretch>
            <a:fillRect/>
          </a:stretch>
        </p:blipFill>
        <p:spPr bwMode="auto">
          <a:xfrm>
            <a:off x="3286125" y="1066800"/>
            <a:ext cx="2571750" cy="1381125"/>
          </a:xfrm>
          <a:prstGeom prst="rect">
            <a:avLst/>
          </a:prstGeom>
          <a:noFill/>
          <a:ln w="9525">
            <a:noFill/>
            <a:miter lim="800000"/>
            <a:headEnd/>
            <a:tailEnd/>
          </a:ln>
        </p:spPr>
      </p:pic>
      <p:pic>
        <p:nvPicPr>
          <p:cNvPr id="1029" name="Picture 5"/>
          <p:cNvPicPr>
            <a:picLocks noChangeAspect="1" noChangeArrowheads="1"/>
          </p:cNvPicPr>
          <p:nvPr/>
        </p:nvPicPr>
        <p:blipFill>
          <a:blip r:embed="rId4"/>
          <a:srcRect/>
          <a:stretch>
            <a:fillRect/>
          </a:stretch>
        </p:blipFill>
        <p:spPr bwMode="auto">
          <a:xfrm>
            <a:off x="2026920" y="2552700"/>
            <a:ext cx="4983480" cy="415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14</a:t>
            </a:fld>
            <a:endParaRPr lang="en-US" dirty="0"/>
          </a:p>
        </p:txBody>
      </p:sp>
      <p:sp>
        <p:nvSpPr>
          <p:cNvPr id="24" name="Footer Placeholder 5"/>
          <p:cNvSpPr>
            <a:spLocks noGrp="1"/>
          </p:cNvSpPr>
          <p:nvPr>
            <p:ph type="ftr" sz="quarter" idx="12"/>
          </p:nvPr>
        </p:nvSpPr>
        <p:spPr>
          <a:xfrm rot="5400000">
            <a:off x="6990186" y="3737240"/>
            <a:ext cx="3200400" cy="365760"/>
          </a:xfrm>
        </p:spPr>
        <p:txBody>
          <a:bodyPr/>
          <a:lstStyle/>
          <a:p>
            <a:r>
              <a:rPr lang="en-US" dirty="0" smtClean="0"/>
              <a:t>TechPassion Proprietary</a:t>
            </a:r>
            <a:endParaRPr lang="en-US" dirty="0"/>
          </a:p>
        </p:txBody>
      </p:sp>
      <p:pic>
        <p:nvPicPr>
          <p:cNvPr id="2050" name="Picture 2"/>
          <p:cNvPicPr>
            <a:picLocks noChangeAspect="1" noChangeArrowheads="1"/>
          </p:cNvPicPr>
          <p:nvPr/>
        </p:nvPicPr>
        <p:blipFill>
          <a:blip r:embed="rId3"/>
          <a:srcRect/>
          <a:stretch>
            <a:fillRect/>
          </a:stretch>
        </p:blipFill>
        <p:spPr bwMode="auto">
          <a:xfrm>
            <a:off x="1714500" y="1333500"/>
            <a:ext cx="5715000" cy="4762500"/>
          </a:xfrm>
          <a:prstGeom prst="rect">
            <a:avLst/>
          </a:prstGeom>
          <a:noFill/>
          <a:ln w="9525">
            <a:noFill/>
            <a:miter lim="800000"/>
            <a:headEnd/>
            <a:tailEnd/>
          </a:ln>
        </p:spPr>
      </p:pic>
      <p:sp>
        <p:nvSpPr>
          <p:cNvPr id="9" name="Title 7"/>
          <p:cNvSpPr>
            <a:spLocks noGrp="1"/>
          </p:cNvSpPr>
          <p:nvPr>
            <p:ph type="title"/>
          </p:nvPr>
        </p:nvSpPr>
        <p:spPr>
          <a:xfrm>
            <a:off x="152400" y="0"/>
            <a:ext cx="7467600" cy="1143000"/>
          </a:xfrm>
        </p:spPr>
        <p:txBody>
          <a:bodyPr anchor="t"/>
          <a:lstStyle/>
          <a:p>
            <a:r>
              <a:rPr lang="en-US" dirty="0" smtClean="0"/>
              <a:t>Rotor Balancing Application Program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15</a:t>
            </a:fld>
            <a:endParaRPr lang="en-US" dirty="0"/>
          </a:p>
        </p:txBody>
      </p:sp>
      <p:sp>
        <p:nvSpPr>
          <p:cNvPr id="24" name="Footer Placeholder 5"/>
          <p:cNvSpPr>
            <a:spLocks noGrp="1"/>
          </p:cNvSpPr>
          <p:nvPr>
            <p:ph type="ftr" sz="quarter" idx="12"/>
          </p:nvPr>
        </p:nvSpPr>
        <p:spPr>
          <a:xfrm rot="5400000">
            <a:off x="6990186" y="3737240"/>
            <a:ext cx="3200400" cy="365760"/>
          </a:xfrm>
        </p:spPr>
        <p:txBody>
          <a:bodyPr/>
          <a:lstStyle/>
          <a:p>
            <a:r>
              <a:rPr lang="en-US" dirty="0" smtClean="0"/>
              <a:t>TechPassion Proprietary</a:t>
            </a:r>
            <a:endParaRPr lang="en-US" dirty="0"/>
          </a:p>
        </p:txBody>
      </p:sp>
      <p:pic>
        <p:nvPicPr>
          <p:cNvPr id="4098" name="Picture 2"/>
          <p:cNvPicPr>
            <a:picLocks noChangeAspect="1" noChangeArrowheads="1"/>
          </p:cNvPicPr>
          <p:nvPr/>
        </p:nvPicPr>
        <p:blipFill>
          <a:blip r:embed="rId3"/>
          <a:srcRect/>
          <a:stretch>
            <a:fillRect/>
          </a:stretch>
        </p:blipFill>
        <p:spPr bwMode="auto">
          <a:xfrm>
            <a:off x="1714500" y="1333500"/>
            <a:ext cx="5715000" cy="4762500"/>
          </a:xfrm>
          <a:prstGeom prst="rect">
            <a:avLst/>
          </a:prstGeom>
          <a:noFill/>
          <a:ln w="9525">
            <a:noFill/>
            <a:miter lim="800000"/>
            <a:headEnd/>
            <a:tailEnd/>
          </a:ln>
        </p:spPr>
      </p:pic>
      <p:sp>
        <p:nvSpPr>
          <p:cNvPr id="9" name="Title 7"/>
          <p:cNvSpPr txBox="1">
            <a:spLocks/>
          </p:cNvSpPr>
          <p:nvPr/>
        </p:nvSpPr>
        <p:spPr>
          <a:xfrm>
            <a:off x="152400" y="0"/>
            <a:ext cx="7467600" cy="1143000"/>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smtClean="0">
                <a:ln>
                  <a:noFill/>
                </a:ln>
                <a:solidFill>
                  <a:schemeClr val="tx2"/>
                </a:solidFill>
                <a:effectLst/>
                <a:uLnTx/>
                <a:uFillTx/>
                <a:latin typeface="+mj-lt"/>
                <a:ea typeface="+mj-ea"/>
                <a:cs typeface="+mj-cs"/>
              </a:rPr>
              <a:t>Rotor Balancing Application Program</a:t>
            </a: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16</a:t>
            </a:fld>
            <a:endParaRPr lang="en-US" dirty="0"/>
          </a:p>
        </p:txBody>
      </p:sp>
      <p:sp>
        <p:nvSpPr>
          <p:cNvPr id="24" name="Footer Placeholder 5"/>
          <p:cNvSpPr>
            <a:spLocks noGrp="1"/>
          </p:cNvSpPr>
          <p:nvPr>
            <p:ph type="ftr" sz="quarter" idx="12"/>
          </p:nvPr>
        </p:nvSpPr>
        <p:spPr>
          <a:xfrm rot="5400000">
            <a:off x="6990186" y="3737240"/>
            <a:ext cx="3200400" cy="365760"/>
          </a:xfrm>
        </p:spPr>
        <p:txBody>
          <a:bodyPr/>
          <a:lstStyle/>
          <a:p>
            <a:r>
              <a:rPr lang="en-US" dirty="0" smtClean="0"/>
              <a:t>TechPassion Proprietary</a:t>
            </a:r>
            <a:endParaRPr lang="en-US" dirty="0"/>
          </a:p>
        </p:txBody>
      </p:sp>
      <p:pic>
        <p:nvPicPr>
          <p:cNvPr id="5122" name="Picture 2"/>
          <p:cNvPicPr>
            <a:picLocks noChangeAspect="1" noChangeArrowheads="1"/>
          </p:cNvPicPr>
          <p:nvPr/>
        </p:nvPicPr>
        <p:blipFill>
          <a:blip r:embed="rId3"/>
          <a:srcRect/>
          <a:stretch>
            <a:fillRect/>
          </a:stretch>
        </p:blipFill>
        <p:spPr bwMode="auto">
          <a:xfrm>
            <a:off x="1714500" y="1333500"/>
            <a:ext cx="5715000" cy="4762500"/>
          </a:xfrm>
          <a:prstGeom prst="rect">
            <a:avLst/>
          </a:prstGeom>
          <a:noFill/>
          <a:ln w="9525">
            <a:noFill/>
            <a:miter lim="800000"/>
            <a:headEnd/>
            <a:tailEnd/>
          </a:ln>
        </p:spPr>
      </p:pic>
      <p:sp>
        <p:nvSpPr>
          <p:cNvPr id="9" name="Title 7"/>
          <p:cNvSpPr>
            <a:spLocks noGrp="1"/>
          </p:cNvSpPr>
          <p:nvPr>
            <p:ph type="title"/>
          </p:nvPr>
        </p:nvSpPr>
        <p:spPr>
          <a:xfrm>
            <a:off x="152400" y="0"/>
            <a:ext cx="7467600" cy="1143000"/>
          </a:xfrm>
        </p:spPr>
        <p:txBody>
          <a:bodyPr anchor="t"/>
          <a:lstStyle/>
          <a:p>
            <a:r>
              <a:rPr lang="en-US" dirty="0" smtClean="0"/>
              <a:t>Rotor Balancing Application Program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17</a:t>
            </a:fld>
            <a:endParaRPr lang="en-US" dirty="0"/>
          </a:p>
        </p:txBody>
      </p:sp>
      <p:sp>
        <p:nvSpPr>
          <p:cNvPr id="24" name="Footer Placeholder 5"/>
          <p:cNvSpPr>
            <a:spLocks noGrp="1"/>
          </p:cNvSpPr>
          <p:nvPr>
            <p:ph type="ftr" sz="quarter" idx="12"/>
          </p:nvPr>
        </p:nvSpPr>
        <p:spPr>
          <a:xfrm rot="5400000">
            <a:off x="6990186" y="3737240"/>
            <a:ext cx="3200400" cy="365760"/>
          </a:xfrm>
        </p:spPr>
        <p:txBody>
          <a:bodyPr/>
          <a:lstStyle/>
          <a:p>
            <a:r>
              <a:rPr lang="en-US" dirty="0" smtClean="0"/>
              <a:t>TechPassion Proprietary</a:t>
            </a:r>
            <a:endParaRPr lang="en-US" dirty="0"/>
          </a:p>
        </p:txBody>
      </p:sp>
      <p:pic>
        <p:nvPicPr>
          <p:cNvPr id="6146" name="Picture 2"/>
          <p:cNvPicPr>
            <a:picLocks noChangeAspect="1" noChangeArrowheads="1"/>
          </p:cNvPicPr>
          <p:nvPr/>
        </p:nvPicPr>
        <p:blipFill>
          <a:blip r:embed="rId3"/>
          <a:srcRect/>
          <a:stretch>
            <a:fillRect/>
          </a:stretch>
        </p:blipFill>
        <p:spPr bwMode="auto">
          <a:xfrm>
            <a:off x="1714500" y="1333500"/>
            <a:ext cx="5715000" cy="4762500"/>
          </a:xfrm>
          <a:prstGeom prst="rect">
            <a:avLst/>
          </a:prstGeom>
          <a:noFill/>
          <a:ln w="9525">
            <a:noFill/>
            <a:miter lim="800000"/>
            <a:headEnd/>
            <a:tailEnd/>
          </a:ln>
        </p:spPr>
      </p:pic>
      <p:sp>
        <p:nvSpPr>
          <p:cNvPr id="9" name="Title 7"/>
          <p:cNvSpPr>
            <a:spLocks noGrp="1"/>
          </p:cNvSpPr>
          <p:nvPr>
            <p:ph type="title"/>
          </p:nvPr>
        </p:nvSpPr>
        <p:spPr>
          <a:xfrm>
            <a:off x="152400" y="0"/>
            <a:ext cx="7467600" cy="1143000"/>
          </a:xfrm>
        </p:spPr>
        <p:txBody>
          <a:bodyPr anchor="t"/>
          <a:lstStyle/>
          <a:p>
            <a:r>
              <a:rPr lang="en-US" dirty="0" smtClean="0"/>
              <a:t>Rotor Balancing Application Program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467600" cy="1143000"/>
          </a:xfrm>
        </p:spPr>
        <p:txBody>
          <a:bodyPr anchor="t"/>
          <a:lstStyle/>
          <a:p>
            <a:r>
              <a:rPr lang="en-US" dirty="0" smtClean="0"/>
              <a:t>reference</a:t>
            </a:r>
            <a:endParaRPr lang="en-US" dirty="0"/>
          </a:p>
        </p:txBody>
      </p:sp>
      <p:sp>
        <p:nvSpPr>
          <p:cNvPr id="3" name="Content Placeholder 2"/>
          <p:cNvSpPr>
            <a:spLocks noGrp="1"/>
          </p:cNvSpPr>
          <p:nvPr>
            <p:ph sz="quarter" idx="1"/>
          </p:nvPr>
        </p:nvSpPr>
        <p:spPr>
          <a:xfrm>
            <a:off x="685800" y="1447800"/>
            <a:ext cx="7391400" cy="1676400"/>
          </a:xfrm>
          <a:ln>
            <a:solidFill>
              <a:schemeClr val="accent1"/>
            </a:solidFill>
          </a:ln>
        </p:spPr>
        <p:txBody>
          <a:bodyPr>
            <a:normAutofit/>
          </a:bodyPr>
          <a:lstStyle/>
          <a:p>
            <a:pPr lvl="1">
              <a:buNone/>
            </a:pPr>
            <a:r>
              <a:rPr lang="en-US" dirty="0" smtClean="0"/>
              <a:t>ROTOR DYNAMICS by J.S.RAO</a:t>
            </a:r>
          </a:p>
          <a:p>
            <a:pPr lvl="1">
              <a:buNone/>
            </a:pPr>
            <a:r>
              <a:rPr lang="en-US" dirty="0" smtClean="0"/>
              <a:t>		Edition: Third Edition</a:t>
            </a:r>
          </a:p>
          <a:p>
            <a:pPr lvl="1">
              <a:buNone/>
            </a:pPr>
            <a:r>
              <a:rPr lang="en-US" dirty="0" smtClean="0"/>
              <a:t>		Publisher: New age international (P) limited</a:t>
            </a:r>
          </a:p>
          <a:p>
            <a:pPr lvl="1">
              <a:buNone/>
            </a:pPr>
            <a:r>
              <a:rPr lang="en-US" dirty="0" smtClean="0"/>
              <a:t>		ISBN: 81-224-0977-6</a:t>
            </a:r>
          </a:p>
          <a:p>
            <a:pPr lvl="2">
              <a:buNone/>
            </a:pPr>
            <a:endParaRPr lang="en-US" dirty="0" smtClean="0"/>
          </a:p>
          <a:p>
            <a:pPr lvl="1"/>
            <a:endParaRPr lang="en-US" dirty="0" smtClean="0"/>
          </a:p>
          <a:p>
            <a:pPr lvl="1">
              <a:buNone/>
            </a:pPr>
            <a:endParaRPr lang="en-US" dirty="0" smtClean="0"/>
          </a:p>
        </p:txBody>
      </p:sp>
      <p:sp>
        <p:nvSpPr>
          <p:cNvPr id="5" name="Slide Number Placeholder 4"/>
          <p:cNvSpPr>
            <a:spLocks noGrp="1"/>
          </p:cNvSpPr>
          <p:nvPr>
            <p:ph type="sldNum" sz="quarter" idx="15"/>
          </p:nvPr>
        </p:nvSpPr>
        <p:spPr/>
        <p:txBody>
          <a:bodyPr/>
          <a:lstStyle/>
          <a:p>
            <a:fld id="{70E9C782-0E86-4B63-AD55-3ACD09BBC654}" type="slidenum">
              <a:rPr lang="en-US" smtClean="0"/>
              <a:pPr/>
              <a:t>18</a:t>
            </a:fld>
            <a:endParaRPr lang="en-US"/>
          </a:p>
        </p:txBody>
      </p:sp>
      <p:sp>
        <p:nvSpPr>
          <p:cNvPr id="7" name="Date Placeholder 3"/>
          <p:cNvSpPr>
            <a:spLocks noGrp="1"/>
          </p:cNvSpPr>
          <p:nvPr>
            <p:ph type="dt" sz="half" idx="4294967295"/>
          </p:nvPr>
        </p:nvSpPr>
        <p:spPr>
          <a:xfrm rot="5400000">
            <a:off x="7491984" y="1088136"/>
            <a:ext cx="2011680" cy="384048"/>
          </a:xfrm>
          <a:prstGeom prst="rect">
            <a:avLst/>
          </a:prstGeom>
        </p:spPr>
        <p:txBody>
          <a:bodyPr anchor="t"/>
          <a:lstStyle/>
          <a:p>
            <a:r>
              <a:rPr lang="en-US" sz="1200" dirty="0" smtClean="0"/>
              <a:t>5/21/2012</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467600" cy="1143000"/>
          </a:xfrm>
        </p:spPr>
        <p:txBody>
          <a:bodyPr anchor="t"/>
          <a:lstStyle/>
          <a:p>
            <a:r>
              <a:rPr lang="en-US" dirty="0" smtClean="0"/>
              <a:t>Outline</a:t>
            </a:r>
            <a:endParaRPr lang="en-US" dirty="0"/>
          </a:p>
        </p:txBody>
      </p:sp>
      <p:sp>
        <p:nvSpPr>
          <p:cNvPr id="3" name="Content Placeholder 2"/>
          <p:cNvSpPr>
            <a:spLocks noGrp="1"/>
          </p:cNvSpPr>
          <p:nvPr>
            <p:ph sz="quarter" idx="1"/>
          </p:nvPr>
        </p:nvSpPr>
        <p:spPr>
          <a:xfrm>
            <a:off x="685800" y="1447800"/>
            <a:ext cx="7391400" cy="4495800"/>
          </a:xfrm>
          <a:ln>
            <a:solidFill>
              <a:schemeClr val="accent1"/>
            </a:solidFill>
          </a:ln>
        </p:spPr>
        <p:txBody>
          <a:bodyPr>
            <a:normAutofit/>
          </a:bodyPr>
          <a:lstStyle/>
          <a:p>
            <a:r>
              <a:rPr lang="en-US" dirty="0" smtClean="0"/>
              <a:t>What is Imbalance</a:t>
            </a:r>
          </a:p>
          <a:p>
            <a:r>
              <a:rPr lang="en-US" dirty="0" smtClean="0"/>
              <a:t>Complex Rotor System</a:t>
            </a:r>
          </a:p>
          <a:p>
            <a:r>
              <a:rPr lang="en-US" dirty="0" smtClean="0"/>
              <a:t>Balancing</a:t>
            </a:r>
          </a:p>
          <a:p>
            <a:r>
              <a:rPr lang="en-US" dirty="0" smtClean="0"/>
              <a:t>Classification of Rotors</a:t>
            </a:r>
          </a:p>
          <a:p>
            <a:r>
              <a:rPr lang="en-US" dirty="0" smtClean="0"/>
              <a:t>Different Methods of Balancing</a:t>
            </a:r>
          </a:p>
          <a:p>
            <a:r>
              <a:rPr lang="en-US" dirty="0" smtClean="0"/>
              <a:t>Influence Co-efficient Method</a:t>
            </a:r>
          </a:p>
          <a:p>
            <a:r>
              <a:rPr lang="en-US" dirty="0" smtClean="0"/>
              <a:t>Application </a:t>
            </a:r>
          </a:p>
          <a:p>
            <a:r>
              <a:rPr lang="en-US" dirty="0" smtClean="0"/>
              <a:t>Live Demo</a:t>
            </a:r>
          </a:p>
          <a:p>
            <a:pPr lvl="1"/>
            <a:endParaRPr lang="en-US" dirty="0" smtClean="0"/>
          </a:p>
          <a:p>
            <a:pPr lvl="1"/>
            <a:endParaRPr lang="en-US" dirty="0" smtClean="0"/>
          </a:p>
          <a:p>
            <a:pPr lvl="2">
              <a:buNone/>
            </a:pPr>
            <a:endParaRPr lang="en-US" dirty="0" smtClean="0"/>
          </a:p>
          <a:p>
            <a:pPr lvl="1"/>
            <a:endParaRPr lang="en-US" dirty="0" smtClean="0"/>
          </a:p>
          <a:p>
            <a:pPr lvl="1">
              <a:buNone/>
            </a:pPr>
            <a:endParaRPr lang="en-US" dirty="0" smtClean="0"/>
          </a:p>
        </p:txBody>
      </p:sp>
      <p:sp>
        <p:nvSpPr>
          <p:cNvPr id="5" name="Slide Number Placeholder 4"/>
          <p:cNvSpPr>
            <a:spLocks noGrp="1"/>
          </p:cNvSpPr>
          <p:nvPr>
            <p:ph type="sldNum" sz="quarter" idx="15"/>
          </p:nvPr>
        </p:nvSpPr>
        <p:spPr/>
        <p:txBody>
          <a:bodyPr/>
          <a:lstStyle/>
          <a:p>
            <a:fld id="{70E9C782-0E86-4B63-AD55-3ACD09BBC654}" type="slidenum">
              <a:rPr lang="en-US" smtClean="0"/>
              <a:pPr/>
              <a:t>2</a:t>
            </a:fld>
            <a:endParaRPr lang="en-US"/>
          </a:p>
        </p:txBody>
      </p:sp>
      <p:sp>
        <p:nvSpPr>
          <p:cNvPr id="7" name="Date Placeholder 3"/>
          <p:cNvSpPr>
            <a:spLocks noGrp="1"/>
          </p:cNvSpPr>
          <p:nvPr>
            <p:ph type="dt" sz="half" idx="4294967295"/>
          </p:nvPr>
        </p:nvSpPr>
        <p:spPr>
          <a:xfrm rot="5400000">
            <a:off x="7491984" y="1088136"/>
            <a:ext cx="2011680" cy="384048"/>
          </a:xfrm>
          <a:prstGeom prst="rect">
            <a:avLst/>
          </a:prstGeom>
        </p:spPr>
        <p:txBody>
          <a:bodyPr anchor="t"/>
          <a:lstStyle/>
          <a:p>
            <a:r>
              <a:rPr lang="en-US" sz="1200" dirty="0" smtClean="0"/>
              <a:t>5/21/2012</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What is imbalance ?</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3</a:t>
            </a:fld>
            <a:endParaRPr lang="en-US" dirty="0"/>
          </a:p>
        </p:txBody>
      </p:sp>
      <p:grpSp>
        <p:nvGrpSpPr>
          <p:cNvPr id="89" name="Group 88"/>
          <p:cNvGrpSpPr/>
          <p:nvPr/>
        </p:nvGrpSpPr>
        <p:grpSpPr>
          <a:xfrm>
            <a:off x="3048000" y="1295400"/>
            <a:ext cx="2667000" cy="2438400"/>
            <a:chOff x="3048000" y="1295400"/>
            <a:chExt cx="2667000" cy="2438400"/>
          </a:xfrm>
        </p:grpSpPr>
        <p:sp>
          <p:nvSpPr>
            <p:cNvPr id="44" name="Oval 43"/>
            <p:cNvSpPr/>
            <p:nvPr/>
          </p:nvSpPr>
          <p:spPr>
            <a:xfrm>
              <a:off x="3048000" y="1295400"/>
              <a:ext cx="2667000" cy="24384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419600" y="2514600"/>
              <a:ext cx="76200" cy="762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4191000" y="2209800"/>
              <a:ext cx="351378" cy="369332"/>
            </a:xfrm>
            <a:prstGeom prst="rect">
              <a:avLst/>
            </a:prstGeom>
            <a:noFill/>
          </p:spPr>
          <p:txBody>
            <a:bodyPr wrap="none" rtlCol="0">
              <a:spAutoFit/>
            </a:bodyPr>
            <a:lstStyle/>
            <a:p>
              <a:r>
                <a:rPr lang="en-US" dirty="0" smtClean="0"/>
                <a:t>C</a:t>
              </a:r>
              <a:endParaRPr lang="en-US" dirty="0"/>
            </a:p>
          </p:txBody>
        </p:sp>
        <p:cxnSp>
          <p:nvCxnSpPr>
            <p:cNvPr id="51" name="Straight Arrow Connector 50"/>
            <p:cNvCxnSpPr>
              <a:stCxn id="45" idx="7"/>
              <a:endCxn id="44" idx="3"/>
            </p:cNvCxnSpPr>
            <p:nvPr/>
          </p:nvCxnSpPr>
          <p:spPr>
            <a:xfrm rot="16200000" flipH="1" flipV="1">
              <a:off x="3536134" y="2428198"/>
              <a:ext cx="850946" cy="104606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598942" y="2743200"/>
              <a:ext cx="287258" cy="369332"/>
            </a:xfrm>
            <a:prstGeom prst="rect">
              <a:avLst/>
            </a:prstGeom>
            <a:noFill/>
          </p:spPr>
          <p:txBody>
            <a:bodyPr wrap="none" rtlCol="0">
              <a:spAutoFit/>
            </a:bodyPr>
            <a:lstStyle/>
            <a:p>
              <a:r>
                <a:rPr lang="en-US" dirty="0" smtClean="0"/>
                <a:t>r</a:t>
              </a:r>
              <a:endParaRPr lang="en-US" dirty="0"/>
            </a:p>
          </p:txBody>
        </p:sp>
        <p:sp>
          <p:nvSpPr>
            <p:cNvPr id="56" name="Oval 55"/>
            <p:cNvSpPr/>
            <p:nvPr/>
          </p:nvSpPr>
          <p:spPr>
            <a:xfrm>
              <a:off x="4800600" y="2286000"/>
              <a:ext cx="76200" cy="762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rot="5400000" flipH="1" flipV="1">
              <a:off x="4724400" y="2514600"/>
              <a:ext cx="30480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4495800" y="2590800"/>
              <a:ext cx="381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876800" y="2362200"/>
              <a:ext cx="3048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648200" y="2362200"/>
              <a:ext cx="312906" cy="369332"/>
            </a:xfrm>
            <a:prstGeom prst="rect">
              <a:avLst/>
            </a:prstGeom>
            <a:noFill/>
          </p:spPr>
          <p:txBody>
            <a:bodyPr wrap="none" rtlCol="0">
              <a:spAutoFit/>
            </a:bodyPr>
            <a:lstStyle/>
            <a:p>
              <a:r>
                <a:rPr lang="en-US" dirty="0" smtClean="0"/>
                <a:t>a</a:t>
              </a:r>
              <a:endParaRPr lang="en-US" dirty="0"/>
            </a:p>
          </p:txBody>
        </p:sp>
        <p:sp>
          <p:nvSpPr>
            <p:cNvPr id="80" name="TextBox 79"/>
            <p:cNvSpPr txBox="1"/>
            <p:nvPr/>
          </p:nvSpPr>
          <p:spPr>
            <a:xfrm>
              <a:off x="4572000" y="1992868"/>
              <a:ext cx="279244" cy="369332"/>
            </a:xfrm>
            <a:prstGeom prst="rect">
              <a:avLst/>
            </a:prstGeom>
            <a:noFill/>
          </p:spPr>
          <p:txBody>
            <a:bodyPr wrap="none" rtlCol="0">
              <a:spAutoFit/>
            </a:bodyPr>
            <a:lstStyle/>
            <a:p>
              <a:r>
                <a:rPr lang="en-US" dirty="0" smtClean="0"/>
                <a:t>I</a:t>
              </a:r>
              <a:endParaRPr lang="en-US" dirty="0"/>
            </a:p>
          </p:txBody>
        </p:sp>
      </p:grpSp>
      <p:sp>
        <p:nvSpPr>
          <p:cNvPr id="88" name="TextBox 87"/>
          <p:cNvSpPr txBox="1"/>
          <p:nvPr/>
        </p:nvSpPr>
        <p:spPr>
          <a:xfrm>
            <a:off x="990600" y="4191000"/>
            <a:ext cx="3078087" cy="2308324"/>
          </a:xfrm>
          <a:prstGeom prst="rect">
            <a:avLst/>
          </a:prstGeom>
          <a:noFill/>
        </p:spPr>
        <p:txBody>
          <a:bodyPr wrap="none" rtlCol="0">
            <a:spAutoFit/>
          </a:bodyPr>
          <a:lstStyle/>
          <a:p>
            <a:r>
              <a:rPr lang="en-US" dirty="0" smtClean="0"/>
              <a:t>I 	- Center of mass</a:t>
            </a:r>
          </a:p>
          <a:p>
            <a:r>
              <a:rPr lang="en-US" dirty="0" smtClean="0"/>
              <a:t>C	- Geometric center</a:t>
            </a:r>
          </a:p>
          <a:p>
            <a:r>
              <a:rPr lang="en-US" dirty="0" smtClean="0"/>
              <a:t>a	- Eccentricity</a:t>
            </a:r>
          </a:p>
          <a:p>
            <a:r>
              <a:rPr lang="en-US" dirty="0" smtClean="0"/>
              <a:t>r	- Radius of rotor</a:t>
            </a:r>
          </a:p>
          <a:p>
            <a:endParaRPr lang="en-US" dirty="0" smtClean="0"/>
          </a:p>
          <a:p>
            <a:r>
              <a:rPr lang="en-US" dirty="0" smtClean="0"/>
              <a:t>Correction mass =</a:t>
            </a:r>
          </a:p>
          <a:p>
            <a:endParaRPr lang="en-US" dirty="0" smtClean="0"/>
          </a:p>
          <a:p>
            <a:r>
              <a:rPr lang="en-US" dirty="0" smtClean="0"/>
              <a:t>M 	- Mass of disc</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bject 19"/>
          <p:cNvGraphicFramePr>
            <a:graphicFrameLocks noChangeAspect="1"/>
          </p:cNvGraphicFramePr>
          <p:nvPr/>
        </p:nvGraphicFramePr>
        <p:xfrm>
          <a:off x="3046926" y="5398395"/>
          <a:ext cx="533400" cy="688975"/>
        </p:xfrm>
        <a:graphic>
          <a:graphicData uri="http://schemas.openxmlformats.org/presentationml/2006/ole">
            <p:oleObj spid="_x0000_s1026" name="Equation" r:id="rId4" imgW="304560" imgH="3934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Complex Rotor System</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4</a:t>
            </a:fld>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 name="Picture 19" descr="low_speed_balance_hero.jpg"/>
          <p:cNvPicPr>
            <a:picLocks noChangeAspect="1"/>
          </p:cNvPicPr>
          <p:nvPr/>
        </p:nvPicPr>
        <p:blipFill>
          <a:blip r:embed="rId3"/>
          <a:stretch>
            <a:fillRect/>
          </a:stretch>
        </p:blipFill>
        <p:spPr>
          <a:xfrm>
            <a:off x="1219200" y="1485900"/>
            <a:ext cx="3124200" cy="2041381"/>
          </a:xfrm>
          <a:prstGeom prst="rect">
            <a:avLst/>
          </a:prstGeom>
        </p:spPr>
      </p:pic>
      <p:grpSp>
        <p:nvGrpSpPr>
          <p:cNvPr id="21" name="Group 20"/>
          <p:cNvGrpSpPr/>
          <p:nvPr/>
        </p:nvGrpSpPr>
        <p:grpSpPr>
          <a:xfrm>
            <a:off x="2743200" y="4114800"/>
            <a:ext cx="5486400" cy="1828800"/>
            <a:chOff x="183956" y="1295400"/>
            <a:chExt cx="8700951" cy="3657601"/>
          </a:xfrm>
        </p:grpSpPr>
        <p:sp>
          <p:nvSpPr>
            <p:cNvPr id="22" name="TextBox 21"/>
            <p:cNvSpPr txBox="1"/>
            <p:nvPr/>
          </p:nvSpPr>
          <p:spPr>
            <a:xfrm>
              <a:off x="7162799" y="2590800"/>
              <a:ext cx="1722108" cy="553998"/>
            </a:xfrm>
            <a:prstGeom prst="rect">
              <a:avLst/>
            </a:prstGeom>
            <a:noFill/>
          </p:spPr>
          <p:txBody>
            <a:bodyPr wrap="square" rtlCol="0">
              <a:spAutoFit/>
            </a:bodyPr>
            <a:lstStyle/>
            <a:p>
              <a:r>
                <a:rPr lang="en-US" sz="1200" dirty="0" smtClean="0"/>
                <a:t>Right </a:t>
              </a:r>
              <a:r>
                <a:rPr lang="en-US" sz="1100" dirty="0" smtClean="0"/>
                <a:t>End</a:t>
              </a:r>
              <a:endParaRPr lang="en-US" sz="1100" dirty="0"/>
            </a:p>
          </p:txBody>
        </p:sp>
        <p:grpSp>
          <p:nvGrpSpPr>
            <p:cNvPr id="23" name="Group 59"/>
            <p:cNvGrpSpPr/>
            <p:nvPr/>
          </p:nvGrpSpPr>
          <p:grpSpPr>
            <a:xfrm>
              <a:off x="183956" y="1295400"/>
              <a:ext cx="7283644" cy="3657601"/>
              <a:chOff x="183956" y="1295400"/>
              <a:chExt cx="7283644" cy="3657601"/>
            </a:xfrm>
          </p:grpSpPr>
          <p:sp>
            <p:nvSpPr>
              <p:cNvPr id="24" name="TextBox 23"/>
              <p:cNvSpPr txBox="1"/>
              <p:nvPr/>
            </p:nvSpPr>
            <p:spPr>
              <a:xfrm>
                <a:off x="183956" y="2590802"/>
                <a:ext cx="1329312" cy="553998"/>
              </a:xfrm>
              <a:prstGeom prst="rect">
                <a:avLst/>
              </a:prstGeom>
              <a:noFill/>
            </p:spPr>
            <p:txBody>
              <a:bodyPr wrap="square" rtlCol="0">
                <a:spAutoFit/>
              </a:bodyPr>
              <a:lstStyle/>
              <a:p>
                <a:r>
                  <a:rPr lang="en-US" sz="1200" dirty="0" smtClean="0"/>
                  <a:t>Left </a:t>
                </a:r>
                <a:r>
                  <a:rPr lang="en-US" sz="1100" dirty="0" smtClean="0"/>
                  <a:t>End</a:t>
                </a:r>
                <a:endParaRPr lang="en-US" sz="1100" dirty="0"/>
              </a:p>
            </p:txBody>
          </p:sp>
          <p:sp>
            <p:nvSpPr>
              <p:cNvPr id="25" name="TextBox 24"/>
              <p:cNvSpPr txBox="1"/>
              <p:nvPr/>
            </p:nvSpPr>
            <p:spPr>
              <a:xfrm>
                <a:off x="1634114" y="1752600"/>
                <a:ext cx="662361" cy="276998"/>
              </a:xfrm>
              <a:prstGeom prst="rect">
                <a:avLst/>
              </a:prstGeom>
              <a:noFill/>
            </p:spPr>
            <p:txBody>
              <a:bodyPr wrap="none" rtlCol="0">
                <a:spAutoFit/>
              </a:bodyPr>
              <a:lstStyle/>
              <a:p>
                <a:r>
                  <a:rPr lang="en-US" sz="1200" dirty="0" smtClean="0"/>
                  <a:t>Rotor1</a:t>
                </a:r>
                <a:endParaRPr lang="en-US" sz="1200" dirty="0"/>
              </a:p>
            </p:txBody>
          </p:sp>
          <p:sp>
            <p:nvSpPr>
              <p:cNvPr id="26" name="TextBox 25"/>
              <p:cNvSpPr txBox="1"/>
              <p:nvPr/>
            </p:nvSpPr>
            <p:spPr>
              <a:xfrm>
                <a:off x="2721733" y="1295400"/>
                <a:ext cx="662361" cy="276998"/>
              </a:xfrm>
              <a:prstGeom prst="rect">
                <a:avLst/>
              </a:prstGeom>
              <a:noFill/>
            </p:spPr>
            <p:txBody>
              <a:bodyPr wrap="none" rtlCol="0">
                <a:spAutoFit/>
              </a:bodyPr>
              <a:lstStyle/>
              <a:p>
                <a:r>
                  <a:rPr lang="en-US" sz="1200" dirty="0" smtClean="0"/>
                  <a:t>Rotor2</a:t>
                </a:r>
                <a:endParaRPr lang="en-US" sz="1200" dirty="0"/>
              </a:p>
            </p:txBody>
          </p:sp>
          <p:sp>
            <p:nvSpPr>
              <p:cNvPr id="27" name="TextBox 26"/>
              <p:cNvSpPr txBox="1"/>
              <p:nvPr/>
            </p:nvSpPr>
            <p:spPr>
              <a:xfrm>
                <a:off x="3930198" y="1600200"/>
                <a:ext cx="662361" cy="276998"/>
              </a:xfrm>
              <a:prstGeom prst="rect">
                <a:avLst/>
              </a:prstGeom>
              <a:noFill/>
            </p:spPr>
            <p:txBody>
              <a:bodyPr wrap="none" rtlCol="0">
                <a:spAutoFit/>
              </a:bodyPr>
              <a:lstStyle/>
              <a:p>
                <a:r>
                  <a:rPr lang="en-US" sz="1200" dirty="0" smtClean="0"/>
                  <a:t>Rotor3</a:t>
                </a:r>
                <a:endParaRPr lang="en-US" sz="1200" dirty="0"/>
              </a:p>
            </p:txBody>
          </p:sp>
          <p:sp>
            <p:nvSpPr>
              <p:cNvPr id="28" name="TextBox 27"/>
              <p:cNvSpPr txBox="1"/>
              <p:nvPr/>
            </p:nvSpPr>
            <p:spPr>
              <a:xfrm>
                <a:off x="4896971" y="1295400"/>
                <a:ext cx="662361" cy="276998"/>
              </a:xfrm>
              <a:prstGeom prst="rect">
                <a:avLst/>
              </a:prstGeom>
              <a:noFill/>
            </p:spPr>
            <p:txBody>
              <a:bodyPr wrap="none" rtlCol="0">
                <a:spAutoFit/>
              </a:bodyPr>
              <a:lstStyle/>
              <a:p>
                <a:r>
                  <a:rPr lang="en-US" sz="1200" dirty="0" smtClean="0"/>
                  <a:t>Rotor4</a:t>
                </a:r>
                <a:endParaRPr lang="en-US" sz="1200" dirty="0"/>
              </a:p>
            </p:txBody>
          </p:sp>
          <p:sp>
            <p:nvSpPr>
              <p:cNvPr id="29" name="TextBox 28"/>
              <p:cNvSpPr txBox="1"/>
              <p:nvPr/>
            </p:nvSpPr>
            <p:spPr>
              <a:xfrm>
                <a:off x="6105436" y="1600200"/>
                <a:ext cx="662361" cy="276998"/>
              </a:xfrm>
              <a:prstGeom prst="rect">
                <a:avLst/>
              </a:prstGeom>
              <a:noFill/>
            </p:spPr>
            <p:txBody>
              <a:bodyPr wrap="none" rtlCol="0">
                <a:spAutoFit/>
              </a:bodyPr>
              <a:lstStyle/>
              <a:p>
                <a:r>
                  <a:rPr lang="en-US" sz="1200" dirty="0" smtClean="0"/>
                  <a:t>Rotor5</a:t>
                </a:r>
                <a:endParaRPr lang="en-US" sz="1200" dirty="0"/>
              </a:p>
            </p:txBody>
          </p:sp>
          <p:sp>
            <p:nvSpPr>
              <p:cNvPr id="30" name="Rectangle 29"/>
              <p:cNvSpPr/>
              <p:nvPr/>
            </p:nvSpPr>
            <p:spPr>
              <a:xfrm>
                <a:off x="1371600" y="2743200"/>
                <a:ext cx="5791200" cy="228600"/>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477000" y="2133600"/>
                <a:ext cx="228600" cy="1524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048000" y="1828800"/>
                <a:ext cx="228600" cy="2286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343400" y="2057400"/>
                <a:ext cx="152400" cy="16002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257800" y="1752600"/>
                <a:ext cx="228600" cy="2286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371600" y="2362200"/>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rot="16200000" flipH="1">
                <a:off x="1333500" y="24003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333500" y="24003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371600" y="2971800"/>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16200000" flipH="1">
                <a:off x="1333500" y="30099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33500" y="30099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8" idx="2"/>
              </p:cNvCxnSpPr>
              <p:nvPr/>
            </p:nvCxnSpPr>
            <p:spPr>
              <a:xfrm rot="5400000">
                <a:off x="1295400" y="35814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1524000" y="38100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1447800" y="3886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447800" y="4038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447800" y="4191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447800" y="4343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524000" y="44958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1410494" y="46855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143000" y="48006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10668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12192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13716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15240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1676400" y="4800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6858000" y="2362201"/>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16200000" flipH="1">
                <a:off x="6819900" y="24003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6819900" y="24003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6858000" y="2971801"/>
                <a:ext cx="304800" cy="381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p:nvPr/>
            </p:nvCxnSpPr>
            <p:spPr>
              <a:xfrm rot="16200000" flipH="1">
                <a:off x="6819900" y="30099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6819900" y="3009901"/>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7" idx="2"/>
              </p:cNvCxnSpPr>
              <p:nvPr/>
            </p:nvCxnSpPr>
            <p:spPr>
              <a:xfrm rot="5400000">
                <a:off x="6781800" y="3581401"/>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7010400" y="38100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6934200" y="38862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934200" y="4038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934200" y="41910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934200" y="43434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7010400" y="44958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896894" y="4685507"/>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629400" y="4800601"/>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65532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056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68580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70104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7162800" y="4800601"/>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1981200" y="2209800"/>
                <a:ext cx="228600" cy="12192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637" y="0"/>
            <a:ext cx="7467600" cy="1143000"/>
          </a:xfrm>
        </p:spPr>
        <p:txBody>
          <a:bodyPr anchor="t"/>
          <a:lstStyle/>
          <a:p>
            <a:r>
              <a:rPr lang="en-US" dirty="0" smtClean="0"/>
              <a:t>Balancing</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5</a:t>
            </a:fld>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3" name="TextBox 62"/>
          <p:cNvSpPr txBox="1"/>
          <p:nvPr/>
        </p:nvSpPr>
        <p:spPr>
          <a:xfrm>
            <a:off x="115911" y="1066800"/>
            <a:ext cx="8305800" cy="4770537"/>
          </a:xfrm>
          <a:prstGeom prst="rect">
            <a:avLst/>
          </a:prstGeom>
          <a:noFill/>
        </p:spPr>
        <p:txBody>
          <a:bodyPr wrap="square" rtlCol="0">
            <a:spAutoFit/>
          </a:bodyPr>
          <a:lstStyle/>
          <a:p>
            <a:endParaRPr lang="en-US" sz="1700" dirty="0" smtClean="0"/>
          </a:p>
          <a:p>
            <a:r>
              <a:rPr lang="en-US" sz="1700" dirty="0" smtClean="0"/>
              <a:t>Balancing is the method to eliminate the imbalance.</a:t>
            </a:r>
          </a:p>
          <a:p>
            <a:endParaRPr lang="en-US" dirty="0" smtClean="0"/>
          </a:p>
          <a:p>
            <a:endParaRPr lang="en-US" dirty="0" smtClean="0"/>
          </a:p>
          <a:p>
            <a:r>
              <a:rPr lang="en-US" b="1" dirty="0" smtClean="0"/>
              <a:t>Static balancing:</a:t>
            </a:r>
          </a:p>
          <a:p>
            <a:pPr algn="just">
              <a:buFont typeface="Arial" pitchFamily="34" charset="0"/>
              <a:buChar char="•"/>
            </a:pPr>
            <a:r>
              <a:rPr lang="en-US" sz="1600" dirty="0" smtClean="0"/>
              <a:t> Single rotor system placed on two parallel horizontal knife edges </a:t>
            </a:r>
          </a:p>
          <a:p>
            <a:pPr algn="just">
              <a:buFont typeface="Arial" pitchFamily="34" charset="0"/>
              <a:buChar char="•"/>
            </a:pPr>
            <a:r>
              <a:rPr lang="en-US" sz="1600" dirty="0" smtClean="0"/>
              <a:t> Allowed to roll freely until it comes to rest</a:t>
            </a:r>
          </a:p>
          <a:p>
            <a:pPr algn="just">
              <a:buFont typeface="Arial" pitchFamily="34" charset="0"/>
              <a:buChar char="•"/>
            </a:pPr>
            <a:r>
              <a:rPr lang="en-US" sz="1600" dirty="0" smtClean="0"/>
              <a:t> Static imbalance is signified by the rotor settling to rest at the same location</a:t>
            </a:r>
          </a:p>
          <a:p>
            <a:pPr algn="just">
              <a:buFont typeface="Arial" pitchFamily="34" charset="0"/>
              <a:buChar char="•"/>
            </a:pPr>
            <a:r>
              <a:rPr lang="en-US" sz="1600" dirty="0" smtClean="0"/>
              <a:t> Mass can be added or removed to removed the imbalance</a:t>
            </a:r>
            <a:endParaRPr lang="en-US" dirty="0" smtClean="0"/>
          </a:p>
          <a:p>
            <a:endParaRPr lang="en-US" dirty="0" smtClean="0"/>
          </a:p>
          <a:p>
            <a:endParaRPr lang="en-US" dirty="0" smtClean="0"/>
          </a:p>
          <a:p>
            <a:r>
              <a:rPr lang="en-US" b="1" dirty="0" smtClean="0"/>
              <a:t>Flexible balancing:</a:t>
            </a:r>
          </a:p>
          <a:p>
            <a:pPr algn="just"/>
            <a:r>
              <a:rPr lang="en-US" dirty="0" smtClean="0"/>
              <a:t>	</a:t>
            </a:r>
          </a:p>
          <a:p>
            <a:pPr algn="just">
              <a:buFont typeface="Arial" pitchFamily="34" charset="0"/>
              <a:buChar char="•"/>
            </a:pPr>
            <a:r>
              <a:rPr lang="en-US" sz="1600" dirty="0" smtClean="0"/>
              <a:t> Rotating machines consist of long, slender and hence flexible shafts</a:t>
            </a:r>
          </a:p>
          <a:p>
            <a:pPr algn="just">
              <a:buFont typeface="Arial" pitchFamily="34" charset="0"/>
              <a:buChar char="•"/>
            </a:pPr>
            <a:r>
              <a:rPr lang="en-US" sz="1600" dirty="0" smtClean="0"/>
              <a:t> The imbalance is distributed along the length of the rotor</a:t>
            </a:r>
          </a:p>
          <a:p>
            <a:pPr algn="just">
              <a:buFont typeface="Arial" pitchFamily="34" charset="0"/>
              <a:buChar char="•"/>
            </a:pPr>
            <a:r>
              <a:rPr lang="en-US" sz="1600" dirty="0" smtClean="0"/>
              <a:t> Static balancing is insufficient in such cases </a:t>
            </a:r>
          </a:p>
          <a:p>
            <a:pPr algn="just">
              <a:buFont typeface="Arial" pitchFamily="34" charset="0"/>
              <a:buChar char="•"/>
            </a:pPr>
            <a:r>
              <a:rPr lang="en-US" sz="1600" dirty="0" smtClean="0"/>
              <a:t> The shaft also deflects and the deflection varies with speed</a:t>
            </a:r>
          </a:p>
          <a:p>
            <a:pPr algn="just">
              <a:buFont typeface="Arial" pitchFamily="34" charset="0"/>
              <a:buChar char="•"/>
            </a:pPr>
            <a:r>
              <a:rPr lang="en-US" sz="1600" dirty="0" smtClean="0"/>
              <a:t> The problem is also complex when operating near critical speeds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Classification of ROTORS</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6</a:t>
            </a:fld>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3" name="TextBox 62"/>
          <p:cNvSpPr txBox="1"/>
          <p:nvPr/>
        </p:nvSpPr>
        <p:spPr>
          <a:xfrm>
            <a:off x="228600" y="914400"/>
            <a:ext cx="8077200" cy="5447645"/>
          </a:xfrm>
          <a:prstGeom prst="rect">
            <a:avLst/>
          </a:prstGeom>
          <a:noFill/>
        </p:spPr>
        <p:txBody>
          <a:bodyPr wrap="square" rtlCol="0">
            <a:spAutoFit/>
          </a:bodyPr>
          <a:lstStyle/>
          <a:p>
            <a:r>
              <a:rPr lang="en-US" b="1" dirty="0" smtClean="0"/>
              <a:t>Class 1: Rigid rotors</a:t>
            </a:r>
          </a:p>
          <a:p>
            <a:pPr algn="just"/>
            <a:r>
              <a:rPr lang="en-US" dirty="0" smtClean="0"/>
              <a:t>	</a:t>
            </a:r>
            <a:r>
              <a:rPr lang="en-US" sz="1600" dirty="0" smtClean="0"/>
              <a:t>A rotor is considered rigid, when it can be corrected in any two arbitrary planes and after correction, its unbalance does not significantly change at any speed up to the maximum operating speed.</a:t>
            </a:r>
            <a:endParaRPr lang="en-US" dirty="0" smtClean="0"/>
          </a:p>
          <a:p>
            <a:r>
              <a:rPr lang="en-US" dirty="0" smtClean="0"/>
              <a:t>	</a:t>
            </a:r>
          </a:p>
          <a:p>
            <a:r>
              <a:rPr lang="en-US" b="1" dirty="0" smtClean="0"/>
              <a:t>Class 2: Quasi flexible rotors</a:t>
            </a:r>
          </a:p>
          <a:p>
            <a:pPr algn="just"/>
            <a:r>
              <a:rPr lang="en-US" dirty="0" smtClean="0"/>
              <a:t>	</a:t>
            </a:r>
            <a:r>
              <a:rPr lang="en-US" sz="1600" dirty="0" smtClean="0"/>
              <a:t>Rotors that cannot be considered rigid but can be balanced adequately in a low speed balancing machine.</a:t>
            </a:r>
            <a:endParaRPr lang="en-US" dirty="0" smtClean="0"/>
          </a:p>
          <a:p>
            <a:endParaRPr lang="en-US" dirty="0" smtClean="0"/>
          </a:p>
          <a:p>
            <a:r>
              <a:rPr lang="en-US" b="1" dirty="0" smtClean="0"/>
              <a:t>Class 3: Flexible rotors</a:t>
            </a:r>
          </a:p>
          <a:p>
            <a:pPr algn="just"/>
            <a:r>
              <a:rPr lang="en-US" dirty="0" smtClean="0"/>
              <a:t>	</a:t>
            </a:r>
            <a:r>
              <a:rPr lang="en-US" sz="1600" dirty="0" smtClean="0"/>
              <a:t>Rotors that cannot be balanced in a low speed balancing machine and that require balancing by some special flexible rotor balancing technique.</a:t>
            </a:r>
            <a:endParaRPr lang="en-US" dirty="0" smtClean="0"/>
          </a:p>
          <a:p>
            <a:endParaRPr lang="en-US" dirty="0" smtClean="0"/>
          </a:p>
          <a:p>
            <a:r>
              <a:rPr lang="en-US" b="1" dirty="0" smtClean="0"/>
              <a:t>Class 4: Flexible attachment rotors</a:t>
            </a:r>
          </a:p>
          <a:p>
            <a:pPr algn="just"/>
            <a:r>
              <a:rPr lang="en-US" dirty="0" smtClean="0"/>
              <a:t>	</a:t>
            </a:r>
            <a:r>
              <a:rPr lang="en-US" sz="1600" dirty="0" smtClean="0"/>
              <a:t>Rotors that could fall into categories 1 or 2 but have in addition one or more components that are themselves flexible or are flexibly attached.</a:t>
            </a:r>
            <a:endParaRPr lang="en-US" dirty="0" smtClean="0"/>
          </a:p>
          <a:p>
            <a:endParaRPr lang="en-US" dirty="0" smtClean="0"/>
          </a:p>
          <a:p>
            <a:r>
              <a:rPr lang="en-US" b="1" dirty="0" smtClean="0"/>
              <a:t>Class 5: Single speed flexible rotors</a:t>
            </a:r>
          </a:p>
          <a:p>
            <a:pPr algn="just"/>
            <a:r>
              <a:rPr lang="en-US" dirty="0" smtClean="0"/>
              <a:t>	</a:t>
            </a:r>
            <a:r>
              <a:rPr lang="en-US" sz="1600" dirty="0" smtClean="0"/>
              <a:t>Rotors that could fall into category 3, but for some reason, e.g., economy, are balanced only for one speed of operation.</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Different methods of balancing</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7</a:t>
            </a:fld>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228600" y="1981200"/>
            <a:ext cx="7924800" cy="1477328"/>
          </a:xfrm>
          <a:prstGeom prst="rect">
            <a:avLst/>
          </a:prstGeom>
          <a:noFill/>
        </p:spPr>
        <p:txBody>
          <a:bodyPr wrap="square" rtlCol="0">
            <a:spAutoFit/>
          </a:bodyPr>
          <a:lstStyle/>
          <a:p>
            <a:pPr marL="342900" indent="-342900">
              <a:buFont typeface="Arial" pitchFamily="34" charset="0"/>
              <a:buChar char="•"/>
            </a:pPr>
            <a:r>
              <a:rPr lang="en-US" dirty="0" smtClean="0"/>
              <a:t>Modal balancing </a:t>
            </a:r>
          </a:p>
          <a:p>
            <a:pPr marL="342900" indent="-342900">
              <a:buFont typeface="Arial" pitchFamily="34" charset="0"/>
              <a:buChar char="•"/>
            </a:pPr>
            <a:endParaRPr lang="en-US" dirty="0" smtClean="0"/>
          </a:p>
          <a:p>
            <a:pPr marL="342900" indent="-342900">
              <a:buFont typeface="Arial" pitchFamily="34" charset="0"/>
              <a:buChar char="•"/>
            </a:pPr>
            <a:r>
              <a:rPr lang="en-US" dirty="0" smtClean="0"/>
              <a:t>Influence coefficient method</a:t>
            </a:r>
          </a:p>
          <a:p>
            <a:pPr marL="342900" indent="-342900">
              <a:buAutoNum type="arabicPeriod"/>
            </a:pPr>
            <a:endParaRPr lang="en-US" dirty="0" smtClean="0"/>
          </a:p>
          <a:p>
            <a:pPr marL="342900" indent="-342900"/>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Influence co-efficient method</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8</a:t>
            </a:fld>
            <a:endParaRPr lang="en-US" dirty="0"/>
          </a:p>
        </p:txBody>
      </p:sp>
      <p:sp>
        <p:nvSpPr>
          <p:cNvPr id="44" name="Rounded Rectangle 43"/>
          <p:cNvSpPr/>
          <p:nvPr/>
        </p:nvSpPr>
        <p:spPr>
          <a:xfrm>
            <a:off x="762000" y="1828800"/>
            <a:ext cx="3886200" cy="5334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Initial Response from the measurement planes</a:t>
            </a:r>
            <a:endParaRPr lang="en-US" dirty="0"/>
          </a:p>
        </p:txBody>
      </p:sp>
      <p:sp>
        <p:nvSpPr>
          <p:cNvPr id="45" name="Down Arrow 44"/>
          <p:cNvSpPr/>
          <p:nvPr/>
        </p:nvSpPr>
        <p:spPr>
          <a:xfrm>
            <a:off x="2514600" y="2362200"/>
            <a:ext cx="304800" cy="228600"/>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762000" y="2590800"/>
            <a:ext cx="3886200" cy="5334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Adding known trial mass at balance plane ‘1’</a:t>
            </a:r>
            <a:endParaRPr lang="en-US" dirty="0"/>
          </a:p>
        </p:txBody>
      </p:sp>
      <p:sp>
        <p:nvSpPr>
          <p:cNvPr id="50" name="Down Arrow 49"/>
          <p:cNvSpPr/>
          <p:nvPr/>
        </p:nvSpPr>
        <p:spPr>
          <a:xfrm>
            <a:off x="2514600" y="3124200"/>
            <a:ext cx="304800" cy="228600"/>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762000" y="4114800"/>
            <a:ext cx="3886200" cy="5334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Remove trial mass</a:t>
            </a:r>
            <a:endParaRPr lang="en-US" dirty="0"/>
          </a:p>
        </p:txBody>
      </p:sp>
      <p:sp>
        <p:nvSpPr>
          <p:cNvPr id="58" name="Rounded Rectangle 57"/>
          <p:cNvSpPr/>
          <p:nvPr/>
        </p:nvSpPr>
        <p:spPr>
          <a:xfrm>
            <a:off x="762000" y="3352800"/>
            <a:ext cx="3886200" cy="5334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Response from the measurement planes</a:t>
            </a:r>
            <a:endParaRPr lang="en-US" dirty="0"/>
          </a:p>
        </p:txBody>
      </p:sp>
      <p:sp>
        <p:nvSpPr>
          <p:cNvPr id="61" name="Down Arrow 60"/>
          <p:cNvSpPr/>
          <p:nvPr/>
        </p:nvSpPr>
        <p:spPr>
          <a:xfrm>
            <a:off x="2514600" y="3886200"/>
            <a:ext cx="304800" cy="228600"/>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762000" y="1066800"/>
            <a:ext cx="3886200" cy="5334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Controlled speed of the rotor system</a:t>
            </a:r>
            <a:endParaRPr lang="en-US" dirty="0"/>
          </a:p>
        </p:txBody>
      </p:sp>
      <p:sp>
        <p:nvSpPr>
          <p:cNvPr id="64" name="Down Arrow 63"/>
          <p:cNvSpPr/>
          <p:nvPr/>
        </p:nvSpPr>
        <p:spPr>
          <a:xfrm>
            <a:off x="2514600" y="1600200"/>
            <a:ext cx="304800" cy="228600"/>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4800600" y="3352800"/>
            <a:ext cx="3886200" cy="5334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Repeat the steps 3,4, 5 for ‘p’ balancing planes</a:t>
            </a:r>
            <a:endParaRPr lang="en-US" dirty="0"/>
          </a:p>
        </p:txBody>
      </p:sp>
      <p:sp>
        <p:nvSpPr>
          <p:cNvPr id="69" name="Rounded Rectangle 68"/>
          <p:cNvSpPr/>
          <p:nvPr/>
        </p:nvSpPr>
        <p:spPr>
          <a:xfrm>
            <a:off x="4800600" y="3962400"/>
            <a:ext cx="3886200" cy="9144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Repeat above steps for ‘n’ rotor speeds. n= p/2 if p is even, n=(p+1)/2 if p is odd</a:t>
            </a:r>
            <a:endParaRPr lang="en-US" dirty="0"/>
          </a:p>
        </p:txBody>
      </p:sp>
      <p:sp>
        <p:nvSpPr>
          <p:cNvPr id="72" name="Rounded Rectangle 71"/>
          <p:cNvSpPr/>
          <p:nvPr/>
        </p:nvSpPr>
        <p:spPr>
          <a:xfrm>
            <a:off x="762000" y="5105400"/>
            <a:ext cx="3886200" cy="6096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Calculate Influence co-efficient  from measurement data</a:t>
            </a:r>
            <a:endParaRPr lang="en-US" dirty="0"/>
          </a:p>
        </p:txBody>
      </p:sp>
      <p:sp>
        <p:nvSpPr>
          <p:cNvPr id="76" name="Rounded Rectangle 75"/>
          <p:cNvSpPr/>
          <p:nvPr/>
        </p:nvSpPr>
        <p:spPr>
          <a:xfrm>
            <a:off x="762000" y="5943600"/>
            <a:ext cx="3886200" cy="609600"/>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Calculate correction masses</a:t>
            </a:r>
            <a:endParaRPr lang="en-US" dirty="0"/>
          </a:p>
        </p:txBody>
      </p:sp>
      <p:sp>
        <p:nvSpPr>
          <p:cNvPr id="77" name="Down Arrow 76"/>
          <p:cNvSpPr/>
          <p:nvPr/>
        </p:nvSpPr>
        <p:spPr>
          <a:xfrm>
            <a:off x="2590800" y="5715000"/>
            <a:ext cx="304800" cy="228600"/>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274638"/>
            <a:ext cx="7467600" cy="1143000"/>
          </a:xfrm>
        </p:spPr>
        <p:txBody>
          <a:bodyPr anchor="t"/>
          <a:lstStyle/>
          <a:p>
            <a:r>
              <a:rPr lang="en-US" dirty="0" smtClean="0"/>
              <a:t>Influence co-efficient method</a:t>
            </a:r>
            <a:endParaRPr lang="en-US" dirty="0"/>
          </a:p>
        </p:txBody>
      </p:sp>
      <p:sp>
        <p:nvSpPr>
          <p:cNvPr id="4" name="Date Placeholder 3"/>
          <p:cNvSpPr>
            <a:spLocks noGrp="1"/>
          </p:cNvSpPr>
          <p:nvPr>
            <p:ph type="dt" sz="half" idx="10"/>
          </p:nvPr>
        </p:nvSpPr>
        <p:spPr/>
        <p:txBody>
          <a:bodyPr/>
          <a:lstStyle/>
          <a:p>
            <a:r>
              <a:rPr lang="en-US" dirty="0" smtClean="0"/>
              <a:t>5/21/2012</a:t>
            </a:r>
            <a:endParaRPr lang="en-US" dirty="0"/>
          </a:p>
        </p:txBody>
      </p:sp>
      <p:sp>
        <p:nvSpPr>
          <p:cNvPr id="5" name="Slide Number Placeholder 4"/>
          <p:cNvSpPr>
            <a:spLocks noGrp="1"/>
          </p:cNvSpPr>
          <p:nvPr>
            <p:ph type="sldNum" sz="quarter" idx="11"/>
          </p:nvPr>
        </p:nvSpPr>
        <p:spPr/>
        <p:txBody>
          <a:bodyPr/>
          <a:lstStyle/>
          <a:p>
            <a:fld id="{70E9C782-0E86-4B63-AD55-3ACD09BBC654}" type="slidenum">
              <a:rPr lang="en-US" smtClean="0"/>
              <a:pPr/>
              <a:t>9</a:t>
            </a:fld>
            <a:endParaRPr lang="en-US" dirty="0"/>
          </a:p>
        </p:txBody>
      </p:sp>
      <p:grpSp>
        <p:nvGrpSpPr>
          <p:cNvPr id="79" name="Group 78"/>
          <p:cNvGrpSpPr/>
          <p:nvPr/>
        </p:nvGrpSpPr>
        <p:grpSpPr>
          <a:xfrm>
            <a:off x="685800" y="990600"/>
            <a:ext cx="7279222" cy="1971020"/>
            <a:chOff x="685800" y="1305580"/>
            <a:chExt cx="7279222" cy="1971020"/>
          </a:xfrm>
        </p:grpSpPr>
        <p:grpSp>
          <p:nvGrpSpPr>
            <p:cNvPr id="22" name="Group 21"/>
            <p:cNvGrpSpPr/>
            <p:nvPr/>
          </p:nvGrpSpPr>
          <p:grpSpPr>
            <a:xfrm>
              <a:off x="1600200" y="2133600"/>
              <a:ext cx="5257800" cy="1143000"/>
              <a:chOff x="1600200" y="2133600"/>
              <a:chExt cx="5257800" cy="1143000"/>
            </a:xfrm>
            <a:solidFill>
              <a:schemeClr val="accent1">
                <a:lumMod val="40000"/>
                <a:lumOff val="60000"/>
              </a:schemeClr>
            </a:solidFill>
          </p:grpSpPr>
          <p:sp>
            <p:nvSpPr>
              <p:cNvPr id="9" name="Rectangle 8"/>
              <p:cNvSpPr/>
              <p:nvPr/>
            </p:nvSpPr>
            <p:spPr>
              <a:xfrm>
                <a:off x="2514600" y="2133600"/>
                <a:ext cx="3429000" cy="1143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600200" y="2514600"/>
                <a:ext cx="914400" cy="3048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943600" y="2514600"/>
                <a:ext cx="914400" cy="3048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4" name="Straight Connector 23"/>
            <p:cNvCxnSpPr/>
            <p:nvPr/>
          </p:nvCxnSpPr>
          <p:spPr>
            <a:xfrm rot="5400000">
              <a:off x="1371600" y="2667000"/>
              <a:ext cx="1066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6020594" y="2666206"/>
              <a:ext cx="1066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600200" y="1905000"/>
              <a:ext cx="312906" cy="369332"/>
            </a:xfrm>
            <a:prstGeom prst="rect">
              <a:avLst/>
            </a:prstGeom>
            <a:noFill/>
          </p:spPr>
          <p:txBody>
            <a:bodyPr wrap="none" rtlCol="0">
              <a:spAutoFit/>
            </a:bodyPr>
            <a:lstStyle/>
            <a:p>
              <a:r>
                <a:rPr lang="en-US" dirty="0" smtClean="0">
                  <a:solidFill>
                    <a:srgbClr val="FF0000"/>
                  </a:solidFill>
                </a:rPr>
                <a:t>a</a:t>
              </a:r>
              <a:endParaRPr lang="en-US" dirty="0">
                <a:solidFill>
                  <a:srgbClr val="FF0000"/>
                </a:solidFill>
              </a:endParaRPr>
            </a:p>
          </p:txBody>
        </p:sp>
        <p:sp>
          <p:nvSpPr>
            <p:cNvPr id="27" name="TextBox 26"/>
            <p:cNvSpPr txBox="1"/>
            <p:nvPr/>
          </p:nvSpPr>
          <p:spPr>
            <a:xfrm>
              <a:off x="6553200" y="1981200"/>
              <a:ext cx="312906" cy="369332"/>
            </a:xfrm>
            <a:prstGeom prst="rect">
              <a:avLst/>
            </a:prstGeom>
            <a:noFill/>
          </p:spPr>
          <p:txBody>
            <a:bodyPr wrap="none" rtlCol="0">
              <a:spAutoFit/>
            </a:bodyPr>
            <a:lstStyle/>
            <a:p>
              <a:r>
                <a:rPr lang="en-US" dirty="0" smtClean="0">
                  <a:solidFill>
                    <a:srgbClr val="FF0000"/>
                  </a:solidFill>
                </a:rPr>
                <a:t>b</a:t>
              </a:r>
              <a:endParaRPr lang="en-US" dirty="0">
                <a:solidFill>
                  <a:srgbClr val="FF0000"/>
                </a:solidFill>
              </a:endParaRPr>
            </a:p>
          </p:txBody>
        </p:sp>
        <p:sp>
          <p:nvSpPr>
            <p:cNvPr id="28" name="TextBox 27"/>
            <p:cNvSpPr txBox="1"/>
            <p:nvPr/>
          </p:nvSpPr>
          <p:spPr>
            <a:xfrm>
              <a:off x="2514600" y="1752600"/>
              <a:ext cx="338554" cy="369332"/>
            </a:xfrm>
            <a:prstGeom prst="rect">
              <a:avLst/>
            </a:prstGeom>
            <a:noFill/>
          </p:spPr>
          <p:txBody>
            <a:bodyPr wrap="none" rtlCol="0">
              <a:spAutoFit/>
            </a:bodyPr>
            <a:lstStyle/>
            <a:p>
              <a:r>
                <a:rPr lang="en-US" dirty="0" smtClean="0">
                  <a:solidFill>
                    <a:srgbClr val="FF0000"/>
                  </a:solidFill>
                </a:rPr>
                <a:t>L</a:t>
              </a:r>
              <a:endParaRPr lang="en-US" dirty="0">
                <a:solidFill>
                  <a:srgbClr val="FF0000"/>
                </a:solidFill>
              </a:endParaRPr>
            </a:p>
          </p:txBody>
        </p:sp>
        <p:sp>
          <p:nvSpPr>
            <p:cNvPr id="29" name="TextBox 28"/>
            <p:cNvSpPr txBox="1"/>
            <p:nvPr/>
          </p:nvSpPr>
          <p:spPr>
            <a:xfrm>
              <a:off x="5668422" y="1752600"/>
              <a:ext cx="351378"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sp>
          <p:nvSpPr>
            <p:cNvPr id="38" name="TextBox 37"/>
            <p:cNvSpPr txBox="1"/>
            <p:nvPr/>
          </p:nvSpPr>
          <p:spPr>
            <a:xfrm>
              <a:off x="685800" y="1600200"/>
              <a:ext cx="1335622" cy="523220"/>
            </a:xfrm>
            <a:prstGeom prst="rect">
              <a:avLst/>
            </a:prstGeom>
            <a:noFill/>
          </p:spPr>
          <p:txBody>
            <a:bodyPr wrap="none" rtlCol="0">
              <a:spAutoFit/>
            </a:bodyPr>
            <a:lstStyle/>
            <a:p>
              <a:r>
                <a:rPr lang="en-US" sz="1400" dirty="0" smtClean="0"/>
                <a:t>Measurement</a:t>
              </a:r>
            </a:p>
            <a:p>
              <a:r>
                <a:rPr lang="en-US" sz="1400" dirty="0" smtClean="0"/>
                <a:t>plane</a:t>
              </a:r>
              <a:endParaRPr lang="en-US" sz="1400" dirty="0"/>
            </a:p>
          </p:txBody>
        </p:sp>
        <p:sp>
          <p:nvSpPr>
            <p:cNvPr id="39" name="TextBox 38"/>
            <p:cNvSpPr txBox="1"/>
            <p:nvPr/>
          </p:nvSpPr>
          <p:spPr>
            <a:xfrm>
              <a:off x="6629400" y="1524000"/>
              <a:ext cx="1335622" cy="523220"/>
            </a:xfrm>
            <a:prstGeom prst="rect">
              <a:avLst/>
            </a:prstGeom>
            <a:noFill/>
          </p:spPr>
          <p:txBody>
            <a:bodyPr wrap="none" rtlCol="0">
              <a:spAutoFit/>
            </a:bodyPr>
            <a:lstStyle/>
            <a:p>
              <a:r>
                <a:rPr lang="en-US" sz="1400" dirty="0" smtClean="0"/>
                <a:t>Measurement</a:t>
              </a:r>
            </a:p>
            <a:p>
              <a:r>
                <a:rPr lang="en-US" sz="1400" dirty="0" smtClean="0"/>
                <a:t>plane</a:t>
              </a:r>
              <a:endParaRPr lang="en-US" sz="1400" dirty="0"/>
            </a:p>
          </p:txBody>
        </p:sp>
        <p:sp>
          <p:nvSpPr>
            <p:cNvPr id="40" name="TextBox 39"/>
            <p:cNvSpPr txBox="1"/>
            <p:nvPr/>
          </p:nvSpPr>
          <p:spPr>
            <a:xfrm>
              <a:off x="2286000" y="1305580"/>
              <a:ext cx="1019831" cy="523220"/>
            </a:xfrm>
            <a:prstGeom prst="rect">
              <a:avLst/>
            </a:prstGeom>
            <a:noFill/>
          </p:spPr>
          <p:txBody>
            <a:bodyPr wrap="none" rtlCol="0">
              <a:spAutoFit/>
            </a:bodyPr>
            <a:lstStyle/>
            <a:p>
              <a:r>
                <a:rPr lang="en-US" sz="1400" dirty="0" smtClean="0"/>
                <a:t>Balancing</a:t>
              </a:r>
            </a:p>
            <a:p>
              <a:r>
                <a:rPr lang="en-US" sz="1400" dirty="0" smtClean="0"/>
                <a:t>plane</a:t>
              </a:r>
              <a:endParaRPr lang="en-US" sz="1400" dirty="0"/>
            </a:p>
          </p:txBody>
        </p:sp>
        <p:sp>
          <p:nvSpPr>
            <p:cNvPr id="41" name="TextBox 40"/>
            <p:cNvSpPr txBox="1"/>
            <p:nvPr/>
          </p:nvSpPr>
          <p:spPr>
            <a:xfrm>
              <a:off x="5380969" y="1305580"/>
              <a:ext cx="1019831" cy="523220"/>
            </a:xfrm>
            <a:prstGeom prst="rect">
              <a:avLst/>
            </a:prstGeom>
            <a:noFill/>
          </p:spPr>
          <p:txBody>
            <a:bodyPr wrap="none" rtlCol="0">
              <a:spAutoFit/>
            </a:bodyPr>
            <a:lstStyle/>
            <a:p>
              <a:r>
                <a:rPr lang="en-US" sz="1400" dirty="0" smtClean="0"/>
                <a:t>Balancing</a:t>
              </a:r>
            </a:p>
            <a:p>
              <a:r>
                <a:rPr lang="en-US" sz="1400" dirty="0" smtClean="0"/>
                <a:t>plane</a:t>
              </a:r>
              <a:endParaRPr lang="en-US" sz="1400" dirty="0"/>
            </a:p>
          </p:txBody>
        </p:sp>
      </p:grpSp>
      <p:grpSp>
        <p:nvGrpSpPr>
          <p:cNvPr id="78" name="Group 77"/>
          <p:cNvGrpSpPr/>
          <p:nvPr/>
        </p:nvGrpSpPr>
        <p:grpSpPr>
          <a:xfrm>
            <a:off x="685800" y="2895600"/>
            <a:ext cx="3294954" cy="2202597"/>
            <a:chOff x="685800" y="3200400"/>
            <a:chExt cx="3294954" cy="2202597"/>
          </a:xfrm>
        </p:grpSpPr>
        <p:cxnSp>
          <p:nvCxnSpPr>
            <p:cNvPr id="31" name="Straight Connector 30"/>
            <p:cNvCxnSpPr/>
            <p:nvPr/>
          </p:nvCxnSpPr>
          <p:spPr>
            <a:xfrm rot="5400000">
              <a:off x="915194" y="4331732"/>
              <a:ext cx="19804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5800" y="4560332"/>
              <a:ext cx="2895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V="1">
              <a:off x="914400" y="3569732"/>
              <a:ext cx="990600" cy="9906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28246" y="3200400"/>
              <a:ext cx="437940"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1</a:t>
              </a:r>
              <a:endParaRPr lang="en-US" dirty="0">
                <a:solidFill>
                  <a:srgbClr val="FF0000"/>
                </a:solidFill>
              </a:endParaRPr>
            </a:p>
          </p:txBody>
        </p:sp>
        <p:cxnSp>
          <p:nvCxnSpPr>
            <p:cNvPr id="46" name="Straight Arrow Connector 45"/>
            <p:cNvCxnSpPr/>
            <p:nvPr/>
          </p:nvCxnSpPr>
          <p:spPr>
            <a:xfrm flipV="1">
              <a:off x="1905000" y="4026932"/>
              <a:ext cx="1143000" cy="5334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971800" y="3645932"/>
              <a:ext cx="437940"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2</a:t>
              </a:r>
              <a:endParaRPr lang="en-US" dirty="0">
                <a:solidFill>
                  <a:srgbClr val="FF0000"/>
                </a:solidFill>
              </a:endParaRPr>
            </a:p>
          </p:txBody>
        </p:sp>
        <p:cxnSp>
          <p:nvCxnSpPr>
            <p:cNvPr id="49" name="Straight Arrow Connector 48"/>
            <p:cNvCxnSpPr>
              <a:stCxn id="42" idx="2"/>
            </p:cNvCxnSpPr>
            <p:nvPr/>
          </p:nvCxnSpPr>
          <p:spPr>
            <a:xfrm rot="16200000" flipH="1">
              <a:off x="1730908" y="2786040"/>
              <a:ext cx="457200" cy="202458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057400" y="3417332"/>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aR</a:t>
              </a:r>
              <a:endParaRPr lang="en-US" sz="1200" dirty="0">
                <a:solidFill>
                  <a:srgbClr val="FF0000"/>
                </a:solidFill>
              </a:endParaRPr>
            </a:p>
          </p:txBody>
        </p:sp>
        <p:cxnSp>
          <p:nvCxnSpPr>
            <p:cNvPr id="54" name="Straight Arrow Connector 53"/>
            <p:cNvCxnSpPr/>
            <p:nvPr/>
          </p:nvCxnSpPr>
          <p:spPr>
            <a:xfrm rot="16200000" flipH="1">
              <a:off x="2612492" y="3776640"/>
              <a:ext cx="457200" cy="202458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429000" y="4941332"/>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aR</a:t>
              </a:r>
              <a:endParaRPr lang="en-US" sz="1200" dirty="0">
                <a:solidFill>
                  <a:srgbClr val="FF0000"/>
                </a:solidFill>
              </a:endParaRPr>
            </a:p>
          </p:txBody>
        </p:sp>
      </p:grpSp>
      <p:grpSp>
        <p:nvGrpSpPr>
          <p:cNvPr id="77" name="Group 76"/>
          <p:cNvGrpSpPr/>
          <p:nvPr/>
        </p:nvGrpSpPr>
        <p:grpSpPr>
          <a:xfrm>
            <a:off x="4953000" y="3048000"/>
            <a:ext cx="2990154" cy="2362200"/>
            <a:chOff x="4953000" y="3352800"/>
            <a:chExt cx="2990154" cy="2362200"/>
          </a:xfrm>
        </p:grpSpPr>
        <p:cxnSp>
          <p:nvCxnSpPr>
            <p:cNvPr id="34" name="Straight Connector 33"/>
            <p:cNvCxnSpPr/>
            <p:nvPr/>
          </p:nvCxnSpPr>
          <p:spPr>
            <a:xfrm rot="5400000">
              <a:off x="5525294" y="4380706"/>
              <a:ext cx="2057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953000" y="4648200"/>
              <a:ext cx="2895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6553200" y="3810000"/>
              <a:ext cx="990600" cy="8382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391400" y="3429000"/>
              <a:ext cx="437940" cy="369332"/>
            </a:xfrm>
            <a:prstGeom prst="rect">
              <a:avLst/>
            </a:prstGeom>
            <a:noFill/>
          </p:spPr>
          <p:txBody>
            <a:bodyPr wrap="none" rtlCol="0">
              <a:spAutoFit/>
            </a:bodyPr>
            <a:lstStyle/>
            <a:p>
              <a:r>
                <a:rPr lang="en-US" dirty="0" smtClean="0">
                  <a:solidFill>
                    <a:srgbClr val="FF0000"/>
                  </a:solidFill>
                </a:rPr>
                <a:t>R</a:t>
              </a:r>
              <a:r>
                <a:rPr lang="en-US" sz="1200" dirty="0" smtClean="0">
                  <a:solidFill>
                    <a:srgbClr val="FF0000"/>
                  </a:solidFill>
                </a:rPr>
                <a:t>1</a:t>
              </a:r>
              <a:endParaRPr lang="en-US" dirty="0">
                <a:solidFill>
                  <a:srgbClr val="FF0000"/>
                </a:solidFill>
              </a:endParaRPr>
            </a:p>
          </p:txBody>
        </p:sp>
        <p:cxnSp>
          <p:nvCxnSpPr>
            <p:cNvPr id="62" name="Straight Arrow Connector 61"/>
            <p:cNvCxnSpPr/>
            <p:nvPr/>
          </p:nvCxnSpPr>
          <p:spPr>
            <a:xfrm>
              <a:off x="6553200" y="4648200"/>
              <a:ext cx="838200" cy="3048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6934200" y="4343400"/>
              <a:ext cx="1066800" cy="1524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391400" y="45720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bR</a:t>
              </a:r>
              <a:endParaRPr lang="en-US" sz="1200" dirty="0">
                <a:solidFill>
                  <a:srgbClr val="FF0000"/>
                </a:solidFill>
              </a:endParaRPr>
            </a:p>
          </p:txBody>
        </p:sp>
        <p:sp>
          <p:nvSpPr>
            <p:cNvPr id="68" name="TextBox 67"/>
            <p:cNvSpPr txBox="1"/>
            <p:nvPr/>
          </p:nvSpPr>
          <p:spPr>
            <a:xfrm>
              <a:off x="6858000" y="4876800"/>
              <a:ext cx="437940" cy="369332"/>
            </a:xfrm>
            <a:prstGeom prst="rect">
              <a:avLst/>
            </a:prstGeom>
            <a:noFill/>
          </p:spPr>
          <p:txBody>
            <a:bodyPr wrap="none" rtlCol="0">
              <a:spAutoFit/>
            </a:bodyPr>
            <a:lstStyle/>
            <a:p>
              <a:r>
                <a:rPr lang="en-US" dirty="0" smtClean="0">
                  <a:solidFill>
                    <a:srgbClr val="FF0000"/>
                  </a:solidFill>
                </a:rPr>
                <a:t>R</a:t>
              </a:r>
              <a:r>
                <a:rPr lang="en-US" sz="1200" dirty="0" smtClean="0">
                  <a:solidFill>
                    <a:srgbClr val="FF0000"/>
                  </a:solidFill>
                </a:rPr>
                <a:t>2</a:t>
              </a:r>
              <a:endParaRPr lang="en-US" dirty="0">
                <a:solidFill>
                  <a:srgbClr val="FF0000"/>
                </a:solidFill>
              </a:endParaRPr>
            </a:p>
          </p:txBody>
        </p:sp>
        <p:sp>
          <p:nvSpPr>
            <p:cNvPr id="70" name="TextBox 69"/>
            <p:cNvSpPr txBox="1"/>
            <p:nvPr/>
          </p:nvSpPr>
          <p:spPr>
            <a:xfrm>
              <a:off x="5867400" y="5181600"/>
              <a:ext cx="551754" cy="461665"/>
            </a:xfrm>
            <a:prstGeom prst="rect">
              <a:avLst/>
            </a:prstGeom>
            <a:noFill/>
          </p:spPr>
          <p:txBody>
            <a:bodyPr wrap="none" rtlCol="0">
              <a:spAutoFit/>
            </a:bodyPr>
            <a:lstStyle/>
            <a:p>
              <a:r>
                <a:rPr lang="el-GR" sz="2400" dirty="0" smtClean="0">
                  <a:solidFill>
                    <a:srgbClr val="FF0000"/>
                  </a:solidFill>
                </a:rPr>
                <a:t>α</a:t>
              </a:r>
              <a:r>
                <a:rPr lang="en-US" sz="1200" dirty="0" err="1" smtClean="0">
                  <a:solidFill>
                    <a:srgbClr val="FF0000"/>
                  </a:solidFill>
                </a:rPr>
                <a:t>bR</a:t>
              </a:r>
              <a:endParaRPr lang="en-US" sz="1200" dirty="0">
                <a:solidFill>
                  <a:srgbClr val="FF0000"/>
                </a:solidFill>
              </a:endParaRPr>
            </a:p>
          </p:txBody>
        </p:sp>
        <p:cxnSp>
          <p:nvCxnSpPr>
            <p:cNvPr id="73" name="Straight Arrow Connector 72"/>
            <p:cNvCxnSpPr/>
            <p:nvPr/>
          </p:nvCxnSpPr>
          <p:spPr>
            <a:xfrm rot="5400000">
              <a:off x="5943600" y="5105400"/>
              <a:ext cx="1066800" cy="1524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74" name="TextBox 73"/>
          <p:cNvSpPr txBox="1"/>
          <p:nvPr/>
        </p:nvSpPr>
        <p:spPr>
          <a:xfrm>
            <a:off x="762000" y="5410200"/>
            <a:ext cx="5527475" cy="369332"/>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1, </a:t>
            </a:r>
            <a:r>
              <a:rPr lang="en-US" dirty="0" smtClean="0">
                <a:solidFill>
                  <a:srgbClr val="FF0000"/>
                </a:solidFill>
              </a:rPr>
              <a:t>R</a:t>
            </a:r>
            <a:r>
              <a:rPr lang="en-US" sz="1000" dirty="0" smtClean="0">
                <a:solidFill>
                  <a:srgbClr val="FF0000"/>
                </a:solidFill>
              </a:rPr>
              <a:t>1	</a:t>
            </a:r>
            <a:r>
              <a:rPr lang="en-US" dirty="0" smtClean="0">
                <a:solidFill>
                  <a:srgbClr val="FF0000"/>
                </a:solidFill>
              </a:rPr>
              <a:t>- </a:t>
            </a:r>
            <a:r>
              <a:rPr lang="en-US" sz="1400" dirty="0" smtClean="0">
                <a:solidFill>
                  <a:srgbClr val="FF0000"/>
                </a:solidFill>
              </a:rPr>
              <a:t>Initial response measured at ‘a’ and ‘b’ respectively </a:t>
            </a:r>
            <a:endParaRPr lang="en-US" sz="1400" dirty="0">
              <a:solidFill>
                <a:srgbClr val="FF0000"/>
              </a:solidFill>
            </a:endParaRPr>
          </a:p>
        </p:txBody>
      </p:sp>
      <p:sp>
        <p:nvSpPr>
          <p:cNvPr id="75" name="TextBox 74"/>
          <p:cNvSpPr txBox="1"/>
          <p:nvPr/>
        </p:nvSpPr>
        <p:spPr>
          <a:xfrm>
            <a:off x="762000" y="5638800"/>
            <a:ext cx="7282763" cy="1015663"/>
          </a:xfrm>
          <a:prstGeom prst="rect">
            <a:avLst/>
          </a:prstGeom>
          <a:noFill/>
        </p:spPr>
        <p:txBody>
          <a:bodyPr wrap="none" rtlCol="0">
            <a:spAutoFit/>
          </a:bodyPr>
          <a:lstStyle/>
          <a:p>
            <a:r>
              <a:rPr lang="en-US" dirty="0" smtClean="0">
                <a:solidFill>
                  <a:srgbClr val="FF0000"/>
                </a:solidFill>
              </a:rPr>
              <a:t>L</a:t>
            </a:r>
            <a:r>
              <a:rPr lang="en-US" sz="1200" dirty="0" smtClean="0">
                <a:solidFill>
                  <a:srgbClr val="FF0000"/>
                </a:solidFill>
              </a:rPr>
              <a:t>2, </a:t>
            </a:r>
            <a:r>
              <a:rPr lang="en-US" dirty="0" smtClean="0">
                <a:solidFill>
                  <a:srgbClr val="FF0000"/>
                </a:solidFill>
              </a:rPr>
              <a:t>R</a:t>
            </a:r>
            <a:r>
              <a:rPr lang="en-US" sz="1000" dirty="0" smtClean="0">
                <a:solidFill>
                  <a:srgbClr val="FF0000"/>
                </a:solidFill>
              </a:rPr>
              <a:t>2	</a:t>
            </a:r>
            <a:r>
              <a:rPr lang="en-US" dirty="0" smtClean="0">
                <a:solidFill>
                  <a:srgbClr val="FF0000"/>
                </a:solidFill>
              </a:rPr>
              <a:t>- R</a:t>
            </a:r>
            <a:r>
              <a:rPr lang="en-US" sz="1400" dirty="0" smtClean="0">
                <a:solidFill>
                  <a:srgbClr val="FF0000"/>
                </a:solidFill>
              </a:rPr>
              <a:t>esponse measured at ‘a’ and ‘b’ respectively after adding trial mass ‘T</a:t>
            </a:r>
            <a:r>
              <a:rPr lang="en-US" sz="1000" dirty="0" smtClean="0">
                <a:solidFill>
                  <a:srgbClr val="FF0000"/>
                </a:solidFill>
              </a:rPr>
              <a:t>R</a:t>
            </a:r>
            <a:r>
              <a:rPr lang="en-US" sz="1400" dirty="0" smtClean="0">
                <a:solidFill>
                  <a:srgbClr val="FF0000"/>
                </a:solidFill>
              </a:rPr>
              <a:t>’</a:t>
            </a:r>
          </a:p>
          <a:p>
            <a:r>
              <a:rPr lang="en-US" sz="1400" dirty="0" smtClean="0">
                <a:solidFill>
                  <a:srgbClr val="FF0000"/>
                </a:solidFill>
              </a:rPr>
              <a:t>	   at balancing plane ‘R’</a:t>
            </a:r>
          </a:p>
          <a:p>
            <a:r>
              <a:rPr lang="el-GR" sz="2800" dirty="0" smtClean="0">
                <a:solidFill>
                  <a:srgbClr val="FF0000"/>
                </a:solidFill>
              </a:rPr>
              <a:t>α</a:t>
            </a:r>
            <a:r>
              <a:rPr lang="en-US" sz="1400" dirty="0" err="1" smtClean="0">
                <a:solidFill>
                  <a:srgbClr val="FF0000"/>
                </a:solidFill>
              </a:rPr>
              <a:t>aR</a:t>
            </a:r>
            <a:r>
              <a:rPr lang="en-US" sz="1400" dirty="0" smtClean="0">
                <a:solidFill>
                  <a:srgbClr val="FF0000"/>
                </a:solidFill>
              </a:rPr>
              <a:t>, </a:t>
            </a:r>
            <a:r>
              <a:rPr lang="el-GR" sz="2800" dirty="0" smtClean="0">
                <a:solidFill>
                  <a:srgbClr val="FF0000"/>
                </a:solidFill>
              </a:rPr>
              <a:t>α</a:t>
            </a:r>
            <a:r>
              <a:rPr lang="en-US" sz="1400" dirty="0" err="1" smtClean="0">
                <a:solidFill>
                  <a:srgbClr val="FF0000"/>
                </a:solidFill>
              </a:rPr>
              <a:t>bR</a:t>
            </a:r>
            <a:r>
              <a:rPr lang="en-US" sz="1400" dirty="0" smtClean="0">
                <a:solidFill>
                  <a:srgbClr val="FF0000"/>
                </a:solidFill>
              </a:rPr>
              <a:t> - Influence coefficients (</a:t>
            </a:r>
            <a:r>
              <a:rPr lang="el-GR" sz="2400" dirty="0" smtClean="0">
                <a:solidFill>
                  <a:srgbClr val="FF0000"/>
                </a:solidFill>
              </a:rPr>
              <a:t>α</a:t>
            </a:r>
            <a:r>
              <a:rPr lang="en-US" sz="1200" dirty="0" err="1" smtClean="0">
                <a:solidFill>
                  <a:srgbClr val="FF0000"/>
                </a:solidFill>
              </a:rPr>
              <a:t>aR</a:t>
            </a:r>
            <a:r>
              <a:rPr lang="en-US" sz="1400" dirty="0" smtClean="0">
                <a:solidFill>
                  <a:srgbClr val="FF0000"/>
                </a:solidFill>
              </a:rPr>
              <a:t> = (L</a:t>
            </a:r>
            <a:r>
              <a:rPr lang="en-US" sz="900" dirty="0" smtClean="0">
                <a:solidFill>
                  <a:srgbClr val="FF0000"/>
                </a:solidFill>
              </a:rPr>
              <a:t>2</a:t>
            </a:r>
            <a:r>
              <a:rPr lang="en-US" sz="1400" dirty="0" smtClean="0">
                <a:solidFill>
                  <a:srgbClr val="FF0000"/>
                </a:solidFill>
              </a:rPr>
              <a:t>-L</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R</a:t>
            </a:r>
            <a:r>
              <a:rPr lang="en-US" sz="1400" dirty="0" smtClean="0">
                <a:solidFill>
                  <a:srgbClr val="FF0000"/>
                </a:solidFill>
              </a:rPr>
              <a:t>, </a:t>
            </a:r>
            <a:r>
              <a:rPr lang="el-GR" sz="2400" dirty="0" smtClean="0">
                <a:solidFill>
                  <a:srgbClr val="FF0000"/>
                </a:solidFill>
              </a:rPr>
              <a:t>α</a:t>
            </a:r>
            <a:r>
              <a:rPr lang="en-US" sz="1200" dirty="0" err="1" smtClean="0">
                <a:solidFill>
                  <a:srgbClr val="FF0000"/>
                </a:solidFill>
              </a:rPr>
              <a:t>bR</a:t>
            </a:r>
            <a:r>
              <a:rPr lang="en-US" sz="1400" dirty="0" smtClean="0">
                <a:solidFill>
                  <a:srgbClr val="FF0000"/>
                </a:solidFill>
              </a:rPr>
              <a:t> = (R</a:t>
            </a:r>
            <a:r>
              <a:rPr lang="en-US" sz="900" dirty="0" smtClean="0">
                <a:solidFill>
                  <a:srgbClr val="FF0000"/>
                </a:solidFill>
              </a:rPr>
              <a:t>2</a:t>
            </a:r>
            <a:r>
              <a:rPr lang="en-US" sz="1400" dirty="0" smtClean="0">
                <a:solidFill>
                  <a:srgbClr val="FF0000"/>
                </a:solidFill>
              </a:rPr>
              <a:t>-R</a:t>
            </a:r>
            <a:r>
              <a:rPr lang="en-US" sz="900" dirty="0" smtClean="0">
                <a:solidFill>
                  <a:srgbClr val="FF0000"/>
                </a:solidFill>
              </a:rPr>
              <a:t>1</a:t>
            </a:r>
            <a:r>
              <a:rPr lang="en-US" sz="1400" dirty="0" smtClean="0">
                <a:solidFill>
                  <a:srgbClr val="FF0000"/>
                </a:solidFill>
              </a:rPr>
              <a:t>)/T</a:t>
            </a:r>
            <a:r>
              <a:rPr lang="en-US" sz="900" dirty="0" smtClean="0">
                <a:solidFill>
                  <a:srgbClr val="FF0000"/>
                </a:solidFill>
              </a:rPr>
              <a:t>R </a:t>
            </a:r>
            <a:r>
              <a:rPr lang="en-US" sz="1400" dirty="0" smtClean="0">
                <a:solidFill>
                  <a:srgbClr val="FF0000"/>
                </a:solidFill>
              </a:rPr>
              <a:t>)</a:t>
            </a:r>
            <a:endParaRPr lang="en-US" sz="14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2146516</TotalTime>
  <Words>457</Words>
  <Application>Microsoft Office PowerPoint</Application>
  <PresentationFormat>On-screen Show (4:3)</PresentationFormat>
  <Paragraphs>231</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Oriel</vt:lpstr>
      <vt:lpstr>Equation</vt:lpstr>
      <vt:lpstr>Rotor balancing</vt:lpstr>
      <vt:lpstr>Outline</vt:lpstr>
      <vt:lpstr>What is imbalance ?</vt:lpstr>
      <vt:lpstr>Complex Rotor System</vt:lpstr>
      <vt:lpstr>Balancing</vt:lpstr>
      <vt:lpstr>Classification of ROTORS</vt:lpstr>
      <vt:lpstr>Different methods of balancing</vt:lpstr>
      <vt:lpstr>Influence co-efficient method</vt:lpstr>
      <vt:lpstr>Influence co-efficient method</vt:lpstr>
      <vt:lpstr>Influence co-efficient method</vt:lpstr>
      <vt:lpstr>Influence co-efficient method</vt:lpstr>
      <vt:lpstr>Application Demonstration</vt:lpstr>
      <vt:lpstr>Rotor Balancing Application Program</vt:lpstr>
      <vt:lpstr>Rotor Balancing Application Program</vt:lpstr>
      <vt:lpstr>Slide 15</vt:lpstr>
      <vt:lpstr>Rotor Balancing Application Program</vt:lpstr>
      <vt:lpstr>Rotor Balancing Application Program</vt:lpstr>
      <vt:lpstr>reference</vt:lpstr>
    </vt:vector>
  </TitlesOfParts>
  <Company>TPT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Modal Analysis of Composite Beams</dc:title>
  <dc:creator>Dhanush</dc:creator>
  <cp:lastModifiedBy>Dhanush</cp:lastModifiedBy>
  <cp:revision>573</cp:revision>
  <dcterms:created xsi:type="dcterms:W3CDTF">2012-03-15T05:19:33Z</dcterms:created>
  <dcterms:modified xsi:type="dcterms:W3CDTF">2012-05-21T04:19:34Z</dcterms:modified>
</cp:coreProperties>
</file>