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71" r:id="rId3"/>
    <p:sldId id="269" r:id="rId4"/>
    <p:sldId id="270" r:id="rId5"/>
    <p:sldId id="274" r:id="rId6"/>
    <p:sldId id="276" r:id="rId7"/>
    <p:sldId id="275" r:id="rId8"/>
    <p:sldId id="272" r:id="rId9"/>
    <p:sldId id="291" r:id="rId10"/>
    <p:sldId id="293" r:id="rId11"/>
    <p:sldId id="277" r:id="rId12"/>
    <p:sldId id="296" r:id="rId13"/>
    <p:sldId id="278" r:id="rId14"/>
    <p:sldId id="279" r:id="rId15"/>
    <p:sldId id="283" r:id="rId16"/>
    <p:sldId id="292" r:id="rId17"/>
    <p:sldId id="288" r:id="rId18"/>
    <p:sldId id="285" r:id="rId19"/>
    <p:sldId id="286" r:id="rId20"/>
    <p:sldId id="287" r:id="rId21"/>
    <p:sldId id="289" r:id="rId22"/>
    <p:sldId id="290" r:id="rId23"/>
    <p:sldId id="295" r:id="rId24"/>
    <p:sldId id="294" r:id="rId25"/>
    <p:sldId id="29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94660"/>
  </p:normalViewPr>
  <p:slideViewPr>
    <p:cSldViewPr>
      <p:cViewPr>
        <p:scale>
          <a:sx n="75" d="100"/>
          <a:sy n="75" d="100"/>
        </p:scale>
        <p:origin x="-893"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2C084B-0B55-4311-A058-990AD46CE416}" type="datetimeFigureOut">
              <a:rPr lang="en-US" smtClean="0"/>
              <a:pPr/>
              <a:t>12/6/2010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E50BE6-B54E-4D84-9B00-1EDC41F3C7F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A48BA1-3345-444D-83FD-D1153C277D6D}" type="datetimeFigureOut">
              <a:rPr lang="en-US" smtClean="0"/>
              <a:pPr/>
              <a:t>12/6/2010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70F8D-6507-4E39-9BDF-F27957ECB6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070F8D-6507-4E39-9BDF-F27957ECB6D2}"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71A51-9AC7-4E4E-BDBD-BA4DB2CD002C}" type="slidenum">
              <a:rPr lang="en-US"/>
              <a:pPr/>
              <a:t>15</a:t>
            </a:fld>
            <a:endParaRPr lang="en-US"/>
          </a:p>
        </p:txBody>
      </p:sp>
      <p:sp>
        <p:nvSpPr>
          <p:cNvPr id="309250" name="Rectangle 2"/>
          <p:cNvSpPr>
            <a:spLocks noGrp="1" noRot="1" noChangeAspect="1" noChangeArrowheads="1" noTextEdit="1"/>
          </p:cNvSpPr>
          <p:nvPr>
            <p:ph type="sldImg"/>
          </p:nvPr>
        </p:nvSpPr>
        <p:spPr>
          <a:xfrm>
            <a:off x="1143000" y="685800"/>
            <a:ext cx="4572000" cy="3429000"/>
          </a:xfrm>
          <a:ln/>
        </p:spPr>
      </p:sp>
      <p:sp>
        <p:nvSpPr>
          <p:cNvPr id="309251" name="Rectangle 3"/>
          <p:cNvSpPr>
            <a:spLocks noGrp="1" noChangeArrowheads="1"/>
          </p:cNvSpPr>
          <p:nvPr>
            <p:ph type="body" idx="1"/>
          </p:nvPr>
        </p:nvSpPr>
        <p:spPr>
          <a:xfrm>
            <a:off x="686421" y="4344025"/>
            <a:ext cx="5485158" cy="4114488"/>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849E1-9D9B-48BD-8B8D-58E1C1248AB5}" type="slidenum">
              <a:rPr lang="en-US"/>
              <a:pPr/>
              <a:t>18</a:t>
            </a:fld>
            <a:endParaRPr lang="en-US"/>
          </a:p>
        </p:txBody>
      </p:sp>
      <p:sp>
        <p:nvSpPr>
          <p:cNvPr id="211970" name="Rectangle 2"/>
          <p:cNvSpPr>
            <a:spLocks noGrp="1" noRot="1" noChangeAspect="1" noChangeArrowheads="1" noTextEdit="1"/>
          </p:cNvSpPr>
          <p:nvPr>
            <p:ph type="sldImg"/>
          </p:nvPr>
        </p:nvSpPr>
        <p:spPr>
          <a:xfrm>
            <a:off x="1143000" y="685800"/>
            <a:ext cx="4572000" cy="3429000"/>
          </a:xfrm>
          <a:ln/>
        </p:spPr>
      </p:sp>
      <p:sp>
        <p:nvSpPr>
          <p:cNvPr id="211971" name="Rectangle 3"/>
          <p:cNvSpPr>
            <a:spLocks noGrp="1" noChangeArrowheads="1"/>
          </p:cNvSpPr>
          <p:nvPr>
            <p:ph type="body" idx="1"/>
          </p:nvPr>
        </p:nvSpPr>
        <p:spPr>
          <a:xfrm>
            <a:off x="914711" y="4344025"/>
            <a:ext cx="5028579" cy="4114488"/>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19368D-E024-492B-B39F-B147A65F3116}" type="slidenum">
              <a:rPr lang="en-US"/>
              <a:pPr/>
              <a:t>19</a:t>
            </a:fld>
            <a:endParaRPr lang="en-US"/>
          </a:p>
        </p:txBody>
      </p:sp>
      <p:sp>
        <p:nvSpPr>
          <p:cNvPr id="253954" name="Rectangle 2"/>
          <p:cNvSpPr>
            <a:spLocks noGrp="1" noRot="1" noChangeAspect="1" noChangeArrowheads="1" noTextEdit="1"/>
          </p:cNvSpPr>
          <p:nvPr>
            <p:ph type="sldImg"/>
          </p:nvPr>
        </p:nvSpPr>
        <p:spPr>
          <a:xfrm>
            <a:off x="1143000" y="685800"/>
            <a:ext cx="4572000" cy="3429000"/>
          </a:xfrm>
          <a:ln/>
        </p:spPr>
      </p:sp>
      <p:sp>
        <p:nvSpPr>
          <p:cNvPr id="253955" name="Rectangle 3"/>
          <p:cNvSpPr>
            <a:spLocks noGrp="1" noChangeArrowheads="1"/>
          </p:cNvSpPr>
          <p:nvPr>
            <p:ph type="body" idx="1"/>
          </p:nvPr>
        </p:nvSpPr>
        <p:spPr>
          <a:xfrm>
            <a:off x="914711" y="4344025"/>
            <a:ext cx="5028579" cy="4114488"/>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8582B7-0829-44F5-A6FF-F07FCE0EF166}" type="slidenum">
              <a:rPr lang="en-US"/>
              <a:pPr/>
              <a:t>20</a:t>
            </a:fld>
            <a:endParaRPr lang="en-US"/>
          </a:p>
        </p:txBody>
      </p:sp>
      <p:sp>
        <p:nvSpPr>
          <p:cNvPr id="256002" name="Rectangle 2"/>
          <p:cNvSpPr>
            <a:spLocks noGrp="1" noRot="1" noChangeAspect="1" noChangeArrowheads="1" noTextEdit="1"/>
          </p:cNvSpPr>
          <p:nvPr>
            <p:ph type="sldImg"/>
          </p:nvPr>
        </p:nvSpPr>
        <p:spPr>
          <a:xfrm>
            <a:off x="1143000" y="685800"/>
            <a:ext cx="4572000" cy="3429000"/>
          </a:xfrm>
          <a:ln/>
        </p:spPr>
      </p:sp>
      <p:sp>
        <p:nvSpPr>
          <p:cNvPr id="256003" name="Rectangle 3"/>
          <p:cNvSpPr>
            <a:spLocks noGrp="1" noChangeArrowheads="1"/>
          </p:cNvSpPr>
          <p:nvPr>
            <p:ph type="body" idx="1"/>
          </p:nvPr>
        </p:nvSpPr>
        <p:spPr>
          <a:xfrm>
            <a:off x="914711" y="4344025"/>
            <a:ext cx="5028579" cy="4114488"/>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A23332-8827-4920-AAEC-518D65C9CFDE}"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8CD0B-890C-4F06-A369-AA72524180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23332-8827-4920-AAEC-518D65C9CFDE}"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8CD0B-890C-4F06-A369-AA72524180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23332-8827-4920-AAEC-518D65C9CFDE}"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8CD0B-890C-4F06-A369-AA72524180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23332-8827-4920-AAEC-518D65C9CFDE}"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8CD0B-890C-4F06-A369-AA72524180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23332-8827-4920-AAEC-518D65C9CFDE}"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8CD0B-890C-4F06-A369-AA72524180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A23332-8827-4920-AAEC-518D65C9CFDE}" type="datetimeFigureOut">
              <a:rPr lang="en-US" smtClean="0"/>
              <a:pPr/>
              <a:t>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8CD0B-890C-4F06-A369-AA72524180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23332-8827-4920-AAEC-518D65C9CFDE}" type="datetimeFigureOut">
              <a:rPr lang="en-US" smtClean="0"/>
              <a:pPr/>
              <a:t>12/6/2010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8CD0B-890C-4F06-A369-AA72524180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23332-8827-4920-AAEC-518D65C9CFDE}" type="datetimeFigureOut">
              <a:rPr lang="en-US" smtClean="0"/>
              <a:pPr/>
              <a:t>12/6/2010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8CD0B-890C-4F06-A369-AA72524180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23332-8827-4920-AAEC-518D65C9CFDE}" type="datetimeFigureOut">
              <a:rPr lang="en-US" smtClean="0"/>
              <a:pPr/>
              <a:t>12/6/2010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8CD0B-890C-4F06-A369-AA72524180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23332-8827-4920-AAEC-518D65C9CFDE}" type="datetimeFigureOut">
              <a:rPr lang="en-US" smtClean="0"/>
              <a:pPr/>
              <a:t>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8CD0B-890C-4F06-A369-AA72524180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23332-8827-4920-AAEC-518D65C9CFDE}" type="datetimeFigureOut">
              <a:rPr lang="en-US" smtClean="0"/>
              <a:pPr/>
              <a:t>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8CD0B-890C-4F06-A369-AA72524180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23332-8827-4920-AAEC-518D65C9CFDE}" type="datetimeFigureOut">
              <a:rPr lang="en-US" smtClean="0"/>
              <a:pPr/>
              <a:t>12/6/2010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8CD0B-890C-4F06-A369-AA72524180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normAutofit/>
          </a:bodyPr>
          <a:lstStyle/>
          <a:p>
            <a:r>
              <a:rPr lang="en-US" sz="4000" dirty="0" smtClean="0"/>
              <a:t>Solar Photovoltaic with Energy Storage</a:t>
            </a:r>
            <a:endParaRPr lang="en-US" sz="4000" dirty="0"/>
          </a:p>
        </p:txBody>
      </p:sp>
      <p:sp>
        <p:nvSpPr>
          <p:cNvPr id="3" name="Subtitle 2"/>
          <p:cNvSpPr>
            <a:spLocks noGrp="1"/>
          </p:cNvSpPr>
          <p:nvPr>
            <p:ph type="subTitle" idx="1"/>
          </p:nvPr>
        </p:nvSpPr>
        <p:spPr/>
        <p:txBody>
          <a:bodyPr/>
          <a:lstStyle/>
          <a:p>
            <a:r>
              <a:rPr lang="en-US" dirty="0" smtClean="0"/>
              <a:t>Liang </a:t>
            </a:r>
            <a:r>
              <a:rPr lang="en-US" dirty="0" err="1" smtClean="0"/>
              <a:t>Meng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876300" y="776288"/>
            <a:ext cx="7391400" cy="530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smtClean="0"/>
              <a:t>Operation of the electric grid</a:t>
            </a:r>
            <a:endParaRPr lang="en-US" sz="3200" dirty="0"/>
          </a:p>
        </p:txBody>
      </p:sp>
      <p:pic>
        <p:nvPicPr>
          <p:cNvPr id="1026" name="Picture 2"/>
          <p:cNvPicPr>
            <a:picLocks noChangeAspect="1" noChangeArrowheads="1"/>
          </p:cNvPicPr>
          <p:nvPr/>
        </p:nvPicPr>
        <p:blipFill>
          <a:blip r:embed="rId3" cstate="print"/>
          <a:srcRect/>
          <a:stretch>
            <a:fillRect/>
          </a:stretch>
        </p:blipFill>
        <p:spPr bwMode="auto">
          <a:xfrm>
            <a:off x="228600" y="838200"/>
            <a:ext cx="4495800" cy="27527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648200" y="914400"/>
            <a:ext cx="4038600" cy="263366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0" y="3543300"/>
            <a:ext cx="9248775" cy="3314700"/>
          </a:xfrm>
          <a:prstGeom prst="rect">
            <a:avLst/>
          </a:prstGeom>
          <a:noFill/>
          <a:ln w="9525">
            <a:noFill/>
            <a:miter lim="800000"/>
            <a:headEnd/>
            <a:tailEnd/>
          </a:ln>
        </p:spPr>
      </p:pic>
      <p:sp>
        <p:nvSpPr>
          <p:cNvPr id="7" name="TextBox 6"/>
          <p:cNvSpPr txBox="1"/>
          <p:nvPr/>
        </p:nvSpPr>
        <p:spPr>
          <a:xfrm>
            <a:off x="51516" y="4927242"/>
            <a:ext cx="1490472" cy="584775"/>
          </a:xfrm>
          <a:prstGeom prst="rect">
            <a:avLst/>
          </a:prstGeom>
          <a:solidFill>
            <a:schemeClr val="accent6"/>
          </a:solidFill>
        </p:spPr>
        <p:txBody>
          <a:bodyPr wrap="square" rtlCol="0">
            <a:spAutoFit/>
          </a:bodyPr>
          <a:lstStyle/>
          <a:p>
            <a:r>
              <a:rPr lang="en-US" sz="1600" b="1" dirty="0" err="1" smtClean="0">
                <a:solidFill>
                  <a:schemeClr val="bg1"/>
                </a:solidFill>
              </a:rPr>
              <a:t>Peakload</a:t>
            </a:r>
            <a:r>
              <a:rPr lang="en-US" sz="1600" b="1" dirty="0" smtClean="0">
                <a:solidFill>
                  <a:schemeClr val="bg1"/>
                </a:solidFill>
              </a:rPr>
              <a:t>/</a:t>
            </a:r>
          </a:p>
          <a:p>
            <a:r>
              <a:rPr lang="en-US" sz="1600" b="1" dirty="0" smtClean="0">
                <a:solidFill>
                  <a:schemeClr val="bg1"/>
                </a:solidFill>
              </a:rPr>
              <a:t>Regulation</a:t>
            </a:r>
            <a:endParaRPr lang="en-US" sz="1600" b="1" dirty="0">
              <a:solidFill>
                <a:schemeClr val="bg1"/>
              </a:solidFill>
            </a:endParaRPr>
          </a:p>
        </p:txBody>
      </p:sp>
      <p:sp>
        <p:nvSpPr>
          <p:cNvPr id="8" name="Rectangle 7"/>
          <p:cNvSpPr/>
          <p:nvPr/>
        </p:nvSpPr>
        <p:spPr>
          <a:xfrm>
            <a:off x="3987084" y="4964805"/>
            <a:ext cx="1600200" cy="523220"/>
          </a:xfrm>
          <a:prstGeom prst="rect">
            <a:avLst/>
          </a:prstGeom>
        </p:spPr>
        <p:txBody>
          <a:bodyPr wrap="square">
            <a:spAutoFit/>
          </a:bodyPr>
          <a:lstStyle/>
          <a:p>
            <a:r>
              <a:rPr lang="en-US" sz="1400" dirty="0" smtClean="0">
                <a:solidFill>
                  <a:srgbClr val="FF0000"/>
                </a:solidFill>
              </a:rPr>
              <a:t>online and “spinning” reserves </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514600"/>
            <a:ext cx="8229600" cy="1143000"/>
          </a:xfrm>
        </p:spPr>
        <p:txBody>
          <a:bodyPr>
            <a:noAutofit/>
          </a:bodyPr>
          <a:lstStyle/>
          <a:p>
            <a:r>
              <a:rPr lang="en-US" sz="3600" dirty="0" smtClean="0"/>
              <a:t>Storage is useful but not a required component of the existing grid</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t>Renewable energy’s impact on the grid</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143000" y="838200"/>
            <a:ext cx="7289932"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371600" y="1905000"/>
            <a:ext cx="5895819" cy="3867150"/>
          </a:xfrm>
          <a:prstGeom prst="rect">
            <a:avLst/>
          </a:prstGeom>
          <a:noFill/>
          <a:ln w="9525">
            <a:noFill/>
            <a:miter lim="800000"/>
            <a:headEnd/>
            <a:tailEnd/>
          </a:ln>
        </p:spPr>
      </p:pic>
      <p:sp>
        <p:nvSpPr>
          <p:cNvPr id="5" name="TextBox 4"/>
          <p:cNvSpPr txBox="1"/>
          <p:nvPr/>
        </p:nvSpPr>
        <p:spPr>
          <a:xfrm>
            <a:off x="1600200" y="381000"/>
            <a:ext cx="5715000" cy="1077218"/>
          </a:xfrm>
          <a:prstGeom prst="rect">
            <a:avLst/>
          </a:prstGeom>
          <a:noFill/>
        </p:spPr>
        <p:txBody>
          <a:bodyPr wrap="square" rtlCol="0">
            <a:spAutoFit/>
          </a:bodyPr>
          <a:lstStyle/>
          <a:p>
            <a:r>
              <a:rPr lang="en-US" sz="3200" dirty="0" smtClean="0"/>
              <a:t>Wind/Solar energy needs to be smoothened and peak shifted</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152400" y="990600"/>
            <a:ext cx="4267200" cy="411162"/>
          </a:xfrm>
        </p:spPr>
        <p:txBody>
          <a:bodyPr>
            <a:normAutofit/>
          </a:bodyPr>
          <a:lstStyle/>
          <a:p>
            <a:r>
              <a:rPr lang="en-US" sz="2000" dirty="0"/>
              <a:t>PV Coincidence With Load - Summer</a:t>
            </a:r>
          </a:p>
        </p:txBody>
      </p:sp>
      <p:pic>
        <p:nvPicPr>
          <p:cNvPr id="308227" name="Picture 3"/>
          <p:cNvPicPr>
            <a:picLocks noChangeAspect="1" noChangeArrowheads="1"/>
          </p:cNvPicPr>
          <p:nvPr/>
        </p:nvPicPr>
        <p:blipFill>
          <a:blip r:embed="rId3" cstate="print"/>
          <a:srcRect/>
          <a:stretch>
            <a:fillRect/>
          </a:stretch>
        </p:blipFill>
        <p:spPr bwMode="auto">
          <a:xfrm>
            <a:off x="124225" y="1524000"/>
            <a:ext cx="4295375" cy="2971800"/>
          </a:xfrm>
          <a:prstGeom prst="rect">
            <a:avLst/>
          </a:prstGeom>
          <a:noFill/>
        </p:spPr>
      </p:pic>
      <p:sp>
        <p:nvSpPr>
          <p:cNvPr id="308228" name="Text Box 4"/>
          <p:cNvSpPr txBox="1">
            <a:spLocks noChangeArrowheads="1"/>
          </p:cNvSpPr>
          <p:nvPr/>
        </p:nvSpPr>
        <p:spPr bwMode="auto">
          <a:xfrm>
            <a:off x="304800" y="4495800"/>
            <a:ext cx="3810000" cy="923330"/>
          </a:xfrm>
          <a:prstGeom prst="rect">
            <a:avLst/>
          </a:prstGeom>
          <a:solidFill>
            <a:schemeClr val="bg1"/>
          </a:solidFill>
          <a:ln w="9525">
            <a:noFill/>
            <a:miter lim="800000"/>
            <a:headEnd/>
            <a:tailEnd/>
          </a:ln>
          <a:effectLst/>
        </p:spPr>
        <p:txBody>
          <a:bodyPr wrap="square">
            <a:spAutoFit/>
          </a:bodyPr>
          <a:lstStyle/>
          <a:p>
            <a:pPr algn="l">
              <a:spcBef>
                <a:spcPct val="50000"/>
              </a:spcBef>
            </a:pPr>
            <a:r>
              <a:rPr lang="en-US" dirty="0" smtClean="0"/>
              <a:t>California:  16 </a:t>
            </a:r>
            <a:r>
              <a:rPr lang="en-US" dirty="0"/>
              <a:t>GW simulated PV system providing 11% of system’s energy</a:t>
            </a:r>
          </a:p>
        </p:txBody>
      </p:sp>
      <p:pic>
        <p:nvPicPr>
          <p:cNvPr id="6" name="Picture 3"/>
          <p:cNvPicPr>
            <a:picLocks noChangeAspect="1" noChangeArrowheads="1"/>
          </p:cNvPicPr>
          <p:nvPr/>
        </p:nvPicPr>
        <p:blipFill>
          <a:blip r:embed="rId4" cstate="print"/>
          <a:srcRect/>
          <a:stretch>
            <a:fillRect/>
          </a:stretch>
        </p:blipFill>
        <p:spPr bwMode="auto">
          <a:xfrm>
            <a:off x="4309090" y="2590800"/>
            <a:ext cx="4834910" cy="3348038"/>
          </a:xfrm>
          <a:prstGeom prst="rect">
            <a:avLst/>
          </a:prstGeom>
          <a:noFill/>
          <a:ln w="9525">
            <a:noFill/>
            <a:miter lim="800000"/>
            <a:headEnd/>
            <a:tailEnd/>
          </a:ln>
          <a:effectLst/>
        </p:spPr>
      </p:pic>
      <p:sp>
        <p:nvSpPr>
          <p:cNvPr id="7" name="Line 4"/>
          <p:cNvSpPr>
            <a:spLocks noChangeShapeType="1"/>
          </p:cNvSpPr>
          <p:nvPr/>
        </p:nvSpPr>
        <p:spPr bwMode="auto">
          <a:xfrm>
            <a:off x="5105400" y="3962400"/>
            <a:ext cx="3480955" cy="0"/>
          </a:xfrm>
          <a:prstGeom prst="line">
            <a:avLst/>
          </a:prstGeom>
          <a:noFill/>
          <a:ln w="28575">
            <a:solidFill>
              <a:schemeClr val="folHlink"/>
            </a:solidFill>
            <a:round/>
            <a:headEnd/>
            <a:tailEnd/>
          </a:ln>
          <a:effectLst/>
        </p:spPr>
        <p:txBody>
          <a:bodyPr/>
          <a:lstStyle/>
          <a:p>
            <a:endParaRPr lang="en-US"/>
          </a:p>
        </p:txBody>
      </p:sp>
      <p:sp>
        <p:nvSpPr>
          <p:cNvPr id="8" name="Text Box 5"/>
          <p:cNvSpPr txBox="1">
            <a:spLocks noChangeArrowheads="1"/>
          </p:cNvSpPr>
          <p:nvPr/>
        </p:nvSpPr>
        <p:spPr bwMode="auto">
          <a:xfrm>
            <a:off x="7162800" y="3810000"/>
            <a:ext cx="1454727" cy="523220"/>
          </a:xfrm>
          <a:prstGeom prst="rect">
            <a:avLst/>
          </a:prstGeom>
          <a:solidFill>
            <a:schemeClr val="bg1"/>
          </a:solidFill>
          <a:ln w="9525">
            <a:noFill/>
            <a:miter lim="800000"/>
            <a:headEnd/>
            <a:tailEnd/>
          </a:ln>
          <a:effectLst/>
        </p:spPr>
        <p:txBody>
          <a:bodyPr wrap="square">
            <a:spAutoFit/>
          </a:bodyPr>
          <a:lstStyle/>
          <a:p>
            <a:pPr>
              <a:spcBef>
                <a:spcPct val="50000"/>
              </a:spcBef>
            </a:pPr>
            <a:r>
              <a:rPr lang="en-US" sz="1400" dirty="0">
                <a:latin typeface="Arial Black" pitchFamily="34" charset="0"/>
              </a:rPr>
              <a:t>2000 Normal Min Load</a:t>
            </a:r>
          </a:p>
        </p:txBody>
      </p:sp>
      <p:sp>
        <p:nvSpPr>
          <p:cNvPr id="13" name="Rectangle 2"/>
          <p:cNvSpPr txBox="1">
            <a:spLocks noChangeArrowheads="1"/>
          </p:cNvSpPr>
          <p:nvPr/>
        </p:nvSpPr>
        <p:spPr>
          <a:xfrm>
            <a:off x="4572000" y="2133600"/>
            <a:ext cx="4267200" cy="411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PV Coincidence With Load - Spring</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4" name="Group 9"/>
          <p:cNvGrpSpPr>
            <a:grpSpLocks/>
          </p:cNvGrpSpPr>
          <p:nvPr/>
        </p:nvGrpSpPr>
        <p:grpSpPr bwMode="auto">
          <a:xfrm>
            <a:off x="5029200" y="3962400"/>
            <a:ext cx="1558636" cy="1973339"/>
            <a:chOff x="1488" y="2064"/>
            <a:chExt cx="1440" cy="1724"/>
          </a:xfrm>
        </p:grpSpPr>
        <p:sp>
          <p:nvSpPr>
            <p:cNvPr id="15" name="Oval 6"/>
            <p:cNvSpPr>
              <a:spLocks noChangeArrowheads="1"/>
            </p:cNvSpPr>
            <p:nvPr/>
          </p:nvSpPr>
          <p:spPr bwMode="auto">
            <a:xfrm>
              <a:off x="1920" y="2064"/>
              <a:ext cx="1008" cy="912"/>
            </a:xfrm>
            <a:prstGeom prst="ellipse">
              <a:avLst/>
            </a:prstGeom>
            <a:noFill/>
            <a:ln w="38100" algn="ctr">
              <a:solidFill>
                <a:srgbClr val="FF0000"/>
              </a:solidFill>
              <a:round/>
              <a:headEnd/>
              <a:tailEnd/>
            </a:ln>
            <a:effectLst/>
          </p:spPr>
          <p:txBody>
            <a:bodyPr wrap="none" anchor="ctr"/>
            <a:lstStyle/>
            <a:p>
              <a:endParaRPr lang="en-US">
                <a:solidFill>
                  <a:srgbClr val="FF0000"/>
                </a:solidFill>
              </a:endParaRPr>
            </a:p>
          </p:txBody>
        </p:sp>
        <p:sp>
          <p:nvSpPr>
            <p:cNvPr id="16" name="Text Box 7"/>
            <p:cNvSpPr txBox="1">
              <a:spLocks noChangeArrowheads="1"/>
            </p:cNvSpPr>
            <p:nvPr/>
          </p:nvSpPr>
          <p:spPr bwMode="auto">
            <a:xfrm>
              <a:off x="1488" y="3264"/>
              <a:ext cx="1200" cy="524"/>
            </a:xfrm>
            <a:prstGeom prst="rect">
              <a:avLst/>
            </a:prstGeom>
            <a:solidFill>
              <a:schemeClr val="bg1"/>
            </a:solidFill>
            <a:ln w="9525" algn="ctr">
              <a:solidFill>
                <a:schemeClr val="tx1"/>
              </a:solidFill>
              <a:miter lim="800000"/>
              <a:headEnd/>
              <a:tailEnd/>
            </a:ln>
            <a:effectLst/>
          </p:spPr>
          <p:txBody>
            <a:bodyPr>
              <a:spAutoFit/>
            </a:bodyPr>
            <a:lstStyle/>
            <a:p>
              <a:pPr>
                <a:spcBef>
                  <a:spcPct val="50000"/>
                </a:spcBef>
              </a:pPr>
              <a:r>
                <a:rPr lang="en-US" sz="1600" dirty="0"/>
                <a:t>Potentially curtailed PV</a:t>
              </a:r>
            </a:p>
          </p:txBody>
        </p:sp>
        <p:sp>
          <p:nvSpPr>
            <p:cNvPr id="17" name="Line 8"/>
            <p:cNvSpPr>
              <a:spLocks noChangeShapeType="1"/>
            </p:cNvSpPr>
            <p:nvPr/>
          </p:nvSpPr>
          <p:spPr bwMode="auto">
            <a:xfrm flipV="1">
              <a:off x="2208" y="2976"/>
              <a:ext cx="96" cy="288"/>
            </a:xfrm>
            <a:prstGeom prst="line">
              <a:avLst/>
            </a:prstGeom>
            <a:noFill/>
            <a:ln w="38100">
              <a:solidFill>
                <a:srgbClr val="FF0000"/>
              </a:solidFill>
              <a:round/>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904875" y="795338"/>
            <a:ext cx="7334250" cy="526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447800" y="228600"/>
            <a:ext cx="6626047" cy="385763"/>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990600" y="762000"/>
            <a:ext cx="6936145" cy="48768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1447800" y="5543550"/>
            <a:ext cx="6429375" cy="131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eaLnBrk="1" hangingPunct="1"/>
            <a:r>
              <a:rPr lang="en-US" sz="3600" b="1">
                <a:solidFill>
                  <a:srgbClr val="0959A5"/>
                </a:solidFill>
                <a:latin typeface="Arial" charset="0"/>
              </a:rPr>
              <a:t>Short-term Devices </a:t>
            </a:r>
            <a:br>
              <a:rPr lang="en-US" sz="3600" b="1">
                <a:solidFill>
                  <a:srgbClr val="0959A5"/>
                </a:solidFill>
                <a:latin typeface="Arial" charset="0"/>
              </a:rPr>
            </a:br>
            <a:r>
              <a:rPr lang="en-US" sz="3600" b="1">
                <a:solidFill>
                  <a:srgbClr val="0959A5"/>
                </a:solidFill>
                <a:latin typeface="Arial" charset="0"/>
              </a:rPr>
              <a:t>(30 min or less)</a:t>
            </a:r>
          </a:p>
        </p:txBody>
      </p:sp>
      <p:sp>
        <p:nvSpPr>
          <p:cNvPr id="210947" name="Rectangle 3"/>
          <p:cNvSpPr>
            <a:spLocks noChangeArrowheads="1"/>
          </p:cNvSpPr>
          <p:nvPr/>
        </p:nvSpPr>
        <p:spPr bwMode="auto">
          <a:xfrm>
            <a:off x="762000" y="1676400"/>
            <a:ext cx="7772400" cy="4114800"/>
          </a:xfrm>
          <a:prstGeom prst="rect">
            <a:avLst/>
          </a:prstGeom>
          <a:noFill/>
          <a:ln w="9525">
            <a:noFill/>
            <a:miter lim="800000"/>
            <a:headEnd/>
            <a:tailEnd/>
          </a:ln>
          <a:effectLst/>
        </p:spPr>
        <p:txBody>
          <a:bodyPr/>
          <a:lstStyle/>
          <a:p>
            <a:pPr marL="342900" indent="-342900" algn="l" eaLnBrk="1" hangingPunct="1">
              <a:spcBef>
                <a:spcPct val="20000"/>
              </a:spcBef>
              <a:buFontTx/>
              <a:buChar char="•"/>
            </a:pPr>
            <a:r>
              <a:rPr lang="en-US" sz="2800">
                <a:solidFill>
                  <a:srgbClr val="0959A5"/>
                </a:solidFill>
                <a:latin typeface="Arial" charset="0"/>
              </a:rPr>
              <a:t>Devices that can provide frequency regulation and spinning reserve</a:t>
            </a:r>
          </a:p>
          <a:p>
            <a:pPr marL="342900" indent="-342900" algn="l" eaLnBrk="1" hangingPunct="1">
              <a:spcBef>
                <a:spcPct val="20000"/>
              </a:spcBef>
              <a:buFontTx/>
              <a:buChar char="•"/>
            </a:pPr>
            <a:r>
              <a:rPr lang="en-US" sz="2800">
                <a:solidFill>
                  <a:srgbClr val="0959A5"/>
                </a:solidFill>
                <a:latin typeface="Arial" charset="0"/>
              </a:rPr>
              <a:t>Flywheels, batteries &amp; capacitors</a:t>
            </a:r>
          </a:p>
          <a:p>
            <a:pPr marL="742950" lvl="1" indent="-285750" algn="l" eaLnBrk="1" hangingPunct="1">
              <a:spcBef>
                <a:spcPct val="20000"/>
              </a:spcBef>
              <a:buFontTx/>
              <a:buChar char="–"/>
            </a:pPr>
            <a:endParaRPr lang="en-US">
              <a:solidFill>
                <a:srgbClr val="0959A5"/>
              </a:solidFill>
              <a:latin typeface="Arial" charset="0"/>
            </a:endParaRPr>
          </a:p>
        </p:txBody>
      </p:sp>
      <p:pic>
        <p:nvPicPr>
          <p:cNvPr id="210950" name="Picture 6" descr="th_0504pedg01s"/>
          <p:cNvPicPr>
            <a:picLocks noChangeAspect="1" noChangeArrowheads="1"/>
          </p:cNvPicPr>
          <p:nvPr/>
        </p:nvPicPr>
        <p:blipFill>
          <a:blip r:embed="rId3" cstate="print"/>
          <a:srcRect/>
          <a:stretch>
            <a:fillRect/>
          </a:stretch>
        </p:blipFill>
        <p:spPr bwMode="auto">
          <a:xfrm>
            <a:off x="5638800" y="3124200"/>
            <a:ext cx="3095625" cy="3219450"/>
          </a:xfrm>
          <a:prstGeom prst="rect">
            <a:avLst/>
          </a:prstGeom>
          <a:noFill/>
        </p:spPr>
      </p:pic>
      <p:sp>
        <p:nvSpPr>
          <p:cNvPr id="210948" name="Text Box 4"/>
          <p:cNvSpPr txBox="1">
            <a:spLocks noChangeArrowheads="1"/>
          </p:cNvSpPr>
          <p:nvPr/>
        </p:nvSpPr>
        <p:spPr bwMode="auto">
          <a:xfrm>
            <a:off x="2895600" y="3886200"/>
            <a:ext cx="2590800" cy="1187450"/>
          </a:xfrm>
          <a:prstGeom prst="rect">
            <a:avLst/>
          </a:prstGeom>
          <a:solidFill>
            <a:schemeClr val="bg1"/>
          </a:solidFill>
          <a:ln w="9525" algn="ctr">
            <a:noFill/>
            <a:miter lim="800000"/>
            <a:headEnd/>
            <a:tailEnd/>
          </a:ln>
          <a:effectLst/>
        </p:spPr>
        <p:txBody>
          <a:bodyPr>
            <a:spAutoFit/>
          </a:bodyPr>
          <a:lstStyle/>
          <a:p>
            <a:pPr>
              <a:spcBef>
                <a:spcPct val="50000"/>
              </a:spcBef>
            </a:pPr>
            <a:r>
              <a:rPr lang="en-US"/>
              <a:t>Beacon Flywheel for Frequency Regulation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B9C4B752-FAC3-477B-A9FB-C3774949BFFF}" type="slidenum">
              <a:rPr lang="en-US"/>
              <a:pPr/>
              <a:t>19</a:t>
            </a:fld>
            <a:endParaRPr lang="en-US"/>
          </a:p>
        </p:txBody>
      </p:sp>
      <p:sp>
        <p:nvSpPr>
          <p:cNvPr id="252930" name="Rectangle 2"/>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eaLnBrk="1" hangingPunct="1"/>
            <a:r>
              <a:rPr lang="en-US" sz="3600" b="1">
                <a:solidFill>
                  <a:srgbClr val="0959A5"/>
                </a:solidFill>
                <a:latin typeface="Arial" charset="0"/>
              </a:rPr>
              <a:t>Distributed Storage </a:t>
            </a:r>
            <a:br>
              <a:rPr lang="en-US" sz="3600" b="1">
                <a:solidFill>
                  <a:srgbClr val="0959A5"/>
                </a:solidFill>
                <a:latin typeface="Arial" charset="0"/>
              </a:rPr>
            </a:br>
            <a:r>
              <a:rPr lang="en-US" sz="3600" b="1">
                <a:solidFill>
                  <a:srgbClr val="0959A5"/>
                </a:solidFill>
                <a:latin typeface="Arial" charset="0"/>
              </a:rPr>
              <a:t>(&lt;10 MW or so)</a:t>
            </a:r>
          </a:p>
        </p:txBody>
      </p:sp>
      <p:sp>
        <p:nvSpPr>
          <p:cNvPr id="252931" name="Rectangle 3"/>
          <p:cNvSpPr>
            <a:spLocks noChangeArrowheads="1"/>
          </p:cNvSpPr>
          <p:nvPr/>
        </p:nvSpPr>
        <p:spPr bwMode="auto">
          <a:xfrm>
            <a:off x="762000" y="1676400"/>
            <a:ext cx="7772400" cy="4114800"/>
          </a:xfrm>
          <a:prstGeom prst="rect">
            <a:avLst/>
          </a:prstGeom>
          <a:noFill/>
          <a:ln w="9525">
            <a:noFill/>
            <a:miter lim="800000"/>
            <a:headEnd/>
            <a:tailEnd/>
          </a:ln>
          <a:effectLst/>
        </p:spPr>
        <p:txBody>
          <a:bodyPr/>
          <a:lstStyle/>
          <a:p>
            <a:pPr marL="342900" indent="-342900" algn="l" eaLnBrk="1" hangingPunct="1">
              <a:spcBef>
                <a:spcPct val="20000"/>
              </a:spcBef>
              <a:buFontTx/>
              <a:buChar char="•"/>
            </a:pPr>
            <a:r>
              <a:rPr lang="en-US" sz="2800">
                <a:solidFill>
                  <a:srgbClr val="0959A5"/>
                </a:solidFill>
                <a:latin typeface="Arial" charset="0"/>
              </a:rPr>
              <a:t>Provide both capacity and energy services</a:t>
            </a:r>
          </a:p>
          <a:p>
            <a:pPr marL="342900" indent="-342900" algn="l" eaLnBrk="1" hangingPunct="1">
              <a:spcBef>
                <a:spcPct val="20000"/>
              </a:spcBef>
              <a:buFontTx/>
              <a:buChar char="•"/>
            </a:pPr>
            <a:r>
              <a:rPr lang="en-US" sz="2800">
                <a:solidFill>
                  <a:srgbClr val="0959A5"/>
                </a:solidFill>
                <a:latin typeface="Arial" charset="0"/>
              </a:rPr>
              <a:t>Local T&amp;D appears to be a primary application</a:t>
            </a:r>
          </a:p>
          <a:p>
            <a:pPr marL="342900" indent="-342900" algn="l" eaLnBrk="1" hangingPunct="1">
              <a:spcBef>
                <a:spcPct val="20000"/>
              </a:spcBef>
              <a:buFontTx/>
              <a:buChar char="•"/>
            </a:pPr>
            <a:r>
              <a:rPr lang="en-US" sz="2800">
                <a:solidFill>
                  <a:srgbClr val="0959A5"/>
                </a:solidFill>
                <a:latin typeface="Arial" charset="0"/>
              </a:rPr>
              <a:t>Primarily batteries</a:t>
            </a:r>
          </a:p>
          <a:p>
            <a:pPr marL="742950" lvl="1" indent="-285750" algn="l" eaLnBrk="1" hangingPunct="1">
              <a:spcBef>
                <a:spcPct val="20000"/>
              </a:spcBef>
              <a:buFontTx/>
              <a:buChar char="–"/>
            </a:pPr>
            <a:r>
              <a:rPr lang="en-US">
                <a:solidFill>
                  <a:srgbClr val="0959A5"/>
                </a:solidFill>
                <a:latin typeface="Arial" charset="0"/>
              </a:rPr>
              <a:t>Flow batteries</a:t>
            </a:r>
          </a:p>
          <a:p>
            <a:pPr marL="742950" lvl="1" indent="-285750" algn="l" eaLnBrk="1" hangingPunct="1">
              <a:spcBef>
                <a:spcPct val="20000"/>
              </a:spcBef>
              <a:buFontTx/>
              <a:buChar char="–"/>
            </a:pPr>
            <a:r>
              <a:rPr lang="en-US">
                <a:solidFill>
                  <a:srgbClr val="0959A5"/>
                </a:solidFill>
                <a:latin typeface="Arial" charset="0"/>
              </a:rPr>
              <a:t>NaS</a:t>
            </a:r>
          </a:p>
          <a:p>
            <a:pPr marL="742950" lvl="1" indent="-285750" algn="l" eaLnBrk="1" hangingPunct="1">
              <a:spcBef>
                <a:spcPct val="20000"/>
              </a:spcBef>
              <a:buFontTx/>
              <a:buChar char="–"/>
            </a:pPr>
            <a:r>
              <a:rPr lang="en-US">
                <a:solidFill>
                  <a:srgbClr val="0959A5"/>
                </a:solidFill>
                <a:latin typeface="Arial" charset="0"/>
              </a:rPr>
              <a:t>Other battery chemistries?</a:t>
            </a:r>
          </a:p>
          <a:p>
            <a:pPr marL="742950" lvl="1" indent="-285750" algn="l" eaLnBrk="1" hangingPunct="1">
              <a:spcBef>
                <a:spcPct val="20000"/>
              </a:spcBef>
              <a:buFontTx/>
              <a:buChar char="–"/>
            </a:pPr>
            <a:endParaRPr lang="en-US">
              <a:solidFill>
                <a:srgbClr val="0959A5"/>
              </a:solidFill>
              <a:latin typeface="Arial" charset="0"/>
            </a:endParaRPr>
          </a:p>
        </p:txBody>
      </p:sp>
      <p:sp>
        <p:nvSpPr>
          <p:cNvPr id="252932" name="Text Box 4"/>
          <p:cNvSpPr txBox="1">
            <a:spLocks noChangeArrowheads="1"/>
          </p:cNvSpPr>
          <p:nvPr/>
        </p:nvSpPr>
        <p:spPr bwMode="auto">
          <a:xfrm>
            <a:off x="4953000" y="4876800"/>
            <a:ext cx="1447800" cy="457200"/>
          </a:xfrm>
          <a:prstGeom prst="rect">
            <a:avLst/>
          </a:prstGeom>
          <a:noFill/>
          <a:ln w="9525" algn="ctr">
            <a:noFill/>
            <a:miter lim="800000"/>
            <a:headEnd/>
            <a:tailEnd/>
          </a:ln>
          <a:effectLst/>
        </p:spPr>
        <p:txBody>
          <a:bodyPr>
            <a:spAutoFit/>
          </a:bodyPr>
          <a:lstStyle/>
          <a:p>
            <a:pPr>
              <a:spcBef>
                <a:spcPct val="50000"/>
              </a:spcBef>
            </a:pPr>
            <a:endParaRPr lang="en-US"/>
          </a:p>
        </p:txBody>
      </p:sp>
      <p:pic>
        <p:nvPicPr>
          <p:cNvPr id="252934" name="Picture 6" descr="batteryx"/>
          <p:cNvPicPr>
            <a:picLocks noChangeAspect="1" noChangeArrowheads="1"/>
          </p:cNvPicPr>
          <p:nvPr/>
        </p:nvPicPr>
        <p:blipFill>
          <a:blip r:embed="rId3" cstate="print"/>
          <a:srcRect/>
          <a:stretch>
            <a:fillRect/>
          </a:stretch>
        </p:blipFill>
        <p:spPr bwMode="auto">
          <a:xfrm>
            <a:off x="6400800" y="4724400"/>
            <a:ext cx="2333625" cy="16383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1409700" y="990600"/>
            <a:ext cx="7734300" cy="5391150"/>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304800" y="304800"/>
            <a:ext cx="8484577" cy="381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4419600"/>
            <a:ext cx="2362200" cy="221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4392CE2C-24E5-4ED2-872A-D21DA190795C}" type="slidenum">
              <a:rPr lang="en-US"/>
              <a:pPr/>
              <a:t>20</a:t>
            </a:fld>
            <a:endParaRPr lang="en-US"/>
          </a:p>
        </p:txBody>
      </p:sp>
      <p:sp>
        <p:nvSpPr>
          <p:cNvPr id="254978"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eaLnBrk="1" hangingPunct="1"/>
            <a:r>
              <a:rPr lang="en-US" sz="3600" b="1">
                <a:solidFill>
                  <a:srgbClr val="0959A5"/>
                </a:solidFill>
                <a:latin typeface="Arial" charset="0"/>
              </a:rPr>
              <a:t>Bulk Energy Storage</a:t>
            </a:r>
          </a:p>
        </p:txBody>
      </p:sp>
      <p:grpSp>
        <p:nvGrpSpPr>
          <p:cNvPr id="2" name="Group 7"/>
          <p:cNvGrpSpPr>
            <a:grpSpLocks/>
          </p:cNvGrpSpPr>
          <p:nvPr/>
        </p:nvGrpSpPr>
        <p:grpSpPr bwMode="auto">
          <a:xfrm>
            <a:off x="152400" y="1219200"/>
            <a:ext cx="4572000" cy="2819400"/>
            <a:chOff x="288" y="2496"/>
            <a:chExt cx="2591" cy="1484"/>
          </a:xfrm>
        </p:grpSpPr>
        <p:pic>
          <p:nvPicPr>
            <p:cNvPr id="254983" name="Picture 8" descr="Pumpstor_racoon_mtn"/>
            <p:cNvPicPr>
              <a:picLocks noChangeAspect="1" noChangeArrowheads="1"/>
            </p:cNvPicPr>
            <p:nvPr/>
          </p:nvPicPr>
          <p:blipFill>
            <a:blip r:embed="rId3" cstate="print"/>
            <a:srcRect/>
            <a:stretch>
              <a:fillRect/>
            </a:stretch>
          </p:blipFill>
          <p:spPr bwMode="auto">
            <a:xfrm>
              <a:off x="288" y="2496"/>
              <a:ext cx="2591" cy="1484"/>
            </a:xfrm>
            <a:prstGeom prst="rect">
              <a:avLst/>
            </a:prstGeom>
            <a:noFill/>
            <a:ln w="9525">
              <a:noFill/>
              <a:miter lim="800000"/>
              <a:headEnd/>
              <a:tailEnd/>
            </a:ln>
          </p:spPr>
        </p:pic>
        <p:sp>
          <p:nvSpPr>
            <p:cNvPr id="254984" name="Rectangle 9"/>
            <p:cNvSpPr>
              <a:spLocks noChangeArrowheads="1"/>
            </p:cNvSpPr>
            <p:nvPr/>
          </p:nvSpPr>
          <p:spPr bwMode="auto">
            <a:xfrm>
              <a:off x="384" y="2688"/>
              <a:ext cx="658" cy="129"/>
            </a:xfrm>
            <a:prstGeom prst="rect">
              <a:avLst/>
            </a:prstGeom>
            <a:noFill/>
            <a:ln w="9525">
              <a:noFill/>
              <a:miter lim="800000"/>
              <a:headEnd/>
              <a:tailEnd/>
            </a:ln>
          </p:spPr>
          <p:txBody>
            <a:bodyPr wrap="none">
              <a:spAutoFit/>
            </a:bodyPr>
            <a:lstStyle/>
            <a:p>
              <a:pPr algn="l"/>
              <a:r>
                <a:rPr lang="en-US" sz="1000">
                  <a:ea typeface="ＭＳ Ｐゴシック" charset="-128"/>
                </a:rPr>
                <a:t>(Courtesy of TVA)</a:t>
              </a:r>
            </a:p>
          </p:txBody>
        </p:sp>
      </p:grpSp>
      <p:pic>
        <p:nvPicPr>
          <p:cNvPr id="254981" name="Picture 5"/>
          <p:cNvPicPr>
            <a:picLocks noChangeAspect="1" noChangeArrowheads="1"/>
          </p:cNvPicPr>
          <p:nvPr/>
        </p:nvPicPr>
        <p:blipFill>
          <a:blip r:embed="rId4" cstate="print"/>
          <a:srcRect/>
          <a:stretch>
            <a:fillRect/>
          </a:stretch>
        </p:blipFill>
        <p:spPr bwMode="auto">
          <a:xfrm>
            <a:off x="4267200" y="3352800"/>
            <a:ext cx="4876800" cy="3092450"/>
          </a:xfrm>
          <a:prstGeom prst="rect">
            <a:avLst/>
          </a:prstGeom>
          <a:noFill/>
          <a:ln w="9525">
            <a:noFill/>
            <a:miter lim="800000"/>
            <a:headEnd/>
            <a:tailEnd/>
          </a:ln>
        </p:spPr>
      </p:pic>
      <p:sp>
        <p:nvSpPr>
          <p:cNvPr id="254985" name="Rectangle 9"/>
          <p:cNvSpPr>
            <a:spLocks noChangeArrowheads="1"/>
          </p:cNvSpPr>
          <p:nvPr/>
        </p:nvSpPr>
        <p:spPr bwMode="auto">
          <a:xfrm>
            <a:off x="228600" y="4724400"/>
            <a:ext cx="3886200" cy="701675"/>
          </a:xfrm>
          <a:prstGeom prst="rect">
            <a:avLst/>
          </a:prstGeom>
          <a:solidFill>
            <a:schemeClr val="bg1"/>
          </a:solidFill>
          <a:ln w="9525" algn="ctr">
            <a:noFill/>
            <a:miter lim="800000"/>
            <a:headEnd/>
            <a:tailEnd/>
          </a:ln>
          <a:effectLst/>
        </p:spPr>
        <p:txBody>
          <a:bodyPr>
            <a:spAutoFit/>
          </a:bodyPr>
          <a:lstStyle/>
          <a:p>
            <a:r>
              <a:rPr lang="en-US" sz="2000"/>
              <a:t>Compressed Air Energy Storage (CAES)</a:t>
            </a:r>
          </a:p>
        </p:txBody>
      </p:sp>
      <p:sp>
        <p:nvSpPr>
          <p:cNvPr id="254986" name="Rectangle 10"/>
          <p:cNvSpPr>
            <a:spLocks noChangeArrowheads="1"/>
          </p:cNvSpPr>
          <p:nvPr/>
        </p:nvSpPr>
        <p:spPr bwMode="auto">
          <a:xfrm>
            <a:off x="4876800" y="1219200"/>
            <a:ext cx="3657600" cy="822325"/>
          </a:xfrm>
          <a:prstGeom prst="rect">
            <a:avLst/>
          </a:prstGeom>
          <a:solidFill>
            <a:schemeClr val="bg1"/>
          </a:solidFill>
          <a:ln w="9525" algn="ctr">
            <a:noFill/>
            <a:miter lim="800000"/>
            <a:headEnd/>
            <a:tailEnd/>
          </a:ln>
          <a:effectLst/>
        </p:spPr>
        <p:txBody>
          <a:bodyPr>
            <a:spAutoFit/>
          </a:bodyPr>
          <a:lstStyle/>
          <a:p>
            <a:r>
              <a:rPr lang="en-US"/>
              <a:t>Limited growth opportunities for PHS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143000" y="3733800"/>
            <a:ext cx="7077075" cy="2847975"/>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1905000" y="3505200"/>
            <a:ext cx="5760720" cy="242153"/>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1219200" y="457200"/>
            <a:ext cx="7048500" cy="29337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1752600" y="190500"/>
            <a:ext cx="5943600" cy="2496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290638" y="1866900"/>
            <a:ext cx="6562725" cy="31242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143000" y="914400"/>
            <a:ext cx="7303020" cy="182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References</a:t>
            </a:r>
            <a:endParaRPr lang="en-US" sz="3200" dirty="0"/>
          </a:p>
        </p:txBody>
      </p:sp>
      <p:sp>
        <p:nvSpPr>
          <p:cNvPr id="3" name="Content Placeholder 2"/>
          <p:cNvSpPr>
            <a:spLocks noGrp="1"/>
          </p:cNvSpPr>
          <p:nvPr>
            <p:ph idx="1"/>
          </p:nvPr>
        </p:nvSpPr>
        <p:spPr>
          <a:xfrm>
            <a:off x="457200" y="1143000"/>
            <a:ext cx="8229600" cy="4983163"/>
          </a:xfrm>
        </p:spPr>
        <p:txBody>
          <a:bodyPr>
            <a:normAutofit/>
          </a:bodyPr>
          <a:lstStyle/>
          <a:p>
            <a:pPr>
              <a:lnSpc>
                <a:spcPct val="90000"/>
              </a:lnSpc>
            </a:pPr>
            <a:r>
              <a:rPr lang="en-US" sz="1800" dirty="0" smtClean="0"/>
              <a:t>“</a:t>
            </a:r>
            <a:r>
              <a:rPr lang="fr-FR" sz="1800" dirty="0" smtClean="0"/>
              <a:t>2008 SOLAR TECHNOLOGIES MARKET REPORT, U.S. </a:t>
            </a:r>
            <a:r>
              <a:rPr lang="fr-FR" sz="1800" dirty="0" err="1" smtClean="0"/>
              <a:t>Department</a:t>
            </a:r>
            <a:r>
              <a:rPr lang="fr-FR" sz="1800" dirty="0" smtClean="0"/>
              <a:t> of </a:t>
            </a:r>
            <a:r>
              <a:rPr lang="fr-FR" sz="1800" dirty="0" err="1" smtClean="0"/>
              <a:t>Energy</a:t>
            </a:r>
            <a:r>
              <a:rPr lang="en-US" sz="1800" dirty="0" smtClean="0"/>
              <a:t>”</a:t>
            </a:r>
            <a:r>
              <a:rPr lang="fr-FR" sz="1800" dirty="0" smtClean="0"/>
              <a:t>, 2010</a:t>
            </a:r>
          </a:p>
          <a:p>
            <a:pPr>
              <a:lnSpc>
                <a:spcPct val="90000"/>
              </a:lnSpc>
            </a:pPr>
            <a:r>
              <a:rPr lang="en-US" sz="1800" dirty="0" smtClean="0"/>
              <a:t>“The Materials Science of Semiconductors”, Angus </a:t>
            </a:r>
            <a:r>
              <a:rPr lang="en-US" sz="1800" dirty="0" err="1" smtClean="0"/>
              <a:t>Rockett</a:t>
            </a:r>
            <a:r>
              <a:rPr lang="en-US" sz="1800" dirty="0" smtClean="0"/>
              <a:t>, Springer Science, New York, NY, 2008</a:t>
            </a:r>
          </a:p>
          <a:p>
            <a:pPr>
              <a:lnSpc>
                <a:spcPct val="90000"/>
              </a:lnSpc>
            </a:pPr>
            <a:r>
              <a:rPr lang="en-US" sz="1800" dirty="0" smtClean="0"/>
              <a:t>“Advanced PV Energy Storage System with Lithium-Ion Batteries”, </a:t>
            </a:r>
            <a:r>
              <a:rPr lang="en-US" sz="1800" dirty="0" err="1" smtClean="0"/>
              <a:t>Saft</a:t>
            </a:r>
            <a:r>
              <a:rPr lang="en-US" sz="1800" dirty="0" smtClean="0"/>
              <a:t>, EUROSOLAR Conference, 31st October 2006</a:t>
            </a:r>
          </a:p>
          <a:p>
            <a:pPr>
              <a:lnSpc>
                <a:spcPct val="90000"/>
              </a:lnSpc>
            </a:pPr>
            <a:r>
              <a:rPr lang="en-US" sz="1800" dirty="0" smtClean="0"/>
              <a:t>“The Role of Energy Storage in the Modern Low-Carbon Grid”, Paul </a:t>
            </a:r>
            <a:r>
              <a:rPr lang="en-US" sz="1800" dirty="0" err="1" smtClean="0"/>
              <a:t>Denholm</a:t>
            </a:r>
            <a:r>
              <a:rPr lang="en-US" sz="1800" dirty="0" smtClean="0"/>
              <a:t>, National Renewable Energy Laboratory, June 12, 2008</a:t>
            </a:r>
          </a:p>
          <a:p>
            <a:r>
              <a:rPr lang="en-US" sz="1800" dirty="0" smtClean="0"/>
              <a:t>“Adding value to the future electricity grid: The Role of Energy Storage”, </a:t>
            </a:r>
            <a:r>
              <a:rPr lang="en-US" sz="1800" dirty="0" err="1" smtClean="0"/>
              <a:t>Eurobat</a:t>
            </a:r>
            <a:r>
              <a:rPr lang="en-US" sz="1800" dirty="0" smtClean="0"/>
              <a:t>, EPIA Industry Forum, 2009</a:t>
            </a:r>
          </a:p>
          <a:p>
            <a:r>
              <a:rPr lang="en-US" sz="1800" dirty="0" smtClean="0"/>
              <a:t>“The Role of Energy Storage with Renewable Electricity Generation”, Technical report, NREL/TP-6A2-47187, January 2010 </a:t>
            </a:r>
          </a:p>
          <a:p>
            <a:r>
              <a:rPr lang="en-US" sz="1800" dirty="0" smtClean="0"/>
              <a:t>“Storage Devices in PV System: Latest Developments, Technology and Integration Problems”, John M. Hawkins, Solar Photovoltaic Energy Workshop, 1998</a:t>
            </a:r>
            <a:endParaRPr lang="en-US"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Steps for sizing the battery bank:</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Divide the “Daily Energy Use” (derived from using the Chart on page 6) by the voltage of the battery (typically 12 volts). The result is amp-hours which is the common manner of measuring battery capacity. For example, if the “Daily Energy Use” is 2,000 (watt-hours), divide 2,000 by 12 to get 167 (amp-hours).</a:t>
            </a:r>
          </a:p>
          <a:p>
            <a:r>
              <a:rPr lang="en-US" dirty="0" smtClean="0"/>
              <a:t>Multiply the daily amp-hours by the number of days that you want to have power in storage in case the sun is not shining adequately. Three to five days is recommended. For this example, we will choose four days. Multiply 167 amp-hours per day times 4 days to get 668 amp-hours.</a:t>
            </a:r>
          </a:p>
          <a:p>
            <a:r>
              <a:rPr lang="en-US" dirty="0" smtClean="0"/>
              <a:t>Batteries should not be discharged excessively. A deep cycle lead-acid battery (the main battery option) will last longest if it is discharged only 50%. By dividing the total amp-hours from Step 2 (668) by .50, the optimal battery capacity is determined; 668/.50 = 1336 amp-hours at 12 volts.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357313" y="1109663"/>
            <a:ext cx="6429375" cy="463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457200"/>
          </a:xfrm>
        </p:spPr>
        <p:txBody>
          <a:bodyPr>
            <a:noAutofit/>
          </a:bodyPr>
          <a:lstStyle/>
          <a:p>
            <a:r>
              <a:rPr lang="en-US" sz="3200" dirty="0" smtClean="0"/>
              <a:t>Increasing installed capacity of PV</a:t>
            </a:r>
            <a:endParaRPr lang="en-US" sz="3200" dirty="0"/>
          </a:p>
        </p:txBody>
      </p:sp>
      <p:pic>
        <p:nvPicPr>
          <p:cNvPr id="4098" name="Picture 2"/>
          <p:cNvPicPr>
            <a:picLocks noChangeAspect="1" noChangeArrowheads="1"/>
          </p:cNvPicPr>
          <p:nvPr/>
        </p:nvPicPr>
        <p:blipFill>
          <a:blip r:embed="rId2" cstate="print"/>
          <a:srcRect/>
          <a:stretch>
            <a:fillRect/>
          </a:stretch>
        </p:blipFill>
        <p:spPr bwMode="auto">
          <a:xfrm>
            <a:off x="1143000" y="1066800"/>
            <a:ext cx="6961950" cy="46291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133600" y="5943600"/>
            <a:ext cx="44196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11162"/>
          </a:xfrm>
        </p:spPr>
        <p:txBody>
          <a:bodyPr>
            <a:noAutofit/>
          </a:bodyPr>
          <a:lstStyle/>
          <a:p>
            <a:r>
              <a:rPr lang="en-US" sz="3200" dirty="0" smtClean="0"/>
              <a:t>Grid-connected vs. off-grid</a:t>
            </a:r>
            <a:endParaRPr lang="en-US" sz="3200" dirty="0"/>
          </a:p>
        </p:txBody>
      </p:sp>
      <p:pic>
        <p:nvPicPr>
          <p:cNvPr id="5122" name="Picture 2"/>
          <p:cNvPicPr>
            <a:picLocks noChangeAspect="1" noChangeArrowheads="1"/>
          </p:cNvPicPr>
          <p:nvPr/>
        </p:nvPicPr>
        <p:blipFill>
          <a:blip r:embed="rId2" cstate="print"/>
          <a:srcRect/>
          <a:stretch>
            <a:fillRect/>
          </a:stretch>
        </p:blipFill>
        <p:spPr bwMode="auto">
          <a:xfrm>
            <a:off x="1447800" y="1371600"/>
            <a:ext cx="6224236" cy="4300537"/>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133600" y="5867400"/>
            <a:ext cx="4848225" cy="419100"/>
          </a:xfrm>
          <a:prstGeom prst="rect">
            <a:avLst/>
          </a:prstGeom>
          <a:noFill/>
          <a:ln w="9525">
            <a:noFill/>
            <a:miter lim="800000"/>
            <a:headEnd/>
            <a:tailEnd/>
          </a:ln>
        </p:spPr>
      </p:pic>
      <p:cxnSp>
        <p:nvCxnSpPr>
          <p:cNvPr id="7" name="Straight Arrow Connector 6"/>
          <p:cNvCxnSpPr/>
          <p:nvPr/>
        </p:nvCxnSpPr>
        <p:spPr>
          <a:xfrm rot="5400000" flipH="1" flipV="1">
            <a:off x="5208683" y="5535517"/>
            <a:ext cx="533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3598260" y="5512689"/>
            <a:ext cx="533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5797043" y="5534723"/>
            <a:ext cx="533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6052598" y="5606002"/>
            <a:ext cx="393192"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685800"/>
            <a:ext cx="7980325" cy="5334000"/>
          </a:xfrm>
          <a:prstGeom prst="rect">
            <a:avLst/>
          </a:prstGeom>
          <a:noFill/>
          <a:ln w="9525">
            <a:noFill/>
            <a:miter lim="800000"/>
            <a:headEnd/>
            <a:tailEnd/>
          </a:ln>
        </p:spPr>
      </p:pic>
      <p:sp>
        <p:nvSpPr>
          <p:cNvPr id="5" name="Rectangle 4"/>
          <p:cNvSpPr/>
          <p:nvPr/>
        </p:nvSpPr>
        <p:spPr>
          <a:xfrm>
            <a:off x="2286000" y="66102"/>
            <a:ext cx="4800600" cy="523220"/>
          </a:xfrm>
          <a:prstGeom prst="rect">
            <a:avLst/>
          </a:prstGeom>
        </p:spPr>
        <p:txBody>
          <a:bodyPr wrap="square">
            <a:spAutoFit/>
          </a:bodyPr>
          <a:lstStyle/>
          <a:p>
            <a:r>
              <a:rPr lang="en-US" sz="2800" dirty="0" smtClean="0"/>
              <a:t>Grid-connected PV with battery</a:t>
            </a:r>
            <a:endParaRPr lang="en-US" sz="2800" dirty="0"/>
          </a:p>
        </p:txBody>
      </p:sp>
      <p:sp>
        <p:nvSpPr>
          <p:cNvPr id="6" name="TextBox 5"/>
          <p:cNvSpPr txBox="1"/>
          <p:nvPr/>
        </p:nvSpPr>
        <p:spPr>
          <a:xfrm>
            <a:off x="3581400" y="4648200"/>
            <a:ext cx="990600" cy="338554"/>
          </a:xfrm>
          <a:prstGeom prst="rect">
            <a:avLst/>
          </a:prstGeom>
          <a:noFill/>
        </p:spPr>
        <p:txBody>
          <a:bodyPr wrap="square" rtlCol="0">
            <a:spAutoFit/>
          </a:bodyPr>
          <a:lstStyle/>
          <a:p>
            <a:r>
              <a:rPr lang="en-US" sz="1600" b="1" dirty="0" smtClean="0">
                <a:solidFill>
                  <a:srgbClr val="0070C0"/>
                </a:solidFill>
                <a:latin typeface="Arial" pitchFamily="34" charset="0"/>
                <a:cs typeface="Arial" pitchFamily="34" charset="0"/>
              </a:rPr>
              <a:t>Inverter</a:t>
            </a:r>
            <a:endParaRPr lang="en-US" sz="1600" b="1" dirty="0">
              <a:solidFill>
                <a:srgbClr val="0070C0"/>
              </a:solidFill>
              <a:latin typeface="Arial" pitchFamily="34" charset="0"/>
              <a:cs typeface="Arial" pitchFamily="34" charset="0"/>
            </a:endParaRPr>
          </a:p>
        </p:txBody>
      </p:sp>
      <p:sp>
        <p:nvSpPr>
          <p:cNvPr id="7" name="Rectangle 6"/>
          <p:cNvSpPr/>
          <p:nvPr/>
        </p:nvSpPr>
        <p:spPr>
          <a:xfrm>
            <a:off x="4572000" y="6019800"/>
            <a:ext cx="4572000" cy="923330"/>
          </a:xfrm>
          <a:prstGeom prst="rect">
            <a:avLst/>
          </a:prstGeom>
        </p:spPr>
        <p:txBody>
          <a:bodyPr>
            <a:spAutoFit/>
          </a:bodyPr>
          <a:lstStyle/>
          <a:p>
            <a:r>
              <a:rPr lang="en-US" b="1" dirty="0" smtClean="0">
                <a:solidFill>
                  <a:srgbClr val="0070C0"/>
                </a:solidFill>
              </a:rPr>
              <a:t>Charge controller</a:t>
            </a:r>
            <a:r>
              <a:rPr lang="en-US" dirty="0" smtClean="0"/>
              <a:t>-</a:t>
            </a:r>
            <a:r>
              <a:rPr lang="en-US" b="1" dirty="0" smtClean="0">
                <a:solidFill>
                  <a:srgbClr val="0070C0"/>
                </a:solidFill>
              </a:rPr>
              <a:t> </a:t>
            </a:r>
            <a:r>
              <a:rPr lang="en-US" dirty="0" smtClean="0"/>
              <a:t>to regulate the voltage entering batteries to avoid overcharging the batteries</a:t>
            </a:r>
            <a:endParaRPr lang="en-US" dirty="0"/>
          </a:p>
        </p:txBody>
      </p:sp>
      <p:sp>
        <p:nvSpPr>
          <p:cNvPr id="8" name="TextBox 7"/>
          <p:cNvSpPr txBox="1"/>
          <p:nvPr/>
        </p:nvSpPr>
        <p:spPr>
          <a:xfrm>
            <a:off x="4495800" y="4648200"/>
            <a:ext cx="990600" cy="338554"/>
          </a:xfrm>
          <a:prstGeom prst="rect">
            <a:avLst/>
          </a:prstGeom>
          <a:noFill/>
        </p:spPr>
        <p:txBody>
          <a:bodyPr wrap="square" rtlCol="0">
            <a:spAutoFit/>
          </a:bodyPr>
          <a:lstStyle/>
          <a:p>
            <a:r>
              <a:rPr lang="en-US" sz="1600" b="1" dirty="0" smtClean="0">
                <a:solidFill>
                  <a:srgbClr val="0070C0"/>
                </a:solidFill>
                <a:latin typeface="Arial" pitchFamily="34" charset="0"/>
                <a:cs typeface="Arial" pitchFamily="34" charset="0"/>
              </a:rPr>
              <a:t>Battery</a:t>
            </a:r>
            <a:endParaRPr lang="en-US" sz="1600"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t>Install a roof-PV?</a:t>
            </a:r>
            <a:endParaRPr lang="en-US" sz="3200" dirty="0"/>
          </a:p>
        </p:txBody>
      </p:sp>
      <p:sp>
        <p:nvSpPr>
          <p:cNvPr id="3" name="Content Placeholder 2"/>
          <p:cNvSpPr>
            <a:spLocks noGrp="1"/>
          </p:cNvSpPr>
          <p:nvPr>
            <p:ph idx="1"/>
          </p:nvPr>
        </p:nvSpPr>
        <p:spPr>
          <a:xfrm>
            <a:off x="457200" y="990600"/>
            <a:ext cx="8229600" cy="5410200"/>
          </a:xfrm>
        </p:spPr>
        <p:txBody>
          <a:bodyPr>
            <a:normAutofit lnSpcReduction="10000"/>
          </a:bodyPr>
          <a:lstStyle/>
          <a:p>
            <a:r>
              <a:rPr lang="en-US" sz="2400" dirty="0" smtClean="0"/>
              <a:t>Factors to be considered</a:t>
            </a:r>
          </a:p>
          <a:p>
            <a:pPr lvl="1"/>
            <a:r>
              <a:rPr lang="en-US" sz="1800" dirty="0" smtClean="0">
                <a:solidFill>
                  <a:srgbClr val="00B0F0"/>
                </a:solidFill>
              </a:rPr>
              <a:t>Enough solar resource</a:t>
            </a:r>
          </a:p>
          <a:p>
            <a:pPr lvl="1"/>
            <a:r>
              <a:rPr lang="en-US" sz="1800" dirty="0" smtClean="0">
                <a:solidFill>
                  <a:srgbClr val="00B0F0"/>
                </a:solidFill>
              </a:rPr>
              <a:t>Environmental benefits (reduce dependence on fossil fuels and greenhouse gas emissions)</a:t>
            </a:r>
          </a:p>
          <a:p>
            <a:pPr lvl="1"/>
            <a:r>
              <a:rPr lang="en-US" sz="1800" dirty="0" smtClean="0">
                <a:solidFill>
                  <a:srgbClr val="00B0F0"/>
                </a:solidFill>
              </a:rPr>
              <a:t>living in the mountain area (off-grid PV)</a:t>
            </a:r>
          </a:p>
          <a:p>
            <a:pPr lvl="1"/>
            <a:r>
              <a:rPr lang="en-US" sz="1800" dirty="0" smtClean="0">
                <a:solidFill>
                  <a:srgbClr val="00B0F0"/>
                </a:solidFill>
              </a:rPr>
              <a:t>No electricity bill for 10-20 years</a:t>
            </a:r>
          </a:p>
          <a:p>
            <a:pPr lvl="1"/>
            <a:r>
              <a:rPr lang="en-US" sz="1800" dirty="0" smtClean="0"/>
              <a:t>Price of the electricity from PV vs. from grid</a:t>
            </a:r>
          </a:p>
          <a:p>
            <a:pPr lvl="2"/>
            <a:r>
              <a:rPr lang="en-US" sz="1400" dirty="0" smtClean="0">
                <a:solidFill>
                  <a:srgbClr val="FF0000"/>
                </a:solidFill>
              </a:rPr>
              <a:t>A large investment at the beginning</a:t>
            </a:r>
          </a:p>
          <a:p>
            <a:pPr lvl="2"/>
            <a:r>
              <a:rPr lang="en-US" sz="1400" dirty="0" smtClean="0">
                <a:solidFill>
                  <a:srgbClr val="FF0000"/>
                </a:solidFill>
              </a:rPr>
              <a:t>Price of the solar cells, inverter, battery, net meter, other installation fees, etc.</a:t>
            </a:r>
          </a:p>
          <a:p>
            <a:pPr lvl="2"/>
            <a:r>
              <a:rPr lang="en-US" sz="1400" dirty="0" smtClean="0">
                <a:solidFill>
                  <a:srgbClr val="00B0F0"/>
                </a:solidFill>
              </a:rPr>
              <a:t>Tax incentives</a:t>
            </a:r>
          </a:p>
          <a:p>
            <a:pPr lvl="2"/>
            <a:r>
              <a:rPr lang="en-US" sz="1400" dirty="0" smtClean="0">
                <a:solidFill>
                  <a:srgbClr val="00B0F0"/>
                </a:solidFill>
              </a:rPr>
              <a:t>The trend of these two </a:t>
            </a:r>
          </a:p>
          <a:p>
            <a:pPr lvl="1"/>
            <a:r>
              <a:rPr lang="en-US" sz="1800" dirty="0" smtClean="0">
                <a:solidFill>
                  <a:srgbClr val="FF0000"/>
                </a:solidFill>
              </a:rPr>
              <a:t>Life time of the PV device</a:t>
            </a:r>
          </a:p>
          <a:p>
            <a:pPr lvl="2"/>
            <a:r>
              <a:rPr lang="en-US" sz="1400" dirty="0" smtClean="0">
                <a:solidFill>
                  <a:srgbClr val="FF0000"/>
                </a:solidFill>
              </a:rPr>
              <a:t>Battery?</a:t>
            </a:r>
          </a:p>
          <a:p>
            <a:pPr lvl="1"/>
            <a:r>
              <a:rPr lang="en-US" sz="1800" dirty="0" smtClean="0">
                <a:solidFill>
                  <a:srgbClr val="FF0000"/>
                </a:solidFill>
              </a:rPr>
              <a:t>Maintenance</a:t>
            </a:r>
          </a:p>
          <a:p>
            <a:pPr lvl="1"/>
            <a:r>
              <a:rPr lang="en-US" sz="1800" dirty="0" smtClean="0">
                <a:solidFill>
                  <a:srgbClr val="FF0000"/>
                </a:solidFill>
              </a:rPr>
              <a:t>Safety</a:t>
            </a:r>
            <a:endParaRPr lang="en-US" sz="1800" dirty="0" smtClean="0"/>
          </a:p>
          <a:p>
            <a:r>
              <a:rPr lang="en-US" sz="2400" dirty="0" smtClean="0"/>
              <a:t>Impact to the grid</a:t>
            </a:r>
          </a:p>
          <a:p>
            <a:pPr lvl="1"/>
            <a:r>
              <a:rPr lang="en-US" sz="1800" dirty="0" smtClean="0">
                <a:solidFill>
                  <a:srgbClr val="FF0000"/>
                </a:solidFill>
              </a:rPr>
              <a:t>Problems (intermittent and unreliable)</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smtClean="0"/>
              <a:t>PV subsystem - Solar cells/</a:t>
            </a:r>
            <a:r>
              <a:rPr lang="en-US" sz="3200" dirty="0" err="1" smtClean="0"/>
              <a:t>Photovoltaics</a:t>
            </a:r>
            <a:endParaRPr lang="en-US" sz="3200" dirty="0"/>
          </a:p>
        </p:txBody>
      </p:sp>
      <p:pic>
        <p:nvPicPr>
          <p:cNvPr id="1026" name="Picture 2"/>
          <p:cNvPicPr>
            <a:picLocks noChangeAspect="1" noChangeArrowheads="1"/>
          </p:cNvPicPr>
          <p:nvPr/>
        </p:nvPicPr>
        <p:blipFill>
          <a:blip r:embed="rId2" cstate="print"/>
          <a:srcRect/>
          <a:stretch>
            <a:fillRect/>
          </a:stretch>
        </p:blipFill>
        <p:spPr bwMode="auto">
          <a:xfrm>
            <a:off x="5029200" y="990600"/>
            <a:ext cx="3609975" cy="50006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4800" y="2819400"/>
            <a:ext cx="3886200" cy="3257550"/>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304800" y="762000"/>
            <a:ext cx="2133600" cy="1908352"/>
          </a:xfrm>
          <a:prstGeom prst="rect">
            <a:avLst/>
          </a:prstGeom>
          <a:noFill/>
          <a:ln w="9525">
            <a:noFill/>
            <a:miter lim="800000"/>
            <a:headEnd/>
            <a:tailEnd/>
          </a:ln>
        </p:spPr>
      </p:pic>
      <p:sp>
        <p:nvSpPr>
          <p:cNvPr id="6" name="TextBox 5"/>
          <p:cNvSpPr txBox="1"/>
          <p:nvPr/>
        </p:nvSpPr>
        <p:spPr>
          <a:xfrm>
            <a:off x="6019800" y="6172200"/>
            <a:ext cx="1905000" cy="369332"/>
          </a:xfrm>
          <a:prstGeom prst="rect">
            <a:avLst/>
          </a:prstGeom>
          <a:noFill/>
        </p:spPr>
        <p:txBody>
          <a:bodyPr wrap="square" rtlCol="0">
            <a:spAutoFit/>
          </a:bodyPr>
          <a:lstStyle/>
          <a:p>
            <a:r>
              <a:rPr lang="en-US" dirty="0" smtClean="0"/>
              <a:t>Thin film cell, CIGS</a:t>
            </a:r>
            <a:endParaRPr lang="en-US" dirty="0"/>
          </a:p>
        </p:txBody>
      </p:sp>
      <p:sp>
        <p:nvSpPr>
          <p:cNvPr id="7" name="TextBox 6"/>
          <p:cNvSpPr txBox="1"/>
          <p:nvPr/>
        </p:nvSpPr>
        <p:spPr>
          <a:xfrm>
            <a:off x="228600" y="6211669"/>
            <a:ext cx="1828800" cy="584775"/>
          </a:xfrm>
          <a:prstGeom prst="rect">
            <a:avLst/>
          </a:prstGeom>
          <a:noFill/>
        </p:spPr>
        <p:txBody>
          <a:bodyPr wrap="square" rtlCol="0">
            <a:spAutoFit/>
          </a:bodyPr>
          <a:lstStyle/>
          <a:p>
            <a:r>
              <a:rPr lang="en-US" sz="1600" dirty="0" smtClean="0"/>
              <a:t>Transparent conductive oxide</a:t>
            </a:r>
            <a:endParaRPr lang="en-US" sz="1600" dirty="0"/>
          </a:p>
        </p:txBody>
      </p:sp>
      <p:cxnSp>
        <p:nvCxnSpPr>
          <p:cNvPr id="9" name="Straight Arrow Connector 8"/>
          <p:cNvCxnSpPr/>
          <p:nvPr/>
        </p:nvCxnSpPr>
        <p:spPr>
          <a:xfrm rot="5400000" flipH="1" flipV="1">
            <a:off x="419100" y="5981700"/>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62200" y="6211669"/>
            <a:ext cx="1600200" cy="646331"/>
          </a:xfrm>
          <a:prstGeom prst="rect">
            <a:avLst/>
          </a:prstGeom>
          <a:noFill/>
        </p:spPr>
        <p:txBody>
          <a:bodyPr wrap="square" rtlCol="0">
            <a:spAutoFit/>
          </a:bodyPr>
          <a:lstStyle/>
          <a:p>
            <a:r>
              <a:rPr lang="en-US" dirty="0" smtClean="0"/>
              <a:t>Crystalline silicon- based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dirty="0" smtClean="0"/>
              <a:t>Solar cell </a:t>
            </a:r>
            <a:r>
              <a:rPr lang="en-US" dirty="0" err="1" smtClean="0"/>
              <a:t>efficieny</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742950" y="1014413"/>
            <a:ext cx="7658100" cy="482917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895600" y="5943600"/>
            <a:ext cx="3276600" cy="17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sz="3200" dirty="0" smtClean="0"/>
              <a:t>PV/Battery</a:t>
            </a:r>
            <a:endParaRPr lang="en-US" sz="3200" dirty="0"/>
          </a:p>
        </p:txBody>
      </p:sp>
      <p:pic>
        <p:nvPicPr>
          <p:cNvPr id="9218" name="Picture 2"/>
          <p:cNvPicPr>
            <a:picLocks noChangeAspect="1" noChangeArrowheads="1"/>
          </p:cNvPicPr>
          <p:nvPr/>
        </p:nvPicPr>
        <p:blipFill>
          <a:blip r:embed="rId2" cstate="print"/>
          <a:srcRect/>
          <a:stretch>
            <a:fillRect/>
          </a:stretch>
        </p:blipFill>
        <p:spPr bwMode="auto">
          <a:xfrm>
            <a:off x="381000" y="2057400"/>
            <a:ext cx="6858000" cy="3819525"/>
          </a:xfrm>
          <a:prstGeom prst="rect">
            <a:avLst/>
          </a:prstGeom>
          <a:noFill/>
          <a:ln w="9525">
            <a:noFill/>
            <a:miter lim="800000"/>
            <a:headEnd/>
            <a:tailEnd/>
          </a:ln>
        </p:spPr>
      </p:pic>
      <p:sp>
        <p:nvSpPr>
          <p:cNvPr id="7" name="Content Placeholder 2"/>
          <p:cNvSpPr>
            <a:spLocks noGrp="1"/>
          </p:cNvSpPr>
          <p:nvPr>
            <p:ph idx="1"/>
          </p:nvPr>
        </p:nvSpPr>
        <p:spPr>
          <a:xfrm>
            <a:off x="457200" y="1066801"/>
            <a:ext cx="8229600" cy="838199"/>
          </a:xfrm>
        </p:spPr>
        <p:txBody>
          <a:bodyPr>
            <a:normAutofit fontScale="62500" lnSpcReduction="20000"/>
          </a:bodyPr>
          <a:lstStyle/>
          <a:p>
            <a:r>
              <a:rPr lang="en-US" dirty="0" smtClean="0"/>
              <a:t>Storing energy when the sun is not shining. </a:t>
            </a:r>
          </a:p>
          <a:p>
            <a:r>
              <a:rPr lang="en-US" dirty="0" smtClean="0"/>
              <a:t>Car batteries are not suitable as they can not handle the deep discharges</a:t>
            </a:r>
          </a:p>
        </p:txBody>
      </p:sp>
      <p:sp>
        <p:nvSpPr>
          <p:cNvPr id="8" name="TextBox 7"/>
          <p:cNvSpPr txBox="1"/>
          <p:nvPr/>
        </p:nvSpPr>
        <p:spPr>
          <a:xfrm>
            <a:off x="7188200" y="4889500"/>
            <a:ext cx="1955800" cy="1200329"/>
          </a:xfrm>
          <a:prstGeom prst="rect">
            <a:avLst/>
          </a:prstGeom>
          <a:noFill/>
        </p:spPr>
        <p:txBody>
          <a:bodyPr wrap="square" rtlCol="0">
            <a:spAutoFit/>
          </a:bodyPr>
          <a:lstStyle/>
          <a:p>
            <a:r>
              <a:rPr lang="en-US" dirty="0" smtClean="0"/>
              <a:t>Mainly used now. Deep cycle. </a:t>
            </a:r>
            <a:r>
              <a:rPr lang="en-US" dirty="0" smtClean="0">
                <a:solidFill>
                  <a:srgbClr val="FF0000"/>
                </a:solidFill>
              </a:rPr>
              <a:t>Medium energy density, 5-7 years. </a:t>
            </a:r>
            <a:endParaRPr lang="en-US" dirty="0">
              <a:solidFill>
                <a:srgbClr val="FF0000"/>
              </a:solidFill>
            </a:endParaRPr>
          </a:p>
        </p:txBody>
      </p:sp>
      <p:sp>
        <p:nvSpPr>
          <p:cNvPr id="9" name="TextBox 8"/>
          <p:cNvSpPr txBox="1"/>
          <p:nvPr/>
        </p:nvSpPr>
        <p:spPr>
          <a:xfrm>
            <a:off x="7162800" y="3886200"/>
            <a:ext cx="1981200" cy="923330"/>
          </a:xfrm>
          <a:prstGeom prst="rect">
            <a:avLst/>
          </a:prstGeom>
          <a:noFill/>
        </p:spPr>
        <p:txBody>
          <a:bodyPr wrap="square" rtlCol="0">
            <a:spAutoFit/>
          </a:bodyPr>
          <a:lstStyle/>
          <a:p>
            <a:r>
              <a:rPr lang="en-US" dirty="0" smtClean="0">
                <a:solidFill>
                  <a:srgbClr val="FF0000"/>
                </a:solidFill>
              </a:rPr>
              <a:t>Costly, difficult to measure the depth of discharge</a:t>
            </a:r>
            <a:endParaRPr lang="en-US" dirty="0">
              <a:solidFill>
                <a:srgbClr val="FF0000"/>
              </a:solidFill>
            </a:endParaRPr>
          </a:p>
        </p:txBody>
      </p:sp>
      <p:sp>
        <p:nvSpPr>
          <p:cNvPr id="10" name="Right Arrow 9"/>
          <p:cNvSpPr/>
          <p:nvPr/>
        </p:nvSpPr>
        <p:spPr>
          <a:xfrm>
            <a:off x="7391400" y="3124200"/>
            <a:ext cx="1447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391400" y="2514600"/>
            <a:ext cx="1219200" cy="646331"/>
          </a:xfrm>
          <a:prstGeom prst="rect">
            <a:avLst/>
          </a:prstGeom>
          <a:noFill/>
        </p:spPr>
        <p:txBody>
          <a:bodyPr wrap="square" rtlCol="0">
            <a:spAutoFit/>
          </a:bodyPr>
          <a:lstStyle/>
          <a:p>
            <a:r>
              <a:rPr lang="en-US" dirty="0" smtClean="0"/>
              <a:t>Being developed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682</Words>
  <Application>Microsoft Office PowerPoint</Application>
  <PresentationFormat>On-screen Show (4:3)</PresentationFormat>
  <Paragraphs>82</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Solar Photovoltaic with Energy Storage</vt:lpstr>
      <vt:lpstr>Slide 2</vt:lpstr>
      <vt:lpstr>Increasing installed capacity of PV</vt:lpstr>
      <vt:lpstr>Grid-connected vs. off-grid</vt:lpstr>
      <vt:lpstr>Slide 5</vt:lpstr>
      <vt:lpstr>Install a roof-PV?</vt:lpstr>
      <vt:lpstr>PV subsystem - Solar cells/Photovoltaics</vt:lpstr>
      <vt:lpstr>Solar cell efficieny</vt:lpstr>
      <vt:lpstr>PV/Battery</vt:lpstr>
      <vt:lpstr>Slide 10</vt:lpstr>
      <vt:lpstr>Operation of the electric grid</vt:lpstr>
      <vt:lpstr>Storage is useful but not a required component of the existing grid</vt:lpstr>
      <vt:lpstr>Renewable energy’s impact on the grid</vt:lpstr>
      <vt:lpstr>Slide 14</vt:lpstr>
      <vt:lpstr>PV Coincidence With Load - Summer</vt:lpstr>
      <vt:lpstr>Slide 16</vt:lpstr>
      <vt:lpstr>Slide 17</vt:lpstr>
      <vt:lpstr>Slide 18</vt:lpstr>
      <vt:lpstr>Slide 19</vt:lpstr>
      <vt:lpstr>Slide 20</vt:lpstr>
      <vt:lpstr>Slide 21</vt:lpstr>
      <vt:lpstr>Slide 22</vt:lpstr>
      <vt:lpstr>References</vt:lpstr>
      <vt:lpstr>Steps for sizing the battery bank:</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Photovoltaic with Energy Storage</dc:title>
  <cp:lastModifiedBy>=</cp:lastModifiedBy>
  <cp:revision>85</cp:revision>
  <dcterms:created xsi:type="dcterms:W3CDTF">2010-11-29T15:25:29Z</dcterms:created>
  <dcterms:modified xsi:type="dcterms:W3CDTF">2010-12-06T08:30:30Z</dcterms:modified>
</cp:coreProperties>
</file>