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3" r:id="rId3"/>
    <p:sldId id="258" r:id="rId4"/>
    <p:sldId id="257" r:id="rId5"/>
    <p:sldId id="259" r:id="rId6"/>
    <p:sldId id="262" r:id="rId7"/>
    <p:sldId id="266" r:id="rId8"/>
    <p:sldId id="265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345FD-976A-4A6C-80D9-FED42E5D8FE0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A7755-DCD3-4AA9-8F82-A8D69B7FC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Simple and rugged in construction</a:t>
            </a:r>
          </a:p>
          <a:p>
            <a:pPr lvl="1"/>
            <a:r>
              <a:rPr lang="en-US" dirty="0" smtClean="0"/>
              <a:t>Generally cheaper due to absence of brushes, commutators and slip rings</a:t>
            </a:r>
          </a:p>
          <a:p>
            <a:pPr lvl="1"/>
            <a:r>
              <a:rPr lang="en-US" dirty="0" smtClean="0"/>
              <a:t>Easier</a:t>
            </a:r>
            <a:r>
              <a:rPr lang="en-US" baseline="0" dirty="0" smtClean="0"/>
              <a:t> to maintain: no need to replace brushes or worn out commutators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7755-DCD3-4AA9-8F82-A8D69B7FC0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7258615-E0EF-4282-8B56-6C3841AE818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464E52-C980-4867-84D7-7F162BD93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9"/>
            <a:ext cx="9144000" cy="12127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Induction Motors</a:t>
            </a:r>
            <a:br>
              <a:rPr lang="en-US" dirty="0" smtClean="0"/>
            </a:br>
            <a:r>
              <a:rPr lang="en-US" sz="1200" dirty="0" smtClean="0"/>
              <a:t>By Kevin </a:t>
            </a:r>
            <a:r>
              <a:rPr lang="en-US" sz="1200" dirty="0" err="1" smtClean="0"/>
              <a:t>Tesch</a:t>
            </a:r>
            <a:r>
              <a:rPr lang="en-US" sz="1200" dirty="0" smtClean="0"/>
              <a:t>, Jason </a:t>
            </a:r>
            <a:r>
              <a:rPr lang="en-US" sz="1200" dirty="0" err="1" smtClean="0"/>
              <a:t>Brosler</a:t>
            </a:r>
            <a:endParaRPr lang="en-US" dirty="0"/>
          </a:p>
        </p:txBody>
      </p:sp>
      <p:pic>
        <p:nvPicPr>
          <p:cNvPr id="1028" name="Picture 4" descr="http://4.bp.blogspot.com/_0pgK8uZSYtM/TNh4rr_5FMI/AAAAAAAAAAM/atjmT-r8x9Q/s1600/moto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72" y="1524000"/>
            <a:ext cx="69396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14800" y="6934200"/>
            <a:ext cx="7315200" cy="11446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35395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Bibliography</a:t>
            </a:r>
          </a:p>
          <a:p>
            <a:pPr lvl="1"/>
            <a:r>
              <a:rPr lang="en-US" dirty="0"/>
              <a:t>http://4.bp.blogspot.com/_</a:t>
            </a:r>
            <a:r>
              <a:rPr lang="en-US" dirty="0" smtClean="0"/>
              <a:t>0pgK8uZSYtM/TNh4rr_5FMI/AAAAAAAAAAM/atjmT-r8x9Q/s1600/motor1.jpg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myelectrical.com/Portals/0/SunBlogNuke/2/WindowsLiveWriter/MotorStartingIntroduction_BC07/electricMotorPumpSet_2.jpg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www.pwslaundry.com/i-7800475-whirlpool-279827-dryer-motor-drve.html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electricalquestionsguide.blogspot.com/2011/12/induction-motor-advantages.html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www.alibaba.com/product-detail/Three-Phase-Induction-Motor_315087147.html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electrical-engineering-portal.com/induction-machines-historical-touch.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ieeexplore.ieee.org/stamp/stamp.jsp?arnumber=01454598</a:t>
            </a:r>
          </a:p>
          <a:p>
            <a:pPr lvl="1"/>
            <a:r>
              <a:rPr lang="en-US" dirty="0" smtClean="0"/>
              <a:t>Electromechanical Systems and Devices by Sergey E. </a:t>
            </a:r>
            <a:r>
              <a:rPr lang="en-US" dirty="0" err="1" smtClean="0"/>
              <a:t>Lyshevski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648200" cy="26251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Invented by Nicola Tesla in 1888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Dolivo-Dobrowski</a:t>
            </a:r>
            <a:r>
              <a:rPr lang="en-US" dirty="0" smtClean="0"/>
              <a:t> around 1891, constructs three-phase cage induction motor that is still seen in applications today</a:t>
            </a:r>
          </a:p>
          <a:p>
            <a:r>
              <a:rPr lang="en-US" dirty="0" smtClean="0"/>
              <a:t>Induction motors lost popularity until around 1985 </a:t>
            </a:r>
          </a:p>
          <a:p>
            <a:pPr lvl="1"/>
            <a:r>
              <a:rPr lang="en-US" dirty="0" smtClean="0"/>
              <a:t>Development of the IGBT PWM inverter for frequency alteration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1709166" cy="229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7503"/>
            <a:ext cx="3810000" cy="175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ti.kit.edu/img/content/25_Teslas_Induktionsmo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43" y="3185710"/>
            <a:ext cx="142875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15200" cy="1154097"/>
          </a:xfrm>
        </p:spPr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3581400" cy="3539527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 and rugged in construction</a:t>
            </a:r>
          </a:p>
          <a:p>
            <a:pPr lvl="1"/>
            <a:r>
              <a:rPr lang="en-US" dirty="0" smtClean="0"/>
              <a:t>Generally cheaper due to absence of brushes, commutators and slip rings</a:t>
            </a:r>
          </a:p>
          <a:p>
            <a:pPr lvl="1"/>
            <a:r>
              <a:rPr lang="en-US" dirty="0" smtClean="0"/>
              <a:t>Lower maintenance</a:t>
            </a:r>
          </a:p>
          <a:p>
            <a:pPr lvl="1"/>
            <a:r>
              <a:rPr lang="en-US" dirty="0" smtClean="0"/>
              <a:t>Can safely be operated in hazardous environments</a:t>
            </a:r>
          </a:p>
          <a:p>
            <a:pPr lvl="1"/>
            <a:r>
              <a:rPr lang="en-US" dirty="0" smtClean="0"/>
              <a:t>Rpm can be changed without gear box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905000"/>
            <a:ext cx="38100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Draws a lot of current at start</a:t>
            </a:r>
          </a:p>
          <a:p>
            <a:pPr lvl="1"/>
            <a:r>
              <a:rPr lang="en-US" dirty="0" smtClean="0"/>
              <a:t>Low starting torque</a:t>
            </a:r>
          </a:p>
          <a:p>
            <a:pPr lvl="1"/>
            <a:r>
              <a:rPr lang="en-US" dirty="0" smtClean="0"/>
              <a:t>Harder to control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352800" cy="2430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3505200" cy="15735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Commonly available in single-phase household varieties or 3- phase motors designed for industrial applications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myelectrical.com/Portals/0/SunBlogNuke/2/WindowsLiveWriter/MotorStartingIntroduction_BC07/electricMotorPumpSe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170075" cy="21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94501" y="3276869"/>
            <a:ext cx="2374872" cy="3153580"/>
            <a:chOff x="6269627" y="3293159"/>
            <a:chExt cx="2374872" cy="3153580"/>
          </a:xfrm>
        </p:grpSpPr>
        <p:pic>
          <p:nvPicPr>
            <p:cNvPr id="2054" name="Picture 6" descr="http://www.samstores.com/uploads/products/Whirlpool-AWZ510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627" y="3293159"/>
              <a:ext cx="2374872" cy="312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jpb7262\Desktop\F9585118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01768" y="5486400"/>
              <a:ext cx="960339" cy="960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4267200"/>
            <a:ext cx="3505200" cy="157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Hazardous Environments</a:t>
            </a:r>
          </a:p>
          <a:p>
            <a:r>
              <a:rPr lang="en-US" smtClean="0"/>
              <a:t>Generator/Alternator</a:t>
            </a:r>
          </a:p>
          <a:p>
            <a:r>
              <a:rPr lang="en-US" smtClean="0"/>
              <a:t>Industrial Machines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144000" cy="1154097"/>
          </a:xfrm>
        </p:spPr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75" y="1078687"/>
            <a:ext cx="3530973" cy="301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66800" y="2090347"/>
                <a:ext cx="2895600" cy="2253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bs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ar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br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90347"/>
                <a:ext cx="2895600" cy="2253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90600" y="4476866"/>
                <a:ext cx="4572000" cy="13143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asas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asbs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asar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asbr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bsas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bsbs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bsar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bsbr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aras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arbs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arar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arbr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bras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brbs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brar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brbr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br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76866"/>
                <a:ext cx="4572000" cy="1314334"/>
              </a:xfrm>
              <a:prstGeom prst="rect">
                <a:avLst/>
              </a:prstGeom>
              <a:blipFill rotWithShape="1">
                <a:blip r:embed="rId4"/>
                <a:stretch>
                  <a:fillRect b="-7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24000" y="1287908"/>
                <a:ext cx="1205715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87908"/>
                <a:ext cx="1205715" cy="617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399" y="11107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RPM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05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 Phase Potential Energy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234" y="4125145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Flux Linkages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-11097"/>
            <a:ext cx="9144000" cy="1154097"/>
          </a:xfrm>
        </p:spPr>
        <p:txBody>
          <a:bodyPr/>
          <a:lstStyle/>
          <a:p>
            <a:r>
              <a:rPr lang="en-US" dirty="0" smtClean="0"/>
              <a:t>Equations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69333" y="1362895"/>
                <a:ext cx="49022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asas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bsbs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arar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brbr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rr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𝑎𝑛𝑑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asbs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bsas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=0     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arbr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brar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  <a:p>
                <a:r>
                  <a:rPr lang="en-US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asar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aras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    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asbr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bras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sin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𝑎𝑛𝑑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bsar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arbs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sin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bsbr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brbs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sr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33" y="1362895"/>
                <a:ext cx="4902200" cy="1600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048000"/>
                <a:ext cx="4572000" cy="17291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sz="1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ℜ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r>
                        <a:rPr lang="en-US" sz="1400">
                          <a:latin typeface="Cambria Math"/>
                        </a:rPr>
                        <m:t> ;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≜</m:t>
                      </m:r>
                      <m:phant>
                        <m:phantPr>
                          <m:transp m:val="on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phantPr>
                        <m:e>
                          <m:r>
                            <a:rPr lang="en-US" sz="14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1400" i="1">
                              <a:latin typeface="Cambria Math"/>
                            </a:rPr>
                            <m:t>𝑜𝑓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r>
                            <a:rPr lang="en-US" sz="1400" i="1">
                              <a:latin typeface="Cambria Math"/>
                            </a:rPr>
                            <m:t>𝑠𝑡𝑎𝑡𝑜𝑟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r>
                            <a:rPr lang="en-US" sz="1400" i="1">
                              <a:latin typeface="Cambria Math"/>
                            </a:rPr>
                            <m:t>𝑤𝑖𝑛𝑑𝑖𝑛𝑔𝑠</m:t>
                          </m:r>
                          <m:r>
                            <a:rPr lang="en-US" sz="1400">
                              <a:latin typeface="Cambria Math"/>
                            </a:rPr>
                            <m:t>  </m:t>
                          </m:r>
                        </m:e>
                      </m:phant>
                    </m:oMath>
                  </m:oMathPara>
                </a14:m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ℜ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≜</m:t>
                      </m:r>
                      <m:r>
                        <a:rPr lang="en-US" sz="1400" i="1">
                          <a:latin typeface="Cambria Math"/>
                        </a:rPr>
                        <m:t>𝑟𝑒𝑙𝑢𝑐𝑡𝑎𝑛𝑐𝑒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  <m:sup>
                              <m:r>
                                <a:rPr lang="en-US" sz="1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ℜ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  <m:r>
                        <a:rPr lang="en-US" sz="1400">
                          <a:latin typeface="Cambria Math"/>
                        </a:rPr>
                        <m:t> ;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≜</m:t>
                      </m:r>
                      <m:r>
                        <a:rPr lang="en-US" sz="1400" i="1">
                          <a:latin typeface="Cambria Math"/>
                        </a:rPr>
                        <m:t># </m:t>
                      </m:r>
                      <m:r>
                        <a:rPr lang="en-US" sz="1400" i="1">
                          <a:latin typeface="Cambria Math"/>
                        </a:rPr>
                        <m:t>𝑜𝑓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𝑟𝑜𝑡𝑜𝑟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𝑤𝑖𝑛𝑑𝑖𝑛𝑔𝑠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ℜ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000"/>
                <a:ext cx="4572000" cy="1729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572000" y="1219200"/>
            <a:ext cx="0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00" y="4800600"/>
                <a:ext cx="4572000" cy="15024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i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,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and</m:t>
                      </m:r>
                      <m:r>
                        <a:rPr lang="en-US" sz="14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abr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lr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mr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 ,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,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s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r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  <m:r>
                            <a:rPr lang="en-US" sz="14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and</m:t>
                      </m:r>
                      <m:r>
                        <a:rPr lang="en-US" sz="14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00600"/>
                <a:ext cx="4572000" cy="15024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91000" y="1600200"/>
                <a:ext cx="5334000" cy="87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as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bs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φ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ar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φ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br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ss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20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120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ss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ms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θ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ms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θ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ms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θ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ms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θ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ms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θ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ms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θ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ms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θ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ms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θ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  <m: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20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120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L</m:t>
                                                </m:r>
                                                <m: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latin typeface="Cambria Math"/>
                                                  </a:rPr>
                                                  <m:t>rr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200" i="1"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as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bs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ar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/>
                                      </a:rPr>
                                      <m:t>br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00200"/>
                <a:ext cx="5334000" cy="8748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22800" y="2898023"/>
                <a:ext cx="4572000" cy="30455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smtClean="0">
                          <a:latin typeface="Cambria Math"/>
                        </a:rPr>
                        <m:t>emf</m:t>
                      </m:r>
                      <m:r>
                        <a:rPr lang="en-US" sz="1400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∮"/>
                          <m:limLoc m:val="subSup"/>
                          <m:supHide m:val="on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E</m:t>
                              </m:r>
                            </m:e>
                          </m:acc>
                        </m:e>
                      </m:nary>
                      <m:r>
                        <a:rPr lang="en-US" sz="1400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dl</m:t>
                          </m:r>
                        </m:e>
                      </m:acc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∮"/>
                                  <m:limLoc m:val="subSup"/>
                                  <m:supHide m:val="on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l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/>
                                            </a:rPr>
                                            <m:t>υ</m:t>
                                          </m:r>
                                        </m:e>
                                      </m:acc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×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/>
                                            </a:rPr>
                                            <m:t>B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1400">
                                      <a:latin typeface="Cambria Math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dl</m:t>
                                      </m:r>
                                    </m:e>
                                  </m:acc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1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∮"/>
                                  <m:limLoc m:val="subSup"/>
                                  <m:supHide m:val="on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l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/>
                                            </a:rPr>
                                            <m:t>B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t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14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/>
                            </a:rPr>
                            <m:t>( )</m:t>
                          </m:r>
                        </m:e>
                        <m:sub>
                          <m:r>
                            <a:rPr lang="en-US" sz="1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≜</m:t>
                      </m:r>
                      <m:r>
                        <a:rPr lang="en-US" sz="1400" i="1">
                          <a:latin typeface="Cambria Math"/>
                        </a:rPr>
                        <m:t>𝑚𝑜𝑡𝑖𝑜𝑛𝑎𝑙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𝑖𝑛𝑑𝑢𝑐𝑡𝑖𝑜𝑛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𝑔𝑒𝑛𝑒𝑟𝑎𝑡𝑖𝑜𝑛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/>
                            </a:rPr>
                            <m:t>( )</m:t>
                          </m:r>
                        </m:e>
                        <m:sub>
                          <m:r>
                            <a:rPr lang="en-US" sz="14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≜</m:t>
                      </m:r>
                      <m:r>
                        <a:rPr lang="en-US" sz="1400" i="1">
                          <a:latin typeface="Cambria Math"/>
                        </a:rPr>
                        <m:t>𝑡𝑟𝑎𝑛𝑠𝑓𝑜𝑟𝑚𝑒𝑟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𝑖𝑛𝑑𝑢𝑐𝑡𝑖𝑜𝑛</m:t>
                      </m:r>
                    </m:oMath>
                  </m:oMathPara>
                </a14:m>
                <a:endParaRPr lang="en-US" sz="1400" dirty="0"/>
              </a:p>
              <a:p>
                <a:r>
                  <a:rPr lang="en-US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emf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as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r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bs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sin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r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rr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ar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𝑎𝑛𝑑</m:t>
                      </m:r>
                      <m:r>
                        <a:rPr lang="en-US" sz="140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emf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as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sin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r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bs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r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rr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br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  <a:p>
                <a:r>
                  <a:rPr lang="en-US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emf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arω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as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sin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bs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𝑎𝑛𝑑</m:t>
                      </m:r>
                      <m:r>
                        <a:rPr lang="en-US" sz="14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emf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brω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ms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as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sz="14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bs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sin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1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𝑠𝑡𝑒𝑎𝑑𝑦</m:t>
                      </m:r>
                      <m:r>
                        <a:rPr lang="en-US" sz="1400" i="1">
                          <a:latin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</a:rPr>
                        <m:t>𝑠𝑡𝑎𝑡𝑒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𝑚𝑜𝑡𝑖𝑜𝑛𝑎𝑙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𝑒𝑚𝑓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0" y="2898023"/>
                <a:ext cx="4572000" cy="3045577"/>
              </a:xfrm>
              <a:prstGeom prst="rect">
                <a:avLst/>
              </a:prstGeom>
              <a:blipFill rotWithShape="1">
                <a:blip r:embed="rId6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732867" y="1078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Stator-Rotor Inductance Mapping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4780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Mutual Inductances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59400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Electromotive Force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315200" cy="1154097"/>
          </a:xfrm>
        </p:spPr>
        <p:txBody>
          <a:bodyPr/>
          <a:lstStyle/>
          <a:p>
            <a:r>
              <a:rPr lang="en-US" dirty="0" smtClean="0"/>
              <a:t>Equations Cont.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1695" y="13297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Torque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66800" y="1634534"/>
                <a:ext cx="4572000" cy="17944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e>
                      </m:nary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rm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 −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r>
                            <a:rPr lang="en-US" sz="140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𝑚𝑠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𝑎𝑠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𝑏𝑠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𝑠𝑖𝑛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r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r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r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𝑠𝑖𝑛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r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𝑎𝑟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𝑏𝑟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𝑚𝑠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𝑎𝑠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𝑎𝑟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𝑏𝑠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𝑏𝑟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𝑎𝑠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𝑏𝑟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𝑏𝑠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𝑎𝑟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34534"/>
                <a:ext cx="4572000" cy="1794466"/>
              </a:xfrm>
              <a:prstGeom prst="rect">
                <a:avLst/>
              </a:prstGeom>
              <a:blipFill rotWithShape="1">
                <a:blip r:embed="rId2"/>
                <a:stretch>
                  <a:fillRect t="-39661" b="-2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6049"/>
            <a:ext cx="4185642" cy="255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91" y="234315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74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467"/>
            <a:ext cx="7315200" cy="1154097"/>
          </a:xfrm>
        </p:spPr>
        <p:txBody>
          <a:bodyPr/>
          <a:lstStyle/>
          <a:p>
            <a:r>
              <a:rPr lang="en-US" dirty="0" smtClean="0"/>
              <a:t>Torque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819400"/>
            <a:ext cx="3200400" cy="3615727"/>
          </a:xfrm>
        </p:spPr>
        <p:txBody>
          <a:bodyPr/>
          <a:lstStyle/>
          <a:p>
            <a:r>
              <a:rPr lang="en-US" dirty="0" smtClean="0"/>
              <a:t>A and B classes are commonly used for industrial applications</a:t>
            </a:r>
          </a:p>
          <a:p>
            <a:r>
              <a:rPr lang="en-US" dirty="0" smtClean="0"/>
              <a:t>D classes are commonly used for homeowner applications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504249" cy="34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58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67"/>
            <a:ext cx="7315200" cy="1154097"/>
          </a:xfrm>
        </p:spPr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16" y="4130842"/>
            <a:ext cx="2945682" cy="219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84" y="1387642"/>
            <a:ext cx="2919097" cy="230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83" y="1396110"/>
            <a:ext cx="2870315" cy="227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84" y="4130842"/>
            <a:ext cx="2920216" cy="219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11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369</TotalTime>
  <Words>1083</Words>
  <Application>Microsoft Office PowerPoint</Application>
  <PresentationFormat>On-screen Show (4:3)</PresentationFormat>
  <Paragraphs>90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Induction Motors By Kevin Tesch, Jason Brosler</vt:lpstr>
      <vt:lpstr>History</vt:lpstr>
      <vt:lpstr>Design Considerations</vt:lpstr>
      <vt:lpstr>Applications</vt:lpstr>
      <vt:lpstr>Equations</vt:lpstr>
      <vt:lpstr>Equations Cont.</vt:lpstr>
      <vt:lpstr>Equations Cont.</vt:lpstr>
      <vt:lpstr>Torque Characteristics</vt:lpstr>
      <vt:lpstr>Control</vt:lpstr>
      <vt:lpstr>Thank you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Motors</dc:title>
  <dc:creator>deleteme</dc:creator>
  <cp:lastModifiedBy>deleteme</cp:lastModifiedBy>
  <cp:revision>35</cp:revision>
  <dcterms:created xsi:type="dcterms:W3CDTF">2014-04-30T22:39:29Z</dcterms:created>
  <dcterms:modified xsi:type="dcterms:W3CDTF">2014-05-06T13:48:32Z</dcterms:modified>
</cp:coreProperties>
</file>