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361" r:id="rId2"/>
    <p:sldId id="400" r:id="rId3"/>
    <p:sldId id="413" r:id="rId4"/>
    <p:sldId id="412" r:id="rId5"/>
    <p:sldId id="439" r:id="rId6"/>
    <p:sldId id="422" r:id="rId7"/>
    <p:sldId id="418" r:id="rId8"/>
    <p:sldId id="409" r:id="rId9"/>
    <p:sldId id="444" r:id="rId10"/>
    <p:sldId id="440" r:id="rId11"/>
    <p:sldId id="421" r:id="rId12"/>
    <p:sldId id="408" r:id="rId13"/>
    <p:sldId id="423" r:id="rId14"/>
    <p:sldId id="427" r:id="rId15"/>
    <p:sldId id="446" r:id="rId16"/>
    <p:sldId id="428" r:id="rId17"/>
    <p:sldId id="454" r:id="rId18"/>
    <p:sldId id="420" r:id="rId19"/>
    <p:sldId id="456" r:id="rId20"/>
    <p:sldId id="431" r:id="rId21"/>
    <p:sldId id="416" r:id="rId22"/>
    <p:sldId id="415" r:id="rId23"/>
    <p:sldId id="414" r:id="rId24"/>
    <p:sldId id="453" r:id="rId25"/>
    <p:sldId id="399" r:id="rId26"/>
    <p:sldId id="390" r:id="rId27"/>
    <p:sldId id="432" r:id="rId28"/>
    <p:sldId id="433" r:id="rId29"/>
    <p:sldId id="434" r:id="rId30"/>
    <p:sldId id="445" r:id="rId31"/>
    <p:sldId id="452" r:id="rId32"/>
    <p:sldId id="443" r:id="rId33"/>
    <p:sldId id="455" r:id="rId34"/>
    <p:sldId id="426" r:id="rId35"/>
    <p:sldId id="447" r:id="rId36"/>
    <p:sldId id="449" r:id="rId37"/>
    <p:sldId id="450" r:id="rId38"/>
    <p:sldId id="451" r:id="rId39"/>
    <p:sldId id="391"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1">
          <p15:clr>
            <a:srgbClr val="A4A3A4"/>
          </p15:clr>
        </p15:guide>
        <p15:guide id="2" pos="255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C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6" autoAdjust="0"/>
    <p:restoredTop sz="94444" autoAdjust="0"/>
  </p:normalViewPr>
  <p:slideViewPr>
    <p:cSldViewPr snapToGrid="0" snapToObjects="1">
      <p:cViewPr varScale="1">
        <p:scale>
          <a:sx n="103" d="100"/>
          <a:sy n="103" d="100"/>
        </p:scale>
        <p:origin x="246" y="102"/>
      </p:cViewPr>
      <p:guideLst>
        <p:guide orient="horz" pos="2051"/>
        <p:guide pos="2550"/>
      </p:guideLst>
    </p:cSldViewPr>
  </p:slideViewPr>
  <p:notesTextViewPr>
    <p:cViewPr>
      <p:scale>
        <a:sx n="100" d="100"/>
        <a:sy n="100" d="100"/>
      </p:scale>
      <p:origin x="0" y="0"/>
    </p:cViewPr>
  </p:notesTextViewPr>
  <p:sorterViewPr>
    <p:cViewPr varScale="1">
      <p:scale>
        <a:sx n="100" d="100"/>
        <a:sy n="100" d="100"/>
      </p:scale>
      <p:origin x="0" y="8960"/>
    </p:cViewPr>
  </p:sorterViewPr>
  <p:notesViewPr>
    <p:cSldViewPr snapToGrid="0" snapToObjects="1">
      <p:cViewPr varScale="1">
        <p:scale>
          <a:sx n="66" d="100"/>
          <a:sy n="66" d="100"/>
        </p:scale>
        <p:origin x="-3091"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a:defRPr>
            </a:lvl1pPr>
          </a:lstStyle>
          <a:p>
            <a:fld id="{B376CFEB-F550-4D62-BF2B-5D5CD8BA2F55}" type="datetimeFigureOut">
              <a:rPr lang="en-US" smtClean="0"/>
              <a:pPr/>
              <a:t>8/29/2016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a:defRPr>
            </a:lvl1pPr>
          </a:lstStyle>
          <a:p>
            <a:fld id="{741BEC74-3D1D-45FD-80C7-5381F9E2D383}" type="slidenum">
              <a:rPr lang="en-US" smtClean="0"/>
              <a:pPr/>
              <a:t>‹#›</a:t>
            </a:fld>
            <a:endParaRPr lang="en-US" dirty="0"/>
          </a:p>
        </p:txBody>
      </p:sp>
    </p:spTree>
    <p:extLst>
      <p:ext uri="{BB962C8B-B14F-4D97-AF65-F5344CB8AC3E}">
        <p14:creationId xmlns:p14="http://schemas.microsoft.com/office/powerpoint/2010/main" val="97368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a:t>
            </a:fld>
            <a:endParaRPr lang="en-US" dirty="0"/>
          </a:p>
        </p:txBody>
      </p:sp>
    </p:spTree>
    <p:extLst>
      <p:ext uri="{BB962C8B-B14F-4D97-AF65-F5344CB8AC3E}">
        <p14:creationId xmlns:p14="http://schemas.microsoft.com/office/powerpoint/2010/main" val="108136912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le &amp; Content - Bar Layout">
    <p:spTree>
      <p:nvGrpSpPr>
        <p:cNvPr id="1" name=""/>
        <p:cNvGrpSpPr/>
        <p:nvPr/>
      </p:nvGrpSpPr>
      <p:grpSpPr>
        <a:xfrm>
          <a:off x="0" y="0"/>
          <a:ext cx="0" cy="0"/>
          <a:chOff x="0" y="0"/>
          <a:chExt cx="0" cy="0"/>
        </a:xfrm>
      </p:grpSpPr>
      <p:pic>
        <p:nvPicPr>
          <p:cNvPr id="4" name="Picture 3" descr="cover-1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userDrawn="1"/>
        </p:nvSpPr>
        <p:spPr>
          <a:xfrm>
            <a:off x="76200" y="1981518"/>
            <a:ext cx="9067799" cy="910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p:cNvSpPr>
            <a:spLocks noGrp="1"/>
          </p:cNvSpPr>
          <p:nvPr>
            <p:ph type="title" hasCustomPrompt="1"/>
          </p:nvPr>
        </p:nvSpPr>
        <p:spPr>
          <a:xfrm>
            <a:off x="2761708" y="3564061"/>
            <a:ext cx="5139372" cy="880866"/>
          </a:xfrm>
          <a:prstGeom prst="rect">
            <a:avLst/>
          </a:prstGeom>
        </p:spPr>
        <p:txBody>
          <a:bodyPr vert="horz" lIns="91440" tIns="45720" rIns="91440" bIns="45720" rtlCol="0" anchor="t">
            <a:normAutofit/>
          </a:bodyPr>
          <a:lstStyle>
            <a:lvl1pPr>
              <a:lnSpc>
                <a:spcPct val="90000"/>
              </a:lnSpc>
              <a:defRPr sz="3200" b="1">
                <a:latin typeface="+mj-lt"/>
                <a:cs typeface="Calibri"/>
              </a:defRPr>
            </a:lvl1pPr>
          </a:lstStyle>
          <a:p>
            <a:r>
              <a:rPr lang="en-US" dirty="0" smtClean="0"/>
              <a:t>Title</a:t>
            </a:r>
            <a:br>
              <a:rPr lang="en-US" dirty="0" smtClean="0"/>
            </a:br>
            <a:endParaRPr lang="en-US" dirty="0"/>
          </a:p>
        </p:txBody>
      </p:sp>
      <p:sp>
        <p:nvSpPr>
          <p:cNvPr id="7" name="Text Placeholder 8"/>
          <p:cNvSpPr>
            <a:spLocks noGrp="1"/>
          </p:cNvSpPr>
          <p:nvPr>
            <p:ph type="body" sz="quarter" idx="10" hasCustomPrompt="1"/>
          </p:nvPr>
        </p:nvSpPr>
        <p:spPr>
          <a:xfrm>
            <a:off x="2761708" y="4522268"/>
            <a:ext cx="5139372" cy="682929"/>
          </a:xfrm>
        </p:spPr>
        <p:txBody>
          <a:bodyPr>
            <a:noAutofit/>
          </a:bodyPr>
          <a:lstStyle>
            <a:lvl1pPr>
              <a:buNone/>
              <a:defRPr sz="2000" b="0">
                <a:latin typeface="Calibri"/>
                <a:cs typeface="Calibri"/>
              </a:defRPr>
            </a:lvl1pPr>
          </a:lstStyle>
          <a:p>
            <a:pPr lvl="0"/>
            <a:r>
              <a:rPr lang="en-US" dirty="0" smtClean="0"/>
              <a:t>Presenter</a:t>
            </a:r>
          </a:p>
        </p:txBody>
      </p:sp>
      <p:sp>
        <p:nvSpPr>
          <p:cNvPr id="8" name="Text Placeholder 8"/>
          <p:cNvSpPr>
            <a:spLocks noGrp="1"/>
          </p:cNvSpPr>
          <p:nvPr>
            <p:ph type="body" sz="quarter" idx="11" hasCustomPrompt="1"/>
          </p:nvPr>
        </p:nvSpPr>
        <p:spPr>
          <a:xfrm>
            <a:off x="2768155" y="6097518"/>
            <a:ext cx="5144986" cy="243016"/>
          </a:xfrm>
        </p:spPr>
        <p:txBody>
          <a:bodyPr>
            <a:noAutofit/>
          </a:bodyPr>
          <a:lstStyle>
            <a:lvl1pPr>
              <a:buNone/>
              <a:defRPr sz="1100" b="0">
                <a:latin typeface="Calibri"/>
                <a:cs typeface="Calibri"/>
              </a:defRPr>
            </a:lvl1pPr>
          </a:lstStyle>
          <a:p>
            <a:pPr lvl="0"/>
            <a:r>
              <a:rPr lang="en-US" dirty="0" smtClean="0"/>
              <a:t>Publication No. </a:t>
            </a:r>
          </a:p>
        </p:txBody>
      </p:sp>
      <p:sp>
        <p:nvSpPr>
          <p:cNvPr id="9" name="Text Placeholder 8"/>
          <p:cNvSpPr>
            <a:spLocks noGrp="1"/>
          </p:cNvSpPr>
          <p:nvPr>
            <p:ph type="body" sz="quarter" idx="12" hasCustomPrompt="1"/>
          </p:nvPr>
        </p:nvSpPr>
        <p:spPr>
          <a:xfrm>
            <a:off x="2767322" y="5261812"/>
            <a:ext cx="5139372" cy="682929"/>
          </a:xfrm>
        </p:spPr>
        <p:txBody>
          <a:bodyPr>
            <a:noAutofit/>
          </a:bodyPr>
          <a:lstStyle>
            <a:lvl1pPr>
              <a:buNone/>
              <a:defRPr sz="1400" b="0">
                <a:latin typeface="Calibri"/>
                <a:cs typeface="Calibri"/>
              </a:defRPr>
            </a:lvl1pPr>
          </a:lstStyle>
          <a:p>
            <a:pPr lvl="0"/>
            <a:r>
              <a:rPr lang="en-US" dirty="0" smtClean="0"/>
              <a:t>Month Day, Year</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43774" y="1981518"/>
            <a:ext cx="951726" cy="910646"/>
          </a:xfrm>
          <a:prstGeom prst="rect">
            <a:avLst/>
          </a:prstGeom>
        </p:spPr>
      </p:pic>
      <p:pic>
        <p:nvPicPr>
          <p:cNvPr id="11" name="Picture 2"/>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2141481" y="1981518"/>
            <a:ext cx="1020819" cy="91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p:cNvPicPr>
          <p:nvPr userDrawn="1"/>
        </p:nvPicPr>
        <p:blipFill>
          <a:blip r:embed="rId5" cstate="email">
            <a:extLst>
              <a:ext uri="{28A0092B-C50C-407E-A947-70E740481C1C}">
                <a14:useLocalDpi xmlns:a14="http://schemas.microsoft.com/office/drawing/2010/main"/>
              </a:ext>
            </a:extLst>
          </a:blip>
          <a:stretch>
            <a:fillRect/>
          </a:stretch>
        </p:blipFill>
        <p:spPr>
          <a:xfrm>
            <a:off x="28575" y="1981518"/>
            <a:ext cx="1076325" cy="910646"/>
          </a:xfrm>
          <a:prstGeom prst="rect">
            <a:avLst/>
          </a:prstGeom>
        </p:spPr>
      </p:pic>
      <p:pic>
        <p:nvPicPr>
          <p:cNvPr id="13" name="Picture 110" descr="http://images.nrel.gov/image_dir/album207386/150th_sm_25300-FP.jpg?1367607665"/>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585677" y="1981518"/>
            <a:ext cx="1459774" cy="910646"/>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p:cNvPicPr preferRelativeResize="0">
            <a:picLocks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6082323" y="1981518"/>
            <a:ext cx="1097280" cy="910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14" descr="Screen Shot 2015-08-30 at 1.38.37 PM.png"/>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203005" y="1981518"/>
            <a:ext cx="1338470" cy="910646"/>
          </a:xfrm>
          <a:prstGeom prst="rect">
            <a:avLst/>
          </a:prstGeom>
        </p:spPr>
      </p:pic>
      <p:pic>
        <p:nvPicPr>
          <p:cNvPr id="16" name="Picture 15" descr="Screen Shot 2014-12-02 at 11.17.56 AM.png"/>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200898" y="1981518"/>
            <a:ext cx="1210705" cy="910646"/>
          </a:xfrm>
          <a:prstGeom prst="rect">
            <a:avLst/>
          </a:prstGeom>
        </p:spPr>
      </p:pic>
      <p:pic>
        <p:nvPicPr>
          <p:cNvPr id="17" name="Picture 16" descr="Screen Shot 2015-04-09 at 1.42.11 PM.png"/>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8446532" y="1981518"/>
            <a:ext cx="697468" cy="910646"/>
          </a:xfrm>
          <a:prstGeom prst="rect">
            <a:avLst/>
          </a:prstGeom>
        </p:spPr>
      </p:pic>
      <p:sp>
        <p:nvSpPr>
          <p:cNvPr id="3" name="TextBox 2"/>
          <p:cNvSpPr txBox="1"/>
          <p:nvPr userDrawn="1"/>
        </p:nvSpPr>
        <p:spPr>
          <a:xfrm>
            <a:off x="6821883" y="1"/>
            <a:ext cx="1980029" cy="646331"/>
          </a:xfrm>
          <a:prstGeom prst="rect">
            <a:avLst/>
          </a:prstGeom>
          <a:noFill/>
        </p:spPr>
        <p:txBody>
          <a:bodyPr wrap="none" rtlCol="0">
            <a:spAutoFit/>
          </a:bodyPr>
          <a:lstStyle/>
          <a:p>
            <a:pPr algn="l"/>
            <a:r>
              <a:rPr lang="en-US" dirty="0" smtClean="0"/>
              <a:t>Power Systems</a:t>
            </a:r>
          </a:p>
          <a:p>
            <a:pPr algn="l"/>
            <a:r>
              <a:rPr lang="en-US" dirty="0" smtClean="0"/>
              <a:t>Engineering Center</a:t>
            </a:r>
            <a:endParaRPr lang="en-US" dirty="0"/>
          </a:p>
        </p:txBody>
      </p:sp>
    </p:spTree>
    <p:extLst>
      <p:ext uri="{BB962C8B-B14F-4D97-AF65-F5344CB8AC3E}">
        <p14:creationId xmlns:p14="http://schemas.microsoft.com/office/powerpoint/2010/main" val="2574049232"/>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bac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93900" y="993658"/>
            <a:ext cx="5102225" cy="870181"/>
          </a:xfrm>
        </p:spPr>
        <p:txBody>
          <a:bodyPr/>
          <a:lstStyle>
            <a:lvl1pPr algn="ctr">
              <a:defRPr>
                <a:solidFill>
                  <a:srgbClr val="353A3E"/>
                </a:solidFill>
              </a:defRPr>
            </a:lvl1pPr>
          </a:lstStyle>
          <a:p>
            <a:r>
              <a:rPr lang="en-US" dirty="0" smtClean="0"/>
              <a:t>Thank you!</a:t>
            </a:r>
            <a:endParaRPr lang="en-US" dirty="0"/>
          </a:p>
        </p:txBody>
      </p:sp>
      <p:pic>
        <p:nvPicPr>
          <p:cNvPr id="7" name="Picture 6" descr="ppt-blue-bk.pn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6564297"/>
            <a:ext cx="9144000" cy="283464"/>
          </a:xfrm>
          <a:prstGeom prst="rect">
            <a:avLst/>
          </a:prstGeom>
        </p:spPr>
      </p:pic>
    </p:spTree>
    <p:extLst>
      <p:ext uri="{BB962C8B-B14F-4D97-AF65-F5344CB8AC3E}">
        <p14:creationId xmlns:p14="http://schemas.microsoft.com/office/powerpoint/2010/main" val="326545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6175"/>
            <a:ext cx="7772400" cy="6858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828800"/>
            <a:ext cx="7772400" cy="47307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xfrm>
            <a:off x="685800" y="6629400"/>
            <a:ext cx="1905000" cy="225425"/>
          </a:xfrm>
          <a:prstGeom prst="rect">
            <a:avLst/>
          </a:prstGeom>
        </p:spPr>
        <p:txBody>
          <a:bodyPr/>
          <a:lstStyle>
            <a:lvl1pPr>
              <a:defRPr>
                <a:latin typeface="Calibri" pitchFamily="34" charset="0"/>
                <a:ea typeface="ＭＳ Ｐゴシック" pitchFamily="-107" charset="-128"/>
                <a:cs typeface="+mn-cs"/>
              </a:defRPr>
            </a:lvl1pPr>
          </a:lstStyle>
          <a:p>
            <a:pPr>
              <a:defRPr/>
            </a:pPr>
            <a:endParaRPr lang="en-US" dirty="0"/>
          </a:p>
        </p:txBody>
      </p:sp>
      <p:sp>
        <p:nvSpPr>
          <p:cNvPr id="5" name="Rectangle 11"/>
          <p:cNvSpPr>
            <a:spLocks noGrp="1" noChangeArrowheads="1"/>
          </p:cNvSpPr>
          <p:nvPr>
            <p:ph type="ftr" sz="quarter" idx="11"/>
          </p:nvPr>
        </p:nvSpPr>
        <p:spPr>
          <a:xfrm>
            <a:off x="3127375" y="6629400"/>
            <a:ext cx="2895600" cy="228600"/>
          </a:xfrm>
          <a:prstGeom prst="rect">
            <a:avLst/>
          </a:prstGeom>
        </p:spPr>
        <p:txBody>
          <a:bodyPr/>
          <a:lstStyle>
            <a:lvl1pPr>
              <a:defRPr>
                <a:latin typeface="Calibri" pitchFamily="34" charset="0"/>
                <a:ea typeface="ＭＳ Ｐゴシック" pitchFamily="-107" charset="-128"/>
                <a:cs typeface="+mn-cs"/>
              </a:defRPr>
            </a:lvl1pPr>
          </a:lstStyle>
          <a:p>
            <a:pPr>
              <a:defRPr/>
            </a:pPr>
            <a:endParaRPr lang="en-US" dirty="0"/>
          </a:p>
        </p:txBody>
      </p:sp>
      <p:sp>
        <p:nvSpPr>
          <p:cNvPr id="6" name="Rectangle 12"/>
          <p:cNvSpPr>
            <a:spLocks noGrp="1" noChangeArrowheads="1"/>
          </p:cNvSpPr>
          <p:nvPr>
            <p:ph type="sldNum" sz="quarter" idx="12"/>
          </p:nvPr>
        </p:nvSpPr>
        <p:spPr>
          <a:xfrm>
            <a:off x="6534150" y="6629400"/>
            <a:ext cx="1924050" cy="228600"/>
          </a:xfrm>
          <a:prstGeom prst="rect">
            <a:avLst/>
          </a:prstGeom>
        </p:spPr>
        <p:txBody>
          <a:bodyPr/>
          <a:lstStyle>
            <a:lvl1pPr>
              <a:defRPr>
                <a:latin typeface="Calibri" pitchFamily="34" charset="0"/>
                <a:ea typeface="ＭＳ Ｐゴシック" pitchFamily="-107" charset="-128"/>
                <a:cs typeface="+mn-cs"/>
              </a:defRPr>
            </a:lvl1pPr>
          </a:lstStyle>
          <a:p>
            <a:pPr>
              <a:defRPr/>
            </a:pPr>
            <a:fld id="{B8D7AB61-6937-4536-B7F0-681114A2DFB5}" type="slidenum">
              <a:rPr lang="en-US" smtClean="0"/>
              <a:pPr>
                <a:defRPr/>
              </a:pPr>
              <a:t>‹#›</a:t>
            </a:fld>
            <a:endParaRPr lang="en-US" dirty="0"/>
          </a:p>
        </p:txBody>
      </p:sp>
    </p:spTree>
    <p:extLst>
      <p:ext uri="{BB962C8B-B14F-4D97-AF65-F5344CB8AC3E}">
        <p14:creationId xmlns:p14="http://schemas.microsoft.com/office/powerpoint/2010/main" val="297985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 Bar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732403"/>
          </a:xfrm>
          <a:prstGeom prst="rect">
            <a:avLst/>
          </a:prstGeom>
        </p:spPr>
      </p:pic>
      <p:sp>
        <p:nvSpPr>
          <p:cNvPr id="3" name="Content Placeholder 2"/>
          <p:cNvSpPr>
            <a:spLocks noGrp="1"/>
          </p:cNvSpPr>
          <p:nvPr>
            <p:ph idx="1" hasCustomPrompt="1"/>
          </p:nvPr>
        </p:nvSpPr>
        <p:spPr/>
        <p:txBody>
          <a:bodyPr/>
          <a:lstStyle>
            <a:lvl1pPr>
              <a:defRPr sz="2800">
                <a:solidFill>
                  <a:srgbClr val="353A3E"/>
                </a:solidFill>
              </a:defRPr>
            </a:lvl1pPr>
            <a:lvl2pPr>
              <a:buSzPct val="80000"/>
              <a:buFont typeface="Courier New" pitchFamily="49" charset="0"/>
              <a:buChar char="o"/>
              <a:defRPr sz="2600">
                <a:solidFill>
                  <a:srgbClr val="353A3E"/>
                </a:solidFill>
              </a:defRPr>
            </a:lvl2pPr>
            <a:lvl3pPr>
              <a:buFont typeface="Calibri" pitchFamily="34" charset="0"/>
              <a:buChar char="–"/>
              <a:defRPr>
                <a:solidFill>
                  <a:srgbClr val="353A3E"/>
                </a:solidFill>
              </a:defRPr>
            </a:lvl3pPr>
            <a:lvl4pPr>
              <a:buFont typeface="Wingdings" pitchFamily="2" charset="2"/>
              <a:buChar char="§"/>
              <a:defRPr>
                <a:solidFill>
                  <a:srgbClr val="353A3E"/>
                </a:solidFill>
              </a:defRPr>
            </a:lvl4pPr>
            <a:lvl5pPr>
              <a:defRPr>
                <a:solidFill>
                  <a:srgbClr val="353A3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latin typeface="Calibri"/>
                <a:cs typeface="Calibri"/>
              </a:defRPr>
            </a:lvl1pPr>
          </a:lstStyle>
          <a:p>
            <a:r>
              <a:rPr lang="en-US" dirty="0" smtClean="0"/>
              <a:t>CLICK TO EDIT MASTER TITLE STYLE</a:t>
            </a:r>
            <a:endParaRPr lang="en-US" dirty="0"/>
          </a:p>
        </p:txBody>
      </p:sp>
      <p:sp>
        <p:nvSpPr>
          <p:cNvPr id="7" name="Rectangle 6"/>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TextBox 8"/>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pic>
        <p:nvPicPr>
          <p:cNvPr id="10" name="Picture 9" descr="white-lgo-NREL-logotyp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Ba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05000"/>
            <a:ext cx="4038600" cy="4267200"/>
          </a:xfrm>
        </p:spPr>
        <p:txBody>
          <a:bodyPr/>
          <a:lstStyle>
            <a:lvl1pPr>
              <a:defRPr sz="2000" b="0" baseline="0">
                <a:solidFill>
                  <a:srgbClr val="353A3E"/>
                </a:solidFill>
                <a:latin typeface="Calibri"/>
                <a:cs typeface="Calibri"/>
              </a:defRPr>
            </a:lvl1pPr>
            <a:lvl2pPr>
              <a:buSzPct val="80000"/>
              <a:buFont typeface="Courier New" pitchFamily="49" charset="0"/>
              <a:buChar char="o"/>
              <a:defRPr lang="en-US" sz="2000" kern="1200" dirty="0" smtClean="0">
                <a:solidFill>
                  <a:srgbClr val="353A3E"/>
                </a:solidFill>
                <a:latin typeface="Calibri"/>
                <a:ea typeface="+mn-ea"/>
                <a:cs typeface="Calibri"/>
              </a:defRPr>
            </a:lvl2pPr>
            <a:lvl3pPr>
              <a:buFont typeface="Calibri" pitchFamily="34" charset="0"/>
              <a:buChar char="–"/>
              <a:defRPr sz="1800">
                <a:solidFill>
                  <a:srgbClr val="353A3E"/>
                </a:solidFill>
                <a:latin typeface="Calibri"/>
                <a:cs typeface="Calibri"/>
              </a:defRPr>
            </a:lvl3pPr>
            <a:lvl4pPr>
              <a:buFont typeface="Wingdings" pitchFamily="2" charset="2"/>
              <a:buChar char="§"/>
              <a:defRPr sz="1600">
                <a:solidFill>
                  <a:srgbClr val="353A3E"/>
                </a:solidFill>
                <a:latin typeface="Calibri"/>
                <a:cs typeface="Calibri"/>
              </a:defRPr>
            </a:lvl4pPr>
            <a:lvl5pPr>
              <a:defRPr sz="1400">
                <a:solidFill>
                  <a:srgbClr val="353A3E"/>
                </a:solidFill>
                <a:latin typeface="Calibri"/>
                <a:cs typeface="Calibri"/>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67200"/>
          </a:xfrm>
        </p:spPr>
        <p:txBody>
          <a:bodyPr/>
          <a:lstStyle>
            <a:lvl1pPr>
              <a:defRPr sz="2000" b="0">
                <a:solidFill>
                  <a:srgbClr val="353A3E"/>
                </a:solidFill>
                <a:latin typeface="Calibri"/>
                <a:cs typeface="Calibri"/>
              </a:defRPr>
            </a:lvl1pPr>
            <a:lvl2pPr>
              <a:buSzPct val="80000"/>
              <a:buFont typeface="Courier New" pitchFamily="49" charset="0"/>
              <a:buChar char="o"/>
              <a:defRPr sz="2000">
                <a:solidFill>
                  <a:srgbClr val="353A3E"/>
                </a:solidFill>
                <a:latin typeface="Calibri"/>
                <a:cs typeface="Calibri"/>
              </a:defRPr>
            </a:lvl2pPr>
            <a:lvl3pPr>
              <a:buFont typeface="Calibri" pitchFamily="34" charset="0"/>
              <a:buChar char="–"/>
              <a:defRPr sz="1800">
                <a:solidFill>
                  <a:srgbClr val="353A3E"/>
                </a:solidFill>
                <a:latin typeface="Calibri"/>
                <a:cs typeface="Calibri"/>
              </a:defRPr>
            </a:lvl3pPr>
            <a:lvl4pPr>
              <a:buFont typeface="Wingdings" pitchFamily="2" charset="2"/>
              <a:buChar char="§"/>
              <a:defRPr sz="1600">
                <a:solidFill>
                  <a:srgbClr val="353A3E"/>
                </a:solidFill>
                <a:latin typeface="Calibri"/>
                <a:cs typeface="Calibri"/>
              </a:defRPr>
            </a:lvl4pPr>
            <a:lvl5pPr>
              <a:defRPr sz="1400">
                <a:solidFill>
                  <a:srgbClr val="353A3E"/>
                </a:solidFill>
                <a:latin typeface="Calibri"/>
                <a:cs typeface="Calibri"/>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000" b="0">
                <a:solidFill>
                  <a:srgbClr val="353A3E"/>
                </a:solidFill>
                <a:latin typeface="Calibri"/>
                <a:cs typeface="Calibri"/>
              </a:defRPr>
            </a:lvl1pPr>
          </a:lstStyle>
          <a:p>
            <a:pPr lvl="0"/>
            <a:r>
              <a:rPr lang="en-US" dirty="0" smtClean="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000" b="0">
                <a:solidFill>
                  <a:srgbClr val="353A3E"/>
                </a:solidFill>
                <a:latin typeface="Calibri"/>
                <a:cs typeface="Calibri"/>
              </a:defRPr>
            </a:lvl1pPr>
          </a:lstStyle>
          <a:p>
            <a:pPr lvl="0"/>
            <a:r>
              <a:rPr lang="en-US" smtClean="0"/>
              <a:t>Click to edit Master text styles</a:t>
            </a:r>
          </a:p>
        </p:txBody>
      </p:sp>
      <p:sp>
        <p:nvSpPr>
          <p:cNvPr id="10" name="Rectangle 9"/>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cs typeface="Calibri"/>
            </a:endParaRPr>
          </a:p>
        </p:txBody>
      </p:sp>
      <p:sp>
        <p:nvSpPr>
          <p:cNvPr id="12" name="TextBox 11"/>
          <p:cNvSpPr txBox="1"/>
          <p:nvPr userDrawn="1"/>
        </p:nvSpPr>
        <p:spPr>
          <a:xfrm>
            <a:off x="8465170" y="6655741"/>
            <a:ext cx="312906"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Calibri"/>
                <a:cs typeface="Calibri"/>
              </a:rPr>
              <a:t>‹#›</a:t>
            </a:fld>
            <a:endParaRPr lang="en-US" sz="850" dirty="0">
              <a:solidFill>
                <a:schemeClr val="bg1"/>
              </a:solidFill>
              <a:latin typeface="Calibri"/>
              <a:cs typeface="Calibri"/>
            </a:endParaRPr>
          </a:p>
        </p:txBody>
      </p:sp>
      <p:pic>
        <p:nvPicPr>
          <p:cNvPr id="13" name="Picture 12" descr="white-lgo-NREL-logotyp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Screen Shot 2016-04-26 at 5.18.34 PM.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258300" cy="6943725"/>
          </a:xfrm>
          <a:prstGeom prst="rect">
            <a:avLst/>
          </a:prstGeom>
        </p:spPr>
      </p:pic>
      <p:sp>
        <p:nvSpPr>
          <p:cNvPr id="4" name="Title 1"/>
          <p:cNvSpPr>
            <a:spLocks noGrp="1"/>
          </p:cNvSpPr>
          <p:nvPr>
            <p:ph type="title" hasCustomPrompt="1"/>
          </p:nvPr>
        </p:nvSpPr>
        <p:spPr>
          <a:xfrm>
            <a:off x="457200" y="1828800"/>
            <a:ext cx="8229600" cy="563562"/>
          </a:xfrm>
          <a:prstGeom prst="rect">
            <a:avLst/>
          </a:prstGeom>
        </p:spPr>
        <p:txBody>
          <a:bodyPr>
            <a:noAutofit/>
          </a:bodyPr>
          <a:lstStyle>
            <a:lvl1pPr algn="ctr">
              <a:defRPr sz="4000">
                <a:solidFill>
                  <a:schemeClr val="bg1"/>
                </a:solidFill>
                <a:latin typeface="Calibri"/>
                <a:cs typeface="Calibri"/>
              </a:defRPr>
            </a:lvl1pPr>
          </a:lstStyle>
          <a:p>
            <a:r>
              <a:rPr lang="en-US" dirty="0" smtClean="0"/>
              <a:t>Transition Title</a:t>
            </a:r>
            <a:endParaRPr lang="en-US" dirty="0"/>
          </a:p>
        </p:txBody>
      </p:sp>
    </p:spTree>
    <p:extLst>
      <p:ext uri="{BB962C8B-B14F-4D97-AF65-F5344CB8AC3E}">
        <p14:creationId xmlns:p14="http://schemas.microsoft.com/office/powerpoint/2010/main" val="216981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9144000" cy="7607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 name="Rectangle 2"/>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 name="TextBox 3"/>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pic>
        <p:nvPicPr>
          <p:cNvPr id="5" name="Picture 4" descr="white-lgo-NREL-logotyp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
        <p:nvSpPr>
          <p:cNvPr id="7"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4706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14111"/>
            <a:ext cx="4203323" cy="6872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5" name="TextBox 4"/>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
        <p:nvSpPr>
          <p:cNvPr id="7" name="Title 1"/>
          <p:cNvSpPr>
            <a:spLocks noGrp="1"/>
          </p:cNvSpPr>
          <p:nvPr>
            <p:ph type="title" hasCustomPrompt="1"/>
          </p:nvPr>
        </p:nvSpPr>
        <p:spPr>
          <a:xfrm>
            <a:off x="244979" y="309457"/>
            <a:ext cx="3855195" cy="1618198"/>
          </a:xfrm>
        </p:spPr>
        <p:txBody>
          <a:bodyPr anchor="t">
            <a:normAutofit/>
          </a:bodyPr>
          <a:lstStyle>
            <a:lvl1pPr algn="l">
              <a:defRPr sz="2800">
                <a:solidFill>
                  <a:schemeClr val="bg1"/>
                </a:solidFill>
              </a:defRPr>
            </a:lvl1pPr>
          </a:lstStyle>
          <a:p>
            <a:r>
              <a:rPr lang="en-US" dirty="0" smtClean="0"/>
              <a:t>CLICK TO EDIT MASTER TITLE STYLE</a:t>
            </a:r>
            <a:endParaRPr lang="en-US" dirty="0"/>
          </a:p>
        </p:txBody>
      </p:sp>
      <p:sp>
        <p:nvSpPr>
          <p:cNvPr id="10" name="Text Placeholder 9"/>
          <p:cNvSpPr>
            <a:spLocks noGrp="1"/>
          </p:cNvSpPr>
          <p:nvPr>
            <p:ph type="body" sz="quarter" idx="10"/>
          </p:nvPr>
        </p:nvSpPr>
        <p:spPr>
          <a:xfrm>
            <a:off x="244475" y="2030806"/>
            <a:ext cx="3855699" cy="4538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015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mp; Content - Bar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solidFill>
                  <a:schemeClr val="accent6">
                    <a:lumMod val="50000"/>
                  </a:schemeClr>
                </a:solidFill>
              </a:defRPr>
            </a:lvl1pPr>
            <a:lvl2pPr>
              <a:buSzPct val="80000"/>
              <a:buFont typeface="Courier New" pitchFamily="49" charset="0"/>
              <a:buChar char="o"/>
              <a:defRPr sz="2600">
                <a:solidFill>
                  <a:schemeClr val="accent6">
                    <a:lumMod val="50000"/>
                  </a:schemeClr>
                </a:solidFill>
              </a:defRPr>
            </a:lvl2pPr>
            <a:lvl3pPr>
              <a:buFont typeface="Calibri" pitchFamily="34" charset="0"/>
              <a:buChar char="–"/>
              <a:defRPr>
                <a:solidFill>
                  <a:schemeClr val="accent6">
                    <a:lumMod val="50000"/>
                  </a:schemeClr>
                </a:solidFill>
              </a:defRPr>
            </a:lvl3pPr>
            <a:lvl4pPr>
              <a:buFont typeface="Wingdings" pitchFamily="2" charset="2"/>
              <a:buChar char="§"/>
              <a:defRPr>
                <a:solidFill>
                  <a:schemeClr val="accent6">
                    <a:lumMod val="50000"/>
                  </a:schemeClr>
                </a:solidFill>
              </a:defRPr>
            </a:lvl4pPr>
            <a:lvl5pPr>
              <a:defRPr>
                <a:solidFill>
                  <a:schemeClr val="accent6">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118872"/>
            <a:ext cx="8229600" cy="566928"/>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6" name="Rectangle 5"/>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8" name="TextBox 7"/>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pic>
        <p:nvPicPr>
          <p:cNvPr id="9" name="Picture 8" descr="white-lgo-NREL-logotyp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555848910"/>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0"/>
            <a:ext cx="8229600" cy="563562"/>
          </a:xfrm>
        </p:spPr>
        <p:txBody>
          <a:bodyPr/>
          <a:lstStyle>
            <a:lvl1pPr algn="ctr">
              <a:defRPr/>
            </a:lvl1pPr>
          </a:lstStyle>
          <a:p>
            <a:r>
              <a:rPr lang="en-US" dirty="0" smtClean="0"/>
              <a:t>CLICK TO EDIT MASTER TITLE STYLE</a:t>
            </a:r>
            <a:endParaRPr lang="en-US" dirty="0"/>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solidFill>
                  <a:schemeClr val="accent6">
                    <a:lumMod val="50000"/>
                  </a:schemeClr>
                </a:solidFill>
              </a:defRPr>
            </a:lvl1pPr>
          </a:lstStyle>
          <a:p>
            <a:pPr lvl="0"/>
            <a:r>
              <a:rPr lang="en-US" smtClean="0"/>
              <a:t>Click to edit Master text styles</a:t>
            </a:r>
          </a:p>
        </p:txBody>
      </p:sp>
      <p:sp>
        <p:nvSpPr>
          <p:cNvPr id="7" name="Rectangle 6"/>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TextBox 8"/>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pic>
        <p:nvPicPr>
          <p:cNvPr id="10" name="Picture 9" descr="white-lgo-NREL-logotyp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Box 4"/>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spTree>
    <p:extLst>
      <p:ext uri="{BB962C8B-B14F-4D97-AF65-F5344CB8AC3E}">
        <p14:creationId xmlns:p14="http://schemas.microsoft.com/office/powerpoint/2010/main" val="179108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6944"/>
            <a:ext cx="82296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50" r:id="rId2"/>
    <p:sldLayoutId id="2147483652" r:id="rId3"/>
    <p:sldLayoutId id="2147483675" r:id="rId4"/>
    <p:sldLayoutId id="2147483676" r:id="rId5"/>
    <p:sldLayoutId id="2147483677" r:id="rId6"/>
    <p:sldLayoutId id="2147483670" r:id="rId7"/>
    <p:sldLayoutId id="2147483667" r:id="rId8"/>
    <p:sldLayoutId id="2147483678" r:id="rId9"/>
    <p:sldLayoutId id="2147483674" r:id="rId10"/>
    <p:sldLayoutId id="2147483679" r:id="rId11"/>
  </p:sldLayoutIdLst>
  <p:timing>
    <p:tnLst>
      <p:par>
        <p:cTn id="1" dur="indefinite" restart="never" nodeType="tmRoot"/>
      </p:par>
    </p:tnLst>
  </p:timing>
  <p:hf hdr="0" ftr="0" dt="0"/>
  <p:txStyles>
    <p:titleStyle>
      <a:lvl1pPr algn="l" defTabSz="914400" rtl="0" eaLnBrk="1" latinLnBrk="0" hangingPunct="1">
        <a:spcBef>
          <a:spcPct val="0"/>
        </a:spcBef>
        <a:buNone/>
        <a:defRPr sz="3000" b="0" kern="1200">
          <a:solidFill>
            <a:schemeClr val="tx1"/>
          </a:solidFill>
          <a:latin typeface="Calibri"/>
          <a:ea typeface="+mj-ea"/>
          <a:cs typeface="Calibri"/>
        </a:defRPr>
      </a:lvl1pPr>
    </p:titleStyle>
    <p:bodyStyle>
      <a:lvl1pPr marL="342900" indent="-342900" algn="l" defTabSz="914400" rtl="0" eaLnBrk="1" latinLnBrk="0" hangingPunct="1">
        <a:spcBef>
          <a:spcPct val="20000"/>
        </a:spcBef>
        <a:buFont typeface="Arial" pitchFamily="34" charset="0"/>
        <a:buChar char="•"/>
        <a:defRPr sz="2800" b="0" kern="1200">
          <a:solidFill>
            <a:schemeClr val="accent6">
              <a:lumMod val="50000"/>
            </a:schemeClr>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600" kern="1200">
          <a:solidFill>
            <a:schemeClr val="accent6">
              <a:lumMod val="50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www.nrel.gov/eis/facilities_esif.html"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pge.com/includes/docs/pdfs/shared/rates/tariffbook/ferc/tih/app_f.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nrel.gov/docs/fy03osti/34635.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097669"/>
            <a:ext cx="9143999" cy="1499407"/>
          </a:xfrm>
        </p:spPr>
        <p:txBody>
          <a:bodyPr>
            <a:noAutofit/>
          </a:bodyPr>
          <a:lstStyle/>
          <a:p>
            <a:pPr algn="ctr"/>
            <a:r>
              <a:rPr lang="en-US" sz="3600" dirty="0" smtClean="0"/>
              <a:t>Prevention of Unintentional Islands </a:t>
            </a:r>
            <a:br>
              <a:rPr lang="en-US" sz="3600" dirty="0" smtClean="0"/>
            </a:br>
            <a:r>
              <a:rPr lang="en-US" sz="3600" dirty="0" smtClean="0"/>
              <a:t>in Power Systems with Distributed Resources </a:t>
            </a:r>
            <a:endParaRPr lang="en-US" sz="3600" dirty="0"/>
          </a:p>
        </p:txBody>
      </p:sp>
      <p:sp>
        <p:nvSpPr>
          <p:cNvPr id="3" name="Text Placeholder 2"/>
          <p:cNvSpPr>
            <a:spLocks noGrp="1"/>
          </p:cNvSpPr>
          <p:nvPr>
            <p:ph type="body" sz="quarter" idx="10"/>
          </p:nvPr>
        </p:nvSpPr>
        <p:spPr>
          <a:xfrm>
            <a:off x="1985559" y="5451933"/>
            <a:ext cx="5139372" cy="907143"/>
          </a:xfrm>
        </p:spPr>
        <p:txBody>
          <a:bodyPr/>
          <a:lstStyle/>
          <a:p>
            <a:pPr algn="ctr"/>
            <a:r>
              <a:rPr lang="en-US" sz="2800" b="1" dirty="0" smtClean="0"/>
              <a:t>Ben Kroposki</a:t>
            </a:r>
          </a:p>
          <a:p>
            <a:pPr algn="ctr">
              <a:spcBef>
                <a:spcPts val="0"/>
              </a:spcBef>
            </a:pPr>
            <a:r>
              <a:rPr lang="en-US" sz="1600" dirty="0" smtClean="0"/>
              <a:t>National Renewable Energy Laboratory</a:t>
            </a:r>
          </a:p>
          <a:p>
            <a:pPr algn="ctr">
              <a:spcBef>
                <a:spcPts val="0"/>
              </a:spcBef>
            </a:pPr>
            <a:r>
              <a:rPr lang="en-US" sz="1600" dirty="0" smtClean="0"/>
              <a:t>August 2016</a:t>
            </a:r>
            <a:endParaRPr lang="en-US" sz="1600" dirty="0"/>
          </a:p>
        </p:txBody>
      </p:sp>
    </p:spTree>
    <p:extLst>
      <p:ext uri="{BB962C8B-B14F-4D97-AF65-F5344CB8AC3E}">
        <p14:creationId xmlns:p14="http://schemas.microsoft.com/office/powerpoint/2010/main" val="342320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5569"/>
            <a:ext cx="9144000" cy="566928"/>
          </a:xfrm>
        </p:spPr>
        <p:txBody>
          <a:bodyPr>
            <a:normAutofit/>
          </a:bodyPr>
          <a:lstStyle/>
          <a:p>
            <a:r>
              <a:rPr lang="en-US" dirty="0" smtClean="0"/>
              <a:t>IEEE 1547-2003: Unintentional Islanding Requirement</a:t>
            </a:r>
            <a:endParaRPr lang="en-US" dirty="0"/>
          </a:p>
        </p:txBody>
      </p:sp>
      <p:sp>
        <p:nvSpPr>
          <p:cNvPr id="5" name="Content Placeholder 2"/>
          <p:cNvSpPr txBox="1">
            <a:spLocks/>
          </p:cNvSpPr>
          <p:nvPr/>
        </p:nvSpPr>
        <p:spPr bwMode="auto">
          <a:xfrm>
            <a:off x="533400" y="1057917"/>
            <a:ext cx="8077200" cy="5008970"/>
          </a:xfrm>
          <a:prstGeom prst="rect">
            <a:avLst/>
          </a:prstGeom>
          <a:noFill/>
          <a:ln w="9525">
            <a:noFill/>
            <a:miter lim="800000"/>
            <a:headEnd/>
            <a:tailEnd/>
          </a:ln>
        </p:spPr>
        <p:txBody>
          <a:bodyPr/>
          <a:lstStyle/>
          <a:p>
            <a:pPr fontAlgn="auto">
              <a:lnSpc>
                <a:spcPct val="90000"/>
              </a:lnSpc>
              <a:spcBef>
                <a:spcPct val="20000"/>
              </a:spcBef>
              <a:spcAft>
                <a:spcPts val="0"/>
              </a:spcAft>
              <a:defRPr/>
            </a:pPr>
            <a:r>
              <a:rPr lang="en-US" sz="3200" kern="0" dirty="0" smtClean="0">
                <a:solidFill>
                  <a:srgbClr val="000C14"/>
                </a:solidFill>
                <a:latin typeface="Calibri" pitchFamily="34" charset="0"/>
              </a:rPr>
              <a:t>Footnote to IEEE 1547 Requirement</a:t>
            </a:r>
            <a:r>
              <a:rPr lang="en-US" sz="3200" kern="0" baseline="30000" dirty="0" smtClean="0">
                <a:solidFill>
                  <a:srgbClr val="000C14"/>
                </a:solidFill>
                <a:latin typeface="Calibri" pitchFamily="34" charset="0"/>
              </a:rPr>
              <a:t>[1]</a:t>
            </a:r>
          </a:p>
          <a:p>
            <a:pPr fontAlgn="auto">
              <a:lnSpc>
                <a:spcPct val="90000"/>
              </a:lnSpc>
              <a:spcBef>
                <a:spcPct val="20000"/>
              </a:spcBef>
              <a:spcAft>
                <a:spcPts val="0"/>
              </a:spcAft>
              <a:defRPr/>
            </a:pPr>
            <a:r>
              <a:rPr lang="en-US" sz="2200" kern="0" dirty="0" smtClean="0">
                <a:solidFill>
                  <a:srgbClr val="000C14"/>
                </a:solidFill>
                <a:latin typeface="Calibri" pitchFamily="34" charset="0"/>
              </a:rPr>
              <a:t>Some </a:t>
            </a:r>
            <a:r>
              <a:rPr lang="en-US" sz="2200" kern="0" dirty="0">
                <a:solidFill>
                  <a:srgbClr val="000C14"/>
                </a:solidFill>
                <a:latin typeface="Calibri" pitchFamily="34" charset="0"/>
              </a:rPr>
              <a:t>examples by which this requirement may be met are:</a:t>
            </a:r>
          </a:p>
          <a:p>
            <a:pPr marL="285750" indent="-285750" fontAlgn="auto">
              <a:lnSpc>
                <a:spcPct val="90000"/>
              </a:lnSpc>
              <a:spcBef>
                <a:spcPct val="20000"/>
              </a:spcBef>
              <a:spcAft>
                <a:spcPts val="0"/>
              </a:spcAft>
              <a:buFont typeface="Arial"/>
              <a:buChar char="•"/>
              <a:defRPr/>
            </a:pPr>
            <a:r>
              <a:rPr lang="en-US" sz="2200" kern="0" dirty="0" smtClean="0">
                <a:solidFill>
                  <a:srgbClr val="000C14"/>
                </a:solidFill>
                <a:latin typeface="Calibri" pitchFamily="34" charset="0"/>
              </a:rPr>
              <a:t>The </a:t>
            </a:r>
            <a:r>
              <a:rPr lang="en-US" sz="2200" kern="0" dirty="0">
                <a:solidFill>
                  <a:srgbClr val="000C14"/>
                </a:solidFill>
                <a:latin typeface="Calibri" pitchFamily="34" charset="0"/>
              </a:rPr>
              <a:t>DR aggregate capacity is less than one-third of the minimum load of the Local EPS.</a:t>
            </a:r>
          </a:p>
          <a:p>
            <a:pPr marL="285750" indent="-285750">
              <a:lnSpc>
                <a:spcPct val="90000"/>
              </a:lnSpc>
              <a:spcBef>
                <a:spcPct val="20000"/>
              </a:spcBef>
              <a:buFont typeface="Arial"/>
              <a:buChar char="•"/>
              <a:defRPr/>
            </a:pPr>
            <a:r>
              <a:rPr lang="en-US" sz="2200" kern="0" dirty="0">
                <a:solidFill>
                  <a:srgbClr val="000C14"/>
                </a:solidFill>
                <a:latin typeface="Calibri" pitchFamily="34" charset="0"/>
              </a:rPr>
              <a:t>The DR installation contains reverse or minimum power flow protection, sensed between the Point of DR Connection and the PCC, which will disconnect or isolate the DR if power flow from the Area EPS to the Local EPS reverses or falls below a set threshold.</a:t>
            </a:r>
          </a:p>
          <a:p>
            <a:pPr marL="285750" indent="-285750" fontAlgn="auto">
              <a:lnSpc>
                <a:spcPct val="90000"/>
              </a:lnSpc>
              <a:spcBef>
                <a:spcPct val="20000"/>
              </a:spcBef>
              <a:spcAft>
                <a:spcPts val="0"/>
              </a:spcAft>
              <a:buFont typeface="Arial"/>
              <a:buChar char="•"/>
              <a:defRPr/>
            </a:pPr>
            <a:r>
              <a:rPr lang="en-US" sz="2200" kern="0" dirty="0" smtClean="0">
                <a:solidFill>
                  <a:srgbClr val="000C14"/>
                </a:solidFill>
                <a:latin typeface="Calibri" pitchFamily="34" charset="0"/>
              </a:rPr>
              <a:t>The </a:t>
            </a:r>
            <a:r>
              <a:rPr lang="en-US" sz="2200" kern="0" dirty="0">
                <a:solidFill>
                  <a:srgbClr val="000C14"/>
                </a:solidFill>
                <a:latin typeface="Calibri" pitchFamily="34" charset="0"/>
              </a:rPr>
              <a:t>DR is certified to pass an applicable non-islanding test.</a:t>
            </a:r>
          </a:p>
          <a:p>
            <a:pPr marL="285750" indent="-285750" fontAlgn="auto">
              <a:lnSpc>
                <a:spcPct val="90000"/>
              </a:lnSpc>
              <a:spcBef>
                <a:spcPct val="20000"/>
              </a:spcBef>
              <a:spcAft>
                <a:spcPts val="0"/>
              </a:spcAft>
              <a:buFont typeface="Arial"/>
              <a:buChar char="•"/>
              <a:defRPr/>
            </a:pPr>
            <a:r>
              <a:rPr lang="en-US" sz="2200" kern="0" dirty="0" smtClean="0">
                <a:solidFill>
                  <a:srgbClr val="000C14"/>
                </a:solidFill>
                <a:latin typeface="Calibri" pitchFamily="34" charset="0"/>
              </a:rPr>
              <a:t>The </a:t>
            </a:r>
            <a:r>
              <a:rPr lang="en-US" sz="2200" kern="0" dirty="0">
                <a:solidFill>
                  <a:srgbClr val="000C14"/>
                </a:solidFill>
                <a:latin typeface="Calibri" pitchFamily="34" charset="0"/>
              </a:rPr>
              <a:t>DR contains other non-islanding means, such as a) forced frequency or voltage shifting, b) transfer trip, or c) governor </a:t>
            </a:r>
            <a:r>
              <a:rPr lang="en-US" sz="2200" kern="0" dirty="0" smtClean="0">
                <a:solidFill>
                  <a:srgbClr val="000C14"/>
                </a:solidFill>
                <a:latin typeface="Calibri" pitchFamily="34" charset="0"/>
              </a:rPr>
              <a:t>and excitation </a:t>
            </a:r>
            <a:r>
              <a:rPr lang="en-US" sz="2200" kern="0" dirty="0">
                <a:solidFill>
                  <a:srgbClr val="000C14"/>
                </a:solidFill>
                <a:latin typeface="Calibri" pitchFamily="34" charset="0"/>
              </a:rPr>
              <a:t>controls that maintain constant power and constant power factor</a:t>
            </a:r>
            <a:r>
              <a:rPr lang="en-US" sz="2200" kern="0" dirty="0" smtClean="0">
                <a:solidFill>
                  <a:srgbClr val="000C14"/>
                </a:solidFill>
                <a:latin typeface="Calibri" pitchFamily="34" charset="0"/>
              </a:rPr>
              <a:t>.</a:t>
            </a:r>
            <a:r>
              <a:rPr lang="en-US" sz="2200" kern="0" baseline="30000" dirty="0" smtClean="0">
                <a:solidFill>
                  <a:srgbClr val="000C14"/>
                </a:solidFill>
                <a:latin typeface="Calibri" pitchFamily="34" charset="0"/>
              </a:rPr>
              <a:t> </a:t>
            </a:r>
            <a:endParaRPr lang="en-US" sz="2200" kern="0" baseline="30000" dirty="0">
              <a:solidFill>
                <a:srgbClr val="000C14"/>
              </a:solidFill>
              <a:latin typeface="Calibri" pitchFamily="34" charset="0"/>
            </a:endParaRPr>
          </a:p>
          <a:p>
            <a:pPr marL="342900" indent="-342900" fontAlgn="auto">
              <a:lnSpc>
                <a:spcPct val="90000"/>
              </a:lnSpc>
              <a:spcBef>
                <a:spcPct val="20000"/>
              </a:spcBef>
              <a:spcAft>
                <a:spcPts val="0"/>
              </a:spcAft>
              <a:defRPr/>
            </a:pPr>
            <a:r>
              <a:rPr lang="en-US" sz="1600" kern="0" dirty="0">
                <a:solidFill>
                  <a:srgbClr val="000C14"/>
                </a:solidFill>
                <a:latin typeface="Calibri" pitchFamily="34" charset="0"/>
              </a:rPr>
              <a:t> </a:t>
            </a:r>
          </a:p>
        </p:txBody>
      </p:sp>
    </p:spTree>
    <p:extLst>
      <p:ext uri="{BB962C8B-B14F-4D97-AF65-F5344CB8AC3E}">
        <p14:creationId xmlns:p14="http://schemas.microsoft.com/office/powerpoint/2010/main" val="4211738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2243"/>
            <a:ext cx="8229600" cy="4800600"/>
          </a:xfrm>
        </p:spPr>
        <p:txBody>
          <a:bodyPr>
            <a:normAutofit fontScale="85000" lnSpcReduction="20000"/>
          </a:bodyPr>
          <a:lstStyle/>
          <a:p>
            <a:pPr marL="0" indent="0">
              <a:buNone/>
            </a:pPr>
            <a:r>
              <a:rPr lang="en-US" b="1" i="1" kern="0" dirty="0">
                <a:solidFill>
                  <a:srgbClr val="000C14"/>
                </a:solidFill>
                <a:latin typeface="Calibri" pitchFamily="34" charset="0"/>
              </a:rPr>
              <a:t>The DR aggregate capacity is less than one-third of the minimum load of the Local EPS.</a:t>
            </a:r>
          </a:p>
          <a:p>
            <a:endParaRPr lang="en-US" dirty="0" smtClean="0"/>
          </a:p>
          <a:p>
            <a:r>
              <a:rPr lang="en-US" dirty="0" smtClean="0"/>
              <a:t>If </a:t>
            </a:r>
            <a:r>
              <a:rPr lang="en-US" dirty="0"/>
              <a:t>the aggregate DR capacity is less than one-third of the local EPS load, it is generally agreed that, </a:t>
            </a:r>
            <a:r>
              <a:rPr lang="en-US" dirty="0" smtClean="0"/>
              <a:t>should an </a:t>
            </a:r>
            <a:r>
              <a:rPr lang="en-US" dirty="0"/>
              <a:t>unintentional island form, the DR will be unable to continue to energize the load connected within </a:t>
            </a:r>
            <a:r>
              <a:rPr lang="en-US" dirty="0" smtClean="0"/>
              <a:t>the local </a:t>
            </a:r>
            <a:r>
              <a:rPr lang="en-US" dirty="0"/>
              <a:t>EPS and maintain acceptable voltage and frequency. </a:t>
            </a:r>
            <a:r>
              <a:rPr lang="en-US" baseline="30000" dirty="0" smtClean="0"/>
              <a:t>[4]</a:t>
            </a:r>
          </a:p>
          <a:p>
            <a:r>
              <a:rPr lang="en-US" dirty="0" smtClean="0"/>
              <a:t>The </a:t>
            </a:r>
            <a:r>
              <a:rPr lang="en-US" dirty="0"/>
              <a:t>origin of this 3-to-1 load-to-</a:t>
            </a:r>
            <a:r>
              <a:rPr lang="en-US" dirty="0" smtClean="0"/>
              <a:t>generation factor </a:t>
            </a:r>
            <a:r>
              <a:rPr lang="en-US" dirty="0"/>
              <a:t>is an IEEE paper </a:t>
            </a:r>
            <a:r>
              <a:rPr lang="en-US" baseline="30000" dirty="0" smtClean="0"/>
              <a:t>[9]</a:t>
            </a:r>
            <a:r>
              <a:rPr lang="en-US" dirty="0" smtClean="0"/>
              <a:t> </a:t>
            </a:r>
            <a:r>
              <a:rPr lang="en-US" dirty="0"/>
              <a:t>based on simulations and field tests of induction </a:t>
            </a:r>
            <a:r>
              <a:rPr lang="en-US" dirty="0" smtClean="0"/>
              <a:t>and synchronous </a:t>
            </a:r>
            <a:r>
              <a:rPr lang="en-US" dirty="0"/>
              <a:t>generation islanded with various amounts of power factor-correcting </a:t>
            </a:r>
            <a:r>
              <a:rPr lang="en-US" dirty="0" smtClean="0"/>
              <a:t>capacitive </a:t>
            </a:r>
            <a:r>
              <a:rPr lang="en-US" dirty="0" err="1" smtClean="0"/>
              <a:t>kilovoltamperes</a:t>
            </a:r>
            <a:r>
              <a:rPr lang="en-US" dirty="0" smtClean="0"/>
              <a:t> </a:t>
            </a:r>
            <a:r>
              <a:rPr lang="en-US" dirty="0"/>
              <a:t>reactive. </a:t>
            </a:r>
            <a:endParaRPr lang="en-US" dirty="0" smtClean="0"/>
          </a:p>
          <a:p>
            <a:r>
              <a:rPr lang="en-US" dirty="0" smtClean="0"/>
              <a:t>It </a:t>
            </a:r>
            <a:r>
              <a:rPr lang="en-US" dirty="0"/>
              <a:t>was shown that as the pre-island loading approached three times the generation</a:t>
            </a:r>
            <a:r>
              <a:rPr lang="en-US" dirty="0" smtClean="0"/>
              <a:t>, no </a:t>
            </a:r>
            <a:r>
              <a:rPr lang="en-US" dirty="0"/>
              <a:t>excitation condition could exist to support the continued power generation.</a:t>
            </a:r>
          </a:p>
        </p:txBody>
      </p:sp>
      <p:sp>
        <p:nvSpPr>
          <p:cNvPr id="3" name="Title 2"/>
          <p:cNvSpPr>
            <a:spLocks noGrp="1"/>
          </p:cNvSpPr>
          <p:nvPr>
            <p:ph type="title"/>
          </p:nvPr>
        </p:nvSpPr>
        <p:spPr>
          <a:xfrm>
            <a:off x="126340" y="95569"/>
            <a:ext cx="8229600" cy="566928"/>
          </a:xfrm>
        </p:spPr>
        <p:txBody>
          <a:bodyPr/>
          <a:lstStyle/>
          <a:p>
            <a:r>
              <a:rPr lang="en-US" dirty="0" smtClean="0"/>
              <a:t>DR Aggregate Capacity</a:t>
            </a:r>
            <a:endParaRPr lang="en-US" dirty="0"/>
          </a:p>
        </p:txBody>
      </p:sp>
    </p:spTree>
    <p:extLst>
      <p:ext uri="{BB962C8B-B14F-4D97-AF65-F5344CB8AC3E}">
        <p14:creationId xmlns:p14="http://schemas.microsoft.com/office/powerpoint/2010/main" val="2779367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5569"/>
            <a:ext cx="9144000" cy="566928"/>
          </a:xfrm>
        </p:spPr>
        <p:txBody>
          <a:bodyPr>
            <a:normAutofit/>
          </a:bodyPr>
          <a:lstStyle/>
          <a:p>
            <a:pPr marL="285750" indent="-285750">
              <a:spcBef>
                <a:spcPts val="1200"/>
              </a:spcBef>
            </a:pPr>
            <a:r>
              <a:rPr lang="en-US" dirty="0"/>
              <a:t>Methods of protecting against unintentional islands</a:t>
            </a:r>
          </a:p>
        </p:txBody>
      </p:sp>
      <p:sp>
        <p:nvSpPr>
          <p:cNvPr id="4" name="Content Placeholder 2"/>
          <p:cNvSpPr>
            <a:spLocks noGrp="1"/>
          </p:cNvSpPr>
          <p:nvPr>
            <p:ph idx="1"/>
          </p:nvPr>
        </p:nvSpPr>
        <p:spPr>
          <a:xfrm>
            <a:off x="432610" y="899090"/>
            <a:ext cx="7872329" cy="5387470"/>
          </a:xfrm>
        </p:spPr>
        <p:txBody>
          <a:bodyPr>
            <a:normAutofit lnSpcReduction="10000"/>
          </a:bodyPr>
          <a:lstStyle/>
          <a:p>
            <a:r>
              <a:rPr lang="en-US" dirty="0"/>
              <a:t>Reverse/Minimum </a:t>
            </a:r>
            <a:r>
              <a:rPr lang="en-US" dirty="0" smtClean="0"/>
              <a:t>Import/Export </a:t>
            </a:r>
            <a:r>
              <a:rPr lang="en-US" dirty="0"/>
              <a:t>Relays</a:t>
            </a:r>
          </a:p>
          <a:p>
            <a:r>
              <a:rPr lang="en-US" dirty="0" smtClean="0"/>
              <a:t>Passive Anti-islanding</a:t>
            </a:r>
          </a:p>
          <a:p>
            <a:r>
              <a:rPr lang="en-US" dirty="0" smtClean="0"/>
              <a:t>Active Anti-islanding</a:t>
            </a:r>
          </a:p>
          <a:p>
            <a:pPr lvl="1"/>
            <a:r>
              <a:rPr lang="en-US" dirty="0" smtClean="0"/>
              <a:t>e.g. instability induced voltage or frequency drift and/or system impedance measurement coupled with relay functions</a:t>
            </a:r>
          </a:p>
          <a:p>
            <a:r>
              <a:rPr lang="en-US" dirty="0" smtClean="0"/>
              <a:t>Communication-Based Anti-Islanding</a:t>
            </a:r>
          </a:p>
          <a:p>
            <a:pPr lvl="1"/>
            <a:r>
              <a:rPr lang="en-US" dirty="0" smtClean="0"/>
              <a:t>Direct transfer trip (DTT)</a:t>
            </a:r>
          </a:p>
          <a:p>
            <a:pPr lvl="1"/>
            <a:r>
              <a:rPr lang="en-US" dirty="0" smtClean="0"/>
              <a:t>Power line carrier (PLC)</a:t>
            </a:r>
          </a:p>
          <a:p>
            <a:pPr lvl="1"/>
            <a:r>
              <a:rPr lang="en-US" dirty="0" smtClean="0"/>
              <a:t>Impedance Insertion</a:t>
            </a:r>
          </a:p>
          <a:p>
            <a:r>
              <a:rPr lang="en-US" dirty="0" smtClean="0"/>
              <a:t>Methods Under Development</a:t>
            </a:r>
          </a:p>
          <a:p>
            <a:pPr lvl="1"/>
            <a:r>
              <a:rPr lang="en-US" dirty="0" err="1" smtClean="0"/>
              <a:t>Phasor</a:t>
            </a:r>
            <a:r>
              <a:rPr lang="en-US" dirty="0" smtClean="0"/>
              <a:t>-based anti-islanding</a:t>
            </a:r>
          </a:p>
        </p:txBody>
      </p:sp>
      <p:sp>
        <p:nvSpPr>
          <p:cNvPr id="5" name="TextBox 4"/>
          <p:cNvSpPr txBox="1"/>
          <p:nvPr/>
        </p:nvSpPr>
        <p:spPr>
          <a:xfrm>
            <a:off x="217714" y="6298227"/>
            <a:ext cx="2103460" cy="369332"/>
          </a:xfrm>
          <a:prstGeom prst="rect">
            <a:avLst/>
          </a:prstGeom>
          <a:noFill/>
        </p:spPr>
        <p:txBody>
          <a:bodyPr wrap="none" rtlCol="0">
            <a:spAutoFit/>
          </a:bodyPr>
          <a:lstStyle/>
          <a:p>
            <a:r>
              <a:rPr lang="en-US" dirty="0" smtClean="0">
                <a:solidFill>
                  <a:srgbClr val="000C14"/>
                </a:solidFill>
              </a:rPr>
              <a:t>References [10]-[37]</a:t>
            </a:r>
            <a:endParaRPr lang="en-US" dirty="0">
              <a:solidFill>
                <a:srgbClr val="000C14"/>
              </a:solidFill>
            </a:endParaRPr>
          </a:p>
        </p:txBody>
      </p:sp>
    </p:spTree>
    <p:extLst>
      <p:ext uri="{BB962C8B-B14F-4D97-AF65-F5344CB8AC3E}">
        <p14:creationId xmlns:p14="http://schemas.microsoft.com/office/powerpoint/2010/main" val="4034719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1651"/>
            <a:ext cx="3194226" cy="4800600"/>
          </a:xfrm>
        </p:spPr>
        <p:txBody>
          <a:bodyPr>
            <a:normAutofit/>
          </a:bodyPr>
          <a:lstStyle/>
          <a:p>
            <a:r>
              <a:rPr lang="en-US" dirty="0" smtClean="0"/>
              <a:t>Protective Relay Function (Reverse Power = 32)</a:t>
            </a:r>
          </a:p>
          <a:p>
            <a:r>
              <a:rPr lang="en-US" dirty="0" smtClean="0"/>
              <a:t>Used in cases where the DR is not exporting to the grid</a:t>
            </a:r>
          </a:p>
          <a:p>
            <a:r>
              <a:rPr lang="en-US" dirty="0" smtClean="0"/>
              <a:t>Local loads are typically larger than DR</a:t>
            </a:r>
            <a:endParaRPr lang="en-US" dirty="0"/>
          </a:p>
        </p:txBody>
      </p:sp>
      <p:sp>
        <p:nvSpPr>
          <p:cNvPr id="3" name="Title 2"/>
          <p:cNvSpPr>
            <a:spLocks noGrp="1"/>
          </p:cNvSpPr>
          <p:nvPr>
            <p:ph type="title"/>
          </p:nvPr>
        </p:nvSpPr>
        <p:spPr>
          <a:xfrm>
            <a:off x="126340" y="95569"/>
            <a:ext cx="8229600" cy="566928"/>
          </a:xfrm>
        </p:spPr>
        <p:txBody>
          <a:bodyPr/>
          <a:lstStyle/>
          <a:p>
            <a:r>
              <a:rPr lang="en-US" dirty="0"/>
              <a:t>Reverse/Minimum </a:t>
            </a:r>
            <a:r>
              <a:rPr lang="en-US" dirty="0" smtClean="0"/>
              <a:t>Import/Export </a:t>
            </a:r>
            <a:r>
              <a:rPr lang="en-US" dirty="0"/>
              <a:t>Relays</a:t>
            </a:r>
          </a:p>
        </p:txBody>
      </p:sp>
      <p:sp>
        <p:nvSpPr>
          <p:cNvPr id="7" name="Oval 6"/>
          <p:cNvSpPr/>
          <p:nvPr/>
        </p:nvSpPr>
        <p:spPr>
          <a:xfrm>
            <a:off x="5356109" y="4826000"/>
            <a:ext cx="3710960" cy="1785260"/>
          </a:xfrm>
          <a:prstGeom prst="ellipse">
            <a:avLst/>
          </a:prstGeom>
          <a:solidFill>
            <a:schemeClr val="bg2">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4585940" y="882062"/>
            <a:ext cx="4248387" cy="5200179"/>
            <a:chOff x="4730240" y="882062"/>
            <a:chExt cx="4248387" cy="5200179"/>
          </a:xfrm>
        </p:grpSpPr>
        <p:sp>
          <p:nvSpPr>
            <p:cNvPr id="9" name="TextBox 8"/>
            <p:cNvSpPr txBox="1"/>
            <p:nvPr/>
          </p:nvSpPr>
          <p:spPr>
            <a:xfrm>
              <a:off x="6145413" y="5478935"/>
              <a:ext cx="551954" cy="461665"/>
            </a:xfrm>
            <a:prstGeom prst="rect">
              <a:avLst/>
            </a:prstGeom>
            <a:noFill/>
          </p:spPr>
          <p:txBody>
            <a:bodyPr wrap="none" rtlCol="0">
              <a:spAutoFit/>
            </a:bodyPr>
            <a:lstStyle/>
            <a:p>
              <a:r>
                <a:rPr lang="en-US" sz="2400" b="1" dirty="0" smtClean="0">
                  <a:solidFill>
                    <a:srgbClr val="000C14"/>
                  </a:solidFill>
                </a:rPr>
                <a:t>DR</a:t>
              </a:r>
              <a:endParaRPr lang="en-US" sz="2400" b="1" dirty="0">
                <a:solidFill>
                  <a:srgbClr val="000C14"/>
                </a:solidFill>
              </a:endParaRPr>
            </a:p>
          </p:txBody>
        </p:sp>
        <p:sp>
          <p:nvSpPr>
            <p:cNvPr id="10" name="Oval 9"/>
            <p:cNvSpPr/>
            <p:nvPr/>
          </p:nvSpPr>
          <p:spPr>
            <a:xfrm>
              <a:off x="6544343" y="1287808"/>
              <a:ext cx="440994" cy="388106"/>
            </a:xfrm>
            <a:prstGeom prst="ellipse">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555623" y="1493131"/>
              <a:ext cx="440994" cy="388106"/>
            </a:xfrm>
            <a:prstGeom prst="ellipse">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a:stCxn id="10" idx="0"/>
            </p:cNvCxnSpPr>
            <p:nvPr/>
          </p:nvCxnSpPr>
          <p:spPr>
            <a:xfrm flipV="1">
              <a:off x="6764840" y="882062"/>
              <a:ext cx="8820" cy="405746"/>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6" idx="0"/>
              <a:endCxn id="11" idx="4"/>
            </p:cNvCxnSpPr>
            <p:nvPr/>
          </p:nvCxnSpPr>
          <p:spPr>
            <a:xfrm flipV="1">
              <a:off x="6764840" y="1881237"/>
              <a:ext cx="11280" cy="423387"/>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158714" y="1161535"/>
              <a:ext cx="982360" cy="461665"/>
            </a:xfrm>
            <a:prstGeom prst="rect">
              <a:avLst/>
            </a:prstGeom>
            <a:noFill/>
          </p:spPr>
          <p:txBody>
            <a:bodyPr wrap="none" rtlCol="0">
              <a:spAutoFit/>
            </a:bodyPr>
            <a:lstStyle/>
            <a:p>
              <a:r>
                <a:rPr lang="en-US" sz="2400" dirty="0" smtClean="0">
                  <a:solidFill>
                    <a:srgbClr val="000C14"/>
                  </a:solidFill>
                </a:rPr>
                <a:t>115kV</a:t>
              </a:r>
              <a:endParaRPr lang="en-US" sz="2400" dirty="0">
                <a:solidFill>
                  <a:srgbClr val="000C14"/>
                </a:solidFill>
              </a:endParaRPr>
            </a:p>
          </p:txBody>
        </p:sp>
        <p:sp>
          <p:nvSpPr>
            <p:cNvPr id="15" name="TextBox 14"/>
            <p:cNvSpPr txBox="1"/>
            <p:nvPr/>
          </p:nvSpPr>
          <p:spPr>
            <a:xfrm>
              <a:off x="7158714" y="1668045"/>
              <a:ext cx="1064564" cy="461665"/>
            </a:xfrm>
            <a:prstGeom prst="rect">
              <a:avLst/>
            </a:prstGeom>
            <a:noFill/>
          </p:spPr>
          <p:txBody>
            <a:bodyPr wrap="none" rtlCol="0">
              <a:spAutoFit/>
            </a:bodyPr>
            <a:lstStyle/>
            <a:p>
              <a:r>
                <a:rPr lang="en-US" sz="2400" dirty="0" smtClean="0">
                  <a:solidFill>
                    <a:srgbClr val="000C14"/>
                  </a:solidFill>
                </a:rPr>
                <a:t>13.2kV</a:t>
              </a:r>
              <a:endParaRPr lang="en-US" sz="2400" dirty="0">
                <a:solidFill>
                  <a:srgbClr val="000C14"/>
                </a:solidFill>
              </a:endParaRPr>
            </a:p>
          </p:txBody>
        </p:sp>
        <p:sp>
          <p:nvSpPr>
            <p:cNvPr id="16" name="Rectangle 15"/>
            <p:cNvSpPr/>
            <p:nvPr/>
          </p:nvSpPr>
          <p:spPr>
            <a:xfrm>
              <a:off x="6578716" y="2304624"/>
              <a:ext cx="372248" cy="370465"/>
            </a:xfrm>
            <a:prstGeom prst="rect">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6769764" y="2675089"/>
              <a:ext cx="8820" cy="405746"/>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750352" y="3080835"/>
              <a:ext cx="2003544" cy="0"/>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866766" y="3356723"/>
              <a:ext cx="372248" cy="370465"/>
            </a:xfrm>
            <a:prstGeom prst="rect">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566000" y="3356723"/>
              <a:ext cx="372248" cy="370465"/>
            </a:xfrm>
            <a:prstGeom prst="rect">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363481" y="3356723"/>
              <a:ext cx="372248" cy="370465"/>
            </a:xfrm>
            <a:prstGeom prst="rect">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19" idx="0"/>
            </p:cNvCxnSpPr>
            <p:nvPr/>
          </p:nvCxnSpPr>
          <p:spPr>
            <a:xfrm flipV="1">
              <a:off x="6052890" y="3080835"/>
              <a:ext cx="0" cy="275888"/>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6769770" y="3092107"/>
              <a:ext cx="0" cy="275888"/>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545911" y="3079364"/>
              <a:ext cx="0" cy="275888"/>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052687" y="3727188"/>
              <a:ext cx="203" cy="506693"/>
            </a:xfrm>
            <a:prstGeom prst="straightConnector1">
              <a:avLst/>
            </a:prstGeom>
            <a:ln>
              <a:solidFill>
                <a:srgbClr val="000C14"/>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769567" y="3727192"/>
              <a:ext cx="203" cy="506693"/>
            </a:xfrm>
            <a:prstGeom prst="straightConnector1">
              <a:avLst/>
            </a:prstGeom>
            <a:ln>
              <a:solidFill>
                <a:srgbClr val="000C14"/>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730240" y="3632221"/>
              <a:ext cx="1108772" cy="707886"/>
            </a:xfrm>
            <a:prstGeom prst="rect">
              <a:avLst/>
            </a:prstGeom>
            <a:noFill/>
          </p:spPr>
          <p:txBody>
            <a:bodyPr wrap="none" rtlCol="0">
              <a:spAutoFit/>
            </a:bodyPr>
            <a:lstStyle/>
            <a:p>
              <a:r>
                <a:rPr lang="en-US" sz="2000" dirty="0" smtClean="0">
                  <a:solidFill>
                    <a:srgbClr val="000C14"/>
                  </a:solidFill>
                </a:rPr>
                <a:t>Adjacent </a:t>
              </a:r>
            </a:p>
            <a:p>
              <a:r>
                <a:rPr lang="en-US" sz="2000" dirty="0" smtClean="0">
                  <a:solidFill>
                    <a:srgbClr val="000C14"/>
                  </a:solidFill>
                </a:rPr>
                <a:t>Feeder</a:t>
              </a:r>
              <a:endParaRPr lang="en-US" sz="2000" dirty="0">
                <a:solidFill>
                  <a:srgbClr val="000C14"/>
                </a:solidFill>
              </a:endParaRPr>
            </a:p>
          </p:txBody>
        </p:sp>
        <p:cxnSp>
          <p:nvCxnSpPr>
            <p:cNvPr id="28" name="Straight Connector 27"/>
            <p:cNvCxnSpPr/>
            <p:nvPr/>
          </p:nvCxnSpPr>
          <p:spPr>
            <a:xfrm flipV="1">
              <a:off x="7542013" y="3738463"/>
              <a:ext cx="0" cy="91880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7355889" y="4674907"/>
              <a:ext cx="372248" cy="370465"/>
            </a:xfrm>
            <a:prstGeom prst="rect">
              <a:avLst/>
            </a:prstGeom>
            <a:solidFill>
              <a:srgbClr val="FF0000"/>
            </a:solid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7531758" y="5045372"/>
              <a:ext cx="0" cy="91880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7835204" y="4061266"/>
              <a:ext cx="388074" cy="345237"/>
            </a:xfrm>
            <a:custGeom>
              <a:avLst/>
              <a:gdLst>
                <a:gd name="connsiteX0" fmla="*/ 0 w 758509"/>
                <a:gd name="connsiteY0" fmla="*/ 327596 h 665027"/>
                <a:gd name="connsiteX1" fmla="*/ 211677 w 758509"/>
                <a:gd name="connsiteY1" fmla="*/ 10055 h 665027"/>
                <a:gd name="connsiteX2" fmla="*/ 564472 w 758509"/>
                <a:gd name="connsiteY2" fmla="*/ 662778 h 665027"/>
                <a:gd name="connsiteX3" fmla="*/ 758509 w 758509"/>
                <a:gd name="connsiteY3" fmla="*/ 239391 h 665027"/>
              </a:gdLst>
              <a:ahLst/>
              <a:cxnLst>
                <a:cxn ang="0">
                  <a:pos x="connsiteX0" y="connsiteY0"/>
                </a:cxn>
                <a:cxn ang="0">
                  <a:pos x="connsiteX1" y="connsiteY1"/>
                </a:cxn>
                <a:cxn ang="0">
                  <a:pos x="connsiteX2" y="connsiteY2"/>
                </a:cxn>
                <a:cxn ang="0">
                  <a:pos x="connsiteX3" y="connsiteY3"/>
                </a:cxn>
              </a:cxnLst>
              <a:rect l="l" t="t" r="r" b="b"/>
              <a:pathLst>
                <a:path w="758509" h="665027">
                  <a:moveTo>
                    <a:pt x="0" y="327596"/>
                  </a:moveTo>
                  <a:cubicBezTo>
                    <a:pt x="58799" y="140893"/>
                    <a:pt x="117598" y="-45809"/>
                    <a:pt x="211677" y="10055"/>
                  </a:cubicBezTo>
                  <a:cubicBezTo>
                    <a:pt x="305756" y="65919"/>
                    <a:pt x="473333" y="624555"/>
                    <a:pt x="564472" y="662778"/>
                  </a:cubicBezTo>
                  <a:cubicBezTo>
                    <a:pt x="655611" y="701001"/>
                    <a:pt x="758509" y="239391"/>
                    <a:pt x="758509" y="239391"/>
                  </a:cubicBezTo>
                </a:path>
              </a:pathLst>
            </a:custGeom>
            <a:ln>
              <a:solidFill>
                <a:srgbClr val="000C1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7793567" y="5577014"/>
              <a:ext cx="388074" cy="345237"/>
            </a:xfrm>
            <a:custGeom>
              <a:avLst/>
              <a:gdLst>
                <a:gd name="connsiteX0" fmla="*/ 0 w 758509"/>
                <a:gd name="connsiteY0" fmla="*/ 327596 h 665027"/>
                <a:gd name="connsiteX1" fmla="*/ 211677 w 758509"/>
                <a:gd name="connsiteY1" fmla="*/ 10055 h 665027"/>
                <a:gd name="connsiteX2" fmla="*/ 564472 w 758509"/>
                <a:gd name="connsiteY2" fmla="*/ 662778 h 665027"/>
                <a:gd name="connsiteX3" fmla="*/ 758509 w 758509"/>
                <a:gd name="connsiteY3" fmla="*/ 239391 h 665027"/>
              </a:gdLst>
              <a:ahLst/>
              <a:cxnLst>
                <a:cxn ang="0">
                  <a:pos x="connsiteX0" y="connsiteY0"/>
                </a:cxn>
                <a:cxn ang="0">
                  <a:pos x="connsiteX1" y="connsiteY1"/>
                </a:cxn>
                <a:cxn ang="0">
                  <a:pos x="connsiteX2" y="connsiteY2"/>
                </a:cxn>
                <a:cxn ang="0">
                  <a:pos x="connsiteX3" y="connsiteY3"/>
                </a:cxn>
              </a:cxnLst>
              <a:rect l="l" t="t" r="r" b="b"/>
              <a:pathLst>
                <a:path w="758509" h="665027">
                  <a:moveTo>
                    <a:pt x="0" y="327596"/>
                  </a:moveTo>
                  <a:cubicBezTo>
                    <a:pt x="58799" y="140893"/>
                    <a:pt x="117598" y="-45809"/>
                    <a:pt x="211677" y="10055"/>
                  </a:cubicBezTo>
                  <a:cubicBezTo>
                    <a:pt x="305756" y="65919"/>
                    <a:pt x="473333" y="624555"/>
                    <a:pt x="564472" y="662778"/>
                  </a:cubicBezTo>
                  <a:cubicBezTo>
                    <a:pt x="655611" y="701001"/>
                    <a:pt x="758509" y="239391"/>
                    <a:pt x="758509" y="239391"/>
                  </a:cubicBezTo>
                </a:path>
              </a:pathLst>
            </a:custGeom>
            <a:ln>
              <a:solidFill>
                <a:srgbClr val="000C1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3" name="Straight Connector 32"/>
            <p:cNvCxnSpPr>
              <a:stCxn id="31" idx="0"/>
            </p:cNvCxnSpPr>
            <p:nvPr/>
          </p:nvCxnSpPr>
          <p:spPr>
            <a:xfrm flipH="1">
              <a:off x="7531758" y="4231332"/>
              <a:ext cx="303446" cy="255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7486923" y="5754785"/>
              <a:ext cx="303446" cy="255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8223278" y="4204775"/>
              <a:ext cx="755349" cy="255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8184402" y="5717332"/>
              <a:ext cx="755349" cy="255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6731574" y="5757522"/>
              <a:ext cx="755349" cy="255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6070530" y="5428519"/>
              <a:ext cx="667320" cy="653722"/>
            </a:xfrm>
            <a:prstGeom prst="ellipse">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Oval 42"/>
          <p:cNvSpPr/>
          <p:nvPr/>
        </p:nvSpPr>
        <p:spPr>
          <a:xfrm>
            <a:off x="3931086" y="4607175"/>
            <a:ext cx="511553" cy="529456"/>
          </a:xfrm>
          <a:prstGeom prst="ellipse">
            <a:avLst/>
          </a:prstGeom>
          <a:solidFill>
            <a:schemeClr val="bg1"/>
          </a:solid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C14"/>
                </a:solidFill>
              </a:rPr>
              <a:t>81 </a:t>
            </a:r>
            <a:r>
              <a:rPr lang="en-US" sz="700" b="1" dirty="0" smtClean="0">
                <a:solidFill>
                  <a:srgbClr val="000C14"/>
                </a:solidFill>
              </a:rPr>
              <a:t>O/U</a:t>
            </a:r>
            <a:endParaRPr lang="en-US" sz="700" b="1" dirty="0">
              <a:solidFill>
                <a:srgbClr val="000C14"/>
              </a:solidFill>
            </a:endParaRPr>
          </a:p>
        </p:txBody>
      </p:sp>
      <p:cxnSp>
        <p:nvCxnSpPr>
          <p:cNvPr id="46" name="Straight Connector 45"/>
          <p:cNvCxnSpPr>
            <a:stCxn id="43" idx="6"/>
            <a:endCxn id="29" idx="1"/>
          </p:cNvCxnSpPr>
          <p:nvPr/>
        </p:nvCxnSpPr>
        <p:spPr>
          <a:xfrm flipV="1">
            <a:off x="4442639" y="4860140"/>
            <a:ext cx="2768950" cy="11763"/>
          </a:xfrm>
          <a:prstGeom prst="line">
            <a:avLst/>
          </a:prstGeom>
          <a:ln>
            <a:solidFill>
              <a:srgbClr val="000C14"/>
            </a:solidFill>
            <a:prstDash val="sysDash"/>
          </a:ln>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4539471" y="4607175"/>
            <a:ext cx="511553" cy="529456"/>
          </a:xfrm>
          <a:prstGeom prst="ellipse">
            <a:avLst/>
          </a:prstGeom>
          <a:solidFill>
            <a:schemeClr val="bg1"/>
          </a:solid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C14"/>
                </a:solidFill>
              </a:rPr>
              <a:t>59</a:t>
            </a:r>
            <a:endParaRPr lang="en-US" sz="1400" b="1" dirty="0">
              <a:solidFill>
                <a:srgbClr val="000C14"/>
              </a:solidFill>
            </a:endParaRPr>
          </a:p>
        </p:txBody>
      </p:sp>
      <p:sp>
        <p:nvSpPr>
          <p:cNvPr id="42" name="Oval 41"/>
          <p:cNvSpPr/>
          <p:nvPr/>
        </p:nvSpPr>
        <p:spPr>
          <a:xfrm>
            <a:off x="5149630" y="4589534"/>
            <a:ext cx="511553" cy="529456"/>
          </a:xfrm>
          <a:prstGeom prst="ellipse">
            <a:avLst/>
          </a:prstGeom>
          <a:solidFill>
            <a:schemeClr val="bg1"/>
          </a:solid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C14"/>
                </a:solidFill>
              </a:rPr>
              <a:t>27</a:t>
            </a:r>
            <a:endParaRPr lang="en-US" sz="1400" b="1" dirty="0">
              <a:solidFill>
                <a:srgbClr val="000C14"/>
              </a:solidFill>
            </a:endParaRPr>
          </a:p>
        </p:txBody>
      </p:sp>
      <p:sp>
        <p:nvSpPr>
          <p:cNvPr id="41" name="Oval 40"/>
          <p:cNvSpPr/>
          <p:nvPr/>
        </p:nvSpPr>
        <p:spPr>
          <a:xfrm>
            <a:off x="5956849" y="4590242"/>
            <a:ext cx="511553" cy="529456"/>
          </a:xfrm>
          <a:prstGeom prst="ellipse">
            <a:avLst/>
          </a:prstGeom>
          <a:solidFill>
            <a:schemeClr val="bg1"/>
          </a:solid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C14"/>
                </a:solidFill>
              </a:rPr>
              <a:t>32</a:t>
            </a:r>
            <a:endParaRPr lang="en-US" sz="1400" b="1" dirty="0">
              <a:solidFill>
                <a:srgbClr val="000C14"/>
              </a:solidFill>
            </a:endParaRPr>
          </a:p>
        </p:txBody>
      </p:sp>
      <p:cxnSp>
        <p:nvCxnSpPr>
          <p:cNvPr id="47" name="Straight Connector 46"/>
          <p:cNvCxnSpPr/>
          <p:nvPr/>
        </p:nvCxnSpPr>
        <p:spPr>
          <a:xfrm flipV="1">
            <a:off x="6231467" y="5266541"/>
            <a:ext cx="1154121" cy="11762"/>
          </a:xfrm>
          <a:prstGeom prst="line">
            <a:avLst/>
          </a:prstGeom>
          <a:ln>
            <a:solidFill>
              <a:srgbClr val="000C14"/>
            </a:solidFill>
            <a:prstDash val="sys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231467" y="5136631"/>
            <a:ext cx="0" cy="141672"/>
          </a:xfrm>
          <a:prstGeom prst="line">
            <a:avLst/>
          </a:prstGeom>
          <a:ln>
            <a:solidFill>
              <a:srgbClr val="000C14"/>
            </a:solidFill>
            <a:prstDash val="sysDash"/>
          </a:ln>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7318313" y="5202303"/>
            <a:ext cx="134549" cy="128475"/>
          </a:xfrm>
          <a:prstGeom prst="ellipse">
            <a:avLst/>
          </a:prstGeom>
          <a:solidFill>
            <a:srgbClr val="000C14"/>
          </a:solid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a:off x="8366395" y="5710828"/>
            <a:ext cx="203" cy="506693"/>
          </a:xfrm>
          <a:prstGeom prst="straightConnector1">
            <a:avLst/>
          </a:prstGeom>
          <a:ln>
            <a:solidFill>
              <a:srgbClr val="000C1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367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4069443" cy="5513613"/>
          </a:xfrm>
        </p:spPr>
        <p:txBody>
          <a:bodyPr>
            <a:normAutofit lnSpcReduction="10000"/>
          </a:bodyPr>
          <a:lstStyle/>
          <a:p>
            <a:r>
              <a:rPr lang="en-US" dirty="0" smtClean="0"/>
              <a:t>Over/under voltage and frequency trip settings</a:t>
            </a:r>
          </a:p>
          <a:p>
            <a:pPr marL="342900" lvl="1" indent="-342900">
              <a:buSzTx/>
              <a:buFont typeface="Arial" pitchFamily="34" charset="0"/>
              <a:buChar char="•"/>
            </a:pPr>
            <a:r>
              <a:rPr lang="en-US" dirty="0"/>
              <a:t>Voltage and frequency relay functions </a:t>
            </a:r>
            <a:r>
              <a:rPr lang="en-US" dirty="0" smtClean="0"/>
              <a:t>(81o</a:t>
            </a:r>
            <a:r>
              <a:rPr lang="en-US" dirty="0"/>
              <a:t>, 81u, 27, </a:t>
            </a:r>
            <a:r>
              <a:rPr lang="en-US" dirty="0" smtClean="0"/>
              <a:t>59) </a:t>
            </a:r>
          </a:p>
          <a:p>
            <a:pPr marL="342900" lvl="1" indent="-342900">
              <a:buSzTx/>
              <a:buFont typeface="Arial" pitchFamily="34" charset="0"/>
              <a:buChar char="•"/>
            </a:pPr>
            <a:r>
              <a:rPr lang="en-US" dirty="0"/>
              <a:t>S</a:t>
            </a:r>
            <a:r>
              <a:rPr lang="en-US" dirty="0" smtClean="0"/>
              <a:t>et </a:t>
            </a:r>
            <a:r>
              <a:rPr lang="en-US" dirty="0"/>
              <a:t>a V/F window – if conditions are outside window, then DR </a:t>
            </a:r>
            <a:r>
              <a:rPr lang="en-US" dirty="0" smtClean="0"/>
              <a:t>trips</a:t>
            </a:r>
          </a:p>
          <a:p>
            <a:pPr marL="342900" lvl="1" indent="-342900">
              <a:buSzTx/>
              <a:buFont typeface="Arial" pitchFamily="34" charset="0"/>
              <a:buChar char="•"/>
            </a:pPr>
            <a:r>
              <a:rPr lang="en-US" dirty="0" smtClean="0"/>
              <a:t>Non-detect zone (NDZ) exists between trip points</a:t>
            </a:r>
          </a:p>
          <a:p>
            <a:pPr marL="342900" lvl="1" indent="-342900">
              <a:buSzTx/>
              <a:buFont typeface="Arial" pitchFamily="34" charset="0"/>
              <a:buChar char="•"/>
            </a:pPr>
            <a:r>
              <a:rPr lang="en-US" dirty="0" smtClean="0"/>
              <a:t>Amendment 1 (IEEE 1547a) allows for adjustable clearing times</a:t>
            </a:r>
            <a:endParaRPr lang="en-US" dirty="0"/>
          </a:p>
          <a:p>
            <a:endParaRPr lang="en-US" dirty="0"/>
          </a:p>
        </p:txBody>
      </p:sp>
      <p:sp>
        <p:nvSpPr>
          <p:cNvPr id="3" name="Title 2"/>
          <p:cNvSpPr>
            <a:spLocks noGrp="1"/>
          </p:cNvSpPr>
          <p:nvPr>
            <p:ph type="title"/>
          </p:nvPr>
        </p:nvSpPr>
        <p:spPr>
          <a:xfrm>
            <a:off x="126340" y="95569"/>
            <a:ext cx="8229600" cy="566928"/>
          </a:xfrm>
        </p:spPr>
        <p:txBody>
          <a:bodyPr/>
          <a:lstStyle/>
          <a:p>
            <a:r>
              <a:rPr lang="en-US" dirty="0"/>
              <a:t>Passive Anti-islanding</a:t>
            </a:r>
          </a:p>
        </p:txBody>
      </p:sp>
      <p:pic>
        <p:nvPicPr>
          <p:cNvPr id="4" name="Picture 3" descr="Screen Shot 2016-07-31 at 8.04.31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16590" y="2099397"/>
            <a:ext cx="4109694" cy="1774104"/>
          </a:xfrm>
          <a:prstGeom prst="rect">
            <a:avLst/>
          </a:prstGeom>
        </p:spPr>
      </p:pic>
      <p:pic>
        <p:nvPicPr>
          <p:cNvPr id="5" name="Picture 4" descr="Screen Shot 2016-07-31 at 8.04.46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27465" y="4025730"/>
            <a:ext cx="4407677" cy="1532357"/>
          </a:xfrm>
          <a:prstGeom prst="rect">
            <a:avLst/>
          </a:prstGeom>
        </p:spPr>
      </p:pic>
      <p:sp>
        <p:nvSpPr>
          <p:cNvPr id="6" name="TextBox 5"/>
          <p:cNvSpPr txBox="1"/>
          <p:nvPr/>
        </p:nvSpPr>
        <p:spPr>
          <a:xfrm>
            <a:off x="4780643" y="1115786"/>
            <a:ext cx="3964213" cy="923330"/>
          </a:xfrm>
          <a:prstGeom prst="rect">
            <a:avLst/>
          </a:prstGeom>
          <a:noFill/>
        </p:spPr>
        <p:txBody>
          <a:bodyPr wrap="square" rtlCol="0">
            <a:spAutoFit/>
          </a:bodyPr>
          <a:lstStyle/>
          <a:p>
            <a:r>
              <a:rPr lang="en-US" dirty="0" smtClean="0">
                <a:solidFill>
                  <a:srgbClr val="000C14"/>
                </a:solidFill>
              </a:rPr>
              <a:t>New Voltage and Frequency Trips Settings from Amendment 1 of IEEE 1547-2003 </a:t>
            </a:r>
            <a:r>
              <a:rPr lang="en-US" baseline="30000" dirty="0" smtClean="0">
                <a:solidFill>
                  <a:srgbClr val="000C14"/>
                </a:solidFill>
              </a:rPr>
              <a:t>[38]</a:t>
            </a:r>
            <a:endParaRPr lang="en-US" baseline="30000" dirty="0">
              <a:solidFill>
                <a:srgbClr val="000C14"/>
              </a:solidFill>
            </a:endParaRPr>
          </a:p>
        </p:txBody>
      </p:sp>
    </p:spTree>
    <p:extLst>
      <p:ext uri="{BB962C8B-B14F-4D97-AF65-F5344CB8AC3E}">
        <p14:creationId xmlns:p14="http://schemas.microsoft.com/office/powerpoint/2010/main" val="3901927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227238"/>
            <a:ext cx="4011731" cy="5275161"/>
          </a:xfrm>
        </p:spPr>
        <p:txBody>
          <a:bodyPr>
            <a:noAutofit/>
          </a:bodyPr>
          <a:lstStyle/>
          <a:p>
            <a:r>
              <a:rPr lang="en-US" sz="2400" dirty="0" smtClean="0"/>
              <a:t>Rate-of-change-of-frequency (ROCOF)</a:t>
            </a:r>
          </a:p>
          <a:p>
            <a:r>
              <a:rPr lang="en-US" sz="2400" dirty="0" smtClean="0"/>
              <a:t>Voltage or Current Harmonic Monitoring – monitor voltage harmonic distortion</a:t>
            </a:r>
          </a:p>
          <a:p>
            <a:pPr marL="342900" lvl="1" indent="-342900">
              <a:buSzTx/>
              <a:buFont typeface="Arial" pitchFamily="34" charset="0"/>
              <a:buChar char="•"/>
            </a:pPr>
            <a:r>
              <a:rPr lang="en-US" sz="2400" dirty="0" smtClean="0"/>
              <a:t>Voltage Phase jump -  detect a sudden “jump” in phase displacement between inverter voltage and output current</a:t>
            </a:r>
          </a:p>
        </p:txBody>
      </p:sp>
      <p:sp>
        <p:nvSpPr>
          <p:cNvPr id="3" name="Title 2"/>
          <p:cNvSpPr>
            <a:spLocks noGrp="1"/>
          </p:cNvSpPr>
          <p:nvPr>
            <p:ph type="title"/>
          </p:nvPr>
        </p:nvSpPr>
        <p:spPr>
          <a:xfrm>
            <a:off x="126340" y="95569"/>
            <a:ext cx="8229600" cy="566928"/>
          </a:xfrm>
        </p:spPr>
        <p:txBody>
          <a:bodyPr/>
          <a:lstStyle/>
          <a:p>
            <a:r>
              <a:rPr lang="en-US" dirty="0" smtClean="0"/>
              <a:t>Other Passive </a:t>
            </a:r>
            <a:r>
              <a:rPr lang="en-US" dirty="0"/>
              <a:t>Anti-islanding</a:t>
            </a:r>
          </a:p>
        </p:txBody>
      </p:sp>
      <p:pic>
        <p:nvPicPr>
          <p:cNvPr id="4" name="Picture 3" descr="Screen Shot 2016-08-02 at 8.21.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932" y="1341967"/>
            <a:ext cx="4675068" cy="3314700"/>
          </a:xfrm>
          <a:prstGeom prst="rect">
            <a:avLst/>
          </a:prstGeom>
        </p:spPr>
      </p:pic>
      <p:sp>
        <p:nvSpPr>
          <p:cNvPr id="5" name="TextBox 4"/>
          <p:cNvSpPr txBox="1"/>
          <p:nvPr/>
        </p:nvSpPr>
        <p:spPr>
          <a:xfrm>
            <a:off x="5621867" y="4709067"/>
            <a:ext cx="2365439" cy="369332"/>
          </a:xfrm>
          <a:prstGeom prst="rect">
            <a:avLst/>
          </a:prstGeom>
          <a:noFill/>
        </p:spPr>
        <p:txBody>
          <a:bodyPr wrap="none" rtlCol="0">
            <a:spAutoFit/>
          </a:bodyPr>
          <a:lstStyle/>
          <a:p>
            <a:r>
              <a:rPr lang="en-US" dirty="0" smtClean="0">
                <a:solidFill>
                  <a:srgbClr val="000C14"/>
                </a:solidFill>
              </a:rPr>
              <a:t>Voltage Phase Jump </a:t>
            </a:r>
            <a:r>
              <a:rPr lang="en-US" baseline="30000" dirty="0" smtClean="0">
                <a:solidFill>
                  <a:srgbClr val="000C14"/>
                </a:solidFill>
              </a:rPr>
              <a:t>[15]</a:t>
            </a:r>
            <a:endParaRPr lang="en-US" baseline="30000" dirty="0">
              <a:solidFill>
                <a:srgbClr val="000C14"/>
              </a:solidFill>
            </a:endParaRPr>
          </a:p>
        </p:txBody>
      </p:sp>
    </p:spTree>
    <p:extLst>
      <p:ext uri="{BB962C8B-B14F-4D97-AF65-F5344CB8AC3E}">
        <p14:creationId xmlns:p14="http://schemas.microsoft.com/office/powerpoint/2010/main" val="3407861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301067" cy="4800600"/>
          </a:xfrm>
        </p:spPr>
        <p:txBody>
          <a:bodyPr>
            <a:normAutofit fontScale="92500"/>
          </a:bodyPr>
          <a:lstStyle/>
          <a:p>
            <a:r>
              <a:rPr lang="en-US" dirty="0"/>
              <a:t>Impedance Measurement</a:t>
            </a:r>
          </a:p>
          <a:p>
            <a:r>
              <a:rPr lang="en-US" dirty="0" smtClean="0"/>
              <a:t>Detection </a:t>
            </a:r>
            <a:r>
              <a:rPr lang="en-US" dirty="0"/>
              <a:t>of Impedance at a Specific </a:t>
            </a:r>
            <a:r>
              <a:rPr lang="en-US" dirty="0" smtClean="0"/>
              <a:t>Frequency</a:t>
            </a:r>
          </a:p>
          <a:p>
            <a:r>
              <a:rPr lang="en-US" dirty="0" smtClean="0"/>
              <a:t>Slip</a:t>
            </a:r>
            <a:r>
              <a:rPr lang="en-US" dirty="0"/>
              <a:t>-mode Frequency </a:t>
            </a:r>
            <a:r>
              <a:rPr lang="en-US" dirty="0" smtClean="0"/>
              <a:t>Shift</a:t>
            </a:r>
          </a:p>
          <a:p>
            <a:r>
              <a:rPr lang="en-US" dirty="0" smtClean="0"/>
              <a:t>Frequency Bias</a:t>
            </a:r>
          </a:p>
          <a:p>
            <a:r>
              <a:rPr lang="en-US" dirty="0" smtClean="0"/>
              <a:t>Sandia </a:t>
            </a:r>
            <a:r>
              <a:rPr lang="en-US" dirty="0"/>
              <a:t>Frequency Shift</a:t>
            </a:r>
          </a:p>
          <a:p>
            <a:r>
              <a:rPr lang="en-US" dirty="0" smtClean="0"/>
              <a:t>Sandia </a:t>
            </a:r>
            <a:r>
              <a:rPr lang="en-US" dirty="0"/>
              <a:t>Voltage Shift</a:t>
            </a:r>
          </a:p>
          <a:p>
            <a:r>
              <a:rPr lang="en-US" dirty="0" smtClean="0"/>
              <a:t>Frequency </a:t>
            </a:r>
            <a:r>
              <a:rPr lang="en-US" dirty="0"/>
              <a:t>Jump</a:t>
            </a:r>
          </a:p>
          <a:p>
            <a:r>
              <a:rPr lang="en-US" dirty="0" smtClean="0"/>
              <a:t>ENS </a:t>
            </a:r>
            <a:r>
              <a:rPr lang="en-US" dirty="0"/>
              <a:t>or MSD (a device using multiple methods)</a:t>
            </a:r>
          </a:p>
        </p:txBody>
      </p:sp>
      <p:sp>
        <p:nvSpPr>
          <p:cNvPr id="3" name="Title 2"/>
          <p:cNvSpPr>
            <a:spLocks noGrp="1"/>
          </p:cNvSpPr>
          <p:nvPr>
            <p:ph type="title"/>
          </p:nvPr>
        </p:nvSpPr>
        <p:spPr>
          <a:xfrm>
            <a:off x="126340" y="95569"/>
            <a:ext cx="8229600" cy="566928"/>
          </a:xfrm>
        </p:spPr>
        <p:txBody>
          <a:bodyPr/>
          <a:lstStyle/>
          <a:p>
            <a:r>
              <a:rPr lang="en-US" dirty="0"/>
              <a:t>Active Anti-islanding</a:t>
            </a:r>
          </a:p>
        </p:txBody>
      </p:sp>
      <p:sp>
        <p:nvSpPr>
          <p:cNvPr id="4" name="TextBox 3"/>
          <p:cNvSpPr txBox="1"/>
          <p:nvPr/>
        </p:nvSpPr>
        <p:spPr>
          <a:xfrm>
            <a:off x="5137451" y="1683052"/>
            <a:ext cx="3218489" cy="3416320"/>
          </a:xfrm>
          <a:prstGeom prst="rect">
            <a:avLst/>
          </a:prstGeom>
          <a:solidFill>
            <a:schemeClr val="accent5">
              <a:lumMod val="20000"/>
              <a:lumOff val="80000"/>
            </a:schemeClr>
          </a:solidFill>
          <a:effectLst>
            <a:outerShdw blurRad="50800" dist="38100" dir="2700000" algn="tl" rotWithShape="0">
              <a:srgbClr val="000000">
                <a:alpha val="43000"/>
              </a:srgbClr>
            </a:outerShdw>
          </a:effectLst>
        </p:spPr>
        <p:txBody>
          <a:bodyPr wrap="square" rtlCol="0">
            <a:spAutoFit/>
          </a:bodyPr>
          <a:lstStyle/>
          <a:p>
            <a:r>
              <a:rPr lang="en-US" sz="2400" dirty="0">
                <a:solidFill>
                  <a:srgbClr val="000C14"/>
                </a:solidFill>
              </a:rPr>
              <a:t>Active methods generally attempt to detect a </a:t>
            </a:r>
            <a:r>
              <a:rPr lang="en-US" sz="2400" dirty="0" smtClean="0">
                <a:solidFill>
                  <a:srgbClr val="000C14"/>
                </a:solidFill>
              </a:rPr>
              <a:t>loss in grid by actively trying to changing the voltage and/or frequency of the grid, </a:t>
            </a:r>
            <a:r>
              <a:rPr lang="en-US" sz="2400" dirty="0">
                <a:solidFill>
                  <a:srgbClr val="000C14"/>
                </a:solidFill>
              </a:rPr>
              <a:t>and then detecting whether or not the </a:t>
            </a:r>
            <a:r>
              <a:rPr lang="en-US" sz="2400" dirty="0" smtClean="0">
                <a:solidFill>
                  <a:srgbClr val="000C14"/>
                </a:solidFill>
              </a:rPr>
              <a:t>grid changed. </a:t>
            </a:r>
            <a:endParaRPr lang="en-US" sz="2400" dirty="0">
              <a:solidFill>
                <a:srgbClr val="000C14"/>
              </a:solidFill>
            </a:endParaRPr>
          </a:p>
        </p:txBody>
      </p:sp>
    </p:spTree>
    <p:extLst>
      <p:ext uri="{BB962C8B-B14F-4D97-AF65-F5344CB8AC3E}">
        <p14:creationId xmlns:p14="http://schemas.microsoft.com/office/powerpoint/2010/main" val="3901927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Power Line Carrier – Provide a permissive run signal, when signal goes away, the DR ceases to energize circuit</a:t>
            </a:r>
          </a:p>
          <a:p>
            <a:r>
              <a:rPr lang="en-US" dirty="0" smtClean="0"/>
              <a:t>Impedance Insertion – Remotely add capacitors that cause a large enough voltage change to trip O/U voltage protection</a:t>
            </a:r>
          </a:p>
          <a:p>
            <a:r>
              <a:rPr lang="en-US" dirty="0" smtClean="0"/>
              <a:t>DTT – next slide</a:t>
            </a:r>
            <a:endParaRPr lang="en-US" dirty="0"/>
          </a:p>
        </p:txBody>
      </p:sp>
      <p:sp>
        <p:nvSpPr>
          <p:cNvPr id="3" name="Title 2"/>
          <p:cNvSpPr>
            <a:spLocks noGrp="1"/>
          </p:cNvSpPr>
          <p:nvPr>
            <p:ph type="title"/>
          </p:nvPr>
        </p:nvSpPr>
        <p:spPr>
          <a:xfrm>
            <a:off x="118533" y="95569"/>
            <a:ext cx="8229600" cy="566928"/>
          </a:xfrm>
        </p:spPr>
        <p:txBody>
          <a:bodyPr/>
          <a:lstStyle/>
          <a:p>
            <a:r>
              <a:rPr lang="en-US" dirty="0" smtClean="0"/>
              <a:t>Communications-based Methods</a:t>
            </a:r>
            <a:endParaRPr lang="en-US" dirty="0"/>
          </a:p>
        </p:txBody>
      </p:sp>
    </p:spTree>
    <p:extLst>
      <p:ext uri="{BB962C8B-B14F-4D97-AF65-F5344CB8AC3E}">
        <p14:creationId xmlns:p14="http://schemas.microsoft.com/office/powerpoint/2010/main" val="3993688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94019"/>
            <a:ext cx="4269014" cy="3369772"/>
          </a:xfrm>
        </p:spPr>
        <p:txBody>
          <a:bodyPr>
            <a:noAutofit/>
          </a:bodyPr>
          <a:lstStyle/>
          <a:p>
            <a:pPr>
              <a:lnSpc>
                <a:spcPct val="90000"/>
              </a:lnSpc>
            </a:pPr>
            <a:r>
              <a:rPr lang="en-US" sz="1600" dirty="0" smtClean="0"/>
              <a:t>Direct Transfer Trip (DTT) provides a communications signal from the Area electric power system component such as a feeder </a:t>
            </a:r>
            <a:r>
              <a:rPr lang="en-US" sz="1600" dirty="0"/>
              <a:t>breaker or automatic line sectionalizing devices to the </a:t>
            </a:r>
            <a:r>
              <a:rPr lang="en-US" sz="1600" dirty="0" smtClean="0"/>
              <a:t>DR or </a:t>
            </a:r>
            <a:r>
              <a:rPr lang="en-US" sz="1600" dirty="0"/>
              <a:t>the addition of sync-check </a:t>
            </a:r>
            <a:r>
              <a:rPr lang="en-US" sz="1600" dirty="0" smtClean="0"/>
              <a:t>relaying or </a:t>
            </a:r>
            <a:r>
              <a:rPr lang="en-US" sz="1600" dirty="0" err="1"/>
              <a:t>undervoltage</a:t>
            </a:r>
            <a:r>
              <a:rPr lang="en-US" sz="1600" dirty="0"/>
              <a:t>-permissive relaying at the feeder breaker </a:t>
            </a:r>
            <a:r>
              <a:rPr lang="en-US" sz="1600" dirty="0" smtClean="0"/>
              <a:t>or automatic </a:t>
            </a:r>
            <a:r>
              <a:rPr lang="en-US" sz="1600" dirty="0"/>
              <a:t>line sectionalizing devices.</a:t>
            </a:r>
            <a:r>
              <a:rPr lang="en-US" sz="1600" baseline="30000" dirty="0"/>
              <a:t> </a:t>
            </a:r>
            <a:r>
              <a:rPr lang="en-US" sz="1600" baseline="30000" dirty="0" smtClean="0"/>
              <a:t>[4]</a:t>
            </a:r>
          </a:p>
          <a:p>
            <a:pPr>
              <a:lnSpc>
                <a:spcPct val="90000"/>
              </a:lnSpc>
            </a:pPr>
            <a:r>
              <a:rPr lang="en-US" sz="1600" dirty="0" smtClean="0"/>
              <a:t>DTT </a:t>
            </a:r>
            <a:r>
              <a:rPr lang="en-US" sz="1600" dirty="0"/>
              <a:t>scheme </a:t>
            </a:r>
            <a:r>
              <a:rPr lang="en-US" sz="1600" dirty="0" smtClean="0"/>
              <a:t>is used to avoid </a:t>
            </a:r>
            <a:r>
              <a:rPr lang="en-US" sz="1600" dirty="0"/>
              <a:t>accidental </a:t>
            </a:r>
            <a:r>
              <a:rPr lang="en-US" sz="1600" dirty="0" smtClean="0"/>
              <a:t>paralleling of larger DR to the grid. </a:t>
            </a:r>
          </a:p>
          <a:p>
            <a:pPr>
              <a:lnSpc>
                <a:spcPct val="90000"/>
              </a:lnSpc>
            </a:pPr>
            <a:r>
              <a:rPr lang="en-US" sz="1600" dirty="0" smtClean="0"/>
              <a:t>DTT </a:t>
            </a:r>
            <a:r>
              <a:rPr lang="en-US" sz="1600" dirty="0"/>
              <a:t>may require communications not only from the </a:t>
            </a:r>
            <a:r>
              <a:rPr lang="en-US" sz="1600" dirty="0" smtClean="0"/>
              <a:t>substation breaker </a:t>
            </a:r>
            <a:r>
              <a:rPr lang="en-US" sz="1600" dirty="0"/>
              <a:t>but also from any automatic line sectionalizing devices upstream from the DR. </a:t>
            </a:r>
            <a:endParaRPr lang="en-US" sz="1600" dirty="0" smtClean="0"/>
          </a:p>
        </p:txBody>
      </p:sp>
      <p:sp>
        <p:nvSpPr>
          <p:cNvPr id="3" name="Title 2"/>
          <p:cNvSpPr>
            <a:spLocks noGrp="1"/>
          </p:cNvSpPr>
          <p:nvPr>
            <p:ph type="title"/>
          </p:nvPr>
        </p:nvSpPr>
        <p:spPr>
          <a:xfrm>
            <a:off x="126340" y="95569"/>
            <a:ext cx="8229600" cy="566928"/>
          </a:xfrm>
        </p:spPr>
        <p:txBody>
          <a:bodyPr/>
          <a:lstStyle/>
          <a:p>
            <a:r>
              <a:rPr lang="en-US" dirty="0" smtClean="0"/>
              <a:t>Direct Transfer Trip (DTT)</a:t>
            </a:r>
            <a:endParaRPr lang="en-US" dirty="0"/>
          </a:p>
        </p:txBody>
      </p:sp>
      <p:sp>
        <p:nvSpPr>
          <p:cNvPr id="4" name="Content Placeholder 1"/>
          <p:cNvSpPr txBox="1">
            <a:spLocks/>
          </p:cNvSpPr>
          <p:nvPr/>
        </p:nvSpPr>
        <p:spPr>
          <a:xfrm>
            <a:off x="429987" y="4076816"/>
            <a:ext cx="8229600" cy="23245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0" kern="1200">
                <a:solidFill>
                  <a:srgbClr val="353A3E"/>
                </a:solidFill>
                <a:latin typeface="Calibri"/>
                <a:ea typeface="+mn-ea"/>
                <a:cs typeface="Calibri"/>
              </a:defRPr>
            </a:lvl1pPr>
            <a:lvl2pPr marL="742950" indent="-285750" algn="l" defTabSz="914400" rtl="0" eaLnBrk="1" latinLnBrk="0" hangingPunct="1">
              <a:spcBef>
                <a:spcPct val="20000"/>
              </a:spcBef>
              <a:buSzPct val="80000"/>
              <a:buFont typeface="Courier New" pitchFamily="49" charset="0"/>
              <a:buChar char="o"/>
              <a:defRPr sz="2600" kern="1200">
                <a:solidFill>
                  <a:srgbClr val="353A3E"/>
                </a:solidFill>
                <a:latin typeface="Calibri"/>
                <a:ea typeface="+mn-ea"/>
                <a:cs typeface="Calibri"/>
              </a:defRPr>
            </a:lvl2pPr>
            <a:lvl3pPr marL="1143000" indent="-228600" algn="l" defTabSz="914400" rtl="0" eaLnBrk="1" latinLnBrk="0" hangingPunct="1">
              <a:spcBef>
                <a:spcPct val="20000"/>
              </a:spcBef>
              <a:buFont typeface="Calibri" pitchFamily="34" charset="0"/>
              <a:buChar char="–"/>
              <a:defRPr sz="2400" kern="1200">
                <a:solidFill>
                  <a:srgbClr val="353A3E"/>
                </a:solidFill>
                <a:latin typeface="Calibri"/>
                <a:ea typeface="+mn-ea"/>
                <a:cs typeface="Calibri"/>
              </a:defRPr>
            </a:lvl3pPr>
            <a:lvl4pPr marL="1600200" indent="-228600" algn="l" defTabSz="914400" rtl="0" eaLnBrk="1" latinLnBrk="0" hangingPunct="1">
              <a:spcBef>
                <a:spcPct val="20000"/>
              </a:spcBef>
              <a:buFont typeface="Wingdings" pitchFamily="2" charset="2"/>
              <a:buChar char="§"/>
              <a:defRPr sz="2000" kern="1200">
                <a:solidFill>
                  <a:srgbClr val="353A3E"/>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rgbClr val="353A3E"/>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1600" dirty="0" smtClean="0"/>
              <a:t>Examples of DTT (from PG&amp;E interconnection requirements </a:t>
            </a:r>
            <a:r>
              <a:rPr lang="en-US" sz="1600" baseline="30000" dirty="0" smtClean="0"/>
              <a:t>[</a:t>
            </a:r>
            <a:r>
              <a:rPr lang="en-US" sz="1600" baseline="30000" dirty="0" smtClean="0">
                <a:solidFill>
                  <a:srgbClr val="000C14"/>
                </a:solidFill>
              </a:rPr>
              <a:t>39]</a:t>
            </a:r>
            <a:r>
              <a:rPr lang="en-US" sz="1600" dirty="0" smtClean="0"/>
              <a:t>:</a:t>
            </a:r>
          </a:p>
          <a:p>
            <a:pPr lvl="1">
              <a:lnSpc>
                <a:spcPct val="90000"/>
              </a:lnSpc>
            </a:pPr>
            <a:r>
              <a:rPr lang="en-US" sz="1600" dirty="0" smtClean="0"/>
              <a:t>Direct Fiber to Substation with proper interface provisioning</a:t>
            </a:r>
          </a:p>
          <a:p>
            <a:pPr lvl="1">
              <a:lnSpc>
                <a:spcPct val="90000"/>
              </a:lnSpc>
            </a:pPr>
            <a:r>
              <a:rPr lang="en-US" sz="1600" dirty="0" smtClean="0"/>
              <a:t>Licensed Microwave with proper interface provisioning</a:t>
            </a:r>
          </a:p>
          <a:p>
            <a:pPr lvl="1">
              <a:lnSpc>
                <a:spcPct val="90000"/>
              </a:lnSpc>
            </a:pPr>
            <a:r>
              <a:rPr lang="en-US" sz="1600" dirty="0" smtClean="0"/>
              <a:t>Class A DS0 4-Wire Lease Line provisions by Local Exchange Carrier (LEC) </a:t>
            </a:r>
          </a:p>
          <a:p>
            <a:pPr lvl="1">
              <a:lnSpc>
                <a:spcPct val="90000"/>
              </a:lnSpc>
            </a:pPr>
            <a:r>
              <a:rPr lang="en-US" sz="1600" dirty="0" smtClean="0"/>
              <a:t>additional Direct Transfer Trip (DTT) Telecommunication Options via the new Class B, T1 Lease Options </a:t>
            </a:r>
          </a:p>
          <a:p>
            <a:pPr>
              <a:lnSpc>
                <a:spcPct val="90000"/>
              </a:lnSpc>
            </a:pPr>
            <a:r>
              <a:rPr lang="en-US" sz="1800" b="1" dirty="0" smtClean="0"/>
              <a:t>Drawback: </a:t>
            </a:r>
            <a:r>
              <a:rPr lang="en-US" sz="1800" dirty="0" smtClean="0"/>
              <a:t>DTT often uses a dedicated fiber or other communications infrastructure which is costly to install and operate. </a:t>
            </a:r>
            <a:endParaRPr lang="en-US" sz="1800" dirty="0"/>
          </a:p>
        </p:txBody>
      </p:sp>
      <p:pic>
        <p:nvPicPr>
          <p:cNvPr id="5" name="Picture 4" descr="Screen Shot 2016-08-01 at 6.57.09 AM.png"/>
          <p:cNvPicPr>
            <a:picLocks noChangeAspect="1"/>
          </p:cNvPicPr>
          <p:nvPr/>
        </p:nvPicPr>
        <p:blipFill rotWithShape="1">
          <a:blip r:embed="rId2" cstate="email">
            <a:extLst>
              <a:ext uri="{28A0092B-C50C-407E-A947-70E740481C1C}">
                <a14:useLocalDpi xmlns:a14="http://schemas.microsoft.com/office/drawing/2010/main" val="0"/>
              </a:ext>
            </a:extLst>
          </a:blip>
          <a:srcRect t="2646" b="2812"/>
          <a:stretch/>
        </p:blipFill>
        <p:spPr>
          <a:xfrm>
            <a:off x="4726214" y="1015216"/>
            <a:ext cx="4403248" cy="2592615"/>
          </a:xfrm>
          <a:prstGeom prst="rect">
            <a:avLst/>
          </a:prstGeom>
        </p:spPr>
      </p:pic>
      <p:sp>
        <p:nvSpPr>
          <p:cNvPr id="6" name="TextBox 5"/>
          <p:cNvSpPr txBox="1"/>
          <p:nvPr/>
        </p:nvSpPr>
        <p:spPr>
          <a:xfrm>
            <a:off x="5592291" y="3607832"/>
            <a:ext cx="2659543" cy="307777"/>
          </a:xfrm>
          <a:prstGeom prst="rect">
            <a:avLst/>
          </a:prstGeom>
          <a:noFill/>
        </p:spPr>
        <p:txBody>
          <a:bodyPr wrap="none" rtlCol="0">
            <a:spAutoFit/>
          </a:bodyPr>
          <a:lstStyle/>
          <a:p>
            <a:r>
              <a:rPr lang="en-US" sz="1400" dirty="0" smtClean="0">
                <a:solidFill>
                  <a:srgbClr val="000C14"/>
                </a:solidFill>
              </a:rPr>
              <a:t>All Fiber DTT Protection Circuit </a:t>
            </a:r>
            <a:r>
              <a:rPr lang="en-US" sz="1400" baseline="30000" dirty="0" smtClean="0">
                <a:solidFill>
                  <a:srgbClr val="000C14"/>
                </a:solidFill>
              </a:rPr>
              <a:t>[39]</a:t>
            </a:r>
            <a:endParaRPr lang="en-US" sz="1400" baseline="30000" dirty="0">
              <a:solidFill>
                <a:srgbClr val="000C14"/>
              </a:solidFill>
            </a:endParaRPr>
          </a:p>
        </p:txBody>
      </p:sp>
    </p:spTree>
    <p:extLst>
      <p:ext uri="{BB962C8B-B14F-4D97-AF65-F5344CB8AC3E}">
        <p14:creationId xmlns:p14="http://schemas.microsoft.com/office/powerpoint/2010/main" val="2779367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71514"/>
            <a:ext cx="8229600" cy="559251"/>
          </a:xfrm>
        </p:spPr>
        <p:txBody>
          <a:bodyPr/>
          <a:lstStyle/>
          <a:p>
            <a:pPr marL="342900" lvl="1" indent="-342900">
              <a:buSzTx/>
              <a:buFont typeface="Arial" pitchFamily="34" charset="0"/>
              <a:buChar char="•"/>
            </a:pPr>
            <a:r>
              <a:rPr lang="en-US" dirty="0" err="1"/>
              <a:t>Phasor</a:t>
            </a:r>
            <a:r>
              <a:rPr lang="en-US" dirty="0"/>
              <a:t>-based anti-</a:t>
            </a:r>
            <a:r>
              <a:rPr lang="en-US" dirty="0" smtClean="0"/>
              <a:t>islanding </a:t>
            </a:r>
            <a:r>
              <a:rPr lang="en-US" baseline="30000" dirty="0" smtClean="0"/>
              <a:t>[31]</a:t>
            </a:r>
            <a:endParaRPr lang="en-US" baseline="30000" dirty="0"/>
          </a:p>
          <a:p>
            <a:pPr marL="0" indent="0">
              <a:buNone/>
            </a:pPr>
            <a:endParaRPr lang="en-US" dirty="0"/>
          </a:p>
        </p:txBody>
      </p:sp>
      <p:sp>
        <p:nvSpPr>
          <p:cNvPr id="3" name="Title 2"/>
          <p:cNvSpPr>
            <a:spLocks noGrp="1"/>
          </p:cNvSpPr>
          <p:nvPr>
            <p:ph type="title"/>
          </p:nvPr>
        </p:nvSpPr>
        <p:spPr/>
        <p:txBody>
          <a:bodyPr/>
          <a:lstStyle/>
          <a:p>
            <a:r>
              <a:rPr lang="en-US" dirty="0" smtClean="0"/>
              <a:t>Methods under development</a:t>
            </a:r>
            <a:endParaRPr lang="en-US" dirty="0"/>
          </a:p>
        </p:txBody>
      </p:sp>
      <p:pic>
        <p:nvPicPr>
          <p:cNvPr id="4" name="Picture 3" descr="Screen Shot 2016-08-15 at 2.09.10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555501"/>
            <a:ext cx="5244085" cy="2167041"/>
          </a:xfrm>
          <a:prstGeom prst="rect">
            <a:avLst/>
          </a:prstGeom>
        </p:spPr>
      </p:pic>
      <p:pic>
        <p:nvPicPr>
          <p:cNvPr id="5" name="Picture 4" descr="Screen Shot 2016-08-15 at 2.09.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001" y="3865157"/>
            <a:ext cx="3081724" cy="2623198"/>
          </a:xfrm>
          <a:prstGeom prst="rect">
            <a:avLst/>
          </a:prstGeom>
        </p:spPr>
      </p:pic>
      <p:pic>
        <p:nvPicPr>
          <p:cNvPr id="6" name="Picture 5" descr="Screen Shot 2016-08-15 at 2.10.03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68930" y="977047"/>
            <a:ext cx="2817870" cy="2380200"/>
          </a:xfrm>
          <a:prstGeom prst="rect">
            <a:avLst/>
          </a:prstGeom>
        </p:spPr>
      </p:pic>
      <p:pic>
        <p:nvPicPr>
          <p:cNvPr id="7" name="Picture 6" descr="Screen Shot 2016-08-15 at 2.10.12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68930" y="3861702"/>
            <a:ext cx="2817870" cy="2452703"/>
          </a:xfrm>
          <a:prstGeom prst="rect">
            <a:avLst/>
          </a:prstGeom>
        </p:spPr>
      </p:pic>
      <p:sp>
        <p:nvSpPr>
          <p:cNvPr id="8" name="TextBox 7"/>
          <p:cNvSpPr txBox="1"/>
          <p:nvPr/>
        </p:nvSpPr>
        <p:spPr>
          <a:xfrm>
            <a:off x="5868930" y="3357247"/>
            <a:ext cx="3004135" cy="369332"/>
          </a:xfrm>
          <a:prstGeom prst="rect">
            <a:avLst/>
          </a:prstGeom>
          <a:noFill/>
        </p:spPr>
        <p:txBody>
          <a:bodyPr wrap="none" rtlCol="0">
            <a:spAutoFit/>
          </a:bodyPr>
          <a:lstStyle/>
          <a:p>
            <a:r>
              <a:rPr lang="en-US" dirty="0" err="1" smtClean="0"/>
              <a:t>Phasors</a:t>
            </a:r>
            <a:r>
              <a:rPr lang="en-US" dirty="0" smtClean="0"/>
              <a:t> when Grid-connected</a:t>
            </a:r>
            <a:endParaRPr lang="en-US" dirty="0"/>
          </a:p>
        </p:txBody>
      </p:sp>
      <p:sp>
        <p:nvSpPr>
          <p:cNvPr id="9" name="TextBox 8"/>
          <p:cNvSpPr txBox="1"/>
          <p:nvPr/>
        </p:nvSpPr>
        <p:spPr>
          <a:xfrm>
            <a:off x="5868930" y="6303689"/>
            <a:ext cx="2335983" cy="369332"/>
          </a:xfrm>
          <a:prstGeom prst="rect">
            <a:avLst/>
          </a:prstGeom>
          <a:noFill/>
        </p:spPr>
        <p:txBody>
          <a:bodyPr wrap="none" rtlCol="0">
            <a:spAutoFit/>
          </a:bodyPr>
          <a:lstStyle/>
          <a:p>
            <a:r>
              <a:rPr lang="en-US" dirty="0" err="1" smtClean="0"/>
              <a:t>Phasors</a:t>
            </a:r>
            <a:r>
              <a:rPr lang="en-US" dirty="0" smtClean="0"/>
              <a:t> when Islanded </a:t>
            </a:r>
            <a:endParaRPr lang="en-US" dirty="0"/>
          </a:p>
        </p:txBody>
      </p:sp>
    </p:spTree>
    <p:extLst>
      <p:ext uri="{BB962C8B-B14F-4D97-AF65-F5344CB8AC3E}">
        <p14:creationId xmlns:p14="http://schemas.microsoft.com/office/powerpoint/2010/main" val="504707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5569"/>
            <a:ext cx="9144000" cy="566928"/>
          </a:xfrm>
        </p:spPr>
        <p:txBody>
          <a:bodyPr>
            <a:normAutofit/>
          </a:bodyPr>
          <a:lstStyle/>
          <a:p>
            <a:r>
              <a:rPr lang="en-US" dirty="0" smtClean="0"/>
              <a:t>Presentation Outline</a:t>
            </a:r>
            <a:endParaRPr lang="en-US" dirty="0"/>
          </a:p>
        </p:txBody>
      </p:sp>
      <p:sp>
        <p:nvSpPr>
          <p:cNvPr id="2" name="TextBox 1"/>
          <p:cNvSpPr txBox="1"/>
          <p:nvPr/>
        </p:nvSpPr>
        <p:spPr>
          <a:xfrm>
            <a:off x="303119" y="1144401"/>
            <a:ext cx="8485604" cy="5047536"/>
          </a:xfrm>
          <a:prstGeom prst="rect">
            <a:avLst/>
          </a:prstGeom>
          <a:noFill/>
        </p:spPr>
        <p:txBody>
          <a:bodyPr wrap="square" rtlCol="0">
            <a:spAutoFit/>
          </a:bodyPr>
          <a:lstStyle/>
          <a:p>
            <a:pPr marL="285750" indent="-285750">
              <a:spcBef>
                <a:spcPts val="1200"/>
              </a:spcBef>
              <a:buFont typeface="Arial"/>
              <a:buChar char="•"/>
            </a:pPr>
            <a:r>
              <a:rPr lang="en-US" sz="2800" dirty="0" smtClean="0">
                <a:solidFill>
                  <a:srgbClr val="000C14"/>
                </a:solidFill>
              </a:rPr>
              <a:t>Types of islands in power systems with DR</a:t>
            </a:r>
          </a:p>
          <a:p>
            <a:pPr marL="285750" indent="-285750">
              <a:spcBef>
                <a:spcPts val="1200"/>
              </a:spcBef>
              <a:buFont typeface="Arial"/>
              <a:buChar char="•"/>
            </a:pPr>
            <a:r>
              <a:rPr lang="en-US" sz="2800" dirty="0" smtClean="0">
                <a:solidFill>
                  <a:srgbClr val="000C14"/>
                </a:solidFill>
              </a:rPr>
              <a:t>Issues with unintentional islands</a:t>
            </a:r>
          </a:p>
          <a:p>
            <a:pPr marL="285750" indent="-285750">
              <a:spcBef>
                <a:spcPts val="1200"/>
              </a:spcBef>
              <a:buFont typeface="Arial"/>
              <a:buChar char="•"/>
            </a:pPr>
            <a:r>
              <a:rPr lang="en-US" sz="2800" dirty="0" smtClean="0">
                <a:solidFill>
                  <a:srgbClr val="000C14"/>
                </a:solidFill>
              </a:rPr>
              <a:t>Methods of protecting against unintentional islands</a:t>
            </a:r>
          </a:p>
          <a:p>
            <a:pPr marL="285750" indent="-285750">
              <a:spcBef>
                <a:spcPts val="1200"/>
              </a:spcBef>
              <a:buFont typeface="Arial"/>
              <a:buChar char="•"/>
            </a:pPr>
            <a:r>
              <a:rPr lang="en-US" sz="2800" dirty="0" smtClean="0">
                <a:solidFill>
                  <a:srgbClr val="000C14"/>
                </a:solidFill>
              </a:rPr>
              <a:t>Standard testing for unintentional islanding</a:t>
            </a:r>
          </a:p>
          <a:p>
            <a:pPr marL="285750" indent="-285750">
              <a:spcBef>
                <a:spcPts val="1200"/>
              </a:spcBef>
              <a:buFont typeface="Arial"/>
              <a:buChar char="•"/>
            </a:pPr>
            <a:r>
              <a:rPr lang="en-US" sz="2800" dirty="0" smtClean="0">
                <a:solidFill>
                  <a:srgbClr val="000C14"/>
                </a:solidFill>
              </a:rPr>
              <a:t>Advanced testing of inverters for anti-islanding functionality</a:t>
            </a:r>
          </a:p>
          <a:p>
            <a:pPr marL="285750" indent="-285750">
              <a:spcBef>
                <a:spcPts val="1200"/>
              </a:spcBef>
              <a:buFont typeface="Arial"/>
              <a:buChar char="•"/>
            </a:pPr>
            <a:r>
              <a:rPr lang="en-US" sz="2800" dirty="0">
                <a:solidFill>
                  <a:srgbClr val="000C14"/>
                </a:solidFill>
              </a:rPr>
              <a:t>Probability of unintentional islanding</a:t>
            </a:r>
          </a:p>
          <a:p>
            <a:pPr marL="285750" indent="-285750">
              <a:spcBef>
                <a:spcPts val="1200"/>
              </a:spcBef>
              <a:buFont typeface="Arial"/>
              <a:buChar char="•"/>
            </a:pPr>
            <a:r>
              <a:rPr lang="en-US" sz="2800" dirty="0" smtClean="0">
                <a:solidFill>
                  <a:srgbClr val="000C14"/>
                </a:solidFill>
              </a:rPr>
              <a:t>The future of anti-islanding protection </a:t>
            </a:r>
          </a:p>
          <a:p>
            <a:pPr marL="285750" indent="-285750">
              <a:spcBef>
                <a:spcPts val="1200"/>
              </a:spcBef>
              <a:buFont typeface="Arial"/>
              <a:buChar char="•"/>
            </a:pPr>
            <a:r>
              <a:rPr lang="en-US" sz="2800" dirty="0" smtClean="0">
                <a:solidFill>
                  <a:srgbClr val="000C14"/>
                </a:solidFill>
              </a:rPr>
              <a:t>References</a:t>
            </a:r>
          </a:p>
        </p:txBody>
      </p:sp>
    </p:spTree>
    <p:extLst>
      <p:ext uri="{BB962C8B-B14F-4D97-AF65-F5344CB8AC3E}">
        <p14:creationId xmlns:p14="http://schemas.microsoft.com/office/powerpoint/2010/main" val="1885321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99315"/>
            <a:ext cx="8229600" cy="1551994"/>
          </a:xfrm>
        </p:spPr>
        <p:txBody>
          <a:bodyPr>
            <a:normAutofit/>
          </a:bodyPr>
          <a:lstStyle/>
          <a:p>
            <a:pPr marL="0" indent="0" algn="ctr">
              <a:buNone/>
            </a:pPr>
            <a:r>
              <a:rPr lang="en-US" sz="4000" b="1" dirty="0" smtClean="0"/>
              <a:t>Standard Unintentional </a:t>
            </a:r>
          </a:p>
          <a:p>
            <a:pPr marL="0" indent="0" algn="ctr">
              <a:buNone/>
            </a:pPr>
            <a:r>
              <a:rPr lang="en-US" sz="4000" b="1" dirty="0" smtClean="0"/>
              <a:t>Islanding Testing</a:t>
            </a:r>
            <a:endParaRPr lang="en-US" sz="4000" b="1" dirty="0"/>
          </a:p>
        </p:txBody>
      </p:sp>
    </p:spTree>
    <p:extLst>
      <p:ext uri="{BB962C8B-B14F-4D97-AF65-F5344CB8AC3E}">
        <p14:creationId xmlns:p14="http://schemas.microsoft.com/office/powerpoint/2010/main" val="3901927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07-29 at 6.40.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2527" y="4155388"/>
            <a:ext cx="2193117" cy="1444248"/>
          </a:xfrm>
          <a:prstGeom prst="rect">
            <a:avLst/>
          </a:prstGeom>
        </p:spPr>
      </p:pic>
      <p:sp>
        <p:nvSpPr>
          <p:cNvPr id="2" name="Content Placeholder 1"/>
          <p:cNvSpPr>
            <a:spLocks noGrp="1"/>
          </p:cNvSpPr>
          <p:nvPr>
            <p:ph idx="1"/>
          </p:nvPr>
        </p:nvSpPr>
        <p:spPr>
          <a:xfrm>
            <a:off x="339590" y="885711"/>
            <a:ext cx="4142816" cy="5665213"/>
          </a:xfrm>
        </p:spPr>
        <p:txBody>
          <a:bodyPr>
            <a:noAutofit/>
          </a:bodyPr>
          <a:lstStyle/>
          <a:p>
            <a:pPr>
              <a:spcBef>
                <a:spcPts val="0"/>
              </a:spcBef>
            </a:pPr>
            <a:r>
              <a:rPr lang="en-US" sz="1900" dirty="0" smtClean="0"/>
              <a:t>IEEE 1547.1 details testing requirements for unintentional islanding </a:t>
            </a:r>
            <a:r>
              <a:rPr lang="en-US" sz="1900" baseline="30000" dirty="0" smtClean="0"/>
              <a:t>[</a:t>
            </a:r>
            <a:r>
              <a:rPr lang="en-US" sz="1900" baseline="30000" dirty="0" smtClean="0">
                <a:solidFill>
                  <a:srgbClr val="000C14"/>
                </a:solidFill>
              </a:rPr>
              <a:t>40</a:t>
            </a:r>
            <a:r>
              <a:rPr lang="en-US" sz="1900" baseline="30000" dirty="0" smtClean="0"/>
              <a:t>]</a:t>
            </a:r>
          </a:p>
          <a:p>
            <a:pPr>
              <a:spcBef>
                <a:spcPts val="0"/>
              </a:spcBef>
            </a:pPr>
            <a:r>
              <a:rPr lang="en-US" sz="1900" dirty="0" smtClean="0"/>
              <a:t>Uses a matched RLC load and measures trip times when island condition occurs</a:t>
            </a:r>
          </a:p>
          <a:p>
            <a:pPr>
              <a:spcBef>
                <a:spcPts val="0"/>
              </a:spcBef>
            </a:pPr>
            <a:r>
              <a:rPr lang="en-US" sz="1900" dirty="0" smtClean="0"/>
              <a:t>The RLC load is set to a Quality factor (</a:t>
            </a:r>
            <a:r>
              <a:rPr lang="en-US" sz="1900" dirty="0" err="1" smtClean="0"/>
              <a:t>Q</a:t>
            </a:r>
            <a:r>
              <a:rPr lang="en-US" sz="1900" baseline="-25000" dirty="0" err="1" smtClean="0"/>
              <a:t>f</a:t>
            </a:r>
            <a:r>
              <a:rPr lang="en-US" sz="1900" dirty="0" smtClean="0"/>
              <a:t>) = 1.0</a:t>
            </a:r>
          </a:p>
          <a:p>
            <a:pPr>
              <a:spcBef>
                <a:spcPts val="0"/>
              </a:spcBef>
            </a:pPr>
            <a:r>
              <a:rPr lang="en-US" sz="1900" dirty="0" err="1" smtClean="0"/>
              <a:t>Q</a:t>
            </a:r>
            <a:r>
              <a:rPr lang="en-US" sz="1900" baseline="-25000" dirty="0" err="1" smtClean="0"/>
              <a:t>f</a:t>
            </a:r>
            <a:r>
              <a:rPr lang="en-US" sz="1900" dirty="0" smtClean="0"/>
              <a:t> of 1.0 is equivalent to a load displacement power factor of 0.707. </a:t>
            </a:r>
          </a:p>
          <a:p>
            <a:pPr>
              <a:spcBef>
                <a:spcPts val="0"/>
              </a:spcBef>
            </a:pPr>
            <a:r>
              <a:rPr lang="en-US" sz="1900" dirty="0" smtClean="0"/>
              <a:t>Distribution circuits typically operate at a value greater than 0.75 </a:t>
            </a:r>
            <a:r>
              <a:rPr lang="en-US" sz="1900" dirty="0" err="1" smtClean="0"/>
              <a:t>p.f</a:t>
            </a:r>
            <a:r>
              <a:rPr lang="en-US" sz="1900" dirty="0" smtClean="0"/>
              <a:t>.</a:t>
            </a:r>
          </a:p>
          <a:p>
            <a:pPr>
              <a:spcBef>
                <a:spcPts val="0"/>
              </a:spcBef>
            </a:pPr>
            <a:r>
              <a:rPr lang="en-US" sz="1900" dirty="0" smtClean="0"/>
              <a:t>Conducted at 100%, 66%, and 33% rated power</a:t>
            </a:r>
          </a:p>
          <a:p>
            <a:pPr>
              <a:spcBef>
                <a:spcPts val="0"/>
              </a:spcBef>
            </a:pPr>
            <a:r>
              <a:rPr lang="en-US" sz="1200" dirty="0"/>
              <a:t>The test is to be repeated with the reactive load (either capacitive or inductive) adjusted in </a:t>
            </a:r>
            <a:r>
              <a:rPr lang="en-US" sz="1200" b="1" dirty="0"/>
              <a:t>1% </a:t>
            </a:r>
            <a:r>
              <a:rPr lang="en-US" sz="1200" b="1" dirty="0" smtClean="0"/>
              <a:t>increments </a:t>
            </a:r>
            <a:r>
              <a:rPr lang="en-US" sz="1200" dirty="0"/>
              <a:t>or alternatively with the reactive power output of the EUT adjusted in 1% increments from 95% to 105% of the initial balanced load component value. If unit shutdown times are still </a:t>
            </a:r>
            <a:r>
              <a:rPr lang="en-US" sz="1200" dirty="0" smtClean="0"/>
              <a:t>increas</a:t>
            </a:r>
            <a:r>
              <a:rPr lang="en-US" sz="1200" dirty="0"/>
              <a:t>i</a:t>
            </a:r>
            <a:r>
              <a:rPr lang="en-US" sz="1200" dirty="0" smtClean="0"/>
              <a:t>ng </a:t>
            </a:r>
            <a:r>
              <a:rPr lang="en-US" sz="1200" dirty="0"/>
              <a:t>at the 95% or 105% points, additional 1% increments shall be taken until trip times begin decreasing.</a:t>
            </a:r>
          </a:p>
          <a:p>
            <a:pPr>
              <a:spcBef>
                <a:spcPts val="0"/>
              </a:spcBef>
            </a:pPr>
            <a:endParaRPr lang="en-US" sz="2000" dirty="0" smtClean="0"/>
          </a:p>
        </p:txBody>
      </p:sp>
      <p:sp>
        <p:nvSpPr>
          <p:cNvPr id="3" name="Title 2"/>
          <p:cNvSpPr>
            <a:spLocks noGrp="1"/>
          </p:cNvSpPr>
          <p:nvPr>
            <p:ph type="title"/>
          </p:nvPr>
        </p:nvSpPr>
        <p:spPr>
          <a:xfrm>
            <a:off x="126340" y="95569"/>
            <a:ext cx="8229600" cy="566928"/>
          </a:xfrm>
        </p:spPr>
        <p:txBody>
          <a:bodyPr/>
          <a:lstStyle/>
          <a:p>
            <a:r>
              <a:rPr lang="en-US" dirty="0" smtClean="0"/>
              <a:t>IEEE 1547.1 – Unintentional Islanding Test</a:t>
            </a:r>
            <a:endParaRPr lang="en-US" dirty="0"/>
          </a:p>
        </p:txBody>
      </p:sp>
      <p:pic>
        <p:nvPicPr>
          <p:cNvPr id="4" name="Picture 3" descr="Screen Shot 2016-07-29 at 6.31.25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0016" y="1101861"/>
            <a:ext cx="4375437" cy="2591862"/>
          </a:xfrm>
          <a:prstGeom prst="rect">
            <a:avLst/>
          </a:prstGeom>
        </p:spPr>
      </p:pic>
      <p:sp>
        <p:nvSpPr>
          <p:cNvPr id="5" name="TextBox 4"/>
          <p:cNvSpPr txBox="1"/>
          <p:nvPr/>
        </p:nvSpPr>
        <p:spPr>
          <a:xfrm>
            <a:off x="5307054" y="3693723"/>
            <a:ext cx="2889572" cy="461665"/>
          </a:xfrm>
          <a:prstGeom prst="rect">
            <a:avLst/>
          </a:prstGeom>
          <a:noFill/>
        </p:spPr>
        <p:txBody>
          <a:bodyPr wrap="square" rtlCol="0">
            <a:spAutoFit/>
          </a:bodyPr>
          <a:lstStyle/>
          <a:p>
            <a:pPr algn="ctr"/>
            <a:r>
              <a:rPr lang="en-US" sz="1200" dirty="0">
                <a:solidFill>
                  <a:srgbClr val="000C14"/>
                </a:solidFill>
              </a:rPr>
              <a:t>Figure 2—Unintentional islanding test </a:t>
            </a:r>
            <a:r>
              <a:rPr lang="en-US" sz="1200" dirty="0" smtClean="0">
                <a:solidFill>
                  <a:srgbClr val="000C14"/>
                </a:solidFill>
              </a:rPr>
              <a:t>configuration from IEEE 1547.1</a:t>
            </a:r>
            <a:endParaRPr lang="en-US" sz="1200" dirty="0">
              <a:solidFill>
                <a:srgbClr val="000C14"/>
              </a:solidFill>
            </a:endParaRPr>
          </a:p>
        </p:txBody>
      </p:sp>
      <p:sp>
        <p:nvSpPr>
          <p:cNvPr id="7" name="TextBox 6"/>
          <p:cNvSpPr txBox="1"/>
          <p:nvPr/>
        </p:nvSpPr>
        <p:spPr>
          <a:xfrm>
            <a:off x="4907911" y="5373557"/>
            <a:ext cx="3800660" cy="1015663"/>
          </a:xfrm>
          <a:prstGeom prst="rect">
            <a:avLst/>
          </a:prstGeom>
          <a:noFill/>
        </p:spPr>
        <p:txBody>
          <a:bodyPr wrap="square" rtlCol="0">
            <a:spAutoFit/>
          </a:bodyPr>
          <a:lstStyle/>
          <a:p>
            <a:pPr marL="171450" indent="-171450">
              <a:buFontTx/>
              <a:buChar char="•"/>
            </a:pPr>
            <a:r>
              <a:rPr lang="en-US" sz="1200" dirty="0" smtClean="0">
                <a:solidFill>
                  <a:srgbClr val="000C14"/>
                </a:solidFill>
              </a:rPr>
              <a:t>A </a:t>
            </a:r>
            <a:r>
              <a:rPr lang="en-US" sz="1200" dirty="0" err="1" smtClean="0">
                <a:solidFill>
                  <a:srgbClr val="000C14"/>
                </a:solidFill>
              </a:rPr>
              <a:t>Q</a:t>
            </a:r>
            <a:r>
              <a:rPr lang="en-US" sz="1200" baseline="-25000" dirty="0" err="1" smtClean="0">
                <a:solidFill>
                  <a:srgbClr val="000C14"/>
                </a:solidFill>
              </a:rPr>
              <a:t>f</a:t>
            </a:r>
            <a:r>
              <a:rPr lang="en-US" sz="1200" dirty="0" smtClean="0">
                <a:solidFill>
                  <a:srgbClr val="000C14"/>
                </a:solidFill>
              </a:rPr>
              <a:t> </a:t>
            </a:r>
            <a:r>
              <a:rPr lang="en-US" sz="1200" dirty="0">
                <a:solidFill>
                  <a:srgbClr val="000C14"/>
                </a:solidFill>
              </a:rPr>
              <a:t>of </a:t>
            </a:r>
            <a:r>
              <a:rPr lang="en-US" sz="1200" dirty="0" smtClean="0">
                <a:solidFill>
                  <a:srgbClr val="000C14"/>
                </a:solidFill>
              </a:rPr>
              <a:t>2.5 was used in IEEE 929-2000 and </a:t>
            </a:r>
            <a:r>
              <a:rPr lang="en-US" sz="1200" dirty="0">
                <a:solidFill>
                  <a:srgbClr val="000C14"/>
                </a:solidFill>
              </a:rPr>
              <a:t>is equivalent to a load displacement power factor of </a:t>
            </a:r>
            <a:r>
              <a:rPr lang="en-US" sz="1200" dirty="0" smtClean="0">
                <a:solidFill>
                  <a:srgbClr val="000C14"/>
                </a:solidFill>
              </a:rPr>
              <a:t>0.37. </a:t>
            </a:r>
            <a:r>
              <a:rPr lang="en-US" sz="1200" baseline="30000" dirty="0" smtClean="0">
                <a:solidFill>
                  <a:srgbClr val="000C14"/>
                </a:solidFill>
              </a:rPr>
              <a:t>[8]</a:t>
            </a:r>
          </a:p>
          <a:p>
            <a:pPr marL="171450" indent="-171450">
              <a:buFontTx/>
              <a:buChar char="•"/>
            </a:pPr>
            <a:r>
              <a:rPr lang="en-US" sz="1200" dirty="0" err="1" smtClean="0">
                <a:solidFill>
                  <a:srgbClr val="000C14"/>
                </a:solidFill>
              </a:rPr>
              <a:t>Q</a:t>
            </a:r>
            <a:r>
              <a:rPr lang="en-US" sz="1200" baseline="-25000" dirty="0" err="1" smtClean="0">
                <a:solidFill>
                  <a:srgbClr val="000C14"/>
                </a:solidFill>
              </a:rPr>
              <a:t>f</a:t>
            </a:r>
            <a:r>
              <a:rPr lang="en-US" sz="1200" dirty="0" smtClean="0">
                <a:solidFill>
                  <a:srgbClr val="000C14"/>
                </a:solidFill>
              </a:rPr>
              <a:t> was reduced to 1.0 during evaluation of IEEE 1547.1 to reduce testing burden since run on times were not significantly longer at 2.5 </a:t>
            </a:r>
            <a:endParaRPr lang="en-US" sz="1200" dirty="0">
              <a:solidFill>
                <a:srgbClr val="000C14"/>
              </a:solidFill>
            </a:endParaRPr>
          </a:p>
        </p:txBody>
      </p:sp>
    </p:spTree>
    <p:extLst>
      <p:ext uri="{BB962C8B-B14F-4D97-AF65-F5344CB8AC3E}">
        <p14:creationId xmlns:p14="http://schemas.microsoft.com/office/powerpoint/2010/main" val="3547339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4129501" cy="4800600"/>
          </a:xfrm>
        </p:spPr>
        <p:txBody>
          <a:bodyPr>
            <a:normAutofit lnSpcReduction="10000"/>
          </a:bodyPr>
          <a:lstStyle/>
          <a:p>
            <a:r>
              <a:rPr lang="en-US" dirty="0" smtClean="0"/>
              <a:t>Load is matched in real and reactive power </a:t>
            </a:r>
            <a:r>
              <a:rPr lang="en-US" baseline="30000" dirty="0" smtClean="0"/>
              <a:t>[40]</a:t>
            </a:r>
          </a:p>
          <a:p>
            <a:r>
              <a:rPr lang="en-US" dirty="0" smtClean="0"/>
              <a:t>Tested at:</a:t>
            </a:r>
          </a:p>
          <a:p>
            <a:pPr lvl="1"/>
            <a:r>
              <a:rPr lang="en-US" dirty="0" smtClean="0"/>
              <a:t>Minimum Load at unity 1.0 </a:t>
            </a:r>
            <a:r>
              <a:rPr lang="en-US" dirty="0" err="1" smtClean="0"/>
              <a:t>p.f</a:t>
            </a:r>
            <a:r>
              <a:rPr lang="en-US" dirty="0" smtClean="0"/>
              <a:t>. </a:t>
            </a:r>
          </a:p>
          <a:p>
            <a:pPr lvl="1"/>
            <a:r>
              <a:rPr lang="en-US" dirty="0" smtClean="0"/>
              <a:t>Maximum real load at unity 1.0 </a:t>
            </a:r>
            <a:r>
              <a:rPr lang="en-US" dirty="0" err="1" smtClean="0"/>
              <a:t>p.f</a:t>
            </a:r>
            <a:r>
              <a:rPr lang="en-US" dirty="0" smtClean="0"/>
              <a:t>.</a:t>
            </a:r>
          </a:p>
          <a:p>
            <a:pPr lvl="1"/>
            <a:r>
              <a:rPr lang="en-US" dirty="0" smtClean="0"/>
              <a:t>Maximum real load at rated </a:t>
            </a:r>
            <a:r>
              <a:rPr lang="en-US" dirty="0" err="1" smtClean="0"/>
              <a:t>p.f</a:t>
            </a:r>
            <a:r>
              <a:rPr lang="en-US" dirty="0" smtClean="0"/>
              <a:t>. lagging</a:t>
            </a:r>
          </a:p>
          <a:p>
            <a:pPr lvl="1"/>
            <a:r>
              <a:rPr lang="en-US" dirty="0" smtClean="0"/>
              <a:t>Maximum real load at rated </a:t>
            </a:r>
            <a:r>
              <a:rPr lang="en-US" dirty="0" err="1" smtClean="0"/>
              <a:t>p.f</a:t>
            </a:r>
            <a:r>
              <a:rPr lang="en-US" dirty="0" smtClean="0"/>
              <a:t>. leading</a:t>
            </a:r>
            <a:endParaRPr lang="en-US" dirty="0"/>
          </a:p>
        </p:txBody>
      </p:sp>
      <p:sp>
        <p:nvSpPr>
          <p:cNvPr id="3" name="Title 2"/>
          <p:cNvSpPr>
            <a:spLocks noGrp="1"/>
          </p:cNvSpPr>
          <p:nvPr>
            <p:ph type="title"/>
          </p:nvPr>
        </p:nvSpPr>
        <p:spPr>
          <a:xfrm>
            <a:off x="126340" y="95569"/>
            <a:ext cx="9017660" cy="566928"/>
          </a:xfrm>
        </p:spPr>
        <p:txBody>
          <a:bodyPr>
            <a:normAutofit/>
          </a:bodyPr>
          <a:lstStyle/>
          <a:p>
            <a:r>
              <a:rPr lang="en-US" dirty="0" smtClean="0"/>
              <a:t>Unintentional Islanding Test for Synchronous Generators</a:t>
            </a:r>
            <a:endParaRPr lang="en-US" dirty="0"/>
          </a:p>
        </p:txBody>
      </p:sp>
      <p:pic>
        <p:nvPicPr>
          <p:cNvPr id="4" name="Picture 3" descr="Screen Shot 2016-07-29 at 6.44.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0" y="1306005"/>
            <a:ext cx="4533900" cy="2514600"/>
          </a:xfrm>
          <a:prstGeom prst="rect">
            <a:avLst/>
          </a:prstGeom>
        </p:spPr>
      </p:pic>
      <p:sp>
        <p:nvSpPr>
          <p:cNvPr id="5" name="TextBox 4"/>
          <p:cNvSpPr txBox="1"/>
          <p:nvPr/>
        </p:nvSpPr>
        <p:spPr>
          <a:xfrm>
            <a:off x="5307054" y="3693723"/>
            <a:ext cx="2889572" cy="646331"/>
          </a:xfrm>
          <a:prstGeom prst="rect">
            <a:avLst/>
          </a:prstGeom>
          <a:noFill/>
        </p:spPr>
        <p:txBody>
          <a:bodyPr wrap="square" rtlCol="0">
            <a:spAutoFit/>
          </a:bodyPr>
          <a:lstStyle/>
          <a:p>
            <a:pPr algn="ctr"/>
            <a:r>
              <a:rPr lang="en-US" sz="1200" dirty="0">
                <a:solidFill>
                  <a:srgbClr val="000C14"/>
                </a:solidFill>
              </a:rPr>
              <a:t>Figure </a:t>
            </a:r>
            <a:r>
              <a:rPr lang="en-US" sz="1200" dirty="0" smtClean="0">
                <a:solidFill>
                  <a:srgbClr val="000C14"/>
                </a:solidFill>
              </a:rPr>
              <a:t>3—</a:t>
            </a:r>
            <a:r>
              <a:rPr lang="en-US" sz="1200" dirty="0">
                <a:solidFill>
                  <a:srgbClr val="000C14"/>
                </a:solidFill>
              </a:rPr>
              <a:t>Unintentional islanding </a:t>
            </a:r>
            <a:r>
              <a:rPr lang="en-US" sz="1200" dirty="0" smtClean="0">
                <a:solidFill>
                  <a:srgbClr val="000C14"/>
                </a:solidFill>
              </a:rPr>
              <a:t>test for synchronous generators  configuration from IEEE 1547.1</a:t>
            </a:r>
            <a:endParaRPr lang="en-US" sz="1200" dirty="0">
              <a:solidFill>
                <a:srgbClr val="000C14"/>
              </a:solidFill>
            </a:endParaRPr>
          </a:p>
        </p:txBody>
      </p:sp>
    </p:spTree>
    <p:extLst>
      <p:ext uri="{BB962C8B-B14F-4D97-AF65-F5344CB8AC3E}">
        <p14:creationId xmlns:p14="http://schemas.microsoft.com/office/powerpoint/2010/main" val="3547339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meet the unintentional islanding requirement in 1547, the DR installation </a:t>
            </a:r>
            <a:r>
              <a:rPr lang="en-US" dirty="0"/>
              <a:t>may contain reverse or minimum import power-flow </a:t>
            </a:r>
            <a:r>
              <a:rPr lang="en-US" dirty="0" smtClean="0"/>
              <a:t>protection </a:t>
            </a:r>
            <a:r>
              <a:rPr lang="en-US" baseline="30000" dirty="0" smtClean="0"/>
              <a:t>[40]</a:t>
            </a:r>
          </a:p>
          <a:p>
            <a:r>
              <a:rPr lang="en-US" dirty="0"/>
              <a:t>S</a:t>
            </a:r>
            <a:r>
              <a:rPr lang="en-US" dirty="0" smtClean="0"/>
              <a:t>ensed </a:t>
            </a:r>
            <a:r>
              <a:rPr lang="en-US" dirty="0"/>
              <a:t>between the point of </a:t>
            </a:r>
            <a:r>
              <a:rPr lang="en-US" dirty="0" smtClean="0"/>
              <a:t>DR connection </a:t>
            </a:r>
            <a:r>
              <a:rPr lang="en-US" dirty="0"/>
              <a:t>and the PCC, </a:t>
            </a:r>
            <a:r>
              <a:rPr lang="en-US" dirty="0" smtClean="0"/>
              <a:t>it disconnects </a:t>
            </a:r>
            <a:r>
              <a:rPr lang="en-US" dirty="0"/>
              <a:t>or </a:t>
            </a:r>
            <a:r>
              <a:rPr lang="en-US" dirty="0" smtClean="0"/>
              <a:t>isolates </a:t>
            </a:r>
            <a:r>
              <a:rPr lang="en-US" dirty="0"/>
              <a:t>the DR if power flow from the area EPS to </a:t>
            </a:r>
            <a:r>
              <a:rPr lang="en-US" dirty="0" smtClean="0"/>
              <a:t>the local </a:t>
            </a:r>
            <a:r>
              <a:rPr lang="en-US" dirty="0"/>
              <a:t>EPS reverses or falls below a set threshold</a:t>
            </a:r>
            <a:r>
              <a:rPr lang="en-US" dirty="0" smtClean="0"/>
              <a:t>.</a:t>
            </a:r>
          </a:p>
          <a:p>
            <a:r>
              <a:rPr lang="en-US" dirty="0" smtClean="0"/>
              <a:t>IEEE 1547.1 tests evaluate the magnitude and time of the reverse/minimum power flow protective device.</a:t>
            </a:r>
            <a:endParaRPr lang="en-US" dirty="0"/>
          </a:p>
        </p:txBody>
      </p:sp>
      <p:sp>
        <p:nvSpPr>
          <p:cNvPr id="3" name="Title 2"/>
          <p:cNvSpPr>
            <a:spLocks noGrp="1"/>
          </p:cNvSpPr>
          <p:nvPr>
            <p:ph type="title"/>
          </p:nvPr>
        </p:nvSpPr>
        <p:spPr>
          <a:xfrm>
            <a:off x="126340" y="95569"/>
            <a:ext cx="8229600" cy="566928"/>
          </a:xfrm>
        </p:spPr>
        <p:txBody>
          <a:bodyPr/>
          <a:lstStyle/>
          <a:p>
            <a:r>
              <a:rPr lang="en-US" dirty="0" smtClean="0"/>
              <a:t>Reverse Power Flow (for unintentional islanding)</a:t>
            </a:r>
            <a:endParaRPr lang="en-US" dirty="0"/>
          </a:p>
        </p:txBody>
      </p:sp>
    </p:spTree>
    <p:extLst>
      <p:ext uri="{BB962C8B-B14F-4D97-AF65-F5344CB8AC3E}">
        <p14:creationId xmlns:p14="http://schemas.microsoft.com/office/powerpoint/2010/main" val="35473397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75466"/>
            <a:ext cx="8229600" cy="3496733"/>
          </a:xfrm>
        </p:spPr>
        <p:txBody>
          <a:bodyPr>
            <a:normAutofit/>
          </a:bodyPr>
          <a:lstStyle/>
          <a:p>
            <a:pPr marL="0" indent="0" algn="ctr">
              <a:buNone/>
            </a:pPr>
            <a:r>
              <a:rPr lang="en-US" sz="4400" b="1" dirty="0" smtClean="0"/>
              <a:t>Advanced Testing </a:t>
            </a:r>
            <a:endParaRPr lang="en-US" sz="4400" b="1" dirty="0"/>
          </a:p>
        </p:txBody>
      </p:sp>
    </p:spTree>
    <p:extLst>
      <p:ext uri="{BB962C8B-B14F-4D97-AF65-F5344CB8AC3E}">
        <p14:creationId xmlns:p14="http://schemas.microsoft.com/office/powerpoint/2010/main" val="1275638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8397" y="95569"/>
            <a:ext cx="8229600" cy="566928"/>
          </a:xfrm>
        </p:spPr>
        <p:txBody>
          <a:bodyPr>
            <a:noAutofit/>
          </a:bodyPr>
          <a:lstStyle/>
          <a:p>
            <a:r>
              <a:rPr lang="en-US" sz="3200" dirty="0"/>
              <a:t>Energy Systems Integration Facility (ESIF</a:t>
            </a:r>
            <a:r>
              <a:rPr lang="en-US" sz="3200" dirty="0" smtClean="0"/>
              <a:t>)</a:t>
            </a:r>
            <a:endParaRPr lang="en-US" sz="3200" dirty="0"/>
          </a:p>
        </p:txBody>
      </p:sp>
      <p:grpSp>
        <p:nvGrpSpPr>
          <p:cNvPr id="4" name="Group 3"/>
          <p:cNvGrpSpPr/>
          <p:nvPr/>
        </p:nvGrpSpPr>
        <p:grpSpPr>
          <a:xfrm>
            <a:off x="228600" y="1066800"/>
            <a:ext cx="5332904" cy="2895600"/>
            <a:chOff x="3675660" y="1295400"/>
            <a:chExt cx="5332904" cy="2895600"/>
          </a:xfrm>
        </p:grpSpPr>
        <p:pic>
          <p:nvPicPr>
            <p:cNvPr id="5" name="Picture 4" descr="234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5660" y="1295400"/>
              <a:ext cx="5332904" cy="2895600"/>
            </a:xfrm>
            <a:prstGeom prst="rect">
              <a:avLst/>
            </a:prstGeom>
          </p:spPr>
        </p:pic>
        <p:sp>
          <p:nvSpPr>
            <p:cNvPr id="6" name="TextBox 5"/>
            <p:cNvSpPr txBox="1"/>
            <p:nvPr/>
          </p:nvSpPr>
          <p:spPr>
            <a:xfrm>
              <a:off x="7848600" y="1777133"/>
              <a:ext cx="915635" cy="400110"/>
            </a:xfrm>
            <a:prstGeom prst="rect">
              <a:avLst/>
            </a:prstGeom>
            <a:noFill/>
          </p:spPr>
          <p:txBody>
            <a:bodyPr wrap="none" rtlCol="0">
              <a:spAutoFit/>
            </a:bodyPr>
            <a:lstStyle/>
            <a:p>
              <a:r>
                <a:rPr lang="en-US" sz="2000" b="1" dirty="0" smtClean="0">
                  <a:solidFill>
                    <a:srgbClr val="070809"/>
                  </a:solidFill>
                </a:rPr>
                <a:t>Offices</a:t>
              </a:r>
              <a:endParaRPr lang="en-US" sz="2000" b="1" dirty="0">
                <a:solidFill>
                  <a:srgbClr val="070809"/>
                </a:solidFill>
              </a:endParaRPr>
            </a:p>
          </p:txBody>
        </p:sp>
        <p:sp>
          <p:nvSpPr>
            <p:cNvPr id="7" name="TextBox 6"/>
            <p:cNvSpPr txBox="1"/>
            <p:nvPr/>
          </p:nvSpPr>
          <p:spPr>
            <a:xfrm>
              <a:off x="6549606" y="1768641"/>
              <a:ext cx="1110651" cy="400110"/>
            </a:xfrm>
            <a:prstGeom prst="rect">
              <a:avLst/>
            </a:prstGeom>
            <a:noFill/>
          </p:spPr>
          <p:txBody>
            <a:bodyPr wrap="none" rtlCol="0">
              <a:spAutoFit/>
            </a:bodyPr>
            <a:lstStyle/>
            <a:p>
              <a:r>
                <a:rPr lang="en-US" sz="2000" b="1" dirty="0" smtClean="0">
                  <a:solidFill>
                    <a:srgbClr val="070809"/>
                  </a:solidFill>
                </a:rPr>
                <a:t>HPC - DC</a:t>
              </a:r>
              <a:endParaRPr lang="en-US" sz="2000" b="1" dirty="0">
                <a:solidFill>
                  <a:srgbClr val="070809"/>
                </a:solidFill>
              </a:endParaRPr>
            </a:p>
          </p:txBody>
        </p:sp>
        <p:sp>
          <p:nvSpPr>
            <p:cNvPr id="8" name="TextBox 7"/>
            <p:cNvSpPr txBox="1"/>
            <p:nvPr/>
          </p:nvSpPr>
          <p:spPr>
            <a:xfrm>
              <a:off x="4681117" y="1752599"/>
              <a:ext cx="1531188" cy="400110"/>
            </a:xfrm>
            <a:prstGeom prst="rect">
              <a:avLst/>
            </a:prstGeom>
            <a:noFill/>
          </p:spPr>
          <p:txBody>
            <a:bodyPr wrap="none" rtlCol="0">
              <a:spAutoFit/>
            </a:bodyPr>
            <a:lstStyle/>
            <a:p>
              <a:r>
                <a:rPr lang="en-US" sz="2000" b="1" dirty="0" smtClean="0">
                  <a:solidFill>
                    <a:srgbClr val="070809"/>
                  </a:solidFill>
                </a:rPr>
                <a:t>Laboratories</a:t>
              </a:r>
              <a:endParaRPr lang="en-US" sz="2000" b="1" dirty="0">
                <a:solidFill>
                  <a:srgbClr val="070809"/>
                </a:solidFill>
              </a:endParaRPr>
            </a:p>
          </p:txBody>
        </p:sp>
        <p:cxnSp>
          <p:nvCxnSpPr>
            <p:cNvPr id="9" name="Straight Arrow Connector 8"/>
            <p:cNvCxnSpPr>
              <a:stCxn id="8" idx="2"/>
            </p:cNvCxnSpPr>
            <p:nvPr/>
          </p:nvCxnSpPr>
          <p:spPr>
            <a:xfrm flipH="1">
              <a:off x="5297905" y="2152709"/>
              <a:ext cx="148806" cy="438090"/>
            </a:xfrm>
            <a:prstGeom prst="straightConnector1">
              <a:avLst/>
            </a:prstGeom>
            <a:ln w="50800">
              <a:solidFill>
                <a:srgbClr val="070809"/>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6549606" y="2152709"/>
              <a:ext cx="167062" cy="438090"/>
            </a:xfrm>
            <a:prstGeom prst="straightConnector1">
              <a:avLst/>
            </a:prstGeom>
            <a:ln w="50800">
              <a:solidFill>
                <a:srgbClr val="070809"/>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8087435" y="2152709"/>
              <a:ext cx="148806" cy="438090"/>
            </a:xfrm>
            <a:prstGeom prst="straightConnector1">
              <a:avLst/>
            </a:prstGeom>
            <a:ln w="50800">
              <a:solidFill>
                <a:srgbClr val="070809"/>
              </a:solidFill>
              <a:tailEnd type="triangle"/>
            </a:ln>
          </p:spPr>
          <p:style>
            <a:lnRef idx="2">
              <a:schemeClr val="accent1"/>
            </a:lnRef>
            <a:fillRef idx="0">
              <a:schemeClr val="accent1"/>
            </a:fillRef>
            <a:effectRef idx="1">
              <a:schemeClr val="accent1"/>
            </a:effectRef>
            <a:fontRef idx="minor">
              <a:schemeClr val="tx1"/>
            </a:fontRef>
          </p:style>
        </p:cxnSp>
      </p:gr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1014857"/>
            <a:ext cx="3200400" cy="661917"/>
          </a:xfrm>
          <a:prstGeom prst="rect">
            <a:avLst/>
          </a:prstGeom>
        </p:spPr>
      </p:pic>
      <p:sp>
        <p:nvSpPr>
          <p:cNvPr id="13" name="Content Placeholder 2"/>
          <p:cNvSpPr>
            <a:spLocks noGrp="1"/>
          </p:cNvSpPr>
          <p:nvPr>
            <p:ph idx="1"/>
          </p:nvPr>
        </p:nvSpPr>
        <p:spPr bwMode="auto">
          <a:xfrm>
            <a:off x="5638800" y="1828800"/>
            <a:ext cx="3352800" cy="4953000"/>
          </a:xfrm>
          <a:noFill/>
          <a:ln>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0" indent="0" eaLnBrk="1" hangingPunct="1">
              <a:lnSpc>
                <a:spcPct val="110000"/>
              </a:lnSpc>
              <a:spcBef>
                <a:spcPts val="0"/>
              </a:spcBef>
              <a:spcAft>
                <a:spcPts val="1200"/>
              </a:spcAft>
              <a:buNone/>
            </a:pPr>
            <a:r>
              <a:rPr lang="en-US" sz="2600" dirty="0" smtClean="0">
                <a:solidFill>
                  <a:srgbClr val="070809"/>
                </a:solidFill>
                <a:latin typeface="Calibri" pitchFamily="34" charset="0"/>
                <a:ea typeface="ＭＳ Ｐゴシック"/>
                <a:cs typeface="Arial" pitchFamily="34" charset="0"/>
              </a:rPr>
              <a:t>Unique Capabilities</a:t>
            </a:r>
          </a:p>
          <a:p>
            <a:pPr marL="230188" indent="-230188" eaLnBrk="1" hangingPunct="1">
              <a:lnSpc>
                <a:spcPct val="110000"/>
              </a:lnSpc>
              <a:spcBef>
                <a:spcPts val="0"/>
              </a:spcBef>
              <a:spcAft>
                <a:spcPts val="1200"/>
              </a:spcAft>
            </a:pPr>
            <a:r>
              <a:rPr lang="en-US" sz="1800" b="0" dirty="0" smtClean="0">
                <a:solidFill>
                  <a:srgbClr val="070809"/>
                </a:solidFill>
                <a:latin typeface="Calibri" pitchFamily="34" charset="0"/>
                <a:ea typeface="ＭＳ Ｐゴシック"/>
                <a:cs typeface="Arial" pitchFamily="34" charset="0"/>
              </a:rPr>
              <a:t>Multiple parallel AC and DC experimental busses (MW power level) with grid simulation and loads</a:t>
            </a:r>
          </a:p>
          <a:p>
            <a:pPr marL="230188" indent="-230188" eaLnBrk="1" hangingPunct="1">
              <a:lnSpc>
                <a:spcPct val="110000"/>
              </a:lnSpc>
              <a:spcBef>
                <a:spcPts val="0"/>
              </a:spcBef>
              <a:spcAft>
                <a:spcPts val="1200"/>
              </a:spcAft>
            </a:pPr>
            <a:r>
              <a:rPr lang="en-US" sz="1800" b="0" dirty="0" smtClean="0">
                <a:solidFill>
                  <a:srgbClr val="070809"/>
                </a:solidFill>
                <a:latin typeface="Calibri" pitchFamily="34" charset="0"/>
                <a:ea typeface="ＭＳ Ｐゴシック"/>
                <a:cs typeface="Arial" pitchFamily="34" charset="0"/>
              </a:rPr>
              <a:t>Flexible interconnection points for electricity, thermal, and fuels</a:t>
            </a:r>
          </a:p>
          <a:p>
            <a:pPr marL="230188" indent="-230188" eaLnBrk="1" hangingPunct="1">
              <a:lnSpc>
                <a:spcPct val="110000"/>
              </a:lnSpc>
              <a:spcBef>
                <a:spcPts val="0"/>
              </a:spcBef>
              <a:spcAft>
                <a:spcPts val="1200"/>
              </a:spcAft>
            </a:pPr>
            <a:r>
              <a:rPr lang="en-US" sz="1800" b="0" dirty="0" smtClean="0">
                <a:solidFill>
                  <a:srgbClr val="070809"/>
                </a:solidFill>
                <a:latin typeface="Calibri" pitchFamily="34" charset="0"/>
                <a:ea typeface="ＭＳ Ｐゴシック"/>
                <a:cs typeface="Arial" pitchFamily="34" charset="0"/>
              </a:rPr>
              <a:t>Medium voltage (15kV) microgrid test bed</a:t>
            </a:r>
          </a:p>
          <a:p>
            <a:pPr marL="230188" indent="-230188" eaLnBrk="1" hangingPunct="1">
              <a:lnSpc>
                <a:spcPct val="110000"/>
              </a:lnSpc>
              <a:spcBef>
                <a:spcPts val="0"/>
              </a:spcBef>
              <a:spcAft>
                <a:spcPts val="1200"/>
              </a:spcAft>
            </a:pPr>
            <a:r>
              <a:rPr lang="en-US" sz="1800" b="0" dirty="0" smtClean="0">
                <a:solidFill>
                  <a:srgbClr val="070809"/>
                </a:solidFill>
                <a:latin typeface="Calibri" pitchFamily="34" charset="0"/>
                <a:ea typeface="ＭＳ Ｐゴシック"/>
                <a:cs typeface="Arial" pitchFamily="34" charset="0"/>
              </a:rPr>
              <a:t>Virtual utility operations center and visualization rooms</a:t>
            </a:r>
          </a:p>
          <a:p>
            <a:pPr marL="230188" indent="-230188" eaLnBrk="1" hangingPunct="1">
              <a:lnSpc>
                <a:spcPct val="110000"/>
              </a:lnSpc>
              <a:spcBef>
                <a:spcPts val="0"/>
              </a:spcBef>
              <a:spcAft>
                <a:spcPts val="1200"/>
              </a:spcAft>
            </a:pPr>
            <a:r>
              <a:rPr lang="en-US" sz="1800" b="0" dirty="0" smtClean="0">
                <a:solidFill>
                  <a:srgbClr val="070809"/>
                </a:solidFill>
                <a:latin typeface="Calibri" pitchFamily="34" charset="0"/>
                <a:ea typeface="ＭＳ Ｐゴシック"/>
                <a:cs typeface="Arial" pitchFamily="34" charset="0"/>
              </a:rPr>
              <a:t>Smart grid testing lab for advanced communications and control</a:t>
            </a:r>
          </a:p>
          <a:p>
            <a:pPr marL="230188" indent="-230188" eaLnBrk="1" hangingPunct="1">
              <a:lnSpc>
                <a:spcPct val="110000"/>
              </a:lnSpc>
              <a:spcBef>
                <a:spcPts val="0"/>
              </a:spcBef>
              <a:spcAft>
                <a:spcPts val="1200"/>
              </a:spcAft>
            </a:pPr>
            <a:r>
              <a:rPr lang="en-US" sz="1800" b="0" dirty="0" smtClean="0">
                <a:solidFill>
                  <a:srgbClr val="070809"/>
                </a:solidFill>
                <a:latin typeface="Calibri" pitchFamily="34" charset="0"/>
                <a:ea typeface="ＭＳ Ｐゴシック"/>
                <a:cs typeface="Arial" pitchFamily="34" charset="0"/>
              </a:rPr>
              <a:t>Interconnectivity to external field sites   for data feeds and model validation</a:t>
            </a:r>
          </a:p>
          <a:p>
            <a:pPr marL="230188" indent="-230188" eaLnBrk="1" hangingPunct="1">
              <a:lnSpc>
                <a:spcPct val="110000"/>
              </a:lnSpc>
              <a:spcBef>
                <a:spcPts val="0"/>
              </a:spcBef>
              <a:spcAft>
                <a:spcPts val="1200"/>
              </a:spcAft>
            </a:pPr>
            <a:r>
              <a:rPr lang="en-US" sz="1800" b="0" dirty="0" smtClean="0">
                <a:solidFill>
                  <a:srgbClr val="070809"/>
                </a:solidFill>
                <a:latin typeface="Calibri" pitchFamily="34" charset="0"/>
                <a:ea typeface="ＭＳ Ｐゴシック"/>
                <a:cs typeface="Arial" pitchFamily="34" charset="0"/>
              </a:rPr>
              <a:t>Petascale HPC and data mgmt system in showcase energy efficient data center</a:t>
            </a:r>
          </a:p>
          <a:p>
            <a:pPr marL="230188" indent="-230188" eaLnBrk="1" hangingPunct="1">
              <a:lnSpc>
                <a:spcPct val="110000"/>
              </a:lnSpc>
              <a:spcBef>
                <a:spcPts val="0"/>
              </a:spcBef>
              <a:spcAft>
                <a:spcPts val="1200"/>
              </a:spcAft>
            </a:pPr>
            <a:r>
              <a:rPr lang="en-US" sz="1800" b="0" dirty="0" smtClean="0">
                <a:solidFill>
                  <a:srgbClr val="070809"/>
                </a:solidFill>
                <a:latin typeface="Calibri" pitchFamily="34" charset="0"/>
                <a:ea typeface="ＭＳ Ｐゴシック"/>
                <a:cs typeface="Arial" pitchFamily="34" charset="0"/>
              </a:rPr>
              <a:t>MW-scale Power hardware-in-the-loop (PHIL) simulation capability to test grid scenarios with high penetrations of clean energy technologies</a:t>
            </a:r>
          </a:p>
        </p:txBody>
      </p:sp>
      <p:pic>
        <p:nvPicPr>
          <p:cNvPr id="14" name="Picture 13" descr="IMG_1168.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78514" y="4419600"/>
            <a:ext cx="3208140" cy="2174363"/>
          </a:xfrm>
          <a:prstGeom prst="rect">
            <a:avLst/>
          </a:prstGeom>
        </p:spPr>
      </p:pic>
      <p:pic>
        <p:nvPicPr>
          <p:cNvPr id="15" name="Picture 14" descr="Screen Shot 2013-08-28 at 6.20.26 A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4038601"/>
            <a:ext cx="2578629" cy="1676400"/>
          </a:xfrm>
          <a:prstGeom prst="rect">
            <a:avLst/>
          </a:prstGeom>
        </p:spPr>
      </p:pic>
      <p:sp>
        <p:nvSpPr>
          <p:cNvPr id="16" name="Rectangle 5"/>
          <p:cNvSpPr>
            <a:spLocks noChangeArrowheads="1"/>
          </p:cNvSpPr>
          <p:nvPr/>
        </p:nvSpPr>
        <p:spPr bwMode="auto">
          <a:xfrm>
            <a:off x="36715" y="5867400"/>
            <a:ext cx="2173085"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lnSpc>
                <a:spcPct val="80000"/>
              </a:lnSpc>
              <a:spcBef>
                <a:spcPct val="20000"/>
              </a:spcBef>
            </a:pPr>
            <a:r>
              <a:rPr lang="en-US" sz="1400" b="1" dirty="0" smtClean="0">
                <a:solidFill>
                  <a:srgbClr val="0066CC"/>
                </a:solidFill>
                <a:latin typeface="Arial" charset="0"/>
              </a:rPr>
              <a:t>Shortening the time between innovation and practice</a:t>
            </a:r>
            <a:endParaRPr lang="en-US" sz="1400" b="1" dirty="0">
              <a:solidFill>
                <a:srgbClr val="0066CC"/>
              </a:solidFill>
              <a:latin typeface="Arial" charset="0"/>
            </a:endParaRPr>
          </a:p>
        </p:txBody>
      </p:sp>
      <p:sp>
        <p:nvSpPr>
          <p:cNvPr id="17" name="TextBox 16"/>
          <p:cNvSpPr txBox="1"/>
          <p:nvPr/>
        </p:nvSpPr>
        <p:spPr>
          <a:xfrm>
            <a:off x="1676206" y="685800"/>
            <a:ext cx="2598939" cy="646331"/>
          </a:xfrm>
          <a:prstGeom prst="rect">
            <a:avLst/>
          </a:prstGeom>
          <a:noFill/>
        </p:spPr>
        <p:txBody>
          <a:bodyPr wrap="none" rtlCol="0">
            <a:spAutoFit/>
          </a:bodyPr>
          <a:lstStyle/>
          <a:p>
            <a:pPr algn="ctr"/>
            <a:r>
              <a:rPr lang="en-US" dirty="0" smtClean="0">
                <a:hlinkClick r:id="rId6"/>
              </a:rPr>
              <a:t>http</a:t>
            </a:r>
            <a:r>
              <a:rPr lang="en-US" dirty="0">
                <a:hlinkClick r:id="rId6"/>
              </a:rPr>
              <a:t>://www.nrel.gov/</a:t>
            </a:r>
            <a:r>
              <a:rPr lang="en-US" dirty="0" smtClean="0">
                <a:hlinkClick r:id="rId6"/>
              </a:rPr>
              <a:t>esif</a:t>
            </a:r>
            <a:endParaRPr lang="en-US" dirty="0" smtClean="0"/>
          </a:p>
          <a:p>
            <a:pPr algn="ctr"/>
            <a:endParaRPr lang="en-US" dirty="0"/>
          </a:p>
        </p:txBody>
      </p:sp>
    </p:spTree>
    <p:extLst>
      <p:ext uri="{BB962C8B-B14F-4D97-AF65-F5344CB8AC3E}">
        <p14:creationId xmlns:p14="http://schemas.microsoft.com/office/powerpoint/2010/main" val="2327692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5" y="95569"/>
            <a:ext cx="8229600" cy="566928"/>
          </a:xfrm>
        </p:spPr>
        <p:txBody>
          <a:bodyPr/>
          <a:lstStyle/>
          <a:p>
            <a:r>
              <a:rPr lang="en-US" dirty="0" smtClean="0"/>
              <a:t>Energy Systems Integration Facility (ESIF)</a:t>
            </a:r>
            <a:endParaRPr lang="en-US" dirty="0"/>
          </a:p>
        </p:txBody>
      </p:sp>
      <p:pic>
        <p:nvPicPr>
          <p:cNvPr id="3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l="941" r="941"/>
          <a:stretch>
            <a:fillRect/>
          </a:stretch>
        </p:blipFill>
        <p:spPr>
          <a:xfrm>
            <a:off x="457200" y="1371600"/>
            <a:ext cx="8229600" cy="48006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Rectangle 30"/>
          <p:cNvSpPr/>
          <p:nvPr/>
        </p:nvSpPr>
        <p:spPr>
          <a:xfrm>
            <a:off x="49213" y="838200"/>
            <a:ext cx="9094787" cy="5718175"/>
          </a:xfrm>
          <a:prstGeom prst="rect">
            <a:avLst/>
          </a:prstGeom>
          <a:solidFill>
            <a:srgbClr val="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79C1"/>
              </a:solidFill>
              <a:effectLst/>
              <a:uLnTx/>
              <a:uFillTx/>
              <a:latin typeface="Calibri"/>
              <a:ea typeface="+mn-ea"/>
              <a:cs typeface="+mn-cs"/>
            </a:endParaRPr>
          </a:p>
        </p:txBody>
      </p:sp>
      <p:pic>
        <p:nvPicPr>
          <p:cNvPr id="32" name="Picture 37" descr="Screen Shot 2013-02-18 at 11.13.27 AM.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85800" y="1733550"/>
            <a:ext cx="7935913" cy="362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3" name="Straight Arrow Connector 32"/>
          <p:cNvCxnSpPr/>
          <p:nvPr/>
        </p:nvCxnSpPr>
        <p:spPr>
          <a:xfrm flipH="1">
            <a:off x="4856527" y="1905000"/>
            <a:ext cx="1315674" cy="545723"/>
          </a:xfrm>
          <a:prstGeom prst="straightConnector1">
            <a:avLst/>
          </a:prstGeom>
          <a:noFill/>
          <a:ln w="38100" cap="flat" cmpd="sng" algn="ctr">
            <a:solidFill>
              <a:srgbClr val="00A4E4"/>
            </a:solidFill>
            <a:prstDash val="solid"/>
            <a:tailEnd type="oval" w="lg" len="lg"/>
          </a:ln>
          <a:effectLst>
            <a:glow rad="139700">
              <a:srgbClr val="FFFFFF">
                <a:alpha val="40000"/>
              </a:srgbClr>
            </a:glow>
          </a:effectLst>
        </p:spPr>
      </p:cxnSp>
      <p:sp>
        <p:nvSpPr>
          <p:cNvPr id="34" name="TextBox 33"/>
          <p:cNvSpPr txBox="1">
            <a:spLocks noChangeArrowheads="1"/>
          </p:cNvSpPr>
          <p:nvPr/>
        </p:nvSpPr>
        <p:spPr bwMode="auto">
          <a:xfrm>
            <a:off x="6477000" y="914400"/>
            <a:ext cx="2299672"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smtClean="0">
                <a:ln>
                  <a:noFill/>
                </a:ln>
                <a:solidFill>
                  <a:srgbClr val="0079C1"/>
                </a:solidFill>
                <a:effectLst/>
                <a:uLnTx/>
                <a:uFillTx/>
                <a:latin typeface="Calibri" charset="0"/>
              </a:rPr>
              <a:t>Smart buildings </a:t>
            </a:r>
            <a:r>
              <a:rPr kumimoji="0" lang="en-US" altLang="en-US" sz="1600" b="1" i="0" u="none" strike="noStrike" kern="0" cap="none" spc="0" normalizeH="0" baseline="0" noProof="0" dirty="0">
                <a:ln>
                  <a:noFill/>
                </a:ln>
                <a:solidFill>
                  <a:srgbClr val="0079C1"/>
                </a:solidFill>
                <a:effectLst/>
                <a:uLnTx/>
                <a:uFillTx/>
                <a:latin typeface="Calibri" charset="0"/>
              </a:rPr>
              <a:t>&amp; </a:t>
            </a:r>
            <a:r>
              <a:rPr kumimoji="0" lang="en-US" altLang="en-US" sz="1600" b="1" i="0" u="none" strike="noStrike" kern="0" cap="none" spc="0" normalizeH="0" baseline="0" noProof="0" dirty="0" smtClean="0">
                <a:ln>
                  <a:noFill/>
                </a:ln>
                <a:solidFill>
                  <a:srgbClr val="0079C1"/>
                </a:solidFill>
                <a:effectLst/>
                <a:uLnTx/>
                <a:uFillTx/>
                <a:latin typeface="Calibri" charset="0"/>
              </a:rPr>
              <a:t>controllable loads</a:t>
            </a:r>
            <a:endParaRPr kumimoji="0" lang="en-US" altLang="en-US" sz="1600" b="1" i="0" u="none" strike="noStrike" kern="0" cap="none" spc="0" normalizeH="0" baseline="0" noProof="0" dirty="0">
              <a:ln>
                <a:noFill/>
              </a:ln>
              <a:solidFill>
                <a:srgbClr val="0079C1"/>
              </a:solidFill>
              <a:effectLst/>
              <a:uLnTx/>
              <a:uFillTx/>
              <a:latin typeface="Calibri" charset="0"/>
            </a:endParaRPr>
          </a:p>
        </p:txBody>
      </p:sp>
      <p:sp>
        <p:nvSpPr>
          <p:cNvPr id="35" name="TextBox 34"/>
          <p:cNvSpPr txBox="1">
            <a:spLocks noChangeArrowheads="1"/>
          </p:cNvSpPr>
          <p:nvPr/>
        </p:nvSpPr>
        <p:spPr bwMode="auto">
          <a:xfrm>
            <a:off x="2819400" y="4724400"/>
            <a:ext cx="29718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79C1"/>
                </a:solidFill>
                <a:effectLst/>
                <a:uLnTx/>
                <a:uFillTx/>
                <a:latin typeface="Calibri" charset="0"/>
              </a:rPr>
              <a:t>Power </a:t>
            </a:r>
            <a:r>
              <a:rPr kumimoji="0" lang="en-US" altLang="en-US" sz="1600" b="1" i="0" u="none" strike="noStrike" kern="0" cap="none" spc="0" normalizeH="0" baseline="0" noProof="0" dirty="0" smtClean="0">
                <a:ln>
                  <a:noFill/>
                </a:ln>
                <a:solidFill>
                  <a:srgbClr val="0079C1"/>
                </a:solidFill>
                <a:effectLst/>
                <a:uLnTx/>
                <a:uFillTx/>
                <a:latin typeface="Calibri" charset="0"/>
              </a:rPr>
              <a:t>Systems Integration</a:t>
            </a:r>
            <a:endParaRPr kumimoji="0" lang="en-US" altLang="en-US" sz="1600" b="1" i="0" u="none" strike="noStrike" kern="0" cap="none" spc="0" normalizeH="0" baseline="0" noProof="0" dirty="0">
              <a:ln>
                <a:noFill/>
              </a:ln>
              <a:solidFill>
                <a:srgbClr val="0079C1"/>
              </a:solidFill>
              <a:effectLst/>
              <a:uLnTx/>
              <a:uFillTx/>
              <a:latin typeface="Calibri"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smtClean="0">
                <a:ln>
                  <a:noFill/>
                </a:ln>
                <a:solidFill>
                  <a:srgbClr val="0079C1"/>
                </a:solidFill>
                <a:effectLst/>
                <a:uLnTx/>
                <a:uFillTx/>
                <a:latin typeface="Calibri" charset="0"/>
              </a:rPr>
              <a:t>Grid Simulators - Microgrids</a:t>
            </a:r>
            <a:endParaRPr kumimoji="0" lang="en-US" altLang="en-US" sz="1600" b="0" i="0" u="none" strike="noStrike" kern="0" cap="none" spc="0" normalizeH="0" baseline="0" noProof="0" dirty="0">
              <a:ln>
                <a:noFill/>
              </a:ln>
              <a:solidFill>
                <a:srgbClr val="0079C1"/>
              </a:solidFill>
              <a:effectLst/>
              <a:uLnTx/>
              <a:uFillTx/>
              <a:latin typeface="Calibri" charset="0"/>
            </a:endParaRPr>
          </a:p>
        </p:txBody>
      </p:sp>
      <p:cxnSp>
        <p:nvCxnSpPr>
          <p:cNvPr id="36" name="Straight Arrow Connector 35"/>
          <p:cNvCxnSpPr/>
          <p:nvPr/>
        </p:nvCxnSpPr>
        <p:spPr>
          <a:xfrm flipH="1" flipV="1">
            <a:off x="3903025" y="3264725"/>
            <a:ext cx="440375" cy="1535875"/>
          </a:xfrm>
          <a:prstGeom prst="straightConnector1">
            <a:avLst/>
          </a:prstGeom>
          <a:noFill/>
          <a:ln w="38100" cap="flat" cmpd="sng" algn="ctr">
            <a:solidFill>
              <a:srgbClr val="00A4E4"/>
            </a:solidFill>
            <a:prstDash val="solid"/>
            <a:tailEnd type="oval" w="lg" len="lg"/>
          </a:ln>
          <a:effectLst>
            <a:glow rad="139700">
              <a:srgbClr val="FFFFFF">
                <a:alpha val="40000"/>
              </a:srgbClr>
            </a:glow>
          </a:effectLst>
        </p:spPr>
      </p:cxnSp>
      <p:sp>
        <p:nvSpPr>
          <p:cNvPr id="37" name="TextBox 36"/>
          <p:cNvSpPr txBox="1">
            <a:spLocks noChangeArrowheads="1"/>
          </p:cNvSpPr>
          <p:nvPr/>
        </p:nvSpPr>
        <p:spPr bwMode="auto">
          <a:xfrm>
            <a:off x="7938" y="4343400"/>
            <a:ext cx="212530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79C1"/>
                </a:solidFill>
                <a:effectLst/>
                <a:uLnTx/>
                <a:uFillTx/>
                <a:latin typeface="Calibri" charset="0"/>
              </a:rPr>
              <a:t>Energy Systems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79C1"/>
                </a:solidFill>
                <a:effectLst/>
                <a:uLnTx/>
                <a:uFillTx/>
                <a:latin typeface="Calibri" charset="0"/>
              </a:rPr>
              <a:t>Integration </a:t>
            </a:r>
            <a:endParaRPr kumimoji="0" lang="en-US" altLang="en-US" sz="1600" b="1" i="0" u="none" strike="noStrike" kern="0" cap="none" spc="0" normalizeH="0" baseline="0" noProof="0" dirty="0" smtClean="0">
              <a:ln>
                <a:noFill/>
              </a:ln>
              <a:solidFill>
                <a:srgbClr val="0079C1"/>
              </a:solidFill>
              <a:effectLst/>
              <a:uLnTx/>
              <a:uFillTx/>
              <a:latin typeface="Calibri"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smtClean="0">
                <a:ln>
                  <a:noFill/>
                </a:ln>
                <a:solidFill>
                  <a:srgbClr val="0079C1"/>
                </a:solidFill>
                <a:effectLst/>
                <a:uLnTx/>
                <a:uFillTx/>
                <a:latin typeface="Calibri" charset="0"/>
              </a:rPr>
              <a:t>Fuel </a:t>
            </a:r>
            <a:r>
              <a:rPr kumimoji="0" lang="en-US" altLang="en-US" sz="1600" b="0" i="0" u="none" strike="noStrike" kern="0" cap="none" spc="0" normalizeH="0" baseline="0" noProof="0" dirty="0">
                <a:ln>
                  <a:noFill/>
                </a:ln>
                <a:solidFill>
                  <a:srgbClr val="0079C1"/>
                </a:solidFill>
                <a:effectLst/>
                <a:uLnTx/>
                <a:uFillTx/>
                <a:latin typeface="Calibri" charset="0"/>
              </a:rPr>
              <a:t>Cells, Electrolyzers</a:t>
            </a:r>
          </a:p>
        </p:txBody>
      </p:sp>
      <p:cxnSp>
        <p:nvCxnSpPr>
          <p:cNvPr id="38" name="Straight Arrow Connector 37"/>
          <p:cNvCxnSpPr/>
          <p:nvPr/>
        </p:nvCxnSpPr>
        <p:spPr>
          <a:xfrm flipV="1">
            <a:off x="609600" y="2667000"/>
            <a:ext cx="990600" cy="1752600"/>
          </a:xfrm>
          <a:prstGeom prst="straightConnector1">
            <a:avLst/>
          </a:prstGeom>
          <a:noFill/>
          <a:ln w="38100" cap="flat" cmpd="sng" algn="ctr">
            <a:solidFill>
              <a:srgbClr val="00A4E4"/>
            </a:solidFill>
            <a:prstDash val="solid"/>
            <a:tailEnd type="oval" w="lg" len="lg"/>
          </a:ln>
          <a:effectLst>
            <a:glow rad="139700">
              <a:srgbClr val="FFFFFF">
                <a:alpha val="40000"/>
              </a:srgbClr>
            </a:glow>
          </a:effectLst>
        </p:spPr>
      </p:cxnSp>
      <p:sp>
        <p:nvSpPr>
          <p:cNvPr id="39" name="TextBox 38"/>
          <p:cNvSpPr txBox="1">
            <a:spLocks noChangeArrowheads="1"/>
          </p:cNvSpPr>
          <p:nvPr/>
        </p:nvSpPr>
        <p:spPr bwMode="auto">
          <a:xfrm>
            <a:off x="1278238" y="5410200"/>
            <a:ext cx="209583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79C1"/>
                </a:solidFill>
                <a:effectLst/>
                <a:uLnTx/>
                <a:uFillTx/>
                <a:latin typeface="Calibri" charset="0"/>
              </a:rPr>
              <a:t>Outdoor Test </a:t>
            </a:r>
            <a:r>
              <a:rPr kumimoji="0" lang="en-US" altLang="en-US" sz="1600" b="1" i="0" u="none" strike="noStrike" kern="0" cap="none" spc="0" normalizeH="0" baseline="0" noProof="0" dirty="0" smtClean="0">
                <a:ln>
                  <a:noFill/>
                </a:ln>
                <a:solidFill>
                  <a:srgbClr val="0079C1"/>
                </a:solidFill>
                <a:effectLst/>
                <a:uLnTx/>
                <a:uFillTx/>
                <a:latin typeface="Calibri" charset="0"/>
              </a:rPr>
              <a:t>Areas</a:t>
            </a:r>
            <a:endParaRPr kumimoji="0" lang="en-US" altLang="en-US" sz="1600" b="1" i="0" u="none" strike="noStrike" kern="0" cap="none" spc="0" normalizeH="0" baseline="0" noProof="0" dirty="0">
              <a:ln>
                <a:noFill/>
              </a:ln>
              <a:solidFill>
                <a:srgbClr val="0079C1"/>
              </a:solidFill>
              <a:effectLst/>
              <a:uLnTx/>
              <a:uFillTx/>
              <a:latin typeface="Calibri"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smtClean="0">
                <a:ln>
                  <a:noFill/>
                </a:ln>
                <a:solidFill>
                  <a:srgbClr val="0079C1"/>
                </a:solidFill>
                <a:effectLst/>
                <a:uLnTx/>
                <a:uFillTx/>
                <a:latin typeface="Calibri" charset="0"/>
              </a:rPr>
              <a:t>EVs, Transformers, Capacitor Banks, Voltage Regulators</a:t>
            </a:r>
          </a:p>
        </p:txBody>
      </p:sp>
      <p:cxnSp>
        <p:nvCxnSpPr>
          <p:cNvPr id="40" name="Straight Arrow Connector 39"/>
          <p:cNvCxnSpPr/>
          <p:nvPr/>
        </p:nvCxnSpPr>
        <p:spPr>
          <a:xfrm flipH="1" flipV="1">
            <a:off x="2305050" y="4114800"/>
            <a:ext cx="361950" cy="1371600"/>
          </a:xfrm>
          <a:prstGeom prst="straightConnector1">
            <a:avLst/>
          </a:prstGeom>
          <a:noFill/>
          <a:ln w="38100" cap="flat" cmpd="sng" algn="ctr">
            <a:solidFill>
              <a:srgbClr val="00A4E4"/>
            </a:solidFill>
            <a:prstDash val="solid"/>
            <a:tailEnd type="oval" w="lg" len="lg"/>
          </a:ln>
          <a:effectLst>
            <a:glow rad="139700">
              <a:srgbClr val="FFFFFF">
                <a:alpha val="40000"/>
              </a:srgbClr>
            </a:glow>
          </a:effectLst>
        </p:spPr>
      </p:cxnSp>
      <p:cxnSp>
        <p:nvCxnSpPr>
          <p:cNvPr id="41" name="Straight Arrow Connector 40"/>
          <p:cNvCxnSpPr/>
          <p:nvPr/>
        </p:nvCxnSpPr>
        <p:spPr>
          <a:xfrm flipH="1">
            <a:off x="2905001" y="1752600"/>
            <a:ext cx="828799" cy="1114300"/>
          </a:xfrm>
          <a:prstGeom prst="straightConnector1">
            <a:avLst/>
          </a:prstGeom>
          <a:noFill/>
          <a:ln w="38100" cap="flat" cmpd="sng" algn="ctr">
            <a:solidFill>
              <a:srgbClr val="00A4E4"/>
            </a:solidFill>
            <a:prstDash val="solid"/>
            <a:tailEnd type="oval" w="lg" len="lg"/>
          </a:ln>
          <a:effectLst>
            <a:glow rad="139700">
              <a:srgbClr val="FFFFFF">
                <a:alpha val="40000"/>
              </a:srgbClr>
            </a:glow>
          </a:effectLst>
        </p:spPr>
      </p:cxnSp>
      <p:sp>
        <p:nvSpPr>
          <p:cNvPr id="42" name="TextBox 41"/>
          <p:cNvSpPr txBox="1">
            <a:spLocks noChangeArrowheads="1"/>
          </p:cNvSpPr>
          <p:nvPr/>
        </p:nvSpPr>
        <p:spPr bwMode="auto">
          <a:xfrm>
            <a:off x="381000" y="838200"/>
            <a:ext cx="114857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79C1"/>
                </a:solidFill>
                <a:effectLst/>
                <a:uLnTx/>
                <a:uFillTx/>
                <a:latin typeface="Calibri" charset="0"/>
              </a:rPr>
              <a:t>Rooftop </a:t>
            </a:r>
            <a:r>
              <a:rPr kumimoji="0" lang="en-US" altLang="en-US" sz="1600" b="1" i="0" u="none" strike="noStrike" kern="0" cap="none" spc="0" normalizeH="0" baseline="0" noProof="0" dirty="0" smtClean="0">
                <a:ln>
                  <a:noFill/>
                </a:ln>
                <a:solidFill>
                  <a:srgbClr val="0079C1"/>
                </a:solidFill>
                <a:effectLst/>
                <a:uLnTx/>
                <a:uFillTx/>
                <a:latin typeface="Calibri" charset="0"/>
              </a:rPr>
              <a:t>PV</a:t>
            </a:r>
            <a:endParaRPr kumimoji="0" lang="en-US" altLang="en-US" sz="1600" b="0" i="0" u="none" strike="noStrike" kern="0" cap="none" spc="0" normalizeH="0" baseline="0" noProof="0" dirty="0">
              <a:ln>
                <a:noFill/>
              </a:ln>
              <a:solidFill>
                <a:srgbClr val="0079C1"/>
              </a:solidFill>
              <a:effectLst/>
              <a:uLnTx/>
              <a:uFillTx/>
              <a:latin typeface="Calibri" charset="0"/>
            </a:endParaRPr>
          </a:p>
        </p:txBody>
      </p:sp>
      <p:cxnSp>
        <p:nvCxnSpPr>
          <p:cNvPr id="43" name="Straight Arrow Connector 42"/>
          <p:cNvCxnSpPr/>
          <p:nvPr/>
        </p:nvCxnSpPr>
        <p:spPr>
          <a:xfrm>
            <a:off x="1600200" y="1676400"/>
            <a:ext cx="1143000" cy="685800"/>
          </a:xfrm>
          <a:prstGeom prst="straightConnector1">
            <a:avLst/>
          </a:prstGeom>
          <a:noFill/>
          <a:ln w="38100" cap="flat" cmpd="sng" algn="ctr">
            <a:solidFill>
              <a:srgbClr val="00A4E4"/>
            </a:solidFill>
            <a:prstDash val="solid"/>
            <a:tailEnd type="oval" w="lg" len="lg"/>
          </a:ln>
          <a:effectLst>
            <a:glow rad="139700">
              <a:srgbClr val="FFFFFF">
                <a:alpha val="40000"/>
              </a:srgbClr>
            </a:glow>
          </a:effectLst>
        </p:spPr>
      </p:cxnSp>
      <p:sp>
        <p:nvSpPr>
          <p:cNvPr id="44" name="TextBox 57"/>
          <p:cNvSpPr txBox="1">
            <a:spLocks noChangeArrowheads="1"/>
          </p:cNvSpPr>
          <p:nvPr/>
        </p:nvSpPr>
        <p:spPr bwMode="auto">
          <a:xfrm>
            <a:off x="3734952" y="838200"/>
            <a:ext cx="217239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a:ln>
                  <a:noFill/>
                </a:ln>
                <a:solidFill>
                  <a:srgbClr val="0079C1"/>
                </a:solidFill>
                <a:effectLst/>
                <a:uLnTx/>
                <a:uFillTx/>
                <a:latin typeface="Calibri" charset="0"/>
              </a:rPr>
              <a:t>Energy Storage </a:t>
            </a:r>
            <a:r>
              <a:rPr kumimoji="0" lang="en-US" altLang="en-US" sz="1600" b="1" i="0" u="none" strike="noStrike" kern="0" cap="none" spc="0" normalizeH="0" baseline="0" noProof="0" dirty="0" smtClean="0">
                <a:ln>
                  <a:noFill/>
                </a:ln>
                <a:solidFill>
                  <a:srgbClr val="0079C1"/>
                </a:solidFill>
                <a:effectLst/>
                <a:uLnTx/>
                <a:uFillTx/>
                <a:latin typeface="Calibri" charset="0"/>
              </a:rPr>
              <a:t>- </a:t>
            </a:r>
            <a:endParaRPr kumimoji="0" lang="en-US" altLang="en-US" sz="1600" b="1" i="0" u="none" strike="noStrike" kern="0" cap="none" spc="0" normalizeH="0" baseline="0" noProof="0" dirty="0">
              <a:ln>
                <a:noFill/>
              </a:ln>
              <a:solidFill>
                <a:srgbClr val="0079C1"/>
              </a:solidFill>
              <a:effectLst/>
              <a:uLnTx/>
              <a:uFillTx/>
              <a:latin typeface="Calibri"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79C1"/>
                </a:solidFill>
                <a:effectLst/>
                <a:uLnTx/>
                <a:uFillTx/>
                <a:latin typeface="Calibri" charset="0"/>
              </a:rPr>
              <a:t>Residential, Community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79C1"/>
                </a:solidFill>
                <a:effectLst/>
                <a:uLnTx/>
                <a:uFillTx/>
                <a:latin typeface="Calibri" charset="0"/>
              </a:rPr>
              <a:t>&amp; Grid </a:t>
            </a:r>
            <a:r>
              <a:rPr kumimoji="0" lang="en-US" altLang="en-US" sz="1600" b="0" i="0" u="none" strike="noStrike" kern="0" cap="none" spc="0" normalizeH="0" baseline="0" noProof="0" dirty="0" smtClean="0">
                <a:ln>
                  <a:noFill/>
                </a:ln>
                <a:solidFill>
                  <a:srgbClr val="0079C1"/>
                </a:solidFill>
                <a:effectLst/>
                <a:uLnTx/>
                <a:uFillTx/>
                <a:latin typeface="Calibri" charset="0"/>
              </a:rPr>
              <a:t>Scale Storage</a:t>
            </a:r>
            <a:endParaRPr kumimoji="0" lang="en-US" altLang="en-US" sz="1600" b="0" i="0" u="none" strike="noStrike" kern="0" cap="none" spc="0" normalizeH="0" baseline="0" noProof="0" dirty="0">
              <a:ln>
                <a:noFill/>
              </a:ln>
              <a:solidFill>
                <a:srgbClr val="0079C1"/>
              </a:solidFill>
              <a:effectLst/>
              <a:uLnTx/>
              <a:uFillTx/>
              <a:latin typeface="Calibri" charset="0"/>
            </a:endParaRPr>
          </a:p>
        </p:txBody>
      </p:sp>
      <p:pic>
        <p:nvPicPr>
          <p:cNvPr id="45" name="Picture 44"/>
          <p:cNvPicPr>
            <a:picLocks noChangeAspect="1"/>
          </p:cNvPicPr>
          <p:nvPr/>
        </p:nvPicPr>
        <p:blipFill>
          <a:blip r:embed="rId4"/>
          <a:stretch>
            <a:fillRect/>
          </a:stretch>
        </p:blipFill>
        <p:spPr>
          <a:xfrm>
            <a:off x="7543800" y="2133600"/>
            <a:ext cx="1143000" cy="648992"/>
          </a:xfrm>
          <a:prstGeom prst="rect">
            <a:avLst/>
          </a:prstGeom>
        </p:spPr>
      </p:pic>
      <p:cxnSp>
        <p:nvCxnSpPr>
          <p:cNvPr id="46" name="Straight Arrow Connector 45"/>
          <p:cNvCxnSpPr/>
          <p:nvPr/>
        </p:nvCxnSpPr>
        <p:spPr>
          <a:xfrm flipH="1">
            <a:off x="6248400" y="2819400"/>
            <a:ext cx="1676400" cy="951208"/>
          </a:xfrm>
          <a:prstGeom prst="straightConnector1">
            <a:avLst/>
          </a:prstGeom>
          <a:noFill/>
          <a:ln w="38100" cap="flat" cmpd="sng" algn="ctr">
            <a:solidFill>
              <a:srgbClr val="00A4E4"/>
            </a:solidFill>
            <a:prstDash val="solid"/>
            <a:tailEnd type="oval" w="lg" len="lg"/>
          </a:ln>
          <a:effectLst>
            <a:glow rad="139700">
              <a:srgbClr val="FFFFFF">
                <a:alpha val="40000"/>
              </a:srgbClr>
            </a:glow>
          </a:effectLst>
        </p:spPr>
      </p:cxnSp>
      <p:sp>
        <p:nvSpPr>
          <p:cNvPr id="47" name="TextBox 46"/>
          <p:cNvSpPr txBox="1">
            <a:spLocks noChangeArrowheads="1"/>
          </p:cNvSpPr>
          <p:nvPr/>
        </p:nvSpPr>
        <p:spPr bwMode="auto">
          <a:xfrm>
            <a:off x="7239000" y="1752600"/>
            <a:ext cx="178807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smtClean="0">
                <a:ln>
                  <a:noFill/>
                </a:ln>
                <a:solidFill>
                  <a:srgbClr val="0079C1"/>
                </a:solidFill>
                <a:effectLst/>
                <a:uLnTx/>
                <a:uFillTx/>
                <a:latin typeface="Calibri" charset="0"/>
              </a:rPr>
              <a:t>HPC &amp; Data Center</a:t>
            </a:r>
            <a:endParaRPr kumimoji="0" lang="en-US" altLang="en-US" sz="1600" b="1" i="0" u="none" strike="noStrike" kern="0" cap="none" spc="0" normalizeH="0" baseline="0" noProof="0" dirty="0">
              <a:ln>
                <a:noFill/>
              </a:ln>
              <a:solidFill>
                <a:srgbClr val="0079C1"/>
              </a:solidFill>
              <a:effectLst/>
              <a:uLnTx/>
              <a:uFillTx/>
              <a:latin typeface="Calibri" charset="0"/>
            </a:endParaRPr>
          </a:p>
        </p:txBody>
      </p:sp>
      <p:cxnSp>
        <p:nvCxnSpPr>
          <p:cNvPr id="48" name="Straight Arrow Connector 47"/>
          <p:cNvCxnSpPr>
            <a:stCxn id="49" idx="0"/>
          </p:cNvCxnSpPr>
          <p:nvPr/>
        </p:nvCxnSpPr>
        <p:spPr>
          <a:xfrm flipH="1" flipV="1">
            <a:off x="7351870" y="4343400"/>
            <a:ext cx="749009" cy="1066800"/>
          </a:xfrm>
          <a:prstGeom prst="straightConnector1">
            <a:avLst/>
          </a:prstGeom>
          <a:noFill/>
          <a:ln w="38100" cap="flat" cmpd="sng" algn="ctr">
            <a:solidFill>
              <a:srgbClr val="00A4E4"/>
            </a:solidFill>
            <a:prstDash val="solid"/>
            <a:tailEnd type="oval" w="lg" len="lg"/>
          </a:ln>
          <a:effectLst>
            <a:glow rad="139700">
              <a:srgbClr val="FFFFFF">
                <a:alpha val="40000"/>
              </a:srgbClr>
            </a:glow>
          </a:effectLst>
        </p:spPr>
      </p:cxnSp>
      <p:sp>
        <p:nvSpPr>
          <p:cNvPr id="49" name="TextBox 48"/>
          <p:cNvSpPr txBox="1">
            <a:spLocks noChangeArrowheads="1"/>
          </p:cNvSpPr>
          <p:nvPr/>
        </p:nvSpPr>
        <p:spPr bwMode="auto">
          <a:xfrm>
            <a:off x="7239000" y="5410200"/>
            <a:ext cx="1723757"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1" i="0" u="none" strike="noStrike" kern="0" cap="none" spc="0" normalizeH="0" baseline="0" noProof="0" dirty="0" smtClean="0">
                <a:ln>
                  <a:noFill/>
                </a:ln>
                <a:solidFill>
                  <a:srgbClr val="0079C1"/>
                </a:solidFill>
                <a:effectLst/>
                <a:uLnTx/>
                <a:uFillTx/>
                <a:latin typeface="Calibri" charset="0"/>
              </a:rPr>
              <a:t>Advanced Distribution Management Systems</a:t>
            </a:r>
            <a:endParaRPr kumimoji="0" lang="en-US" altLang="en-US" sz="1600" b="0" i="0" u="none" strike="noStrike" kern="0" cap="none" spc="0" normalizeH="0" baseline="0" noProof="0" dirty="0">
              <a:ln>
                <a:noFill/>
              </a:ln>
              <a:solidFill>
                <a:srgbClr val="0079C1"/>
              </a:solidFill>
              <a:effectLst/>
              <a:uLnTx/>
              <a:uFillTx/>
              <a:latin typeface="Calibri" charset="0"/>
            </a:endParaRPr>
          </a:p>
        </p:txBody>
      </p:sp>
      <p:pic>
        <p:nvPicPr>
          <p:cNvPr id="50" name="Picture 49" descr="iStock_000017629131Medium.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1143000"/>
            <a:ext cx="1219200" cy="914400"/>
          </a:xfrm>
          <a:prstGeom prst="rect">
            <a:avLst/>
          </a:prstGeom>
        </p:spPr>
      </p:pic>
      <p:pic>
        <p:nvPicPr>
          <p:cNvPr id="51" name="Picture 50" descr="A123-energy-storage.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62200" y="838200"/>
            <a:ext cx="1370264" cy="762000"/>
          </a:xfrm>
          <a:prstGeom prst="rect">
            <a:avLst/>
          </a:prstGeom>
        </p:spPr>
      </p:pic>
      <p:pic>
        <p:nvPicPr>
          <p:cNvPr id="52" name="Picture 51" descr="HiRes.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72200" y="1447800"/>
            <a:ext cx="914400" cy="860662"/>
          </a:xfrm>
          <a:prstGeom prst="rect">
            <a:avLst/>
          </a:prstGeom>
        </p:spPr>
      </p:pic>
      <p:pic>
        <p:nvPicPr>
          <p:cNvPr id="53" name="Picture 52" descr="iStock_000018749714Large.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5410199"/>
            <a:ext cx="1125838" cy="914401"/>
          </a:xfrm>
          <a:prstGeom prst="rect">
            <a:avLst/>
          </a:prstGeom>
        </p:spPr>
      </p:pic>
      <p:pic>
        <p:nvPicPr>
          <p:cNvPr id="54" name="Picture 53" descr="IMG_1168.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515226" y="5257800"/>
            <a:ext cx="1971427" cy="1336163"/>
          </a:xfrm>
          <a:prstGeom prst="rect">
            <a:avLst/>
          </a:prstGeom>
        </p:spPr>
      </p:pic>
      <p:pic>
        <p:nvPicPr>
          <p:cNvPr id="55" name="Picture 54" descr="Screen Shot 2015-08-30 at 2.16.01 PM.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06217" y="5334000"/>
            <a:ext cx="1837583" cy="1219200"/>
          </a:xfrm>
          <a:prstGeom prst="rect">
            <a:avLst/>
          </a:prstGeom>
        </p:spPr>
      </p:pic>
      <p:sp>
        <p:nvSpPr>
          <p:cNvPr id="56" name="TextBox 55"/>
          <p:cNvSpPr txBox="1"/>
          <p:nvPr/>
        </p:nvSpPr>
        <p:spPr>
          <a:xfrm>
            <a:off x="6931625" y="429833"/>
            <a:ext cx="2095445" cy="523220"/>
          </a:xfrm>
          <a:prstGeom prst="rect">
            <a:avLst/>
          </a:prstGeom>
          <a:noFill/>
        </p:spPr>
        <p:txBody>
          <a:bodyPr wrap="none" rtlCol="0">
            <a:spAutoFit/>
          </a:bodyPr>
          <a:lstStyle/>
          <a:p>
            <a:r>
              <a:rPr lang="en-US" sz="1400" dirty="0">
                <a:solidFill>
                  <a:srgbClr val="FFFF00"/>
                </a:solidFill>
              </a:rPr>
              <a:t>http://</a:t>
            </a:r>
            <a:r>
              <a:rPr lang="en-US" sz="1400" dirty="0" err="1">
                <a:solidFill>
                  <a:srgbClr val="FFFF00"/>
                </a:solidFill>
              </a:rPr>
              <a:t>www.nrel.gov</a:t>
            </a:r>
            <a:r>
              <a:rPr lang="en-US" sz="1400" dirty="0">
                <a:solidFill>
                  <a:srgbClr val="FFFF00"/>
                </a:solidFill>
              </a:rPr>
              <a:t>/</a:t>
            </a:r>
            <a:r>
              <a:rPr lang="en-US" sz="1400" dirty="0" err="1">
                <a:solidFill>
                  <a:srgbClr val="FFFF00"/>
                </a:solidFill>
              </a:rPr>
              <a:t>esif</a:t>
            </a:r>
            <a:r>
              <a:rPr lang="en-US" sz="1400" dirty="0" smtClean="0">
                <a:solidFill>
                  <a:srgbClr val="FFFF00"/>
                </a:solidFill>
              </a:rPr>
              <a:t>/</a:t>
            </a:r>
          </a:p>
          <a:p>
            <a:endParaRPr lang="en-US" sz="1400" dirty="0">
              <a:solidFill>
                <a:srgbClr val="FFFF00"/>
              </a:solidFill>
            </a:endParaRPr>
          </a:p>
        </p:txBody>
      </p:sp>
    </p:spTree>
    <p:extLst>
      <p:ext uri="{BB962C8B-B14F-4D97-AF65-F5344CB8AC3E}">
        <p14:creationId xmlns:p14="http://schemas.microsoft.com/office/powerpoint/2010/main" val="3540424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8667" y="1012768"/>
            <a:ext cx="4055259" cy="5527772"/>
          </a:xfrm>
        </p:spPr>
        <p:txBody>
          <a:bodyPr>
            <a:normAutofit lnSpcReduction="10000"/>
          </a:bodyPr>
          <a:lstStyle/>
          <a:p>
            <a:r>
              <a:rPr lang="en-US" dirty="0" smtClean="0"/>
              <a:t>Power Hardware in the Loop (PHIL) – replicate loads and some grid component of the test in simulation</a:t>
            </a:r>
          </a:p>
          <a:p>
            <a:r>
              <a:rPr lang="en-US" dirty="0" smtClean="0"/>
              <a:t>The variable RLC </a:t>
            </a:r>
            <a:r>
              <a:rPr lang="en-US" dirty="0"/>
              <a:t>load PHIL approach is effective for achieving </a:t>
            </a:r>
            <a:r>
              <a:rPr lang="en-US" dirty="0" smtClean="0"/>
              <a:t>conditions that </a:t>
            </a:r>
            <a:r>
              <a:rPr lang="en-US" dirty="0"/>
              <a:t>are difficult to replicate with discrete </a:t>
            </a:r>
            <a:r>
              <a:rPr lang="en-US" dirty="0" smtClean="0"/>
              <a:t>hardware </a:t>
            </a:r>
            <a:r>
              <a:rPr lang="en-US" baseline="30000" dirty="0" smtClean="0"/>
              <a:t>[42][43]</a:t>
            </a:r>
          </a:p>
          <a:p>
            <a:r>
              <a:rPr lang="en-US" dirty="0" smtClean="0"/>
              <a:t>May not work on all active AI methods</a:t>
            </a:r>
          </a:p>
        </p:txBody>
      </p:sp>
      <p:sp>
        <p:nvSpPr>
          <p:cNvPr id="3" name="Title 2"/>
          <p:cNvSpPr>
            <a:spLocks noGrp="1"/>
          </p:cNvSpPr>
          <p:nvPr>
            <p:ph type="title"/>
          </p:nvPr>
        </p:nvSpPr>
        <p:spPr>
          <a:xfrm>
            <a:off x="126340" y="95569"/>
            <a:ext cx="8229600" cy="566928"/>
          </a:xfrm>
        </p:spPr>
        <p:txBody>
          <a:bodyPr/>
          <a:lstStyle/>
          <a:p>
            <a:r>
              <a:rPr lang="en-US" dirty="0" smtClean="0"/>
              <a:t>Advanced Testing - PHIL</a:t>
            </a:r>
            <a:endParaRPr lang="en-US" dirty="0"/>
          </a:p>
        </p:txBody>
      </p:sp>
      <p:pic>
        <p:nvPicPr>
          <p:cNvPr id="4" name="Picture 3" descr="Screen Shot 2016-08-02 at 8.56.54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14017" y="1138237"/>
            <a:ext cx="4830638" cy="5037152"/>
          </a:xfrm>
          <a:prstGeom prst="rect">
            <a:avLst/>
          </a:prstGeom>
        </p:spPr>
      </p:pic>
    </p:spTree>
    <p:extLst>
      <p:ext uri="{BB962C8B-B14F-4D97-AF65-F5344CB8AC3E}">
        <p14:creationId xmlns:p14="http://schemas.microsoft.com/office/powerpoint/2010/main" val="324250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6379"/>
            <a:ext cx="8229600" cy="5634161"/>
          </a:xfrm>
        </p:spPr>
        <p:txBody>
          <a:bodyPr>
            <a:normAutofit fontScale="92500" lnSpcReduction="10000"/>
          </a:bodyPr>
          <a:lstStyle/>
          <a:p>
            <a:r>
              <a:rPr lang="en-US" dirty="0" smtClean="0"/>
              <a:t>Sandia Testing </a:t>
            </a:r>
            <a:r>
              <a:rPr lang="en-US" baseline="30000" dirty="0" smtClean="0"/>
              <a:t>[44] </a:t>
            </a:r>
            <a:r>
              <a:rPr lang="en-US" dirty="0" smtClean="0"/>
              <a:t>– examined 4 inverters/single PCC (demonstrated that multiple inverters still meet 2 sec requirement).</a:t>
            </a:r>
          </a:p>
          <a:p>
            <a:endParaRPr lang="en-US" dirty="0" smtClean="0"/>
          </a:p>
          <a:p>
            <a:r>
              <a:rPr lang="en-US" dirty="0"/>
              <a:t>NREL </a:t>
            </a:r>
            <a:r>
              <a:rPr lang="en-US" dirty="0" smtClean="0"/>
              <a:t>Testing with </a:t>
            </a:r>
            <a:r>
              <a:rPr lang="en-US" dirty="0" err="1" smtClean="0"/>
              <a:t>SolarCity</a:t>
            </a:r>
            <a:r>
              <a:rPr lang="en-US" dirty="0"/>
              <a:t> </a:t>
            </a:r>
            <a:r>
              <a:rPr lang="en-US" dirty="0" smtClean="0"/>
              <a:t>&amp; HECO </a:t>
            </a:r>
            <a:r>
              <a:rPr lang="en-US" baseline="30000" dirty="0" smtClean="0"/>
              <a:t>[45] </a:t>
            </a:r>
            <a:r>
              <a:rPr lang="en-US" dirty="0"/>
              <a:t>- </a:t>
            </a:r>
            <a:r>
              <a:rPr lang="en-US" dirty="0" smtClean="0"/>
              <a:t>examined 1) the </a:t>
            </a:r>
            <a:r>
              <a:rPr lang="en-US" dirty="0"/>
              <a:t>impacts of both grid support functions and </a:t>
            </a:r>
            <a:r>
              <a:rPr lang="en-US" dirty="0" smtClean="0"/>
              <a:t>2) multi</a:t>
            </a:r>
            <a:r>
              <a:rPr lang="en-US" dirty="0"/>
              <a:t>-</a:t>
            </a:r>
            <a:r>
              <a:rPr lang="en-US" dirty="0" smtClean="0"/>
              <a:t>inverter(3)/multi PCC </a:t>
            </a:r>
            <a:r>
              <a:rPr lang="en-US" dirty="0"/>
              <a:t>islands on anti-islanding </a:t>
            </a:r>
            <a:r>
              <a:rPr lang="en-US" dirty="0" smtClean="0"/>
              <a:t>effectiveness. </a:t>
            </a:r>
          </a:p>
          <a:p>
            <a:pPr lvl="1"/>
            <a:r>
              <a:rPr lang="en-US" dirty="0" smtClean="0"/>
              <a:t>Showed that with grid support functions (volt/</a:t>
            </a:r>
            <a:r>
              <a:rPr lang="en-US" dirty="0" err="1" smtClean="0"/>
              <a:t>var</a:t>
            </a:r>
            <a:r>
              <a:rPr lang="en-US" dirty="0" smtClean="0"/>
              <a:t> and frequency/watt) enabled, the 2 sec requirement is still met.</a:t>
            </a:r>
          </a:p>
          <a:p>
            <a:pPr lvl="1"/>
            <a:r>
              <a:rPr lang="en-US" dirty="0" smtClean="0"/>
              <a:t>Showed that multiple PCCs did not cause trip times beyond 2 seconds (regardless of system topology)</a:t>
            </a:r>
          </a:p>
          <a:p>
            <a:pPr lvl="1"/>
            <a:r>
              <a:rPr lang="en-US" dirty="0" smtClean="0"/>
              <a:t>Results only valid on inverters/designs that were tested</a:t>
            </a:r>
          </a:p>
        </p:txBody>
      </p:sp>
      <p:sp>
        <p:nvSpPr>
          <p:cNvPr id="3" name="Title 2"/>
          <p:cNvSpPr>
            <a:spLocks noGrp="1"/>
          </p:cNvSpPr>
          <p:nvPr>
            <p:ph type="title"/>
          </p:nvPr>
        </p:nvSpPr>
        <p:spPr>
          <a:xfrm>
            <a:off x="126340" y="95569"/>
            <a:ext cx="8229600" cy="566928"/>
          </a:xfrm>
        </p:spPr>
        <p:txBody>
          <a:bodyPr/>
          <a:lstStyle/>
          <a:p>
            <a:r>
              <a:rPr lang="en-US" dirty="0" smtClean="0"/>
              <a:t>Multiple Inverter Testing</a:t>
            </a:r>
            <a:endParaRPr lang="en-US" dirty="0"/>
          </a:p>
        </p:txBody>
      </p:sp>
    </p:spTree>
    <p:extLst>
      <p:ext uri="{BB962C8B-B14F-4D97-AF65-F5344CB8AC3E}">
        <p14:creationId xmlns:p14="http://schemas.microsoft.com/office/powerpoint/2010/main" val="324250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23066"/>
            <a:ext cx="8229600" cy="3649133"/>
          </a:xfrm>
        </p:spPr>
        <p:txBody>
          <a:bodyPr>
            <a:normAutofit/>
          </a:bodyPr>
          <a:lstStyle/>
          <a:p>
            <a:pPr marL="0" indent="0" algn="ctr">
              <a:buNone/>
            </a:pPr>
            <a:r>
              <a:rPr lang="en-US" sz="3600" b="1" dirty="0" smtClean="0"/>
              <a:t>Probability of Unintentional Islands</a:t>
            </a:r>
            <a:endParaRPr lang="en-US" sz="3600" b="1" dirty="0"/>
          </a:p>
        </p:txBody>
      </p:sp>
    </p:spTree>
    <p:extLst>
      <p:ext uri="{BB962C8B-B14F-4D97-AF65-F5344CB8AC3E}">
        <p14:creationId xmlns:p14="http://schemas.microsoft.com/office/powerpoint/2010/main" val="324250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9731"/>
            <a:ext cx="8229600" cy="4800600"/>
          </a:xfrm>
        </p:spPr>
        <p:txBody>
          <a:bodyPr>
            <a:normAutofit fontScale="92500"/>
          </a:bodyPr>
          <a:lstStyle/>
          <a:p>
            <a:r>
              <a:rPr lang="en-US" b="1" dirty="0" smtClean="0"/>
              <a:t>Area EPS </a:t>
            </a:r>
            <a:r>
              <a:rPr lang="en-US" dirty="0" smtClean="0"/>
              <a:t>– Area Electric Power System</a:t>
            </a:r>
          </a:p>
          <a:p>
            <a:r>
              <a:rPr lang="en-US" b="1" dirty="0" smtClean="0"/>
              <a:t>Local EPS </a:t>
            </a:r>
            <a:r>
              <a:rPr lang="en-US" dirty="0" smtClean="0"/>
              <a:t>– Local Electric Power System</a:t>
            </a:r>
          </a:p>
          <a:p>
            <a:r>
              <a:rPr lang="en-US" b="1" dirty="0" smtClean="0"/>
              <a:t>PCC</a:t>
            </a:r>
            <a:r>
              <a:rPr lang="en-US" dirty="0" smtClean="0"/>
              <a:t> – Point of Common Coupling</a:t>
            </a:r>
          </a:p>
          <a:p>
            <a:r>
              <a:rPr lang="en-US" b="1" dirty="0" smtClean="0"/>
              <a:t>DR</a:t>
            </a:r>
            <a:r>
              <a:rPr lang="en-US" dirty="0" smtClean="0"/>
              <a:t> – Distributed Resource (e.g. distributed generation (DG), distributed energy resource (DER))</a:t>
            </a:r>
          </a:p>
          <a:p>
            <a:r>
              <a:rPr lang="en-US" b="1" dirty="0" smtClean="0"/>
              <a:t>DER</a:t>
            </a:r>
            <a:r>
              <a:rPr lang="en-US" dirty="0" smtClean="0"/>
              <a:t> – Distributed </a:t>
            </a:r>
            <a:r>
              <a:rPr lang="en-US" dirty="0"/>
              <a:t>Energy Resource </a:t>
            </a:r>
            <a:r>
              <a:rPr lang="en-US" sz="2200" dirty="0"/>
              <a:t>(The IEEE 1547 Working Group voted and decided to change DR to DER in the next version. DER will NOT include Demand Response as it does in some </a:t>
            </a:r>
            <a:r>
              <a:rPr lang="en-US" sz="2200" dirty="0" smtClean="0"/>
              <a:t>countries)</a:t>
            </a:r>
          </a:p>
          <a:p>
            <a:r>
              <a:rPr lang="en-US" b="1" dirty="0" smtClean="0"/>
              <a:t>Anti-islanding </a:t>
            </a:r>
            <a:r>
              <a:rPr lang="en-US" dirty="0" smtClean="0"/>
              <a:t>(non-islanding protection) – The use of relays or controls to prevent the continued existence of an unintentional island</a:t>
            </a:r>
            <a:endParaRPr lang="en-US" dirty="0"/>
          </a:p>
        </p:txBody>
      </p:sp>
      <p:sp>
        <p:nvSpPr>
          <p:cNvPr id="3" name="Title 2"/>
          <p:cNvSpPr>
            <a:spLocks noGrp="1"/>
          </p:cNvSpPr>
          <p:nvPr>
            <p:ph type="title"/>
          </p:nvPr>
        </p:nvSpPr>
        <p:spPr/>
        <p:txBody>
          <a:bodyPr/>
          <a:lstStyle/>
          <a:p>
            <a:r>
              <a:rPr lang="en-US" dirty="0" smtClean="0"/>
              <a:t>Terms</a:t>
            </a:r>
            <a:endParaRPr lang="en-US" dirty="0"/>
          </a:p>
        </p:txBody>
      </p:sp>
    </p:spTree>
    <p:extLst>
      <p:ext uri="{BB962C8B-B14F-4D97-AF65-F5344CB8AC3E}">
        <p14:creationId xmlns:p14="http://schemas.microsoft.com/office/powerpoint/2010/main" val="710242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11217"/>
            <a:ext cx="8229600" cy="5544319"/>
          </a:xfrm>
        </p:spPr>
        <p:txBody>
          <a:bodyPr>
            <a:normAutofit fontScale="77500" lnSpcReduction="20000"/>
          </a:bodyPr>
          <a:lstStyle/>
          <a:p>
            <a:r>
              <a:rPr lang="en-US" dirty="0" smtClean="0"/>
              <a:t>To create an electrical island, the real and reactive power flows between DR and loads must be exactly matched</a:t>
            </a:r>
          </a:p>
          <a:p>
            <a:r>
              <a:rPr lang="en-US" dirty="0" smtClean="0"/>
              <a:t>What is the probability of this happening?</a:t>
            </a:r>
          </a:p>
          <a:p>
            <a:endParaRPr lang="en-US" dirty="0"/>
          </a:p>
          <a:p>
            <a:r>
              <a:rPr lang="en-US" dirty="0" smtClean="0"/>
              <a:t>IEA PVPS Task 5 – Study </a:t>
            </a:r>
            <a:r>
              <a:rPr lang="en-US" sz="2600" baseline="30000" dirty="0" smtClean="0"/>
              <a:t>[46]</a:t>
            </a:r>
          </a:p>
          <a:p>
            <a:pPr lvl="1"/>
            <a:r>
              <a:rPr lang="en-US" dirty="0" smtClean="0"/>
              <a:t>The </a:t>
            </a:r>
            <a:r>
              <a:rPr lang="en-US" dirty="0"/>
              <a:t>“benchmark” risk that already exists for network operators and customers is of the </a:t>
            </a:r>
            <a:r>
              <a:rPr lang="en-US" dirty="0" smtClean="0"/>
              <a:t>order of </a:t>
            </a:r>
            <a:r>
              <a:rPr lang="en-US" dirty="0"/>
              <a:t>10</a:t>
            </a:r>
            <a:r>
              <a:rPr lang="en-US" baseline="30000" dirty="0"/>
              <a:t>-6 </a:t>
            </a:r>
            <a:r>
              <a:rPr lang="en-US" dirty="0"/>
              <a:t>per year for an individual person</a:t>
            </a:r>
          </a:p>
          <a:p>
            <a:pPr lvl="1"/>
            <a:r>
              <a:rPr lang="en-US" dirty="0" smtClean="0"/>
              <a:t>The </a:t>
            </a:r>
            <a:r>
              <a:rPr lang="en-US" dirty="0"/>
              <a:t>risk of electric shock associated with islanding of PV systems under worst-case </a:t>
            </a:r>
            <a:r>
              <a:rPr lang="en-US" dirty="0" smtClean="0"/>
              <a:t>PV penetration </a:t>
            </a:r>
            <a:r>
              <a:rPr lang="en-US" dirty="0"/>
              <a:t>scenarios to both network operators and customers is typically &lt;10</a:t>
            </a:r>
            <a:r>
              <a:rPr lang="en-US" baseline="30000" dirty="0"/>
              <a:t>-9</a:t>
            </a:r>
            <a:r>
              <a:rPr lang="en-US" dirty="0"/>
              <a:t> per </a:t>
            </a:r>
            <a:r>
              <a:rPr lang="en-US" dirty="0" smtClean="0"/>
              <a:t>year</a:t>
            </a:r>
          </a:p>
          <a:p>
            <a:pPr lvl="1"/>
            <a:r>
              <a:rPr lang="en-US" dirty="0" smtClean="0"/>
              <a:t>Thus</a:t>
            </a:r>
            <a:r>
              <a:rPr lang="en-US" dirty="0"/>
              <a:t>, the additional risk presented by islanding does not materially increase the risk </a:t>
            </a:r>
            <a:r>
              <a:rPr lang="en-US" dirty="0" smtClean="0"/>
              <a:t>that already </a:t>
            </a:r>
            <a:r>
              <a:rPr lang="en-US" dirty="0"/>
              <a:t>exists as long as the risk is managed </a:t>
            </a:r>
            <a:r>
              <a:rPr lang="en-US" dirty="0" smtClean="0"/>
              <a:t>properly</a:t>
            </a:r>
          </a:p>
          <a:p>
            <a:pPr lvl="1"/>
            <a:r>
              <a:rPr lang="en-US" dirty="0"/>
              <a:t>Balanced conditions occur very rarely for low, medium and high penetration levels </a:t>
            </a:r>
            <a:r>
              <a:rPr lang="en-US" dirty="0" smtClean="0"/>
              <a:t>of PV</a:t>
            </a:r>
            <a:r>
              <a:rPr lang="en-US" dirty="0"/>
              <a:t>-systems. </a:t>
            </a:r>
            <a:endParaRPr lang="en-US" dirty="0" smtClean="0"/>
          </a:p>
          <a:p>
            <a:r>
              <a:rPr lang="en-US" dirty="0" smtClean="0"/>
              <a:t>The </a:t>
            </a:r>
            <a:r>
              <a:rPr lang="en-US" dirty="0"/>
              <a:t>probability that balanced conditions are present in the power </a:t>
            </a:r>
            <a:r>
              <a:rPr lang="en-US" dirty="0" smtClean="0"/>
              <a:t>network and </a:t>
            </a:r>
            <a:r>
              <a:rPr lang="en-US" dirty="0"/>
              <a:t>that the power network is disconnected at that exact time is virtually zero</a:t>
            </a:r>
            <a:r>
              <a:rPr lang="en-US" dirty="0" smtClean="0"/>
              <a:t>.</a:t>
            </a:r>
            <a:r>
              <a:rPr lang="en-US" baseline="30000" dirty="0" smtClean="0"/>
              <a:t>[47][48]</a:t>
            </a:r>
            <a:endParaRPr lang="en-US" baseline="30000" dirty="0"/>
          </a:p>
        </p:txBody>
      </p:sp>
      <p:sp>
        <p:nvSpPr>
          <p:cNvPr id="3" name="Title 2"/>
          <p:cNvSpPr>
            <a:spLocks noGrp="1"/>
          </p:cNvSpPr>
          <p:nvPr>
            <p:ph type="title"/>
          </p:nvPr>
        </p:nvSpPr>
        <p:spPr>
          <a:xfrm>
            <a:off x="175986" y="95569"/>
            <a:ext cx="8229600" cy="566928"/>
          </a:xfrm>
        </p:spPr>
        <p:txBody>
          <a:bodyPr/>
          <a:lstStyle/>
          <a:p>
            <a:r>
              <a:rPr lang="en-US" dirty="0" smtClean="0"/>
              <a:t>Probability of Islanding</a:t>
            </a:r>
            <a:endParaRPr lang="en-US" dirty="0"/>
          </a:p>
        </p:txBody>
      </p:sp>
    </p:spTree>
    <p:extLst>
      <p:ext uri="{BB962C8B-B14F-4D97-AF65-F5344CB8AC3E}">
        <p14:creationId xmlns:p14="http://schemas.microsoft.com/office/powerpoint/2010/main" val="2685987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35070"/>
            <a:ext cx="8229600" cy="5553368"/>
          </a:xfrm>
        </p:spPr>
        <p:txBody>
          <a:bodyPr>
            <a:normAutofit fontScale="92500" lnSpcReduction="20000"/>
          </a:bodyPr>
          <a:lstStyle/>
          <a:p>
            <a:pPr marL="0" indent="0">
              <a:buNone/>
            </a:pPr>
            <a:r>
              <a:rPr lang="en-US" dirty="0"/>
              <a:t>Suggested Guidelines for Assessment of </a:t>
            </a:r>
            <a:r>
              <a:rPr lang="en-US" dirty="0" smtClean="0"/>
              <a:t>DG Unintentional </a:t>
            </a:r>
            <a:r>
              <a:rPr lang="en-US" dirty="0"/>
              <a:t>Islanding </a:t>
            </a:r>
            <a:r>
              <a:rPr lang="en-US" dirty="0" smtClean="0"/>
              <a:t>Risk – Sandia Report </a:t>
            </a:r>
            <a:r>
              <a:rPr lang="en-US" baseline="30000" dirty="0" smtClean="0"/>
              <a:t>[49]</a:t>
            </a:r>
          </a:p>
          <a:p>
            <a:r>
              <a:rPr lang="en-US" dirty="0" smtClean="0"/>
              <a:t>Cases in Which Unintentional Islanding can be Ruled Out</a:t>
            </a:r>
          </a:p>
          <a:p>
            <a:pPr lvl="1"/>
            <a:r>
              <a:rPr lang="en-US" dirty="0" smtClean="0"/>
              <a:t>Aggregated AC </a:t>
            </a:r>
            <a:r>
              <a:rPr lang="en-US" dirty="0"/>
              <a:t>rating of all DG </a:t>
            </a:r>
            <a:r>
              <a:rPr lang="en-US" dirty="0" smtClean="0"/>
              <a:t>within </a:t>
            </a:r>
            <a:r>
              <a:rPr lang="en-US" dirty="0"/>
              <a:t>the potential island is less than </a:t>
            </a:r>
            <a:r>
              <a:rPr lang="en-US" u="sng" dirty="0"/>
              <a:t>some fraction of the minimum real power </a:t>
            </a:r>
            <a:r>
              <a:rPr lang="en-US" dirty="0"/>
              <a:t>load within the potential island</a:t>
            </a:r>
            <a:endParaRPr lang="en-US" dirty="0" smtClean="0"/>
          </a:p>
          <a:p>
            <a:pPr lvl="1"/>
            <a:r>
              <a:rPr lang="en-US" dirty="0" smtClean="0"/>
              <a:t>Not </a:t>
            </a:r>
            <a:r>
              <a:rPr lang="en-US" dirty="0"/>
              <a:t>possible to balance reactive power supply and demand within the potential island.</a:t>
            </a:r>
            <a:endParaRPr lang="en-US" dirty="0" smtClean="0"/>
          </a:p>
          <a:p>
            <a:pPr lvl="1"/>
            <a:r>
              <a:rPr lang="en-US" dirty="0" smtClean="0"/>
              <a:t>DTT/PLCP </a:t>
            </a:r>
            <a:r>
              <a:rPr lang="en-US" dirty="0"/>
              <a:t>is used</a:t>
            </a:r>
            <a:endParaRPr lang="en-US" dirty="0" smtClean="0"/>
          </a:p>
          <a:p>
            <a:r>
              <a:rPr lang="en-US" dirty="0"/>
              <a:t>Cases in Which Additional Study May Be </a:t>
            </a:r>
            <a:r>
              <a:rPr lang="en-US" dirty="0" smtClean="0"/>
              <a:t>Considered</a:t>
            </a:r>
          </a:p>
          <a:p>
            <a:pPr lvl="1"/>
            <a:r>
              <a:rPr lang="en-US" dirty="0" smtClean="0"/>
              <a:t>Potential </a:t>
            </a:r>
            <a:r>
              <a:rPr lang="en-US" dirty="0"/>
              <a:t>island contains large capacitors, and is tuned such that the power factor within a potential island is very close to 1.0</a:t>
            </a:r>
            <a:endParaRPr lang="en-US" dirty="0" smtClean="0"/>
          </a:p>
          <a:p>
            <a:pPr lvl="1"/>
            <a:r>
              <a:rPr lang="en-US" dirty="0" smtClean="0"/>
              <a:t>Very </a:t>
            </a:r>
            <a:r>
              <a:rPr lang="en-US" dirty="0"/>
              <a:t>large numbers of inverters</a:t>
            </a:r>
            <a:endParaRPr lang="en-US" dirty="0" smtClean="0"/>
          </a:p>
          <a:p>
            <a:pPr lvl="1"/>
            <a:r>
              <a:rPr lang="en-US" dirty="0" smtClean="0"/>
              <a:t>Inverters </a:t>
            </a:r>
            <a:r>
              <a:rPr lang="en-US" dirty="0"/>
              <a:t>from several different </a:t>
            </a:r>
            <a:r>
              <a:rPr lang="en-US" dirty="0" smtClean="0"/>
              <a:t>manufacturers</a:t>
            </a:r>
          </a:p>
          <a:p>
            <a:pPr lvl="1"/>
            <a:r>
              <a:rPr lang="en-US" dirty="0" smtClean="0"/>
              <a:t>Include </a:t>
            </a:r>
            <a:r>
              <a:rPr lang="en-US" dirty="0"/>
              <a:t>both inverters and rotating generators</a:t>
            </a:r>
            <a:endParaRPr lang="en-US" dirty="0" smtClean="0"/>
          </a:p>
          <a:p>
            <a:endParaRPr lang="en-US" dirty="0"/>
          </a:p>
          <a:p>
            <a:endParaRPr lang="en-US" dirty="0"/>
          </a:p>
        </p:txBody>
      </p:sp>
      <p:sp>
        <p:nvSpPr>
          <p:cNvPr id="3" name="Title 2"/>
          <p:cNvSpPr>
            <a:spLocks noGrp="1"/>
          </p:cNvSpPr>
          <p:nvPr>
            <p:ph type="title"/>
          </p:nvPr>
        </p:nvSpPr>
        <p:spPr>
          <a:xfrm>
            <a:off x="118533" y="95569"/>
            <a:ext cx="8229600" cy="566928"/>
          </a:xfrm>
        </p:spPr>
        <p:txBody>
          <a:bodyPr>
            <a:normAutofit fontScale="90000"/>
          </a:bodyPr>
          <a:lstStyle/>
          <a:p>
            <a:r>
              <a:rPr lang="en-US" dirty="0"/>
              <a:t>Guidelines for Assessment of DG Unintentional Islanding Risk </a:t>
            </a:r>
          </a:p>
        </p:txBody>
      </p:sp>
    </p:spTree>
    <p:extLst>
      <p:ext uri="{BB962C8B-B14F-4D97-AF65-F5344CB8AC3E}">
        <p14:creationId xmlns:p14="http://schemas.microsoft.com/office/powerpoint/2010/main" val="2256304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79167"/>
            <a:ext cx="8229600" cy="5503334"/>
          </a:xfrm>
        </p:spPr>
        <p:txBody>
          <a:bodyPr>
            <a:normAutofit fontScale="92500" lnSpcReduction="10000"/>
          </a:bodyPr>
          <a:lstStyle/>
          <a:p>
            <a:r>
              <a:rPr lang="en-US" dirty="0" smtClean="0"/>
              <a:t>Passive islanding often has a NDZ, but it is hard for power systems to maintain a generation/load balance for extended periods of time (beyond 10s)</a:t>
            </a:r>
            <a:r>
              <a:rPr lang="en-US" sz="2600" baseline="30000" dirty="0" smtClean="0"/>
              <a:t>[50]</a:t>
            </a:r>
          </a:p>
          <a:p>
            <a:r>
              <a:rPr lang="en-US" dirty="0" smtClean="0"/>
              <a:t>Active anti-islanding techniques are fast and work best on “stiff” grids. Most techniques work when a significant change in system characteristics occur because of island formation.</a:t>
            </a:r>
          </a:p>
          <a:p>
            <a:r>
              <a:rPr lang="en-US" dirty="0"/>
              <a:t>New integration requirements are opening up voltage and frequency trip points to enable grid </a:t>
            </a:r>
            <a:r>
              <a:rPr lang="en-US" dirty="0" smtClean="0"/>
              <a:t>stability at high DR penetrations</a:t>
            </a:r>
            <a:endParaRPr lang="en-US" dirty="0"/>
          </a:p>
          <a:p>
            <a:r>
              <a:rPr lang="en-US" dirty="0" smtClean="0"/>
              <a:t>Multiples of active anti-islanding techniques may or may not work against each other.</a:t>
            </a:r>
          </a:p>
          <a:p>
            <a:r>
              <a:rPr lang="en-US" dirty="0" smtClean="0"/>
              <a:t>Future power systems may not be as stiff with reduced use of synchronous generators.</a:t>
            </a:r>
          </a:p>
        </p:txBody>
      </p:sp>
      <p:sp>
        <p:nvSpPr>
          <p:cNvPr id="3" name="Title 2"/>
          <p:cNvSpPr>
            <a:spLocks noGrp="1"/>
          </p:cNvSpPr>
          <p:nvPr>
            <p:ph type="title"/>
          </p:nvPr>
        </p:nvSpPr>
        <p:spPr>
          <a:xfrm>
            <a:off x="126340" y="95569"/>
            <a:ext cx="8229600" cy="566928"/>
          </a:xfrm>
        </p:spPr>
        <p:txBody>
          <a:bodyPr/>
          <a:lstStyle/>
          <a:p>
            <a:r>
              <a:rPr lang="en-US" dirty="0" smtClean="0"/>
              <a:t>The Future of Anti-islanding Protection</a:t>
            </a:r>
            <a:endParaRPr lang="en-US" dirty="0"/>
          </a:p>
        </p:txBody>
      </p:sp>
    </p:spTree>
    <p:extLst>
      <p:ext uri="{BB962C8B-B14F-4D97-AF65-F5344CB8AC3E}">
        <p14:creationId xmlns:p14="http://schemas.microsoft.com/office/powerpoint/2010/main" val="515458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80103"/>
            <a:ext cx="8229600" cy="4800600"/>
          </a:xfrm>
        </p:spPr>
        <p:txBody>
          <a:bodyPr>
            <a:normAutofit fontScale="92500" lnSpcReduction="10000"/>
          </a:bodyPr>
          <a:lstStyle/>
          <a:p>
            <a:r>
              <a:rPr lang="en-US" dirty="0" smtClean="0"/>
              <a:t>2s requirement – Is this the right number?</a:t>
            </a:r>
          </a:p>
          <a:p>
            <a:pPr lvl="1"/>
            <a:r>
              <a:rPr lang="en-US" dirty="0" smtClean="0"/>
              <a:t>Too slow for instantaneous/fast reclosing</a:t>
            </a:r>
          </a:p>
          <a:p>
            <a:pPr lvl="1"/>
            <a:r>
              <a:rPr lang="en-US" dirty="0" smtClean="0"/>
              <a:t>Too fast for some communications based AI methods</a:t>
            </a:r>
          </a:p>
          <a:p>
            <a:pPr lvl="1"/>
            <a:r>
              <a:rPr lang="en-US" dirty="0" smtClean="0"/>
              <a:t>Need active AI to achieve this with matched load</a:t>
            </a:r>
          </a:p>
          <a:p>
            <a:pPr lvl="1"/>
            <a:endParaRPr lang="en-US" dirty="0"/>
          </a:p>
          <a:p>
            <a:r>
              <a:rPr lang="en-US" dirty="0" smtClean="0"/>
              <a:t>Active Anti-islanding – Is it needed?</a:t>
            </a:r>
          </a:p>
          <a:p>
            <a:pPr lvl="1"/>
            <a:r>
              <a:rPr lang="en-US" dirty="0" smtClean="0"/>
              <a:t>What happens when you have thousands of different techniques and deployed DR?</a:t>
            </a:r>
          </a:p>
          <a:p>
            <a:pPr lvl="1"/>
            <a:r>
              <a:rPr lang="en-US" dirty="0" smtClean="0"/>
              <a:t>Should there be 1 method that everyone must use? (tried before, but patents got in the way)</a:t>
            </a:r>
          </a:p>
          <a:p>
            <a:pPr lvl="1"/>
            <a:r>
              <a:rPr lang="en-US" dirty="0" smtClean="0"/>
              <a:t>Will active AI work against maintaining grid stability at high penetration levels?</a:t>
            </a:r>
          </a:p>
        </p:txBody>
      </p:sp>
      <p:sp>
        <p:nvSpPr>
          <p:cNvPr id="3" name="Title 2"/>
          <p:cNvSpPr>
            <a:spLocks noGrp="1"/>
          </p:cNvSpPr>
          <p:nvPr>
            <p:ph type="title"/>
          </p:nvPr>
        </p:nvSpPr>
        <p:spPr>
          <a:xfrm>
            <a:off x="165757" y="95569"/>
            <a:ext cx="8229600" cy="566928"/>
          </a:xfrm>
        </p:spPr>
        <p:txBody>
          <a:bodyPr/>
          <a:lstStyle/>
          <a:p>
            <a:r>
              <a:rPr lang="en-US" dirty="0" smtClean="0"/>
              <a:t>Items for Discussion</a:t>
            </a:r>
            <a:endParaRPr lang="en-US" dirty="0"/>
          </a:p>
        </p:txBody>
      </p:sp>
    </p:spTree>
    <p:extLst>
      <p:ext uri="{BB962C8B-B14F-4D97-AF65-F5344CB8AC3E}">
        <p14:creationId xmlns:p14="http://schemas.microsoft.com/office/powerpoint/2010/main" val="8138911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71073"/>
            <a:ext cx="8229600" cy="5542644"/>
          </a:xfrm>
        </p:spPr>
        <p:txBody>
          <a:bodyPr>
            <a:noAutofit/>
          </a:bodyPr>
          <a:lstStyle/>
          <a:p>
            <a:pPr marL="0" indent="0">
              <a:lnSpc>
                <a:spcPct val="110000"/>
              </a:lnSpc>
              <a:spcBef>
                <a:spcPts val="1200"/>
              </a:spcBef>
              <a:buNone/>
            </a:pPr>
            <a:r>
              <a:rPr lang="en-US" sz="1400" dirty="0" smtClean="0"/>
              <a:t>[1] 1547</a:t>
            </a:r>
            <a:r>
              <a:rPr lang="en-US" sz="1400" dirty="0"/>
              <a:t>™</a:t>
            </a:r>
            <a:r>
              <a:rPr lang="en-US" sz="1400" dirty="0" smtClean="0"/>
              <a:t>-2003 IEEE </a:t>
            </a:r>
            <a:r>
              <a:rPr lang="en-US" sz="1400" dirty="0"/>
              <a:t>Standard for Interconnecting Distributed Resources with Electric Power Systems</a:t>
            </a:r>
          </a:p>
          <a:p>
            <a:pPr marL="0" indent="0">
              <a:lnSpc>
                <a:spcPct val="110000"/>
              </a:lnSpc>
              <a:spcBef>
                <a:spcPts val="1200"/>
              </a:spcBef>
              <a:buNone/>
            </a:pPr>
            <a:r>
              <a:rPr lang="en-US" sz="1400" dirty="0"/>
              <a:t>[2] Kroposki, B., </a:t>
            </a:r>
            <a:r>
              <a:rPr lang="en-US" sz="1400" dirty="0" err="1"/>
              <a:t>Lasseter</a:t>
            </a:r>
            <a:r>
              <a:rPr lang="en-US" sz="1400" dirty="0"/>
              <a:t>, R., </a:t>
            </a:r>
            <a:r>
              <a:rPr lang="en-US" sz="1400" dirty="0" err="1"/>
              <a:t>Ise</a:t>
            </a:r>
            <a:r>
              <a:rPr lang="en-US" sz="1400" dirty="0"/>
              <a:t>, T., </a:t>
            </a:r>
            <a:r>
              <a:rPr lang="en-US" sz="1400" dirty="0" err="1"/>
              <a:t>Morozumi</a:t>
            </a:r>
            <a:r>
              <a:rPr lang="en-US" sz="1400" dirty="0"/>
              <a:t>, S. Papathanassiou, S., and </a:t>
            </a:r>
            <a:r>
              <a:rPr lang="en-US" sz="1400" dirty="0" err="1"/>
              <a:t>Hatziargyriou</a:t>
            </a:r>
            <a:r>
              <a:rPr lang="en-US" sz="1400" dirty="0"/>
              <a:t>, N., “Making </a:t>
            </a:r>
            <a:r>
              <a:rPr lang="en-US" sz="1400" dirty="0" err="1"/>
              <a:t>microgrids</a:t>
            </a:r>
            <a:r>
              <a:rPr lang="en-US" sz="1400" dirty="0"/>
              <a:t> work”, IEEE Power and Energy Magazine, Vol. 6, Issue 3, pp. 40-53, 2008</a:t>
            </a:r>
          </a:p>
          <a:p>
            <a:pPr marL="0" indent="0">
              <a:lnSpc>
                <a:spcPct val="110000"/>
              </a:lnSpc>
              <a:spcBef>
                <a:spcPts val="1200"/>
              </a:spcBef>
              <a:buNone/>
            </a:pPr>
            <a:r>
              <a:rPr lang="en-US" sz="1400" dirty="0" smtClean="0"/>
              <a:t>[3] </a:t>
            </a:r>
            <a:r>
              <a:rPr lang="en-US" sz="1400" dirty="0"/>
              <a:t>IEEE </a:t>
            </a:r>
            <a:r>
              <a:rPr lang="en-US" sz="1400" dirty="0" smtClean="0"/>
              <a:t>1547.4</a:t>
            </a:r>
            <a:r>
              <a:rPr lang="en-US" sz="1400" dirty="0"/>
              <a:t>™</a:t>
            </a:r>
            <a:r>
              <a:rPr lang="en-US" sz="1400" dirty="0" smtClean="0"/>
              <a:t>-</a:t>
            </a:r>
            <a:r>
              <a:rPr lang="en-US" sz="1400" dirty="0"/>
              <a:t>2011 IEEE Guide for Design, Operation, and Integration of Distributed Resource Island Systems with Electric Power </a:t>
            </a:r>
            <a:r>
              <a:rPr lang="en-US" sz="1400" dirty="0" smtClean="0"/>
              <a:t>Systems</a:t>
            </a:r>
          </a:p>
          <a:p>
            <a:pPr marL="0" indent="0">
              <a:lnSpc>
                <a:spcPct val="110000"/>
              </a:lnSpc>
              <a:spcBef>
                <a:spcPts val="1200"/>
              </a:spcBef>
              <a:buNone/>
            </a:pPr>
            <a:r>
              <a:rPr lang="en-US" sz="1400" dirty="0"/>
              <a:t>[4] IEEE 1547.2™-2008 IEEE Application Guide for IEEE </a:t>
            </a:r>
            <a:r>
              <a:rPr lang="en-US" sz="1400" dirty="0" err="1"/>
              <a:t>Std</a:t>
            </a:r>
            <a:r>
              <a:rPr lang="en-US" sz="1400" dirty="0"/>
              <a:t> 1547™, IEEE Standard for Interconnecting Distributed Resources with Electric Power Systems</a:t>
            </a:r>
          </a:p>
          <a:p>
            <a:pPr marL="0" indent="0">
              <a:lnSpc>
                <a:spcPct val="110000"/>
              </a:lnSpc>
              <a:spcBef>
                <a:spcPts val="1200"/>
              </a:spcBef>
              <a:buNone/>
            </a:pPr>
            <a:r>
              <a:rPr lang="en-US" sz="1400" dirty="0" smtClean="0"/>
              <a:t>[5] Walling, R., Miller, N. “Distributed Generation Islanding – Implications on Power System Dynamic Performance”, IEEE Power Engineering Society Summer Meeting, pp.92-96, 2002</a:t>
            </a:r>
          </a:p>
          <a:p>
            <a:pPr marL="0" indent="0">
              <a:lnSpc>
                <a:spcPct val="110000"/>
              </a:lnSpc>
              <a:spcBef>
                <a:spcPts val="1200"/>
              </a:spcBef>
              <a:buNone/>
            </a:pPr>
            <a:r>
              <a:rPr lang="en-US" sz="1400" dirty="0" smtClean="0"/>
              <a:t>[6] Barker, P., de Mello, R., “Determining the Impact of Distributed Generation on Power Systems: Part 1 – Radial Distribution System”, Power engineering Society Summer Meeting, pp. 1645-1655, 2000</a:t>
            </a:r>
          </a:p>
          <a:p>
            <a:pPr marL="0" indent="0">
              <a:lnSpc>
                <a:spcPct val="110000"/>
              </a:lnSpc>
              <a:spcBef>
                <a:spcPts val="1200"/>
              </a:spcBef>
              <a:buNone/>
            </a:pPr>
            <a:r>
              <a:rPr lang="en-US" sz="1400" dirty="0" smtClean="0"/>
              <a:t>[7] Stevens, J., Bonn, R., </a:t>
            </a:r>
            <a:r>
              <a:rPr lang="en-US" sz="1400" dirty="0" err="1" smtClean="0"/>
              <a:t>Ginn</a:t>
            </a:r>
            <a:r>
              <a:rPr lang="en-US" sz="1400" dirty="0" smtClean="0"/>
              <a:t>, J., Gonzalez, S., Kern, G., “Development and Testing of an Approach to Anti-islanding in Utility-Interconnected Photovoltaic Systems” Sandia Report SAND-2000-1939, August 2000</a:t>
            </a:r>
          </a:p>
          <a:p>
            <a:pPr marL="0" indent="0">
              <a:lnSpc>
                <a:spcPct val="110000"/>
              </a:lnSpc>
              <a:spcBef>
                <a:spcPts val="1200"/>
              </a:spcBef>
              <a:buNone/>
            </a:pPr>
            <a:r>
              <a:rPr lang="en-US" sz="1400" dirty="0" smtClean="0"/>
              <a:t>[8] IEEE 929-</a:t>
            </a:r>
            <a:r>
              <a:rPr lang="en-US" sz="1400" dirty="0"/>
              <a:t>2000 IEEE Recommended Practice for Utility Interface of Photovoltaic (PV) Systems</a:t>
            </a:r>
          </a:p>
          <a:p>
            <a:pPr marL="0" indent="0">
              <a:lnSpc>
                <a:spcPct val="110000"/>
              </a:lnSpc>
              <a:spcBef>
                <a:spcPts val="1200"/>
              </a:spcBef>
              <a:buNone/>
            </a:pPr>
            <a:r>
              <a:rPr lang="en-US" sz="1400" dirty="0" smtClean="0"/>
              <a:t>[9] </a:t>
            </a:r>
            <a:r>
              <a:rPr lang="en-US" sz="1400" dirty="0"/>
              <a:t>Gish, W. B., </a:t>
            </a:r>
            <a:r>
              <a:rPr lang="en-US" sz="1400" dirty="0" err="1"/>
              <a:t>Greuel</a:t>
            </a:r>
            <a:r>
              <a:rPr lang="en-US" sz="1400" dirty="0"/>
              <a:t>, S., and </a:t>
            </a:r>
            <a:r>
              <a:rPr lang="en-US" sz="1400" dirty="0" err="1"/>
              <a:t>Feero</a:t>
            </a:r>
            <a:r>
              <a:rPr lang="en-US" sz="1400" dirty="0"/>
              <a:t>, W. E., “</a:t>
            </a:r>
            <a:r>
              <a:rPr lang="en-US" sz="1400" dirty="0" err="1"/>
              <a:t>Ferroresonance</a:t>
            </a:r>
            <a:r>
              <a:rPr lang="en-US" sz="1400" dirty="0"/>
              <a:t> and loading relationships for DSG installations,” IEEE Transactions on Power Delivery, Vol. PWRD-2, no. 3, pp. 953–959, July </a:t>
            </a:r>
            <a:r>
              <a:rPr lang="en-US" sz="1400" dirty="0" smtClean="0"/>
              <a:t>1987</a:t>
            </a:r>
            <a:endParaRPr lang="en-US" sz="1400" dirty="0"/>
          </a:p>
          <a:p>
            <a:pPr marL="0" indent="0">
              <a:lnSpc>
                <a:spcPct val="110000"/>
              </a:lnSpc>
              <a:spcBef>
                <a:spcPts val="1224"/>
              </a:spcBef>
              <a:buNone/>
            </a:pPr>
            <a:r>
              <a:rPr lang="en-US" sz="1400" dirty="0"/>
              <a:t>[10] </a:t>
            </a:r>
            <a:r>
              <a:rPr lang="en-US" sz="1400" dirty="0" smtClean="0"/>
              <a:t>Kobayashi, H. </a:t>
            </a:r>
            <a:r>
              <a:rPr lang="en-US" sz="1400" dirty="0" err="1" smtClean="0"/>
              <a:t>Takigawa</a:t>
            </a:r>
            <a:r>
              <a:rPr lang="en-US" sz="1400" dirty="0" smtClean="0"/>
              <a:t>, K, Hashimoto, E., Kitamura, A., Matsuda, H., “Method for Preventing Islanding Phenomenon in Utility Grid with a Number of Small Scale PV Systems”, IEEE Photovoltaic Specialists Conference, pp. 695-700, 1991 IEEE</a:t>
            </a:r>
            <a:endParaRPr lang="en-US" sz="1400" dirty="0"/>
          </a:p>
          <a:p>
            <a:pPr marL="0" indent="0">
              <a:lnSpc>
                <a:spcPct val="110000"/>
              </a:lnSpc>
              <a:spcBef>
                <a:spcPts val="1224"/>
              </a:spcBef>
              <a:buNone/>
            </a:pPr>
            <a:endParaRPr lang="en-US" sz="1400" dirty="0"/>
          </a:p>
        </p:txBody>
      </p:sp>
      <p:sp>
        <p:nvSpPr>
          <p:cNvPr id="3" name="Title 2"/>
          <p:cNvSpPr>
            <a:spLocks noGrp="1"/>
          </p:cNvSpPr>
          <p:nvPr>
            <p:ph type="title"/>
          </p:nvPr>
        </p:nvSpPr>
        <p:spPr>
          <a:xfrm>
            <a:off x="126340" y="95569"/>
            <a:ext cx="8229600" cy="566928"/>
          </a:xfrm>
        </p:spPr>
        <p:txBody>
          <a:bodyPr/>
          <a:lstStyle/>
          <a:p>
            <a:r>
              <a:rPr lang="en-US" dirty="0" smtClean="0"/>
              <a:t>References</a:t>
            </a:r>
            <a:endParaRPr lang="en-US" dirty="0"/>
          </a:p>
        </p:txBody>
      </p:sp>
    </p:spTree>
    <p:extLst>
      <p:ext uri="{BB962C8B-B14F-4D97-AF65-F5344CB8AC3E}">
        <p14:creationId xmlns:p14="http://schemas.microsoft.com/office/powerpoint/2010/main" val="2680836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15999"/>
            <a:ext cx="8229600" cy="5433787"/>
          </a:xfrm>
        </p:spPr>
        <p:txBody>
          <a:bodyPr>
            <a:normAutofit fontScale="47500" lnSpcReduction="20000"/>
          </a:bodyPr>
          <a:lstStyle/>
          <a:p>
            <a:pPr marL="0" indent="0">
              <a:lnSpc>
                <a:spcPct val="110000"/>
              </a:lnSpc>
              <a:spcBef>
                <a:spcPts val="1200"/>
              </a:spcBef>
              <a:buNone/>
            </a:pPr>
            <a:r>
              <a:rPr lang="en-US" dirty="0" smtClean="0"/>
              <a:t>[11] Kobayashi, H. </a:t>
            </a:r>
            <a:r>
              <a:rPr lang="en-US" dirty="0" err="1" smtClean="0"/>
              <a:t>Takigawa</a:t>
            </a:r>
            <a:r>
              <a:rPr lang="en-US" dirty="0" smtClean="0"/>
              <a:t>, K., “Statistical Evaluation of Optimum Islanding Preventing Method for Utility Interactive Small Scale Dispersed PV Systems”, First </a:t>
            </a:r>
            <a:r>
              <a:rPr lang="en-US" dirty="0"/>
              <a:t>World Conference and Exhibition on Photovoltaic Solar Energy Conversion</a:t>
            </a:r>
            <a:r>
              <a:rPr lang="en-US" dirty="0" smtClean="0"/>
              <a:t>, pp. 1085-1088, 1994</a:t>
            </a:r>
            <a:endParaRPr lang="en-US" dirty="0"/>
          </a:p>
          <a:p>
            <a:pPr marL="0" indent="0">
              <a:lnSpc>
                <a:spcPct val="110000"/>
              </a:lnSpc>
              <a:spcBef>
                <a:spcPts val="1200"/>
              </a:spcBef>
              <a:buNone/>
            </a:pPr>
            <a:r>
              <a:rPr lang="en-US" dirty="0" smtClean="0"/>
              <a:t>[12] </a:t>
            </a:r>
            <a:r>
              <a:rPr lang="en-US" dirty="0" err="1" smtClean="0"/>
              <a:t>Begovic</a:t>
            </a:r>
            <a:r>
              <a:rPr lang="en-US" dirty="0" smtClean="0"/>
              <a:t>, M., </a:t>
            </a:r>
            <a:r>
              <a:rPr lang="en-US" dirty="0" err="1" smtClean="0"/>
              <a:t>Ropp</a:t>
            </a:r>
            <a:r>
              <a:rPr lang="en-US" dirty="0" smtClean="0"/>
              <a:t>, M., </a:t>
            </a:r>
            <a:r>
              <a:rPr lang="en-US" dirty="0" err="1" smtClean="0"/>
              <a:t>Rohatgi</a:t>
            </a:r>
            <a:r>
              <a:rPr lang="en-US" dirty="0" smtClean="0"/>
              <a:t>, A., </a:t>
            </a:r>
            <a:r>
              <a:rPr lang="en-US" dirty="0" err="1" smtClean="0"/>
              <a:t>Pregelj</a:t>
            </a:r>
            <a:r>
              <a:rPr lang="en-US" dirty="0" smtClean="0"/>
              <a:t>, A., “Determining the Sufficiency of Standard Protective Relaying for Islanding Prevention in Grid-Connected PV Systems”, 2</a:t>
            </a:r>
            <a:r>
              <a:rPr lang="en-US" baseline="30000" dirty="0" smtClean="0"/>
              <a:t>nd</a:t>
            </a:r>
            <a:r>
              <a:rPr lang="en-US" dirty="0" smtClean="0"/>
              <a:t> World Conference and Exhibition on Photovoltaic Solar Energy Conversion, pp.2519-2524, 1998</a:t>
            </a:r>
          </a:p>
          <a:p>
            <a:pPr marL="0" indent="0">
              <a:lnSpc>
                <a:spcPct val="110000"/>
              </a:lnSpc>
              <a:spcBef>
                <a:spcPts val="1200"/>
              </a:spcBef>
              <a:buNone/>
            </a:pPr>
            <a:r>
              <a:rPr lang="en-US" dirty="0" smtClean="0"/>
              <a:t>[13] </a:t>
            </a:r>
            <a:r>
              <a:rPr lang="en-US" dirty="0" err="1" smtClean="0"/>
              <a:t>Ropp</a:t>
            </a:r>
            <a:r>
              <a:rPr lang="en-US" dirty="0" smtClean="0"/>
              <a:t>, M., </a:t>
            </a:r>
            <a:r>
              <a:rPr lang="en-US" dirty="0" err="1" smtClean="0"/>
              <a:t>Begovic</a:t>
            </a:r>
            <a:r>
              <a:rPr lang="en-US" dirty="0" smtClean="0"/>
              <a:t>, M., </a:t>
            </a:r>
            <a:r>
              <a:rPr lang="en-US" dirty="0" err="1" smtClean="0"/>
              <a:t>Rohatgi</a:t>
            </a:r>
            <a:r>
              <a:rPr lang="en-US" dirty="0" smtClean="0"/>
              <a:t>, A., “Analysis and Performance Assessment of the Active Frequency Drift Method of Islanding Prevention”, IEEE Transactions on Energy Conversion, Vol. 14, No. 3, 1999</a:t>
            </a:r>
            <a:endParaRPr lang="en-US" dirty="0"/>
          </a:p>
          <a:p>
            <a:pPr marL="0" indent="0">
              <a:lnSpc>
                <a:spcPct val="110000"/>
              </a:lnSpc>
              <a:spcBef>
                <a:spcPts val="1200"/>
              </a:spcBef>
              <a:buNone/>
            </a:pPr>
            <a:r>
              <a:rPr lang="en-US" dirty="0" smtClean="0"/>
              <a:t>[14] </a:t>
            </a:r>
            <a:r>
              <a:rPr lang="en-US" dirty="0" err="1" smtClean="0"/>
              <a:t>Ropp</a:t>
            </a:r>
            <a:r>
              <a:rPr lang="en-US" dirty="0" smtClean="0"/>
              <a:t>, M., </a:t>
            </a:r>
            <a:r>
              <a:rPr lang="en-US" dirty="0" err="1" smtClean="0"/>
              <a:t>Aaker</a:t>
            </a:r>
            <a:r>
              <a:rPr lang="en-US" dirty="0" smtClean="0"/>
              <a:t>, K., </a:t>
            </a:r>
            <a:r>
              <a:rPr lang="en-US" dirty="0" err="1" smtClean="0"/>
              <a:t>Haigh</a:t>
            </a:r>
            <a:r>
              <a:rPr lang="en-US" dirty="0" smtClean="0"/>
              <a:t>, J., </a:t>
            </a:r>
            <a:r>
              <a:rPr lang="en-US" dirty="0" err="1" smtClean="0"/>
              <a:t>Sabbah</a:t>
            </a:r>
            <a:r>
              <a:rPr lang="en-US" dirty="0" smtClean="0"/>
              <a:t>, N. “Using  Power Line Carrier Communications to Prevent Islanding”,  IEEE Photovoltaic Specialist Conference, pp. 1675-1678, 2000</a:t>
            </a:r>
          </a:p>
          <a:p>
            <a:pPr marL="0" indent="0">
              <a:lnSpc>
                <a:spcPct val="110000"/>
              </a:lnSpc>
              <a:spcBef>
                <a:spcPts val="1200"/>
              </a:spcBef>
              <a:buNone/>
            </a:pPr>
            <a:r>
              <a:rPr lang="en-US" dirty="0" smtClean="0"/>
              <a:t>[15] Bower, W. , </a:t>
            </a:r>
            <a:r>
              <a:rPr lang="en-US" dirty="0" err="1" smtClean="0"/>
              <a:t>Ropp</a:t>
            </a:r>
            <a:r>
              <a:rPr lang="en-US" dirty="0" smtClean="0"/>
              <a:t>, M., “Evaluation of Islanding Detection Methods for Utility-Interactive Inverters in Photovoltaic Systems”, Sandia Report SAND-2002-3591, 2002</a:t>
            </a:r>
          </a:p>
          <a:p>
            <a:pPr marL="0" indent="0">
              <a:lnSpc>
                <a:spcPct val="110000"/>
              </a:lnSpc>
              <a:spcBef>
                <a:spcPts val="1200"/>
              </a:spcBef>
              <a:buNone/>
            </a:pPr>
            <a:r>
              <a:rPr lang="en-US" dirty="0" smtClean="0"/>
              <a:t>[16] Ye, Z., </a:t>
            </a:r>
            <a:r>
              <a:rPr lang="en-US" dirty="0" err="1" smtClean="0"/>
              <a:t>Kolwalker</a:t>
            </a:r>
            <a:r>
              <a:rPr lang="en-US" dirty="0" smtClean="0"/>
              <a:t>, A., Zhang, Y., Du, P., Walling, R., “Evaluation of Anti-Islanding Schemes Based on </a:t>
            </a:r>
            <a:r>
              <a:rPr lang="en-US" dirty="0" err="1" smtClean="0"/>
              <a:t>Nondetection</a:t>
            </a:r>
            <a:r>
              <a:rPr lang="en-US" dirty="0" smtClean="0"/>
              <a:t> Zone Concept”, IEEE Transactions on Power Electronics, Vol. 19, No.5, September 2004</a:t>
            </a:r>
          </a:p>
          <a:p>
            <a:pPr marL="0" indent="0">
              <a:lnSpc>
                <a:spcPct val="110000"/>
              </a:lnSpc>
              <a:spcBef>
                <a:spcPts val="1200"/>
              </a:spcBef>
              <a:buNone/>
            </a:pPr>
            <a:r>
              <a:rPr lang="en-US" dirty="0" smtClean="0"/>
              <a:t>[17] Ye, Z., Walling, R., </a:t>
            </a:r>
            <a:r>
              <a:rPr lang="en-US" dirty="0" err="1" smtClean="0"/>
              <a:t>Garces</a:t>
            </a:r>
            <a:r>
              <a:rPr lang="en-US" dirty="0" smtClean="0"/>
              <a:t>, L., Zhou, R., Li, L., Wang, T., “Study and Development of Anti-islanding Control for Grid-Connected Inverters”, NREL Report NREL/SR-560-36243, May 2004</a:t>
            </a:r>
            <a:endParaRPr lang="en-US" dirty="0"/>
          </a:p>
          <a:p>
            <a:pPr marL="0" indent="0">
              <a:lnSpc>
                <a:spcPct val="110000"/>
              </a:lnSpc>
              <a:spcBef>
                <a:spcPts val="1200"/>
              </a:spcBef>
              <a:buNone/>
            </a:pPr>
            <a:r>
              <a:rPr lang="en-US" dirty="0" smtClean="0"/>
              <a:t>[18] Yin, J., Chang, L., </a:t>
            </a:r>
            <a:r>
              <a:rPr lang="en-US" dirty="0" err="1" smtClean="0"/>
              <a:t>Diduch</a:t>
            </a:r>
            <a:r>
              <a:rPr lang="en-US" dirty="0" smtClean="0"/>
              <a:t>, C., “A New Adaptive Logic Phase-Shift Algorithm for Anti-islanding Protection in Inverter-Based DG Systems”, IEEE 36</a:t>
            </a:r>
            <a:r>
              <a:rPr lang="en-US" baseline="30000" dirty="0" smtClean="0"/>
              <a:t>th</a:t>
            </a:r>
            <a:r>
              <a:rPr lang="en-US" dirty="0" smtClean="0"/>
              <a:t> Power Electronics Specialist Conference, 2005</a:t>
            </a:r>
            <a:endParaRPr lang="en-US" dirty="0"/>
          </a:p>
          <a:p>
            <a:pPr marL="0" indent="0">
              <a:lnSpc>
                <a:spcPct val="110000"/>
              </a:lnSpc>
              <a:spcBef>
                <a:spcPts val="1200"/>
              </a:spcBef>
              <a:buNone/>
            </a:pPr>
            <a:r>
              <a:rPr lang="en-US" dirty="0"/>
              <a:t>[</a:t>
            </a:r>
            <a:r>
              <a:rPr lang="en-US" dirty="0" smtClean="0"/>
              <a:t>19] De Mango, F., </a:t>
            </a:r>
            <a:r>
              <a:rPr lang="en-US" dirty="0" err="1" smtClean="0"/>
              <a:t>Liserre</a:t>
            </a:r>
            <a:r>
              <a:rPr lang="en-US" dirty="0" smtClean="0"/>
              <a:t>, M., </a:t>
            </a:r>
            <a:r>
              <a:rPr lang="en-US" dirty="0" err="1" smtClean="0"/>
              <a:t>Dell’Aquila</a:t>
            </a:r>
            <a:r>
              <a:rPr lang="en-US" dirty="0" smtClean="0"/>
              <a:t>, A., </a:t>
            </a:r>
            <a:r>
              <a:rPr lang="en-US" dirty="0" err="1" smtClean="0"/>
              <a:t>Pigazo</a:t>
            </a:r>
            <a:r>
              <a:rPr lang="en-US" dirty="0" smtClean="0"/>
              <a:t>, A., “Overview of Anti-islanding algorithms for PV Systems. Part I: Passive Methods”, pp. 1878-1883, Power Electronics and Motion Control Conference, 2006</a:t>
            </a:r>
            <a:endParaRPr lang="en-US" dirty="0"/>
          </a:p>
          <a:p>
            <a:pPr marL="0" indent="0">
              <a:lnSpc>
                <a:spcPct val="110000"/>
              </a:lnSpc>
              <a:spcBef>
                <a:spcPts val="1200"/>
              </a:spcBef>
              <a:buNone/>
            </a:pPr>
            <a:r>
              <a:rPr lang="en-US" dirty="0" smtClean="0"/>
              <a:t>[20] </a:t>
            </a:r>
            <a:r>
              <a:rPr lang="en-US" dirty="0"/>
              <a:t>De Mango, F., </a:t>
            </a:r>
            <a:r>
              <a:rPr lang="en-US" dirty="0" err="1"/>
              <a:t>Liserre</a:t>
            </a:r>
            <a:r>
              <a:rPr lang="en-US" dirty="0"/>
              <a:t>, M., </a:t>
            </a:r>
            <a:r>
              <a:rPr lang="en-US" dirty="0" err="1"/>
              <a:t>Dell’Aquila</a:t>
            </a:r>
            <a:r>
              <a:rPr lang="en-US" dirty="0"/>
              <a:t>, A., </a:t>
            </a:r>
            <a:r>
              <a:rPr lang="en-US" dirty="0" err="1"/>
              <a:t>Pigazo</a:t>
            </a:r>
            <a:r>
              <a:rPr lang="en-US" dirty="0"/>
              <a:t>, A., “Overview of Anti-islanding algorithms for PV Systems. Part </a:t>
            </a:r>
            <a:r>
              <a:rPr lang="en-US" dirty="0" smtClean="0"/>
              <a:t>II</a:t>
            </a:r>
            <a:r>
              <a:rPr lang="en-US" dirty="0"/>
              <a:t>: </a:t>
            </a:r>
            <a:r>
              <a:rPr lang="en-US" dirty="0" smtClean="0"/>
              <a:t>Active </a:t>
            </a:r>
            <a:r>
              <a:rPr lang="en-US" dirty="0"/>
              <a:t>Methods”, pp. </a:t>
            </a:r>
            <a:r>
              <a:rPr lang="en-US" dirty="0" smtClean="0"/>
              <a:t>1884-1889, </a:t>
            </a:r>
            <a:r>
              <a:rPr lang="en-US" dirty="0"/>
              <a:t>Power Electronics and Motion Control Conference, 2006</a:t>
            </a:r>
          </a:p>
          <a:p>
            <a:pPr marL="0" indent="0">
              <a:lnSpc>
                <a:spcPct val="110000"/>
              </a:lnSpc>
              <a:spcBef>
                <a:spcPts val="1200"/>
              </a:spcBef>
              <a:buNone/>
            </a:pPr>
            <a:endParaRPr lang="en-US" dirty="0"/>
          </a:p>
          <a:p>
            <a:pPr marL="0" indent="0">
              <a:lnSpc>
                <a:spcPct val="110000"/>
              </a:lnSpc>
              <a:spcBef>
                <a:spcPts val="1224"/>
              </a:spcBef>
              <a:buNone/>
            </a:pPr>
            <a:endParaRPr lang="en-US" dirty="0"/>
          </a:p>
        </p:txBody>
      </p:sp>
      <p:sp>
        <p:nvSpPr>
          <p:cNvPr id="3" name="Title 2"/>
          <p:cNvSpPr>
            <a:spLocks noGrp="1"/>
          </p:cNvSpPr>
          <p:nvPr>
            <p:ph type="title"/>
          </p:nvPr>
        </p:nvSpPr>
        <p:spPr>
          <a:xfrm>
            <a:off x="126340" y="95569"/>
            <a:ext cx="8229600" cy="566928"/>
          </a:xfrm>
        </p:spPr>
        <p:txBody>
          <a:bodyPr/>
          <a:lstStyle/>
          <a:p>
            <a:r>
              <a:rPr lang="en-US" dirty="0" smtClean="0"/>
              <a:t>References</a:t>
            </a:r>
            <a:endParaRPr lang="en-US" dirty="0"/>
          </a:p>
        </p:txBody>
      </p:sp>
    </p:spTree>
    <p:extLst>
      <p:ext uri="{BB962C8B-B14F-4D97-AF65-F5344CB8AC3E}">
        <p14:creationId xmlns:p14="http://schemas.microsoft.com/office/powerpoint/2010/main" val="614206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15999"/>
            <a:ext cx="8229600" cy="5433787"/>
          </a:xfrm>
        </p:spPr>
        <p:txBody>
          <a:bodyPr>
            <a:normAutofit fontScale="47500" lnSpcReduction="20000"/>
          </a:bodyPr>
          <a:lstStyle/>
          <a:p>
            <a:pPr marL="0" indent="0">
              <a:lnSpc>
                <a:spcPct val="110000"/>
              </a:lnSpc>
              <a:spcBef>
                <a:spcPts val="1200"/>
              </a:spcBef>
              <a:buNone/>
            </a:pPr>
            <a:r>
              <a:rPr lang="en-US" dirty="0" smtClean="0"/>
              <a:t>[21] </a:t>
            </a:r>
            <a:r>
              <a:rPr lang="en-US" dirty="0" err="1" smtClean="0"/>
              <a:t>Xu</a:t>
            </a:r>
            <a:r>
              <a:rPr lang="en-US" dirty="0" smtClean="0"/>
              <a:t>, W., Zhang, G., Li, C., Wang, W., Wang, W., </a:t>
            </a:r>
            <a:r>
              <a:rPr lang="en-US" dirty="0" err="1" smtClean="0"/>
              <a:t>Kliber</a:t>
            </a:r>
            <a:r>
              <a:rPr lang="en-US" dirty="0" smtClean="0"/>
              <a:t>, J., “A Power Line Signaling Based Technique for Anti-Islanding Protection of Distributed Generators – Part I: Scheme and Analysis”, IEEE Transactions on Power Delivery, Vo. 22, No.3, July 2007</a:t>
            </a:r>
            <a:endParaRPr lang="en-US" dirty="0"/>
          </a:p>
          <a:p>
            <a:pPr marL="0" indent="0">
              <a:lnSpc>
                <a:spcPct val="110000"/>
              </a:lnSpc>
              <a:spcBef>
                <a:spcPts val="1200"/>
              </a:spcBef>
              <a:buNone/>
            </a:pPr>
            <a:r>
              <a:rPr lang="en-US" dirty="0" smtClean="0"/>
              <a:t>[22] </a:t>
            </a:r>
            <a:r>
              <a:rPr lang="en-US" dirty="0" err="1" smtClean="0"/>
              <a:t>Hamzeh</a:t>
            </a:r>
            <a:r>
              <a:rPr lang="en-US" dirty="0" smtClean="0"/>
              <a:t>, M., </a:t>
            </a:r>
            <a:r>
              <a:rPr lang="en-US" dirty="0" err="1" smtClean="0"/>
              <a:t>Farhangi</a:t>
            </a:r>
            <a:r>
              <a:rPr lang="en-US" dirty="0" smtClean="0"/>
              <a:t>, S., </a:t>
            </a:r>
            <a:r>
              <a:rPr lang="en-US" dirty="0" err="1" smtClean="0"/>
              <a:t>Farhangi</a:t>
            </a:r>
            <a:r>
              <a:rPr lang="en-US" dirty="0"/>
              <a:t>, B., “A New Control Method in PV Grid </a:t>
            </a:r>
            <a:r>
              <a:rPr lang="en-US" dirty="0" smtClean="0"/>
              <a:t>Connected Inverters </a:t>
            </a:r>
            <a:r>
              <a:rPr lang="en-US" dirty="0"/>
              <a:t>for Anti-Islanding Protection </a:t>
            </a:r>
            <a:r>
              <a:rPr lang="en-US" dirty="0" smtClean="0"/>
              <a:t>by Impedance </a:t>
            </a:r>
            <a:r>
              <a:rPr lang="en-US" dirty="0"/>
              <a:t>Monitoring”, 11th Workshop on Control and Modeling for Power </a:t>
            </a:r>
            <a:r>
              <a:rPr lang="en-US" dirty="0" smtClean="0"/>
              <a:t>Electronics, 2008</a:t>
            </a:r>
          </a:p>
          <a:p>
            <a:pPr marL="0" indent="0">
              <a:lnSpc>
                <a:spcPct val="110000"/>
              </a:lnSpc>
              <a:spcBef>
                <a:spcPts val="1200"/>
              </a:spcBef>
              <a:buNone/>
            </a:pPr>
            <a:r>
              <a:rPr lang="en-US" dirty="0" smtClean="0"/>
              <a:t>[23] </a:t>
            </a:r>
            <a:r>
              <a:rPr lang="en-US" dirty="0" err="1"/>
              <a:t>Kunte</a:t>
            </a:r>
            <a:r>
              <a:rPr lang="en-US" dirty="0"/>
              <a:t>, R., </a:t>
            </a:r>
            <a:r>
              <a:rPr lang="en-US" dirty="0" err="1"/>
              <a:t>Gao</a:t>
            </a:r>
            <a:r>
              <a:rPr lang="en-US" dirty="0"/>
              <a:t>, W., “Comparison and Review of Islanding Detection Techniques for Distributed Energy Resources,” 40th North American Power Symposium, 2008 </a:t>
            </a:r>
          </a:p>
          <a:p>
            <a:pPr marL="0" indent="0">
              <a:lnSpc>
                <a:spcPct val="110000"/>
              </a:lnSpc>
              <a:spcBef>
                <a:spcPts val="1200"/>
              </a:spcBef>
              <a:buNone/>
            </a:pPr>
            <a:r>
              <a:rPr lang="en-US" dirty="0" smtClean="0"/>
              <a:t>[24] Chiang, W., </a:t>
            </a:r>
            <a:r>
              <a:rPr lang="en-US" dirty="0" err="1" smtClean="0"/>
              <a:t>Jou</a:t>
            </a:r>
            <a:r>
              <a:rPr lang="en-US" dirty="0" smtClean="0"/>
              <a:t>, H., Wu, J., Wu, K., </a:t>
            </a:r>
            <a:r>
              <a:rPr lang="en-US" dirty="0" err="1" smtClean="0"/>
              <a:t>Feng</a:t>
            </a:r>
            <a:r>
              <a:rPr lang="en-US" dirty="0" smtClean="0"/>
              <a:t>, Y., “Active </a:t>
            </a:r>
            <a:r>
              <a:rPr lang="en-US" dirty="0"/>
              <a:t>islanding detection method for the grid-connected </a:t>
            </a:r>
            <a:r>
              <a:rPr lang="en-US" dirty="0" smtClean="0"/>
              <a:t>photovoltaic generation system”</a:t>
            </a:r>
            <a:r>
              <a:rPr lang="en-US" dirty="0"/>
              <a:t>, Electric Power Systems </a:t>
            </a:r>
            <a:r>
              <a:rPr lang="en-US" dirty="0" smtClean="0"/>
              <a:t>Research,  </a:t>
            </a:r>
            <a:r>
              <a:rPr lang="en-US" dirty="0" err="1" smtClean="0"/>
              <a:t>Vol</a:t>
            </a:r>
            <a:r>
              <a:rPr lang="en-US" dirty="0" smtClean="0"/>
              <a:t> 80, pp.372</a:t>
            </a:r>
            <a:r>
              <a:rPr lang="en-US" dirty="0"/>
              <a:t>–</a:t>
            </a:r>
            <a:r>
              <a:rPr lang="en-US" dirty="0" smtClean="0"/>
              <a:t>379, 2009</a:t>
            </a:r>
          </a:p>
          <a:p>
            <a:pPr marL="0" indent="0">
              <a:lnSpc>
                <a:spcPct val="110000"/>
              </a:lnSpc>
              <a:spcBef>
                <a:spcPts val="1200"/>
              </a:spcBef>
              <a:buNone/>
            </a:pPr>
            <a:r>
              <a:rPr lang="en-US" dirty="0" smtClean="0"/>
              <a:t>[25]  Wang, X., </a:t>
            </a:r>
            <a:r>
              <a:rPr lang="en-US" dirty="0" err="1" smtClean="0"/>
              <a:t>Freitas</a:t>
            </a:r>
            <a:r>
              <a:rPr lang="en-US" dirty="0" smtClean="0"/>
              <a:t>, W., </a:t>
            </a:r>
            <a:r>
              <a:rPr lang="en-US" dirty="0" err="1" smtClean="0"/>
              <a:t>Dinavahi</a:t>
            </a:r>
            <a:r>
              <a:rPr lang="en-US" dirty="0" smtClean="0"/>
              <a:t>, V., </a:t>
            </a:r>
            <a:r>
              <a:rPr lang="en-US" dirty="0" err="1" smtClean="0"/>
              <a:t>Xu</a:t>
            </a:r>
            <a:r>
              <a:rPr lang="en-US" dirty="0" smtClean="0"/>
              <a:t>, W., “Investigation </a:t>
            </a:r>
            <a:r>
              <a:rPr lang="en-US" dirty="0"/>
              <a:t>of Positive Feedback Anti-</a:t>
            </a:r>
            <a:r>
              <a:rPr lang="en-US" dirty="0" smtClean="0"/>
              <a:t>Islanding Control </a:t>
            </a:r>
            <a:r>
              <a:rPr lang="en-US" dirty="0"/>
              <a:t>for Multiple Inverter-</a:t>
            </a:r>
            <a:r>
              <a:rPr lang="en-US" dirty="0" smtClean="0"/>
              <a:t>Based Distributed Generator”, IEEE Transactions on Power Systems, Vol. 24, No.2, May 2009</a:t>
            </a:r>
          </a:p>
          <a:p>
            <a:pPr marL="0" indent="0">
              <a:lnSpc>
                <a:spcPct val="110000"/>
              </a:lnSpc>
              <a:spcBef>
                <a:spcPts val="1200"/>
              </a:spcBef>
              <a:buNone/>
            </a:pPr>
            <a:r>
              <a:rPr lang="en-US" dirty="0" smtClean="0"/>
              <a:t>[26] </a:t>
            </a:r>
            <a:r>
              <a:rPr lang="en-US" dirty="0" err="1" smtClean="0"/>
              <a:t>Timbus</a:t>
            </a:r>
            <a:r>
              <a:rPr lang="en-US" dirty="0" smtClean="0"/>
              <a:t>, A., </a:t>
            </a:r>
            <a:r>
              <a:rPr lang="en-US" dirty="0" err="1" smtClean="0"/>
              <a:t>Oudalov</a:t>
            </a:r>
            <a:r>
              <a:rPr lang="en-US" dirty="0" smtClean="0"/>
              <a:t>, A., Ho, C., “Islanding </a:t>
            </a:r>
            <a:r>
              <a:rPr lang="en-US" dirty="0"/>
              <a:t>detection in smart grids”, IEEE Energy Conversion Congress and </a:t>
            </a:r>
            <a:r>
              <a:rPr lang="en-US" dirty="0" smtClean="0"/>
              <a:t>Exposition, 2010</a:t>
            </a:r>
          </a:p>
          <a:p>
            <a:pPr marL="0" indent="0">
              <a:lnSpc>
                <a:spcPct val="110000"/>
              </a:lnSpc>
              <a:spcBef>
                <a:spcPts val="1200"/>
              </a:spcBef>
              <a:buNone/>
            </a:pPr>
            <a:r>
              <a:rPr lang="en-US" dirty="0" smtClean="0"/>
              <a:t>[27] Velasco, D., Trujillo, C. </a:t>
            </a:r>
            <a:r>
              <a:rPr lang="en-US" dirty="0" err="1" smtClean="0"/>
              <a:t>Garcera</a:t>
            </a:r>
            <a:r>
              <a:rPr lang="en-US" dirty="0" smtClean="0"/>
              <a:t>, G., </a:t>
            </a:r>
            <a:r>
              <a:rPr lang="en-US" dirty="0" err="1" smtClean="0"/>
              <a:t>Figueres</a:t>
            </a:r>
            <a:r>
              <a:rPr lang="en-US" dirty="0" smtClean="0"/>
              <a:t>, E., “Review </a:t>
            </a:r>
            <a:r>
              <a:rPr lang="en-US" dirty="0"/>
              <a:t>of anti-islanding techniques in distributed generators”, Renewable and Sustainable Energy </a:t>
            </a:r>
            <a:r>
              <a:rPr lang="en-US" dirty="0" smtClean="0"/>
              <a:t>Reviews, Vol. 14, pp. </a:t>
            </a:r>
            <a:r>
              <a:rPr lang="en-US" dirty="0"/>
              <a:t>1608–</a:t>
            </a:r>
            <a:r>
              <a:rPr lang="en-US" dirty="0" smtClean="0"/>
              <a:t>1614, 2010</a:t>
            </a:r>
          </a:p>
          <a:p>
            <a:pPr marL="0" indent="0">
              <a:lnSpc>
                <a:spcPct val="110000"/>
              </a:lnSpc>
              <a:spcBef>
                <a:spcPts val="1200"/>
              </a:spcBef>
              <a:buNone/>
            </a:pPr>
            <a:r>
              <a:rPr lang="en-US" dirty="0" smtClean="0"/>
              <a:t>[28] </a:t>
            </a:r>
            <a:r>
              <a:rPr lang="en-US" dirty="0"/>
              <a:t>Yu, B., Matsui, M., Yu, G., “A review of current anti-islanding methods for </a:t>
            </a:r>
            <a:r>
              <a:rPr lang="en-US" dirty="0" smtClean="0"/>
              <a:t>photovoltaic power system”, Solar Energy, Bol.84, pp.745-754, 2010</a:t>
            </a:r>
          </a:p>
          <a:p>
            <a:pPr marL="0" indent="0">
              <a:lnSpc>
                <a:spcPct val="110000"/>
              </a:lnSpc>
              <a:spcBef>
                <a:spcPts val="1200"/>
              </a:spcBef>
              <a:buNone/>
            </a:pPr>
            <a:r>
              <a:rPr lang="en-US" dirty="0" smtClean="0"/>
              <a:t>[29] </a:t>
            </a:r>
            <a:r>
              <a:rPr lang="en-US" dirty="0"/>
              <a:t>M. </a:t>
            </a:r>
            <a:r>
              <a:rPr lang="en-US" dirty="0" err="1"/>
              <a:t>Hanif</a:t>
            </a:r>
            <a:r>
              <a:rPr lang="en-US" dirty="0"/>
              <a:t>, M. </a:t>
            </a:r>
            <a:r>
              <a:rPr lang="en-US" dirty="0" err="1"/>
              <a:t>Basu</a:t>
            </a:r>
            <a:r>
              <a:rPr lang="en-US" dirty="0"/>
              <a:t> and K. </a:t>
            </a:r>
            <a:r>
              <a:rPr lang="en-US" dirty="0" err="1"/>
              <a:t>Gaughan</a:t>
            </a:r>
            <a:r>
              <a:rPr lang="en-US" dirty="0"/>
              <a:t>,: “A Discussion of Anti-islanding Protection Schemes Incorporated in a Inverter Based DG”</a:t>
            </a:r>
            <a:r>
              <a:rPr lang="en-US" dirty="0" smtClean="0"/>
              <a:t>, International </a:t>
            </a:r>
            <a:r>
              <a:rPr lang="en-US" dirty="0"/>
              <a:t>Conference on Environment and Electrical Engineering (EEEIC) 2011, 10th International, 8-11 May </a:t>
            </a:r>
            <a:r>
              <a:rPr lang="en-US" dirty="0" smtClean="0"/>
              <a:t>2011</a:t>
            </a:r>
          </a:p>
          <a:p>
            <a:pPr marL="0" indent="0">
              <a:lnSpc>
                <a:spcPct val="110000"/>
              </a:lnSpc>
              <a:spcBef>
                <a:spcPts val="1200"/>
              </a:spcBef>
              <a:buNone/>
            </a:pPr>
            <a:r>
              <a:rPr lang="en-US" dirty="0" smtClean="0"/>
              <a:t>[30] </a:t>
            </a:r>
            <a:r>
              <a:rPr lang="en-US" dirty="0" err="1" smtClean="0"/>
              <a:t>Teoh</a:t>
            </a:r>
            <a:r>
              <a:rPr lang="en-US" dirty="0" smtClean="0"/>
              <a:t>, W., Tan, C., “An </a:t>
            </a:r>
            <a:r>
              <a:rPr lang="en-US" dirty="0"/>
              <a:t>Overview of Islanding Detection Methods </a:t>
            </a:r>
            <a:r>
              <a:rPr lang="en-US" dirty="0" smtClean="0"/>
              <a:t>in Photovoltaic </a:t>
            </a:r>
            <a:r>
              <a:rPr lang="en-US" dirty="0"/>
              <a:t>Systems”, International Journal of Electrical, Computer, Energetic, Electronic and Communication Engineering Vol:5, No:10, </a:t>
            </a:r>
            <a:r>
              <a:rPr lang="en-US" dirty="0" smtClean="0"/>
              <a:t>2011</a:t>
            </a:r>
          </a:p>
        </p:txBody>
      </p:sp>
      <p:sp>
        <p:nvSpPr>
          <p:cNvPr id="3" name="Title 2"/>
          <p:cNvSpPr>
            <a:spLocks noGrp="1"/>
          </p:cNvSpPr>
          <p:nvPr>
            <p:ph type="title"/>
          </p:nvPr>
        </p:nvSpPr>
        <p:spPr>
          <a:xfrm>
            <a:off x="126340" y="95569"/>
            <a:ext cx="8229600" cy="566928"/>
          </a:xfrm>
        </p:spPr>
        <p:txBody>
          <a:bodyPr/>
          <a:lstStyle/>
          <a:p>
            <a:r>
              <a:rPr lang="en-US" dirty="0" smtClean="0"/>
              <a:t>References</a:t>
            </a:r>
            <a:endParaRPr lang="en-US" dirty="0"/>
          </a:p>
        </p:txBody>
      </p:sp>
    </p:spTree>
    <p:extLst>
      <p:ext uri="{BB962C8B-B14F-4D97-AF65-F5344CB8AC3E}">
        <p14:creationId xmlns:p14="http://schemas.microsoft.com/office/powerpoint/2010/main" val="4120987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43642"/>
            <a:ext cx="8229600" cy="5433787"/>
          </a:xfrm>
        </p:spPr>
        <p:txBody>
          <a:bodyPr>
            <a:noAutofit/>
          </a:bodyPr>
          <a:lstStyle/>
          <a:p>
            <a:pPr marL="0" indent="0">
              <a:lnSpc>
                <a:spcPct val="110000"/>
              </a:lnSpc>
              <a:spcBef>
                <a:spcPts val="1200"/>
              </a:spcBef>
              <a:buNone/>
            </a:pPr>
            <a:r>
              <a:rPr lang="en-US" sz="1400" dirty="0"/>
              <a:t>[31] Mills-Price, M. </a:t>
            </a:r>
            <a:r>
              <a:rPr lang="en-US" sz="1400" dirty="0" err="1"/>
              <a:t>Scharf</a:t>
            </a:r>
            <a:r>
              <a:rPr lang="en-US" sz="1400" dirty="0"/>
              <a:t>, M., Hummel, S., </a:t>
            </a:r>
            <a:r>
              <a:rPr lang="en-US" sz="1400" dirty="0" err="1"/>
              <a:t>Ropp</a:t>
            </a:r>
            <a:r>
              <a:rPr lang="en-US" sz="1400" dirty="0"/>
              <a:t>, M. Joshi, D., </a:t>
            </a:r>
            <a:r>
              <a:rPr lang="en-US" sz="1400" dirty="0" err="1"/>
              <a:t>Zweigle</a:t>
            </a:r>
            <a:r>
              <a:rPr lang="en-US" sz="1400" dirty="0"/>
              <a:t>, G., </a:t>
            </a:r>
            <a:r>
              <a:rPr lang="en-US" sz="1400" dirty="0" err="1"/>
              <a:t>Ravikumar</a:t>
            </a:r>
            <a:r>
              <a:rPr lang="en-US" sz="1400" dirty="0"/>
              <a:t>, K.,  </a:t>
            </a:r>
            <a:r>
              <a:rPr lang="en-US" sz="1400" dirty="0" err="1"/>
              <a:t>Flerchinger</a:t>
            </a:r>
            <a:r>
              <a:rPr lang="en-US" sz="1400" dirty="0"/>
              <a:t>, B., “Solar Generation Control With Time-Synchronized </a:t>
            </a:r>
            <a:r>
              <a:rPr lang="en-US" sz="1400" dirty="0" err="1"/>
              <a:t>Phasors</a:t>
            </a:r>
            <a:r>
              <a:rPr lang="en-US" sz="1400" dirty="0"/>
              <a:t>” 64th Annual Conference for Protective Relay Engineers, 2011</a:t>
            </a:r>
          </a:p>
          <a:p>
            <a:pPr marL="0" indent="0">
              <a:lnSpc>
                <a:spcPct val="110000"/>
              </a:lnSpc>
              <a:spcBef>
                <a:spcPts val="1200"/>
              </a:spcBef>
              <a:buNone/>
            </a:pPr>
            <a:r>
              <a:rPr lang="en-US" sz="1400" dirty="0" smtClean="0"/>
              <a:t>[32] </a:t>
            </a:r>
            <a:r>
              <a:rPr lang="en-US" sz="1400" dirty="0" err="1" smtClean="0"/>
              <a:t>Ropp</a:t>
            </a:r>
            <a:r>
              <a:rPr lang="en-US" sz="1400" dirty="0" smtClean="0"/>
              <a:t>, M</a:t>
            </a:r>
            <a:r>
              <a:rPr lang="en-US" sz="1400" dirty="0"/>
              <a:t>. </a:t>
            </a:r>
            <a:r>
              <a:rPr lang="en-US" sz="1400" dirty="0" smtClean="0"/>
              <a:t>“Assessment of the Universal Feasibility of Using power System Harmonics as a loss of Mains Detection for Distributed Energy Resources”, Report from Contract RDF-3-21</a:t>
            </a:r>
            <a:endParaRPr lang="en-US" sz="1400" dirty="0"/>
          </a:p>
          <a:p>
            <a:pPr marL="0" indent="0">
              <a:lnSpc>
                <a:spcPct val="110000"/>
              </a:lnSpc>
              <a:spcBef>
                <a:spcPts val="1200"/>
              </a:spcBef>
              <a:buNone/>
            </a:pPr>
            <a:r>
              <a:rPr lang="en-US" sz="1400" dirty="0" smtClean="0"/>
              <a:t>[33] </a:t>
            </a:r>
            <a:r>
              <a:rPr lang="en-US" sz="1400" dirty="0" err="1" smtClean="0"/>
              <a:t>Khamis</a:t>
            </a:r>
            <a:r>
              <a:rPr lang="en-US" sz="1400" dirty="0" smtClean="0"/>
              <a:t>, A., </a:t>
            </a:r>
            <a:r>
              <a:rPr lang="en-US" sz="1400" dirty="0" err="1" smtClean="0"/>
              <a:t>Shareef</a:t>
            </a:r>
            <a:r>
              <a:rPr lang="en-US" sz="1400" dirty="0" smtClean="0"/>
              <a:t>, H. </a:t>
            </a:r>
            <a:r>
              <a:rPr lang="en-US" sz="1400" dirty="0" err="1" smtClean="0"/>
              <a:t>Bizkevelci</a:t>
            </a:r>
            <a:r>
              <a:rPr lang="en-US" sz="1400" dirty="0" smtClean="0"/>
              <a:t>, E., </a:t>
            </a:r>
            <a:r>
              <a:rPr lang="en-US" sz="1400" dirty="0" err="1" smtClean="0"/>
              <a:t>Khatib</a:t>
            </a:r>
            <a:r>
              <a:rPr lang="en-US" sz="1400" dirty="0"/>
              <a:t>, T., “</a:t>
            </a:r>
            <a:r>
              <a:rPr lang="en-US" sz="1400" dirty="0" smtClean="0"/>
              <a:t>A review of islanding detection techniques for renewable </a:t>
            </a:r>
            <a:r>
              <a:rPr lang="en-US" sz="1400" dirty="0"/>
              <a:t>distributed generation systems”, </a:t>
            </a:r>
            <a:r>
              <a:rPr lang="en-US" sz="1400" dirty="0" smtClean="0"/>
              <a:t>Renewable and Sustainable Energy Reviews, Vol. 28, pp.483</a:t>
            </a:r>
            <a:r>
              <a:rPr lang="en-US" sz="1400" dirty="0"/>
              <a:t>–</a:t>
            </a:r>
            <a:r>
              <a:rPr lang="en-US" sz="1400" dirty="0" smtClean="0"/>
              <a:t>493, 2013</a:t>
            </a:r>
          </a:p>
          <a:p>
            <a:pPr marL="0" indent="0">
              <a:lnSpc>
                <a:spcPct val="110000"/>
              </a:lnSpc>
              <a:spcBef>
                <a:spcPts val="1200"/>
              </a:spcBef>
              <a:buNone/>
            </a:pPr>
            <a:r>
              <a:rPr lang="en-US" sz="1400" dirty="0" smtClean="0"/>
              <a:t>[34] Ahmad, K., </a:t>
            </a:r>
            <a:r>
              <a:rPr lang="en-US" sz="1400" dirty="0" err="1" smtClean="0"/>
              <a:t>Selvaraj</a:t>
            </a:r>
            <a:r>
              <a:rPr lang="en-US" sz="1400" dirty="0" smtClean="0"/>
              <a:t>, J., Rahim, N., “A review of the islanding detection methods in grid</a:t>
            </a:r>
            <a:r>
              <a:rPr lang="en-US" sz="1400" dirty="0"/>
              <a:t>-</a:t>
            </a:r>
            <a:r>
              <a:rPr lang="en-US" sz="1400" dirty="0" smtClean="0"/>
              <a:t>connected </a:t>
            </a:r>
            <a:r>
              <a:rPr lang="en-US" sz="1400" dirty="0"/>
              <a:t>PV inverters”, Renewable </a:t>
            </a:r>
            <a:r>
              <a:rPr lang="en-US" sz="1400" dirty="0" smtClean="0"/>
              <a:t>and Sustainable Energy Reviews, Vol. 21, pp.756</a:t>
            </a:r>
            <a:r>
              <a:rPr lang="en-US" sz="1400" dirty="0"/>
              <a:t>–</a:t>
            </a:r>
            <a:r>
              <a:rPr lang="en-US" sz="1400" dirty="0" smtClean="0"/>
              <a:t>766, 2013</a:t>
            </a:r>
          </a:p>
          <a:p>
            <a:pPr marL="0" indent="0">
              <a:lnSpc>
                <a:spcPct val="110000"/>
              </a:lnSpc>
              <a:spcBef>
                <a:spcPts val="1200"/>
              </a:spcBef>
              <a:buNone/>
            </a:pPr>
            <a:r>
              <a:rPr lang="en-US" sz="1400" dirty="0" smtClean="0"/>
              <a:t>[35] </a:t>
            </a:r>
            <a:r>
              <a:rPr lang="en-US" sz="1400" dirty="0" err="1" smtClean="0"/>
              <a:t>Datta</a:t>
            </a:r>
            <a:r>
              <a:rPr lang="en-US" sz="1400" dirty="0" smtClean="0"/>
              <a:t>, A., </a:t>
            </a:r>
            <a:r>
              <a:rPr lang="en-US" sz="1400" dirty="0" err="1" smtClean="0"/>
              <a:t>Saha</a:t>
            </a:r>
            <a:r>
              <a:rPr lang="en-US" sz="1400" dirty="0" smtClean="0"/>
              <a:t>, D, Ray, A., Das, P., “Anti</a:t>
            </a:r>
            <a:r>
              <a:rPr lang="en-US" sz="1400" dirty="0"/>
              <a:t>-islanding selection for grid-connected solar </a:t>
            </a:r>
            <a:r>
              <a:rPr lang="en-US" sz="1400" dirty="0" smtClean="0"/>
              <a:t>photovoltaic system </a:t>
            </a:r>
            <a:r>
              <a:rPr lang="en-US" sz="1400" dirty="0"/>
              <a:t>applications: A MCDM based distance </a:t>
            </a:r>
            <a:r>
              <a:rPr lang="en-US" sz="1400" dirty="0" smtClean="0"/>
              <a:t>approach”, Solar Energy, </a:t>
            </a:r>
            <a:r>
              <a:rPr lang="en-US" sz="1400" dirty="0" err="1" smtClean="0"/>
              <a:t>Vol</a:t>
            </a:r>
            <a:r>
              <a:rPr lang="en-US" sz="1400" dirty="0" smtClean="0"/>
              <a:t> 110, pp.519-532, 2014</a:t>
            </a:r>
          </a:p>
          <a:p>
            <a:pPr marL="0" indent="0">
              <a:lnSpc>
                <a:spcPct val="110000"/>
              </a:lnSpc>
              <a:spcBef>
                <a:spcPts val="1200"/>
              </a:spcBef>
              <a:buNone/>
            </a:pPr>
            <a:r>
              <a:rPr lang="en-US" sz="1400" dirty="0" smtClean="0"/>
              <a:t>[36] </a:t>
            </a:r>
            <a:r>
              <a:rPr lang="en-US" sz="1400" dirty="0" err="1" smtClean="0"/>
              <a:t>Guo</a:t>
            </a:r>
            <a:r>
              <a:rPr lang="en-US" sz="1400" dirty="0" smtClean="0"/>
              <a:t>, X., </a:t>
            </a:r>
            <a:r>
              <a:rPr lang="en-US" sz="1400" dirty="0" err="1" smtClean="0"/>
              <a:t>Xu</a:t>
            </a:r>
            <a:r>
              <a:rPr lang="en-US" sz="1400" dirty="0" smtClean="0"/>
              <a:t>, D., Wu</a:t>
            </a:r>
            <a:r>
              <a:rPr lang="en-US" sz="1400" dirty="0"/>
              <a:t>, </a:t>
            </a:r>
            <a:r>
              <a:rPr lang="en-US" sz="1400" dirty="0" smtClean="0"/>
              <a:t>B, </a:t>
            </a:r>
            <a:r>
              <a:rPr lang="en-US" sz="1400" dirty="0"/>
              <a:t>“</a:t>
            </a:r>
            <a:r>
              <a:rPr lang="en-US" sz="1400" dirty="0" smtClean="0"/>
              <a:t>Overview of anti</a:t>
            </a:r>
            <a:r>
              <a:rPr lang="en-US" sz="1400" dirty="0"/>
              <a:t>-</a:t>
            </a:r>
            <a:r>
              <a:rPr lang="en-US" sz="1400" dirty="0" smtClean="0"/>
              <a:t>islanding US patents for grid</a:t>
            </a:r>
            <a:r>
              <a:rPr lang="en-US" sz="1400" dirty="0"/>
              <a:t>-</a:t>
            </a:r>
            <a:r>
              <a:rPr lang="en-US" sz="1400" dirty="0" smtClean="0"/>
              <a:t>connected inverters”</a:t>
            </a:r>
            <a:r>
              <a:rPr lang="en-US" sz="1400" dirty="0"/>
              <a:t>, </a:t>
            </a:r>
            <a:r>
              <a:rPr lang="en-US" sz="1400" dirty="0" smtClean="0"/>
              <a:t>Renewable and Sustainable Energy Reviews, Vol. 40, pp. 311</a:t>
            </a:r>
            <a:r>
              <a:rPr lang="en-US" sz="1400" dirty="0"/>
              <a:t>–</a:t>
            </a:r>
            <a:r>
              <a:rPr lang="en-US" sz="1400" dirty="0" smtClean="0"/>
              <a:t>317, 2014</a:t>
            </a:r>
          </a:p>
          <a:p>
            <a:pPr marL="0" indent="0">
              <a:lnSpc>
                <a:spcPct val="110000"/>
              </a:lnSpc>
              <a:spcBef>
                <a:spcPts val="1224"/>
              </a:spcBef>
              <a:buNone/>
            </a:pPr>
            <a:r>
              <a:rPr lang="en-US" sz="1400" dirty="0" smtClean="0"/>
              <a:t>[38] Amendment 1 to </a:t>
            </a:r>
            <a:r>
              <a:rPr lang="en-US" sz="1400" dirty="0"/>
              <a:t>1547™-2003 IEEE Standard for Interconnecting Distributed Resources with Electric Power Systems</a:t>
            </a:r>
          </a:p>
          <a:p>
            <a:pPr marL="0" indent="0">
              <a:lnSpc>
                <a:spcPct val="110000"/>
              </a:lnSpc>
              <a:spcBef>
                <a:spcPts val="1200"/>
              </a:spcBef>
              <a:buNone/>
            </a:pPr>
            <a:r>
              <a:rPr lang="en-US" sz="1400" dirty="0" smtClean="0"/>
              <a:t>[39] PG&amp;E Transmission Interconnection Handbook – Appendix F: Telemetering and Transfer Trip for Transmission </a:t>
            </a:r>
            <a:r>
              <a:rPr lang="en-US" sz="1400" dirty="0"/>
              <a:t>Generation Entities, 2014, </a:t>
            </a:r>
            <a:r>
              <a:rPr lang="en-US" sz="1100" dirty="0">
                <a:hlinkClick r:id="rId2"/>
              </a:rPr>
              <a:t>http://www.pge.com/includes/docs/pdfs/shared/rates/tariffbook/ferc/tih/</a:t>
            </a:r>
            <a:r>
              <a:rPr lang="en-US" sz="1100" dirty="0" smtClean="0">
                <a:hlinkClick r:id="rId2"/>
              </a:rPr>
              <a:t>app_f.pdf</a:t>
            </a:r>
            <a:endParaRPr lang="en-US" sz="1100" dirty="0" smtClean="0"/>
          </a:p>
          <a:p>
            <a:pPr marL="0" indent="0">
              <a:lnSpc>
                <a:spcPct val="110000"/>
              </a:lnSpc>
              <a:spcBef>
                <a:spcPts val="1200"/>
              </a:spcBef>
              <a:buNone/>
            </a:pPr>
            <a:r>
              <a:rPr lang="en-US" sz="1400" dirty="0"/>
              <a:t>[</a:t>
            </a:r>
            <a:r>
              <a:rPr lang="en-US" sz="1400" dirty="0" smtClean="0"/>
              <a:t>40] </a:t>
            </a:r>
            <a:r>
              <a:rPr lang="en-US" sz="1400" dirty="0"/>
              <a:t>1547.1™-2005 IEEE Standard Conformance Test Procedures for Equipment Interconnecting Distributed Resources with Electric Power Systems</a:t>
            </a:r>
          </a:p>
          <a:p>
            <a:pPr marL="0" indent="0">
              <a:lnSpc>
                <a:spcPct val="110000"/>
              </a:lnSpc>
              <a:spcBef>
                <a:spcPts val="1200"/>
              </a:spcBef>
              <a:buNone/>
            </a:pPr>
            <a:endParaRPr lang="en-US" sz="1400" dirty="0"/>
          </a:p>
          <a:p>
            <a:pPr marL="0" indent="0">
              <a:lnSpc>
                <a:spcPct val="110000"/>
              </a:lnSpc>
              <a:spcBef>
                <a:spcPts val="1224"/>
              </a:spcBef>
              <a:buNone/>
            </a:pPr>
            <a:endParaRPr lang="en-US" sz="1400" dirty="0"/>
          </a:p>
        </p:txBody>
      </p:sp>
      <p:sp>
        <p:nvSpPr>
          <p:cNvPr id="3" name="Title 2"/>
          <p:cNvSpPr>
            <a:spLocks noGrp="1"/>
          </p:cNvSpPr>
          <p:nvPr>
            <p:ph type="title"/>
          </p:nvPr>
        </p:nvSpPr>
        <p:spPr>
          <a:xfrm>
            <a:off x="126340" y="95569"/>
            <a:ext cx="8229600" cy="566928"/>
          </a:xfrm>
        </p:spPr>
        <p:txBody>
          <a:bodyPr/>
          <a:lstStyle/>
          <a:p>
            <a:r>
              <a:rPr lang="en-US" dirty="0" smtClean="0"/>
              <a:t>References</a:t>
            </a:r>
            <a:endParaRPr lang="en-US" dirty="0"/>
          </a:p>
        </p:txBody>
      </p:sp>
    </p:spTree>
    <p:extLst>
      <p:ext uri="{BB962C8B-B14F-4D97-AF65-F5344CB8AC3E}">
        <p14:creationId xmlns:p14="http://schemas.microsoft.com/office/powerpoint/2010/main" val="2064743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98471"/>
            <a:ext cx="8229600" cy="6019570"/>
          </a:xfrm>
        </p:spPr>
        <p:txBody>
          <a:bodyPr>
            <a:normAutofit fontScale="47500" lnSpcReduction="20000"/>
          </a:bodyPr>
          <a:lstStyle/>
          <a:p>
            <a:pPr marL="0" indent="0">
              <a:lnSpc>
                <a:spcPct val="110000"/>
              </a:lnSpc>
              <a:spcBef>
                <a:spcPts val="1200"/>
              </a:spcBef>
              <a:buNone/>
            </a:pPr>
            <a:r>
              <a:rPr lang="en-US" dirty="0"/>
              <a:t>[41] 1547.1™-2005 IEEE Standard Conformance Test Procedures for Equipment Interconnecting Distributed Resources with Electric Power Systems</a:t>
            </a:r>
          </a:p>
          <a:p>
            <a:pPr marL="0" indent="0">
              <a:lnSpc>
                <a:spcPct val="110000"/>
              </a:lnSpc>
              <a:spcBef>
                <a:spcPts val="1200"/>
              </a:spcBef>
              <a:buNone/>
            </a:pPr>
            <a:r>
              <a:rPr lang="en-US" dirty="0" smtClean="0"/>
              <a:t>[42] </a:t>
            </a:r>
            <a:r>
              <a:rPr lang="en-US" dirty="0" err="1" smtClean="0"/>
              <a:t>Lundstrom</a:t>
            </a:r>
            <a:r>
              <a:rPr lang="en-US" dirty="0"/>
              <a:t>, B., </a:t>
            </a:r>
            <a:r>
              <a:rPr lang="en-US" dirty="0" smtClean="0"/>
              <a:t>Mather, B., </a:t>
            </a:r>
            <a:r>
              <a:rPr lang="en-US" dirty="0" err="1" smtClean="0"/>
              <a:t>Shirazi</a:t>
            </a:r>
            <a:r>
              <a:rPr lang="en-US" dirty="0" smtClean="0"/>
              <a:t>, M., </a:t>
            </a:r>
            <a:r>
              <a:rPr lang="en-US" dirty="0" err="1" smtClean="0"/>
              <a:t>Coddington</a:t>
            </a:r>
            <a:r>
              <a:rPr lang="en-US" dirty="0" smtClean="0"/>
              <a:t>, M., “</a:t>
            </a:r>
            <a:r>
              <a:rPr lang="en-US" dirty="0"/>
              <a:t>Implementation and Validation of Advanced Unintentional </a:t>
            </a:r>
            <a:r>
              <a:rPr lang="en-US" dirty="0" smtClean="0"/>
              <a:t>Islanding Testing </a:t>
            </a:r>
            <a:r>
              <a:rPr lang="en-US" dirty="0"/>
              <a:t>Using Power Hardware-in-the-Loop (PHIL) </a:t>
            </a:r>
            <a:r>
              <a:rPr lang="en-US" dirty="0" smtClean="0"/>
              <a:t>Simulation”</a:t>
            </a:r>
            <a:r>
              <a:rPr lang="en-US" dirty="0"/>
              <a:t>, </a:t>
            </a:r>
            <a:r>
              <a:rPr lang="en-US" dirty="0" smtClean="0"/>
              <a:t>IEEE </a:t>
            </a:r>
            <a:r>
              <a:rPr lang="en-US" dirty="0"/>
              <a:t>39th Photovoltaic Specialists Conference (PVSC</a:t>
            </a:r>
            <a:r>
              <a:rPr lang="en-US" dirty="0" smtClean="0"/>
              <a:t>), pp.3141-3146, 2013</a:t>
            </a:r>
            <a:endParaRPr lang="en-US" dirty="0"/>
          </a:p>
          <a:p>
            <a:pPr marL="0" indent="0">
              <a:lnSpc>
                <a:spcPct val="110000"/>
              </a:lnSpc>
              <a:spcBef>
                <a:spcPts val="1200"/>
              </a:spcBef>
              <a:buNone/>
            </a:pPr>
            <a:r>
              <a:rPr lang="en-US" dirty="0" smtClean="0"/>
              <a:t>[43] </a:t>
            </a:r>
            <a:r>
              <a:rPr lang="en-US" dirty="0" err="1" smtClean="0"/>
              <a:t>Schoder,K</a:t>
            </a:r>
            <a:r>
              <a:rPr lang="en-US" dirty="0" smtClean="0"/>
              <a:t>., Langston, J., </a:t>
            </a:r>
            <a:r>
              <a:rPr lang="en-US" dirty="0" err="1" smtClean="0"/>
              <a:t>Hauer</a:t>
            </a:r>
            <a:r>
              <a:rPr lang="en-US" dirty="0" smtClean="0"/>
              <a:t>, J., </a:t>
            </a:r>
            <a:r>
              <a:rPr lang="en-US" dirty="0" err="1" smtClean="0"/>
              <a:t>Bogdan</a:t>
            </a:r>
            <a:r>
              <a:rPr lang="en-US" dirty="0" smtClean="0"/>
              <a:t>, F., </a:t>
            </a:r>
            <a:r>
              <a:rPr lang="en-US" dirty="0" err="1" smtClean="0"/>
              <a:t>Steurer</a:t>
            </a:r>
            <a:r>
              <a:rPr lang="en-US" dirty="0" smtClean="0"/>
              <a:t>, M.</a:t>
            </a:r>
            <a:r>
              <a:rPr lang="en-US" dirty="0"/>
              <a:t>, Mather, B., “Power Hardware-in-the-Loop-Based Anti-Islanding Evaluation and </a:t>
            </a:r>
            <a:r>
              <a:rPr lang="en-US" dirty="0" smtClean="0"/>
              <a:t>Demonstration”, NREL Report NREL/TP-5D00-64241, October 2015</a:t>
            </a:r>
          </a:p>
          <a:p>
            <a:pPr marL="0" indent="0">
              <a:lnSpc>
                <a:spcPct val="110000"/>
              </a:lnSpc>
              <a:spcBef>
                <a:spcPts val="1200"/>
              </a:spcBef>
              <a:buNone/>
            </a:pPr>
            <a:r>
              <a:rPr lang="en-US" dirty="0" smtClean="0"/>
              <a:t>[44] Gonzalez, S., </a:t>
            </a:r>
            <a:r>
              <a:rPr lang="en-US" dirty="0" err="1" smtClean="0"/>
              <a:t>Ropp</a:t>
            </a:r>
            <a:r>
              <a:rPr lang="en-US" dirty="0" smtClean="0"/>
              <a:t>, M., </a:t>
            </a:r>
            <a:r>
              <a:rPr lang="en-US" dirty="0" err="1" smtClean="0"/>
              <a:t>Fresquez</a:t>
            </a:r>
            <a:r>
              <a:rPr lang="en-US" dirty="0" smtClean="0"/>
              <a:t>, A., Montoya, M., “Multi-PV inverter Utility Interconnection Evaluation”</a:t>
            </a:r>
            <a:r>
              <a:rPr lang="en-US" dirty="0"/>
              <a:t>, </a:t>
            </a:r>
            <a:r>
              <a:rPr lang="en-US" dirty="0" smtClean="0"/>
              <a:t>37</a:t>
            </a:r>
            <a:r>
              <a:rPr lang="en-US" baseline="30000" dirty="0" smtClean="0"/>
              <a:t>th</a:t>
            </a:r>
            <a:r>
              <a:rPr lang="en-US" dirty="0" smtClean="0"/>
              <a:t> IEEE Photovoltaic </a:t>
            </a:r>
            <a:r>
              <a:rPr lang="en-US" dirty="0"/>
              <a:t>Specialists Conference (PVSC), </a:t>
            </a:r>
            <a:r>
              <a:rPr lang="en-US" dirty="0" smtClean="0"/>
              <a:t>2011</a:t>
            </a:r>
            <a:endParaRPr lang="en-US" dirty="0"/>
          </a:p>
          <a:p>
            <a:pPr marL="0" indent="0">
              <a:lnSpc>
                <a:spcPct val="110000"/>
              </a:lnSpc>
              <a:spcBef>
                <a:spcPts val="1200"/>
              </a:spcBef>
              <a:buNone/>
            </a:pPr>
            <a:r>
              <a:rPr lang="en-US" dirty="0" smtClean="0"/>
              <a:t>[45] </a:t>
            </a:r>
            <a:r>
              <a:rPr lang="en-US" dirty="0" err="1" smtClean="0"/>
              <a:t>Hoke</a:t>
            </a:r>
            <a:r>
              <a:rPr lang="en-US" dirty="0" smtClean="0"/>
              <a:t>, A., Nelson, A., Miller, B., </a:t>
            </a:r>
            <a:r>
              <a:rPr lang="en-US" dirty="0" err="1" smtClean="0"/>
              <a:t>Chakraborty</a:t>
            </a:r>
            <a:r>
              <a:rPr lang="en-US" dirty="0" smtClean="0"/>
              <a:t>, S., Bell, F., McCarty, M., “Experimental </a:t>
            </a:r>
            <a:r>
              <a:rPr lang="en-US" dirty="0"/>
              <a:t>Evaluation of PV Inverter Anti-Islanding with Grid Support Functions in Multi-Inverter Island </a:t>
            </a:r>
            <a:r>
              <a:rPr lang="en-US" dirty="0" smtClean="0"/>
              <a:t>Scenarios”, NREL Report NREL/TP-5D00-66732, July 2016</a:t>
            </a:r>
          </a:p>
          <a:p>
            <a:pPr marL="0" indent="0">
              <a:lnSpc>
                <a:spcPct val="110000"/>
              </a:lnSpc>
              <a:spcBef>
                <a:spcPts val="1200"/>
              </a:spcBef>
              <a:buNone/>
            </a:pPr>
            <a:r>
              <a:rPr lang="en-US" dirty="0" smtClean="0"/>
              <a:t>[46] Cullen, N., </a:t>
            </a:r>
            <a:r>
              <a:rPr lang="en-US" dirty="0" err="1" smtClean="0"/>
              <a:t>Thornycroft</a:t>
            </a:r>
            <a:r>
              <a:rPr lang="en-US" dirty="0" smtClean="0"/>
              <a:t>, J., </a:t>
            </a:r>
            <a:r>
              <a:rPr lang="en-US" dirty="0" err="1" smtClean="0"/>
              <a:t>Collinson</a:t>
            </a:r>
            <a:r>
              <a:rPr lang="en-US" dirty="0" smtClean="0"/>
              <a:t>, A., “Risk Analysis of Islanding of Photovoltaic Power Systems Within Low Voltage Distribution Networks”, IEA-PVPS Publication, March 2002</a:t>
            </a:r>
          </a:p>
          <a:p>
            <a:pPr marL="0" indent="0">
              <a:lnSpc>
                <a:spcPct val="110000"/>
              </a:lnSpc>
              <a:spcBef>
                <a:spcPts val="1200"/>
              </a:spcBef>
              <a:buNone/>
            </a:pPr>
            <a:r>
              <a:rPr lang="en-US" dirty="0" smtClean="0"/>
              <a:t>[47] </a:t>
            </a:r>
            <a:r>
              <a:rPr lang="en-US" dirty="0" err="1" smtClean="0"/>
              <a:t>Verhoeven</a:t>
            </a:r>
            <a:r>
              <a:rPr lang="en-US" dirty="0" smtClean="0"/>
              <a:t>, B., Probability of islanding in Utility Networks due to grid connected photovoltaic power system”, IEA-PVPS Publication, Report IEA-PVPS T5-07:2002, September 2002</a:t>
            </a:r>
            <a:endParaRPr lang="en-US" dirty="0"/>
          </a:p>
          <a:p>
            <a:pPr marL="0" indent="0">
              <a:lnSpc>
                <a:spcPct val="110000"/>
              </a:lnSpc>
              <a:spcBef>
                <a:spcPts val="1224"/>
              </a:spcBef>
              <a:buNone/>
            </a:pPr>
            <a:r>
              <a:rPr lang="en-US" dirty="0" smtClean="0"/>
              <a:t>[48] </a:t>
            </a:r>
            <a:r>
              <a:rPr lang="en-US" dirty="0" err="1" smtClean="0"/>
              <a:t>Woyte</a:t>
            </a:r>
            <a:r>
              <a:rPr lang="en-US" dirty="0" smtClean="0"/>
              <a:t>, A., </a:t>
            </a:r>
            <a:r>
              <a:rPr lang="en-US" dirty="0" err="1" smtClean="0"/>
              <a:t>DeBrabandere</a:t>
            </a:r>
            <a:r>
              <a:rPr lang="en-US" dirty="0" smtClean="0"/>
              <a:t>, K., Van </a:t>
            </a:r>
            <a:r>
              <a:rPr lang="en-US" dirty="0" err="1" smtClean="0"/>
              <a:t>Dommelen</a:t>
            </a:r>
            <a:r>
              <a:rPr lang="en-US" dirty="0" smtClean="0"/>
              <a:t>, D., </a:t>
            </a:r>
            <a:r>
              <a:rPr lang="en-US" dirty="0" err="1" smtClean="0"/>
              <a:t>Belmans</a:t>
            </a:r>
            <a:r>
              <a:rPr lang="en-US" dirty="0" smtClean="0"/>
              <a:t>, R., </a:t>
            </a:r>
            <a:r>
              <a:rPr lang="en-US" dirty="0" err="1" smtClean="0"/>
              <a:t>Nijs</a:t>
            </a:r>
            <a:r>
              <a:rPr lang="en-US" dirty="0" smtClean="0"/>
              <a:t>, J., “International Harmonization of Grid Connection Guidelines: Adequate Requirements for the Prevention of unintentional Islanding”, Progress in </a:t>
            </a:r>
            <a:r>
              <a:rPr lang="en-US" dirty="0" err="1" smtClean="0"/>
              <a:t>Photovoltaics</a:t>
            </a:r>
            <a:r>
              <a:rPr lang="en-US" dirty="0" smtClean="0"/>
              <a:t>: Research and Applications, Vol. 11, pp. 407-424, 2003</a:t>
            </a:r>
          </a:p>
          <a:p>
            <a:pPr marL="0" indent="0">
              <a:lnSpc>
                <a:spcPct val="110000"/>
              </a:lnSpc>
              <a:spcBef>
                <a:spcPts val="1224"/>
              </a:spcBef>
              <a:buNone/>
            </a:pPr>
            <a:r>
              <a:rPr lang="en-US" dirty="0" smtClean="0"/>
              <a:t>[49] </a:t>
            </a:r>
            <a:r>
              <a:rPr lang="en-US" dirty="0" err="1" smtClean="0"/>
              <a:t>Ropp</a:t>
            </a:r>
            <a:r>
              <a:rPr lang="en-US" dirty="0" smtClean="0"/>
              <a:t>, M., Ellis, A., “Suggested </a:t>
            </a:r>
            <a:r>
              <a:rPr lang="en-US" dirty="0"/>
              <a:t>Guidelines for Assessment of DG Unintentional Islanding </a:t>
            </a:r>
            <a:r>
              <a:rPr lang="en-US" dirty="0" smtClean="0"/>
              <a:t>Risk”, Sandia Report – SAND2012-1365, March 2013 Revision</a:t>
            </a:r>
            <a:endParaRPr lang="en-US" dirty="0"/>
          </a:p>
          <a:p>
            <a:pPr marL="0" indent="0">
              <a:lnSpc>
                <a:spcPct val="110000"/>
              </a:lnSpc>
              <a:spcBef>
                <a:spcPts val="1200"/>
              </a:spcBef>
              <a:buNone/>
            </a:pPr>
            <a:r>
              <a:rPr lang="en-US" dirty="0" smtClean="0"/>
              <a:t>[50] </a:t>
            </a:r>
            <a:r>
              <a:rPr lang="en-US" dirty="0" err="1" smtClean="0"/>
              <a:t>Ropp,M</a:t>
            </a:r>
            <a:r>
              <a:rPr lang="en-US" dirty="0" smtClean="0"/>
              <a:t>.,  Joshi</a:t>
            </a:r>
            <a:r>
              <a:rPr lang="en-US" dirty="0"/>
              <a:t>, </a:t>
            </a:r>
            <a:r>
              <a:rPr lang="en-US" dirty="0" smtClean="0"/>
              <a:t>D., </a:t>
            </a:r>
            <a:r>
              <a:rPr lang="en-US" dirty="0" err="1" smtClean="0"/>
              <a:t>Cozine</a:t>
            </a:r>
            <a:r>
              <a:rPr lang="en-US" dirty="0"/>
              <a:t>, </a:t>
            </a:r>
            <a:r>
              <a:rPr lang="en-US" dirty="0" smtClean="0"/>
              <a:t>S., </a:t>
            </a:r>
            <a:r>
              <a:rPr lang="en-US" dirty="0" err="1" smtClean="0"/>
              <a:t>Schutz</a:t>
            </a:r>
            <a:r>
              <a:rPr lang="en-US" dirty="0"/>
              <a:t>, </a:t>
            </a:r>
            <a:r>
              <a:rPr lang="en-US" dirty="0" smtClean="0"/>
              <a:t>D., “</a:t>
            </a:r>
            <a:r>
              <a:rPr lang="en-US" dirty="0"/>
              <a:t>The Future Role of Passive Methods for Detecting Unintentional Island Formation”, Proceedings of the 48th Minnesota Power Systems Conference (</a:t>
            </a:r>
            <a:r>
              <a:rPr lang="en-US" dirty="0" err="1"/>
              <a:t>MiPSyCon</a:t>
            </a:r>
            <a:r>
              <a:rPr lang="en-US" dirty="0"/>
              <a:t>), November </a:t>
            </a:r>
            <a:r>
              <a:rPr lang="en-US" dirty="0" smtClean="0"/>
              <a:t>2012</a:t>
            </a:r>
          </a:p>
          <a:p>
            <a:pPr marL="0" indent="0">
              <a:lnSpc>
                <a:spcPct val="110000"/>
              </a:lnSpc>
              <a:spcBef>
                <a:spcPts val="1200"/>
              </a:spcBef>
              <a:buNone/>
            </a:pPr>
            <a:r>
              <a:rPr lang="en-US" dirty="0" smtClean="0"/>
              <a:t>[51</a:t>
            </a:r>
            <a:r>
              <a:rPr lang="en-US" dirty="0"/>
              <a:t>] </a:t>
            </a:r>
            <a:r>
              <a:rPr lang="en-US" dirty="0" smtClean="0"/>
              <a:t>GE Corporate R&amp;D, “</a:t>
            </a:r>
            <a:r>
              <a:rPr lang="en-US" dirty="0"/>
              <a:t>DG Power Quality, Protection and Reliability Case Studies </a:t>
            </a:r>
            <a:r>
              <a:rPr lang="en-US" dirty="0" smtClean="0"/>
              <a:t>Report”, </a:t>
            </a:r>
            <a:r>
              <a:rPr lang="en-US" dirty="0"/>
              <a:t>NREL Report </a:t>
            </a:r>
            <a:r>
              <a:rPr lang="en-US" dirty="0" smtClean="0"/>
              <a:t>                NREL</a:t>
            </a:r>
            <a:r>
              <a:rPr lang="en-US" dirty="0"/>
              <a:t>/SR-560-</a:t>
            </a:r>
            <a:r>
              <a:rPr lang="en-US" dirty="0" smtClean="0"/>
              <a:t>34635, </a:t>
            </a:r>
            <a:r>
              <a:rPr lang="en-US" dirty="0"/>
              <a:t>August 2003 </a:t>
            </a:r>
            <a:r>
              <a:rPr lang="en-US" dirty="0">
                <a:hlinkClick r:id="rId2"/>
              </a:rPr>
              <a:t>http://www.nrel.gov/docs/fy03osti/34635.</a:t>
            </a:r>
            <a:r>
              <a:rPr lang="en-US" dirty="0" smtClean="0">
                <a:hlinkClick r:id="rId2"/>
              </a:rPr>
              <a:t>pdf</a:t>
            </a:r>
            <a:endParaRPr lang="en-US" dirty="0" smtClean="0"/>
          </a:p>
          <a:p>
            <a:pPr marL="0" indent="0">
              <a:lnSpc>
                <a:spcPct val="110000"/>
              </a:lnSpc>
              <a:spcBef>
                <a:spcPts val="1200"/>
              </a:spcBef>
              <a:buNone/>
            </a:pPr>
            <a:endParaRPr lang="en-US" dirty="0"/>
          </a:p>
          <a:p>
            <a:pPr marL="0" indent="0">
              <a:lnSpc>
                <a:spcPct val="110000"/>
              </a:lnSpc>
              <a:spcBef>
                <a:spcPts val="1224"/>
              </a:spcBef>
              <a:buNone/>
            </a:pPr>
            <a:endParaRPr lang="en-US" dirty="0"/>
          </a:p>
        </p:txBody>
      </p:sp>
      <p:sp>
        <p:nvSpPr>
          <p:cNvPr id="3" name="Title 2"/>
          <p:cNvSpPr>
            <a:spLocks noGrp="1"/>
          </p:cNvSpPr>
          <p:nvPr>
            <p:ph type="title"/>
          </p:nvPr>
        </p:nvSpPr>
        <p:spPr>
          <a:xfrm>
            <a:off x="126340" y="95569"/>
            <a:ext cx="8229600" cy="566928"/>
          </a:xfrm>
        </p:spPr>
        <p:txBody>
          <a:bodyPr/>
          <a:lstStyle/>
          <a:p>
            <a:r>
              <a:rPr lang="en-US" dirty="0" smtClean="0"/>
              <a:t>References</a:t>
            </a:r>
            <a:endParaRPr lang="en-US" dirty="0"/>
          </a:p>
        </p:txBody>
      </p:sp>
    </p:spTree>
    <p:extLst>
      <p:ext uri="{BB962C8B-B14F-4D97-AF65-F5344CB8AC3E}">
        <p14:creationId xmlns:p14="http://schemas.microsoft.com/office/powerpoint/2010/main" val="21523988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2829" y="3591751"/>
            <a:ext cx="9160036" cy="3271059"/>
          </a:xfrm>
          <a:custGeom>
            <a:avLst/>
            <a:gdLst>
              <a:gd name="connsiteX0" fmla="*/ 12829 w 9160036"/>
              <a:gd name="connsiteY0" fmla="*/ 0 h 3271059"/>
              <a:gd name="connsiteX1" fmla="*/ 12829 w 9160036"/>
              <a:gd name="connsiteY1" fmla="*/ 0 h 3271059"/>
              <a:gd name="connsiteX2" fmla="*/ 205267 w 9160036"/>
              <a:gd name="connsiteY2" fmla="*/ 25656 h 3271059"/>
              <a:gd name="connsiteX3" fmla="*/ 282242 w 9160036"/>
              <a:gd name="connsiteY3" fmla="*/ 38483 h 3271059"/>
              <a:gd name="connsiteX4" fmla="*/ 9160036 w 9160036"/>
              <a:gd name="connsiteY4" fmla="*/ 2001119 h 3271059"/>
              <a:gd name="connsiteX5" fmla="*/ 9160036 w 9160036"/>
              <a:gd name="connsiteY5" fmla="*/ 3258232 h 3271059"/>
              <a:gd name="connsiteX6" fmla="*/ 4490214 w 9160036"/>
              <a:gd name="connsiteY6" fmla="*/ 3271059 h 3271059"/>
              <a:gd name="connsiteX7" fmla="*/ 0 w 9160036"/>
              <a:gd name="connsiteY7" fmla="*/ 1000559 h 3271059"/>
              <a:gd name="connsiteX8" fmla="*/ 12829 w 9160036"/>
              <a:gd name="connsiteY8" fmla="*/ 0 h 327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0036" h="3271059">
                <a:moveTo>
                  <a:pt x="12829" y="0"/>
                </a:moveTo>
                <a:lnTo>
                  <a:pt x="12829" y="0"/>
                </a:lnTo>
                <a:cubicBezTo>
                  <a:pt x="209393" y="19655"/>
                  <a:pt x="75348" y="2037"/>
                  <a:pt x="205267" y="25656"/>
                </a:cubicBezTo>
                <a:cubicBezTo>
                  <a:pt x="230860" y="30309"/>
                  <a:pt x="282242" y="38483"/>
                  <a:pt x="282242" y="38483"/>
                </a:cubicBezTo>
                <a:lnTo>
                  <a:pt x="9160036" y="2001119"/>
                </a:lnTo>
                <a:lnTo>
                  <a:pt x="9160036" y="3258232"/>
                </a:lnTo>
                <a:lnTo>
                  <a:pt x="4490214" y="3271059"/>
                </a:lnTo>
                <a:lnTo>
                  <a:pt x="0" y="1000559"/>
                </a:lnTo>
                <a:lnTo>
                  <a:pt x="12829" y="0"/>
                </a:lnTo>
                <a:close/>
              </a:path>
            </a:pathLst>
          </a:custGeom>
          <a:solidFill>
            <a:schemeClr val="accent1">
              <a:lumMod val="40000"/>
              <a:lumOff val="60000"/>
              <a:alpha val="5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5698" y="1912812"/>
            <a:ext cx="4109131" cy="685800"/>
          </a:xfrm>
        </p:spPr>
        <p:txBody>
          <a:bodyPr>
            <a:noAutofit/>
          </a:bodyPr>
          <a:lstStyle/>
          <a:p>
            <a:pPr algn="ctr"/>
            <a:r>
              <a:rPr lang="en-US" sz="3200" b="1" dirty="0"/>
              <a:t>NREL … Providing Solutions to Grid Integration </a:t>
            </a:r>
            <a:r>
              <a:rPr lang="en-US" sz="3200" b="1" dirty="0" smtClean="0"/>
              <a:t>Challenges</a:t>
            </a:r>
            <a:br>
              <a:rPr lang="en-US" sz="3200" b="1" dirty="0" smtClean="0"/>
            </a:br>
            <a:r>
              <a:rPr lang="en-US" sz="3200" b="1" dirty="0"/>
              <a:t/>
            </a:r>
            <a:br>
              <a:rPr lang="en-US" sz="3200" b="1" dirty="0"/>
            </a:br>
            <a:r>
              <a:rPr lang="en-US" sz="3200" b="1" dirty="0" smtClean="0"/>
              <a:t>Thank You!</a:t>
            </a:r>
            <a:endParaRPr lang="en-US" sz="3200" b="1" dirty="0"/>
          </a:p>
        </p:txBody>
      </p:sp>
      <p:sp>
        <p:nvSpPr>
          <p:cNvPr id="11" name="Freeform 10"/>
          <p:cNvSpPr/>
          <p:nvPr/>
        </p:nvSpPr>
        <p:spPr>
          <a:xfrm>
            <a:off x="-12829" y="3001678"/>
            <a:ext cx="9160036" cy="3848305"/>
          </a:xfrm>
          <a:custGeom>
            <a:avLst/>
            <a:gdLst>
              <a:gd name="connsiteX0" fmla="*/ 9147207 w 9160036"/>
              <a:gd name="connsiteY0" fmla="*/ 0 h 3848305"/>
              <a:gd name="connsiteX1" fmla="*/ 0 w 9160036"/>
              <a:gd name="connsiteY1" fmla="*/ 3271059 h 3848305"/>
              <a:gd name="connsiteX2" fmla="*/ 25658 w 9160036"/>
              <a:gd name="connsiteY2" fmla="*/ 3835477 h 3848305"/>
              <a:gd name="connsiteX3" fmla="*/ 9160036 w 9160036"/>
              <a:gd name="connsiteY3" fmla="*/ 3848305 h 3848305"/>
              <a:gd name="connsiteX4" fmla="*/ 9147207 w 9160036"/>
              <a:gd name="connsiteY4" fmla="*/ 0 h 3848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036" h="3848305">
                <a:moveTo>
                  <a:pt x="9147207" y="0"/>
                </a:moveTo>
                <a:lnTo>
                  <a:pt x="0" y="3271059"/>
                </a:lnTo>
                <a:lnTo>
                  <a:pt x="25658" y="3835477"/>
                </a:lnTo>
                <a:lnTo>
                  <a:pt x="9160036" y="3848305"/>
                </a:lnTo>
                <a:cubicBezTo>
                  <a:pt x="9155760" y="2565537"/>
                  <a:pt x="9151483" y="1282768"/>
                  <a:pt x="9147207" y="0"/>
                </a:cubicBezTo>
                <a:close/>
              </a:path>
            </a:pathLst>
          </a:custGeom>
          <a:solidFill>
            <a:schemeClr val="tx1">
              <a:lumMod val="40000"/>
              <a:lumOff val="60000"/>
              <a:alpha val="2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2411886" y="3027333"/>
            <a:ext cx="6760979" cy="3848305"/>
          </a:xfrm>
          <a:custGeom>
            <a:avLst/>
            <a:gdLst>
              <a:gd name="connsiteX0" fmla="*/ 6453079 w 6478737"/>
              <a:gd name="connsiteY0" fmla="*/ 0 h 3848305"/>
              <a:gd name="connsiteX1" fmla="*/ 0 w 6478737"/>
              <a:gd name="connsiteY1" fmla="*/ 3835478 h 3848305"/>
              <a:gd name="connsiteX2" fmla="*/ 6478737 w 6478737"/>
              <a:gd name="connsiteY2" fmla="*/ 3848305 h 3848305"/>
              <a:gd name="connsiteX3" fmla="*/ 6453079 w 6478737"/>
              <a:gd name="connsiteY3" fmla="*/ 0 h 3848305"/>
            </a:gdLst>
            <a:ahLst/>
            <a:cxnLst>
              <a:cxn ang="0">
                <a:pos x="connsiteX0" y="connsiteY0"/>
              </a:cxn>
              <a:cxn ang="0">
                <a:pos x="connsiteX1" y="connsiteY1"/>
              </a:cxn>
              <a:cxn ang="0">
                <a:pos x="connsiteX2" y="connsiteY2"/>
              </a:cxn>
              <a:cxn ang="0">
                <a:pos x="connsiteX3" y="connsiteY3"/>
              </a:cxn>
            </a:cxnLst>
            <a:rect l="l" t="t" r="r" b="b"/>
            <a:pathLst>
              <a:path w="6478737" h="3848305">
                <a:moveTo>
                  <a:pt x="6453079" y="0"/>
                </a:moveTo>
                <a:lnTo>
                  <a:pt x="0" y="3835478"/>
                </a:lnTo>
                <a:lnTo>
                  <a:pt x="6478737" y="3848305"/>
                </a:lnTo>
                <a:lnTo>
                  <a:pt x="6453079" y="0"/>
                </a:lnTo>
                <a:close/>
              </a:path>
            </a:pathLst>
          </a:custGeom>
          <a:solidFill>
            <a:schemeClr val="tx1">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MG_4537.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186821" y="1186819"/>
            <a:ext cx="6858003" cy="4484365"/>
          </a:xfrm>
          <a:prstGeom prst="rect">
            <a:avLst/>
          </a:prstGeom>
        </p:spPr>
      </p:pic>
      <p:sp>
        <p:nvSpPr>
          <p:cNvPr id="13" name="Title 1"/>
          <p:cNvSpPr txBox="1">
            <a:spLocks/>
          </p:cNvSpPr>
          <p:nvPr/>
        </p:nvSpPr>
        <p:spPr>
          <a:xfrm>
            <a:off x="141121" y="6580602"/>
            <a:ext cx="8903453" cy="28120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0" kern="1200">
                <a:solidFill>
                  <a:schemeClr val="tx1"/>
                </a:solidFill>
                <a:latin typeface="Calibri"/>
                <a:ea typeface="+mj-ea"/>
                <a:cs typeface="Calibri"/>
              </a:defRPr>
            </a:lvl1pPr>
          </a:lstStyle>
          <a:p>
            <a:r>
              <a:rPr lang="en-US" sz="1000" dirty="0" smtClean="0">
                <a:solidFill>
                  <a:schemeClr val="bg1"/>
                </a:solidFill>
              </a:rPr>
              <a:t>NREL is a national laboratory of the U.S. Department of Energy, Office of Energy efficiency and Renewable Energy operated by the Alliance for Sustainable Energy, LLC.</a:t>
            </a:r>
            <a:endParaRPr lang="en-US" sz="1000" dirty="0">
              <a:solidFill>
                <a:schemeClr val="bg1"/>
              </a:solidFill>
            </a:endParaRPr>
          </a:p>
        </p:txBody>
      </p:sp>
      <p:sp>
        <p:nvSpPr>
          <p:cNvPr id="14" name="Title 1"/>
          <p:cNvSpPr txBox="1">
            <a:spLocks/>
          </p:cNvSpPr>
          <p:nvPr/>
        </p:nvSpPr>
        <p:spPr>
          <a:xfrm>
            <a:off x="6607207" y="4451161"/>
            <a:ext cx="2565658"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0" kern="1200">
                <a:solidFill>
                  <a:schemeClr val="tx1"/>
                </a:solidFill>
                <a:latin typeface="Calibri"/>
                <a:ea typeface="+mj-ea"/>
                <a:cs typeface="Calibri"/>
              </a:defRPr>
            </a:lvl1pPr>
          </a:lstStyle>
          <a:p>
            <a:r>
              <a:rPr lang="en-US" sz="2400" dirty="0" smtClean="0">
                <a:solidFill>
                  <a:srgbClr val="FFFFFF"/>
                </a:solidFill>
              </a:rPr>
              <a:t>www.nrel.gov</a:t>
            </a:r>
            <a:endParaRPr lang="en-US" sz="2400" dirty="0">
              <a:solidFill>
                <a:srgbClr val="FFFFFF"/>
              </a:solidFill>
            </a:endParaRPr>
          </a:p>
        </p:txBody>
      </p:sp>
      <p:sp>
        <p:nvSpPr>
          <p:cNvPr id="16" name="TextBox 15"/>
          <p:cNvSpPr txBox="1"/>
          <p:nvPr/>
        </p:nvSpPr>
        <p:spPr>
          <a:xfrm>
            <a:off x="4484363" y="17777"/>
            <a:ext cx="4662844" cy="369332"/>
          </a:xfrm>
          <a:prstGeom prst="rect">
            <a:avLst/>
          </a:prstGeom>
          <a:noFill/>
        </p:spPr>
        <p:txBody>
          <a:bodyPr wrap="square" rtlCol="0">
            <a:spAutoFit/>
          </a:bodyPr>
          <a:lstStyle/>
          <a:p>
            <a:pPr algn="ctr"/>
            <a:r>
              <a:rPr lang="en-US" dirty="0" smtClean="0"/>
              <a:t>NREL Power Systems Engineering Center</a:t>
            </a:r>
            <a:endParaRPr lang="en-US" dirty="0"/>
          </a:p>
        </p:txBody>
      </p:sp>
      <p:pic>
        <p:nvPicPr>
          <p:cNvPr id="18" name="Picture 17" descr="Screen Shot 2016-05-22 at 10.26.33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4348" y="5460093"/>
            <a:ext cx="2394187" cy="665052"/>
          </a:xfrm>
          <a:prstGeom prst="rect">
            <a:avLst/>
          </a:prstGeom>
        </p:spPr>
      </p:pic>
    </p:spTree>
    <p:extLst>
      <p:ext uri="{BB962C8B-B14F-4D97-AF65-F5344CB8AC3E}">
        <p14:creationId xmlns:p14="http://schemas.microsoft.com/office/powerpoint/2010/main" val="1824605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5433040" y="4904242"/>
            <a:ext cx="3710960" cy="1643616"/>
          </a:xfrm>
          <a:prstGeom prst="ellipse">
            <a:avLst/>
          </a:prstGeom>
          <a:solidFill>
            <a:schemeClr val="bg2">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003120"/>
            <a:ext cx="4036087" cy="4800600"/>
          </a:xfrm>
        </p:spPr>
        <p:txBody>
          <a:bodyPr>
            <a:normAutofit fontScale="92500"/>
          </a:bodyPr>
          <a:lstStyle/>
          <a:p>
            <a:pPr marL="0" indent="0">
              <a:buNone/>
            </a:pPr>
            <a:r>
              <a:rPr lang="en-US" b="1" dirty="0" smtClean="0"/>
              <a:t>Island</a:t>
            </a:r>
            <a:r>
              <a:rPr lang="en-US" dirty="0"/>
              <a:t>: A condition in which a portion of an Area EPS is energized solely by one or more Local </a:t>
            </a:r>
            <a:r>
              <a:rPr lang="en-US" dirty="0" smtClean="0"/>
              <a:t>EPSs through </a:t>
            </a:r>
            <a:r>
              <a:rPr lang="en-US" dirty="0"/>
              <a:t>the associated PCCs while that portion of the Area EPS is electrically separated from the rest of </a:t>
            </a:r>
            <a:r>
              <a:rPr lang="en-US" dirty="0" smtClean="0"/>
              <a:t>the Area </a:t>
            </a:r>
            <a:r>
              <a:rPr lang="en-US" dirty="0"/>
              <a:t>EPS</a:t>
            </a:r>
            <a:r>
              <a:rPr lang="en-US" dirty="0" smtClean="0"/>
              <a:t>.</a:t>
            </a:r>
            <a:r>
              <a:rPr lang="en-US" baseline="30000" dirty="0" smtClean="0"/>
              <a:t>[1]</a:t>
            </a:r>
          </a:p>
          <a:p>
            <a:r>
              <a:rPr lang="en-US" dirty="0" smtClean="0"/>
              <a:t>Intentional (Planned)</a:t>
            </a:r>
          </a:p>
          <a:p>
            <a:r>
              <a:rPr lang="en-US" dirty="0" smtClean="0"/>
              <a:t>Unintentional (unplanned)</a:t>
            </a:r>
            <a:endParaRPr lang="en-US" dirty="0"/>
          </a:p>
        </p:txBody>
      </p:sp>
      <p:sp>
        <p:nvSpPr>
          <p:cNvPr id="3" name="Title 2"/>
          <p:cNvSpPr>
            <a:spLocks noGrp="1"/>
          </p:cNvSpPr>
          <p:nvPr>
            <p:ph type="title"/>
          </p:nvPr>
        </p:nvSpPr>
        <p:spPr/>
        <p:txBody>
          <a:bodyPr/>
          <a:lstStyle/>
          <a:p>
            <a:r>
              <a:rPr lang="en-US" dirty="0" smtClean="0"/>
              <a:t>Island Definition</a:t>
            </a:r>
            <a:endParaRPr lang="en-US" dirty="0"/>
          </a:p>
        </p:txBody>
      </p:sp>
      <p:grpSp>
        <p:nvGrpSpPr>
          <p:cNvPr id="57" name="Group 56"/>
          <p:cNvGrpSpPr/>
          <p:nvPr/>
        </p:nvGrpSpPr>
        <p:grpSpPr>
          <a:xfrm>
            <a:off x="4730240" y="882062"/>
            <a:ext cx="4248387" cy="5082113"/>
            <a:chOff x="4730240" y="882062"/>
            <a:chExt cx="4248387" cy="5082113"/>
          </a:xfrm>
        </p:grpSpPr>
        <p:sp>
          <p:nvSpPr>
            <p:cNvPr id="5" name="TextBox 4"/>
            <p:cNvSpPr txBox="1"/>
            <p:nvPr/>
          </p:nvSpPr>
          <p:spPr>
            <a:xfrm>
              <a:off x="6145413" y="5377337"/>
              <a:ext cx="551954" cy="461665"/>
            </a:xfrm>
            <a:prstGeom prst="rect">
              <a:avLst/>
            </a:prstGeom>
            <a:noFill/>
          </p:spPr>
          <p:txBody>
            <a:bodyPr wrap="none" rtlCol="0">
              <a:spAutoFit/>
            </a:bodyPr>
            <a:lstStyle/>
            <a:p>
              <a:r>
                <a:rPr lang="en-US" sz="2400" b="1" dirty="0" smtClean="0">
                  <a:solidFill>
                    <a:srgbClr val="000C14"/>
                  </a:solidFill>
                </a:rPr>
                <a:t>DR</a:t>
              </a:r>
              <a:endParaRPr lang="en-US" sz="2400" b="1" dirty="0">
                <a:solidFill>
                  <a:srgbClr val="000C14"/>
                </a:solidFill>
              </a:endParaRPr>
            </a:p>
          </p:txBody>
        </p:sp>
        <p:sp>
          <p:nvSpPr>
            <p:cNvPr id="6" name="Oval 5"/>
            <p:cNvSpPr/>
            <p:nvPr/>
          </p:nvSpPr>
          <p:spPr>
            <a:xfrm>
              <a:off x="6544343" y="1287808"/>
              <a:ext cx="440994" cy="388106"/>
            </a:xfrm>
            <a:prstGeom prst="ellipse">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555623" y="1493131"/>
              <a:ext cx="440994" cy="388106"/>
            </a:xfrm>
            <a:prstGeom prst="ellipse">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6" idx="0"/>
            </p:cNvCxnSpPr>
            <p:nvPr/>
          </p:nvCxnSpPr>
          <p:spPr>
            <a:xfrm flipV="1">
              <a:off x="6764840" y="882062"/>
              <a:ext cx="8820" cy="405746"/>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13" idx="0"/>
              <a:endCxn id="7" idx="4"/>
            </p:cNvCxnSpPr>
            <p:nvPr/>
          </p:nvCxnSpPr>
          <p:spPr>
            <a:xfrm flipV="1">
              <a:off x="6764840" y="1881237"/>
              <a:ext cx="11280" cy="423387"/>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158714" y="1161535"/>
              <a:ext cx="982360" cy="461665"/>
            </a:xfrm>
            <a:prstGeom prst="rect">
              <a:avLst/>
            </a:prstGeom>
            <a:noFill/>
          </p:spPr>
          <p:txBody>
            <a:bodyPr wrap="none" rtlCol="0">
              <a:spAutoFit/>
            </a:bodyPr>
            <a:lstStyle/>
            <a:p>
              <a:r>
                <a:rPr lang="en-US" sz="2400" dirty="0" smtClean="0">
                  <a:solidFill>
                    <a:srgbClr val="000C14"/>
                  </a:solidFill>
                </a:rPr>
                <a:t>115kV</a:t>
              </a:r>
              <a:endParaRPr lang="en-US" sz="2400" dirty="0">
                <a:solidFill>
                  <a:srgbClr val="000C14"/>
                </a:solidFill>
              </a:endParaRPr>
            </a:p>
          </p:txBody>
        </p:sp>
        <p:sp>
          <p:nvSpPr>
            <p:cNvPr id="12" name="TextBox 11"/>
            <p:cNvSpPr txBox="1"/>
            <p:nvPr/>
          </p:nvSpPr>
          <p:spPr>
            <a:xfrm>
              <a:off x="7158714" y="1668045"/>
              <a:ext cx="1064564" cy="461665"/>
            </a:xfrm>
            <a:prstGeom prst="rect">
              <a:avLst/>
            </a:prstGeom>
            <a:noFill/>
          </p:spPr>
          <p:txBody>
            <a:bodyPr wrap="none" rtlCol="0">
              <a:spAutoFit/>
            </a:bodyPr>
            <a:lstStyle/>
            <a:p>
              <a:r>
                <a:rPr lang="en-US" sz="2400" dirty="0" smtClean="0">
                  <a:solidFill>
                    <a:srgbClr val="000C14"/>
                  </a:solidFill>
                </a:rPr>
                <a:t>13.2kV</a:t>
              </a:r>
              <a:endParaRPr lang="en-US" sz="2400" dirty="0">
                <a:solidFill>
                  <a:srgbClr val="000C14"/>
                </a:solidFill>
              </a:endParaRPr>
            </a:p>
          </p:txBody>
        </p:sp>
        <p:sp>
          <p:nvSpPr>
            <p:cNvPr id="13" name="Rectangle 12"/>
            <p:cNvSpPr/>
            <p:nvPr/>
          </p:nvSpPr>
          <p:spPr>
            <a:xfrm>
              <a:off x="6578716" y="2304624"/>
              <a:ext cx="372248" cy="370465"/>
            </a:xfrm>
            <a:prstGeom prst="rect">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6769764" y="2675089"/>
              <a:ext cx="8820" cy="405746"/>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750352" y="3080835"/>
              <a:ext cx="2003544" cy="0"/>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866766" y="3356723"/>
              <a:ext cx="372248" cy="370465"/>
            </a:xfrm>
            <a:prstGeom prst="rect">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566000" y="3356723"/>
              <a:ext cx="372248" cy="370465"/>
            </a:xfrm>
            <a:prstGeom prst="rect">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363481" y="3356723"/>
              <a:ext cx="372248" cy="370465"/>
            </a:xfrm>
            <a:prstGeom prst="rect">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a:stCxn id="19" idx="0"/>
            </p:cNvCxnSpPr>
            <p:nvPr/>
          </p:nvCxnSpPr>
          <p:spPr>
            <a:xfrm flipV="1">
              <a:off x="6052890" y="3080835"/>
              <a:ext cx="0" cy="275888"/>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6769770" y="3092107"/>
              <a:ext cx="0" cy="275888"/>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545911" y="3079364"/>
              <a:ext cx="0" cy="275888"/>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052687" y="3727188"/>
              <a:ext cx="203" cy="506693"/>
            </a:xfrm>
            <a:prstGeom prst="straightConnector1">
              <a:avLst/>
            </a:prstGeom>
            <a:ln>
              <a:solidFill>
                <a:srgbClr val="000C14"/>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769567" y="3727192"/>
              <a:ext cx="203" cy="506693"/>
            </a:xfrm>
            <a:prstGeom prst="straightConnector1">
              <a:avLst/>
            </a:prstGeom>
            <a:ln>
              <a:solidFill>
                <a:srgbClr val="000C14"/>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730240" y="3632221"/>
              <a:ext cx="1108772" cy="707886"/>
            </a:xfrm>
            <a:prstGeom prst="rect">
              <a:avLst/>
            </a:prstGeom>
            <a:noFill/>
          </p:spPr>
          <p:txBody>
            <a:bodyPr wrap="none" rtlCol="0">
              <a:spAutoFit/>
            </a:bodyPr>
            <a:lstStyle/>
            <a:p>
              <a:r>
                <a:rPr lang="en-US" sz="2000" dirty="0" smtClean="0">
                  <a:solidFill>
                    <a:srgbClr val="000C14"/>
                  </a:solidFill>
                </a:rPr>
                <a:t>Adjacent </a:t>
              </a:r>
            </a:p>
            <a:p>
              <a:r>
                <a:rPr lang="en-US" sz="2000" dirty="0" smtClean="0">
                  <a:solidFill>
                    <a:srgbClr val="000C14"/>
                  </a:solidFill>
                </a:rPr>
                <a:t>Feeder</a:t>
              </a:r>
              <a:endParaRPr lang="en-US" sz="2000" dirty="0">
                <a:solidFill>
                  <a:srgbClr val="000C14"/>
                </a:solidFill>
              </a:endParaRPr>
            </a:p>
          </p:txBody>
        </p:sp>
        <p:cxnSp>
          <p:nvCxnSpPr>
            <p:cNvPr id="33" name="Straight Connector 32"/>
            <p:cNvCxnSpPr/>
            <p:nvPr/>
          </p:nvCxnSpPr>
          <p:spPr>
            <a:xfrm flipV="1">
              <a:off x="7542013" y="3738463"/>
              <a:ext cx="0" cy="91880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7355889" y="4674907"/>
              <a:ext cx="372248" cy="370465"/>
            </a:xfrm>
            <a:prstGeom prst="rect">
              <a:avLst/>
            </a:prstGeom>
            <a:solidFill>
              <a:srgbClr val="FF0000"/>
            </a:solid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flipV="1">
              <a:off x="7531758" y="5045372"/>
              <a:ext cx="0" cy="91880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sp>
          <p:nvSpPr>
            <p:cNvPr id="41" name="Freeform 40"/>
            <p:cNvSpPr/>
            <p:nvPr/>
          </p:nvSpPr>
          <p:spPr>
            <a:xfrm>
              <a:off x="7835204" y="4061266"/>
              <a:ext cx="388074" cy="345237"/>
            </a:xfrm>
            <a:custGeom>
              <a:avLst/>
              <a:gdLst>
                <a:gd name="connsiteX0" fmla="*/ 0 w 758509"/>
                <a:gd name="connsiteY0" fmla="*/ 327596 h 665027"/>
                <a:gd name="connsiteX1" fmla="*/ 211677 w 758509"/>
                <a:gd name="connsiteY1" fmla="*/ 10055 h 665027"/>
                <a:gd name="connsiteX2" fmla="*/ 564472 w 758509"/>
                <a:gd name="connsiteY2" fmla="*/ 662778 h 665027"/>
                <a:gd name="connsiteX3" fmla="*/ 758509 w 758509"/>
                <a:gd name="connsiteY3" fmla="*/ 239391 h 665027"/>
              </a:gdLst>
              <a:ahLst/>
              <a:cxnLst>
                <a:cxn ang="0">
                  <a:pos x="connsiteX0" y="connsiteY0"/>
                </a:cxn>
                <a:cxn ang="0">
                  <a:pos x="connsiteX1" y="connsiteY1"/>
                </a:cxn>
                <a:cxn ang="0">
                  <a:pos x="connsiteX2" y="connsiteY2"/>
                </a:cxn>
                <a:cxn ang="0">
                  <a:pos x="connsiteX3" y="connsiteY3"/>
                </a:cxn>
              </a:cxnLst>
              <a:rect l="l" t="t" r="r" b="b"/>
              <a:pathLst>
                <a:path w="758509" h="665027">
                  <a:moveTo>
                    <a:pt x="0" y="327596"/>
                  </a:moveTo>
                  <a:cubicBezTo>
                    <a:pt x="58799" y="140893"/>
                    <a:pt x="117598" y="-45809"/>
                    <a:pt x="211677" y="10055"/>
                  </a:cubicBezTo>
                  <a:cubicBezTo>
                    <a:pt x="305756" y="65919"/>
                    <a:pt x="473333" y="624555"/>
                    <a:pt x="564472" y="662778"/>
                  </a:cubicBezTo>
                  <a:cubicBezTo>
                    <a:pt x="655611" y="701001"/>
                    <a:pt x="758509" y="239391"/>
                    <a:pt x="758509" y="239391"/>
                  </a:cubicBezTo>
                </a:path>
              </a:pathLst>
            </a:custGeom>
            <a:ln>
              <a:solidFill>
                <a:srgbClr val="000C1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7793567" y="5458483"/>
              <a:ext cx="388074" cy="345237"/>
            </a:xfrm>
            <a:custGeom>
              <a:avLst/>
              <a:gdLst>
                <a:gd name="connsiteX0" fmla="*/ 0 w 758509"/>
                <a:gd name="connsiteY0" fmla="*/ 327596 h 665027"/>
                <a:gd name="connsiteX1" fmla="*/ 211677 w 758509"/>
                <a:gd name="connsiteY1" fmla="*/ 10055 h 665027"/>
                <a:gd name="connsiteX2" fmla="*/ 564472 w 758509"/>
                <a:gd name="connsiteY2" fmla="*/ 662778 h 665027"/>
                <a:gd name="connsiteX3" fmla="*/ 758509 w 758509"/>
                <a:gd name="connsiteY3" fmla="*/ 239391 h 665027"/>
              </a:gdLst>
              <a:ahLst/>
              <a:cxnLst>
                <a:cxn ang="0">
                  <a:pos x="connsiteX0" y="connsiteY0"/>
                </a:cxn>
                <a:cxn ang="0">
                  <a:pos x="connsiteX1" y="connsiteY1"/>
                </a:cxn>
                <a:cxn ang="0">
                  <a:pos x="connsiteX2" y="connsiteY2"/>
                </a:cxn>
                <a:cxn ang="0">
                  <a:pos x="connsiteX3" y="connsiteY3"/>
                </a:cxn>
              </a:cxnLst>
              <a:rect l="l" t="t" r="r" b="b"/>
              <a:pathLst>
                <a:path w="758509" h="665027">
                  <a:moveTo>
                    <a:pt x="0" y="327596"/>
                  </a:moveTo>
                  <a:cubicBezTo>
                    <a:pt x="58799" y="140893"/>
                    <a:pt x="117598" y="-45809"/>
                    <a:pt x="211677" y="10055"/>
                  </a:cubicBezTo>
                  <a:cubicBezTo>
                    <a:pt x="305756" y="65919"/>
                    <a:pt x="473333" y="624555"/>
                    <a:pt x="564472" y="662778"/>
                  </a:cubicBezTo>
                  <a:cubicBezTo>
                    <a:pt x="655611" y="701001"/>
                    <a:pt x="758509" y="239391"/>
                    <a:pt x="758509" y="239391"/>
                  </a:cubicBezTo>
                </a:path>
              </a:pathLst>
            </a:custGeom>
            <a:ln>
              <a:solidFill>
                <a:srgbClr val="000C1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4" name="Straight Connector 43"/>
            <p:cNvCxnSpPr>
              <a:stCxn id="41" idx="0"/>
            </p:cNvCxnSpPr>
            <p:nvPr/>
          </p:nvCxnSpPr>
          <p:spPr>
            <a:xfrm flipH="1">
              <a:off x="7531758" y="4231332"/>
              <a:ext cx="303446" cy="255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7486923" y="5636254"/>
              <a:ext cx="303446" cy="255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8223278" y="4204775"/>
              <a:ext cx="755349" cy="255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8184402" y="5598801"/>
              <a:ext cx="755349" cy="255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6731574" y="5638991"/>
              <a:ext cx="755349" cy="2553"/>
            </a:xfrm>
            <a:prstGeom prst="line">
              <a:avLst/>
            </a:prstGeom>
            <a:ln>
              <a:solidFill>
                <a:srgbClr val="000C14"/>
              </a:solidFill>
            </a:ln>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6070530" y="5309988"/>
              <a:ext cx="667320" cy="653722"/>
            </a:xfrm>
            <a:prstGeom prst="ellipse">
              <a:avLst/>
            </a:prstGeom>
            <a:noFill/>
            <a:ln>
              <a:solidFill>
                <a:srgbClr val="000C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5292829" y="4535153"/>
              <a:ext cx="1658135" cy="923330"/>
            </a:xfrm>
            <a:prstGeom prst="rect">
              <a:avLst/>
            </a:prstGeom>
            <a:noFill/>
          </p:spPr>
          <p:txBody>
            <a:bodyPr wrap="square" rtlCol="0">
              <a:spAutoFit/>
            </a:bodyPr>
            <a:lstStyle/>
            <a:p>
              <a:r>
                <a:rPr lang="en-US" dirty="0" smtClean="0"/>
                <a:t>Island forms when breaker opens</a:t>
              </a:r>
              <a:endParaRPr lang="en-US" dirty="0"/>
            </a:p>
          </p:txBody>
        </p:sp>
        <p:cxnSp>
          <p:nvCxnSpPr>
            <p:cNvPr id="55" name="Straight Arrow Connector 54"/>
            <p:cNvCxnSpPr>
              <a:endCxn id="52" idx="0"/>
            </p:cNvCxnSpPr>
            <p:nvPr/>
          </p:nvCxnSpPr>
          <p:spPr>
            <a:xfrm flipV="1">
              <a:off x="6697367" y="4904242"/>
              <a:ext cx="591153" cy="1411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54545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5569"/>
            <a:ext cx="9144000" cy="566928"/>
          </a:xfrm>
        </p:spPr>
        <p:txBody>
          <a:bodyPr>
            <a:normAutofit/>
          </a:bodyPr>
          <a:lstStyle/>
          <a:p>
            <a:pPr marL="285750" indent="-285750">
              <a:spcBef>
                <a:spcPts val="1200"/>
              </a:spcBef>
            </a:pPr>
            <a:r>
              <a:rPr lang="en-US" dirty="0" smtClean="0"/>
              <a:t>Intentional Islands (Microgrids)</a:t>
            </a:r>
            <a:endParaRPr lang="en-US" dirty="0"/>
          </a:p>
        </p:txBody>
      </p:sp>
      <p:sp>
        <p:nvSpPr>
          <p:cNvPr id="4" name="Content Placeholder 2"/>
          <p:cNvSpPr>
            <a:spLocks noGrp="1"/>
          </p:cNvSpPr>
          <p:nvPr>
            <p:ph idx="1"/>
          </p:nvPr>
        </p:nvSpPr>
        <p:spPr>
          <a:xfrm>
            <a:off x="191340" y="4668157"/>
            <a:ext cx="8778800" cy="2023557"/>
          </a:xfrm>
        </p:spPr>
        <p:txBody>
          <a:bodyPr>
            <a:normAutofit fontScale="92500" lnSpcReduction="20000"/>
          </a:bodyPr>
          <a:lstStyle/>
          <a:p>
            <a:pPr marL="0" indent="0">
              <a:buNone/>
            </a:pPr>
            <a:r>
              <a:rPr lang="en-US" sz="2200" dirty="0" smtClean="0"/>
              <a:t>IEEE 1547.4 is a guide for Design, Operation, and Integration of Intentional Islands (e.g. Microgrids)</a:t>
            </a:r>
            <a:r>
              <a:rPr lang="en-US" dirty="0" smtClean="0"/>
              <a:t> </a:t>
            </a:r>
            <a:r>
              <a:rPr lang="en-US" baseline="30000" dirty="0" smtClean="0"/>
              <a:t>[3]</a:t>
            </a:r>
          </a:p>
          <a:p>
            <a:pPr marL="400050" lvl="1" indent="0">
              <a:buNone/>
            </a:pPr>
            <a:r>
              <a:rPr lang="en-US" sz="1700" dirty="0"/>
              <a:t>(1) have DR and </a:t>
            </a:r>
            <a:r>
              <a:rPr lang="en-US" sz="1700" dirty="0" smtClean="0"/>
              <a:t>load</a:t>
            </a:r>
            <a:endParaRPr lang="en-US" sz="1700" dirty="0"/>
          </a:p>
          <a:p>
            <a:pPr marL="400050" lvl="1" indent="0">
              <a:buNone/>
            </a:pPr>
            <a:r>
              <a:rPr lang="en-US" sz="1700" dirty="0" smtClean="0"/>
              <a:t>(</a:t>
            </a:r>
            <a:r>
              <a:rPr lang="en-US" sz="1700" dirty="0"/>
              <a:t>2) have the ability to disconnect from and parallel with the area </a:t>
            </a:r>
            <a:r>
              <a:rPr lang="en-US" sz="1700" dirty="0" smtClean="0"/>
              <a:t>EPS</a:t>
            </a:r>
            <a:endParaRPr lang="en-US" sz="1700" dirty="0"/>
          </a:p>
          <a:p>
            <a:pPr marL="400050" lvl="1" indent="0">
              <a:buNone/>
            </a:pPr>
            <a:r>
              <a:rPr lang="en-US" sz="1700" dirty="0" smtClean="0"/>
              <a:t>(</a:t>
            </a:r>
            <a:r>
              <a:rPr lang="en-US" sz="1700" dirty="0"/>
              <a:t>3) include </a:t>
            </a:r>
            <a:r>
              <a:rPr lang="en-US" sz="1700" dirty="0" smtClean="0"/>
              <a:t>the local </a:t>
            </a:r>
            <a:r>
              <a:rPr lang="en-US" sz="1700" dirty="0"/>
              <a:t>EPS and may include portions of the area EPS, </a:t>
            </a:r>
            <a:r>
              <a:rPr lang="en-US" sz="1700" dirty="0" smtClean="0"/>
              <a:t>and</a:t>
            </a:r>
          </a:p>
          <a:p>
            <a:pPr marL="400050" lvl="1" indent="0">
              <a:buNone/>
            </a:pPr>
            <a:r>
              <a:rPr lang="en-US" sz="1700" dirty="0" smtClean="0"/>
              <a:t>(</a:t>
            </a:r>
            <a:r>
              <a:rPr lang="en-US" sz="1700" dirty="0"/>
              <a:t>4) are intentionally planned. </a:t>
            </a:r>
            <a:endParaRPr lang="en-US" sz="1700" dirty="0" smtClean="0"/>
          </a:p>
          <a:p>
            <a:pPr marL="0" indent="0">
              <a:buNone/>
            </a:pPr>
            <a:r>
              <a:rPr lang="en-US" sz="1900" dirty="0" smtClean="0"/>
              <a:t>IEEE 2030.7 and 2030.8 – In development and cover microgrid control design and testing</a:t>
            </a:r>
          </a:p>
        </p:txBody>
      </p:sp>
      <p:pic>
        <p:nvPicPr>
          <p:cNvPr id="7" name="Picture 6"/>
          <p:cNvPicPr>
            <a:picLocks noChangeAspect="1" noChangeArrowheads="1"/>
          </p:cNvPicPr>
          <p:nvPr/>
        </p:nvPicPr>
        <p:blipFill>
          <a:blip r:embed="rId2" cstate="print"/>
          <a:srcRect/>
          <a:stretch>
            <a:fillRect/>
          </a:stretch>
        </p:blipFill>
        <p:spPr bwMode="auto">
          <a:xfrm>
            <a:off x="1188533" y="843777"/>
            <a:ext cx="6803354" cy="3557823"/>
          </a:xfrm>
          <a:prstGeom prst="rect">
            <a:avLst/>
          </a:prstGeom>
          <a:noFill/>
          <a:ln w="9525">
            <a:noFill/>
            <a:miter lim="800000"/>
            <a:headEnd/>
            <a:tailEnd/>
          </a:ln>
          <a:effectLst/>
        </p:spPr>
      </p:pic>
      <p:sp>
        <p:nvSpPr>
          <p:cNvPr id="8" name="TextBox 7"/>
          <p:cNvSpPr txBox="1"/>
          <p:nvPr/>
        </p:nvSpPr>
        <p:spPr>
          <a:xfrm>
            <a:off x="5715227" y="4406547"/>
            <a:ext cx="2268739" cy="261610"/>
          </a:xfrm>
          <a:prstGeom prst="rect">
            <a:avLst/>
          </a:prstGeom>
          <a:noFill/>
        </p:spPr>
        <p:txBody>
          <a:bodyPr wrap="none" rtlCol="0">
            <a:spAutoFit/>
          </a:bodyPr>
          <a:lstStyle/>
          <a:p>
            <a:r>
              <a:rPr lang="en-US" sz="1100" dirty="0" smtClean="0"/>
              <a:t>Source: </a:t>
            </a:r>
            <a:r>
              <a:rPr lang="en-US" sz="1100" i="1" dirty="0" smtClean="0"/>
              <a:t>Making </a:t>
            </a:r>
            <a:r>
              <a:rPr lang="en-US" sz="1100" i="1" dirty="0" err="1" smtClean="0"/>
              <a:t>microgrids</a:t>
            </a:r>
            <a:r>
              <a:rPr lang="en-US" sz="1100" i="1" dirty="0" smtClean="0"/>
              <a:t> work </a:t>
            </a:r>
            <a:r>
              <a:rPr lang="en-US" sz="1100" dirty="0" smtClean="0"/>
              <a:t>[2]</a:t>
            </a:r>
            <a:endParaRPr lang="en-US" sz="1100" dirty="0"/>
          </a:p>
        </p:txBody>
      </p:sp>
    </p:spTree>
    <p:extLst>
      <p:ext uri="{BB962C8B-B14F-4D97-AF65-F5344CB8AC3E}">
        <p14:creationId xmlns:p14="http://schemas.microsoft.com/office/powerpoint/2010/main" val="2889309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498" y="944241"/>
            <a:ext cx="8229600" cy="5583114"/>
          </a:xfrm>
        </p:spPr>
        <p:txBody>
          <a:bodyPr>
            <a:normAutofit fontScale="85000" lnSpcReduction="20000"/>
          </a:bodyPr>
          <a:lstStyle/>
          <a:p>
            <a:pPr>
              <a:spcBef>
                <a:spcPts val="1272"/>
              </a:spcBef>
            </a:pPr>
            <a:r>
              <a:rPr lang="en-US" b="1" dirty="0" smtClean="0"/>
              <a:t>Personnel Safety </a:t>
            </a:r>
            <a:r>
              <a:rPr lang="en-US" dirty="0" smtClean="0"/>
              <a:t>– Unintentional islands can cause hazards for utility workers if they assume downed lines are not energized during restoration</a:t>
            </a:r>
          </a:p>
          <a:p>
            <a:pPr>
              <a:spcBef>
                <a:spcPts val="1272"/>
              </a:spcBef>
            </a:pPr>
            <a:r>
              <a:rPr lang="en-US" b="1" dirty="0" err="1" smtClean="0"/>
              <a:t>Overvoltages</a:t>
            </a:r>
            <a:r>
              <a:rPr lang="en-US" dirty="0"/>
              <a:t> </a:t>
            </a:r>
            <a:r>
              <a:rPr lang="en-US" dirty="0" smtClean="0"/>
              <a:t>– Transient </a:t>
            </a:r>
            <a:r>
              <a:rPr lang="en-US" dirty="0" err="1" smtClean="0"/>
              <a:t>overvoltages</a:t>
            </a:r>
            <a:r>
              <a:rPr lang="en-US" dirty="0" smtClean="0"/>
              <a:t> due to rapid loss of load are possible. If </a:t>
            </a:r>
            <a:r>
              <a:rPr lang="en-US" dirty="0"/>
              <a:t>an adequate ground source is not present in the island, </a:t>
            </a:r>
            <a:r>
              <a:rPr lang="en-US" dirty="0" smtClean="0"/>
              <a:t>a ground </a:t>
            </a:r>
            <a:r>
              <a:rPr lang="en-US" dirty="0"/>
              <a:t>fault can result in voltages that exceed 173% on the </a:t>
            </a:r>
            <a:r>
              <a:rPr lang="en-US" dirty="0" err="1"/>
              <a:t>unfaulted</a:t>
            </a:r>
            <a:r>
              <a:rPr lang="en-US" dirty="0"/>
              <a:t> phases.</a:t>
            </a:r>
          </a:p>
          <a:p>
            <a:pPr>
              <a:spcBef>
                <a:spcPts val="1272"/>
              </a:spcBef>
            </a:pPr>
            <a:r>
              <a:rPr lang="en-US" b="1" dirty="0" smtClean="0"/>
              <a:t>Reconnection out </a:t>
            </a:r>
            <a:r>
              <a:rPr lang="en-US" b="1" dirty="0"/>
              <a:t>of phase </a:t>
            </a:r>
            <a:r>
              <a:rPr lang="en-US" dirty="0"/>
              <a:t>- This can result in large transient </a:t>
            </a:r>
            <a:r>
              <a:rPr lang="en-US" dirty="0" smtClean="0"/>
              <a:t>torques applied </a:t>
            </a:r>
            <a:r>
              <a:rPr lang="en-US" dirty="0"/>
              <a:t>to motors connected to the islanded area EPS and their mechanical systems (e.g., shafts</a:t>
            </a:r>
            <a:r>
              <a:rPr lang="en-US" dirty="0" smtClean="0"/>
              <a:t>, blowers</a:t>
            </a:r>
            <a:r>
              <a:rPr lang="en-US" dirty="0"/>
              <a:t>, and pumps), which could result in damage or failure</a:t>
            </a:r>
            <a:r>
              <a:rPr lang="en-US" dirty="0" smtClean="0"/>
              <a:t>.</a:t>
            </a:r>
          </a:p>
          <a:p>
            <a:pPr>
              <a:spcBef>
                <a:spcPts val="1272"/>
              </a:spcBef>
            </a:pPr>
            <a:r>
              <a:rPr lang="en-US" b="1" dirty="0" smtClean="0"/>
              <a:t>Power Quality</a:t>
            </a:r>
            <a:r>
              <a:rPr lang="en-US" dirty="0" smtClean="0"/>
              <a:t> – Unplanned island area EPS may not have suitable power quality for loads</a:t>
            </a:r>
          </a:p>
          <a:p>
            <a:pPr>
              <a:spcBef>
                <a:spcPts val="1272"/>
              </a:spcBef>
            </a:pPr>
            <a:r>
              <a:rPr lang="en-US" b="1" dirty="0" smtClean="0"/>
              <a:t>Protection</a:t>
            </a:r>
            <a:r>
              <a:rPr lang="en-US" dirty="0" smtClean="0"/>
              <a:t> – </a:t>
            </a:r>
            <a:r>
              <a:rPr lang="en-US" dirty="0"/>
              <a:t>Unintentional islands may not provide sufficient fault current to operate fuses or overcurrent relay protection devices inside island</a:t>
            </a:r>
          </a:p>
        </p:txBody>
      </p:sp>
      <p:sp>
        <p:nvSpPr>
          <p:cNvPr id="3" name="Title 2"/>
          <p:cNvSpPr>
            <a:spLocks noGrp="1"/>
          </p:cNvSpPr>
          <p:nvPr>
            <p:ph type="title"/>
          </p:nvPr>
        </p:nvSpPr>
        <p:spPr>
          <a:xfrm>
            <a:off x="126340" y="95569"/>
            <a:ext cx="8229600" cy="566928"/>
          </a:xfrm>
        </p:spPr>
        <p:txBody>
          <a:bodyPr>
            <a:normAutofit/>
          </a:bodyPr>
          <a:lstStyle/>
          <a:p>
            <a:r>
              <a:rPr lang="en-US" dirty="0" smtClean="0"/>
              <a:t>Issues with Unintentional Islanding</a:t>
            </a:r>
            <a:endParaRPr lang="en-US" sz="3100" baseline="30000" dirty="0"/>
          </a:p>
        </p:txBody>
      </p:sp>
      <p:sp>
        <p:nvSpPr>
          <p:cNvPr id="4" name="TextBox 3"/>
          <p:cNvSpPr txBox="1"/>
          <p:nvPr/>
        </p:nvSpPr>
        <p:spPr>
          <a:xfrm>
            <a:off x="217714" y="6319547"/>
            <a:ext cx="1869585" cy="369332"/>
          </a:xfrm>
          <a:prstGeom prst="rect">
            <a:avLst/>
          </a:prstGeom>
          <a:noFill/>
        </p:spPr>
        <p:txBody>
          <a:bodyPr wrap="none" rtlCol="0">
            <a:spAutoFit/>
          </a:bodyPr>
          <a:lstStyle/>
          <a:p>
            <a:r>
              <a:rPr lang="en-US" dirty="0" smtClean="0">
                <a:solidFill>
                  <a:srgbClr val="000C14"/>
                </a:solidFill>
              </a:rPr>
              <a:t>References [4]</a:t>
            </a:r>
            <a:r>
              <a:rPr lang="en-US" dirty="0">
                <a:solidFill>
                  <a:srgbClr val="000C14"/>
                </a:solidFill>
              </a:rPr>
              <a:t>-</a:t>
            </a:r>
            <a:r>
              <a:rPr lang="en-US" dirty="0" smtClean="0">
                <a:solidFill>
                  <a:srgbClr val="000C14"/>
                </a:solidFill>
              </a:rPr>
              <a:t>[7]</a:t>
            </a:r>
            <a:endParaRPr lang="en-US" dirty="0">
              <a:solidFill>
                <a:srgbClr val="000C14"/>
              </a:solidFill>
            </a:endParaRPr>
          </a:p>
        </p:txBody>
      </p:sp>
    </p:spTree>
    <p:extLst>
      <p:ext uri="{BB962C8B-B14F-4D97-AF65-F5344CB8AC3E}">
        <p14:creationId xmlns:p14="http://schemas.microsoft.com/office/powerpoint/2010/main" val="2779367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817" y="1128139"/>
            <a:ext cx="8450753" cy="5357931"/>
          </a:xfrm>
        </p:spPr>
        <p:txBody>
          <a:bodyPr>
            <a:normAutofit lnSpcReduction="10000"/>
          </a:bodyPr>
          <a:lstStyle/>
          <a:p>
            <a:r>
              <a:rPr lang="en-US" sz="2000" b="1" dirty="0" smtClean="0"/>
              <a:t>Synchronous generators </a:t>
            </a:r>
            <a:r>
              <a:rPr lang="en-US" sz="2000" dirty="0" smtClean="0"/>
              <a:t>are voltage source devices that can support islanded grid operations. Synchronous generators are typical in diesel or natural gas powered engine-generators.</a:t>
            </a:r>
          </a:p>
          <a:p>
            <a:r>
              <a:rPr lang="en-US" sz="2000" b="1" dirty="0" smtClean="0"/>
              <a:t>Induction </a:t>
            </a:r>
            <a:r>
              <a:rPr lang="en-US" sz="2000" b="1" dirty="0"/>
              <a:t>generators </a:t>
            </a:r>
            <a:r>
              <a:rPr lang="en-US" sz="2000" dirty="0"/>
              <a:t>usually will not </a:t>
            </a:r>
            <a:r>
              <a:rPr lang="en-US" sz="2000" dirty="0" smtClean="0"/>
              <a:t>be able to support an island </a:t>
            </a:r>
            <a:r>
              <a:rPr lang="en-US" sz="2000" dirty="0"/>
              <a:t>but will instead cease to produce current because of </a:t>
            </a:r>
            <a:r>
              <a:rPr lang="en-US" sz="2000" dirty="0" smtClean="0"/>
              <a:t>the loss </a:t>
            </a:r>
            <a:r>
              <a:rPr lang="en-US" sz="2000" dirty="0"/>
              <a:t>of reactive power, which is necessary to support a rotating magnetic field within the generator. </a:t>
            </a:r>
            <a:r>
              <a:rPr lang="en-US" sz="2000" dirty="0" smtClean="0"/>
              <a:t>If </a:t>
            </a:r>
            <a:r>
              <a:rPr lang="en-US" sz="2000" dirty="0"/>
              <a:t>sufficient capacitive reactance is available to supply the reactive power </a:t>
            </a:r>
            <a:r>
              <a:rPr lang="en-US" sz="2000" dirty="0" smtClean="0"/>
              <a:t>requirements of </a:t>
            </a:r>
            <a:r>
              <a:rPr lang="en-US" sz="2000" dirty="0"/>
              <a:t>the induction generator field, either through the installation of power factor correction capacitors or </a:t>
            </a:r>
            <a:r>
              <a:rPr lang="en-US" sz="2000" dirty="0" smtClean="0"/>
              <a:t>the presence </a:t>
            </a:r>
            <a:r>
              <a:rPr lang="en-US" sz="2000" dirty="0"/>
              <a:t>of considerable cable-type power conductors, it may be necessary to provide for direct </a:t>
            </a:r>
            <a:r>
              <a:rPr lang="en-US" sz="2000" dirty="0" smtClean="0"/>
              <a:t>detection of </a:t>
            </a:r>
            <a:r>
              <a:rPr lang="en-US" sz="2000" dirty="0"/>
              <a:t>faults in a manner similar to that of synchronous generators</a:t>
            </a:r>
            <a:r>
              <a:rPr lang="en-US" sz="2000" dirty="0" smtClean="0"/>
              <a:t>.</a:t>
            </a:r>
            <a:r>
              <a:rPr lang="en-US" sz="2000" baseline="30000" dirty="0" smtClean="0"/>
              <a:t>[4]</a:t>
            </a:r>
            <a:r>
              <a:rPr lang="en-US" sz="2000" dirty="0" smtClean="0"/>
              <a:t> Induction generators are found in some engine-gen sets and wind turbines.</a:t>
            </a:r>
          </a:p>
          <a:p>
            <a:r>
              <a:rPr lang="en-US" sz="2000" b="1" dirty="0" smtClean="0"/>
              <a:t>Inverter-Based DR</a:t>
            </a:r>
            <a:r>
              <a:rPr lang="en-US" sz="2000" dirty="0" smtClean="0"/>
              <a:t> are typically current-source devices that require a voltage-source (typically the utility grid) to synchronize to. Voltage-source (e.g. grid forming) inverters do have the ability to support islanded operation. Inverters are found in PV systems, wind turbines, </a:t>
            </a:r>
            <a:r>
              <a:rPr lang="en-US" sz="2000" dirty="0" err="1" smtClean="0"/>
              <a:t>microturbines</a:t>
            </a:r>
            <a:r>
              <a:rPr lang="en-US" sz="2000" dirty="0" smtClean="0"/>
              <a:t>, fuel cells, and battery energy storage.</a:t>
            </a:r>
            <a:endParaRPr lang="en-US" sz="2000" dirty="0"/>
          </a:p>
        </p:txBody>
      </p:sp>
      <p:sp>
        <p:nvSpPr>
          <p:cNvPr id="3" name="Title 2"/>
          <p:cNvSpPr>
            <a:spLocks noGrp="1"/>
          </p:cNvSpPr>
          <p:nvPr>
            <p:ph type="title"/>
          </p:nvPr>
        </p:nvSpPr>
        <p:spPr>
          <a:xfrm>
            <a:off x="126340" y="95569"/>
            <a:ext cx="8229600" cy="566928"/>
          </a:xfrm>
        </p:spPr>
        <p:txBody>
          <a:bodyPr/>
          <a:lstStyle/>
          <a:p>
            <a:r>
              <a:rPr lang="en-US" dirty="0" smtClean="0"/>
              <a:t>Understanding DR Sources</a:t>
            </a:r>
            <a:endParaRPr lang="en-US" dirty="0"/>
          </a:p>
        </p:txBody>
      </p:sp>
      <p:sp>
        <p:nvSpPr>
          <p:cNvPr id="4" name="TextBox 3"/>
          <p:cNvSpPr txBox="1"/>
          <p:nvPr/>
        </p:nvSpPr>
        <p:spPr>
          <a:xfrm>
            <a:off x="217714" y="6301404"/>
            <a:ext cx="1540243" cy="369332"/>
          </a:xfrm>
          <a:prstGeom prst="rect">
            <a:avLst/>
          </a:prstGeom>
          <a:noFill/>
        </p:spPr>
        <p:txBody>
          <a:bodyPr wrap="none" rtlCol="0">
            <a:spAutoFit/>
          </a:bodyPr>
          <a:lstStyle/>
          <a:p>
            <a:r>
              <a:rPr lang="en-US" dirty="0" smtClean="0">
                <a:solidFill>
                  <a:srgbClr val="000C14"/>
                </a:solidFill>
              </a:rPr>
              <a:t>References [4]</a:t>
            </a:r>
            <a:endParaRPr lang="en-US" dirty="0">
              <a:solidFill>
                <a:srgbClr val="000C14"/>
              </a:solidFill>
            </a:endParaRPr>
          </a:p>
        </p:txBody>
      </p:sp>
    </p:spTree>
    <p:extLst>
      <p:ext uri="{BB962C8B-B14F-4D97-AF65-F5344CB8AC3E}">
        <p14:creationId xmlns:p14="http://schemas.microsoft.com/office/powerpoint/2010/main" val="3547339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5569"/>
            <a:ext cx="9144000" cy="566928"/>
          </a:xfrm>
        </p:spPr>
        <p:txBody>
          <a:bodyPr>
            <a:normAutofit/>
          </a:bodyPr>
          <a:lstStyle/>
          <a:p>
            <a:r>
              <a:rPr lang="en-US" dirty="0" smtClean="0"/>
              <a:t>IEEE 1547: Unintentional Islanding Requirement</a:t>
            </a:r>
            <a:endParaRPr lang="en-US" dirty="0"/>
          </a:p>
        </p:txBody>
      </p:sp>
      <p:sp>
        <p:nvSpPr>
          <p:cNvPr id="4" name="Content Placeholder 2"/>
          <p:cNvSpPr txBox="1">
            <a:spLocks/>
          </p:cNvSpPr>
          <p:nvPr/>
        </p:nvSpPr>
        <p:spPr bwMode="auto">
          <a:xfrm>
            <a:off x="533400" y="2172160"/>
            <a:ext cx="8077200" cy="2127271"/>
          </a:xfrm>
          <a:prstGeom prst="rect">
            <a:avLst/>
          </a:prstGeom>
          <a:noFill/>
          <a:ln w="9525">
            <a:noFill/>
            <a:miter lim="800000"/>
            <a:headEnd/>
            <a:tailEnd/>
          </a:ln>
        </p:spPr>
        <p:txBody>
          <a:bodyPr/>
          <a:lstStyle/>
          <a:p>
            <a:pPr fontAlgn="auto">
              <a:lnSpc>
                <a:spcPct val="90000"/>
              </a:lnSpc>
              <a:spcBef>
                <a:spcPct val="20000"/>
              </a:spcBef>
              <a:spcAft>
                <a:spcPts val="0"/>
              </a:spcAft>
              <a:defRPr/>
            </a:pPr>
            <a:r>
              <a:rPr lang="en-US" sz="3200" i="1" kern="0" dirty="0" smtClean="0">
                <a:solidFill>
                  <a:srgbClr val="000C14"/>
                </a:solidFill>
                <a:latin typeface="Calibri" pitchFamily="34" charset="0"/>
              </a:rPr>
              <a:t>For </a:t>
            </a:r>
            <a:r>
              <a:rPr lang="en-US" sz="3200" i="1" kern="0" dirty="0">
                <a:solidFill>
                  <a:srgbClr val="000C14"/>
                </a:solidFill>
                <a:latin typeface="Calibri" pitchFamily="34" charset="0"/>
              </a:rPr>
              <a:t>an unintentional island in which the DR energizes a portion of the Area EPS through the PCC, the DR interconnection system shall detect the island and </a:t>
            </a:r>
            <a:r>
              <a:rPr lang="en-US" sz="3200" b="1" i="1" kern="0" dirty="0">
                <a:solidFill>
                  <a:srgbClr val="000C14"/>
                </a:solidFill>
                <a:latin typeface="Calibri" pitchFamily="34" charset="0"/>
              </a:rPr>
              <a:t>cease to energize the Area EPS within two seconds </a:t>
            </a:r>
            <a:r>
              <a:rPr lang="en-US" sz="3200" i="1" kern="0" dirty="0">
                <a:solidFill>
                  <a:srgbClr val="000C14"/>
                </a:solidFill>
                <a:latin typeface="Calibri" pitchFamily="34" charset="0"/>
              </a:rPr>
              <a:t>of the formation of an island. </a:t>
            </a:r>
            <a:r>
              <a:rPr lang="en-US" sz="3200" kern="0" baseline="30000" dirty="0" smtClean="0">
                <a:solidFill>
                  <a:srgbClr val="000C14"/>
                </a:solidFill>
                <a:latin typeface="Calibri" pitchFamily="34" charset="0"/>
              </a:rPr>
              <a:t>[1]</a:t>
            </a:r>
            <a:endParaRPr lang="en-US" sz="3200" kern="0" baseline="30000" dirty="0">
              <a:solidFill>
                <a:srgbClr val="000C14"/>
              </a:solidFill>
              <a:latin typeface="Calibri" pitchFamily="34" charset="0"/>
            </a:endParaRPr>
          </a:p>
          <a:p>
            <a:pPr fontAlgn="auto">
              <a:lnSpc>
                <a:spcPct val="90000"/>
              </a:lnSpc>
              <a:spcBef>
                <a:spcPct val="20000"/>
              </a:spcBef>
              <a:spcAft>
                <a:spcPts val="0"/>
              </a:spcAft>
              <a:defRPr/>
            </a:pPr>
            <a:r>
              <a:rPr lang="en-US" sz="2800" kern="0" dirty="0">
                <a:solidFill>
                  <a:srgbClr val="000C14"/>
                </a:solidFill>
                <a:latin typeface="Calibri" pitchFamily="34" charset="0"/>
              </a:rPr>
              <a:t> </a:t>
            </a:r>
          </a:p>
        </p:txBody>
      </p:sp>
      <p:sp>
        <p:nvSpPr>
          <p:cNvPr id="6" name="Title 2"/>
          <p:cNvSpPr txBox="1">
            <a:spLocks/>
          </p:cNvSpPr>
          <p:nvPr/>
        </p:nvSpPr>
        <p:spPr>
          <a:xfrm>
            <a:off x="0" y="1321279"/>
            <a:ext cx="9144000" cy="56692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bg1"/>
                </a:solidFill>
                <a:latin typeface="Calibri"/>
                <a:ea typeface="+mj-ea"/>
                <a:cs typeface="Calibri"/>
              </a:defRPr>
            </a:lvl1pPr>
          </a:lstStyle>
          <a:p>
            <a:pPr algn="ctr"/>
            <a:r>
              <a:rPr lang="en-US" b="1" dirty="0" smtClean="0">
                <a:solidFill>
                  <a:srgbClr val="000C14"/>
                </a:solidFill>
              </a:rPr>
              <a:t>IEEE 1547-2003: 4.4.1 Unintentional Islanding Requirement</a:t>
            </a:r>
            <a:endParaRPr lang="en-US" b="1" dirty="0">
              <a:solidFill>
                <a:srgbClr val="000C14"/>
              </a:solidFill>
            </a:endParaRPr>
          </a:p>
        </p:txBody>
      </p:sp>
    </p:spTree>
    <p:extLst>
      <p:ext uri="{BB962C8B-B14F-4D97-AF65-F5344CB8AC3E}">
        <p14:creationId xmlns:p14="http://schemas.microsoft.com/office/powerpoint/2010/main" val="4034719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3700" y="729904"/>
            <a:ext cx="8229600" cy="6128096"/>
          </a:xfrm>
        </p:spPr>
        <p:txBody>
          <a:bodyPr>
            <a:noAutofit/>
          </a:bodyPr>
          <a:lstStyle/>
          <a:p>
            <a:pPr marL="0" indent="0">
              <a:buNone/>
            </a:pPr>
            <a:r>
              <a:rPr lang="en-US" sz="1800" b="1" dirty="0" smtClean="0"/>
              <a:t>IEEE 929 </a:t>
            </a:r>
            <a:r>
              <a:rPr lang="en-US" sz="1800" b="1" baseline="30000" dirty="0" smtClean="0"/>
              <a:t>[8]</a:t>
            </a:r>
            <a:r>
              <a:rPr lang="en-US" sz="1800" b="1" dirty="0" smtClean="0"/>
              <a:t>– Early PV Interconnection Standard that has been replaced by IEEE 1547</a:t>
            </a:r>
          </a:p>
          <a:p>
            <a:r>
              <a:rPr lang="en-US" sz="1600" dirty="0" smtClean="0"/>
              <a:t>Defined </a:t>
            </a:r>
            <a:r>
              <a:rPr lang="en-US" sz="1600" b="1" dirty="0" err="1" smtClean="0"/>
              <a:t>nonislanding</a:t>
            </a:r>
            <a:r>
              <a:rPr lang="en-US" sz="1600" dirty="0" smtClean="0"/>
              <a:t> inverter as an </a:t>
            </a:r>
            <a:r>
              <a:rPr lang="en-US" sz="1600" dirty="0"/>
              <a:t>inverter that will cease to energize the utility line in </a:t>
            </a:r>
            <a:r>
              <a:rPr lang="en-US" sz="1600" b="1" i="1" dirty="0"/>
              <a:t>ten cycles or less </a:t>
            </a:r>
            <a:r>
              <a:rPr lang="en-US" sz="1600" dirty="0"/>
              <a:t>when subjected to a typical islanded load in which either of the following is true:</a:t>
            </a:r>
          </a:p>
          <a:p>
            <a:pPr marL="800100" lvl="1" indent="0">
              <a:buNone/>
            </a:pPr>
            <a:r>
              <a:rPr lang="en-US" sz="1600" dirty="0"/>
              <a:t>a) There is at least a 50% mismatch in real power load to inverter output (that is, real power load is &lt; 50% or &gt; 150% of inverter power output).</a:t>
            </a:r>
          </a:p>
          <a:p>
            <a:pPr marL="800100" lvl="1" indent="0">
              <a:buNone/>
            </a:pPr>
            <a:r>
              <a:rPr lang="en-US" sz="1600" dirty="0"/>
              <a:t>b) The islanded-load power factor is &lt; 0.95 (lead or lag).</a:t>
            </a:r>
          </a:p>
          <a:p>
            <a:r>
              <a:rPr lang="en-US" sz="1600" dirty="0"/>
              <a:t>If the real-power-generation-to-load match is within 50% and the islanded-load power factor is &gt; 0.95, then a </a:t>
            </a:r>
            <a:r>
              <a:rPr lang="en-US" sz="1600" dirty="0" err="1"/>
              <a:t>nonislanding</a:t>
            </a:r>
            <a:r>
              <a:rPr lang="en-US" sz="1600" dirty="0"/>
              <a:t> inverter will cease to energize the utility line </a:t>
            </a:r>
            <a:r>
              <a:rPr lang="en-US" sz="1600" b="1" i="1" dirty="0"/>
              <a:t>within </a:t>
            </a:r>
            <a:r>
              <a:rPr lang="en-US" sz="1600" b="1" i="1" dirty="0" smtClean="0"/>
              <a:t>2s </a:t>
            </a:r>
            <a:r>
              <a:rPr lang="en-US" sz="1600" dirty="0"/>
              <a:t>whenever the connected line has a quality factor of 2.5 or less</a:t>
            </a:r>
            <a:r>
              <a:rPr lang="en-US" sz="1600" dirty="0" smtClean="0"/>
              <a:t>.</a:t>
            </a:r>
          </a:p>
          <a:p>
            <a:endParaRPr lang="en-US" sz="1600" dirty="0" smtClean="0"/>
          </a:p>
          <a:p>
            <a:pPr marL="0" indent="0">
              <a:buNone/>
            </a:pPr>
            <a:r>
              <a:rPr lang="en-US" sz="2000" b="1" dirty="0" smtClean="0"/>
              <a:t>IEEE 1547-2003 (Early Drafts)</a:t>
            </a:r>
          </a:p>
          <a:p>
            <a:r>
              <a:rPr lang="en-US" sz="1800" b="1" dirty="0" smtClean="0"/>
              <a:t>Draft 5  </a:t>
            </a:r>
            <a:r>
              <a:rPr lang="en-US" sz="1800" dirty="0" smtClean="0"/>
              <a:t>– 2 second to detect and cease to energize</a:t>
            </a:r>
            <a:endParaRPr lang="en-US" sz="1800" dirty="0"/>
          </a:p>
          <a:p>
            <a:r>
              <a:rPr lang="en-US" sz="1800" b="1" dirty="0"/>
              <a:t>DRAFT </a:t>
            </a:r>
            <a:r>
              <a:rPr lang="en-US" sz="1800" b="1" dirty="0" smtClean="0"/>
              <a:t>6/7</a:t>
            </a:r>
            <a:r>
              <a:rPr lang="en-US" sz="1800" dirty="0" smtClean="0"/>
              <a:t> </a:t>
            </a:r>
            <a:r>
              <a:rPr lang="en-US" sz="1800" dirty="0"/>
              <a:t>- For an unintentional island in which the DR and a portion of the Area EPS remain energized through the PCC, the DR shall cease to energize the Area EPS </a:t>
            </a:r>
            <a:r>
              <a:rPr lang="en-US" sz="1800" b="1" i="1" dirty="0"/>
              <a:t>within ten seconds </a:t>
            </a:r>
            <a:r>
              <a:rPr lang="en-US" sz="1800" dirty="0"/>
              <a:t>of the formation of an island. </a:t>
            </a:r>
            <a:r>
              <a:rPr lang="en-US" sz="1800" dirty="0" smtClean="0"/>
              <a:t>Ten seconds was recommended by synchronous generator manufactures as a reasonable value.</a:t>
            </a:r>
            <a:endParaRPr lang="en-US" sz="1800" dirty="0"/>
          </a:p>
          <a:p>
            <a:r>
              <a:rPr lang="en-US" sz="1800" b="1" dirty="0" smtClean="0"/>
              <a:t>Draft 8 and beyond </a:t>
            </a:r>
            <a:r>
              <a:rPr lang="en-US" sz="1800" dirty="0" smtClean="0"/>
              <a:t> – changed unintentional islanding requirement to 2 seconds to get closer to instantaneous </a:t>
            </a:r>
            <a:r>
              <a:rPr lang="en-US" sz="1800" dirty="0" err="1" smtClean="0"/>
              <a:t>recloser</a:t>
            </a:r>
            <a:r>
              <a:rPr lang="en-US" sz="1800" dirty="0" smtClean="0"/>
              <a:t> settings. Inverters were already seen as capable from IEEE 929 requirement.</a:t>
            </a:r>
            <a:endParaRPr lang="en-US" sz="1800" dirty="0"/>
          </a:p>
        </p:txBody>
      </p:sp>
      <p:sp>
        <p:nvSpPr>
          <p:cNvPr id="3" name="Title 2"/>
          <p:cNvSpPr>
            <a:spLocks noGrp="1"/>
          </p:cNvSpPr>
          <p:nvPr>
            <p:ph type="title"/>
          </p:nvPr>
        </p:nvSpPr>
        <p:spPr>
          <a:xfrm>
            <a:off x="85271" y="95569"/>
            <a:ext cx="8229600" cy="566928"/>
          </a:xfrm>
        </p:spPr>
        <p:txBody>
          <a:bodyPr>
            <a:normAutofit/>
          </a:bodyPr>
          <a:lstStyle/>
          <a:p>
            <a:r>
              <a:rPr lang="en-US" dirty="0" smtClean="0"/>
              <a:t>Unintentional Islanding Requirement Background</a:t>
            </a:r>
            <a:endParaRPr lang="en-US" dirty="0"/>
          </a:p>
        </p:txBody>
      </p:sp>
    </p:spTree>
    <p:extLst>
      <p:ext uri="{BB962C8B-B14F-4D97-AF65-F5344CB8AC3E}">
        <p14:creationId xmlns:p14="http://schemas.microsoft.com/office/powerpoint/2010/main" val="212228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NREL 2016">
  <a:themeElements>
    <a:clrScheme name="Custom 2">
      <a:dk1>
        <a:srgbClr val="FFFFFF"/>
      </a:dk1>
      <a:lt1>
        <a:srgbClr val="0079C1"/>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NREL 2016.potx</Template>
  <TotalTime>6644</TotalTime>
  <Words>4956</Words>
  <Application>Microsoft Office PowerPoint</Application>
  <PresentationFormat>On-screen Show (4:3)</PresentationFormat>
  <Paragraphs>311</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Calibri</vt:lpstr>
      <vt:lpstr>Courier New</vt:lpstr>
      <vt:lpstr>Wingdings</vt:lpstr>
      <vt:lpstr>NREL 2016</vt:lpstr>
      <vt:lpstr>Prevention of Unintentional Islands  in Power Systems with Distributed Resources </vt:lpstr>
      <vt:lpstr>Presentation Outline</vt:lpstr>
      <vt:lpstr>Terms</vt:lpstr>
      <vt:lpstr>Island Definition</vt:lpstr>
      <vt:lpstr>Intentional Islands (Microgrids)</vt:lpstr>
      <vt:lpstr>Issues with Unintentional Islanding</vt:lpstr>
      <vt:lpstr>Understanding DR Sources</vt:lpstr>
      <vt:lpstr>IEEE 1547: Unintentional Islanding Requirement</vt:lpstr>
      <vt:lpstr>Unintentional Islanding Requirement Background</vt:lpstr>
      <vt:lpstr>IEEE 1547-2003: Unintentional Islanding Requirement</vt:lpstr>
      <vt:lpstr>DR Aggregate Capacity</vt:lpstr>
      <vt:lpstr>Methods of protecting against unintentional islands</vt:lpstr>
      <vt:lpstr>Reverse/Minimum Import/Export Relays</vt:lpstr>
      <vt:lpstr>Passive Anti-islanding</vt:lpstr>
      <vt:lpstr>Other Passive Anti-islanding</vt:lpstr>
      <vt:lpstr>Active Anti-islanding</vt:lpstr>
      <vt:lpstr>Communications-based Methods</vt:lpstr>
      <vt:lpstr>Direct Transfer Trip (DTT)</vt:lpstr>
      <vt:lpstr>Methods under development</vt:lpstr>
      <vt:lpstr>PowerPoint Presentation</vt:lpstr>
      <vt:lpstr>IEEE 1547.1 – Unintentional Islanding Test</vt:lpstr>
      <vt:lpstr>Unintentional Islanding Test for Synchronous Generators</vt:lpstr>
      <vt:lpstr>Reverse Power Flow (for unintentional islanding)</vt:lpstr>
      <vt:lpstr>PowerPoint Presentation</vt:lpstr>
      <vt:lpstr>Energy Systems Integration Facility (ESIF)</vt:lpstr>
      <vt:lpstr>Energy Systems Integration Facility (ESIF)</vt:lpstr>
      <vt:lpstr>Advanced Testing - PHIL</vt:lpstr>
      <vt:lpstr>Multiple Inverter Testing</vt:lpstr>
      <vt:lpstr>PowerPoint Presentation</vt:lpstr>
      <vt:lpstr>Probability of Islanding</vt:lpstr>
      <vt:lpstr>Guidelines for Assessment of DG Unintentional Islanding Risk </vt:lpstr>
      <vt:lpstr>The Future of Anti-islanding Protection</vt:lpstr>
      <vt:lpstr>Items for Discussion</vt:lpstr>
      <vt:lpstr>References</vt:lpstr>
      <vt:lpstr>References</vt:lpstr>
      <vt:lpstr>References</vt:lpstr>
      <vt:lpstr>References</vt:lpstr>
      <vt:lpstr>References</vt:lpstr>
      <vt:lpstr>NREL … Providing Solutions to Grid Integration Challenges  Thank You!</vt:lpstr>
    </vt:vector>
  </TitlesOfParts>
  <Company>NREL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Joelynn Schroeder</dc:creator>
  <cp:lastModifiedBy>Jason Pause,JPP</cp:lastModifiedBy>
  <cp:revision>482</cp:revision>
  <cp:lastPrinted>2016-02-06T02:05:59Z</cp:lastPrinted>
  <dcterms:created xsi:type="dcterms:W3CDTF">2016-02-02T19:57:34Z</dcterms:created>
  <dcterms:modified xsi:type="dcterms:W3CDTF">2016-08-29T12:17:49Z</dcterms:modified>
</cp:coreProperties>
</file>