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handoutMasterIdLst>
    <p:handoutMasterId r:id="rId31"/>
  </p:handoutMasterIdLst>
  <p:sldIdLst>
    <p:sldId id="275" r:id="rId2"/>
    <p:sldId id="369" r:id="rId3"/>
    <p:sldId id="418" r:id="rId4"/>
    <p:sldId id="420" r:id="rId5"/>
    <p:sldId id="403" r:id="rId6"/>
    <p:sldId id="356" r:id="rId7"/>
    <p:sldId id="445" r:id="rId8"/>
    <p:sldId id="422" r:id="rId9"/>
    <p:sldId id="431" r:id="rId10"/>
    <p:sldId id="452" r:id="rId11"/>
    <p:sldId id="453" r:id="rId12"/>
    <p:sldId id="454" r:id="rId13"/>
    <p:sldId id="423" r:id="rId14"/>
    <p:sldId id="416" r:id="rId15"/>
    <p:sldId id="405" r:id="rId16"/>
    <p:sldId id="434" r:id="rId17"/>
    <p:sldId id="406" r:id="rId18"/>
    <p:sldId id="407" r:id="rId19"/>
    <p:sldId id="410" r:id="rId20"/>
    <p:sldId id="409" r:id="rId21"/>
    <p:sldId id="411" r:id="rId22"/>
    <p:sldId id="412" r:id="rId23"/>
    <p:sldId id="413" r:id="rId24"/>
    <p:sldId id="414" r:id="rId25"/>
    <p:sldId id="415" r:id="rId26"/>
    <p:sldId id="457" r:id="rId27"/>
    <p:sldId id="443" r:id="rId28"/>
    <p:sldId id="436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boroff" initials="s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66"/>
    <a:srgbClr val="663300"/>
    <a:srgbClr val="CCCCFF"/>
    <a:srgbClr val="CCECFF"/>
    <a:srgbClr val="FFFF99"/>
    <a:srgbClr val="744F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397" autoAdjust="0"/>
    <p:restoredTop sz="67463" autoAdjust="0"/>
  </p:normalViewPr>
  <p:slideViewPr>
    <p:cSldViewPr snapToGrid="0">
      <p:cViewPr varScale="1">
        <p:scale>
          <a:sx n="66" d="100"/>
          <a:sy n="66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-1140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192AED7-CC76-45E5-83F4-FD980E553BF2}" type="datetimeFigureOut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A07D8EB-8388-4F30-BA57-E387970FC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B42972-4B64-4D84-825E-73EE1A60827B}" type="datetimeFigureOut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B031E8-BF84-4FD5-8DDF-B7E62EB73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 Grid R&amp;D Needs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361-4A9C-4472-941F-D05598E7949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Percents in parentheses indicate approximate contribution to the overall microgrid costs.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Sub-components highlighted in red and blue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were identified as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fitting to the OE mission areas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having potential for significant cost reduction by OE Smart Grid R&amp;D Program efforts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.  The sub-component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areas in blue were organized as the three Technical Sessions in breakout group 1 of the DOE Microgrid Workshop; and those in red were organized as the three Technical Sessions in breakout group 2.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6FD1A-7CED-4732-9905-1F1CD59EF6C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361-4A9C-4472-941F-D05598E7949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Distribution and consumer systems and their integration with generation and transmission systems</a:t>
            </a:r>
            <a:endParaRPr lang="en-US" sz="13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Standards &amp; Best Practices </a:t>
            </a:r>
            <a:r>
              <a:rPr lang="en-US" b="1" dirty="0" smtClean="0"/>
              <a:t>for electrical and communications interconnection, integration, interoperability, conformance test procedures, and operating practices</a:t>
            </a:r>
            <a:r>
              <a:rPr lang="en-US" sz="2000" b="1" dirty="0" smtClean="0"/>
              <a:t>. </a:t>
            </a:r>
          </a:p>
          <a:p>
            <a:r>
              <a:rPr lang="en-US" sz="2000" b="1" dirty="0" smtClean="0"/>
              <a:t>Technology Development </a:t>
            </a:r>
            <a:r>
              <a:rPr lang="en-US" b="1" dirty="0" smtClean="0"/>
              <a:t>in advanced sensing and measurement, integrated communications and security, advanced components and subsystems, advanced control methods and system topologies, and decision and operations support. </a:t>
            </a:r>
            <a:endParaRPr lang="en-US" sz="2000" b="1" dirty="0" smtClean="0"/>
          </a:p>
          <a:p>
            <a:r>
              <a:rPr lang="en-US" sz="2000" b="1" dirty="0" smtClean="0"/>
              <a:t>Modeling </a:t>
            </a:r>
            <a:r>
              <a:rPr lang="en-US" b="1" dirty="0" smtClean="0"/>
              <a:t>accurately the behavior, performance, and cost of distribution-level smart grid assets and their impacts at all levels of grid operations from generation to transmission and distribution</a:t>
            </a:r>
            <a:r>
              <a:rPr lang="en-US" sz="2000" b="1" dirty="0" smtClean="0"/>
              <a:t>. </a:t>
            </a:r>
          </a:p>
          <a:p>
            <a:r>
              <a:rPr lang="en-US" sz="2000" b="1" dirty="0" smtClean="0"/>
              <a:t>Analysis </a:t>
            </a:r>
            <a:r>
              <a:rPr lang="en-US" b="1" dirty="0" smtClean="0"/>
              <a:t>of measured data and simulations to better understand the impacts and benefits concerning capacity usage, power quality and reliability, energy efficiency, operational efficiency, and clean technology, as well as economic/business environment and crosscutting goals. </a:t>
            </a:r>
            <a:endParaRPr lang="en-US" sz="2000" b="1" dirty="0" smtClean="0"/>
          </a:p>
          <a:p>
            <a:r>
              <a:rPr lang="en-US" sz="2000" b="1" dirty="0" smtClean="0"/>
              <a:t>Evaluation &amp; Demonstrations </a:t>
            </a:r>
            <a:r>
              <a:rPr lang="en-US" b="1" dirty="0" smtClean="0"/>
              <a:t>of new technologies and methods in terms of performance and conformance </a:t>
            </a:r>
            <a:endParaRPr lang="en-US" sz="20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Developing, maintaining, and harmonizing national and international standards on interconnection, integration, interoperability, and cyber security requirements and conformance test procedures for distributed energy resources. </a:t>
            </a:r>
          </a:p>
          <a:p>
            <a:r>
              <a:rPr lang="en-US" dirty="0" smtClean="0"/>
              <a:t>Developing and maintaining legacy and advanced distribution system protection, operations, and automation best practices.   Integrating new and old components  while ensuring connectivity and interoperability.  </a:t>
            </a:r>
          </a:p>
          <a:p>
            <a:r>
              <a:rPr lang="en-US" dirty="0" smtClean="0"/>
              <a:t>Developing best practices to allow for improved markets by defining reliability and ancillary service requirements  </a:t>
            </a:r>
          </a:p>
          <a:p>
            <a:r>
              <a:rPr lang="en-US" dirty="0" smtClean="0"/>
              <a:t>Ancillary services such as reserves, load following, voltage control and frequency regulation, VAR compensation may have different requirements and approach in smart grid environment..  </a:t>
            </a:r>
          </a:p>
          <a:p>
            <a:r>
              <a:rPr lang="en-US" dirty="0" smtClean="0"/>
              <a:t>Clarify roles of entities within the smart grid, such as load serving entities, aggregators, energy management systems, and independent system operators. </a:t>
            </a:r>
          </a:p>
          <a:p>
            <a:r>
              <a:rPr lang="en-US" dirty="0" smtClean="0"/>
              <a:t>Developing best practices to manage PEV charging and ―roaming from one location to another.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scope </a:t>
            </a:r>
          </a:p>
          <a:p>
            <a:r>
              <a:rPr lang="en-US" dirty="0" smtClean="0"/>
              <a:t>Interoperability</a:t>
            </a:r>
          </a:p>
          <a:p>
            <a:pPr>
              <a:buFontTx/>
              <a:buChar char="-"/>
            </a:pPr>
            <a:r>
              <a:rPr lang="en-US" dirty="0" smtClean="0"/>
              <a:t>Develop use cases to identify requirements; assets and their functions</a:t>
            </a:r>
          </a:p>
          <a:p>
            <a:pPr>
              <a:buFontTx/>
              <a:buChar char="-"/>
            </a:pPr>
            <a:r>
              <a:rPr lang="en-US" dirty="0" smtClean="0"/>
              <a:t> Need to develop test protocols to confirm interconnection and interoperability</a:t>
            </a:r>
          </a:p>
          <a:p>
            <a:pPr>
              <a:buFontTx/>
              <a:buChar char="-"/>
            </a:pPr>
            <a:r>
              <a:rPr lang="en-US" dirty="0" smtClean="0"/>
              <a:t>- Develop approaches for protection, operation, and automation</a:t>
            </a:r>
          </a:p>
          <a:p>
            <a:r>
              <a:rPr lang="en-US" dirty="0" smtClean="0"/>
              <a:t>Cyber </a:t>
            </a:r>
          </a:p>
          <a:p>
            <a:pPr>
              <a:buFontTx/>
              <a:buChar char="-"/>
            </a:pPr>
            <a:r>
              <a:rPr lang="en-US" dirty="0" smtClean="0"/>
              <a:t>Security requirements</a:t>
            </a:r>
          </a:p>
          <a:p>
            <a:pPr>
              <a:buFontTx/>
              <a:buChar char="-"/>
            </a:pPr>
            <a:r>
              <a:rPr lang="en-US" dirty="0" smtClean="0"/>
              <a:t>- Security architecture</a:t>
            </a:r>
          </a:p>
          <a:p>
            <a:pPr>
              <a:buFontTx/>
              <a:buChar char="-"/>
            </a:pPr>
            <a:r>
              <a:rPr lang="en-US" dirty="0" smtClean="0"/>
              <a:t>- Develop test protocols to validate cyber security</a:t>
            </a:r>
          </a:p>
          <a:p>
            <a:r>
              <a:rPr lang="en-US" dirty="0" smtClean="0"/>
              <a:t>Market</a:t>
            </a:r>
          </a:p>
          <a:p>
            <a:pPr>
              <a:buFontTx/>
              <a:buChar char="-"/>
            </a:pPr>
            <a:r>
              <a:rPr lang="en-US" dirty="0" smtClean="0"/>
              <a:t>Models to describe operations of power system and operations of market</a:t>
            </a:r>
          </a:p>
          <a:p>
            <a:pPr>
              <a:buFontTx/>
              <a:buChar char="-"/>
            </a:pPr>
            <a:r>
              <a:rPr lang="en-US" dirty="0" smtClean="0"/>
              <a:t>- Define roles for grid entities (ISO/RTO, distribution operators, DR aggregators)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48255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Sensing and measurement </a:t>
            </a:r>
            <a:r>
              <a:rPr lang="en-US" dirty="0" smtClean="0"/>
              <a:t>– Support faster and more accurate sensors to participate in remote monitoring and dynamic pricing </a:t>
            </a:r>
          </a:p>
          <a:p>
            <a:r>
              <a:rPr lang="en-US" dirty="0" smtClean="0"/>
              <a:t>Weather monitors, smart meters and AMI</a:t>
            </a:r>
          </a:p>
          <a:p>
            <a:r>
              <a:rPr lang="en-US" dirty="0" smtClean="0"/>
              <a:t>Customer – low cost and low power; energy usage and power quality</a:t>
            </a:r>
          </a:p>
          <a:p>
            <a:r>
              <a:rPr lang="en-US" dirty="0" smtClean="0"/>
              <a:t>Distribution  - current, voltage, phase angle, real and reactive power flow, GIS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Equipment health sensors</a:t>
            </a:r>
          </a:p>
          <a:p>
            <a:r>
              <a:rPr lang="en-US" dirty="0" smtClean="0"/>
              <a:t>Temperature sensors for dynamic load rating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Communications and security</a:t>
            </a:r>
          </a:p>
          <a:p>
            <a:pPr>
              <a:buFontTx/>
              <a:buChar char="-"/>
            </a:pPr>
            <a:r>
              <a:rPr lang="en-US" dirty="0" smtClean="0"/>
              <a:t>wireless, power line communications, microwave, optical, cellular, internet</a:t>
            </a:r>
          </a:p>
          <a:p>
            <a:pPr>
              <a:buFontTx/>
              <a:buChar char="-"/>
            </a:pPr>
            <a:r>
              <a:rPr lang="en-US" dirty="0" smtClean="0"/>
              <a:t>  cyber security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Advanced Components</a:t>
            </a:r>
            <a:endParaRPr lang="en-US" dirty="0" smtClean="0"/>
          </a:p>
          <a:p>
            <a:r>
              <a:rPr lang="en-US" dirty="0" smtClean="0"/>
              <a:t>Power electronics  - solid state devices (breakers, transformers, switches, tap changers, relays, </a:t>
            </a:r>
            <a:r>
              <a:rPr lang="en-US" dirty="0" err="1" smtClean="0"/>
              <a:t>reclosers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Intelligent loads; V2G, G2V; E-storage controls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Control methods</a:t>
            </a:r>
          </a:p>
          <a:p>
            <a:r>
              <a:rPr lang="en-US" dirty="0" smtClean="0"/>
              <a:t>Decentralized control, distribution automation, mixed AC/DC systems, adaptive protection and control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Decision and operations support</a:t>
            </a:r>
          </a:p>
          <a:p>
            <a:r>
              <a:rPr lang="en-US" dirty="0" smtClean="0"/>
              <a:t>Visualization, diagnostics and operations support, information processing, customer systems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areas of technology development</a:t>
            </a:r>
          </a:p>
          <a:p>
            <a:endParaRPr lang="en-US" dirty="0" smtClean="0"/>
          </a:p>
          <a:p>
            <a:r>
              <a:rPr lang="en-US" dirty="0" smtClean="0"/>
              <a:t>- Integrate DG and E-storage with DR to reduce peak load and improve efficiency; proper balance of using assets </a:t>
            </a:r>
          </a:p>
          <a:p>
            <a:pPr>
              <a:buFontTx/>
              <a:buChar char="-"/>
            </a:pPr>
            <a:r>
              <a:rPr lang="en-US" dirty="0" smtClean="0"/>
              <a:t>Smart charging PEVs in response to price signals and charging requirements</a:t>
            </a:r>
          </a:p>
          <a:p>
            <a:pPr>
              <a:buFontTx/>
              <a:buChar char="-"/>
            </a:pPr>
            <a:r>
              <a:rPr lang="en-US" dirty="0" smtClean="0"/>
              <a:t>- </a:t>
            </a:r>
            <a:r>
              <a:rPr lang="en-US" dirty="0" err="1" smtClean="0"/>
              <a:t>Microgrid</a:t>
            </a:r>
            <a:r>
              <a:rPr lang="en-US" dirty="0" smtClean="0"/>
              <a:t> integration with main grid, islanding, serve critical loads, proper balance</a:t>
            </a:r>
          </a:p>
          <a:p>
            <a:pPr>
              <a:buFontTx/>
              <a:buChar char="-"/>
            </a:pPr>
            <a:r>
              <a:rPr lang="en-US" dirty="0" smtClean="0"/>
              <a:t>- No single communication or control system is the “best” for all situations</a:t>
            </a:r>
          </a:p>
          <a:p>
            <a:pPr>
              <a:buFontTx/>
              <a:buChar char="-"/>
            </a:pPr>
            <a:r>
              <a:rPr lang="en-US" dirty="0" smtClean="0"/>
              <a:t>- Smart inverters to convert DC to AC for intermittent </a:t>
            </a:r>
            <a:r>
              <a:rPr lang="en-US" dirty="0" err="1" smtClean="0"/>
              <a:t>renewables</a:t>
            </a:r>
            <a:r>
              <a:rPr lang="en-US" dirty="0" smtClean="0"/>
              <a:t> ; integrate with primary grid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3369" y="4347552"/>
            <a:ext cx="6354852" cy="4183380"/>
          </a:xfrm>
        </p:spPr>
        <p:txBody>
          <a:bodyPr>
            <a:normAutofit/>
          </a:bodyPr>
          <a:lstStyle/>
          <a:p>
            <a:r>
              <a:rPr lang="en-US" dirty="0" smtClean="0"/>
              <a:t>List of topics</a:t>
            </a:r>
          </a:p>
          <a:p>
            <a:r>
              <a:rPr lang="en-US" dirty="0" smtClean="0"/>
              <a:t>Vision and goals of OE and its R&amp;D program</a:t>
            </a:r>
          </a:p>
          <a:p>
            <a:r>
              <a:rPr lang="en-US" dirty="0" smtClean="0"/>
              <a:t>Background on creation of the R&amp;D needs</a:t>
            </a:r>
          </a:p>
          <a:p>
            <a:r>
              <a:rPr lang="en-US" dirty="0" smtClean="0"/>
              <a:t>Specific R&amp;D needs aligned by these five areas.</a:t>
            </a:r>
          </a:p>
          <a:p>
            <a:pPr>
              <a:buFontTx/>
              <a:buChar char="-"/>
            </a:pPr>
            <a:r>
              <a:rPr lang="en-US" dirty="0" smtClean="0"/>
              <a:t> Standards and best practices to ensure interoperability and cyber protection</a:t>
            </a:r>
          </a:p>
          <a:p>
            <a:pPr>
              <a:buFontTx/>
              <a:buChar char="-"/>
            </a:pPr>
            <a:r>
              <a:rPr lang="en-US" dirty="0" smtClean="0"/>
              <a:t>-Technology development</a:t>
            </a:r>
          </a:p>
          <a:p>
            <a:pPr>
              <a:buFontTx/>
              <a:buChar char="-"/>
            </a:pPr>
            <a:r>
              <a:rPr lang="en-US" dirty="0" smtClean="0"/>
              <a:t> Modeling, simulation, visualization</a:t>
            </a:r>
          </a:p>
          <a:p>
            <a:pPr>
              <a:buFontTx/>
              <a:buChar char="-"/>
            </a:pPr>
            <a:r>
              <a:rPr lang="en-US" dirty="0" smtClean="0"/>
              <a:t> Analytical work -  cost and benefits, sensing and control, protection</a:t>
            </a:r>
          </a:p>
          <a:p>
            <a:pPr>
              <a:buFontTx/>
              <a:buChar char="-"/>
            </a:pPr>
            <a:r>
              <a:rPr lang="en-US" dirty="0" smtClean="0"/>
              <a:t>-Evaluation and demonstration – integration of technologies into a smart grid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 of modeling covers development of analytical tools, simulation tools, and visualization tools.  </a:t>
            </a:r>
          </a:p>
          <a:p>
            <a:endParaRPr lang="en-US" dirty="0" smtClean="0"/>
          </a:p>
          <a:p>
            <a:r>
              <a:rPr lang="en-US" dirty="0" smtClean="0"/>
              <a:t>Covers GT&amp;D planning, detailed design, and grid operations</a:t>
            </a:r>
          </a:p>
          <a:p>
            <a:endParaRPr lang="en-US" dirty="0" smtClean="0"/>
          </a:p>
          <a:p>
            <a:r>
              <a:rPr lang="en-US" dirty="0" smtClean="0"/>
              <a:t>Covers the behavior, performance and cost of smart grid and contribution of specific assets</a:t>
            </a:r>
          </a:p>
          <a:p>
            <a:endParaRPr lang="en-US" dirty="0" smtClean="0"/>
          </a:p>
          <a:p>
            <a:r>
              <a:rPr lang="en-US" dirty="0" smtClean="0"/>
              <a:t>And their impact of generation and T&amp;D operations.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5660" y="4285397"/>
            <a:ext cx="64826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Create a public library of smart grid component models, controls, operating strategies, and test cases for the vendor community and utilities </a:t>
            </a:r>
          </a:p>
          <a:p>
            <a:endParaRPr lang="en-US" sz="1200" dirty="0" smtClean="0"/>
          </a:p>
          <a:p>
            <a:r>
              <a:rPr lang="en-US" sz="1200" dirty="0" smtClean="0"/>
              <a:t>Establish benchmark test cases to validate smart grid models and software tools. </a:t>
            </a:r>
          </a:p>
          <a:p>
            <a:endParaRPr lang="en-US" sz="1200" dirty="0" smtClean="0"/>
          </a:p>
          <a:p>
            <a:r>
              <a:rPr lang="en-US" sz="1200" dirty="0" smtClean="0"/>
              <a:t>Expand IEEE distribution test cases (to include smart grid assets and operations. </a:t>
            </a:r>
          </a:p>
          <a:p>
            <a:endParaRPr lang="en-US" sz="1200" dirty="0" smtClean="0"/>
          </a:p>
          <a:p>
            <a:r>
              <a:rPr lang="en-US" sz="1200" dirty="0" smtClean="0"/>
              <a:t>Develop fast computational algorithms and parallel computing capabilities to increase the speed of smart grid models so that they can be embedded in real-time controls and decision support tools. </a:t>
            </a:r>
          </a:p>
          <a:p>
            <a:endParaRPr lang="en-US" sz="1200" dirty="0" smtClean="0"/>
          </a:p>
          <a:p>
            <a:r>
              <a:rPr lang="en-US" sz="1200" dirty="0" smtClean="0"/>
              <a:t>Develop the capability to model impacts of smart grid operations on the entire grid. Develop models of dynamic response of a smart grid on the transmission and generation system. </a:t>
            </a:r>
          </a:p>
          <a:p>
            <a:endParaRPr lang="en-US" sz="1200" dirty="0" smtClean="0"/>
          </a:p>
          <a:p>
            <a:r>
              <a:rPr lang="en-US" sz="1200" dirty="0" smtClean="0"/>
              <a:t>Continuous updates of the distribution system model in distribution engineering tools so that they accurately reflect the current configuration, which will be increasingly dynamic as smart grid technology is deployed. </a:t>
            </a:r>
          </a:p>
          <a:p>
            <a:endParaRPr lang="en-US" sz="1200" dirty="0" smtClean="0"/>
          </a:p>
          <a:p>
            <a:r>
              <a:rPr lang="en-US" sz="1200" dirty="0" smtClean="0"/>
              <a:t>Link distribution engineering models with the work order, outage management, and automated mapping/facilities management/geographic information systems. </a:t>
            </a:r>
          </a:p>
          <a:p>
            <a:endParaRPr lang="en-US" sz="1200" dirty="0" smtClean="0"/>
          </a:p>
          <a:p>
            <a:r>
              <a:rPr lang="en-US" sz="1200" dirty="0" smtClean="0"/>
              <a:t>Develop techniques for integrating communication network models, wholesale market models, and renewable resource models</a:t>
            </a:r>
          </a:p>
          <a:p>
            <a:endParaRPr lang="en-US" sz="1200" dirty="0" smtClean="0"/>
          </a:p>
          <a:p>
            <a:r>
              <a:rPr lang="en-US" sz="1200" dirty="0" smtClean="0"/>
              <a:t>Support development of open standards for describing distribution systems, customer loads, and smart grid components.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435522"/>
            <a:ext cx="7010400" cy="4667535"/>
          </a:xfrm>
        </p:spPr>
        <p:txBody>
          <a:bodyPr>
            <a:normAutofit fontScale="85000" lnSpcReduction="10000"/>
          </a:bodyPr>
          <a:lstStyle/>
          <a:p>
            <a:r>
              <a:rPr lang="en-US" sz="1300" dirty="0" smtClean="0"/>
              <a:t>Assess the progress of smart grid deployments and investments. </a:t>
            </a:r>
          </a:p>
          <a:p>
            <a:endParaRPr lang="en-US" sz="1300" dirty="0" smtClean="0"/>
          </a:p>
          <a:p>
            <a:r>
              <a:rPr lang="en-US" sz="1300" dirty="0" smtClean="0"/>
              <a:t>Understanding the issues and potential remedies to support effective cyber security, information privacy, and interoperability practices and their acceptance by industry. </a:t>
            </a:r>
          </a:p>
          <a:p>
            <a:endParaRPr lang="en-US" sz="1300" dirty="0" smtClean="0"/>
          </a:p>
          <a:p>
            <a:r>
              <a:rPr lang="en-US" sz="1300" dirty="0" smtClean="0"/>
              <a:t>Provide an analytic basis for the delivery of appropriate levels of power quality and reliability at the various levels of ―smart‖ distribution infrastructure and end-use systems, recognizing the differentiated costs and benefits. </a:t>
            </a:r>
          </a:p>
          <a:p>
            <a:endParaRPr lang="en-US" sz="1300" dirty="0" smtClean="0"/>
          </a:p>
          <a:p>
            <a:r>
              <a:rPr lang="en-US" sz="1300" dirty="0" smtClean="0"/>
              <a:t>Assess the impact of a smart grid on the number, duration, and extent of electricity outages, including cascading events. </a:t>
            </a:r>
          </a:p>
          <a:p>
            <a:endParaRPr lang="en-US" sz="1300" dirty="0" smtClean="0"/>
          </a:p>
          <a:p>
            <a:r>
              <a:rPr lang="en-US" sz="1300" dirty="0" smtClean="0"/>
              <a:t>Evaluate the energy efficiency impact of energy management devices in consumer facilities. </a:t>
            </a:r>
          </a:p>
          <a:p>
            <a:endParaRPr lang="en-US" sz="1300" dirty="0" smtClean="0"/>
          </a:p>
          <a:p>
            <a:r>
              <a:rPr lang="en-US" sz="1300" dirty="0" err="1" smtClean="0"/>
              <a:t>Analyzie</a:t>
            </a:r>
            <a:r>
              <a:rPr lang="en-US" sz="1300" dirty="0" smtClean="0"/>
              <a:t> the ramifications of smart grid capabilities on distribution, transmission, and generation planning. </a:t>
            </a:r>
          </a:p>
          <a:p>
            <a:endParaRPr lang="en-US" sz="1300" dirty="0" smtClean="0"/>
          </a:p>
          <a:p>
            <a:r>
              <a:rPr lang="en-US" sz="1300" dirty="0" smtClean="0"/>
              <a:t>Analyze the impact of transmission &amp; distribution automation on integrating high penetration of variable renewable resources. </a:t>
            </a:r>
          </a:p>
          <a:p>
            <a:endParaRPr lang="en-US" sz="1300" dirty="0" smtClean="0"/>
          </a:p>
          <a:p>
            <a:r>
              <a:rPr lang="en-US" sz="1300" dirty="0" smtClean="0"/>
              <a:t>Determine potential smart grid-facilitated capacity amounts from DR, distributed generation, and improved asset utilization. </a:t>
            </a:r>
          </a:p>
          <a:p>
            <a:endParaRPr lang="en-US" sz="1300" dirty="0" smtClean="0"/>
          </a:p>
          <a:p>
            <a:r>
              <a:rPr lang="en-US" sz="1300" dirty="0" smtClean="0"/>
              <a:t>Conduct consumer studies regarding acceptance of DR, on-site generation, PEVs, storage, and energy efficiency programs. </a:t>
            </a:r>
          </a:p>
          <a:p>
            <a:endParaRPr lang="en-US" sz="1300" dirty="0" smtClean="0"/>
          </a:p>
          <a:p>
            <a:r>
              <a:rPr lang="en-US" sz="1300" dirty="0" smtClean="0"/>
              <a:t>Examine the business case;  benefits streams and cost; benefits to utilities, consumers, and society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technologies and methods are needed to evaluate and demonstrate performance and compliance with emerging standards and best practices and interoperability requirements.  R&amp;D will focus on </a:t>
            </a:r>
          </a:p>
          <a:p>
            <a:endParaRPr lang="en-US" dirty="0" smtClean="0"/>
          </a:p>
          <a:p>
            <a:r>
              <a:rPr lang="en-US" dirty="0" smtClean="0"/>
              <a:t>Identifying any gaps in smart grid functionality or gaps in performance of  existing technologies.  </a:t>
            </a:r>
          </a:p>
          <a:p>
            <a:r>
              <a:rPr lang="en-US" dirty="0" smtClean="0"/>
              <a:t>Develop protocols to test and evaluate new components and systems</a:t>
            </a:r>
          </a:p>
          <a:p>
            <a:r>
              <a:rPr lang="en-US" dirty="0" smtClean="0"/>
              <a:t>Evaluate testing capabilities  in industry, government, and laboratories.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These will be the areas that guide future microgrid R&amp;D FOA.</a:t>
            </a:r>
            <a:endParaRPr lang="en-US" sz="120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6FD1A-7CED-4732-9905-1F1CD59EF6C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divisions in OE</a:t>
            </a:r>
          </a:p>
          <a:p>
            <a:r>
              <a:rPr lang="en-US" dirty="0" smtClean="0"/>
              <a:t>R&amp;D – modernize grid</a:t>
            </a:r>
          </a:p>
          <a:p>
            <a:r>
              <a:rPr lang="en-US" dirty="0" smtClean="0"/>
              <a:t>Permitting, </a:t>
            </a:r>
            <a:r>
              <a:rPr lang="en-US" dirty="0" err="1" smtClean="0"/>
              <a:t>Siting</a:t>
            </a:r>
            <a:r>
              <a:rPr lang="en-US" dirty="0" smtClean="0"/>
              <a:t>, and Analysis – ensure reliability and security</a:t>
            </a:r>
          </a:p>
          <a:p>
            <a:r>
              <a:rPr lang="en-US" dirty="0" smtClean="0"/>
              <a:t>Infrastructure Security and Energy Restoration – restore energy supply</a:t>
            </a:r>
          </a:p>
          <a:p>
            <a:endParaRPr lang="en-US" dirty="0" smtClean="0"/>
          </a:p>
          <a:p>
            <a:r>
              <a:rPr lang="en-US" dirty="0" smtClean="0"/>
              <a:t>Goal of R&amp;D is to accelerate the transition to a smart grid by  integrating grid data, communications and controls.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seven functional characteristics lead to achievement of long-term goals of creating a self-healing distribution system for improved reliability and integration of distributed assets including generation and storage, smart appliances enabling demand response, and electric  vehicles.  About 80-90% of outages are caused by problems in distribution system. </a:t>
            </a:r>
          </a:p>
          <a:p>
            <a:endParaRPr lang="en-US" dirty="0" smtClean="0"/>
          </a:p>
          <a:p>
            <a:r>
              <a:rPr lang="en-US" dirty="0" smtClean="0"/>
              <a:t>2020 targets are 20% improvement in SAIDI (system reliability), </a:t>
            </a:r>
          </a:p>
          <a:p>
            <a:r>
              <a:rPr lang="en-US" dirty="0" smtClean="0"/>
              <a:t>over 98% reduction in outage time for critical loads, and </a:t>
            </a:r>
          </a:p>
          <a:p>
            <a:r>
              <a:rPr lang="en-US" dirty="0" smtClean="0"/>
              <a:t>Over 20% load factor improvement  (Average-to-Peak ratio)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Much of this presentation is derived from the DOE OE multiyear R&amp;D plan covering 2010-2014.  It was originally published in 2010 and an  update is under review prior to release.  </a:t>
            </a:r>
          </a:p>
          <a:p>
            <a:endParaRPr lang="en-US" dirty="0" smtClean="0"/>
          </a:p>
          <a:p>
            <a:r>
              <a:rPr lang="en-US" dirty="0" smtClean="0"/>
              <a:t>The original smart grid R&amp;D plan was created from discussions held at a smart grid roundtable meeting in December 2009 that included multiple types of stakeholders (e.g., national laboratories, utility commissioners, utilities, vendors).   Stakeholders were divided into five R&amp;D groups to focus on particular topics.   </a:t>
            </a:r>
          </a:p>
          <a:p>
            <a:endParaRPr lang="en-US" dirty="0" smtClean="0"/>
          </a:p>
          <a:p>
            <a:r>
              <a:rPr lang="en-US" dirty="0" smtClean="0"/>
              <a:t>Guides R&amp;D solicitations</a:t>
            </a:r>
          </a:p>
          <a:p>
            <a:r>
              <a:rPr lang="en-US" dirty="0" smtClean="0"/>
              <a:t>Sets priorities</a:t>
            </a:r>
          </a:p>
          <a:p>
            <a:r>
              <a:rPr lang="en-US" dirty="0" smtClean="0"/>
              <a:t>Sets interim goals</a:t>
            </a:r>
          </a:p>
          <a:p>
            <a:r>
              <a:rPr lang="en-US" dirty="0" smtClean="0"/>
              <a:t>Measures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Much of this presentation is derived from the DOE OE multiyear R&amp;D plan covering 2010-2014.  It was originally published in 2010 and an  update is under review prior to release.  </a:t>
            </a:r>
          </a:p>
          <a:p>
            <a:endParaRPr lang="en-US" dirty="0" smtClean="0"/>
          </a:p>
          <a:p>
            <a:r>
              <a:rPr lang="en-US" dirty="0" smtClean="0"/>
              <a:t>The original smart grid R&amp;D plan was created from discussions held at a smart grid roundtable meeting in December 2009 that included multiple types of stakeholders (e.g., national laboratories, utility commissioners, utilities, vendors).   Stakeholders were divided into five R&amp;D groups to focus on particular topics.   </a:t>
            </a:r>
          </a:p>
          <a:p>
            <a:endParaRPr lang="en-US" dirty="0" smtClean="0"/>
          </a:p>
          <a:p>
            <a:r>
              <a:rPr lang="en-US" dirty="0" smtClean="0"/>
              <a:t>Guides R&amp;D solicitations</a:t>
            </a:r>
          </a:p>
          <a:p>
            <a:r>
              <a:rPr lang="en-US" dirty="0" smtClean="0"/>
              <a:t>Sets priorities</a:t>
            </a:r>
          </a:p>
          <a:p>
            <a:r>
              <a:rPr lang="en-US" dirty="0" smtClean="0"/>
              <a:t>Sets interim goals</a:t>
            </a:r>
          </a:p>
          <a:p>
            <a:r>
              <a:rPr lang="en-US" dirty="0" smtClean="0"/>
              <a:t>Measures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an R&amp;D need to be included in the DOE OE R&amp;D plan it needs to meet these criteria.</a:t>
            </a:r>
          </a:p>
          <a:p>
            <a:endParaRPr lang="en-US" dirty="0" smtClean="0"/>
          </a:p>
          <a:p>
            <a:r>
              <a:rPr lang="en-US" dirty="0" smtClean="0"/>
              <a:t>Technology that is hindered by lack of standards or conflict with existing standards</a:t>
            </a:r>
          </a:p>
          <a:p>
            <a:r>
              <a:rPr lang="en-US" dirty="0" smtClean="0"/>
              <a:t>Not being addressed already by industry or Federal R&amp;D</a:t>
            </a:r>
          </a:p>
          <a:p>
            <a:r>
              <a:rPr lang="en-US" dirty="0" smtClean="0"/>
              <a:t>Focus of Federal R&amp;D is longer term than industry and higher risk</a:t>
            </a:r>
          </a:p>
          <a:p>
            <a:r>
              <a:rPr lang="en-US" dirty="0" smtClean="0"/>
              <a:t>Results are R&amp;D are expected to be transformative with a high payoff , if successful</a:t>
            </a:r>
          </a:p>
          <a:p>
            <a:r>
              <a:rPr lang="en-US" dirty="0" smtClean="0"/>
              <a:t>Feasible within budget limitations</a:t>
            </a:r>
          </a:p>
          <a:p>
            <a:endParaRPr lang="en-US" dirty="0" smtClean="0"/>
          </a:p>
          <a:p>
            <a:r>
              <a:rPr lang="en-US" dirty="0" smtClean="0"/>
              <a:t>Theme is long-term, high-risk R&amp;D on high-impact technologies</a:t>
            </a:r>
          </a:p>
          <a:p>
            <a:r>
              <a:rPr lang="en-US" dirty="0" smtClean="0"/>
              <a:t>  </a:t>
            </a:r>
          </a:p>
          <a:p>
            <a:pPr>
              <a:buFontTx/>
              <a:buChar char="-"/>
            </a:pPr>
            <a:r>
              <a:rPr lang="en-US" dirty="0" smtClean="0"/>
              <a:t>Minimize risk of stakeholders in adopting new technologies (utilities, vendors, consumers) </a:t>
            </a:r>
          </a:p>
          <a:p>
            <a:pPr>
              <a:buFontTx/>
              <a:buChar char="-"/>
            </a:pPr>
            <a:r>
              <a:rPr lang="en-US" dirty="0" smtClean="0"/>
              <a:t>Results in transformative changes to the grid</a:t>
            </a:r>
          </a:p>
          <a:p>
            <a:r>
              <a:rPr lang="en-US" dirty="0" smtClean="0"/>
              <a:t>-  Unlikely to be funded by private sector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31E8-BF84-4FD5-8DDF-B7E62EB738F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TL Presentation Title Page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32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4508500"/>
            <a:ext cx="6170612" cy="488950"/>
          </a:xfrm>
        </p:spPr>
        <p:txBody>
          <a:bodyPr anchor="b"/>
          <a:lstStyle>
            <a:lvl1pPr algn="l" fontAlgn="t"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932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5027613"/>
            <a:ext cx="6170612" cy="366712"/>
          </a:xfrm>
          <a:ln w="12700"/>
        </p:spPr>
        <p:txBody>
          <a:bodyPr>
            <a:spAutoFit/>
          </a:bodyPr>
          <a:lstStyle>
            <a:lvl1pPr marL="0" indent="0">
              <a:buFontTx/>
              <a:buNone/>
              <a:defRPr sz="18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563"/>
            <a:ext cx="2057400" cy="598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9800" cy="598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0013"/>
            <a:ext cx="4038600" cy="4799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4038600" cy="4799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615553"/>
          </a:xfrm>
        </p:spPr>
        <p:txBody>
          <a:bodyPr/>
          <a:lstStyle>
            <a:lvl1pPr algn="l"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8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143000"/>
            <a:ext cx="43434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0013"/>
            <a:ext cx="4038600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4038600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ooter G-Tone-Thin-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7138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0013"/>
            <a:ext cx="822960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329363"/>
            <a:ext cx="371475" cy="184150"/>
            <a:chOff x="-2" y="4061"/>
            <a:chExt cx="234" cy="116"/>
          </a:xfrm>
        </p:grpSpPr>
        <p:sp>
          <p:nvSpPr>
            <p:cNvPr id="692230" name="Oval 6"/>
            <p:cNvSpPr>
              <a:spLocks noChangeArrowheads="1"/>
            </p:cNvSpPr>
            <p:nvPr userDrawn="1"/>
          </p:nvSpPr>
          <p:spPr bwMode="auto">
            <a:xfrm>
              <a:off x="60" y="4062"/>
              <a:ext cx="114" cy="114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2231" name="Text Box 7"/>
            <p:cNvSpPr txBox="1">
              <a:spLocks noChangeArrowheads="1"/>
            </p:cNvSpPr>
            <p:nvPr userDrawn="1"/>
          </p:nvSpPr>
          <p:spPr bwMode="auto">
            <a:xfrm>
              <a:off x="-2" y="4061"/>
              <a:ext cx="234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fld id="{6D4E5803-17A9-45F3-A315-82D39B29B5AF}" type="slidenum">
                <a:rPr lang="en-US" sz="600" b="1">
                  <a:solidFill>
                    <a:prstClr val="black"/>
                  </a:solidFill>
                  <a:latin typeface="Arial Black" pitchFamily="34" charset="0"/>
                  <a:cs typeface="Arial" charset="0"/>
                </a:rPr>
                <a:pPr algn="ctr">
                  <a:spcBef>
                    <a:spcPct val="50000"/>
                  </a:spcBef>
                  <a:defRPr/>
                </a:pPr>
                <a:t>‹#›</a:t>
              </a:fld>
              <a:endParaRPr lang="en-US" sz="600" b="1" dirty="0">
                <a:solidFill>
                  <a:prstClr val="black"/>
                </a:solidFill>
                <a:latin typeface="Arial Black" pitchFamily="34" charset="0"/>
                <a:cs typeface="Arial" charset="0"/>
              </a:endParaRPr>
            </a:p>
          </p:txBody>
        </p:sp>
      </p:grpSp>
      <p:sp>
        <p:nvSpPr>
          <p:cNvPr id="6922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480175"/>
            <a:ext cx="41132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7432" rIns="0" bIns="27432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600" i="1">
                <a:solidFill>
                  <a:srgbClr val="003399"/>
                </a:solidFill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DE02-7D76-49C6-87CC-92A0152E285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5227F-DD8A-480A-8C8A-DAD5DCEC7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l.doe.gov/smartgrid/index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sgiclearinghouse.org/" TargetMode="External"/><Relationship Id="rId4" Type="http://schemas.openxmlformats.org/officeDocument/2006/relationships/hyperlink" Target="http://www.smartgrid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subTitle" sz="quarter" idx="1"/>
          </p:nvPr>
        </p:nvSpPr>
        <p:spPr>
          <a:xfrm>
            <a:off x="655320" y="1356361"/>
            <a:ext cx="8122920" cy="7565148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Smart Grid &amp; </a:t>
            </a:r>
            <a:r>
              <a:rPr lang="en-US" sz="3200" b="1" dirty="0" err="1" smtClean="0">
                <a:solidFill>
                  <a:srgbClr val="0070C0"/>
                </a:solidFill>
              </a:rPr>
              <a:t>Microgrid</a:t>
            </a:r>
            <a:r>
              <a:rPr lang="en-US" sz="3200" b="1" dirty="0" smtClean="0">
                <a:solidFill>
                  <a:srgbClr val="0070C0"/>
                </a:solidFill>
              </a:rPr>
              <a:t> R&amp;D</a:t>
            </a:r>
          </a:p>
          <a:p>
            <a:pPr algn="ctr">
              <a:buFont typeface="Arial" pitchFamily="34" charset="0"/>
              <a:buNone/>
            </a:pPr>
            <a:endParaRPr lang="en-US" sz="2800" dirty="0" smtClean="0"/>
          </a:p>
          <a:p>
            <a:pPr algn="ctr">
              <a:buFont typeface="Arial" pitchFamily="34" charset="0"/>
              <a:buNone/>
            </a:pPr>
            <a:r>
              <a:rPr lang="en-US" sz="2800" dirty="0" smtClean="0"/>
              <a:t>Steve </a:t>
            </a:r>
            <a:r>
              <a:rPr lang="en-US" sz="2800" dirty="0" err="1" smtClean="0"/>
              <a:t>Bossart</a:t>
            </a:r>
            <a:endParaRPr lang="en-US" sz="2800" dirty="0" smtClean="0"/>
          </a:p>
          <a:p>
            <a:pPr algn="ctr">
              <a:buFont typeface="Arial" pitchFamily="34" charset="0"/>
              <a:buNone/>
            </a:pPr>
            <a:r>
              <a:rPr lang="en-US" sz="2800" dirty="0" smtClean="0"/>
              <a:t>Senior Energy Analyst</a:t>
            </a:r>
          </a:p>
          <a:p>
            <a:pPr algn="ctr">
              <a:buFont typeface="Arial" pitchFamily="34" charset="0"/>
              <a:buNone/>
            </a:pPr>
            <a:r>
              <a:rPr lang="en-US" sz="2800" dirty="0" smtClean="0"/>
              <a:t>U.S. Department of Energy </a:t>
            </a:r>
          </a:p>
          <a:p>
            <a:pPr algn="ctr">
              <a:buFont typeface="Arial" pitchFamily="34" charset="0"/>
              <a:buNone/>
            </a:pPr>
            <a:r>
              <a:rPr lang="en-US" sz="2800" dirty="0" smtClean="0"/>
              <a:t>National Energy Technology Laboratory</a:t>
            </a:r>
          </a:p>
          <a:p>
            <a:pPr algn="ctr">
              <a:buFont typeface="Arial" pitchFamily="34" charset="0"/>
              <a:buNone/>
            </a:pPr>
            <a:endParaRPr lang="en-US" sz="2800" dirty="0" smtClean="0"/>
          </a:p>
          <a:p>
            <a:pPr algn="ctr"/>
            <a:r>
              <a:rPr lang="en-US" sz="2800" b="1" i="1" dirty="0" smtClean="0"/>
              <a:t>Military Smart Grids &amp; </a:t>
            </a:r>
            <a:r>
              <a:rPr lang="en-US" sz="2800" b="1" i="1" dirty="0" err="1" smtClean="0"/>
              <a:t>Microgrids</a:t>
            </a:r>
            <a:r>
              <a:rPr lang="en-US" sz="2800" b="1" i="1" dirty="0" smtClean="0"/>
              <a:t> Conference</a:t>
            </a:r>
          </a:p>
          <a:p>
            <a:pPr algn="ctr"/>
            <a:r>
              <a:rPr lang="en-US" sz="2800" b="1" i="1" dirty="0" smtClean="0"/>
              <a:t>May 1-2, 2012</a:t>
            </a:r>
            <a:endParaRPr lang="en-US" sz="2800" dirty="0" smtClean="0"/>
          </a:p>
          <a:p>
            <a:pPr algn="ctr">
              <a:buFont typeface="Arial" pitchFamily="34" charset="0"/>
              <a:buNone/>
            </a:pPr>
            <a:endParaRPr lang="en-US" sz="2800" dirty="0" smtClean="0"/>
          </a:p>
          <a:p>
            <a:pPr algn="ctr">
              <a:buFont typeface="Arial" pitchFamily="34" charset="0"/>
              <a:buNone/>
            </a:pPr>
            <a:endParaRPr lang="en-US" sz="2800" dirty="0" smtClean="0"/>
          </a:p>
          <a:p>
            <a:pPr algn="ctr">
              <a:buFont typeface="Arial" pitchFamily="34" charset="0"/>
              <a:buNone/>
            </a:pPr>
            <a:endParaRPr lang="en-US" sz="2800" dirty="0" smtClean="0"/>
          </a:p>
          <a:p>
            <a:pPr algn="ctr">
              <a:buFont typeface="Arial" pitchFamily="34" charset="0"/>
              <a:buNone/>
            </a:pPr>
            <a:endParaRPr lang="en-US" sz="2800" dirty="0" smtClean="0"/>
          </a:p>
          <a:p>
            <a:pPr algn="ctr">
              <a:buFont typeface="Arial" pitchFamily="34" charset="0"/>
              <a:buNone/>
            </a:pPr>
            <a:endParaRPr lang="en-US" sz="2400" dirty="0" smtClean="0"/>
          </a:p>
          <a:p>
            <a:pPr algn="ctr"/>
            <a:endParaRPr lang="en-US" dirty="0" smtClean="0"/>
          </a:p>
        </p:txBody>
      </p:sp>
      <p:pic>
        <p:nvPicPr>
          <p:cNvPr id="89089" name="Picture 1" descr="C:\Documents and Settings\sbossa\Local Settings\Temporary Internet Files\Content.IE5\ZHGNQI4C\MC9003121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4423" y="2290246"/>
            <a:ext cx="1879600" cy="1549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61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/>
              <a:t>DOE Planning Process for Microgrid R&amp;D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6131" y="847898"/>
            <a:ext cx="8470669" cy="501163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5099" y="669748"/>
            <a:ext cx="8599517" cy="5652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eaLnBrk="0" hangingPunct="0"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  Assembled planning committee with national lab representatives (LBNL, NREL, ORNL, SNL) </a:t>
            </a:r>
          </a:p>
          <a:p>
            <a:pPr marL="0" lvl="2" eaLnBrk="0" hangingPunct="0"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defRPr/>
            </a:pPr>
            <a:endParaRPr lang="en-US" sz="2800" dirty="0" smtClean="0">
              <a:latin typeface="+mn-lt"/>
            </a:endParaRPr>
          </a:p>
          <a:p>
            <a:pPr marL="0" lvl="2" eaLnBrk="0" hangingPunct="0"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Formulated microgrid technical </a:t>
            </a:r>
          </a:p>
          <a:p>
            <a:pPr marL="0" lvl="2" eaLnBrk="0" hangingPunct="0"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defRPr/>
            </a:pPr>
            <a:r>
              <a:rPr lang="en-US" sz="2800" dirty="0" smtClean="0">
                <a:latin typeface="+mn-lt"/>
              </a:rPr>
              <a:t>performance and cost targets</a:t>
            </a:r>
          </a:p>
          <a:p>
            <a:pPr marL="0" lvl="2" eaLnBrk="0" hangingPunct="0"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defRPr/>
            </a:pPr>
            <a:r>
              <a:rPr lang="en-US" sz="2800" dirty="0" smtClean="0">
                <a:latin typeface="+mn-lt"/>
              </a:rPr>
              <a:t> </a:t>
            </a:r>
          </a:p>
          <a:p>
            <a:pPr marL="0" lvl="2" eaLnBrk="0" hangingPunct="0"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 Identified key </a:t>
            </a:r>
            <a:r>
              <a:rPr lang="en-US" sz="2800" dirty="0" err="1" smtClean="0">
                <a:latin typeface="+mn-lt"/>
              </a:rPr>
              <a:t>microgrid</a:t>
            </a:r>
            <a:r>
              <a:rPr lang="en-US" sz="2800" dirty="0" smtClean="0">
                <a:latin typeface="+mn-lt"/>
              </a:rPr>
              <a:t> components</a:t>
            </a:r>
          </a:p>
          <a:p>
            <a:pPr marL="0" lvl="2" eaLnBrk="0" hangingPunct="0"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defRPr/>
            </a:pPr>
            <a:r>
              <a:rPr lang="en-US" sz="2800" dirty="0" smtClean="0">
                <a:latin typeface="+mn-lt"/>
              </a:rPr>
              <a:t> that could benefit from additional R&amp;D</a:t>
            </a:r>
            <a:endParaRPr lang="en-US" sz="2800" dirty="0">
              <a:latin typeface="+mn-lt"/>
            </a:endParaRPr>
          </a:p>
          <a:p>
            <a:pPr marL="0" lvl="2" eaLnBrk="0" hangingPunct="0"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0" lvl="2" eaLnBrk="0" hangingPunct="0"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  Conducted preliminary analysis to determine the baseline and potential research areas</a:t>
            </a:r>
            <a:endParaRPr lang="en-US" sz="2800" dirty="0">
              <a:latin typeface="+mn-lt"/>
            </a:endParaRPr>
          </a:p>
        </p:txBody>
      </p:sp>
      <p:pic>
        <p:nvPicPr>
          <p:cNvPr id="181252" name="Picture 4" descr="C:\Documents and Settings\sbossa\Local Settings\Temporary Internet Files\Content.IE5\JZ73WDLO\MC9001981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225" y="1747318"/>
            <a:ext cx="2646138" cy="2026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8013" cy="615553"/>
          </a:xfrm>
        </p:spPr>
        <p:txBody>
          <a:bodyPr/>
          <a:lstStyle/>
          <a:p>
            <a:pPr marL="4763" algn="l"/>
            <a:r>
              <a:rPr lang="en-US" b="1" dirty="0" smtClean="0"/>
              <a:t>Major Cost Components of a Microgrid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4" y="1001561"/>
          <a:ext cx="8534396" cy="4734452"/>
        </p:xfrm>
        <a:graphic>
          <a:graphicData uri="http://schemas.openxmlformats.org/drawingml/2006/table">
            <a:tbl>
              <a:tblPr/>
              <a:tblGrid>
                <a:gridCol w="1664673"/>
                <a:gridCol w="1810045"/>
                <a:gridCol w="1981198"/>
                <a:gridCol w="1687484"/>
                <a:gridCol w="1390996"/>
              </a:tblGrid>
              <a:tr h="14072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Calibri"/>
                          <a:cs typeface="Times New Roman"/>
                        </a:rPr>
                        <a:t>Energy Resources </a:t>
                      </a:r>
                      <a:br>
                        <a:rPr lang="en-US" sz="1500" b="1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(30-40%)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Calibri"/>
                          <a:cs typeface="Times New Roman"/>
                        </a:rPr>
                        <a:t>Switchgear Protection &amp; Transformers</a:t>
                      </a: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 (20%)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+mn-lt"/>
                          <a:ea typeface="Calibri"/>
                          <a:cs typeface="Times New Roman"/>
                        </a:rPr>
                        <a:t>Smart Grid </a:t>
                      </a:r>
                      <a:r>
                        <a:rPr lang="en-US" sz="1500" b="1" dirty="0">
                          <a:latin typeface="+mn-lt"/>
                          <a:ea typeface="Calibri"/>
                          <a:cs typeface="Times New Roman"/>
                        </a:rPr>
                        <a:t>Communications &amp; Controls </a:t>
                      </a: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(10-20%)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Calibri"/>
                          <a:cs typeface="Times New Roman"/>
                        </a:rPr>
                        <a:t>Site Engineering</a:t>
                      </a: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="1" dirty="0">
                          <a:latin typeface="+mn-lt"/>
                          <a:ea typeface="Calibri"/>
                          <a:cs typeface="Times New Roman"/>
                        </a:rPr>
                        <a:t>&amp; </a:t>
                      </a:r>
                      <a:r>
                        <a:rPr lang="en-US" sz="1500" b="1" dirty="0" smtClean="0">
                          <a:latin typeface="+mn-lt"/>
                          <a:ea typeface="Calibri"/>
                          <a:cs typeface="Times New Roman"/>
                        </a:rPr>
                        <a:t>Construction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(30%)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Calibri"/>
                          <a:cs typeface="Times New Roman"/>
                        </a:rPr>
                        <a:t>Operations &amp; Markets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1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Energy storage; controllable loads; DG; renewable generation; </a:t>
                      </a: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CHP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Switchgear utility interconnection</a:t>
                      </a:r>
                      <a:r>
                        <a:rPr lang="en-US" sz="15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(incl. low-cost switches, interconnection study, protection </a:t>
                      </a: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schemes, </a:t>
                      </a: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and protection studies)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Standards 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&amp; protocols</a:t>
                      </a:r>
                      <a:r>
                        <a:rPr lang="en-US" sz="1500" b="1" dirty="0">
                          <a:latin typeface="+mn-lt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15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Control &amp; protection technologies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US" sz="1500" b="0" baseline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eal-time </a:t>
                      </a: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signals (openADR); </a:t>
                      </a: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Local </a:t>
                      </a: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SCADA access; </a:t>
                      </a: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Power </a:t>
                      </a: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electronics </a:t>
                      </a: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5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5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mart Inverters</a:t>
                      </a:r>
                      <a:r>
                        <a:rPr lang="en-US" sz="1500" b="1" dirty="0"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 DC </a:t>
                      </a: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bus)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A&amp;E </a:t>
                      </a: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System</a:t>
                      </a:r>
                      <a:r>
                        <a:rPr lang="en-US" sz="1500" b="1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design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and analysis</a:t>
                      </a:r>
                      <a:r>
                        <a:rPr lang="en-US" sz="1500" b="0" dirty="0">
                          <a:latin typeface="+mn-lt"/>
                          <a:ea typeface="Calibri"/>
                          <a:cs typeface="Times New Roman"/>
                        </a:rPr>
                        <a:t>); 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System 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integration, testing, &amp; validation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O&amp;M; </a:t>
                      </a: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Market </a:t>
                      </a:r>
                      <a:r>
                        <a:rPr lang="en-US" sz="1500" dirty="0">
                          <a:latin typeface="+mn-lt"/>
                          <a:ea typeface="Calibri"/>
                          <a:cs typeface="Times New Roman"/>
                        </a:rPr>
                        <a:t>(utility) acceptance</a:t>
                      </a:r>
                    </a:p>
                  </a:txBody>
                  <a:tcPr marL="182880" marR="182880" marT="182880" marB="182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6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Development of </a:t>
            </a:r>
            <a:r>
              <a:rPr lang="en-US" sz="4000" b="1" dirty="0" err="1" smtClean="0"/>
              <a:t>Microgrid</a:t>
            </a:r>
            <a:r>
              <a:rPr lang="en-US" sz="4000" b="1" dirty="0" smtClean="0"/>
              <a:t> R&amp;D Needs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5225" y="608106"/>
            <a:ext cx="8686800" cy="5858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lvl="2" indent="9525" eaLnBrk="0" hangingPunc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defRPr/>
            </a:pPr>
            <a:r>
              <a:rPr lang="en-US" sz="2000" b="1" dirty="0" smtClean="0">
                <a:latin typeface="+mn-lt"/>
              </a:rPr>
              <a:t>Stakeholder Engagement</a:t>
            </a:r>
            <a:endParaRPr lang="en-US" sz="2000" b="1" dirty="0">
              <a:latin typeface="+mn-lt"/>
            </a:endParaRPr>
          </a:p>
          <a:p>
            <a:pPr marL="341313" lvl="2" indent="9525" eaLnBrk="0" hangingPunc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defRPr/>
            </a:pPr>
            <a:r>
              <a:rPr lang="en-US" sz="2000" dirty="0" smtClean="0">
                <a:latin typeface="+mn-lt"/>
              </a:rPr>
              <a:t>Convened a Workshop to further define:</a:t>
            </a:r>
            <a:endParaRPr lang="en-US" sz="2000" dirty="0">
              <a:latin typeface="+mn-lt"/>
            </a:endParaRPr>
          </a:p>
          <a:p>
            <a:pPr marL="341313" lvl="2" indent="9525" eaLnBrk="0" hangingPunc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  Baseline performance</a:t>
            </a:r>
          </a:p>
          <a:p>
            <a:pPr marL="341313" lvl="2" indent="9525" eaLnBrk="0" hangingPunc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  Areas of research needs </a:t>
            </a:r>
            <a:endParaRPr lang="en-US" sz="2000" dirty="0">
              <a:latin typeface="+mn-lt"/>
            </a:endParaRPr>
          </a:p>
          <a:p>
            <a:pPr marL="341313" lvl="2" indent="9525" eaLnBrk="0" hangingPunc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  End goals (technical/cost targets and their significance) </a:t>
            </a:r>
          </a:p>
          <a:p>
            <a:pPr marL="341313" lvl="2" indent="9525" eaLnBrk="0" hangingPunc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  Actionable plan to reach the targets (scope, schedule, participants, milestones)</a:t>
            </a:r>
          </a:p>
          <a:p>
            <a:pPr marL="341313" lvl="2" indent="9525" eaLnBrk="0" hangingPunc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defRPr/>
            </a:pPr>
            <a:r>
              <a:rPr lang="en-US" sz="2000" u="sng" dirty="0" smtClean="0">
                <a:latin typeface="+mn-lt"/>
              </a:rPr>
              <a:t>Workshop Details</a:t>
            </a:r>
          </a:p>
          <a:p>
            <a:pPr marL="341313" lvl="2" indent="9525" eaLnBrk="0" hangingPunc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  August 30-31, 2011</a:t>
            </a:r>
          </a:p>
          <a:p>
            <a:pPr marL="341313" lvl="2" indent="9525" eaLnBrk="0" hangingPunc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  University of CA, San Diego</a:t>
            </a:r>
          </a:p>
          <a:p>
            <a:pPr marL="341313" lvl="2" indent="9525" eaLnBrk="0" hangingPunc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  73 participants </a:t>
            </a:r>
          </a:p>
          <a:p>
            <a:pPr marL="341313" lvl="2" indent="9525" eaLnBrk="0" hangingPunc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  </a:t>
            </a:r>
            <a:r>
              <a:rPr lang="en-US" sz="2000" dirty="0" smtClean="0">
                <a:latin typeface="+mn-lt"/>
              </a:rPr>
              <a:t>Vendors</a:t>
            </a:r>
            <a:r>
              <a:rPr lang="en-US" sz="2000" dirty="0" smtClean="0">
                <a:latin typeface="+mn-lt"/>
              </a:rPr>
              <a:t>, electric utilities, national labs, universities, research institutes, end users (including military bases, municipalities, and data centers), and consultants</a:t>
            </a:r>
            <a:endParaRPr lang="en-US" sz="2000" dirty="0">
              <a:latin typeface="+mn-lt"/>
            </a:endParaRPr>
          </a:p>
        </p:txBody>
      </p:sp>
      <p:pic>
        <p:nvPicPr>
          <p:cNvPr id="182274" name="Picture 2" descr="C:\Documents and Settings\sbossa\Local Settings\Temporary Internet Files\Content.IE5\PGSLCW68\MC900070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118" y="3341362"/>
            <a:ext cx="2370229" cy="181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6240" y="2630927"/>
            <a:ext cx="8747760" cy="632535"/>
          </a:xfrm>
        </p:spPr>
        <p:txBody>
          <a:bodyPr lIns="75927" tIns="38889" rIns="75927" bIns="38889" anchor="ctr"/>
          <a:lstStyle/>
          <a:p>
            <a:pPr eaLnBrk="1" fontAlgn="t" hangingPunct="1"/>
            <a:r>
              <a:rPr lang="en-US" sz="3600" i="1" dirty="0" smtClean="0"/>
              <a:t>Smart Grid R&amp;D Needs</a:t>
            </a:r>
          </a:p>
        </p:txBody>
      </p:sp>
      <p:sp>
        <p:nvSpPr>
          <p:cNvPr id="19459" name="AutoShape 3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0" name="AutoShape 4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1" name="AutoShape 5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2" name="AutoShape 6" descr="image001"/>
          <p:cNvSpPr>
            <a:spLocks noChangeAspect="1" noChangeArrowheads="1"/>
          </p:cNvSpPr>
          <p:nvPr/>
        </p:nvSpPr>
        <p:spPr bwMode="auto">
          <a:xfrm>
            <a:off x="3609975" y="4581525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43000" y="5334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464" name="AutoShape 8" descr="image001"/>
          <p:cNvSpPr>
            <a:spLocks noChangeAspect="1" noChangeArrowheads="1"/>
          </p:cNvSpPr>
          <p:nvPr/>
        </p:nvSpPr>
        <p:spPr bwMode="auto">
          <a:xfrm>
            <a:off x="127000" y="46038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2123"/>
            <a:ext cx="8229600" cy="584775"/>
          </a:xfrm>
        </p:spPr>
        <p:txBody>
          <a:bodyPr/>
          <a:lstStyle/>
          <a:p>
            <a:pPr algn="ctr"/>
            <a:r>
              <a:rPr lang="en-US" sz="3200" dirty="0" smtClean="0"/>
              <a:t>R&amp;D Topics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507172"/>
            <a:ext cx="8229600" cy="4207828"/>
          </a:xfrm>
        </p:spPr>
        <p:txBody>
          <a:bodyPr/>
          <a:lstStyle/>
          <a:p>
            <a:r>
              <a:rPr lang="en-US" sz="3200" b="1" dirty="0" smtClean="0"/>
              <a:t>Standards &amp; Best Practices</a:t>
            </a:r>
          </a:p>
          <a:p>
            <a:r>
              <a:rPr lang="en-US" sz="3200" b="1" dirty="0" smtClean="0"/>
              <a:t>Technology Development</a:t>
            </a:r>
          </a:p>
          <a:p>
            <a:r>
              <a:rPr lang="en-US" sz="3200" b="1" dirty="0" smtClean="0"/>
              <a:t>Modeling</a:t>
            </a:r>
          </a:p>
          <a:p>
            <a:r>
              <a:rPr lang="en-US" sz="3200" b="1" dirty="0" smtClean="0"/>
              <a:t>Analysis</a:t>
            </a:r>
          </a:p>
          <a:p>
            <a:r>
              <a:rPr lang="en-US" sz="3200" b="1" dirty="0" smtClean="0"/>
              <a:t>Evaluation &amp; Demonstrations</a:t>
            </a:r>
            <a:endParaRPr lang="en-US" sz="3200" b="1" dirty="0"/>
          </a:p>
        </p:txBody>
      </p:sp>
      <p:pic>
        <p:nvPicPr>
          <p:cNvPr id="108550" name="Picture 6" descr="C:\Documents and Settings\sbossa\Local Settings\Temporary Internet Files\Content.IE5\KD6H4USU\MP9002876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6167" y="2011680"/>
            <a:ext cx="2600307" cy="21059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Standards &amp;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97" y="874066"/>
            <a:ext cx="8229600" cy="5340753"/>
          </a:xfrm>
        </p:spPr>
        <p:txBody>
          <a:bodyPr/>
          <a:lstStyle/>
          <a:p>
            <a:r>
              <a:rPr lang="en-US" sz="2600" dirty="0" smtClean="0"/>
              <a:t>Developing, maintaining, and harmonizing national and international standards </a:t>
            </a:r>
          </a:p>
          <a:p>
            <a:pPr lvl="1"/>
            <a:r>
              <a:rPr lang="en-US" sz="2600" dirty="0" smtClean="0"/>
              <a:t>Interconnection, interoperability, integration, and cyber security</a:t>
            </a:r>
          </a:p>
          <a:p>
            <a:r>
              <a:rPr lang="en-US" sz="2600" i="1" dirty="0" smtClean="0">
                <a:solidFill>
                  <a:srgbClr val="C00000"/>
                </a:solidFill>
              </a:rPr>
              <a:t>Legacy and advanced distribution system protection, operations and automation </a:t>
            </a:r>
          </a:p>
          <a:p>
            <a:r>
              <a:rPr lang="en-US" sz="2600" i="1" dirty="0" smtClean="0">
                <a:solidFill>
                  <a:srgbClr val="C00000"/>
                </a:solidFill>
              </a:rPr>
              <a:t>Defining reliability and ancillary service requirements</a:t>
            </a:r>
          </a:p>
          <a:p>
            <a:r>
              <a:rPr lang="en-US" sz="2600" dirty="0" smtClean="0"/>
              <a:t>Define roles of load serving entities, EMS, aggregators, and ISO/RTOs in market</a:t>
            </a:r>
          </a:p>
          <a:p>
            <a:r>
              <a:rPr lang="en-US" sz="2600" i="1" dirty="0" smtClean="0">
                <a:solidFill>
                  <a:srgbClr val="C00000"/>
                </a:solidFill>
              </a:rPr>
              <a:t>Developing best practices to manage PEV charging including “roaming” locations</a:t>
            </a:r>
          </a:p>
          <a:p>
            <a:endParaRPr lang="en-US" sz="2600" dirty="0"/>
          </a:p>
        </p:txBody>
      </p:sp>
      <p:pic>
        <p:nvPicPr>
          <p:cNvPr id="4" name="Picture 2" descr="C:\Documents and Settings\sbossa\Local Settings\Temporary Internet Files\Content.IE5\L1GMKKSM\MC9003713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167" y="2160824"/>
            <a:ext cx="1812341" cy="14584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38773"/>
          </a:xfrm>
        </p:spPr>
        <p:txBody>
          <a:bodyPr/>
          <a:lstStyle/>
          <a:p>
            <a:pPr algn="ctr"/>
            <a:r>
              <a:rPr lang="en-US" dirty="0" smtClean="0"/>
              <a:t>Standards and Best Practices</a:t>
            </a:r>
            <a:br>
              <a:rPr lang="en-US" dirty="0" smtClean="0"/>
            </a:br>
            <a:r>
              <a:rPr lang="en-US" dirty="0" smtClean="0"/>
              <a:t>Some Technical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Interoperability and Interconnection</a:t>
            </a:r>
          </a:p>
          <a:p>
            <a:pPr lvl="1"/>
            <a:r>
              <a:rPr lang="en-US" sz="2000" dirty="0" smtClean="0"/>
              <a:t>Develop use cases to identify requirements</a:t>
            </a:r>
          </a:p>
          <a:p>
            <a:pPr lvl="1"/>
            <a:r>
              <a:rPr lang="en-US" sz="2000" i="1" dirty="0" smtClean="0">
                <a:solidFill>
                  <a:srgbClr val="C00000"/>
                </a:solidFill>
              </a:rPr>
              <a:t>Develop exploratory and conformance test procedures</a:t>
            </a:r>
          </a:p>
          <a:p>
            <a:pPr lvl="1"/>
            <a:r>
              <a:rPr lang="en-US" sz="2000" i="1" dirty="0" smtClean="0">
                <a:solidFill>
                  <a:srgbClr val="C00000"/>
                </a:solidFill>
              </a:rPr>
              <a:t>Develop schemes for protection, operation, and automation</a:t>
            </a:r>
          </a:p>
          <a:p>
            <a:r>
              <a:rPr lang="en-US" i="1" dirty="0" smtClean="0"/>
              <a:t>Cyber Security</a:t>
            </a:r>
          </a:p>
          <a:p>
            <a:pPr lvl="1"/>
            <a:r>
              <a:rPr lang="en-US" sz="2000" dirty="0" smtClean="0"/>
              <a:t>Identify security requirements for all assets</a:t>
            </a:r>
          </a:p>
          <a:p>
            <a:pPr lvl="1"/>
            <a:r>
              <a:rPr lang="en-US" sz="2000" i="1" dirty="0" smtClean="0">
                <a:solidFill>
                  <a:srgbClr val="C00000"/>
                </a:solidFill>
              </a:rPr>
              <a:t>Develop a security architecture</a:t>
            </a:r>
          </a:p>
          <a:p>
            <a:pPr lvl="1"/>
            <a:r>
              <a:rPr lang="en-US" sz="2000" i="1" dirty="0" smtClean="0">
                <a:solidFill>
                  <a:srgbClr val="C00000"/>
                </a:solidFill>
              </a:rPr>
              <a:t>Develop and validate methods for cyber secure operation</a:t>
            </a:r>
          </a:p>
          <a:p>
            <a:r>
              <a:rPr lang="en-US" i="1" dirty="0" smtClean="0"/>
              <a:t>Market and Reliability</a:t>
            </a:r>
          </a:p>
          <a:p>
            <a:pPr lvl="1"/>
            <a:r>
              <a:rPr lang="en-US" sz="2000" i="1" dirty="0" smtClean="0">
                <a:solidFill>
                  <a:srgbClr val="C00000"/>
                </a:solidFill>
              </a:rPr>
              <a:t>Describe operating models for power system and market</a:t>
            </a:r>
          </a:p>
          <a:p>
            <a:pPr lvl="1"/>
            <a:r>
              <a:rPr lang="en-US" sz="2000" dirty="0" smtClean="0"/>
              <a:t>Develop clearly defined functional roles for entities</a:t>
            </a:r>
          </a:p>
          <a:p>
            <a:pPr lvl="1"/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Technology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773"/>
            <a:ext cx="8412480" cy="4799012"/>
          </a:xfrm>
        </p:spPr>
        <p:txBody>
          <a:bodyPr/>
          <a:lstStyle/>
          <a:p>
            <a:r>
              <a:rPr lang="en-US" dirty="0" smtClean="0"/>
              <a:t>Sensing &amp; measurement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Weather, equipment health, customer devices</a:t>
            </a:r>
            <a:r>
              <a:rPr lang="en-US" sz="2200" dirty="0" smtClean="0"/>
              <a:t>, …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Communications and security</a:t>
            </a:r>
          </a:p>
          <a:p>
            <a:pPr lvl="1"/>
            <a:r>
              <a:rPr lang="en-US" sz="2200" dirty="0" smtClean="0"/>
              <a:t>Wireless, power line carrier, internet, …</a:t>
            </a:r>
          </a:p>
          <a:p>
            <a:r>
              <a:rPr lang="en-US" dirty="0" smtClean="0"/>
              <a:t>Advanced components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Power electronics</a:t>
            </a:r>
            <a:r>
              <a:rPr lang="en-US" sz="2200" dirty="0" smtClean="0"/>
              <a:t>, intelligent loads, V2G, G2V, </a:t>
            </a:r>
            <a:r>
              <a:rPr lang="en-US" sz="2200" dirty="0" smtClean="0">
                <a:solidFill>
                  <a:srgbClr val="C00000"/>
                </a:solidFill>
              </a:rPr>
              <a:t>e-storage</a:t>
            </a:r>
            <a:r>
              <a:rPr lang="en-US" sz="2200" dirty="0" smtClean="0"/>
              <a:t>..</a:t>
            </a:r>
          </a:p>
          <a:p>
            <a:r>
              <a:rPr lang="en-US" dirty="0" smtClean="0"/>
              <a:t>Control methods</a:t>
            </a:r>
          </a:p>
          <a:p>
            <a:pPr lvl="1"/>
            <a:r>
              <a:rPr lang="en-US" sz="2200" dirty="0" smtClean="0"/>
              <a:t>Distributed control, DA, mixed AC/DC, </a:t>
            </a:r>
            <a:r>
              <a:rPr lang="en-US" sz="2200" dirty="0" smtClean="0">
                <a:solidFill>
                  <a:srgbClr val="C00000"/>
                </a:solidFill>
              </a:rPr>
              <a:t>adaptive protection</a:t>
            </a:r>
          </a:p>
          <a:p>
            <a:r>
              <a:rPr lang="en-US" dirty="0" smtClean="0"/>
              <a:t>Decision and operations support </a:t>
            </a:r>
          </a:p>
          <a:p>
            <a:pPr lvl="1"/>
            <a:r>
              <a:rPr lang="en-US" sz="2200" dirty="0" smtClean="0"/>
              <a:t>Visualization, diagnostic &amp; operations, </a:t>
            </a:r>
            <a:r>
              <a:rPr lang="en-US" sz="2200" dirty="0" smtClean="0">
                <a:solidFill>
                  <a:srgbClr val="C00000"/>
                </a:solidFill>
              </a:rPr>
              <a:t>data processing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109573" name="Picture 5" descr="C:\Documents and Settings\sbossa\Local Settings\Temporary Internet Files\Content.IE5\PG7XW05I\MC9001980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858" y="1844040"/>
            <a:ext cx="1938599" cy="1666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38773"/>
          </a:xfrm>
        </p:spPr>
        <p:txBody>
          <a:bodyPr/>
          <a:lstStyle/>
          <a:p>
            <a:pPr algn="ctr"/>
            <a:r>
              <a:rPr lang="en-US" dirty="0" smtClean="0"/>
              <a:t>Technology Development</a:t>
            </a:r>
            <a:br>
              <a:rPr lang="en-US" dirty="0" smtClean="0"/>
            </a:br>
            <a:r>
              <a:rPr lang="en-US" dirty="0" smtClean="0"/>
              <a:t>“Integration”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598613"/>
            <a:ext cx="8229600" cy="4799012"/>
          </a:xfrm>
        </p:spPr>
        <p:txBody>
          <a:bodyPr/>
          <a:lstStyle/>
          <a:p>
            <a:r>
              <a:rPr lang="en-US" dirty="0" smtClean="0"/>
              <a:t>Integration of DER and DR to reduce peak load and improve efficiency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Smart charging PEVs</a:t>
            </a:r>
          </a:p>
          <a:p>
            <a:r>
              <a:rPr lang="en-US" dirty="0" err="1" smtClean="0"/>
              <a:t>Microgrid</a:t>
            </a:r>
            <a:endParaRPr lang="en-US" dirty="0" smtClean="0"/>
          </a:p>
          <a:p>
            <a:r>
              <a:rPr lang="en-US" dirty="0" smtClean="0"/>
              <a:t>Communications and controls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Smart inverters for </a:t>
            </a:r>
            <a:r>
              <a:rPr lang="en-US" dirty="0" err="1" smtClean="0">
                <a:solidFill>
                  <a:srgbClr val="C00000"/>
                </a:solidFill>
              </a:rPr>
              <a:t>renewables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86153" y="2261062"/>
            <a:ext cx="3124489" cy="2163988"/>
            <a:chOff x="5105400" y="3581400"/>
            <a:chExt cx="3821373" cy="263919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000" t="21000" r="20000" b="12000"/>
            <a:stretch>
              <a:fillRect/>
            </a:stretch>
          </p:blipFill>
          <p:spPr bwMode="auto">
            <a:xfrm>
              <a:off x="5105400" y="3581400"/>
              <a:ext cx="3821373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848600" y="5943600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EPRI</a:t>
              </a:r>
              <a:endParaRPr lang="en-US" sz="1200" dirty="0"/>
            </a:p>
          </p:txBody>
        </p:sp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61160" y="2646167"/>
            <a:ext cx="5837238" cy="632535"/>
          </a:xfrm>
        </p:spPr>
        <p:txBody>
          <a:bodyPr lIns="75927" tIns="38889" rIns="75927" bIns="38889" anchor="ctr"/>
          <a:lstStyle/>
          <a:p>
            <a:pPr eaLnBrk="1" fontAlgn="t" hangingPunct="1"/>
            <a:r>
              <a:rPr lang="en-US" sz="3600" i="1" dirty="0" smtClean="0"/>
              <a:t>Modeling</a:t>
            </a:r>
          </a:p>
        </p:txBody>
      </p:sp>
      <p:sp>
        <p:nvSpPr>
          <p:cNvPr id="19459" name="AutoShape 3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0" name="AutoShape 4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1" name="AutoShape 5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2" name="AutoShape 6" descr="image001"/>
          <p:cNvSpPr>
            <a:spLocks noChangeAspect="1" noChangeArrowheads="1"/>
          </p:cNvSpPr>
          <p:nvPr/>
        </p:nvSpPr>
        <p:spPr bwMode="auto">
          <a:xfrm>
            <a:off x="3609975" y="4581525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43000" y="5334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464" name="AutoShape 8" descr="image001"/>
          <p:cNvSpPr>
            <a:spLocks noChangeAspect="1" noChangeArrowheads="1"/>
          </p:cNvSpPr>
          <p:nvPr/>
        </p:nvSpPr>
        <p:spPr bwMode="auto">
          <a:xfrm>
            <a:off x="127000" y="46038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193956"/>
            <a:ext cx="8229600" cy="615553"/>
          </a:xfrm>
        </p:spPr>
        <p:txBody>
          <a:bodyPr/>
          <a:lstStyle/>
          <a:p>
            <a:pPr algn="ctr"/>
            <a:r>
              <a:rPr lang="en-US" dirty="0" smtClean="0"/>
              <a:t>Smart Grid &amp; </a:t>
            </a:r>
            <a:r>
              <a:rPr lang="en-US" dirty="0" err="1" smtClean="0"/>
              <a:t>Microgrid</a:t>
            </a:r>
            <a:r>
              <a:rPr lang="en-US" dirty="0" smtClean="0"/>
              <a:t> R&amp;D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081" y="1183341"/>
            <a:ext cx="7785847" cy="5136776"/>
          </a:xfrm>
        </p:spPr>
        <p:txBody>
          <a:bodyPr/>
          <a:lstStyle/>
          <a:p>
            <a:r>
              <a:rPr lang="en-US" dirty="0" smtClean="0"/>
              <a:t>Vision and goals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Research needs</a:t>
            </a:r>
          </a:p>
          <a:p>
            <a:pPr lvl="1"/>
            <a:r>
              <a:rPr lang="en-US" dirty="0" smtClean="0"/>
              <a:t>Standards and best practices</a:t>
            </a:r>
          </a:p>
          <a:p>
            <a:pPr lvl="1"/>
            <a:r>
              <a:rPr lang="en-US" dirty="0" smtClean="0"/>
              <a:t>Technology development</a:t>
            </a:r>
          </a:p>
          <a:p>
            <a:pPr lvl="1"/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Evaluation and demonstration</a:t>
            </a:r>
          </a:p>
          <a:p>
            <a:pPr lvl="1"/>
            <a:r>
              <a:rPr lang="en-US" dirty="0" err="1" smtClean="0"/>
              <a:t>Microgrid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8067" name="Picture 3" descr="C:\Documents and Settings\sbossa\Local Settings\Temporary Internet Files\Content.IE5\EXVLO5EL\MC90043982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089" y="1813303"/>
            <a:ext cx="2851042" cy="28510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26" y="1370013"/>
            <a:ext cx="7927383" cy="3387967"/>
          </a:xfrm>
        </p:spPr>
        <p:txBody>
          <a:bodyPr/>
          <a:lstStyle/>
          <a:p>
            <a:r>
              <a:rPr lang="en-US" dirty="0" smtClean="0"/>
              <a:t>Modeling, simulation, and visualization</a:t>
            </a:r>
          </a:p>
          <a:p>
            <a:r>
              <a:rPr lang="en-US" dirty="0" smtClean="0"/>
              <a:t>Planning, design and operations</a:t>
            </a:r>
          </a:p>
          <a:p>
            <a:r>
              <a:rPr lang="en-US" dirty="0" smtClean="0"/>
              <a:t>Behavior, performance, and cost of smart grid assets</a:t>
            </a:r>
          </a:p>
          <a:p>
            <a:r>
              <a:rPr lang="en-US" dirty="0" smtClean="0"/>
              <a:t>Impact on generation and T&amp;D</a:t>
            </a:r>
          </a:p>
          <a:p>
            <a:pPr>
              <a:buNone/>
            </a:pPr>
            <a:r>
              <a:rPr lang="en-US" sz="2800" dirty="0" smtClean="0"/>
              <a:t>    operations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1619" name="Picture 3" descr="C:\Documents and Settings\sbossa\Local Settings\Temporary Internet Files\Content.IE5\HGOFTJS0\MC9000365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451" y="3035694"/>
            <a:ext cx="2545079" cy="29174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745172"/>
            <a:ext cx="8229600" cy="5503227"/>
          </a:xfrm>
        </p:spPr>
        <p:txBody>
          <a:bodyPr/>
          <a:lstStyle/>
          <a:p>
            <a:r>
              <a:rPr lang="en-US" sz="2000" dirty="0" smtClean="0"/>
              <a:t>Create public library of smart grid software (components, controls)</a:t>
            </a:r>
          </a:p>
          <a:p>
            <a:r>
              <a:rPr lang="en-US" sz="2000" dirty="0" smtClean="0"/>
              <a:t>Establish benchmark test cases to validate models and software tools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Develop fast computational algorithms and parallel computing capabilities</a:t>
            </a:r>
          </a:p>
          <a:p>
            <a:r>
              <a:rPr lang="en-US" sz="2000" dirty="0" smtClean="0"/>
              <a:t>Develop capability to model impact of smart grid on entire grid</a:t>
            </a:r>
          </a:p>
          <a:p>
            <a:r>
              <a:rPr lang="en-US" sz="2000" dirty="0" smtClean="0"/>
              <a:t>Develop dynamic response models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Continuous update of distribution system 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Link distributed engineering, work order, outage management, and automated mapping models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Integrate communications, markets, and renewable resource models</a:t>
            </a:r>
          </a:p>
          <a:p>
            <a:r>
              <a:rPr lang="en-US" sz="2000" dirty="0" smtClean="0"/>
              <a:t>Open standards to describe distribution, smart grid, and consumer assets</a:t>
            </a:r>
          </a:p>
          <a:p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61160" y="2646167"/>
            <a:ext cx="5837238" cy="632535"/>
          </a:xfrm>
        </p:spPr>
        <p:txBody>
          <a:bodyPr lIns="75927" tIns="38889" rIns="75927" bIns="38889" anchor="ctr"/>
          <a:lstStyle/>
          <a:p>
            <a:pPr eaLnBrk="1" fontAlgn="t" hangingPunct="1"/>
            <a:r>
              <a:rPr lang="en-US" sz="3600" i="1" dirty="0" smtClean="0"/>
              <a:t>Analysis</a:t>
            </a:r>
          </a:p>
        </p:txBody>
      </p:sp>
      <p:sp>
        <p:nvSpPr>
          <p:cNvPr id="19459" name="AutoShape 3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0" name="AutoShape 4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1" name="AutoShape 5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2" name="AutoShape 6" descr="image001"/>
          <p:cNvSpPr>
            <a:spLocks noChangeAspect="1" noChangeArrowheads="1"/>
          </p:cNvSpPr>
          <p:nvPr/>
        </p:nvSpPr>
        <p:spPr bwMode="auto">
          <a:xfrm>
            <a:off x="3609975" y="4581525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43000" y="5334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464" name="AutoShape 8" descr="image001"/>
          <p:cNvSpPr>
            <a:spLocks noChangeAspect="1" noChangeArrowheads="1"/>
          </p:cNvSpPr>
          <p:nvPr/>
        </p:nvSpPr>
        <p:spPr bwMode="auto">
          <a:xfrm>
            <a:off x="127000" y="46038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6061"/>
            <a:ext cx="8229600" cy="5294258"/>
          </a:xfrm>
        </p:spPr>
        <p:txBody>
          <a:bodyPr/>
          <a:lstStyle/>
          <a:p>
            <a:r>
              <a:rPr lang="en-US" sz="2000" dirty="0" smtClean="0"/>
              <a:t>Progress and impact of smart grid investments</a:t>
            </a:r>
          </a:p>
          <a:p>
            <a:r>
              <a:rPr lang="en-US" sz="2000" dirty="0" smtClean="0"/>
              <a:t>Support effective cyber security, privacy, and interoperability practices</a:t>
            </a:r>
          </a:p>
          <a:p>
            <a:r>
              <a:rPr lang="en-US" sz="2000" dirty="0" smtClean="0"/>
              <a:t>Impact on outage number, duration &amp; extent</a:t>
            </a:r>
          </a:p>
          <a:p>
            <a:r>
              <a:rPr lang="en-US" sz="2000" dirty="0" smtClean="0"/>
              <a:t>Impact on power quality and reliability</a:t>
            </a:r>
          </a:p>
          <a:p>
            <a:r>
              <a:rPr lang="en-US" sz="2000" dirty="0" smtClean="0"/>
              <a:t>Impact on power system planning </a:t>
            </a:r>
          </a:p>
          <a:p>
            <a:r>
              <a:rPr lang="en-US" sz="2000" dirty="0" smtClean="0"/>
              <a:t>Impact of T&amp;D automation on variable renewable integration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Potential capacity from DR, DG, and e-storage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Consumer studies on acceptance of DR, PEV, storage, energy efficiency, &amp; local generation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Evaluate benefits and cost</a:t>
            </a:r>
          </a:p>
          <a:p>
            <a:r>
              <a:rPr lang="en-US" sz="2000" dirty="0" smtClean="0"/>
              <a:t>Business case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43" name="Picture 3" descr="C:\Documents and Settings\sbossa\Local Settings\Temporary Internet Files\Content.IE5\KD6H4USU\MC900020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159" y="2065286"/>
            <a:ext cx="2018665" cy="13509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61160" y="2369168"/>
            <a:ext cx="5837238" cy="1186533"/>
          </a:xfrm>
        </p:spPr>
        <p:txBody>
          <a:bodyPr lIns="75927" tIns="38889" rIns="75927" bIns="38889" anchor="ctr"/>
          <a:lstStyle/>
          <a:p>
            <a:pPr eaLnBrk="1" fontAlgn="t" hangingPunct="1"/>
            <a:r>
              <a:rPr lang="en-US" sz="3600" i="1" dirty="0" smtClean="0"/>
              <a:t>Evaluation and Demonstration</a:t>
            </a:r>
          </a:p>
        </p:txBody>
      </p:sp>
      <p:sp>
        <p:nvSpPr>
          <p:cNvPr id="19459" name="AutoShape 3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0" name="AutoShape 4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1" name="AutoShape 5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2" name="AutoShape 6" descr="image001"/>
          <p:cNvSpPr>
            <a:spLocks noChangeAspect="1" noChangeArrowheads="1"/>
          </p:cNvSpPr>
          <p:nvPr/>
        </p:nvSpPr>
        <p:spPr bwMode="auto">
          <a:xfrm>
            <a:off x="3609975" y="4581525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43000" y="5334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464" name="AutoShape 8" descr="image001"/>
          <p:cNvSpPr>
            <a:spLocks noChangeAspect="1" noChangeArrowheads="1"/>
          </p:cNvSpPr>
          <p:nvPr/>
        </p:nvSpPr>
        <p:spPr bwMode="auto">
          <a:xfrm>
            <a:off x="127000" y="46038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and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99" y="1277023"/>
            <a:ext cx="8229600" cy="3992401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Gaps in smart grid functionality</a:t>
            </a:r>
          </a:p>
          <a:p>
            <a:r>
              <a:rPr lang="en-US" dirty="0" smtClean="0"/>
              <a:t>Gaps in technology performance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Protocols in evaluating new components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Performance and conformance with emerging standards </a:t>
            </a:r>
          </a:p>
          <a:p>
            <a:endParaRPr lang="en-US" dirty="0"/>
          </a:p>
        </p:txBody>
      </p:sp>
      <p:pic>
        <p:nvPicPr>
          <p:cNvPr id="113669" name="Picture 5" descr="C:\Documents and Settings\sbossa\Local Settings\Temporary Internet Files\Content.IE5\4Q1VT2YC\MC9000450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1230492"/>
            <a:ext cx="2146884" cy="24423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61160" y="2646167"/>
            <a:ext cx="5837238" cy="632535"/>
          </a:xfrm>
        </p:spPr>
        <p:txBody>
          <a:bodyPr lIns="75927" tIns="38889" rIns="75927" bIns="38889" anchor="ctr"/>
          <a:lstStyle/>
          <a:p>
            <a:pPr eaLnBrk="1" fontAlgn="t" hangingPunct="1"/>
            <a:r>
              <a:rPr lang="en-US" sz="3600" i="1" dirty="0" err="1" smtClean="0"/>
              <a:t>Microgrid</a:t>
            </a:r>
            <a:r>
              <a:rPr lang="en-US" sz="3600" i="1" dirty="0" smtClean="0"/>
              <a:t> R&amp;D</a:t>
            </a:r>
          </a:p>
        </p:txBody>
      </p:sp>
      <p:sp>
        <p:nvSpPr>
          <p:cNvPr id="19459" name="AutoShape 3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0" name="AutoShape 4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1" name="AutoShape 5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2" name="AutoShape 6" descr="image001"/>
          <p:cNvSpPr>
            <a:spLocks noChangeAspect="1" noChangeArrowheads="1"/>
          </p:cNvSpPr>
          <p:nvPr/>
        </p:nvSpPr>
        <p:spPr bwMode="auto">
          <a:xfrm>
            <a:off x="3609975" y="4581525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43000" y="5334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464" name="AutoShape 8" descr="image001"/>
          <p:cNvSpPr>
            <a:spLocks noChangeAspect="1" noChangeArrowheads="1"/>
          </p:cNvSpPr>
          <p:nvPr/>
        </p:nvSpPr>
        <p:spPr bwMode="auto">
          <a:xfrm>
            <a:off x="127000" y="46038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5213" cy="1077218"/>
          </a:xfrm>
        </p:spPr>
        <p:txBody>
          <a:bodyPr/>
          <a:lstStyle/>
          <a:p>
            <a:pPr marL="341313" algn="ctr"/>
            <a:r>
              <a:rPr lang="en-US" sz="3200" b="1" dirty="0" smtClean="0"/>
              <a:t>List of High-Priority R&amp;D Projects </a:t>
            </a:r>
            <a:br>
              <a:rPr lang="en-US" sz="3200" b="1" dirty="0" smtClean="0"/>
            </a:br>
            <a:r>
              <a:rPr lang="en-US" sz="3200" b="1" dirty="0" smtClean="0"/>
              <a:t>from the DOE Microgrid Workshop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117990"/>
          <a:ext cx="8610600" cy="5156038"/>
        </p:xfrm>
        <a:graphic>
          <a:graphicData uri="http://schemas.openxmlformats.org/drawingml/2006/table">
            <a:tbl>
              <a:tblPr/>
              <a:tblGrid>
                <a:gridCol w="2711267"/>
                <a:gridCol w="5899333"/>
              </a:tblGrid>
              <a:tr h="370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Impactful R&amp;D Areas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High-priority R&amp;D Projects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5105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Standards and Protocols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Universal Microgrid Communications and Control Standards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5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Microgrid Protection,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Coordination,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 Safety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Systems Design and Economic Analysis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Microgrid Multi-objective Optimization Framework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System Integration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Common Integration Framework for Cyber Security/Control/Physical Architectures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03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Switch Technologies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Legacy Grid-Connection Technologies to Enable Connect/Disconnect from Grid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5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Requirements based on Customer and Utility Needs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5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Control and Protection Technologies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Best Practices and Specifications for Protection and Controls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5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Reliable, Low-cost Protection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03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Inverters/Converters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Topologies &amp; Control Algorithms for Multiple Inverters to Operate in a Microgrid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05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Advanced Power Electronics Technologies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6474"/>
            <a:ext cx="8229600" cy="540202"/>
          </a:xfrm>
        </p:spPr>
        <p:txBody>
          <a:bodyPr lIns="75927" tIns="38889" rIns="75927" bIns="38889" anchor="ctr"/>
          <a:lstStyle/>
          <a:p>
            <a:pPr eaLnBrk="1" hangingPunct="1"/>
            <a:r>
              <a:rPr lang="en-US" dirty="0" smtClean="0"/>
              <a:t>Contact Information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7370" y="945017"/>
            <a:ext cx="4688116" cy="4343400"/>
          </a:xfrm>
        </p:spPr>
        <p:txBody>
          <a:bodyPr lIns="75927" tIns="38889" rIns="75927" bIns="38889"/>
          <a:lstStyle/>
          <a:p>
            <a:pPr algn="ctr" eaLnBrk="1" hangingPunct="1">
              <a:buFontTx/>
              <a:buNone/>
            </a:pPr>
            <a:r>
              <a:rPr lang="en-US" sz="1800" dirty="0" smtClean="0"/>
              <a:t>Steve </a:t>
            </a:r>
            <a:r>
              <a:rPr lang="en-US" sz="1800" dirty="0" err="1" smtClean="0"/>
              <a:t>Bossart</a:t>
            </a:r>
            <a:endParaRPr lang="en-US" sz="1800" dirty="0" smtClean="0"/>
          </a:p>
          <a:p>
            <a:pPr algn="ctr" eaLnBrk="1" hangingPunct="1">
              <a:buFontTx/>
              <a:buNone/>
            </a:pPr>
            <a:r>
              <a:rPr lang="en-US" sz="1800" dirty="0" smtClean="0"/>
              <a:t>(304) 285-4643</a:t>
            </a:r>
          </a:p>
          <a:p>
            <a:pPr algn="ctr" eaLnBrk="1" hangingPunct="1">
              <a:buFontTx/>
              <a:buNone/>
            </a:pPr>
            <a:r>
              <a:rPr lang="en-US" sz="1800" dirty="0" smtClean="0"/>
              <a:t>Steven.Bossart@netl.doe.gov</a:t>
            </a:r>
          </a:p>
          <a:p>
            <a:pPr algn="ctr" eaLnBrk="1" hangingPunct="1">
              <a:buFontTx/>
              <a:buNone/>
            </a:pPr>
            <a:endParaRPr lang="en-US" sz="1800" dirty="0" smtClean="0"/>
          </a:p>
          <a:p>
            <a:pPr algn="ctr" eaLnBrk="1" hangingPunct="1">
              <a:buFontTx/>
              <a:buNone/>
            </a:pPr>
            <a:r>
              <a:rPr lang="en-US" sz="1800" dirty="0" smtClean="0"/>
              <a:t>Smart Grid Implementation Strategy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www.netl.doe.gov/smartgrid/index.html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Federal Smart Grid Website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hlinkClick r:id="rId4"/>
              </a:rPr>
              <a:t>www.smartgrid.gov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Smart Grid Clearinghouse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hlinkClick r:id="rId5"/>
              </a:rPr>
              <a:t>www.sgiclearinghouse.org/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551613" y="5562600"/>
            <a:ext cx="4587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8" descr="OE-008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3664">
            <a:off x="4935455" y="1129575"/>
            <a:ext cx="3864320" cy="49994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61160" y="2646167"/>
            <a:ext cx="5837238" cy="632535"/>
          </a:xfrm>
        </p:spPr>
        <p:txBody>
          <a:bodyPr lIns="75927" tIns="38889" rIns="75927" bIns="38889" anchor="ctr"/>
          <a:lstStyle/>
          <a:p>
            <a:pPr eaLnBrk="1" fontAlgn="t" hangingPunct="1"/>
            <a:r>
              <a:rPr lang="en-US" sz="3600" i="1" dirty="0" smtClean="0"/>
              <a:t>Vision and Goals</a:t>
            </a:r>
          </a:p>
        </p:txBody>
      </p:sp>
      <p:sp>
        <p:nvSpPr>
          <p:cNvPr id="19459" name="AutoShape 3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0" name="AutoShape 4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1" name="AutoShape 5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2" name="AutoShape 6" descr="image001"/>
          <p:cNvSpPr>
            <a:spLocks noChangeAspect="1" noChangeArrowheads="1"/>
          </p:cNvSpPr>
          <p:nvPr/>
        </p:nvSpPr>
        <p:spPr bwMode="auto">
          <a:xfrm>
            <a:off x="3609975" y="4581525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43000" y="5334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464" name="AutoShape 8" descr="image001"/>
          <p:cNvSpPr>
            <a:spLocks noChangeAspect="1" noChangeArrowheads="1"/>
          </p:cNvSpPr>
          <p:nvPr/>
        </p:nvSpPr>
        <p:spPr bwMode="auto">
          <a:xfrm>
            <a:off x="127000" y="46038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DOE OE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" y="1153882"/>
            <a:ext cx="8702040" cy="4799012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Mission of Office of Electricity Delivery and Energy Reliability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Lead national efforts to modernize the electric grid; </a:t>
            </a:r>
          </a:p>
          <a:p>
            <a:r>
              <a:rPr lang="en-US" sz="2400" dirty="0" smtClean="0"/>
              <a:t>Enhance security and reliability of the infrastructure; and </a:t>
            </a:r>
          </a:p>
          <a:p>
            <a:r>
              <a:rPr lang="en-US" sz="2400" dirty="0" smtClean="0"/>
              <a:t>Facilitate recovery from disruptions to energy supply</a:t>
            </a:r>
          </a:p>
          <a:p>
            <a:pPr algn="ctr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 marL="0">
              <a:buNone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Accelerate the deployment and integration of advanced communication, control, and information technologies </a:t>
            </a:r>
            <a:r>
              <a:rPr lang="en-US" sz="2400" dirty="0" smtClean="0"/>
              <a:t>that are needed to modernize the nation‘s electric delivery network</a:t>
            </a:r>
            <a:endParaRPr lang="en-US" sz="2400" dirty="0"/>
          </a:p>
        </p:txBody>
      </p:sp>
      <p:pic>
        <p:nvPicPr>
          <p:cNvPr id="134149" name="Picture 5" descr="C:\Documents and Settings\sbossa\Local Settings\Temporary Internet Files\Content.IE5\JZ73WDLO\MC90044146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948" y="3291839"/>
            <a:ext cx="1571597" cy="15715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Grid Modernization Goals</a:t>
            </a:r>
            <a:endParaRPr lang="en-US" dirty="0"/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086" y="789822"/>
            <a:ext cx="8494394" cy="54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6240" y="2630927"/>
            <a:ext cx="8747760" cy="632535"/>
          </a:xfrm>
        </p:spPr>
        <p:txBody>
          <a:bodyPr lIns="75927" tIns="38889" rIns="75927" bIns="38889" anchor="ctr"/>
          <a:lstStyle/>
          <a:p>
            <a:pPr eaLnBrk="1" fontAlgn="t" hangingPunct="1"/>
            <a:r>
              <a:rPr lang="en-US" sz="3600" i="1" dirty="0" smtClean="0"/>
              <a:t>Background</a:t>
            </a:r>
          </a:p>
        </p:txBody>
      </p:sp>
      <p:sp>
        <p:nvSpPr>
          <p:cNvPr id="19459" name="AutoShape 3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0" name="AutoShape 4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1" name="AutoShape 5" descr="image001"/>
          <p:cNvSpPr>
            <a:spLocks noChangeAspect="1" noChangeArrowheads="1"/>
          </p:cNvSpPr>
          <p:nvPr/>
        </p:nvSpPr>
        <p:spPr bwMode="auto">
          <a:xfrm>
            <a:off x="3609975" y="2747963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2" name="AutoShape 6" descr="image001"/>
          <p:cNvSpPr>
            <a:spLocks noChangeAspect="1" noChangeArrowheads="1"/>
          </p:cNvSpPr>
          <p:nvPr/>
        </p:nvSpPr>
        <p:spPr bwMode="auto">
          <a:xfrm>
            <a:off x="3609975" y="4581525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43000" y="5334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464" name="AutoShape 8" descr="image001"/>
          <p:cNvSpPr>
            <a:spLocks noChangeAspect="1" noChangeArrowheads="1"/>
          </p:cNvSpPr>
          <p:nvPr/>
        </p:nvSpPr>
        <p:spPr bwMode="auto">
          <a:xfrm>
            <a:off x="127000" y="46038"/>
            <a:ext cx="1924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36" y="168495"/>
            <a:ext cx="8229600" cy="615553"/>
          </a:xfrm>
        </p:spPr>
        <p:txBody>
          <a:bodyPr/>
          <a:lstStyle/>
          <a:p>
            <a:pPr algn="ctr"/>
            <a:r>
              <a:rPr lang="en-US" dirty="0" smtClean="0"/>
              <a:t>Smart Grid &amp; </a:t>
            </a:r>
            <a:r>
              <a:rPr lang="en-US" dirty="0" err="1" smtClean="0"/>
              <a:t>Microgrid</a:t>
            </a:r>
            <a:r>
              <a:rPr lang="en-US" dirty="0" smtClean="0"/>
              <a:t> R&amp;D Sources</a:t>
            </a:r>
            <a:endParaRPr lang="en-US" dirty="0"/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5586">
            <a:off x="4449141" y="951055"/>
            <a:ext cx="3869079" cy="499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 rot="240000">
            <a:off x="801863" y="970669"/>
            <a:ext cx="3826413" cy="4965895"/>
            <a:chOff x="576775" y="1048043"/>
            <a:chExt cx="3826413" cy="4965895"/>
          </a:xfrm>
        </p:grpSpPr>
        <p:sp>
          <p:nvSpPr>
            <p:cNvPr id="7" name="Rectangle 6"/>
            <p:cNvSpPr/>
            <p:nvPr/>
          </p:nvSpPr>
          <p:spPr bwMode="auto">
            <a:xfrm>
              <a:off x="576775" y="1048043"/>
              <a:ext cx="3826413" cy="496589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7432" rIns="0" bIns="27432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7920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913" y="1084946"/>
              <a:ext cx="3753140" cy="4896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Smart Grid R&amp;D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120"/>
            <a:ext cx="8229600" cy="536448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Multi-Year Program Plan 2010-2014</a:t>
            </a:r>
          </a:p>
          <a:p>
            <a:r>
              <a:rPr lang="en-US" sz="2400" dirty="0" smtClean="0"/>
              <a:t>Originally published in 2010</a:t>
            </a:r>
          </a:p>
          <a:p>
            <a:pPr lvl="1">
              <a:buNone/>
            </a:pPr>
            <a:r>
              <a:rPr lang="en-US" dirty="0" smtClean="0"/>
              <a:t>Smart Grid Roundtable Meeting in December, 2009</a:t>
            </a:r>
          </a:p>
          <a:p>
            <a:pPr lvl="1">
              <a:buNone/>
            </a:pPr>
            <a:r>
              <a:rPr lang="en-US" dirty="0" smtClean="0"/>
              <a:t>Multiple stakeholders</a:t>
            </a:r>
          </a:p>
          <a:p>
            <a:pPr lvl="1">
              <a:buNone/>
            </a:pPr>
            <a:r>
              <a:rPr lang="en-US" dirty="0" smtClean="0"/>
              <a:t>R&amp;D Groups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September 2011 update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7523" name="Picture 3" descr="C:\Documents and Settings\sbossa\Local Settings\Temporary Internet Files\Content.IE5\YSZHABZY\MC9001743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5040" y="4282440"/>
            <a:ext cx="2362200" cy="2026269"/>
          </a:xfrm>
          <a:prstGeom prst="rect">
            <a:avLst/>
          </a:prstGeom>
          <a:noFill/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5586">
            <a:off x="5800815" y="2426209"/>
            <a:ext cx="2691593" cy="347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Criteria for DOE Smart Grid R&amp;D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013"/>
            <a:ext cx="8229600" cy="3775424"/>
          </a:xfrm>
        </p:spPr>
        <p:txBody>
          <a:bodyPr/>
          <a:lstStyle/>
          <a:p>
            <a:r>
              <a:rPr lang="en-US" dirty="0" smtClean="0"/>
              <a:t>Hindered by lack of standards or conflict with standards</a:t>
            </a:r>
          </a:p>
          <a:p>
            <a:r>
              <a:rPr lang="en-US" dirty="0" smtClean="0"/>
              <a:t>Not being addressed by industry or Federal R&amp;D</a:t>
            </a:r>
          </a:p>
          <a:p>
            <a:r>
              <a:rPr lang="en-US" dirty="0" smtClean="0"/>
              <a:t>Longer-term, high-risk</a:t>
            </a:r>
          </a:p>
          <a:p>
            <a:r>
              <a:rPr lang="en-US" dirty="0" smtClean="0"/>
              <a:t>Transformative, high-payoff</a:t>
            </a:r>
          </a:p>
          <a:p>
            <a:r>
              <a:rPr lang="en-US" dirty="0" smtClean="0"/>
              <a:t>Feasible within likely Federal budget</a:t>
            </a:r>
          </a:p>
          <a:p>
            <a:endParaRPr lang="en-US" dirty="0" smtClean="0"/>
          </a:p>
        </p:txBody>
      </p:sp>
      <p:pic>
        <p:nvPicPr>
          <p:cNvPr id="203784" name="Picture 8" descr="C:\Documents and Settings\sbossa\Local Settings\Temporary Internet Files\Content.IE5\5XQMLK46\MC90043266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721" y="2985899"/>
            <a:ext cx="1714500" cy="17145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5238427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Long-term, high-risk R&amp;D in high-impact technologies</a:t>
            </a:r>
            <a:endParaRPr lang="en-US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T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TL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0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27432" rIns="0" bIns="27432" numCol="1" rtlCol="0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27432" rIns="0" bIns="27432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ETL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5CE7"/>
        </a:accent6>
        <a:hlink>
          <a:srgbClr val="008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53866</TotalTime>
  <Words>2736</Words>
  <Application>Microsoft Office PowerPoint</Application>
  <PresentationFormat>On-screen Show (4:3)</PresentationFormat>
  <Paragraphs>384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1_NETL Presentation</vt:lpstr>
      <vt:lpstr>Slide 1</vt:lpstr>
      <vt:lpstr>Smart Grid &amp; Microgrid R&amp;D Topics</vt:lpstr>
      <vt:lpstr>Vision and Goals</vt:lpstr>
      <vt:lpstr>DOE OE Mission</vt:lpstr>
      <vt:lpstr>Grid Modernization Goals</vt:lpstr>
      <vt:lpstr>Background</vt:lpstr>
      <vt:lpstr>Smart Grid &amp; Microgrid R&amp;D Sources</vt:lpstr>
      <vt:lpstr>Smart Grid R&amp;D </vt:lpstr>
      <vt:lpstr>Criteria for DOE Smart Grid R&amp;D Plan</vt:lpstr>
      <vt:lpstr>DOE Planning Process for Microgrid R&amp;D </vt:lpstr>
      <vt:lpstr>Major Cost Components of a Microgrid</vt:lpstr>
      <vt:lpstr>Development of Microgrid R&amp;D Needs </vt:lpstr>
      <vt:lpstr>Smart Grid R&amp;D Needs</vt:lpstr>
      <vt:lpstr>R&amp;D Topics</vt:lpstr>
      <vt:lpstr>Standards &amp; Best Practices</vt:lpstr>
      <vt:lpstr>Standards and Best Practices Some Technical Tasks</vt:lpstr>
      <vt:lpstr>Technology Development</vt:lpstr>
      <vt:lpstr>Technology Development “Integration” </vt:lpstr>
      <vt:lpstr>Modeling</vt:lpstr>
      <vt:lpstr>Modeling</vt:lpstr>
      <vt:lpstr>Modeling </vt:lpstr>
      <vt:lpstr>Analysis</vt:lpstr>
      <vt:lpstr>Analysis</vt:lpstr>
      <vt:lpstr>Evaluation and Demonstration</vt:lpstr>
      <vt:lpstr>Evaluation and Demonstration</vt:lpstr>
      <vt:lpstr>Microgrid R&amp;D</vt:lpstr>
      <vt:lpstr>List of High-Priority R&amp;D Projects  from the DOE Microgrid Workshop</vt:lpstr>
      <vt:lpstr>Contact Information</vt:lpstr>
    </vt:vector>
  </TitlesOfParts>
  <Company>U.S. 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soboroff</dc:creator>
  <cp:lastModifiedBy>sbossa</cp:lastModifiedBy>
  <cp:revision>249</cp:revision>
  <dcterms:created xsi:type="dcterms:W3CDTF">2010-04-14T16:58:05Z</dcterms:created>
  <dcterms:modified xsi:type="dcterms:W3CDTF">2012-04-02T11:52:14Z</dcterms:modified>
</cp:coreProperties>
</file>