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9" r:id="rId6"/>
    <p:sldId id="268" r:id="rId7"/>
    <p:sldId id="258" r:id="rId8"/>
    <p:sldId id="261" r:id="rId9"/>
    <p:sldId id="262" r:id="rId10"/>
    <p:sldId id="263" r:id="rId11"/>
    <p:sldId id="264" r:id="rId12"/>
    <p:sldId id="265"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7" autoAdjust="0"/>
    <p:restoredTop sz="94660"/>
  </p:normalViewPr>
  <p:slideViewPr>
    <p:cSldViewPr snapToGrid="0" snapToObjects="1">
      <p:cViewPr varScale="1">
        <p:scale>
          <a:sx n="98" d="100"/>
          <a:sy n="98" d="100"/>
        </p:scale>
        <p:origin x="102"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8E5EAE-1DCA-7440-A722-13CDDC0AFFF1}" type="datetimeFigureOut">
              <a:rPr lang="en-US"/>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E381-7FCA-C445-B187-6E969D6F2309}" type="slidenum">
              <a: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8E5EAE-1DCA-7440-A722-13CDDC0AFFF1}" type="datetimeFigureOut">
              <a:rPr lang="en-US"/>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E381-7FCA-C445-B187-6E969D6F2309}" type="slidenum">
              <a: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8E5EAE-1DCA-7440-A722-13CDDC0AFFF1}" type="datetimeFigureOut">
              <a:rPr lang="en-US"/>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E381-7FCA-C445-B187-6E969D6F2309}" type="slidenum">
              <a: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8E5EAE-1DCA-7440-A722-13CDDC0AFFF1}" type="datetimeFigureOut">
              <a:rPr lang="en-US"/>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E381-7FCA-C445-B187-6E969D6F2309}" type="slidenum">
              <a: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8E5EAE-1DCA-7440-A722-13CDDC0AFFF1}" type="datetimeFigureOut">
              <a:rPr lang="en-US"/>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E381-7FCA-C445-B187-6E969D6F2309}" type="slidenum">
              <a: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8E5EAE-1DCA-7440-A722-13CDDC0AFFF1}" type="datetimeFigureOut">
              <a:rPr lang="en-US"/>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E381-7FCA-C445-B187-6E969D6F2309}" type="slidenum">
              <a: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8E5EAE-1DCA-7440-A722-13CDDC0AFFF1}" type="datetimeFigureOut">
              <a:rPr lang="en-US"/>
              <a:pPr/>
              <a:t>11/18/2014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E381-7FCA-C445-B187-6E969D6F2309}" type="slidenum">
              <a: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8E5EAE-1DCA-7440-A722-13CDDC0AFFF1}" type="datetimeFigureOut">
              <a:rPr lang="en-US"/>
              <a:pPr/>
              <a:t>11/18/2014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E381-7FCA-C445-B187-6E969D6F2309}" type="slidenum">
              <a: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E5EAE-1DCA-7440-A722-13CDDC0AFFF1}" type="datetimeFigureOut">
              <a:rPr lang="en-US"/>
              <a:pPr/>
              <a:t>11/18/2014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76E381-7FCA-C445-B187-6E969D6F2309}" type="slidenum">
              <a: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8E5EAE-1DCA-7440-A722-13CDDC0AFFF1}" type="datetimeFigureOut">
              <a:rPr lang="en-US"/>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E381-7FCA-C445-B187-6E969D6F2309}" type="slidenum">
              <a: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8E5EAE-1DCA-7440-A722-13CDDC0AFFF1}" type="datetimeFigureOut">
              <a:rPr lang="en-US"/>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E381-7FCA-C445-B187-6E969D6F2309}" type="slidenum">
              <a: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E5EAE-1DCA-7440-A722-13CDDC0AFFF1}" type="datetimeFigureOut">
              <a:rPr lang="en-US"/>
              <a:pPr/>
              <a:t>11/18/2014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6E381-7FCA-C445-B187-6E969D6F2309}"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psychiatrictimes.com/articles/biological-markers-and-future-early-diagnosis-and-treatment-schizophrenia" TargetMode="External"/><Relationship Id="rId3" Type="http://schemas.openxmlformats.org/officeDocument/2006/relationships/hyperlink" Target="http://en.wikipedia.org/wiki/Schizophrenia" TargetMode="External"/><Relationship Id="rId7" Type="http://schemas.openxmlformats.org/officeDocument/2006/relationships/hyperlink" Target="http://bionews-tx.com/news/2013/09/10/uthsc-researcher-reveals-cell-transplants-as-possible-novel-schizophrenia-treatment/" TargetMode="External"/><Relationship Id="rId2" Type="http://schemas.openxmlformats.org/officeDocument/2006/relationships/hyperlink" Target="http://en.wikipedia.org/wiki/File:Artistic_view_of_how_the_world_feels_like_with_schizophrenia_-_journal.pmed.0020146.g001.jpg" TargetMode="External"/><Relationship Id="rId1" Type="http://schemas.openxmlformats.org/officeDocument/2006/relationships/slideLayout" Target="../slideLayouts/slideLayout2.xml"/><Relationship Id="rId6" Type="http://schemas.openxmlformats.org/officeDocument/2006/relationships/hyperlink" Target="http://www.nimh.nih.gov/health/publications/schizophrenia/index.shtml" TargetMode="External"/><Relationship Id="rId5" Type="http://schemas.openxmlformats.org/officeDocument/2006/relationships/hyperlink" Target="http://www.schizophrenia.com/family/disease.htm" TargetMode="External"/><Relationship Id="rId10" Type="http://schemas.openxmlformats.org/officeDocument/2006/relationships/hyperlink" Target="http://en.wikipedia.org/wiki/File:John_Forbes_Nash,_Jr._by_Peter_Badge.jpg" TargetMode="External"/><Relationship Id="rId4" Type="http://schemas.openxmlformats.org/officeDocument/2006/relationships/hyperlink" Target="http://www.schizophrenia.com/schizpictures.html" TargetMode="External"/><Relationship Id="rId9" Type="http://schemas.openxmlformats.org/officeDocument/2006/relationships/hyperlink" Target="http://www.webmd.com/schizophrenia/classification-of-schizophreni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schizophrenia.com/family/disease.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127" y="945167"/>
            <a:ext cx="7772400" cy="2719509"/>
          </a:xfrm>
        </p:spPr>
        <p:txBody>
          <a:bodyPr>
            <a:noAutofit/>
          </a:bodyPr>
          <a:lstStyle/>
          <a:p>
            <a:r>
              <a:rPr lang="en-US" sz="9600" b="1" dirty="0" err="1" smtClean="0">
                <a:solidFill>
                  <a:schemeClr val="bg1"/>
                </a:solidFill>
                <a:latin typeface="Apple Chancery"/>
                <a:cs typeface="Apple Chancery"/>
              </a:rPr>
              <a:t>Schizo</a:t>
            </a:r>
            <a:r>
              <a:rPr lang="en-US" sz="9600" b="1" dirty="0" smtClean="0">
                <a:solidFill>
                  <a:schemeClr val="bg1"/>
                </a:solidFill>
                <a:latin typeface="Apple Chancery"/>
                <a:cs typeface="Apple Chancery"/>
              </a:rPr>
              <a:t/>
            </a:r>
            <a:br>
              <a:rPr lang="en-US" sz="9600" b="1" dirty="0" smtClean="0">
                <a:solidFill>
                  <a:schemeClr val="bg1"/>
                </a:solidFill>
                <a:latin typeface="Apple Chancery"/>
                <a:cs typeface="Apple Chancery"/>
              </a:rPr>
            </a:br>
            <a:r>
              <a:rPr lang="en-US" sz="9600" b="1" i="1" dirty="0" err="1" smtClean="0">
                <a:solidFill>
                  <a:schemeClr val="bg1"/>
                </a:solidFill>
                <a:latin typeface="DFKai-SB" panose="03000509000000000000" pitchFamily="65" charset="-120"/>
                <a:ea typeface="DFKai-SB" panose="03000509000000000000" pitchFamily="65" charset="-120"/>
                <a:cs typeface="Apple Chancery"/>
              </a:rPr>
              <a:t>phrenia</a:t>
            </a:r>
            <a:r>
              <a:rPr lang="en-US" sz="9600" b="1" dirty="0" smtClean="0">
                <a:solidFill>
                  <a:schemeClr val="bg1"/>
                </a:solidFill>
                <a:latin typeface="Apple Chancery"/>
                <a:cs typeface="Apple Chancery"/>
              </a:rPr>
              <a:t> </a:t>
            </a:r>
            <a:endParaRPr lang="en-US" sz="3200" b="1" dirty="0">
              <a:solidFill>
                <a:srgbClr val="FFFFFF"/>
              </a:solidFill>
              <a:latin typeface="Apple Chancery"/>
              <a:cs typeface="Apple Chancery"/>
            </a:endParaRPr>
          </a:p>
        </p:txBody>
      </p:sp>
      <p:sp>
        <p:nvSpPr>
          <p:cNvPr id="4" name="TextBox 3"/>
          <p:cNvSpPr txBox="1"/>
          <p:nvPr/>
        </p:nvSpPr>
        <p:spPr>
          <a:xfrm>
            <a:off x="5998570" y="5116050"/>
            <a:ext cx="3145430" cy="369332"/>
          </a:xfrm>
          <a:prstGeom prst="rect">
            <a:avLst/>
          </a:prstGeom>
          <a:noFill/>
        </p:spPr>
        <p:txBody>
          <a:bodyPr wrap="square" rtlCol="0">
            <a:spAutoFit/>
          </a:bodyPr>
          <a:lstStyle/>
          <a:p>
            <a:r>
              <a:rPr lang="en-US" dirty="0" smtClean="0">
                <a:solidFill>
                  <a:schemeClr val="bg1">
                    <a:lumMod val="65000"/>
                  </a:schemeClr>
                </a:solidFill>
              </a:rPr>
              <a:t>Presented by: </a:t>
            </a:r>
            <a:endParaRPr lang="en-US" dirty="0" smtClean="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37220" cy="1143000"/>
          </a:xfrm>
        </p:spPr>
        <p:txBody>
          <a:bodyPr/>
          <a:lstStyle/>
          <a:p>
            <a:r>
              <a:rPr lang="en-US" dirty="0">
                <a:solidFill>
                  <a:srgbClr val="FFFFFF"/>
                </a:solidFill>
              </a:rPr>
              <a:t>Treatment</a:t>
            </a:r>
          </a:p>
        </p:txBody>
      </p:sp>
      <p:pic>
        <p:nvPicPr>
          <p:cNvPr id="6" name="Picture 5"/>
          <p:cNvPicPr>
            <a:picLocks noChangeAspect="1"/>
          </p:cNvPicPr>
          <p:nvPr/>
        </p:nvPicPr>
        <p:blipFill>
          <a:blip r:embed="rId2"/>
          <a:stretch>
            <a:fillRect/>
          </a:stretch>
        </p:blipFill>
        <p:spPr>
          <a:xfrm>
            <a:off x="4769772" y="0"/>
            <a:ext cx="4374228" cy="2972346"/>
          </a:xfrm>
          <a:prstGeom prst="rect">
            <a:avLst/>
          </a:prstGeom>
        </p:spPr>
      </p:pic>
      <p:sp>
        <p:nvSpPr>
          <p:cNvPr id="3" name="Content Placeholder 2"/>
          <p:cNvSpPr>
            <a:spLocks noGrp="1"/>
          </p:cNvSpPr>
          <p:nvPr>
            <p:ph idx="1"/>
          </p:nvPr>
        </p:nvSpPr>
        <p:spPr>
          <a:xfrm>
            <a:off x="457200" y="1600200"/>
            <a:ext cx="8229600" cy="4805470"/>
          </a:xfrm>
        </p:spPr>
        <p:txBody>
          <a:bodyPr>
            <a:normAutofit fontScale="55000" lnSpcReduction="20000"/>
          </a:bodyPr>
          <a:lstStyle/>
          <a:p>
            <a:r>
              <a:rPr lang="en-US" dirty="0">
                <a:solidFill>
                  <a:srgbClr val="FFFFFF"/>
                </a:solidFill>
              </a:rPr>
              <a:t>Typical: older antipsychotics</a:t>
            </a:r>
          </a:p>
          <a:p>
            <a:pPr lvl="1"/>
            <a:r>
              <a:rPr lang="en-US" dirty="0">
                <a:solidFill>
                  <a:srgbClr val="FFFFFF"/>
                </a:solidFill>
              </a:rPr>
              <a:t>Chlorpromazine (Thorazine)</a:t>
            </a:r>
          </a:p>
          <a:p>
            <a:pPr lvl="1"/>
            <a:r>
              <a:rPr lang="en-US" dirty="0">
                <a:solidFill>
                  <a:srgbClr val="FFFFFF"/>
                </a:solidFill>
              </a:rPr>
              <a:t>Haloperidol (Haldol)</a:t>
            </a:r>
          </a:p>
          <a:p>
            <a:pPr lvl="1"/>
            <a:r>
              <a:rPr lang="en-US" dirty="0">
                <a:solidFill>
                  <a:srgbClr val="FFFFFF"/>
                </a:solidFill>
              </a:rPr>
              <a:t>Perphenazine (Etrafon, Trilafon)</a:t>
            </a:r>
          </a:p>
          <a:p>
            <a:pPr lvl="1"/>
            <a:r>
              <a:rPr lang="en-US" dirty="0">
                <a:solidFill>
                  <a:srgbClr val="FFFFFF"/>
                </a:solidFill>
              </a:rPr>
              <a:t>Fluphenazine (Prolixin).</a:t>
            </a:r>
          </a:p>
          <a:p>
            <a:r>
              <a:rPr lang="en-US" dirty="0">
                <a:solidFill>
                  <a:srgbClr val="FFFFFF"/>
                </a:solidFill>
              </a:rPr>
              <a:t>Atypical: second generation antipsychotic drugs</a:t>
            </a:r>
          </a:p>
          <a:p>
            <a:pPr lvl="1"/>
            <a:r>
              <a:rPr lang="en-US" dirty="0">
                <a:solidFill>
                  <a:srgbClr val="FFFFFF"/>
                </a:solidFill>
              </a:rPr>
              <a:t>Risperidone (Risperdal) </a:t>
            </a:r>
          </a:p>
          <a:p>
            <a:pPr lvl="1"/>
            <a:r>
              <a:rPr lang="en-US" dirty="0">
                <a:solidFill>
                  <a:srgbClr val="FFFFFF"/>
                </a:solidFill>
              </a:rPr>
              <a:t>Olanzapine (Zyprexa)</a:t>
            </a:r>
          </a:p>
          <a:p>
            <a:pPr lvl="1"/>
            <a:r>
              <a:rPr lang="en-US" dirty="0">
                <a:solidFill>
                  <a:srgbClr val="FFFFFF"/>
                </a:solidFill>
              </a:rPr>
              <a:t>Quetiapine (Seroquel)</a:t>
            </a:r>
          </a:p>
          <a:p>
            <a:pPr lvl="1"/>
            <a:r>
              <a:rPr lang="en-US" dirty="0">
                <a:solidFill>
                  <a:srgbClr val="FFFFFF"/>
                </a:solidFill>
              </a:rPr>
              <a:t>Ziprasidone (Geodon)</a:t>
            </a:r>
          </a:p>
          <a:p>
            <a:pPr lvl="1"/>
            <a:r>
              <a:rPr lang="en-US" dirty="0">
                <a:solidFill>
                  <a:srgbClr val="FFFFFF"/>
                </a:solidFill>
              </a:rPr>
              <a:t>Aripiprazole (Abilify)</a:t>
            </a:r>
          </a:p>
          <a:p>
            <a:pPr lvl="1"/>
            <a:r>
              <a:rPr lang="en-US" dirty="0">
                <a:solidFill>
                  <a:srgbClr val="FFFFFF"/>
                </a:solidFill>
              </a:rPr>
              <a:t>Paliperidone (Invega)</a:t>
            </a:r>
          </a:p>
          <a:p>
            <a:r>
              <a:rPr lang="en-US" dirty="0">
                <a:solidFill>
                  <a:srgbClr val="FFFFFF"/>
                </a:solidFill>
              </a:rPr>
              <a:t>Side effects: severe enough that many pateints refuse to take the drugs. 	</a:t>
            </a:r>
          </a:p>
          <a:p>
            <a:pPr lvl="1"/>
            <a:r>
              <a:rPr lang="en-US" dirty="0">
                <a:solidFill>
                  <a:srgbClr val="FFFFFF"/>
                </a:solidFill>
              </a:rPr>
              <a:t>Drowsiness</a:t>
            </a:r>
          </a:p>
          <a:p>
            <a:pPr lvl="1"/>
            <a:r>
              <a:rPr lang="en-US" dirty="0">
                <a:solidFill>
                  <a:srgbClr val="FFFFFF"/>
                </a:solidFill>
              </a:rPr>
              <a:t>Dizziness</a:t>
            </a:r>
          </a:p>
          <a:p>
            <a:pPr lvl="1"/>
            <a:r>
              <a:rPr lang="en-US" dirty="0">
                <a:solidFill>
                  <a:srgbClr val="FFFFFF"/>
                </a:solidFill>
              </a:rPr>
              <a:t>Blurred vision</a:t>
            </a:r>
          </a:p>
          <a:p>
            <a:pPr lvl="1"/>
            <a:r>
              <a:rPr lang="en-US" dirty="0">
                <a:solidFill>
                  <a:srgbClr val="FFFFFF"/>
                </a:solidFill>
              </a:rPr>
              <a:t>Rapid heartbeat</a:t>
            </a:r>
          </a:p>
          <a:p>
            <a:pPr lvl="1"/>
            <a:r>
              <a:rPr lang="en-US" dirty="0">
                <a:solidFill>
                  <a:srgbClr val="FFFFFF"/>
                </a:solidFill>
              </a:rPr>
              <a:t>Sensitivity to the sun</a:t>
            </a:r>
          </a:p>
          <a:p>
            <a:pPr lvl="1"/>
            <a:r>
              <a:rPr lang="en-US" dirty="0">
                <a:solidFill>
                  <a:srgbClr val="FFFFFF"/>
                </a:solidFill>
              </a:rPr>
              <a:t>Skin rashes</a:t>
            </a:r>
          </a:p>
          <a:p>
            <a:pPr lvl="1"/>
            <a:r>
              <a:rPr lang="en-US" dirty="0">
                <a:solidFill>
                  <a:srgbClr val="FFFFFF"/>
                </a:solidFill>
              </a:rPr>
              <a:t>Menstrual problems for women</a:t>
            </a:r>
          </a:p>
          <a:p>
            <a:pPr lvl="1">
              <a:buNone/>
            </a:pPr>
            <a:endParaRPr lang="en-US" dirty="0">
              <a:solidFill>
                <a:srgbClr val="FFFFFF"/>
              </a:solidFill>
            </a:endParaRPr>
          </a:p>
        </p:txBody>
      </p:sp>
      <p:pic>
        <p:nvPicPr>
          <p:cNvPr id="9" name="Picture 8"/>
          <p:cNvPicPr>
            <a:picLocks noChangeAspect="1"/>
          </p:cNvPicPr>
          <p:nvPr/>
        </p:nvPicPr>
        <p:blipFill>
          <a:blip r:embed="rId3"/>
          <a:stretch>
            <a:fillRect/>
          </a:stretch>
        </p:blipFill>
        <p:spPr>
          <a:xfrm>
            <a:off x="6665425" y="4826619"/>
            <a:ext cx="1376410" cy="1826287"/>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Research- </a:t>
            </a:r>
            <a:r>
              <a:rPr lang="en-US" i="1" dirty="0">
                <a:solidFill>
                  <a:srgbClr val="FFFFFF"/>
                </a:solidFill>
              </a:rPr>
              <a:t>SIRS</a:t>
            </a:r>
          </a:p>
        </p:txBody>
      </p:sp>
      <p:sp>
        <p:nvSpPr>
          <p:cNvPr id="3" name="Content Placeholder 2"/>
          <p:cNvSpPr>
            <a:spLocks noGrp="1"/>
          </p:cNvSpPr>
          <p:nvPr>
            <p:ph idx="1"/>
          </p:nvPr>
        </p:nvSpPr>
        <p:spPr>
          <a:xfrm>
            <a:off x="457200" y="1600200"/>
            <a:ext cx="8499958" cy="4525963"/>
          </a:xfrm>
        </p:spPr>
        <p:txBody>
          <a:bodyPr>
            <a:normAutofit fontScale="62500" lnSpcReduction="20000"/>
          </a:bodyPr>
          <a:lstStyle/>
          <a:p>
            <a:r>
              <a:rPr lang="en-US" dirty="0">
                <a:solidFill>
                  <a:srgbClr val="FFFFFF"/>
                </a:solidFill>
              </a:rPr>
              <a:t>UTHSC Cell Transplant Treatment: </a:t>
            </a:r>
            <a:r>
              <a:rPr lang="en-US" i="1" dirty="0">
                <a:solidFill>
                  <a:srgbClr val="FFFFFF"/>
                </a:solidFill>
              </a:rPr>
              <a:t>instead of patients taking antipsychotic drugs, researchers are looking into cell transplants which would replace damaged cells of schizophrenia via stem cells. </a:t>
            </a:r>
          </a:p>
          <a:p>
            <a:r>
              <a:rPr lang="en-US" dirty="0">
                <a:solidFill>
                  <a:srgbClr val="FFFFFF"/>
                </a:solidFill>
              </a:rPr>
              <a:t>Early Diagnosis: </a:t>
            </a:r>
            <a:r>
              <a:rPr lang="en-US" i="1" dirty="0">
                <a:solidFill>
                  <a:srgbClr val="FFFFFF"/>
                </a:solidFill>
              </a:rPr>
              <a:t>early intervention is essential in improving prognosis. This primarily means looking at the disease during the Prodormal phase. Research is looking into ways of diagnosing </a:t>
            </a:r>
            <a:r>
              <a:rPr lang="en-US" i="1" dirty="0" smtClean="0">
                <a:solidFill>
                  <a:srgbClr val="FFFFFF"/>
                </a:solidFill>
              </a:rPr>
              <a:t>Schizophrenia </a:t>
            </a:r>
            <a:r>
              <a:rPr lang="en-US" i="1" dirty="0">
                <a:solidFill>
                  <a:srgbClr val="FFFFFF"/>
                </a:solidFill>
              </a:rPr>
              <a:t>by definitive clinical testing via biological markers as well as ways of identifying prodromal symptoms. </a:t>
            </a:r>
            <a:endParaRPr lang="en-US" dirty="0">
              <a:solidFill>
                <a:srgbClr val="FFFFFF"/>
              </a:solidFill>
            </a:endParaRPr>
          </a:p>
          <a:p>
            <a:r>
              <a:rPr lang="en-US" dirty="0">
                <a:solidFill>
                  <a:srgbClr val="FFFFFF"/>
                </a:solidFill>
              </a:rPr>
              <a:t>Schizophrenic medications currently in Phase III trials:</a:t>
            </a:r>
          </a:p>
          <a:p>
            <a:pPr lvl="1"/>
            <a:r>
              <a:rPr lang="en-US" dirty="0">
                <a:solidFill>
                  <a:srgbClr val="FFFFFF"/>
                </a:solidFill>
              </a:rPr>
              <a:t>Asenapine (for positive/negative symptoms)</a:t>
            </a:r>
          </a:p>
          <a:p>
            <a:pPr lvl="1"/>
            <a:r>
              <a:rPr lang="en-US" dirty="0">
                <a:solidFill>
                  <a:srgbClr val="FFFFFF"/>
                </a:solidFill>
              </a:rPr>
              <a:t>Bifeprunox (positive, negative, cognitive symptoms; relieve side effects)</a:t>
            </a:r>
          </a:p>
          <a:p>
            <a:pPr lvl="1"/>
            <a:r>
              <a:rPr lang="en-US" dirty="0">
                <a:solidFill>
                  <a:srgbClr val="FFFFFF"/>
                </a:solidFill>
              </a:rPr>
              <a:t>Iloperidone/Zomaril (positive, negative, cognitive symptoms)</a:t>
            </a:r>
          </a:p>
          <a:p>
            <a:pPr lvl="1"/>
            <a:r>
              <a:rPr lang="en-US" dirty="0">
                <a:solidFill>
                  <a:srgbClr val="FFFFFF"/>
                </a:solidFill>
              </a:rPr>
              <a:t>Lamictal (adjunct therapy; may improve positive symptoms)</a:t>
            </a:r>
          </a:p>
          <a:p>
            <a:pPr lvl="1"/>
            <a:r>
              <a:rPr lang="en-US" dirty="0">
                <a:solidFill>
                  <a:srgbClr val="FFFFFF"/>
                </a:solidFill>
              </a:rPr>
              <a:t>Osanetant (for movement side-effects caused by traditional neuroleptics)</a:t>
            </a:r>
          </a:p>
          <a:p>
            <a:pPr lvl="1"/>
            <a:r>
              <a:rPr lang="en-US" dirty="0">
                <a:solidFill>
                  <a:srgbClr val="FFFFFF"/>
                </a:solidFill>
              </a:rPr>
              <a:t>Paliperidone (for treatment-refractory patients)</a:t>
            </a:r>
          </a:p>
          <a:p>
            <a:pPr lvl="1"/>
            <a:r>
              <a:rPr lang="en-US" dirty="0">
                <a:solidFill>
                  <a:srgbClr val="FFFFFF"/>
                </a:solidFill>
              </a:rPr>
              <a:t>RG1068 (for autistic-type symptoms in schizophrenia patients)</a:t>
            </a:r>
          </a:p>
          <a:p>
            <a:pPr lvl="1"/>
            <a:r>
              <a:rPr lang="en-US" dirty="0">
                <a:solidFill>
                  <a:srgbClr val="FFFFFF"/>
                </a:solidFill>
              </a:rPr>
              <a:t>Seromycin/d-cycloserine (adjunct treatment, for negative symptoms)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Concluding Statement</a:t>
            </a:r>
          </a:p>
        </p:txBody>
      </p:sp>
      <p:sp>
        <p:nvSpPr>
          <p:cNvPr id="3" name="Content Placeholder 2"/>
          <p:cNvSpPr>
            <a:spLocks noGrp="1"/>
          </p:cNvSpPr>
          <p:nvPr>
            <p:ph idx="1"/>
          </p:nvPr>
        </p:nvSpPr>
        <p:spPr>
          <a:xfrm>
            <a:off x="2854394" y="1718900"/>
            <a:ext cx="5832406" cy="4750351"/>
          </a:xfrm>
        </p:spPr>
        <p:txBody>
          <a:bodyPr>
            <a:normAutofit fontScale="77500" lnSpcReduction="20000"/>
          </a:bodyPr>
          <a:lstStyle/>
          <a:p>
            <a:r>
              <a:rPr lang="en-US" dirty="0">
                <a:solidFill>
                  <a:schemeClr val="bg1"/>
                </a:solidFill>
              </a:rPr>
              <a:t>In conclusion we looked at the classifications, symptoms, effects, treatments and research of Schizophrenia. </a:t>
            </a:r>
          </a:p>
          <a:p>
            <a:r>
              <a:rPr lang="en-US" dirty="0">
                <a:solidFill>
                  <a:schemeClr val="bg1"/>
                </a:solidFill>
              </a:rPr>
              <a:t>Although Schizophrenia is a horrible disorder</a:t>
            </a:r>
            <a:r>
              <a:rPr lang="en-US" dirty="0" smtClean="0">
                <a:solidFill>
                  <a:schemeClr val="bg1"/>
                </a:solidFill>
              </a:rPr>
              <a:t> it is important to note the success stories of people like John </a:t>
            </a:r>
            <a:r>
              <a:rPr lang="en-US" dirty="0">
                <a:solidFill>
                  <a:schemeClr val="bg1"/>
                </a:solidFill>
              </a:rPr>
              <a:t>Forbes </a:t>
            </a:r>
            <a:r>
              <a:rPr lang="en-US" dirty="0" smtClean="0">
                <a:solidFill>
                  <a:schemeClr val="bg1"/>
                </a:solidFill>
              </a:rPr>
              <a:t>Nash. He </a:t>
            </a:r>
            <a:r>
              <a:rPr lang="en-US" dirty="0">
                <a:solidFill>
                  <a:schemeClr val="bg1"/>
                </a:solidFill>
              </a:rPr>
              <a:t>was an American mathematician and economist of Princeton </a:t>
            </a:r>
            <a:r>
              <a:rPr lang="en-US" dirty="0" smtClean="0">
                <a:solidFill>
                  <a:schemeClr val="bg1"/>
                </a:solidFill>
              </a:rPr>
              <a:t>University and is also the </a:t>
            </a:r>
            <a:r>
              <a:rPr lang="en-US" dirty="0">
                <a:solidFill>
                  <a:schemeClr val="bg1"/>
                </a:solidFill>
              </a:rPr>
              <a:t>recipient of the 1994 Nobel Memorial Prize. He accomplished so much even tho was diagnosed as Schizophrenic. His life is the subject of the 2001 film </a:t>
            </a:r>
            <a:r>
              <a:rPr lang="en-US" i="1" dirty="0">
                <a:solidFill>
                  <a:schemeClr val="bg1"/>
                </a:solidFill>
              </a:rPr>
              <a:t>A Beautiful Mind</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177162" y="1846343"/>
            <a:ext cx="2485977" cy="3750882"/>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FFFF"/>
                </a:solidFill>
              </a:rPr>
              <a:t>References</a:t>
            </a:r>
            <a:endParaRPr lang="en-US" dirty="0">
              <a:solidFill>
                <a:srgbClr val="FFFFFF"/>
              </a:solidFill>
            </a:endParaRPr>
          </a:p>
        </p:txBody>
      </p:sp>
      <p:sp>
        <p:nvSpPr>
          <p:cNvPr id="3" name="Content Placeholder 2"/>
          <p:cNvSpPr>
            <a:spLocks noGrp="1"/>
          </p:cNvSpPr>
          <p:nvPr>
            <p:ph idx="1"/>
          </p:nvPr>
        </p:nvSpPr>
        <p:spPr/>
        <p:txBody>
          <a:bodyPr>
            <a:normAutofit fontScale="62500" lnSpcReduction="20000"/>
          </a:bodyPr>
          <a:lstStyle/>
          <a:p>
            <a:r>
              <a:rPr lang="en-US" dirty="0">
                <a:solidFill>
                  <a:srgbClr val="FFFFFF"/>
                </a:solidFill>
                <a:hlinkClick r:id="rId2"/>
              </a:rPr>
              <a:t>http://en.wikipedia.org/wiki/File:Artistic_view_of_how_the_world_feels_like_with_schizophrenia_-_journal.pmed.0020146.g001.jpg</a:t>
            </a:r>
            <a:endParaRPr lang="en-US" i="1" dirty="0">
              <a:solidFill>
                <a:srgbClr val="FFFFFF"/>
              </a:solidFill>
            </a:endParaRPr>
          </a:p>
          <a:p>
            <a:r>
              <a:rPr lang="en-US" i="1" dirty="0">
                <a:solidFill>
                  <a:srgbClr val="FFFFFF"/>
                </a:solidFill>
                <a:hlinkClick r:id="rId3"/>
              </a:rPr>
              <a:t>http://en.wikipedia.org/wiki/Schizophrenia</a:t>
            </a:r>
            <a:r>
              <a:rPr lang="en-US" i="1" dirty="0">
                <a:solidFill>
                  <a:srgbClr val="FFFFFF"/>
                </a:solidFill>
              </a:rPr>
              <a:t> </a:t>
            </a:r>
          </a:p>
          <a:p>
            <a:r>
              <a:rPr lang="en-US" i="1" dirty="0">
                <a:solidFill>
                  <a:srgbClr val="FFFFFF"/>
                </a:solidFill>
                <a:hlinkClick r:id="rId4"/>
              </a:rPr>
              <a:t>http://www.schizophrenia.com/schizpictures.html#</a:t>
            </a:r>
            <a:endParaRPr lang="en-US" i="1" dirty="0">
              <a:solidFill>
                <a:srgbClr val="FFFFFF"/>
              </a:solidFill>
            </a:endParaRPr>
          </a:p>
          <a:p>
            <a:r>
              <a:rPr lang="en-US" i="1" dirty="0">
                <a:solidFill>
                  <a:srgbClr val="FFFFFF"/>
                </a:solidFill>
                <a:hlinkClick r:id="rId3"/>
              </a:rPr>
              <a:t>http://en.wikipedia.org/wiki/Schizophrenia</a:t>
            </a:r>
            <a:endParaRPr lang="en-US" i="1" dirty="0">
              <a:solidFill>
                <a:srgbClr val="FFFFFF"/>
              </a:solidFill>
            </a:endParaRPr>
          </a:p>
          <a:p>
            <a:r>
              <a:rPr lang="en-US" i="1" dirty="0">
                <a:solidFill>
                  <a:srgbClr val="FFFFFF"/>
                </a:solidFill>
                <a:hlinkClick r:id="rId5"/>
              </a:rPr>
              <a:t>http://www.schizophrenia.com/family/disease.htm</a:t>
            </a:r>
            <a:endParaRPr lang="en-US" i="1" dirty="0">
              <a:solidFill>
                <a:srgbClr val="FFFFFF"/>
              </a:solidFill>
            </a:endParaRPr>
          </a:p>
          <a:p>
            <a:r>
              <a:rPr lang="en-US" i="1" dirty="0">
                <a:solidFill>
                  <a:srgbClr val="FFFFFF"/>
                </a:solidFill>
                <a:hlinkClick r:id="rId6"/>
              </a:rPr>
              <a:t>http://www.nimh.nih.gov/health/publications/schizophrenia/index.shtml</a:t>
            </a:r>
            <a:r>
              <a:rPr lang="en-US" i="1" dirty="0">
                <a:solidFill>
                  <a:srgbClr val="FFFFFF"/>
                </a:solidFill>
              </a:rPr>
              <a:t> </a:t>
            </a:r>
          </a:p>
          <a:p>
            <a:r>
              <a:rPr lang="en-US" i="1" dirty="0">
                <a:solidFill>
                  <a:srgbClr val="FFFFFF"/>
                </a:solidFill>
                <a:hlinkClick r:id="rId7"/>
              </a:rPr>
              <a:t>http://bionews-tx.com/news/2013/09/10/uthsc-researcher-reveals-cell-transplants-as-possible-novel-schizophrenia-treatment/</a:t>
            </a:r>
            <a:r>
              <a:rPr lang="en-US" i="1" dirty="0">
                <a:solidFill>
                  <a:srgbClr val="FFFFFF"/>
                </a:solidFill>
              </a:rPr>
              <a:t> </a:t>
            </a:r>
          </a:p>
          <a:p>
            <a:r>
              <a:rPr lang="en-US" i="1" dirty="0">
                <a:solidFill>
                  <a:srgbClr val="FFFFFF"/>
                </a:solidFill>
                <a:hlinkClick r:id="rId8"/>
              </a:rPr>
              <a:t>http://www.psychiatrictimes.com/articles/biological-markers-and-future-early-diagnosis-and-treatment-schizophrenia</a:t>
            </a:r>
            <a:endParaRPr lang="en-US" i="1" dirty="0">
              <a:solidFill>
                <a:srgbClr val="FFFFFF"/>
              </a:solidFill>
            </a:endParaRPr>
          </a:p>
          <a:p>
            <a:r>
              <a:rPr lang="en-US" i="1" dirty="0">
                <a:solidFill>
                  <a:srgbClr val="FFFFFF"/>
                </a:solidFill>
                <a:hlinkClick r:id="rId9"/>
              </a:rPr>
              <a:t>http://www.webmd.com/schizophrenia/classification-of-schizophrenia</a:t>
            </a:r>
            <a:r>
              <a:rPr lang="en-US" i="1" dirty="0">
                <a:solidFill>
                  <a:srgbClr val="FFFFFF"/>
                </a:solidFill>
              </a:rPr>
              <a:t> </a:t>
            </a:r>
          </a:p>
          <a:p>
            <a:r>
              <a:rPr lang="en-US" i="1" dirty="0">
                <a:solidFill>
                  <a:srgbClr val="FFFFFF"/>
                </a:solidFill>
                <a:hlinkClick r:id="rId10"/>
              </a:rPr>
              <a:t>http://en.wikipedia.org/wiki/File:John_Forbes_Nash,_Jr._by_Peter_Badge.jpg</a:t>
            </a:r>
            <a:r>
              <a:rPr lang="en-US" i="1" dirty="0">
                <a:solidFill>
                  <a:srgbClr val="FFFFFF"/>
                </a:solidFill>
              </a:rPr>
              <a:t> </a:t>
            </a:r>
          </a:p>
          <a:p>
            <a:endParaRPr lang="en-US" i="1" dirty="0">
              <a:solidFill>
                <a:srgbClr val="FFFFFF"/>
              </a:solidFill>
            </a:endParaRPr>
          </a:p>
          <a:p>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Summary</a:t>
            </a:r>
          </a:p>
        </p:txBody>
      </p:sp>
      <p:sp>
        <p:nvSpPr>
          <p:cNvPr id="3" name="Content Placeholder 2"/>
          <p:cNvSpPr>
            <a:spLocks noGrp="1"/>
          </p:cNvSpPr>
          <p:nvPr>
            <p:ph idx="1"/>
          </p:nvPr>
        </p:nvSpPr>
        <p:spPr/>
        <p:txBody>
          <a:bodyPr>
            <a:normAutofit fontScale="85000" lnSpcReduction="20000"/>
          </a:bodyPr>
          <a:lstStyle/>
          <a:p>
            <a:r>
              <a:rPr lang="en-US" dirty="0">
                <a:solidFill>
                  <a:srgbClr val="FFFFFF"/>
                </a:solidFill>
              </a:rPr>
              <a:t>The following presentation is a brief compendium of images and information concerning Schizophrenia. </a:t>
            </a:r>
          </a:p>
          <a:p>
            <a:r>
              <a:rPr lang="en-US" dirty="0">
                <a:solidFill>
                  <a:srgbClr val="FFFFFF"/>
                </a:solidFill>
              </a:rPr>
              <a:t>We will first look at what is Schizophrenia and its symptoms followed by its anatomical and biological criteria. </a:t>
            </a:r>
          </a:p>
          <a:p>
            <a:r>
              <a:rPr lang="en-US" dirty="0">
                <a:solidFill>
                  <a:srgbClr val="FFFFFF"/>
                </a:solidFill>
              </a:rPr>
              <a:t>The presentation will conclude by looking at Diagnosis, Demographics, Treatment, and Research.</a:t>
            </a:r>
          </a:p>
          <a:p>
            <a:r>
              <a:rPr lang="en-US" dirty="0">
                <a:solidFill>
                  <a:srgbClr val="FFFFFF"/>
                </a:solidFill>
              </a:rPr>
              <a:t>It was first classified by Dr. Emile Kraepelin in </a:t>
            </a:r>
            <a:r>
              <a:rPr lang="en-US" dirty="0" smtClean="0">
                <a:solidFill>
                  <a:srgbClr val="FFFFFF"/>
                </a:solidFill>
              </a:rPr>
              <a:t>1890, </a:t>
            </a:r>
            <a:r>
              <a:rPr lang="en-US" dirty="0">
                <a:solidFill>
                  <a:srgbClr val="FFFFFF"/>
                </a:solidFill>
              </a:rPr>
              <a:t>although historical documents have identified schizophrenia as far back as Pharaonic Egypt. At that time it was believed to be an illness of the heart and uterus.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is Schizophrenia?</a:t>
            </a:r>
          </a:p>
        </p:txBody>
      </p:sp>
      <p:sp>
        <p:nvSpPr>
          <p:cNvPr id="3" name="Content Placeholder 2"/>
          <p:cNvSpPr>
            <a:spLocks noGrp="1"/>
          </p:cNvSpPr>
          <p:nvPr>
            <p:ph idx="1"/>
          </p:nvPr>
        </p:nvSpPr>
        <p:spPr/>
        <p:txBody>
          <a:bodyPr>
            <a:normAutofit fontScale="92500" lnSpcReduction="20000"/>
          </a:bodyPr>
          <a:lstStyle/>
          <a:p>
            <a:pPr>
              <a:buFont typeface="Courier New"/>
              <a:buChar char="o"/>
            </a:pPr>
            <a:r>
              <a:rPr lang="en-US" b="1" dirty="0">
                <a:solidFill>
                  <a:srgbClr val="FFFFFF"/>
                </a:solidFill>
              </a:rPr>
              <a:t>Schizophrenia</a:t>
            </a:r>
            <a:r>
              <a:rPr lang="en-US" dirty="0">
                <a:solidFill>
                  <a:srgbClr val="FFFFFF"/>
                </a:solidFill>
              </a:rPr>
              <a:t>: a long-term mental disorder of a type involving a breakdown in the relation between thought, emotion, and behavior, leading to faulty perception, inappropriate actions and feelings, withdrawal from reality and personal relationships into fantasy and delusion, and a sense of mental fragmentation.</a:t>
            </a:r>
          </a:p>
          <a:p>
            <a:pPr>
              <a:buFont typeface="Courier New"/>
              <a:buChar char="o"/>
            </a:pPr>
            <a:r>
              <a:rPr lang="en-US" i="1" dirty="0">
                <a:solidFill>
                  <a:srgbClr val="FFFFFF"/>
                </a:solidFill>
              </a:rPr>
              <a:t>General: </a:t>
            </a:r>
            <a:r>
              <a:rPr lang="en-US" dirty="0">
                <a:solidFill>
                  <a:srgbClr val="FFFFFF"/>
                </a:solidFill>
              </a:rPr>
              <a:t>a mentality or approach characterized by inconsistent or contradictory elements</a:t>
            </a:r>
          </a:p>
          <a:p>
            <a:pPr>
              <a:buNone/>
            </a:pPr>
            <a:endParaRPr lang="en-US" dirty="0">
              <a:solidFill>
                <a:srgbClr val="FFFFFF"/>
              </a:solidFill>
            </a:endParaRPr>
          </a:p>
          <a:p>
            <a:pPr>
              <a:buFont typeface="Courier New"/>
              <a:buChar char="o"/>
            </a:pPr>
            <a:r>
              <a:rPr lang="en-US" i="1" dirty="0">
                <a:solidFill>
                  <a:srgbClr val="FFFFFF"/>
                </a:solidFill>
              </a:rPr>
              <a:t>Greek Roots: </a:t>
            </a:r>
            <a:r>
              <a:rPr lang="en-US" i="1" dirty="0" err="1">
                <a:solidFill>
                  <a:srgbClr val="FFFFFF"/>
                </a:solidFill>
              </a:rPr>
              <a:t>schizo</a:t>
            </a:r>
            <a:r>
              <a:rPr lang="en-US" i="1" dirty="0">
                <a:solidFill>
                  <a:srgbClr val="FFFFFF"/>
                </a:solidFill>
              </a:rPr>
              <a:t> (split) + </a:t>
            </a:r>
            <a:r>
              <a:rPr lang="en-US" i="1" dirty="0" err="1">
                <a:solidFill>
                  <a:srgbClr val="FFFFFF"/>
                </a:solidFill>
              </a:rPr>
              <a:t>phrene</a:t>
            </a:r>
            <a:r>
              <a:rPr lang="en-US" i="1" dirty="0">
                <a:solidFill>
                  <a:srgbClr val="FFFFFF"/>
                </a:solidFill>
              </a:rPr>
              <a:t> (brain)</a:t>
            </a:r>
            <a:endParaRPr lang="en-US" dirty="0">
              <a:solidFill>
                <a:srgbClr val="FFFFFF"/>
              </a:solidFill>
            </a:endParaRPr>
          </a:p>
          <a:p>
            <a:pPr>
              <a:buFont typeface="Courier New"/>
              <a:buChar char="o"/>
            </a:pPr>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Symptoms &amp; Clinical Presentation</a:t>
            </a:r>
          </a:p>
        </p:txBody>
      </p:sp>
      <p:sp>
        <p:nvSpPr>
          <p:cNvPr id="4" name="Content Placeholder 3"/>
          <p:cNvSpPr>
            <a:spLocks noGrp="1"/>
          </p:cNvSpPr>
          <p:nvPr>
            <p:ph sz="half" idx="1"/>
          </p:nvPr>
        </p:nvSpPr>
        <p:spPr>
          <a:xfrm>
            <a:off x="365549" y="1482355"/>
            <a:ext cx="4191000" cy="4880066"/>
          </a:xfrm>
        </p:spPr>
        <p:txBody>
          <a:bodyPr>
            <a:normAutofit fontScale="92500" lnSpcReduction="10000"/>
          </a:bodyPr>
          <a:lstStyle/>
          <a:p>
            <a:r>
              <a:rPr lang="en-US" dirty="0" smtClean="0">
                <a:solidFill>
                  <a:srgbClr val="FFFFFF"/>
                </a:solidFill>
              </a:rPr>
              <a:t>Hallucinations</a:t>
            </a:r>
          </a:p>
          <a:p>
            <a:pPr lvl="1"/>
            <a:r>
              <a:rPr lang="en-US" sz="2000" dirty="0" smtClean="0">
                <a:solidFill>
                  <a:srgbClr val="FFFFFF"/>
                </a:solidFill>
              </a:rPr>
              <a:t>Audio and Visual</a:t>
            </a:r>
          </a:p>
          <a:p>
            <a:r>
              <a:rPr lang="en-US" dirty="0" smtClean="0">
                <a:solidFill>
                  <a:srgbClr val="FFFFFF"/>
                </a:solidFill>
              </a:rPr>
              <a:t>Delusions</a:t>
            </a:r>
          </a:p>
          <a:p>
            <a:pPr lvl="1"/>
            <a:r>
              <a:rPr lang="en-US" sz="2000" dirty="0" smtClean="0">
                <a:solidFill>
                  <a:srgbClr val="FFFFFF"/>
                </a:solidFill>
              </a:rPr>
              <a:t>Contradictory fantasies </a:t>
            </a:r>
          </a:p>
          <a:p>
            <a:r>
              <a:rPr lang="en-US" dirty="0">
                <a:solidFill>
                  <a:srgbClr val="FFFFFF"/>
                </a:solidFill>
              </a:rPr>
              <a:t>Disorganized </a:t>
            </a:r>
            <a:r>
              <a:rPr lang="en-US" dirty="0" smtClean="0">
                <a:solidFill>
                  <a:srgbClr val="FFFFFF"/>
                </a:solidFill>
              </a:rPr>
              <a:t>thought</a:t>
            </a:r>
          </a:p>
          <a:p>
            <a:pPr lvl="1"/>
            <a:r>
              <a:rPr lang="en-US" sz="2000" dirty="0" smtClean="0">
                <a:solidFill>
                  <a:srgbClr val="FFFFFF"/>
                </a:solidFill>
              </a:rPr>
              <a:t>Leading to impaired speech</a:t>
            </a:r>
            <a:endParaRPr lang="en-US" sz="2162" dirty="0" smtClean="0">
              <a:solidFill>
                <a:srgbClr val="FFFFFF"/>
              </a:solidFill>
            </a:endParaRPr>
          </a:p>
          <a:p>
            <a:r>
              <a:rPr lang="en-US" dirty="0">
                <a:solidFill>
                  <a:srgbClr val="FFFFFF"/>
                </a:solidFill>
              </a:rPr>
              <a:t>Impaired judgment</a:t>
            </a:r>
          </a:p>
          <a:p>
            <a:r>
              <a:rPr lang="en-US" dirty="0">
                <a:solidFill>
                  <a:srgbClr val="FFFFFF"/>
                </a:solidFill>
              </a:rPr>
              <a:t>Social Withdrawal</a:t>
            </a:r>
          </a:p>
          <a:p>
            <a:r>
              <a:rPr lang="en-US" dirty="0">
                <a:solidFill>
                  <a:srgbClr val="FFFFFF"/>
                </a:solidFill>
              </a:rPr>
              <a:t>Emotional </a:t>
            </a:r>
            <a:r>
              <a:rPr lang="en-US" dirty="0" smtClean="0">
                <a:solidFill>
                  <a:srgbClr val="FFFFFF"/>
                </a:solidFill>
              </a:rPr>
              <a:t>Difficulty</a:t>
            </a:r>
          </a:p>
          <a:p>
            <a:pPr lvl="1"/>
            <a:r>
              <a:rPr lang="en-US" sz="2000" dirty="0" smtClean="0">
                <a:solidFill>
                  <a:srgbClr val="FFFFFF"/>
                </a:solidFill>
              </a:rPr>
              <a:t>Can’t read emotions</a:t>
            </a:r>
            <a:endParaRPr lang="en-US" sz="2162" dirty="0" smtClean="0">
              <a:solidFill>
                <a:srgbClr val="FFFFFF"/>
              </a:solidFill>
            </a:endParaRPr>
          </a:p>
          <a:p>
            <a:r>
              <a:rPr lang="en-US" dirty="0">
                <a:solidFill>
                  <a:srgbClr val="FFFFFF"/>
                </a:solidFill>
              </a:rPr>
              <a:t>Memory impairment</a:t>
            </a:r>
          </a:p>
          <a:p>
            <a:r>
              <a:rPr lang="en-US" dirty="0">
                <a:solidFill>
                  <a:srgbClr val="FFFFFF"/>
                </a:solidFill>
              </a:rPr>
              <a:t>No percieved self </a:t>
            </a:r>
            <a:r>
              <a:rPr lang="en-US" dirty="0" smtClean="0">
                <a:solidFill>
                  <a:srgbClr val="FFFFFF"/>
                </a:solidFill>
              </a:rPr>
              <a:t>control</a:t>
            </a:r>
          </a:p>
          <a:p>
            <a:endParaRPr lang="en-US" dirty="0" smtClean="0">
              <a:solidFill>
                <a:srgbClr val="FFFFFF"/>
              </a:solidFill>
            </a:endParaRPr>
          </a:p>
          <a:p>
            <a:endParaRPr lang="en-US" dirty="0">
              <a:solidFill>
                <a:srgbClr val="FFFFFF"/>
              </a:solidFill>
            </a:endParaRPr>
          </a:p>
        </p:txBody>
      </p:sp>
      <p:pic>
        <p:nvPicPr>
          <p:cNvPr id="6" name="Content Placeholder 5" descr="schizo.jpg"/>
          <p:cNvPicPr>
            <a:picLocks noGrp="1" noChangeAspect="1"/>
          </p:cNvPicPr>
          <p:nvPr>
            <p:ph sz="half" idx="2"/>
          </p:nvPr>
        </p:nvPicPr>
        <p:blipFill>
          <a:blip r:embed="rId2"/>
          <a:srcRect t="-5847" b="-5847"/>
          <a:stretch>
            <a:fillRect/>
          </a:stretch>
        </p:blipFill>
        <p:spPr>
          <a:xfrm>
            <a:off x="4648200" y="1417638"/>
            <a:ext cx="4038600" cy="4525963"/>
          </a:xfrm>
        </p:spPr>
      </p:pic>
      <p:sp>
        <p:nvSpPr>
          <p:cNvPr id="7" name="TextBox 6"/>
          <p:cNvSpPr txBox="1"/>
          <p:nvPr/>
        </p:nvSpPr>
        <p:spPr>
          <a:xfrm>
            <a:off x="4648200" y="5716090"/>
            <a:ext cx="4038600" cy="646331"/>
          </a:xfrm>
          <a:prstGeom prst="rect">
            <a:avLst/>
          </a:prstGeom>
          <a:noFill/>
        </p:spPr>
        <p:txBody>
          <a:bodyPr wrap="square" rtlCol="0">
            <a:spAutoFit/>
          </a:bodyPr>
          <a:lstStyle/>
          <a:p>
            <a:r>
              <a:rPr lang="en-US" i="1" dirty="0">
                <a:solidFill>
                  <a:srgbClr val="FFFFFF"/>
                </a:solidFill>
              </a:rPr>
              <a:t>Schizophrenic Self Portrait demonstrating feeling of no self control</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Schizophrenia Classifications</a:t>
            </a:r>
          </a:p>
        </p:txBody>
      </p:sp>
      <p:pic>
        <p:nvPicPr>
          <p:cNvPr id="5" name="Picture 4"/>
          <p:cNvPicPr>
            <a:picLocks noChangeAspect="1"/>
          </p:cNvPicPr>
          <p:nvPr/>
        </p:nvPicPr>
        <p:blipFill>
          <a:blip r:embed="rId2"/>
          <a:stretch>
            <a:fillRect/>
          </a:stretch>
        </p:blipFill>
        <p:spPr>
          <a:xfrm>
            <a:off x="3269626" y="3947268"/>
            <a:ext cx="2303426" cy="2687330"/>
          </a:xfrm>
          <a:prstGeom prst="rect">
            <a:avLst/>
          </a:prstGeom>
        </p:spPr>
      </p:pic>
      <p:sp>
        <p:nvSpPr>
          <p:cNvPr id="3" name="Content Placeholder 2"/>
          <p:cNvSpPr>
            <a:spLocks noGrp="1"/>
          </p:cNvSpPr>
          <p:nvPr>
            <p:ph sz="half" idx="1"/>
          </p:nvPr>
        </p:nvSpPr>
        <p:spPr>
          <a:xfrm>
            <a:off x="1" y="1417639"/>
            <a:ext cx="4648200" cy="4856271"/>
          </a:xfrm>
        </p:spPr>
        <p:txBody>
          <a:bodyPr/>
          <a:lstStyle/>
          <a:p>
            <a:pPr marL="514350" indent="-514350">
              <a:buClr>
                <a:schemeClr val="bg1"/>
              </a:buClr>
              <a:buNone/>
            </a:pPr>
            <a:r>
              <a:rPr lang="en-US" sz="2600" dirty="0">
                <a:solidFill>
                  <a:schemeClr val="bg1"/>
                </a:solidFill>
              </a:rPr>
              <a:t>A. Paranoid Schizophrenia</a:t>
            </a:r>
          </a:p>
          <a:p>
            <a:pPr marL="514350" indent="-514350">
              <a:buClr>
                <a:schemeClr val="bg1"/>
              </a:buClr>
              <a:buNone/>
            </a:pPr>
            <a:r>
              <a:rPr lang="en-US" sz="1600" i="1" dirty="0">
                <a:solidFill>
                  <a:schemeClr val="bg1"/>
                </a:solidFill>
              </a:rPr>
              <a:t>	Most common type. Normally hear threatening voices and have frightening thoughts. Tends to develop later in life than other forms and also gets better with treatment</a:t>
            </a:r>
          </a:p>
          <a:p>
            <a:pPr marL="514350" indent="-514350">
              <a:buClr>
                <a:schemeClr val="bg1"/>
              </a:buClr>
              <a:buNone/>
            </a:pPr>
            <a:r>
              <a:rPr lang="en-US" sz="2600" dirty="0">
                <a:solidFill>
                  <a:schemeClr val="bg1"/>
                </a:solidFill>
              </a:rPr>
              <a:t>B. Disorganized Schizophrenia</a:t>
            </a:r>
          </a:p>
          <a:p>
            <a:pPr marL="514350" indent="-514350">
              <a:buClr>
                <a:schemeClr val="bg1"/>
              </a:buClr>
              <a:buNone/>
            </a:pPr>
            <a:r>
              <a:rPr lang="en-US" sz="1600" dirty="0">
                <a:solidFill>
                  <a:schemeClr val="bg1"/>
                </a:solidFill>
              </a:rPr>
              <a:t>	</a:t>
            </a:r>
            <a:r>
              <a:rPr lang="en-US" sz="1600" i="1" dirty="0">
                <a:solidFill>
                  <a:schemeClr val="bg1"/>
                </a:solidFill>
              </a:rPr>
              <a:t>The rarest but most serious form of </a:t>
            </a:r>
          </a:p>
          <a:p>
            <a:pPr marL="514350" indent="-514350">
              <a:buClr>
                <a:schemeClr val="bg1"/>
              </a:buClr>
              <a:buNone/>
            </a:pPr>
            <a:r>
              <a:rPr lang="en-US" sz="1600" i="1" dirty="0">
                <a:solidFill>
                  <a:schemeClr val="bg1"/>
                </a:solidFill>
              </a:rPr>
              <a:t>	Schizophrenia. Patients with this form </a:t>
            </a:r>
          </a:p>
          <a:p>
            <a:pPr marL="514350" indent="-514350">
              <a:buClr>
                <a:schemeClr val="bg1"/>
              </a:buClr>
              <a:buNone/>
            </a:pPr>
            <a:r>
              <a:rPr lang="en-US" sz="1600" i="1" dirty="0">
                <a:solidFill>
                  <a:schemeClr val="bg1"/>
                </a:solidFill>
              </a:rPr>
              <a:t>	have unpredictable and sometimes</a:t>
            </a:r>
          </a:p>
          <a:p>
            <a:pPr marL="514350" indent="-514350">
              <a:buClr>
                <a:schemeClr val="bg1"/>
              </a:buClr>
              <a:buNone/>
            </a:pPr>
            <a:r>
              <a:rPr lang="en-US" sz="1600" i="1" dirty="0">
                <a:solidFill>
                  <a:schemeClr val="bg1"/>
                </a:solidFill>
              </a:rPr>
              <a:t>	dangerous behavior. They often make</a:t>
            </a:r>
          </a:p>
          <a:p>
            <a:pPr marL="514350" indent="-514350">
              <a:buClr>
                <a:schemeClr val="bg1"/>
              </a:buClr>
              <a:buNone/>
            </a:pPr>
            <a:r>
              <a:rPr lang="en-US" sz="1600" i="1" dirty="0">
                <a:solidFill>
                  <a:schemeClr val="bg1"/>
                </a:solidFill>
              </a:rPr>
              <a:t>	 up words and sentences. Also called</a:t>
            </a:r>
          </a:p>
          <a:p>
            <a:pPr marL="514350" indent="-514350">
              <a:buClr>
                <a:schemeClr val="bg1"/>
              </a:buClr>
              <a:buNone/>
            </a:pPr>
            <a:r>
              <a:rPr lang="en-US" sz="1600" i="1" dirty="0">
                <a:solidFill>
                  <a:schemeClr val="bg1"/>
                </a:solidFill>
              </a:rPr>
              <a:t>	Hebephrenic Schizophrenia</a:t>
            </a:r>
          </a:p>
        </p:txBody>
      </p:sp>
      <p:sp>
        <p:nvSpPr>
          <p:cNvPr id="4" name="Content Placeholder 3"/>
          <p:cNvSpPr>
            <a:spLocks noGrp="1"/>
          </p:cNvSpPr>
          <p:nvPr>
            <p:ph sz="half" idx="2"/>
          </p:nvPr>
        </p:nvSpPr>
        <p:spPr>
          <a:xfrm>
            <a:off x="4409580" y="1417638"/>
            <a:ext cx="4734420" cy="4856272"/>
          </a:xfrm>
        </p:spPr>
        <p:txBody>
          <a:bodyPr/>
          <a:lstStyle/>
          <a:p>
            <a:pPr marL="514350" indent="-514350">
              <a:buClr>
                <a:schemeClr val="bg1"/>
              </a:buClr>
              <a:buNone/>
            </a:pPr>
            <a:r>
              <a:rPr lang="en-US" sz="2600" dirty="0">
                <a:solidFill>
                  <a:schemeClr val="bg1"/>
                </a:solidFill>
              </a:rPr>
              <a:t>C. Catatonic Schizophrenia</a:t>
            </a:r>
          </a:p>
          <a:p>
            <a:pPr marL="514350" indent="-514350">
              <a:buClr>
                <a:schemeClr val="bg1"/>
              </a:buClr>
              <a:buNone/>
            </a:pPr>
            <a:r>
              <a:rPr lang="en-US" sz="1600" i="1" dirty="0">
                <a:solidFill>
                  <a:schemeClr val="bg1"/>
                </a:solidFill>
              </a:rPr>
              <a:t>	Rare in which the patient stands or sits still for extended periods of time called a catatonic stupor. This is followed by meaningless intense activity called catanoic excitement. </a:t>
            </a:r>
          </a:p>
          <a:p>
            <a:pPr marL="514350" indent="-514350">
              <a:buClr>
                <a:schemeClr val="bg1"/>
              </a:buClr>
              <a:buNone/>
            </a:pPr>
            <a:r>
              <a:rPr lang="en-US" sz="2600" dirty="0">
                <a:solidFill>
                  <a:schemeClr val="bg1"/>
                </a:solidFill>
              </a:rPr>
              <a:t>D. Undifferentiated Schizophrenia</a:t>
            </a:r>
            <a:endParaRPr lang="en-US" dirty="0">
              <a:solidFill>
                <a:schemeClr val="bg1"/>
              </a:solidFill>
            </a:endParaRPr>
          </a:p>
          <a:p>
            <a:pPr marL="514350" indent="-514350">
              <a:buClr>
                <a:schemeClr val="bg1"/>
              </a:buClr>
              <a:buNone/>
            </a:pPr>
            <a:r>
              <a:rPr lang="en-US" sz="2600" dirty="0">
                <a:solidFill>
                  <a:schemeClr val="bg1"/>
                </a:solidFill>
              </a:rPr>
              <a:t>E. Residual Schizophrenia</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2804" y="61530"/>
            <a:ext cx="10045700" cy="66040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FF"/>
                </a:solidFill>
              </a:rPr>
              <a:t>Gray Matter Deficits, </a:t>
            </a:r>
            <a:r>
              <a:rPr lang="en-US" sz="1800" dirty="0">
                <a:solidFill>
                  <a:srgbClr val="FFFFFF"/>
                </a:solidFill>
              </a:rPr>
              <a:t>UCLA Laboratory of Neuroscience MRI</a:t>
            </a:r>
            <a:endParaRPr lang="en-US" dirty="0">
              <a:solidFill>
                <a:srgbClr val="FFFFFF"/>
              </a:solidFill>
            </a:endParaRPr>
          </a:p>
        </p:txBody>
      </p:sp>
      <p:pic>
        <p:nvPicPr>
          <p:cNvPr id="10" name="Picture Placeholder 9" descr="COS_map.jpg"/>
          <p:cNvPicPr>
            <a:picLocks noGrp="1" noChangeAspect="1"/>
          </p:cNvPicPr>
          <p:nvPr>
            <p:ph type="pic" idx="1"/>
          </p:nvPr>
        </p:nvPicPr>
        <p:blipFill>
          <a:blip r:embed="rId2"/>
          <a:srcRect t="-12130" b="-12130"/>
          <a:stretch>
            <a:fillRect/>
          </a:stretch>
        </p:blipFill>
        <p:spPr>
          <a:xfrm>
            <a:off x="824873" y="30282"/>
            <a:ext cx="7358401" cy="5518800"/>
          </a:xfrm>
        </p:spPr>
      </p:pic>
      <p:sp>
        <p:nvSpPr>
          <p:cNvPr id="9" name="Text Placeholder 8"/>
          <p:cNvSpPr>
            <a:spLocks noGrp="1"/>
          </p:cNvSpPr>
          <p:nvPr>
            <p:ph type="body" sz="half" idx="2"/>
          </p:nvPr>
        </p:nvSpPr>
        <p:spPr/>
        <p:txBody>
          <a:bodyPr/>
          <a:lstStyle/>
          <a:p>
            <a:r>
              <a:rPr lang="en-US" i="1" dirty="0">
                <a:solidFill>
                  <a:srgbClr val="FFFFFF"/>
                </a:solidFill>
              </a:rPr>
              <a:t>Created by repeatedly scanning 12 patients and 12 matched controls during the same intervals over a five year course period. STG is the superior temporal gyrus, while DLPFC is the dosolateral prefrontal cortex.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52"/>
            <a:ext cx="8229600" cy="1143000"/>
          </a:xfrm>
        </p:spPr>
        <p:txBody>
          <a:bodyPr/>
          <a:lstStyle/>
          <a:p>
            <a:r>
              <a:rPr lang="en-US" dirty="0">
                <a:solidFill>
                  <a:srgbClr val="FFFFFF"/>
                </a:solidFill>
              </a:rPr>
              <a:t>Clinical Diagnosis</a:t>
            </a:r>
          </a:p>
        </p:txBody>
      </p:sp>
      <p:sp>
        <p:nvSpPr>
          <p:cNvPr id="3" name="Content Placeholder 2"/>
          <p:cNvSpPr>
            <a:spLocks noGrp="1"/>
          </p:cNvSpPr>
          <p:nvPr>
            <p:ph idx="1"/>
          </p:nvPr>
        </p:nvSpPr>
        <p:spPr>
          <a:xfrm>
            <a:off x="195334" y="917144"/>
            <a:ext cx="8948665" cy="5714510"/>
          </a:xfrm>
        </p:spPr>
        <p:txBody>
          <a:bodyPr>
            <a:normAutofit/>
          </a:bodyPr>
          <a:lstStyle/>
          <a:p>
            <a:r>
              <a:rPr lang="en-US" sz="2595" dirty="0">
                <a:solidFill>
                  <a:srgbClr val="FFFFFF"/>
                </a:solidFill>
              </a:rPr>
              <a:t>American Psychiatric Association’s </a:t>
            </a:r>
          </a:p>
          <a:p>
            <a:pPr>
              <a:buNone/>
            </a:pPr>
            <a:r>
              <a:rPr lang="en-US" sz="2595" i="1" dirty="0">
                <a:solidFill>
                  <a:srgbClr val="FFFFFF"/>
                </a:solidFill>
              </a:rPr>
              <a:t>    Diagnostic and Statistical Manual of </a:t>
            </a:r>
          </a:p>
          <a:p>
            <a:pPr>
              <a:buNone/>
            </a:pPr>
            <a:r>
              <a:rPr lang="en-US" sz="2595" i="1" dirty="0">
                <a:solidFill>
                  <a:srgbClr val="FFFFFF"/>
                </a:solidFill>
              </a:rPr>
              <a:t>    Mental Disorders. </a:t>
            </a:r>
          </a:p>
          <a:p>
            <a:r>
              <a:rPr lang="en-US" sz="2595" dirty="0">
                <a:solidFill>
                  <a:srgbClr val="FFFFFF"/>
                </a:solidFill>
              </a:rPr>
              <a:t>World Health Organization’s </a:t>
            </a:r>
            <a:r>
              <a:rPr lang="en-US" sz="2595" i="1" dirty="0">
                <a:solidFill>
                  <a:srgbClr val="FFFFFF"/>
                </a:solidFill>
              </a:rPr>
              <a:t>International 				Statistical Classification of Disease and Related Health Problems. </a:t>
            </a:r>
          </a:p>
          <a:p>
            <a:r>
              <a:rPr lang="en-US" sz="2595" dirty="0">
                <a:solidFill>
                  <a:srgbClr val="FFFFFF"/>
                </a:solidFill>
              </a:rPr>
              <a:t>Criteria: </a:t>
            </a:r>
            <a:r>
              <a:rPr lang="en-US" sz="2595" i="1" dirty="0">
                <a:solidFill>
                  <a:srgbClr val="FFFFFF"/>
                </a:solidFill>
              </a:rPr>
              <a:t>Delusions, 										  	      Hallucinations, 															   Disorganized thoughts 															  due to </a:t>
            </a:r>
            <a:r>
              <a:rPr lang="en-US" sz="2595" dirty="0">
                <a:solidFill>
                  <a:srgbClr val="FFFFFF"/>
                </a:solidFill>
              </a:rPr>
              <a:t>Formal Thought 													      Disorder, </a:t>
            </a:r>
            <a:r>
              <a:rPr lang="en-US" sz="2595" i="1" dirty="0">
                <a:solidFill>
                  <a:srgbClr val="FFFFFF"/>
                </a:solidFill>
              </a:rPr>
              <a:t>disorganized												  			    or catatonic Behavior, 															  and Negative Symptoms. </a:t>
            </a:r>
            <a:endParaRPr lang="en-US" sz="2595" dirty="0">
              <a:solidFill>
                <a:srgbClr val="FFFFFF"/>
              </a:solidFill>
            </a:endParaRPr>
          </a:p>
          <a:p>
            <a:endParaRPr lang="en-US" i="1" dirty="0">
              <a:solidFill>
                <a:srgbClr val="FFFFFF"/>
              </a:solidFill>
            </a:endParaRPr>
          </a:p>
          <a:p>
            <a:endParaRPr lang="en-US" dirty="0">
              <a:solidFill>
                <a:srgbClr val="FFFFFF"/>
              </a:solidFill>
            </a:endParaRPr>
          </a:p>
          <a:p>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7161517" y="130941"/>
            <a:ext cx="1877245" cy="2703233"/>
          </a:xfrm>
          <a:prstGeom prst="rect">
            <a:avLst/>
          </a:prstGeom>
        </p:spPr>
      </p:pic>
      <p:pic>
        <p:nvPicPr>
          <p:cNvPr id="5" name="Picture 4"/>
          <p:cNvPicPr>
            <a:picLocks noChangeAspect="1"/>
          </p:cNvPicPr>
          <p:nvPr/>
        </p:nvPicPr>
        <p:blipFill>
          <a:blip r:embed="rId3"/>
          <a:stretch>
            <a:fillRect/>
          </a:stretch>
        </p:blipFill>
        <p:spPr>
          <a:xfrm>
            <a:off x="3987902" y="3233522"/>
            <a:ext cx="5050860" cy="3263313"/>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6" y="301163"/>
            <a:ext cx="4967253" cy="1456502"/>
          </a:xfrm>
        </p:spPr>
        <p:txBody>
          <a:bodyPr>
            <a:normAutofit/>
          </a:bodyPr>
          <a:lstStyle/>
          <a:p>
            <a:r>
              <a:rPr lang="en-US" dirty="0">
                <a:solidFill>
                  <a:srgbClr val="FFFFFF"/>
                </a:solidFill>
              </a:rPr>
              <a:t>Risk &amp; </a:t>
            </a:r>
            <a:br>
              <a:rPr lang="en-US" dirty="0">
                <a:solidFill>
                  <a:srgbClr val="FFFFFF"/>
                </a:solidFill>
              </a:rPr>
            </a:br>
            <a:r>
              <a:rPr lang="en-US" dirty="0">
                <a:solidFill>
                  <a:srgbClr val="FFFFFF"/>
                </a:solidFill>
              </a:rPr>
              <a:t>Demographics</a:t>
            </a:r>
          </a:p>
        </p:txBody>
      </p:sp>
      <p:pic>
        <p:nvPicPr>
          <p:cNvPr id="6" name="Picture 5"/>
          <p:cNvPicPr>
            <a:picLocks noChangeAspect="1"/>
          </p:cNvPicPr>
          <p:nvPr/>
        </p:nvPicPr>
        <p:blipFill>
          <a:blip r:embed="rId2"/>
          <a:stretch>
            <a:fillRect/>
          </a:stretch>
        </p:blipFill>
        <p:spPr>
          <a:xfrm>
            <a:off x="3810240" y="-327351"/>
            <a:ext cx="5479399" cy="2802123"/>
          </a:xfrm>
          <a:prstGeom prst="rect">
            <a:avLst/>
          </a:prstGeom>
        </p:spPr>
      </p:pic>
      <p:pic>
        <p:nvPicPr>
          <p:cNvPr id="9" name="Picture 8"/>
          <p:cNvPicPr>
            <a:picLocks noChangeAspect="1"/>
          </p:cNvPicPr>
          <p:nvPr/>
        </p:nvPicPr>
        <p:blipFill>
          <a:blip r:embed="rId3"/>
          <a:stretch>
            <a:fillRect/>
          </a:stretch>
        </p:blipFill>
        <p:spPr>
          <a:xfrm>
            <a:off x="204636" y="2422396"/>
            <a:ext cx="4016306" cy="2723558"/>
          </a:xfrm>
          <a:prstGeom prst="rect">
            <a:avLst/>
          </a:prstGeom>
        </p:spPr>
      </p:pic>
      <p:sp>
        <p:nvSpPr>
          <p:cNvPr id="3" name="Content Placeholder 2"/>
          <p:cNvSpPr>
            <a:spLocks noGrp="1"/>
          </p:cNvSpPr>
          <p:nvPr>
            <p:ph idx="1"/>
          </p:nvPr>
        </p:nvSpPr>
        <p:spPr>
          <a:xfrm>
            <a:off x="4220943" y="2016482"/>
            <a:ext cx="4923058" cy="4163902"/>
          </a:xfrm>
        </p:spPr>
        <p:txBody>
          <a:bodyPr>
            <a:noAutofit/>
          </a:bodyPr>
          <a:lstStyle/>
          <a:p>
            <a:endParaRPr lang="en-US" sz="1900" dirty="0">
              <a:solidFill>
                <a:srgbClr val="FFFFFF"/>
              </a:solidFill>
            </a:endParaRPr>
          </a:p>
          <a:p>
            <a:r>
              <a:rPr lang="en-US" sz="1900" dirty="0">
                <a:solidFill>
                  <a:srgbClr val="FFFFFF"/>
                </a:solidFill>
              </a:rPr>
              <a:t>0.3 – 0.7% of people or 24 million people worldwide</a:t>
            </a:r>
          </a:p>
          <a:p>
            <a:r>
              <a:rPr lang="en-US" sz="1900" dirty="0">
                <a:solidFill>
                  <a:srgbClr val="FFFFFF"/>
                </a:solidFill>
              </a:rPr>
              <a:t>1.4 times more frequent in Males than Females</a:t>
            </a:r>
          </a:p>
          <a:p>
            <a:r>
              <a:rPr lang="en-US" sz="1900" dirty="0">
                <a:solidFill>
                  <a:srgbClr val="FFFFFF"/>
                </a:solidFill>
              </a:rPr>
              <a:t>Peak age onset age is 20 – 28 years in Males and 26 – 32 years in Females. Childhood or middle age is much rarer.</a:t>
            </a:r>
          </a:p>
          <a:p>
            <a:r>
              <a:rPr lang="en-US" sz="1900" dirty="0">
                <a:solidFill>
                  <a:srgbClr val="FFFFFF"/>
                </a:solidFill>
              </a:rPr>
              <a:t>Hereditary. A first degree relative 	increases the risk up to 46%. </a:t>
            </a:r>
          </a:p>
          <a:p>
            <a:r>
              <a:rPr lang="en-US" sz="1900" dirty="0">
                <a:solidFill>
                  <a:srgbClr val="FFFFFF"/>
                </a:solidFill>
              </a:rPr>
              <a:t>Urban environment</a:t>
            </a:r>
          </a:p>
          <a:p>
            <a:r>
              <a:rPr lang="en-US" sz="1900" dirty="0">
                <a:solidFill>
                  <a:srgbClr val="FFFFFF"/>
                </a:solidFill>
              </a:rPr>
              <a:t>Drug uses, 2x risk.</a:t>
            </a:r>
          </a:p>
          <a:p>
            <a:r>
              <a:rPr lang="en-US" sz="1900" dirty="0">
                <a:solidFill>
                  <a:srgbClr val="FFFFFF"/>
                </a:solidFill>
              </a:rPr>
              <a:t>Winter or spring births, possibly due to utero viral exposures </a:t>
            </a:r>
          </a:p>
        </p:txBody>
      </p:sp>
      <p:sp>
        <p:nvSpPr>
          <p:cNvPr id="10" name="Content Placeholder 5"/>
          <p:cNvSpPr txBox="1">
            <a:spLocks/>
          </p:cNvSpPr>
          <p:nvPr/>
        </p:nvSpPr>
        <p:spPr>
          <a:xfrm>
            <a:off x="217729" y="5216335"/>
            <a:ext cx="3940971" cy="964049"/>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400" b="0" i="1" u="none" strike="noStrike" kern="1200" cap="none" spc="0" normalizeH="0" baseline="0" noProof="0" dirty="0" smtClean="0">
                <a:ln>
                  <a:noFill/>
                </a:ln>
                <a:solidFill>
                  <a:srgbClr val="FFFFFF"/>
                </a:solidFill>
                <a:effectLst/>
                <a:uLnTx/>
                <a:uFillTx/>
                <a:latin typeface="+mn-lt"/>
                <a:ea typeface="+mn-ea"/>
                <a:cs typeface="+mn-cs"/>
              </a:rPr>
              <a:t>Above image is of two Monozygotic twins who are 44 years old. The image on the right shows the unaffected twins smaller ventricle, while on the left, the enlarged ventricles can clearly be seen. </a:t>
            </a:r>
            <a:r>
              <a:rPr kumimoji="0" lang="en-US" sz="1400" b="0" i="1" u="none" strike="noStrike" kern="1200" cap="none" spc="0" normalizeH="0" baseline="0" noProof="0" dirty="0" smtClean="0">
                <a:ln>
                  <a:noFill/>
                </a:ln>
                <a:solidFill>
                  <a:srgbClr val="FFFFFF"/>
                </a:solidFill>
                <a:effectLst/>
                <a:uLnTx/>
                <a:uFillTx/>
                <a:latin typeface="+mn-lt"/>
                <a:ea typeface="+mn-ea"/>
                <a:cs typeface="+mn-cs"/>
                <a:hlinkClick r:id="rId4"/>
              </a:rPr>
              <a:t>http://www.schizophrenia.com/family/disease.htm</a:t>
            </a:r>
            <a:r>
              <a:rPr kumimoji="0" lang="en-US" sz="1400" b="0" i="1" u="none" strike="noStrike" kern="1200" cap="none" spc="0" normalizeH="0" baseline="0" noProof="0" dirty="0" smtClean="0">
                <a:ln>
                  <a:noFill/>
                </a:ln>
                <a:solidFill>
                  <a:srgbClr val="FFFFFF"/>
                </a:solidFill>
                <a:effectLst/>
                <a:uLnTx/>
                <a:uFillTx/>
                <a:latin typeface="+mn-lt"/>
                <a:ea typeface="+mn-ea"/>
                <a:cs typeface="+mn-cs"/>
              </a:rPr>
              <a:t>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9B8CEEFAA60440B595241A64500AC2" ma:contentTypeVersion="1" ma:contentTypeDescription="Create a new document." ma:contentTypeScope="" ma:versionID="e24641f70fe56fd7072e12f7f2f19bee">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170AC11-13A0-4647-8236-23997FA91697}"/>
</file>

<file path=customXml/itemProps2.xml><?xml version="1.0" encoding="utf-8"?>
<ds:datastoreItem xmlns:ds="http://schemas.openxmlformats.org/officeDocument/2006/customXml" ds:itemID="{87365484-1E76-41BE-A8A8-951CABBD7BED}"/>
</file>

<file path=customXml/itemProps3.xml><?xml version="1.0" encoding="utf-8"?>
<ds:datastoreItem xmlns:ds="http://schemas.openxmlformats.org/officeDocument/2006/customXml" ds:itemID="{7EA4C74A-989B-4134-B228-5D9B6B007C88}"/>
</file>

<file path=docProps/app.xml><?xml version="1.0" encoding="utf-8"?>
<Properties xmlns="http://schemas.openxmlformats.org/officeDocument/2006/extended-properties" xmlns:vt="http://schemas.openxmlformats.org/officeDocument/2006/docPropsVTypes">
  <Template>Technic.thmx</Template>
  <TotalTime>457</TotalTime>
  <Words>734</Words>
  <Application>Microsoft Office PowerPoint</Application>
  <PresentationFormat>On-screen Show (4:3)</PresentationFormat>
  <Paragraphs>106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DFKai-SB</vt:lpstr>
      <vt:lpstr>Apple Chancery</vt:lpstr>
      <vt:lpstr>Arial</vt:lpstr>
      <vt:lpstr>Calibri</vt:lpstr>
      <vt:lpstr>Courier New</vt:lpstr>
      <vt:lpstr>Office Theme</vt:lpstr>
      <vt:lpstr>Schizo phrenia </vt:lpstr>
      <vt:lpstr>Summary</vt:lpstr>
      <vt:lpstr>What is Schizophrenia?</vt:lpstr>
      <vt:lpstr>Symptoms &amp; Clinical Presentation</vt:lpstr>
      <vt:lpstr>Schizophrenia Classifications</vt:lpstr>
      <vt:lpstr>PowerPoint Presentation</vt:lpstr>
      <vt:lpstr>Gray Matter Deficits, UCLA Laboratory of Neuroscience MRI</vt:lpstr>
      <vt:lpstr>Clinical Diagnosis</vt:lpstr>
      <vt:lpstr>Risk &amp;  Demographics</vt:lpstr>
      <vt:lpstr>Treatment</vt:lpstr>
      <vt:lpstr>Research- SIRS</vt:lpstr>
      <vt:lpstr>Concluding Statement</vt:lpstr>
      <vt:lpstr>References</vt:lpstr>
    </vt:vector>
  </TitlesOfParts>
  <Company>UC Davis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 </dc:title>
  <dc:creator>Loukia Hadjiyianni</dc:creator>
  <cp:lastModifiedBy>Bruce Alex Riddell</cp:lastModifiedBy>
  <cp:revision>16</cp:revision>
  <dcterms:created xsi:type="dcterms:W3CDTF">2013-12-05T17:55:27Z</dcterms:created>
  <dcterms:modified xsi:type="dcterms:W3CDTF">2014-11-18T20:01:22Z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0x010100619B8CEEFAA60440B595241A64500AC2</vt:lpwstr>
  </property>
  <property fmtid="{D5CDD505-2E9C-101B-9397-08002B2CF9AE}" pid="3" name="Order">
    <vt:r8>213200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