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D31420A-6C78-42ED-A1D7-BE0AC3F703D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D7BA35C-A531-41CB-8175-2BF5AD68960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420A-6C78-42ED-A1D7-BE0AC3F703D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A35C-A531-41CB-8175-2BF5AD689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420A-6C78-42ED-A1D7-BE0AC3F703D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A35C-A531-41CB-8175-2BF5AD689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420A-6C78-42ED-A1D7-BE0AC3F703D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A35C-A531-41CB-8175-2BF5AD689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420A-6C78-42ED-A1D7-BE0AC3F703D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A35C-A531-41CB-8175-2BF5AD689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420A-6C78-42ED-A1D7-BE0AC3F703D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A35C-A531-41CB-8175-2BF5AD68960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420A-6C78-42ED-A1D7-BE0AC3F703D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A35C-A531-41CB-8175-2BF5AD689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420A-6C78-42ED-A1D7-BE0AC3F703D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A35C-A531-41CB-8175-2BF5AD689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420A-6C78-42ED-A1D7-BE0AC3F703D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A35C-A531-41CB-8175-2BF5AD689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420A-6C78-42ED-A1D7-BE0AC3F703D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A35C-A531-41CB-8175-2BF5AD68960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420A-6C78-42ED-A1D7-BE0AC3F703D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A35C-A531-41CB-8175-2BF5AD689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D31420A-6C78-42ED-A1D7-BE0AC3F703D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D7BA35C-A531-41CB-8175-2BF5AD6896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M8nVnrgk8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sychcentral.com/disorders/schizoid-personality-disorder-symptoms/" TargetMode="External"/><Relationship Id="rId2" Type="http://schemas.openxmlformats.org/officeDocument/2006/relationships/hyperlink" Target="http://www.mentalhealth.com/home/dx/schizoidpersonality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yoclinic.org/diseases-conditions/schizoid-personality-disorder/basics/symptoms/con-2002918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Schizoid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Victoria </a:t>
            </a:r>
            <a:r>
              <a:rPr lang="en-US" dirty="0" err="1" smtClean="0"/>
              <a:t>Hagg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220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Axis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 </a:t>
            </a:r>
            <a:r>
              <a:rPr lang="en-US" dirty="0"/>
              <a:t> </a:t>
            </a:r>
            <a:r>
              <a:rPr lang="en-US" b="1" u="sng" dirty="0" err="1" smtClean="0"/>
              <a:t>Occupational-Economic</a:t>
            </a:r>
            <a:r>
              <a:rPr lang="en-US" b="1" dirty="0" err="1" smtClean="0"/>
              <a:t>:</a:t>
            </a:r>
            <a:r>
              <a:rPr lang="en-US" i="1" dirty="0" err="1" smtClean="0"/>
              <a:t>Works</a:t>
            </a:r>
            <a:r>
              <a:rPr lang="en-US" i="1" dirty="0" smtClean="0"/>
              <a:t> </a:t>
            </a:r>
            <a:r>
              <a:rPr lang="en-US" i="1" dirty="0"/>
              <a:t>best when alone; is indifferent to praise or criticism</a:t>
            </a:r>
            <a:endParaRPr lang="en-US" dirty="0"/>
          </a:p>
          <a:p>
            <a:r>
              <a:rPr lang="en-US" i="1" dirty="0"/>
              <a:t>Social withdrawal; intimacy avoidance; inability to feel pleasure; restricted emotional expression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445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Schizoid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denoting or having a personality type characterized by emotional aloofness and solitary habits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799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long-standing pattern of detachment from social </a:t>
            </a:r>
            <a:r>
              <a:rPr lang="en-US" dirty="0" smtClean="0"/>
              <a:t>relationships</a:t>
            </a:r>
          </a:p>
          <a:p>
            <a:r>
              <a:rPr lang="en-US" dirty="0"/>
              <a:t> difficulty expression </a:t>
            </a:r>
            <a:r>
              <a:rPr lang="en-US" dirty="0" smtClean="0"/>
              <a:t>emotions</a:t>
            </a:r>
          </a:p>
          <a:p>
            <a:r>
              <a:rPr lang="en-US" dirty="0"/>
              <a:t>prefer to spend time with themselves rather than socialize or be in a group of </a:t>
            </a:r>
            <a:r>
              <a:rPr lang="en-US" dirty="0" smtClean="0"/>
              <a:t>people</a:t>
            </a:r>
          </a:p>
          <a:p>
            <a:r>
              <a:rPr lang="en-US" dirty="0"/>
              <a:t>difficulty responding appropriately to important life </a:t>
            </a:r>
            <a:r>
              <a:rPr lang="en-US" dirty="0" smtClean="0"/>
              <a:t>events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698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lack </a:t>
            </a:r>
            <a:r>
              <a:rPr lang="en-US" dirty="0"/>
              <a:t>of social skills and lack of desire for sexual </a:t>
            </a:r>
            <a:r>
              <a:rPr lang="en-US" dirty="0" smtClean="0"/>
              <a:t>experiences</a:t>
            </a:r>
          </a:p>
          <a:p>
            <a:r>
              <a:rPr lang="en-US" dirty="0" smtClean="0"/>
              <a:t> have </a:t>
            </a:r>
            <a:r>
              <a:rPr lang="en-US" dirty="0"/>
              <a:t>few friendships, date infrequently, and often do not </a:t>
            </a:r>
            <a:r>
              <a:rPr lang="en-US" dirty="0" smtClean="0"/>
              <a:t>marry</a:t>
            </a:r>
          </a:p>
          <a:p>
            <a:r>
              <a:rPr lang="en-US" dirty="0" smtClean="0"/>
              <a:t>Employment </a:t>
            </a:r>
            <a:r>
              <a:rPr lang="en-US" dirty="0"/>
              <a:t>or work functioning may be impaired, particularly if interpersonal involvement is </a:t>
            </a:r>
            <a:r>
              <a:rPr lang="en-US" dirty="0" smtClean="0"/>
              <a:t>required</a:t>
            </a:r>
          </a:p>
          <a:p>
            <a:r>
              <a:rPr lang="en-US" dirty="0" smtClean="0"/>
              <a:t>may </a:t>
            </a:r>
            <a:r>
              <a:rPr lang="en-US" dirty="0"/>
              <a:t>do well when they work under conditions of social isolation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552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both </a:t>
            </a:r>
            <a:r>
              <a:rPr lang="en-US" dirty="0"/>
              <a:t>genetics and environment are suspected to play a </a:t>
            </a:r>
            <a:r>
              <a:rPr lang="en-US" dirty="0" smtClean="0"/>
              <a:t>role</a:t>
            </a:r>
          </a:p>
          <a:p>
            <a:r>
              <a:rPr lang="en-US" dirty="0" smtClean="0"/>
              <a:t>professionals </a:t>
            </a:r>
            <a:r>
              <a:rPr lang="en-US" dirty="0"/>
              <a:t>speculate that a bleak childhood where warmth and emotion were absent contributes to the development of the </a:t>
            </a:r>
            <a:r>
              <a:rPr lang="en-US" dirty="0" smtClean="0"/>
              <a:t>disorder</a:t>
            </a:r>
          </a:p>
          <a:p>
            <a:r>
              <a:rPr lang="en-US" dirty="0" smtClean="0"/>
              <a:t>The </a:t>
            </a:r>
            <a:r>
              <a:rPr lang="en-US" dirty="0"/>
              <a:t>higher risk for schizoid personality disorder in families of schizophrenics suggests that a genetic susceptibility for the disorder might be inherited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077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rarely </a:t>
            </a:r>
            <a:r>
              <a:rPr lang="en-US" dirty="0"/>
              <a:t>seek treatment, because their thoughts and behavior generally do not cause them distress.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treatment is sought, </a:t>
            </a:r>
            <a:r>
              <a:rPr lang="en-US" dirty="0" smtClean="0"/>
              <a:t>people choose psychotherapy</a:t>
            </a:r>
            <a:endParaRPr lang="en-US" dirty="0"/>
          </a:p>
          <a:p>
            <a:r>
              <a:rPr lang="en-US" dirty="0" smtClean="0"/>
              <a:t>Medications </a:t>
            </a:r>
            <a:r>
              <a:rPr lang="en-US" dirty="0"/>
              <a:t>generally not used to treat schizoid personality disorder itself. Drugs might, however, be prescribed if the person also suffers from an associated psychological problem, such as </a:t>
            </a:r>
            <a:r>
              <a:rPr lang="en-US" dirty="0" smtClean="0"/>
              <a:t>depression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591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Schizoid Personality Disorder?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www.youtube.com/watch?v=IM8nVnrgk8o</a:t>
            </a:r>
            <a:r>
              <a:rPr lang="en-US" dirty="0" smtClean="0"/>
              <a:t>   2:22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635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www.mentalhealth.com/home/dx/schizoidpersonality.html</a:t>
            </a:r>
            <a:endParaRPr lang="en-US" dirty="0" smtClean="0"/>
          </a:p>
          <a:p>
            <a:r>
              <a:rPr lang="en-US" dirty="0">
                <a:hlinkClick r:id="rId3"/>
              </a:rPr>
              <a:t>http://psychcentral.com/disorders/schizoid-personality-disorder-symptoms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>
                <a:hlinkClick r:id="rId4"/>
              </a:rPr>
              <a:t>http</a:t>
            </a:r>
            <a:r>
              <a:rPr lang="en-US">
                <a:hlinkClick r:id="rId4"/>
              </a:rPr>
              <a:t>://</a:t>
            </a:r>
            <a:r>
              <a:rPr lang="en-US" smtClean="0">
                <a:hlinkClick r:id="rId4"/>
              </a:rPr>
              <a:t>www.mayoclinic.org/diseases-conditions/schizoid-personality-disorder/basics/symptoms/con-20029184</a:t>
            </a:r>
            <a:endParaRPr lang="en-US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4689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7a63ae98c9331042c85a0ce3caf3b722">
  <xsd:schema xmlns:xsd="http://www.w3.org/2001/XMLSchema" xmlns:p="http://schemas.microsoft.com/office/2006/metadata/properties" targetNamespace="http://schemas.microsoft.com/office/2006/metadata/properties" ma:root="true" ma:fieldsID="643ad641ad674e858ec36190b61f65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A40D698E-FF54-4727-B70A-F6B1654B1390}"/>
</file>

<file path=customXml/itemProps2.xml><?xml version="1.0" encoding="utf-8"?>
<ds:datastoreItem xmlns:ds="http://schemas.openxmlformats.org/officeDocument/2006/customXml" ds:itemID="{BC1C7165-C755-47D3-B266-1EB4BFD79001}"/>
</file>

<file path=customXml/itemProps3.xml><?xml version="1.0" encoding="utf-8"?>
<ds:datastoreItem xmlns:ds="http://schemas.openxmlformats.org/officeDocument/2006/customXml" ds:itemID="{BCFB8559-2B4B-4ABC-8D0F-5BC88676ABBA}"/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45</TotalTime>
  <Words>175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Schizoid</vt:lpstr>
      <vt:lpstr>Axis II</vt:lpstr>
      <vt:lpstr>Schizoid</vt:lpstr>
      <vt:lpstr>Symptoms</vt:lpstr>
      <vt:lpstr>Other Information</vt:lpstr>
      <vt:lpstr>Causes</vt:lpstr>
      <vt:lpstr>Treatment</vt:lpstr>
      <vt:lpstr>Video</vt:lpstr>
      <vt:lpstr>Bibliography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Schizoid</dc:title>
  <dc:creator>Family</dc:creator>
  <cp:lastModifiedBy>Family</cp:lastModifiedBy>
  <cp:revision>5</cp:revision>
  <dcterms:created xsi:type="dcterms:W3CDTF">2015-04-07T22:18:04Z</dcterms:created>
  <dcterms:modified xsi:type="dcterms:W3CDTF">2015-04-07T23:03:12Z</dcterms:modified>
</cp:coreProperties>
</file>