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78" r:id="rId6"/>
    <p:sldId id="260" r:id="rId7"/>
    <p:sldId id="27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4" d="100"/>
          <a:sy n="104" d="100"/>
        </p:scale>
        <p:origin x="-17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05CD726-F51F-48BC-BE67-6DFFDB237A4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24746194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CD726-F51F-48BC-BE67-6DFFDB237A4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669984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CD726-F51F-48BC-BE67-6DFFDB237A4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25729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05CD726-F51F-48BC-BE67-6DFFDB237A4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2085903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5CD726-F51F-48BC-BE67-6DFFDB237A45}" type="datetimeFigureOut">
              <a:rPr lang="en-US" smtClean="0"/>
              <a:t>11/19/2014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1199712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05CD726-F51F-48BC-BE67-6DFFDB237A4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236889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05CD726-F51F-48BC-BE67-6DFFDB237A45}" type="datetimeFigureOut">
              <a:rPr lang="en-US" smtClean="0"/>
              <a:t>11/19/2014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338887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05CD726-F51F-48BC-BE67-6DFFDB237A45}" type="datetimeFigureOut">
              <a:rPr lang="en-US" smtClean="0"/>
              <a:t>11/19/2014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474587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5CD726-F51F-48BC-BE67-6DFFDB237A45}" type="datetimeFigureOut">
              <a:rPr lang="en-US" smtClean="0"/>
              <a:t>11/19/2014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8334093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CD726-F51F-48BC-BE67-6DFFDB237A4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65697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5CD726-F51F-48BC-BE67-6DFFDB237A45}" type="datetimeFigureOut">
              <a:rPr lang="en-US" smtClean="0"/>
              <a:t>11/19/2014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C485C8-AC6C-46BB-A8D1-AE3B7A4FB188}" type="slidenum">
              <a:rPr lang="en-US" smtClean="0"/>
              <a:t>‹#›</a:t>
            </a:fld>
            <a:endParaRPr lang="en-US"/>
          </a:p>
        </p:txBody>
      </p:sp>
    </p:spTree>
    <p:extLst>
      <p:ext uri="{BB962C8B-B14F-4D97-AF65-F5344CB8AC3E}">
        <p14:creationId xmlns:p14="http://schemas.microsoft.com/office/powerpoint/2010/main" val="3465689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5CD726-F51F-48BC-BE67-6DFFDB237A45}" type="datetimeFigureOut">
              <a:rPr lang="en-US" smtClean="0"/>
              <a:t>11/19/2014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C485C8-AC6C-46BB-A8D1-AE3B7A4FB188}" type="slidenum">
              <a:rPr lang="en-US" smtClean="0"/>
              <a:t>‹#›</a:t>
            </a:fld>
            <a:endParaRPr lang="en-US"/>
          </a:p>
        </p:txBody>
      </p:sp>
    </p:spTree>
    <p:extLst>
      <p:ext uri="{BB962C8B-B14F-4D97-AF65-F5344CB8AC3E}">
        <p14:creationId xmlns:p14="http://schemas.microsoft.com/office/powerpoint/2010/main" val="196717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Hormones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509051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HGH- bodily growth</a:t>
            </a:r>
          </a:p>
          <a:p>
            <a:pPr lvl="1"/>
            <a:r>
              <a:rPr lang="en-US" dirty="0" smtClean="0"/>
              <a:t>EPO- oxygen levels in the blood</a:t>
            </a:r>
          </a:p>
          <a:p>
            <a:r>
              <a:rPr lang="en-US" dirty="0" smtClean="0"/>
              <a:t>Antagonistic/Synergistic/Neither</a:t>
            </a:r>
          </a:p>
          <a:p>
            <a:pPr lvl="1"/>
            <a:r>
              <a:rPr lang="en-US" dirty="0" smtClean="0"/>
              <a:t>Neither, they are not related</a:t>
            </a:r>
          </a:p>
          <a:p>
            <a:r>
              <a:rPr lang="en-US" dirty="0" smtClean="0"/>
              <a:t>Animal or Plant</a:t>
            </a:r>
          </a:p>
          <a:p>
            <a:pPr lvl="1"/>
            <a:r>
              <a:rPr lang="en-US" dirty="0" smtClean="0"/>
              <a:t>Found in animals</a:t>
            </a:r>
            <a:endParaRPr lang="en-US" dirty="0"/>
          </a:p>
        </p:txBody>
      </p:sp>
    </p:spTree>
    <p:extLst>
      <p:ext uri="{BB962C8B-B14F-4D97-AF65-F5344CB8AC3E}">
        <p14:creationId xmlns:p14="http://schemas.microsoft.com/office/powerpoint/2010/main" val="42219198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Follicle Stimulating Hormone (FSH) and Luteinizing Hormone (LH)</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Origin</a:t>
            </a:r>
          </a:p>
          <a:p>
            <a:pPr lvl="1"/>
            <a:r>
              <a:rPr lang="en-US" dirty="0" smtClean="0"/>
              <a:t>Both are found in the anterior pituitary</a:t>
            </a:r>
          </a:p>
          <a:p>
            <a:r>
              <a:rPr lang="en-US" dirty="0" smtClean="0"/>
              <a:t>Target Tissue</a:t>
            </a:r>
          </a:p>
          <a:p>
            <a:pPr lvl="1"/>
            <a:r>
              <a:rPr lang="en-US" dirty="0" smtClean="0"/>
              <a:t>Ovaries in females and testes in males</a:t>
            </a:r>
          </a:p>
          <a:p>
            <a:r>
              <a:rPr lang="en-US" dirty="0" smtClean="0"/>
              <a:t>Effect</a:t>
            </a:r>
          </a:p>
          <a:p>
            <a:pPr lvl="1"/>
            <a:r>
              <a:rPr lang="en-US" dirty="0" smtClean="0"/>
              <a:t>FSH stimulates follicles to mature in the ovaries and causes estrogen to be released to the uterus to begin endometrial proliferation.  In males it stimulates sperm production and release of testosterone. (Estrogen and testosterone both stimulate sexual maturation)</a:t>
            </a:r>
          </a:p>
          <a:p>
            <a:pPr lvl="1"/>
            <a:r>
              <a:rPr lang="en-US" dirty="0" smtClean="0"/>
              <a:t>LH stimulates a mature follicle to be released (ovulation) from the ovary and release of progesterone to stimulate endometrial cells to produce large quantities for sugar for nutritional need of possible implant by a fertilized zygote (blastula stage).</a:t>
            </a: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1522" y="1504188"/>
            <a:ext cx="238125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7772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Reproductive cycles and sexual maturation</a:t>
            </a:r>
          </a:p>
          <a:p>
            <a:r>
              <a:rPr lang="en-US" dirty="0" smtClean="0"/>
              <a:t>Antagonistic/synergistic/neither</a:t>
            </a:r>
          </a:p>
          <a:p>
            <a:pPr lvl="1"/>
            <a:r>
              <a:rPr lang="en-US" dirty="0" smtClean="0"/>
              <a:t>They are synergistic, because they help control the reproductive cycle</a:t>
            </a:r>
          </a:p>
          <a:p>
            <a:r>
              <a:rPr lang="en-US" dirty="0" smtClean="0"/>
              <a:t>Animal or Plant</a:t>
            </a:r>
          </a:p>
          <a:p>
            <a:pPr lvl="1"/>
            <a:r>
              <a:rPr lang="en-US" dirty="0" smtClean="0"/>
              <a:t>They are animal hormones</a:t>
            </a:r>
            <a:endParaRPr lang="en-US" dirty="0"/>
          </a:p>
        </p:txBody>
      </p:sp>
    </p:spTree>
    <p:extLst>
      <p:ext uri="{BB962C8B-B14F-4D97-AF65-F5344CB8AC3E}">
        <p14:creationId xmlns:p14="http://schemas.microsoft.com/office/powerpoint/2010/main" val="29011793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Melanocyte Stimulating Hormone (MSH) &amp; Melatonin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Origin</a:t>
            </a:r>
          </a:p>
          <a:p>
            <a:pPr lvl="1"/>
            <a:r>
              <a:rPr lang="en-US" dirty="0" smtClean="0"/>
              <a:t>MSH- anterior pituitary</a:t>
            </a:r>
          </a:p>
          <a:p>
            <a:pPr lvl="1"/>
            <a:r>
              <a:rPr lang="en-US" dirty="0" smtClean="0"/>
              <a:t>Melatonin- Pineal gland of the brain</a:t>
            </a:r>
          </a:p>
          <a:p>
            <a:r>
              <a:rPr lang="en-US" dirty="0" smtClean="0"/>
              <a:t>Target Tissue</a:t>
            </a:r>
          </a:p>
          <a:p>
            <a:pPr lvl="1"/>
            <a:r>
              <a:rPr lang="en-US" dirty="0" smtClean="0"/>
              <a:t>MSH- skin cells</a:t>
            </a:r>
          </a:p>
          <a:p>
            <a:pPr lvl="1"/>
            <a:r>
              <a:rPr lang="en-US" dirty="0" smtClean="0"/>
              <a:t>Melatonin- </a:t>
            </a:r>
            <a:r>
              <a:rPr lang="en-US" dirty="0" err="1" smtClean="0"/>
              <a:t>suprachiasmatic</a:t>
            </a:r>
            <a:r>
              <a:rPr lang="en-US" dirty="0" smtClean="0"/>
              <a:t> nuclei (SCN) of the brain stem</a:t>
            </a:r>
          </a:p>
          <a:p>
            <a:r>
              <a:rPr lang="en-US" dirty="0" smtClean="0"/>
              <a:t>Effect</a:t>
            </a:r>
          </a:p>
          <a:p>
            <a:pPr lvl="1"/>
            <a:r>
              <a:rPr lang="en-US" dirty="0" smtClean="0"/>
              <a:t>MSH stimulates skin cells to begin producing melanin protein pigments to try and absorb harmful UV radiation (tanning response)</a:t>
            </a:r>
          </a:p>
          <a:p>
            <a:pPr lvl="1"/>
            <a:r>
              <a:rPr lang="en-US" dirty="0" smtClean="0"/>
              <a:t>Melatonin stimulates sleeps</a:t>
            </a:r>
          </a:p>
          <a:p>
            <a:pPr marL="0" indent="0">
              <a:buNone/>
            </a:pP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600200"/>
            <a:ext cx="2637473" cy="198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2033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MSH- tanning response to avoid UV damage from the sun</a:t>
            </a:r>
          </a:p>
          <a:p>
            <a:pPr lvl="1"/>
            <a:r>
              <a:rPr lang="en-US" dirty="0" smtClean="0"/>
              <a:t>Melatonin- sleep and awareness cycles</a:t>
            </a:r>
          </a:p>
          <a:p>
            <a:r>
              <a:rPr lang="en-US" dirty="0" smtClean="0"/>
              <a:t>Antagonistic/Synergistic/Neither</a:t>
            </a:r>
          </a:p>
          <a:p>
            <a:pPr lvl="1"/>
            <a:r>
              <a:rPr lang="en-US" dirty="0" smtClean="0"/>
              <a:t>Neither, not related</a:t>
            </a:r>
          </a:p>
          <a:p>
            <a:r>
              <a:rPr lang="en-US" dirty="0" smtClean="0"/>
              <a:t>Animal or Plant Hormones</a:t>
            </a:r>
          </a:p>
          <a:p>
            <a:pPr lvl="1"/>
            <a:r>
              <a:rPr lang="en-US" dirty="0" smtClean="0"/>
              <a:t>Both are animal</a:t>
            </a:r>
            <a:endParaRPr lang="en-US" dirty="0"/>
          </a:p>
        </p:txBody>
      </p:sp>
    </p:spTree>
    <p:extLst>
      <p:ext uri="{BB962C8B-B14F-4D97-AF65-F5344CB8AC3E}">
        <p14:creationId xmlns:p14="http://schemas.microsoft.com/office/powerpoint/2010/main" val="2791043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Insulin and Glucagon</a:t>
            </a:r>
            <a:endParaRPr lang="en-US" dirty="0"/>
          </a:p>
        </p:txBody>
      </p:sp>
      <p:sp>
        <p:nvSpPr>
          <p:cNvPr id="3" name="Content Placeholder 2"/>
          <p:cNvSpPr>
            <a:spLocks noGrp="1"/>
          </p:cNvSpPr>
          <p:nvPr>
            <p:ph idx="1"/>
          </p:nvPr>
        </p:nvSpPr>
        <p:spPr>
          <a:xfrm>
            <a:off x="457200" y="1600200"/>
            <a:ext cx="8534400" cy="5029200"/>
          </a:xfrm>
        </p:spPr>
        <p:txBody>
          <a:bodyPr>
            <a:normAutofit fontScale="85000" lnSpcReduction="10000"/>
          </a:bodyPr>
          <a:lstStyle/>
          <a:p>
            <a:r>
              <a:rPr lang="en-US" dirty="0" smtClean="0"/>
              <a:t>Origin</a:t>
            </a:r>
          </a:p>
          <a:p>
            <a:pPr lvl="1"/>
            <a:r>
              <a:rPr lang="en-US" dirty="0" smtClean="0"/>
              <a:t>Insulin- beta cells of the islets of Langerhans in the pancreas</a:t>
            </a:r>
          </a:p>
          <a:p>
            <a:pPr lvl="1"/>
            <a:r>
              <a:rPr lang="en-US" dirty="0" smtClean="0"/>
              <a:t>Glucagon- alpha cells of the islets of Langerhans in the pancreas</a:t>
            </a:r>
          </a:p>
          <a:p>
            <a:r>
              <a:rPr lang="en-US" dirty="0" smtClean="0"/>
              <a:t>Target tissue</a:t>
            </a:r>
          </a:p>
          <a:p>
            <a:pPr lvl="1"/>
            <a:r>
              <a:rPr lang="en-US" dirty="0" smtClean="0"/>
              <a:t>Insulin- liver and body cells</a:t>
            </a:r>
          </a:p>
          <a:p>
            <a:pPr lvl="1"/>
            <a:r>
              <a:rPr lang="en-US" dirty="0" smtClean="0"/>
              <a:t>Glucagon- liver and body cells</a:t>
            </a:r>
          </a:p>
          <a:p>
            <a:r>
              <a:rPr lang="en-US" dirty="0" smtClean="0"/>
              <a:t>Effect</a:t>
            </a:r>
          </a:p>
          <a:p>
            <a:pPr lvl="1"/>
            <a:r>
              <a:rPr lang="en-US" dirty="0" smtClean="0"/>
              <a:t>Insulin stimulates cells to take up excess sugar in the blood to lower blood sugar levels and helps raise cellular rates</a:t>
            </a:r>
          </a:p>
          <a:p>
            <a:pPr lvl="1"/>
            <a:r>
              <a:rPr lang="en-US" dirty="0" smtClean="0"/>
              <a:t>Glucagon raises blood sugar levels by causing the liver to break down glycogen to glucose and put it in the blood</a:t>
            </a:r>
            <a:endParaRPr lang="en-US" dirty="0"/>
          </a:p>
        </p:txBody>
      </p:sp>
    </p:spTree>
    <p:extLst>
      <p:ext uri="{BB962C8B-B14F-4D97-AF65-F5344CB8AC3E}">
        <p14:creationId xmlns:p14="http://schemas.microsoft.com/office/powerpoint/2010/main" val="18296073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marL="742950" lvl="2" indent="-342900"/>
            <a:r>
              <a:rPr lang="en-US" dirty="0"/>
              <a:t>Blood glucose levels associated with eating</a:t>
            </a:r>
          </a:p>
          <a:p>
            <a:r>
              <a:rPr lang="en-US" dirty="0" smtClean="0"/>
              <a:t>Antagonistic/Synergistic/Neither</a:t>
            </a:r>
          </a:p>
          <a:p>
            <a:pPr lvl="1"/>
            <a:r>
              <a:rPr lang="en-US" dirty="0" smtClean="0"/>
              <a:t>Antagonistic to control blood glucose levels</a:t>
            </a:r>
          </a:p>
          <a:p>
            <a:r>
              <a:rPr lang="en-US" dirty="0" smtClean="0"/>
              <a:t>Animal/Plant</a:t>
            </a:r>
          </a:p>
          <a:p>
            <a:pPr lvl="1"/>
            <a:r>
              <a:rPr lang="en-US" dirty="0" smtClean="0"/>
              <a:t>animals</a:t>
            </a:r>
          </a:p>
          <a:p>
            <a:pPr marL="457200" lvl="1" indent="0">
              <a:buNone/>
            </a:pPr>
            <a:endParaRPr lang="en-US" dirty="0"/>
          </a:p>
        </p:txBody>
      </p:sp>
    </p:spTree>
    <p:extLst>
      <p:ext uri="{BB962C8B-B14F-4D97-AF65-F5344CB8AC3E}">
        <p14:creationId xmlns:p14="http://schemas.microsoft.com/office/powerpoint/2010/main" val="108938624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Epinephrine/Norepinephrine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Origin</a:t>
            </a:r>
          </a:p>
          <a:p>
            <a:pPr lvl="1"/>
            <a:r>
              <a:rPr lang="en-US" dirty="0" smtClean="0"/>
              <a:t>Epinephrine- Medulla of the adrenal gland and neurons</a:t>
            </a:r>
          </a:p>
          <a:p>
            <a:pPr lvl="1"/>
            <a:r>
              <a:rPr lang="en-US" dirty="0" smtClean="0"/>
              <a:t>Norepinephrine- Medulla of the adrenal gland and neurons</a:t>
            </a:r>
          </a:p>
          <a:p>
            <a:r>
              <a:rPr lang="en-US" dirty="0" smtClean="0"/>
              <a:t>Target Tissue</a:t>
            </a:r>
          </a:p>
          <a:p>
            <a:pPr lvl="1"/>
            <a:r>
              <a:rPr lang="en-US" dirty="0" smtClean="0"/>
              <a:t>Muscle cells and liver</a:t>
            </a:r>
          </a:p>
          <a:p>
            <a:r>
              <a:rPr lang="en-US" dirty="0" smtClean="0"/>
              <a:t>Effect</a:t>
            </a:r>
          </a:p>
          <a:p>
            <a:pPr lvl="1"/>
            <a:r>
              <a:rPr lang="en-US" dirty="0" smtClean="0"/>
              <a:t>Both increase cellular respiration rates, conversion of glycogen, lipids, and proteins to energy, breathing and oxygen uptake, increase in blood pressure</a:t>
            </a:r>
            <a:endParaRPr lang="en-US" dirty="0"/>
          </a:p>
        </p:txBody>
      </p:sp>
    </p:spTree>
    <p:extLst>
      <p:ext uri="{BB962C8B-B14F-4D97-AF65-F5344CB8AC3E}">
        <p14:creationId xmlns:p14="http://schemas.microsoft.com/office/powerpoint/2010/main" val="289438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Energy production in stressful times (fight or flight response)</a:t>
            </a:r>
          </a:p>
          <a:p>
            <a:r>
              <a:rPr lang="en-US" dirty="0" smtClean="0"/>
              <a:t>Antagonistic/Synergistic/Neither</a:t>
            </a:r>
          </a:p>
          <a:p>
            <a:pPr lvl="1"/>
            <a:r>
              <a:rPr lang="en-US" dirty="0" smtClean="0"/>
              <a:t>Synergistic to control energy production</a:t>
            </a:r>
          </a:p>
          <a:p>
            <a:r>
              <a:rPr lang="en-US" dirty="0" smtClean="0"/>
              <a:t>Animal/Plant</a:t>
            </a:r>
          </a:p>
          <a:p>
            <a:pPr lvl="1"/>
            <a:r>
              <a:rPr lang="en-US" dirty="0" smtClean="0"/>
              <a:t>animal</a:t>
            </a:r>
            <a:endParaRPr lang="en-US" dirty="0"/>
          </a:p>
        </p:txBody>
      </p:sp>
    </p:spTree>
    <p:extLst>
      <p:ext uri="{BB962C8B-B14F-4D97-AF65-F5344CB8AC3E}">
        <p14:creationId xmlns:p14="http://schemas.microsoft.com/office/powerpoint/2010/main" val="1087040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RAAS</a:t>
            </a:r>
            <a:br>
              <a:rPr lang="en-US" dirty="0" smtClean="0"/>
            </a:br>
            <a:r>
              <a:rPr lang="en-US" dirty="0" smtClean="0"/>
              <a:t>(Renin-</a:t>
            </a:r>
            <a:r>
              <a:rPr lang="en-US" dirty="0" err="1" smtClean="0"/>
              <a:t>Angiostenin</a:t>
            </a:r>
            <a:r>
              <a:rPr lang="en-US" dirty="0" smtClean="0"/>
              <a:t>-Aldosterone System)</a:t>
            </a:r>
            <a:endParaRPr lang="en-US" dirty="0"/>
          </a:p>
        </p:txBody>
      </p:sp>
      <p:sp>
        <p:nvSpPr>
          <p:cNvPr id="3" name="Content Placeholder 2"/>
          <p:cNvSpPr>
            <a:spLocks noGrp="1"/>
          </p:cNvSpPr>
          <p:nvPr>
            <p:ph idx="1"/>
          </p:nvPr>
        </p:nvSpPr>
        <p:spPr/>
        <p:txBody>
          <a:bodyPr>
            <a:normAutofit fontScale="92500" lnSpcReduction="10000"/>
          </a:bodyPr>
          <a:lstStyle/>
          <a:p>
            <a:endParaRPr lang="en-US" dirty="0" smtClean="0"/>
          </a:p>
          <a:p>
            <a:r>
              <a:rPr lang="en-US" dirty="0" smtClean="0"/>
              <a:t>Origin </a:t>
            </a:r>
          </a:p>
          <a:p>
            <a:pPr lvl="1"/>
            <a:r>
              <a:rPr lang="en-US" dirty="0" smtClean="0"/>
              <a:t>Renin- afferent </a:t>
            </a:r>
            <a:r>
              <a:rPr lang="en-US" dirty="0" err="1" smtClean="0"/>
              <a:t>ateriole</a:t>
            </a:r>
            <a:r>
              <a:rPr lang="en-US" dirty="0" smtClean="0"/>
              <a:t> of the glomerulus</a:t>
            </a:r>
          </a:p>
          <a:p>
            <a:pPr lvl="1"/>
            <a:r>
              <a:rPr lang="en-US" dirty="0" smtClean="0"/>
              <a:t>Angiotensin- blood</a:t>
            </a:r>
          </a:p>
          <a:p>
            <a:pPr lvl="1"/>
            <a:r>
              <a:rPr lang="en-US" dirty="0" smtClean="0"/>
              <a:t>Aldosterone- adrenal gland</a:t>
            </a:r>
          </a:p>
          <a:p>
            <a:r>
              <a:rPr lang="en-US" dirty="0" smtClean="0"/>
              <a:t>Target Tissue</a:t>
            </a:r>
          </a:p>
          <a:p>
            <a:pPr lvl="1"/>
            <a:r>
              <a:rPr lang="en-US" dirty="0" smtClean="0"/>
              <a:t>Renin- blood</a:t>
            </a:r>
          </a:p>
          <a:p>
            <a:pPr lvl="1"/>
            <a:r>
              <a:rPr lang="en-US" dirty="0" smtClean="0"/>
              <a:t>Angiotensin- blood</a:t>
            </a:r>
          </a:p>
          <a:p>
            <a:pPr lvl="1"/>
            <a:r>
              <a:rPr lang="en-US" dirty="0" smtClean="0"/>
              <a:t>Aldosterone- distal tubules and collecting ducts of </a:t>
            </a:r>
            <a:r>
              <a:rPr lang="en-US" dirty="0" err="1" smtClean="0"/>
              <a:t>nephons</a:t>
            </a:r>
            <a:r>
              <a:rPr lang="en-US" dirty="0" smtClean="0"/>
              <a:t> in the kidneys</a:t>
            </a:r>
          </a:p>
        </p:txBody>
      </p:sp>
    </p:spTree>
    <p:extLst>
      <p:ext uri="{BB962C8B-B14F-4D97-AF65-F5344CB8AC3E}">
        <p14:creationId xmlns:p14="http://schemas.microsoft.com/office/powerpoint/2010/main" val="3825297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Oxytocin/Prolactin</a:t>
            </a:r>
            <a:endParaRPr lang="en-US" dirty="0"/>
          </a:p>
        </p:txBody>
      </p:sp>
      <p:sp>
        <p:nvSpPr>
          <p:cNvPr id="3" name="Content Placeholder 2"/>
          <p:cNvSpPr>
            <a:spLocks noGrp="1"/>
          </p:cNvSpPr>
          <p:nvPr>
            <p:ph idx="1"/>
          </p:nvPr>
        </p:nvSpPr>
        <p:spPr>
          <a:xfrm>
            <a:off x="457200" y="1219200"/>
            <a:ext cx="8382000" cy="5029200"/>
          </a:xfrm>
        </p:spPr>
        <p:txBody>
          <a:bodyPr>
            <a:normAutofit lnSpcReduction="10000"/>
          </a:bodyPr>
          <a:lstStyle/>
          <a:p>
            <a:r>
              <a:rPr lang="en-US" dirty="0" smtClean="0"/>
              <a:t>Origin</a:t>
            </a:r>
          </a:p>
          <a:p>
            <a:pPr lvl="1"/>
            <a:r>
              <a:rPr lang="en-US" dirty="0" smtClean="0"/>
              <a:t>Oxytocin- Posterior Pituitary </a:t>
            </a:r>
          </a:p>
          <a:p>
            <a:pPr lvl="1"/>
            <a:r>
              <a:rPr lang="en-US" dirty="0" smtClean="0"/>
              <a:t>Prolactin- Anterior Pituitary</a:t>
            </a:r>
          </a:p>
          <a:p>
            <a:r>
              <a:rPr lang="en-US" dirty="0" smtClean="0"/>
              <a:t>Target Tissue</a:t>
            </a:r>
          </a:p>
          <a:p>
            <a:pPr lvl="1"/>
            <a:r>
              <a:rPr lang="en-US" dirty="0" smtClean="0"/>
              <a:t>Oxytocin- Uterus and Breast Muscle</a:t>
            </a:r>
          </a:p>
          <a:p>
            <a:pPr lvl="1"/>
            <a:r>
              <a:rPr lang="en-US" dirty="0" smtClean="0"/>
              <a:t>Prolactin- </a:t>
            </a:r>
            <a:r>
              <a:rPr lang="en-US" dirty="0" smtClean="0"/>
              <a:t>mammary glands of the breast</a:t>
            </a:r>
            <a:endParaRPr lang="en-US" dirty="0" smtClean="0"/>
          </a:p>
          <a:p>
            <a:r>
              <a:rPr lang="en-US" dirty="0" smtClean="0"/>
              <a:t>Effect</a:t>
            </a:r>
          </a:p>
          <a:p>
            <a:pPr lvl="1"/>
            <a:r>
              <a:rPr lang="en-US" dirty="0" smtClean="0"/>
              <a:t>Oxytocin causes muscle contraction to expel the baby and expel milk in the breast</a:t>
            </a:r>
          </a:p>
          <a:p>
            <a:pPr lvl="1"/>
            <a:r>
              <a:rPr lang="en-US" dirty="0" smtClean="0"/>
              <a:t>Prolactin stimulates milk production</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143000"/>
            <a:ext cx="1981200" cy="2518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255614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324600"/>
          </a:xfrm>
        </p:spPr>
        <p:txBody>
          <a:bodyPr>
            <a:normAutofit fontScale="85000" lnSpcReduction="20000"/>
          </a:bodyPr>
          <a:lstStyle/>
          <a:p>
            <a:r>
              <a:rPr lang="en-US" dirty="0" smtClean="0"/>
              <a:t>Effect</a:t>
            </a:r>
          </a:p>
          <a:p>
            <a:pPr lvl="1"/>
            <a:r>
              <a:rPr lang="en-US" dirty="0" smtClean="0"/>
              <a:t>Renin activates the blood enzyme angiotensinogen to become angiotensin</a:t>
            </a:r>
          </a:p>
          <a:p>
            <a:pPr lvl="1"/>
            <a:r>
              <a:rPr lang="en-US" dirty="0" smtClean="0"/>
              <a:t>Angiotensin causes the adrenal gland to release aldosterone and make the arterioles constrict to reduce blood flow</a:t>
            </a:r>
          </a:p>
          <a:p>
            <a:pPr lvl="1"/>
            <a:r>
              <a:rPr lang="en-US" dirty="0" smtClean="0"/>
              <a:t>Aldosterone causes water reabsorption within the distil tubule and collecting duct to increase blood volume</a:t>
            </a:r>
          </a:p>
          <a:p>
            <a:r>
              <a:rPr lang="en-US" dirty="0" smtClean="0"/>
              <a:t>What is being controlled</a:t>
            </a:r>
          </a:p>
          <a:p>
            <a:pPr lvl="1"/>
            <a:r>
              <a:rPr lang="en-US" dirty="0" smtClean="0"/>
              <a:t>The RAAS system is an emergency mechanism of the body to rapidly increase blood volume in an attempt to keep blood pressure up, and avoid heart failure, because there is a wound causing large amounts of blood loss</a:t>
            </a:r>
          </a:p>
          <a:p>
            <a:r>
              <a:rPr lang="en-US" dirty="0" smtClean="0"/>
              <a:t>Antagonistic/Synergistic/Neither</a:t>
            </a:r>
          </a:p>
          <a:p>
            <a:pPr lvl="1"/>
            <a:r>
              <a:rPr lang="en-US" dirty="0" smtClean="0"/>
              <a:t>Synergistic, they work together to increase blood volume</a:t>
            </a:r>
          </a:p>
          <a:p>
            <a:r>
              <a:rPr lang="en-US" dirty="0" smtClean="0"/>
              <a:t>Animal/Plant</a:t>
            </a:r>
          </a:p>
          <a:p>
            <a:pPr lvl="1"/>
            <a:r>
              <a:rPr lang="en-US" dirty="0" smtClean="0"/>
              <a:t>animal</a:t>
            </a:r>
          </a:p>
        </p:txBody>
      </p:sp>
    </p:spTree>
    <p:extLst>
      <p:ext uri="{BB962C8B-B14F-4D97-AF65-F5344CB8AC3E}">
        <p14:creationId xmlns:p14="http://schemas.microsoft.com/office/powerpoint/2010/main" val="154854912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Auxin</a:t>
            </a:r>
            <a:r>
              <a:rPr lang="en-US" dirty="0" smtClean="0"/>
              <a:t> (IAA) and </a:t>
            </a:r>
            <a:r>
              <a:rPr lang="en-US" dirty="0" err="1" smtClean="0"/>
              <a:t>Cytokinins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Origin</a:t>
            </a:r>
          </a:p>
          <a:p>
            <a:pPr lvl="1"/>
            <a:r>
              <a:rPr lang="en-US" dirty="0" smtClean="0"/>
              <a:t>IAA- apical meristem of shoots</a:t>
            </a:r>
          </a:p>
          <a:p>
            <a:pPr lvl="1"/>
            <a:r>
              <a:rPr lang="en-US" dirty="0" err="1" smtClean="0"/>
              <a:t>Cytokinins</a:t>
            </a:r>
            <a:r>
              <a:rPr lang="en-US" dirty="0" smtClean="0"/>
              <a:t>- apical meristem of roots</a:t>
            </a:r>
          </a:p>
          <a:p>
            <a:r>
              <a:rPr lang="en-US" dirty="0" smtClean="0"/>
              <a:t>Target Tissue</a:t>
            </a:r>
          </a:p>
          <a:p>
            <a:pPr lvl="1"/>
            <a:r>
              <a:rPr lang="en-US" dirty="0" smtClean="0"/>
              <a:t>IAA- stems, trunk, and roots</a:t>
            </a:r>
          </a:p>
          <a:p>
            <a:pPr lvl="1"/>
            <a:r>
              <a:rPr lang="en-US" dirty="0" err="1" smtClean="0"/>
              <a:t>Cytokinins</a:t>
            </a:r>
            <a:r>
              <a:rPr lang="en-US" dirty="0" smtClean="0"/>
              <a:t>- stems and trunk</a:t>
            </a:r>
          </a:p>
          <a:p>
            <a:r>
              <a:rPr lang="en-US" dirty="0" smtClean="0"/>
              <a:t>Effect</a:t>
            </a:r>
          </a:p>
          <a:p>
            <a:pPr lvl="1"/>
            <a:r>
              <a:rPr lang="en-US" dirty="0" smtClean="0"/>
              <a:t>IAA- causes apical dominance in shoots, lateral root growth, </a:t>
            </a:r>
            <a:r>
              <a:rPr lang="en-US" dirty="0" err="1" smtClean="0"/>
              <a:t>phototrophism</a:t>
            </a:r>
            <a:r>
              <a:rPr lang="en-US" dirty="0" smtClean="0"/>
              <a:t>, cell elongation, and fruit </a:t>
            </a:r>
            <a:r>
              <a:rPr lang="en-US" dirty="0" err="1" smtClean="0"/>
              <a:t>devlopment</a:t>
            </a:r>
            <a:r>
              <a:rPr lang="en-US" dirty="0" smtClean="0"/>
              <a:t> from an ovary of a flower</a:t>
            </a:r>
          </a:p>
          <a:p>
            <a:pPr lvl="1"/>
            <a:r>
              <a:rPr lang="en-US" dirty="0" err="1" smtClean="0"/>
              <a:t>cytokinins</a:t>
            </a:r>
            <a:r>
              <a:rPr lang="en-US" dirty="0"/>
              <a:t> </a:t>
            </a:r>
            <a:r>
              <a:rPr lang="en-US" dirty="0" smtClean="0"/>
              <a:t>cause apical dominance in roots, lateral stem </a:t>
            </a:r>
            <a:r>
              <a:rPr lang="en-US" dirty="0" err="1" smtClean="0"/>
              <a:t>elongatin</a:t>
            </a:r>
            <a:r>
              <a:rPr lang="en-US" dirty="0" smtClean="0"/>
              <a:t>, cell differentiation, slowing aging</a:t>
            </a:r>
            <a:endParaRPr lang="en-US" dirty="0"/>
          </a:p>
        </p:txBody>
      </p:sp>
    </p:spTree>
    <p:extLst>
      <p:ext uri="{BB962C8B-B14F-4D97-AF65-F5344CB8AC3E}">
        <p14:creationId xmlns:p14="http://schemas.microsoft.com/office/powerpoint/2010/main" val="38400977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Growth and development of plants and fruits</a:t>
            </a:r>
          </a:p>
          <a:p>
            <a:r>
              <a:rPr lang="en-US" dirty="0"/>
              <a:t> </a:t>
            </a:r>
            <a:r>
              <a:rPr lang="en-US" dirty="0" smtClean="0"/>
              <a:t>Antagonistic/Synergistic/Neither</a:t>
            </a:r>
          </a:p>
          <a:p>
            <a:pPr lvl="1"/>
            <a:r>
              <a:rPr lang="en-US" dirty="0" smtClean="0"/>
              <a:t>Antagonistic, to help ensure proper plant growth tall and wide</a:t>
            </a:r>
          </a:p>
          <a:p>
            <a:r>
              <a:rPr lang="en-US" dirty="0" smtClean="0"/>
              <a:t>Animal/Plant</a:t>
            </a:r>
          </a:p>
          <a:p>
            <a:pPr lvl="1"/>
            <a:r>
              <a:rPr lang="en-US" dirty="0" smtClean="0"/>
              <a:t>plant</a:t>
            </a:r>
            <a:endParaRPr lang="en-US" dirty="0"/>
          </a:p>
        </p:txBody>
      </p:sp>
    </p:spTree>
    <p:extLst>
      <p:ext uri="{BB962C8B-B14F-4D97-AF65-F5344CB8AC3E}">
        <p14:creationId xmlns:p14="http://schemas.microsoft.com/office/powerpoint/2010/main" val="4907017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Gibberellins &amp; Ethylene Gas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r>
              <a:rPr lang="en-US" dirty="0" smtClean="0"/>
              <a:t>Origin</a:t>
            </a:r>
          </a:p>
          <a:p>
            <a:pPr lvl="1"/>
            <a:r>
              <a:rPr lang="en-US" dirty="0" smtClean="0"/>
              <a:t>Gibberellins- seeds</a:t>
            </a:r>
          </a:p>
          <a:p>
            <a:pPr lvl="1"/>
            <a:r>
              <a:rPr lang="en-US" dirty="0" smtClean="0"/>
              <a:t>Ethylene gas- seedlings and fruit</a:t>
            </a:r>
          </a:p>
          <a:p>
            <a:r>
              <a:rPr lang="en-US" dirty="0" smtClean="0"/>
              <a:t>Target Tissue</a:t>
            </a:r>
          </a:p>
          <a:p>
            <a:pPr lvl="1"/>
            <a:r>
              <a:rPr lang="en-US" dirty="0" smtClean="0"/>
              <a:t>Gibberellins- fruits and seedlings </a:t>
            </a:r>
          </a:p>
          <a:p>
            <a:pPr lvl="1"/>
            <a:r>
              <a:rPr lang="en-US" dirty="0" smtClean="0"/>
              <a:t>Ethylene gas- fruit and apical meristem of the seedling shoot</a:t>
            </a:r>
          </a:p>
          <a:p>
            <a:r>
              <a:rPr lang="en-US" dirty="0" smtClean="0"/>
              <a:t>Effect</a:t>
            </a:r>
          </a:p>
          <a:p>
            <a:pPr lvl="1"/>
            <a:r>
              <a:rPr lang="en-US" dirty="0" smtClean="0"/>
              <a:t>Gibberellins break seed dormancy in the spring, seedling, growth (bolting), fruit size growth (promotes gigantic fruit)</a:t>
            </a:r>
          </a:p>
          <a:p>
            <a:pPr lvl="1"/>
            <a:r>
              <a:rPr lang="en-US" dirty="0" smtClean="0"/>
              <a:t>Ethylene gas assists in fruit maturation, triple response in seedlings to grow around barriers while in the ground, apoptosis in xylem and leaves</a:t>
            </a:r>
            <a:endParaRPr lang="en-US" dirty="0"/>
          </a:p>
        </p:txBody>
      </p:sp>
    </p:spTree>
    <p:extLst>
      <p:ext uri="{BB962C8B-B14F-4D97-AF65-F5344CB8AC3E}">
        <p14:creationId xmlns:p14="http://schemas.microsoft.com/office/powerpoint/2010/main" val="399883968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Growth and development in plants and fruits</a:t>
            </a:r>
          </a:p>
          <a:p>
            <a:r>
              <a:rPr lang="en-US" dirty="0" smtClean="0"/>
              <a:t>Antagonistic/Synergistic/Neither</a:t>
            </a:r>
          </a:p>
          <a:p>
            <a:pPr lvl="1"/>
            <a:r>
              <a:rPr lang="en-US" dirty="0" smtClean="0"/>
              <a:t>Neither, not related</a:t>
            </a:r>
          </a:p>
          <a:p>
            <a:r>
              <a:rPr lang="en-US" dirty="0" smtClean="0"/>
              <a:t>Animal/Plant</a:t>
            </a:r>
          </a:p>
          <a:p>
            <a:pPr lvl="1"/>
            <a:r>
              <a:rPr lang="en-US" dirty="0" smtClean="0"/>
              <a:t>plant</a:t>
            </a:r>
            <a:endParaRPr lang="en-US" dirty="0"/>
          </a:p>
        </p:txBody>
      </p:sp>
    </p:spTree>
    <p:extLst>
      <p:ext uri="{BB962C8B-B14F-4D97-AF65-F5344CB8AC3E}">
        <p14:creationId xmlns:p14="http://schemas.microsoft.com/office/powerpoint/2010/main" val="30431275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Oxytocin/Prolactin</a:t>
            </a:r>
            <a:endParaRPr lang="en-US" dirty="0"/>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Birth and breast feeding</a:t>
            </a:r>
          </a:p>
          <a:p>
            <a:r>
              <a:rPr lang="en-US" dirty="0" smtClean="0"/>
              <a:t>Antagonistic/Synergistic/Neither</a:t>
            </a:r>
          </a:p>
          <a:p>
            <a:pPr lvl="1"/>
            <a:r>
              <a:rPr lang="en-US" dirty="0" smtClean="0"/>
              <a:t>Synergistic (they both work at birth)</a:t>
            </a:r>
          </a:p>
          <a:p>
            <a:r>
              <a:rPr lang="en-US" dirty="0" smtClean="0"/>
              <a:t>Animal or Plant</a:t>
            </a:r>
          </a:p>
          <a:p>
            <a:pPr lvl="1"/>
            <a:r>
              <a:rPr lang="en-US" dirty="0" smtClean="0"/>
              <a:t>animal</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3352800"/>
            <a:ext cx="2209800" cy="2817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15688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Antidiuretic Hormone (ADH) &amp; Atrial </a:t>
            </a:r>
            <a:r>
              <a:rPr lang="en-US" dirty="0" err="1" smtClean="0"/>
              <a:t>Nutriuretic</a:t>
            </a:r>
            <a:r>
              <a:rPr lang="en-US" dirty="0" smtClean="0"/>
              <a:t> (ANF)</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Origin</a:t>
            </a:r>
          </a:p>
          <a:p>
            <a:pPr lvl="1"/>
            <a:r>
              <a:rPr lang="en-US" dirty="0" smtClean="0"/>
              <a:t>ADH- posterior pituitary</a:t>
            </a:r>
          </a:p>
          <a:p>
            <a:pPr lvl="1"/>
            <a:r>
              <a:rPr lang="en-US" dirty="0" smtClean="0"/>
              <a:t>ANF- </a:t>
            </a:r>
            <a:r>
              <a:rPr lang="en-US" dirty="0" smtClean="0"/>
              <a:t>Right </a:t>
            </a:r>
            <a:r>
              <a:rPr lang="en-US" dirty="0" smtClean="0"/>
              <a:t>Atrium of the heart</a:t>
            </a:r>
          </a:p>
          <a:p>
            <a:r>
              <a:rPr lang="en-US" dirty="0" smtClean="0"/>
              <a:t>Target </a:t>
            </a:r>
            <a:r>
              <a:rPr lang="en-US" dirty="0" smtClean="0"/>
              <a:t>Tissue</a:t>
            </a:r>
          </a:p>
          <a:p>
            <a:pPr lvl="1"/>
            <a:r>
              <a:rPr lang="en-US" dirty="0" smtClean="0"/>
              <a:t>Both in the distal tubule and collecting duct of nephrons in the kidney</a:t>
            </a:r>
            <a:endParaRPr lang="en-US" dirty="0" smtClean="0"/>
          </a:p>
          <a:p>
            <a:r>
              <a:rPr lang="en-US" dirty="0" smtClean="0"/>
              <a:t>Effect</a:t>
            </a:r>
          </a:p>
          <a:p>
            <a:pPr lvl="1"/>
            <a:r>
              <a:rPr lang="en-US" dirty="0" smtClean="0"/>
              <a:t>ADH reduces urine production by reabsorbing the water because the body is dehydrated</a:t>
            </a:r>
          </a:p>
          <a:p>
            <a:pPr lvl="1"/>
            <a:r>
              <a:rPr lang="en-US" dirty="0" smtClean="0"/>
              <a:t>ANF increase urine production by causing less water reabsorption because the blood pressure is too high due to the extra water</a:t>
            </a:r>
            <a:endParaRPr lang="en-US" dirty="0"/>
          </a:p>
        </p:txBody>
      </p:sp>
    </p:spTree>
    <p:extLst>
      <p:ext uri="{BB962C8B-B14F-4D97-AF65-F5344CB8AC3E}">
        <p14:creationId xmlns:p14="http://schemas.microsoft.com/office/powerpoint/2010/main" val="281894135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Osmoregulation (water control)</a:t>
            </a:r>
          </a:p>
          <a:p>
            <a:r>
              <a:rPr lang="en-US" dirty="0" smtClean="0"/>
              <a:t>Antagonistic/Synergistic/Neither</a:t>
            </a:r>
          </a:p>
          <a:p>
            <a:pPr lvl="1"/>
            <a:r>
              <a:rPr lang="en-US" dirty="0" smtClean="0"/>
              <a:t>Antagonistic, they work against each other to control water levels</a:t>
            </a:r>
          </a:p>
          <a:p>
            <a:r>
              <a:rPr lang="en-US" dirty="0" smtClean="0"/>
              <a:t>Animal/Plant</a:t>
            </a:r>
          </a:p>
          <a:p>
            <a:pPr lvl="1"/>
            <a:r>
              <a:rPr lang="en-US" dirty="0" smtClean="0"/>
              <a:t>animals</a:t>
            </a:r>
            <a:endParaRPr lang="en-US" dirty="0"/>
          </a:p>
        </p:txBody>
      </p:sp>
    </p:spTree>
    <p:extLst>
      <p:ext uri="{BB962C8B-B14F-4D97-AF65-F5344CB8AC3E}">
        <p14:creationId xmlns:p14="http://schemas.microsoft.com/office/powerpoint/2010/main" val="15589213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Thyroid Stimulating (TSH) and Parathyroid Hormone (PTH)</a:t>
            </a:r>
            <a:endParaRPr lang="en-US" dirty="0"/>
          </a:p>
        </p:txBody>
      </p:sp>
      <p:sp>
        <p:nvSpPr>
          <p:cNvPr id="3" name="Content Placeholder 2"/>
          <p:cNvSpPr>
            <a:spLocks noGrp="1"/>
          </p:cNvSpPr>
          <p:nvPr>
            <p:ph idx="1"/>
          </p:nvPr>
        </p:nvSpPr>
        <p:spPr>
          <a:xfrm>
            <a:off x="457200" y="1600200"/>
            <a:ext cx="8382000" cy="5029200"/>
          </a:xfrm>
        </p:spPr>
        <p:txBody>
          <a:bodyPr>
            <a:normAutofit fontScale="77500" lnSpcReduction="20000"/>
          </a:bodyPr>
          <a:lstStyle/>
          <a:p>
            <a:r>
              <a:rPr lang="en-US" dirty="0" smtClean="0"/>
              <a:t>Origin</a:t>
            </a:r>
          </a:p>
          <a:p>
            <a:pPr lvl="1"/>
            <a:r>
              <a:rPr lang="en-US" dirty="0" smtClean="0"/>
              <a:t>TSH- anterior pituitary</a:t>
            </a:r>
          </a:p>
          <a:p>
            <a:pPr lvl="1"/>
            <a:r>
              <a:rPr lang="en-US" dirty="0" smtClean="0"/>
              <a:t>PTH- thyroid gland</a:t>
            </a:r>
          </a:p>
          <a:p>
            <a:r>
              <a:rPr lang="en-US" dirty="0" smtClean="0"/>
              <a:t>Target Tissue</a:t>
            </a:r>
          </a:p>
          <a:p>
            <a:pPr lvl="1"/>
            <a:r>
              <a:rPr lang="en-US" dirty="0" smtClean="0"/>
              <a:t>TSH- thyroid gland</a:t>
            </a:r>
          </a:p>
          <a:p>
            <a:pPr lvl="1"/>
            <a:r>
              <a:rPr lang="en-US" dirty="0" smtClean="0"/>
              <a:t>PTH- bones</a:t>
            </a:r>
          </a:p>
          <a:p>
            <a:r>
              <a:rPr lang="en-US" dirty="0" smtClean="0"/>
              <a:t>Effect</a:t>
            </a:r>
          </a:p>
          <a:p>
            <a:pPr lvl="1"/>
            <a:r>
              <a:rPr lang="en-US" dirty="0" smtClean="0"/>
              <a:t>TSH helps to control metabolism rates using T</a:t>
            </a:r>
            <a:r>
              <a:rPr lang="en-US" sz="2000" dirty="0" smtClean="0"/>
              <a:t>3</a:t>
            </a:r>
            <a:r>
              <a:rPr lang="en-US" dirty="0" smtClean="0"/>
              <a:t> and T</a:t>
            </a:r>
            <a:r>
              <a:rPr lang="en-US" sz="2000" dirty="0" smtClean="0"/>
              <a:t>4</a:t>
            </a:r>
            <a:r>
              <a:rPr lang="en-US" dirty="0" smtClean="0"/>
              <a:t> hormones and calcium levels using Calcitonin (lowers </a:t>
            </a:r>
            <a:r>
              <a:rPr lang="en-US" dirty="0" err="1" smtClean="0"/>
              <a:t>Ca</a:t>
            </a:r>
            <a:r>
              <a:rPr lang="en-US" dirty="0" smtClean="0"/>
              <a:t> levels by making bone cells take it up by building bone)</a:t>
            </a:r>
          </a:p>
          <a:p>
            <a:pPr lvl="2"/>
            <a:r>
              <a:rPr lang="en-US" dirty="0" smtClean="0"/>
              <a:t>T3 active form increases cellular respiration</a:t>
            </a:r>
          </a:p>
          <a:p>
            <a:pPr lvl="2"/>
            <a:r>
              <a:rPr lang="en-US" dirty="0" smtClean="0"/>
              <a:t>T4 inactive form, causes movement in the blood to the cells</a:t>
            </a:r>
          </a:p>
          <a:p>
            <a:pPr lvl="2"/>
            <a:r>
              <a:rPr lang="en-US" dirty="0" smtClean="0"/>
              <a:t>PTH </a:t>
            </a:r>
          </a:p>
          <a:p>
            <a:pPr lvl="1"/>
            <a:r>
              <a:rPr lang="en-US" dirty="0" smtClean="0"/>
              <a:t>PTH raises blood </a:t>
            </a:r>
            <a:r>
              <a:rPr lang="en-US" dirty="0" err="1" smtClean="0"/>
              <a:t>Ca</a:t>
            </a:r>
            <a:r>
              <a:rPr lang="en-US" dirty="0" smtClean="0"/>
              <a:t> levels by causing bone cells to break down bone</a:t>
            </a:r>
          </a:p>
        </p:txBody>
      </p:sp>
    </p:spTree>
    <p:extLst>
      <p:ext uri="{BB962C8B-B14F-4D97-AF65-F5344CB8AC3E}">
        <p14:creationId xmlns:p14="http://schemas.microsoft.com/office/powerpoint/2010/main" val="11088104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What is being controlled</a:t>
            </a:r>
          </a:p>
          <a:p>
            <a:pPr lvl="1"/>
            <a:r>
              <a:rPr lang="en-US" dirty="0" smtClean="0"/>
              <a:t>Metabolism (TSH) and blood calcium levels (PTH)</a:t>
            </a:r>
          </a:p>
          <a:p>
            <a:r>
              <a:rPr lang="en-US" dirty="0" smtClean="0"/>
              <a:t>Antagonistic/Synergistic/Neither</a:t>
            </a:r>
          </a:p>
          <a:p>
            <a:pPr lvl="1"/>
            <a:r>
              <a:rPr lang="en-US" dirty="0" smtClean="0"/>
              <a:t>Antagonistic on blood calcium levels</a:t>
            </a:r>
          </a:p>
          <a:p>
            <a:r>
              <a:rPr lang="en-US" dirty="0" smtClean="0"/>
              <a:t>Animal/Plant	</a:t>
            </a:r>
          </a:p>
          <a:p>
            <a:pPr lvl="1"/>
            <a:r>
              <a:rPr lang="en-US" dirty="0" smtClean="0"/>
              <a:t>animals</a:t>
            </a:r>
            <a:endParaRPr lang="en-US" dirty="0"/>
          </a:p>
        </p:txBody>
      </p:sp>
    </p:spTree>
    <p:extLst>
      <p:ext uri="{BB962C8B-B14F-4D97-AF65-F5344CB8AC3E}">
        <p14:creationId xmlns:p14="http://schemas.microsoft.com/office/powerpoint/2010/main" val="26516662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1" y="304800"/>
            <a:ext cx="8915942" cy="624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707212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Human Growth Hormone (HGH) and Erythropoietin (EPO)</a:t>
            </a:r>
            <a:endParaRPr lang="en-US" dirty="0"/>
          </a:p>
        </p:txBody>
      </p:sp>
      <p:sp>
        <p:nvSpPr>
          <p:cNvPr id="3" name="Content Placeholder 2"/>
          <p:cNvSpPr>
            <a:spLocks noGrp="1"/>
          </p:cNvSpPr>
          <p:nvPr>
            <p:ph idx="1"/>
          </p:nvPr>
        </p:nvSpPr>
        <p:spPr>
          <a:xfrm>
            <a:off x="457200" y="1600200"/>
            <a:ext cx="8382000" cy="4876800"/>
          </a:xfrm>
        </p:spPr>
        <p:txBody>
          <a:bodyPr>
            <a:normAutofit fontScale="85000" lnSpcReduction="20000"/>
          </a:bodyPr>
          <a:lstStyle/>
          <a:p>
            <a:r>
              <a:rPr lang="en-US" dirty="0" smtClean="0"/>
              <a:t>Origin</a:t>
            </a:r>
          </a:p>
          <a:p>
            <a:pPr lvl="1"/>
            <a:r>
              <a:rPr lang="en-US" dirty="0" smtClean="0"/>
              <a:t>HGH- Anterior Pituitary</a:t>
            </a:r>
          </a:p>
          <a:p>
            <a:pPr lvl="1"/>
            <a:r>
              <a:rPr lang="en-US" dirty="0" smtClean="0"/>
              <a:t>EPO- kidneys</a:t>
            </a:r>
          </a:p>
          <a:p>
            <a:r>
              <a:rPr lang="en-US" dirty="0" smtClean="0"/>
              <a:t>Target Tissue</a:t>
            </a:r>
          </a:p>
          <a:p>
            <a:pPr lvl="1"/>
            <a:r>
              <a:rPr lang="en-US" dirty="0" smtClean="0"/>
              <a:t>HGH- liver and muscle tissue</a:t>
            </a:r>
          </a:p>
          <a:p>
            <a:pPr lvl="1"/>
            <a:r>
              <a:rPr lang="en-US" dirty="0" smtClean="0"/>
              <a:t>EPO- bone marrow</a:t>
            </a:r>
          </a:p>
          <a:p>
            <a:r>
              <a:rPr lang="en-US" dirty="0" smtClean="0"/>
              <a:t>Effect</a:t>
            </a:r>
          </a:p>
          <a:p>
            <a:pPr lvl="1"/>
            <a:r>
              <a:rPr lang="en-US" dirty="0" smtClean="0"/>
              <a:t>HGH makes muscle cells grow and divide and causes the liver to release Insulin Growth Factors (IGF), which makes bone and cartilage grow to support greater muscle mass</a:t>
            </a:r>
          </a:p>
          <a:p>
            <a:pPr lvl="1"/>
            <a:r>
              <a:rPr lang="en-US" dirty="0" smtClean="0"/>
              <a:t>EPO stimulates </a:t>
            </a:r>
            <a:r>
              <a:rPr lang="en-US" dirty="0" smtClean="0"/>
              <a:t>RBC </a:t>
            </a:r>
            <a:r>
              <a:rPr lang="en-US" dirty="0" smtClean="0"/>
              <a:t>production to increase oxygen transportation levels</a:t>
            </a:r>
          </a:p>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1676400"/>
            <a:ext cx="1717815" cy="1114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2971800"/>
            <a:ext cx="2103487" cy="11832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26879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491</TotalTime>
  <Words>1085</Words>
  <Application>Microsoft Office PowerPoint</Application>
  <PresentationFormat>On-screen Show (4:3)</PresentationFormat>
  <Paragraphs>183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Hormones</vt:lpstr>
      <vt:lpstr>Oxytocin/Prolactin</vt:lpstr>
      <vt:lpstr>Oxytocin/Prolactin</vt:lpstr>
      <vt:lpstr>Antidiuretic Hormone (ADH) &amp; Atrial Nutriuretic (ANF)</vt:lpstr>
      <vt:lpstr>PowerPoint Presentation</vt:lpstr>
      <vt:lpstr>Thyroid Stimulating (TSH) and Parathyroid Hormone (PTH)</vt:lpstr>
      <vt:lpstr>PowerPoint Presentation</vt:lpstr>
      <vt:lpstr>PowerPoint Presentation</vt:lpstr>
      <vt:lpstr>Human Growth Hormone (HGH) and Erythropoietin (EPO)</vt:lpstr>
      <vt:lpstr>PowerPoint Presentation</vt:lpstr>
      <vt:lpstr>Follicle Stimulating Hormone (FSH) and Luteinizing Hormone (LH)</vt:lpstr>
      <vt:lpstr>PowerPoint Presentation</vt:lpstr>
      <vt:lpstr>Melanocyte Stimulating Hormone (MSH) &amp; Melatonin</vt:lpstr>
      <vt:lpstr>PowerPoint Presentation</vt:lpstr>
      <vt:lpstr>Insulin and Glucagon</vt:lpstr>
      <vt:lpstr>PowerPoint Presentation</vt:lpstr>
      <vt:lpstr>Epinephrine/Norepinephrine</vt:lpstr>
      <vt:lpstr>PowerPoint Presentation</vt:lpstr>
      <vt:lpstr> RAAS (Renin-Angiostenin-Aldosterone System)</vt:lpstr>
      <vt:lpstr>PowerPoint Presentation</vt:lpstr>
      <vt:lpstr>Auxin (IAA) and Cytokinins</vt:lpstr>
      <vt:lpstr>PowerPoint Presentation</vt:lpstr>
      <vt:lpstr>Gibberellins &amp; Ethylene Gas</vt:lpstr>
      <vt:lpstr>PowerPoint Presentation</vt:lpstr>
    </vt:vector>
  </TitlesOfParts>
  <Company>Shelby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Hormones</dc:title>
  <dc:creator>nderamus</dc:creator>
  <cp:lastModifiedBy>nderamus</cp:lastModifiedBy>
  <cp:revision>18</cp:revision>
  <dcterms:created xsi:type="dcterms:W3CDTF">2014-11-18T18:06:13Z</dcterms:created>
  <dcterms:modified xsi:type="dcterms:W3CDTF">2014-11-19T21:04:13Z</dcterms:modified>
</cp:coreProperties>
</file>