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7" r:id="rId2"/>
    <p:sldId id="289" r:id="rId3"/>
    <p:sldId id="270" r:id="rId4"/>
    <p:sldId id="258" r:id="rId5"/>
    <p:sldId id="272" r:id="rId6"/>
    <p:sldId id="262" r:id="rId7"/>
    <p:sldId id="290" r:id="rId8"/>
    <p:sldId id="291" r:id="rId9"/>
    <p:sldId id="260" r:id="rId10"/>
    <p:sldId id="261" r:id="rId11"/>
    <p:sldId id="275" r:id="rId12"/>
    <p:sldId id="263" r:id="rId13"/>
    <p:sldId id="279" r:id="rId14"/>
    <p:sldId id="280" r:id="rId15"/>
    <p:sldId id="281" r:id="rId16"/>
    <p:sldId id="282" r:id="rId17"/>
    <p:sldId id="283" r:id="rId18"/>
    <p:sldId id="284" r:id="rId19"/>
    <p:sldId id="276" r:id="rId20"/>
    <p:sldId id="277" r:id="rId21"/>
    <p:sldId id="264" r:id="rId22"/>
    <p:sldId id="278" r:id="rId23"/>
    <p:sldId id="285" r:id="rId24"/>
    <p:sldId id="286" r:id="rId25"/>
    <p:sldId id="265" r:id="rId26"/>
    <p:sldId id="287" r:id="rId27"/>
    <p:sldId id="288" r:id="rId28"/>
    <p:sldId id="292" r:id="rId29"/>
    <p:sldId id="293"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80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s-ES"/>
          </a:p>
        </p:txBody>
      </p:sp>
      <p:sp>
        <p:nvSpPr>
          <p:cNvPr id="563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45984ACD-6274-40D7-91AC-B0FA8BFE4107}" type="datetimeFigureOut">
              <a:rPr lang="es-ES"/>
              <a:pPr/>
              <a:t>13/10/2009</a:t>
            </a:fld>
            <a:endParaRPr lang="es-ES"/>
          </a:p>
        </p:txBody>
      </p:sp>
      <p:sp>
        <p:nvSpPr>
          <p:cNvPr id="563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63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563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s-ES"/>
          </a:p>
        </p:txBody>
      </p:sp>
      <p:sp>
        <p:nvSpPr>
          <p:cNvPr id="563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C3FAA7C9-20BD-48D1-A1A3-68CFB83AC065}" type="slidenum">
              <a:rPr lang="es-ES"/>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p:cNvSpPr>
            <a:spLocks noGrp="1" noRot="1" noChangeAspect="1" noTextEdit="1"/>
          </p:cNvSpPr>
          <p:nvPr>
            <p:ph type="sldImg"/>
          </p:nvPr>
        </p:nvSpPr>
        <p:spPr>
          <a:ln/>
        </p:spPr>
      </p:sp>
      <p:sp>
        <p:nvSpPr>
          <p:cNvPr id="57347" name="2 Marcador de notas"/>
          <p:cNvSpPr>
            <a:spLocks noGrp="1"/>
          </p:cNvSpPr>
          <p:nvPr>
            <p:ph type="body" idx="1"/>
          </p:nvPr>
        </p:nvSpPr>
        <p:spPr/>
        <p:txBody>
          <a:bodyPr/>
          <a:lstStyle/>
          <a:p>
            <a:pPr>
              <a:spcBef>
                <a:spcPct val="0"/>
              </a:spcBef>
            </a:pPr>
            <a:r>
              <a:rPr lang="es-ES"/>
              <a:t>Microscopio por escaneo de electrones. Brucella abortus</a:t>
            </a:r>
          </a:p>
        </p:txBody>
      </p:sp>
      <p:sp>
        <p:nvSpPr>
          <p:cNvPr id="57348"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318BBD6-D980-4E93-96BC-BEE06FD589DF}" type="slidenum">
              <a:rPr lang="es-ES" sz="1200">
                <a:latin typeface="Calibri" pitchFamily="34" charset="0"/>
              </a:rPr>
              <a:pPr algn="r"/>
              <a:t>36</a:t>
            </a:fld>
            <a:endParaRPr lang="es-E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a:ln/>
        </p:spPr>
      </p:sp>
      <p:sp>
        <p:nvSpPr>
          <p:cNvPr id="69635" name="2 Marcador de notas"/>
          <p:cNvSpPr>
            <a:spLocks noGrp="1"/>
          </p:cNvSpPr>
          <p:nvPr>
            <p:ph type="body" idx="1"/>
          </p:nvPr>
        </p:nvSpPr>
        <p:spPr/>
        <p:txBody>
          <a:bodyPr/>
          <a:lstStyle/>
          <a:p>
            <a:pPr>
              <a:spcBef>
                <a:spcPct val="0"/>
              </a:spcBef>
            </a:pPr>
            <a:endParaRPr lang="es-MX"/>
          </a:p>
        </p:txBody>
      </p:sp>
      <p:sp>
        <p:nvSpPr>
          <p:cNvPr id="69636"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28F63FF-5602-4796-976B-A44210104C67}" type="slidenum">
              <a:rPr lang="es-ES" sz="1200">
                <a:latin typeface="Calibri" pitchFamily="34" charset="0"/>
              </a:rPr>
              <a:pPr algn="r"/>
              <a:t>47</a:t>
            </a:fld>
            <a:endParaRPr lang="es-E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pPr>
              <a:defRPr/>
            </a:pPr>
            <a:fld id="{2E2CDD7F-555C-4D63-9D9F-2B7590713EB7}" type="datetimeFigureOut">
              <a:rPr lang="es-ES"/>
              <a:pPr>
                <a:defRPr/>
              </a:pPr>
              <a:t>13/10/2009</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CA282216-8981-4C96-9CC6-1B18E4126114}" type="slidenum">
              <a:rPr lang="es-MX"/>
              <a:pPr>
                <a:defRPr/>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549F9790-1F39-4B4B-B235-15EF15E29C87}" type="datetimeFigureOut">
              <a:rPr lang="es-ES"/>
              <a:pPr>
                <a:defRPr/>
              </a:pPr>
              <a:t>13/10/2009</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0B007E89-00F0-4ED9-BDF6-F2FC759ADDDB}" type="slidenum">
              <a:rPr lang="es-MX"/>
              <a:pPr>
                <a:defRPr/>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7A82A5C5-02A6-42D6-9688-ECBCAF5EA930}" type="datetimeFigureOut">
              <a:rPr lang="es-ES"/>
              <a:pPr>
                <a:defRPr/>
              </a:pPr>
              <a:t>13/10/2009</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09874D28-0422-40A2-B280-9C12C8E63F18}" type="slidenum">
              <a:rPr lang="es-MX"/>
              <a:pPr>
                <a:defRPr/>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56062515-4296-49CF-ABEC-5B7BC7EA1A44}" type="datetimeFigureOut">
              <a:rPr lang="es-ES"/>
              <a:pPr>
                <a:defRPr/>
              </a:pPr>
              <a:t>13/10/2009</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6436BCF4-6ADD-4A9E-90C1-5B70073EE5B3}" type="slidenum">
              <a:rPr lang="es-MX"/>
              <a:pPr>
                <a:defRPr/>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684479A3-B5A5-4312-A93C-78303DC1242C}" type="datetimeFigureOut">
              <a:rPr lang="es-ES"/>
              <a:pPr>
                <a:defRPr/>
              </a:pPr>
              <a:t>13/10/2009</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143053D4-9023-4A15-B327-9FAF60C97F71}" type="slidenum">
              <a:rPr lang="es-MX"/>
              <a:pPr>
                <a:defRPr/>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fld id="{877F9755-A1A2-4EFF-B534-B043C0E3D918}" type="datetimeFigureOut">
              <a:rPr lang="es-ES"/>
              <a:pPr>
                <a:defRPr/>
              </a:pPr>
              <a:t>13/10/2009</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33C240CC-AD13-4650-9948-050BDA7AED1A}" type="slidenum">
              <a:rPr lang="es-MX"/>
              <a:pPr>
                <a:defRPr/>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3 Marcador de fecha"/>
          <p:cNvSpPr>
            <a:spLocks noGrp="1"/>
          </p:cNvSpPr>
          <p:nvPr>
            <p:ph type="dt" sz="half" idx="10"/>
          </p:nvPr>
        </p:nvSpPr>
        <p:spPr/>
        <p:txBody>
          <a:bodyPr/>
          <a:lstStyle>
            <a:lvl1pPr>
              <a:defRPr/>
            </a:lvl1pPr>
          </a:lstStyle>
          <a:p>
            <a:pPr>
              <a:defRPr/>
            </a:pPr>
            <a:fld id="{7E10B051-7A4E-4555-8600-14847FE00033}" type="datetimeFigureOut">
              <a:rPr lang="es-ES"/>
              <a:pPr>
                <a:defRPr/>
              </a:pPr>
              <a:t>13/10/2009</a:t>
            </a:fld>
            <a:endParaRPr lang="es-MX"/>
          </a:p>
        </p:txBody>
      </p:sp>
      <p:sp>
        <p:nvSpPr>
          <p:cNvPr id="8" name="4 Marcador de pie de página"/>
          <p:cNvSpPr>
            <a:spLocks noGrp="1"/>
          </p:cNvSpPr>
          <p:nvPr>
            <p:ph type="ftr" sz="quarter" idx="11"/>
          </p:nvPr>
        </p:nvSpPr>
        <p:spPr/>
        <p:txBody>
          <a:bodyPr/>
          <a:lstStyle>
            <a:lvl1pPr>
              <a:defRPr/>
            </a:lvl1pPr>
          </a:lstStyle>
          <a:p>
            <a:pPr>
              <a:defRPr/>
            </a:pPr>
            <a:endParaRPr lang="es-MX"/>
          </a:p>
        </p:txBody>
      </p:sp>
      <p:sp>
        <p:nvSpPr>
          <p:cNvPr id="9" name="5 Marcador de número de diapositiva"/>
          <p:cNvSpPr>
            <a:spLocks noGrp="1"/>
          </p:cNvSpPr>
          <p:nvPr>
            <p:ph type="sldNum" sz="quarter" idx="12"/>
          </p:nvPr>
        </p:nvSpPr>
        <p:spPr/>
        <p:txBody>
          <a:bodyPr/>
          <a:lstStyle>
            <a:lvl1pPr>
              <a:defRPr/>
            </a:lvl1pPr>
          </a:lstStyle>
          <a:p>
            <a:pPr>
              <a:defRPr/>
            </a:pPr>
            <a:fld id="{96ED207C-7268-45A0-85FC-D8CC863EF8D5}" type="slidenum">
              <a:rPr lang="es-MX"/>
              <a:pPr>
                <a:defRPr/>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pPr>
              <a:defRPr/>
            </a:pPr>
            <a:fld id="{13006C6D-AD0F-4419-9922-2D6B9F3E8F80}" type="datetimeFigureOut">
              <a:rPr lang="es-ES"/>
              <a:pPr>
                <a:defRPr/>
              </a:pPr>
              <a:t>13/10/2009</a:t>
            </a:fld>
            <a:endParaRPr lang="es-MX"/>
          </a:p>
        </p:txBody>
      </p:sp>
      <p:sp>
        <p:nvSpPr>
          <p:cNvPr id="4" name="4 Marcador de pie de página"/>
          <p:cNvSpPr>
            <a:spLocks noGrp="1"/>
          </p:cNvSpPr>
          <p:nvPr>
            <p:ph type="ftr" sz="quarter" idx="11"/>
          </p:nvPr>
        </p:nvSpPr>
        <p:spPr/>
        <p:txBody>
          <a:bodyPr/>
          <a:lstStyle>
            <a:lvl1pPr>
              <a:defRPr/>
            </a:lvl1pPr>
          </a:lstStyle>
          <a:p>
            <a:pPr>
              <a:defRPr/>
            </a:pPr>
            <a:endParaRPr lang="es-MX"/>
          </a:p>
        </p:txBody>
      </p:sp>
      <p:sp>
        <p:nvSpPr>
          <p:cNvPr id="5" name="5 Marcador de número de diapositiva"/>
          <p:cNvSpPr>
            <a:spLocks noGrp="1"/>
          </p:cNvSpPr>
          <p:nvPr>
            <p:ph type="sldNum" sz="quarter" idx="12"/>
          </p:nvPr>
        </p:nvSpPr>
        <p:spPr/>
        <p:txBody>
          <a:bodyPr/>
          <a:lstStyle>
            <a:lvl1pPr>
              <a:defRPr/>
            </a:lvl1pPr>
          </a:lstStyle>
          <a:p>
            <a:pPr>
              <a:defRPr/>
            </a:pPr>
            <a:fld id="{C1CC7039-5700-4AA5-AF4F-7F3315A58AA3}" type="slidenum">
              <a:rPr lang="es-MX"/>
              <a:pPr>
                <a:defRPr/>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41A02F20-15B4-40C4-ABA2-F02D1A3867FF}" type="datetimeFigureOut">
              <a:rPr lang="es-ES"/>
              <a:pPr>
                <a:defRPr/>
              </a:pPr>
              <a:t>13/10/2009</a:t>
            </a:fld>
            <a:endParaRPr lang="es-MX"/>
          </a:p>
        </p:txBody>
      </p:sp>
      <p:sp>
        <p:nvSpPr>
          <p:cNvPr id="3" name="4 Marcador de pie de página"/>
          <p:cNvSpPr>
            <a:spLocks noGrp="1"/>
          </p:cNvSpPr>
          <p:nvPr>
            <p:ph type="ftr" sz="quarter" idx="11"/>
          </p:nvPr>
        </p:nvSpPr>
        <p:spPr/>
        <p:txBody>
          <a:bodyPr/>
          <a:lstStyle>
            <a:lvl1pPr>
              <a:defRPr/>
            </a:lvl1pPr>
          </a:lstStyle>
          <a:p>
            <a:pPr>
              <a:defRPr/>
            </a:pPr>
            <a:endParaRPr lang="es-MX"/>
          </a:p>
        </p:txBody>
      </p:sp>
      <p:sp>
        <p:nvSpPr>
          <p:cNvPr id="4" name="5 Marcador de número de diapositiva"/>
          <p:cNvSpPr>
            <a:spLocks noGrp="1"/>
          </p:cNvSpPr>
          <p:nvPr>
            <p:ph type="sldNum" sz="quarter" idx="12"/>
          </p:nvPr>
        </p:nvSpPr>
        <p:spPr/>
        <p:txBody>
          <a:bodyPr/>
          <a:lstStyle>
            <a:lvl1pPr>
              <a:defRPr/>
            </a:lvl1pPr>
          </a:lstStyle>
          <a:p>
            <a:pPr>
              <a:defRPr/>
            </a:pPr>
            <a:fld id="{197D508E-6919-416B-AD2F-2E2D35C132F4}" type="slidenum">
              <a:rPr lang="es-MX"/>
              <a:pPr>
                <a:defRPr/>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8EC6BE5-1C1C-498E-A1EE-532112F55B59}" type="datetimeFigureOut">
              <a:rPr lang="es-ES"/>
              <a:pPr>
                <a:defRPr/>
              </a:pPr>
              <a:t>13/10/2009</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94E46CBE-7D8C-42FF-A05A-A597E1B1FFC6}" type="slidenum">
              <a:rPr lang="es-MX"/>
              <a:pPr>
                <a:defRPr/>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29AD901-D5DC-45F8-B534-BFBEFFF1BC3D}" type="datetimeFigureOut">
              <a:rPr lang="es-ES"/>
              <a:pPr>
                <a:defRPr/>
              </a:pPr>
              <a:t>13/10/2009</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C2A7910C-AB1E-4C07-ADBF-A91D33FB2517}" type="slidenum">
              <a:rPr lang="es-MX"/>
              <a:pPr>
                <a:defRPr/>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MX"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65D6122-762C-45F4-9F90-D70B145D6223}" type="datetimeFigureOut">
              <a:rPr lang="es-ES"/>
              <a:pPr>
                <a:defRPr/>
              </a:pPr>
              <a:t>13/10/2009</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9C2D4BB-A1E9-497D-BCCB-0DFC8348C3C6}" type="slidenum">
              <a:rPr lang="es-MX"/>
              <a:pPr>
                <a:defRPr/>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denniskunkel.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79388" y="4222750"/>
            <a:ext cx="7929562" cy="2519363"/>
          </a:xfrm>
        </p:spPr>
        <p:txBody>
          <a:bodyPr>
            <a:normAutofit/>
          </a:bodyPr>
          <a:lstStyle/>
          <a:p>
            <a:pPr algn="l">
              <a:lnSpc>
                <a:spcPct val="90000"/>
              </a:lnSpc>
            </a:pPr>
            <a:r>
              <a:rPr lang="es-MX" sz="2400" b="1" smtClean="0">
                <a:solidFill>
                  <a:srgbClr val="FF0000"/>
                </a:solidFill>
                <a:latin typeface="Arial" charset="0"/>
              </a:rPr>
              <a:t>Lic. En Médico Cirujano y Partero</a:t>
            </a:r>
          </a:p>
          <a:p>
            <a:pPr algn="l">
              <a:lnSpc>
                <a:spcPct val="90000"/>
              </a:lnSpc>
            </a:pPr>
            <a:r>
              <a:rPr lang="es-MX" sz="2400" b="1" smtClean="0">
                <a:solidFill>
                  <a:schemeClr val="hlink"/>
                </a:solidFill>
                <a:latin typeface="Arial" charset="0"/>
              </a:rPr>
              <a:t>Curso de Microbiología y Parasitología</a:t>
            </a:r>
          </a:p>
          <a:p>
            <a:pPr algn="l">
              <a:lnSpc>
                <a:spcPct val="90000"/>
              </a:lnSpc>
            </a:pPr>
            <a:r>
              <a:rPr lang="es-MX" sz="2400" b="1" smtClean="0">
                <a:solidFill>
                  <a:srgbClr val="FF0000"/>
                </a:solidFill>
                <a:latin typeface="Arial" charset="0"/>
              </a:rPr>
              <a:t>López Rubio Néstor</a:t>
            </a:r>
          </a:p>
          <a:p>
            <a:pPr algn="l">
              <a:lnSpc>
                <a:spcPct val="90000"/>
              </a:lnSpc>
            </a:pPr>
            <a:r>
              <a:rPr lang="es-MX" sz="2400" b="1" smtClean="0">
                <a:solidFill>
                  <a:schemeClr val="hlink"/>
                </a:solidFill>
                <a:latin typeface="Arial" charset="0"/>
              </a:rPr>
              <a:t>Sánchez Rodríguez Verónica</a:t>
            </a:r>
          </a:p>
          <a:p>
            <a:pPr algn="l">
              <a:lnSpc>
                <a:spcPct val="90000"/>
              </a:lnSpc>
            </a:pPr>
            <a:r>
              <a:rPr lang="es-MX" sz="2400" b="1" smtClean="0">
                <a:solidFill>
                  <a:srgbClr val="FF0000"/>
                </a:solidFill>
                <a:latin typeface="Arial" charset="0"/>
              </a:rPr>
              <a:t>Sander Moller Sibir</a:t>
            </a:r>
          </a:p>
          <a:p>
            <a:pPr algn="l">
              <a:lnSpc>
                <a:spcPct val="90000"/>
              </a:lnSpc>
            </a:pPr>
            <a:r>
              <a:rPr lang="es-MX" sz="2400" b="1" smtClean="0">
                <a:solidFill>
                  <a:schemeClr val="hlink"/>
                </a:solidFill>
                <a:latin typeface="Arial" charset="0"/>
              </a:rPr>
              <a:t>Profesor: Dr. Apolinar López Uribe</a:t>
            </a:r>
            <a:endParaRPr lang="es-ES" sz="2400" b="1" smtClean="0">
              <a:solidFill>
                <a:schemeClr val="hlink"/>
              </a:solidFill>
              <a:latin typeface="Arial" charset="0"/>
            </a:endParaRPr>
          </a:p>
        </p:txBody>
      </p:sp>
      <p:pic>
        <p:nvPicPr>
          <p:cNvPr id="13315" name="3 Imagen" descr="LOGO UDG.jpg"/>
          <p:cNvPicPr>
            <a:picLocks noChangeAspect="1"/>
          </p:cNvPicPr>
          <p:nvPr/>
        </p:nvPicPr>
        <p:blipFill>
          <a:blip r:embed="rId2"/>
          <a:srcRect/>
          <a:stretch>
            <a:fillRect/>
          </a:stretch>
        </p:blipFill>
        <p:spPr bwMode="auto">
          <a:xfrm>
            <a:off x="6877050" y="4292600"/>
            <a:ext cx="1571625" cy="2095500"/>
          </a:xfrm>
          <a:prstGeom prst="rect">
            <a:avLst/>
          </a:prstGeom>
          <a:noFill/>
          <a:ln w="9525">
            <a:noFill/>
            <a:miter lim="800000"/>
            <a:headEnd/>
            <a:tailEnd/>
          </a:ln>
        </p:spPr>
      </p:pic>
      <p:pic>
        <p:nvPicPr>
          <p:cNvPr id="13317" name="Picture 5" descr="278613-10919-56"/>
          <p:cNvPicPr>
            <a:picLocks noChangeAspect="1" noChangeArrowheads="1"/>
          </p:cNvPicPr>
          <p:nvPr/>
        </p:nvPicPr>
        <p:blipFill>
          <a:blip r:embed="rId3"/>
          <a:srcRect/>
          <a:stretch>
            <a:fillRect/>
          </a:stretch>
        </p:blipFill>
        <p:spPr bwMode="auto">
          <a:xfrm>
            <a:off x="4067175" y="0"/>
            <a:ext cx="5076825" cy="4246563"/>
          </a:xfrm>
          <a:prstGeom prst="rect">
            <a:avLst/>
          </a:prstGeom>
          <a:noFill/>
        </p:spPr>
      </p:pic>
      <p:sp>
        <p:nvSpPr>
          <p:cNvPr id="13318" name="Rectangle 6"/>
          <p:cNvSpPr>
            <a:spLocks noChangeArrowheads="1"/>
          </p:cNvSpPr>
          <p:nvPr/>
        </p:nvSpPr>
        <p:spPr bwMode="auto">
          <a:xfrm>
            <a:off x="4929188" y="3789363"/>
            <a:ext cx="4214812" cy="336550"/>
          </a:xfrm>
          <a:prstGeom prst="rect">
            <a:avLst/>
          </a:prstGeom>
          <a:noFill/>
          <a:ln w="9525">
            <a:noFill/>
            <a:miter lim="800000"/>
            <a:headEnd/>
            <a:tailEnd/>
          </a:ln>
          <a:effectLst/>
        </p:spPr>
        <p:txBody>
          <a:bodyPr>
            <a:spAutoFit/>
          </a:bodyPr>
          <a:lstStyle/>
          <a:p>
            <a:r>
              <a:rPr lang="es-ES" sz="1400" b="1">
                <a:solidFill>
                  <a:schemeClr val="bg1"/>
                </a:solidFill>
              </a:rPr>
              <a:t>http://</a:t>
            </a:r>
            <a:r>
              <a:rPr lang="es-ES" sz="1600" b="1">
                <a:solidFill>
                  <a:schemeClr val="bg1"/>
                </a:solidFill>
              </a:rPr>
              <a:t>www.buzzle.com/img/articleImages</a:t>
            </a:r>
          </a:p>
        </p:txBody>
      </p:sp>
      <p:sp>
        <p:nvSpPr>
          <p:cNvPr id="2" name="1 Título"/>
          <p:cNvSpPr>
            <a:spLocks/>
          </p:cNvSpPr>
          <p:nvPr/>
        </p:nvSpPr>
        <p:spPr bwMode="auto">
          <a:xfrm>
            <a:off x="109538" y="404813"/>
            <a:ext cx="7775575" cy="1470025"/>
          </a:xfrm>
          <a:prstGeom prst="rect">
            <a:avLst/>
          </a:prstGeom>
          <a:noFill/>
          <a:ln w="9525">
            <a:noFill/>
            <a:miter lim="800000"/>
            <a:headEnd/>
            <a:tailEnd/>
          </a:ln>
        </p:spPr>
        <p:txBody>
          <a:bodyPr anchor="ctr"/>
          <a:lstStyle/>
          <a:p>
            <a:r>
              <a:rPr lang="es-MX" sz="4400" b="1" i="1"/>
              <a:t>Pseudomonas</a:t>
            </a:r>
            <a:r>
              <a:rPr lang="es-MX" sz="4400" b="1" i="1">
                <a:solidFill>
                  <a:srgbClr val="558ED5"/>
                </a:solidFill>
              </a:rPr>
              <a:t> </a:t>
            </a:r>
            <a:r>
              <a:rPr lang="es-MX" sz="4400" b="1" i="1">
                <a:solidFill>
                  <a:schemeClr val="bg1"/>
                </a:solidFill>
              </a:rPr>
              <a:t>Aeruginosa</a:t>
            </a:r>
            <a:endParaRPr lang="es-ES" sz="4400" b="1" i="1">
              <a:solidFill>
                <a:schemeClr val="bg1"/>
              </a:solidFill>
            </a:endParaRPr>
          </a:p>
        </p:txBody>
      </p:sp>
      <p:sp>
        <p:nvSpPr>
          <p:cNvPr id="13320" name="Text Box 8"/>
          <p:cNvSpPr txBox="1">
            <a:spLocks noChangeArrowheads="1"/>
          </p:cNvSpPr>
          <p:nvPr/>
        </p:nvSpPr>
        <p:spPr bwMode="auto">
          <a:xfrm>
            <a:off x="6804025" y="6256338"/>
            <a:ext cx="1692275" cy="457200"/>
          </a:xfrm>
          <a:prstGeom prst="rect">
            <a:avLst/>
          </a:prstGeom>
          <a:noFill/>
          <a:ln w="9525">
            <a:noFill/>
            <a:miter lim="800000"/>
            <a:headEnd/>
            <a:tailEnd/>
          </a:ln>
          <a:effectLst/>
        </p:spPr>
        <p:txBody>
          <a:bodyPr wrap="none">
            <a:spAutoFit/>
          </a:bodyPr>
          <a:lstStyle/>
          <a:p>
            <a:r>
              <a:rPr lang="es-MX" sz="2400" b="1">
                <a:solidFill>
                  <a:schemeClr val="hlink"/>
                </a:solidFill>
              </a:rPr>
              <a:t>CUCOSTA</a:t>
            </a:r>
            <a:endParaRPr lang="es-ES" sz="2400" b="1">
              <a:solidFill>
                <a:schemeClr val="hlin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1116013" y="5589588"/>
            <a:ext cx="6981825" cy="915987"/>
          </a:xfrm>
          <a:prstGeom prst="rect">
            <a:avLst/>
          </a:prstGeom>
          <a:noFill/>
          <a:ln w="9525">
            <a:noFill/>
            <a:miter lim="800000"/>
            <a:headEnd/>
            <a:tailEnd/>
          </a:ln>
          <a:effectLst/>
        </p:spPr>
        <p:txBody>
          <a:bodyPr wrap="none">
            <a:spAutoFit/>
          </a:bodyPr>
          <a:lstStyle/>
          <a:p>
            <a:pPr algn="ctr"/>
            <a:r>
              <a:rPr lang="es-ES" b="1" i="1">
                <a:solidFill>
                  <a:schemeClr val="hlink"/>
                </a:solidFill>
              </a:rPr>
              <a:t>Pseudomonas aeruginosa</a:t>
            </a:r>
            <a:r>
              <a:rPr lang="es-ES" b="1">
                <a:solidFill>
                  <a:schemeClr val="hlink"/>
                </a:solidFill>
              </a:rPr>
              <a:t> on Trypic Soy Agar (TSA).</a:t>
            </a:r>
            <a:br>
              <a:rPr lang="es-ES" b="1">
                <a:solidFill>
                  <a:schemeClr val="hlink"/>
                </a:solidFill>
              </a:rPr>
            </a:br>
            <a:r>
              <a:rPr lang="es-ES" b="1">
                <a:solidFill>
                  <a:schemeClr val="hlink"/>
                </a:solidFill>
              </a:rPr>
              <a:t>Copyright © 2007 Environmental Microbiology Laboratory, Inc.</a:t>
            </a:r>
            <a:r>
              <a:rPr lang="es-ES" b="1"/>
              <a:t/>
            </a:r>
            <a:br>
              <a:rPr lang="es-ES" b="1"/>
            </a:br>
            <a:endParaRPr lang="es-ES" b="1"/>
          </a:p>
        </p:txBody>
      </p:sp>
      <p:pic>
        <p:nvPicPr>
          <p:cNvPr id="21509" name="Picture 5" descr="Pseudomonas_ER0307_Fig1"/>
          <p:cNvPicPr>
            <a:picLocks noChangeAspect="1" noChangeArrowheads="1"/>
          </p:cNvPicPr>
          <p:nvPr/>
        </p:nvPicPr>
        <p:blipFill>
          <a:blip r:embed="rId2"/>
          <a:srcRect/>
          <a:stretch>
            <a:fillRect/>
          </a:stretch>
        </p:blipFill>
        <p:spPr bwMode="auto">
          <a:xfrm>
            <a:off x="2268538" y="1393825"/>
            <a:ext cx="4464050" cy="4017963"/>
          </a:xfrm>
          <a:prstGeom prst="rect">
            <a:avLst/>
          </a:prstGeom>
          <a:noFill/>
        </p:spPr>
      </p:pic>
      <p:sp>
        <p:nvSpPr>
          <p:cNvPr id="21510" name="Rectangle 6"/>
          <p:cNvSpPr>
            <a:spLocks noChangeArrowheads="1"/>
          </p:cNvSpPr>
          <p:nvPr/>
        </p:nvSpPr>
        <p:spPr bwMode="auto">
          <a:xfrm>
            <a:off x="250825" y="260350"/>
            <a:ext cx="8642350" cy="1008063"/>
          </a:xfrm>
          <a:prstGeom prst="rect">
            <a:avLst/>
          </a:prstGeom>
          <a:noFill/>
          <a:ln w="57150">
            <a:solidFill>
              <a:schemeClr val="hlink"/>
            </a:solidFill>
            <a:miter lim="800000"/>
            <a:headEnd/>
            <a:tailEnd/>
          </a:ln>
          <a:effectLst/>
        </p:spPr>
        <p:txBody>
          <a:bodyPr wrap="none" anchor="ctr"/>
          <a:lstStyle/>
          <a:p>
            <a:endParaRPr lang="es-MX"/>
          </a:p>
        </p:txBody>
      </p:sp>
      <p:pic>
        <p:nvPicPr>
          <p:cNvPr id="21511" name="3 Imagen" descr="LOGO UDG.jpg"/>
          <p:cNvPicPr>
            <a:picLocks noChangeAspect="1"/>
          </p:cNvPicPr>
          <p:nvPr/>
        </p:nvPicPr>
        <p:blipFill>
          <a:blip r:embed="rId3"/>
          <a:srcRect/>
          <a:stretch>
            <a:fillRect/>
          </a:stretch>
        </p:blipFill>
        <p:spPr bwMode="auto">
          <a:xfrm>
            <a:off x="323850" y="333375"/>
            <a:ext cx="647700" cy="863600"/>
          </a:xfrm>
          <a:prstGeom prst="rect">
            <a:avLst/>
          </a:prstGeom>
          <a:noFill/>
          <a:ln w="9525">
            <a:noFill/>
            <a:miter lim="800000"/>
            <a:headEnd/>
            <a:tailEnd/>
          </a:ln>
        </p:spPr>
      </p:pic>
      <p:sp>
        <p:nvSpPr>
          <p:cNvPr id="21512" name="Text Box 8"/>
          <p:cNvSpPr txBox="1">
            <a:spLocks noChangeArrowheads="1"/>
          </p:cNvSpPr>
          <p:nvPr/>
        </p:nvSpPr>
        <p:spPr bwMode="auto">
          <a:xfrm>
            <a:off x="323850" y="476250"/>
            <a:ext cx="8496300" cy="519113"/>
          </a:xfrm>
          <a:prstGeom prst="rect">
            <a:avLst/>
          </a:prstGeom>
          <a:noFill/>
          <a:ln w="9525">
            <a:noFill/>
            <a:miter lim="800000"/>
            <a:headEnd/>
            <a:tailEnd/>
          </a:ln>
          <a:effectLst/>
        </p:spPr>
        <p:txBody>
          <a:bodyPr>
            <a:spAutoFit/>
          </a:bodyPr>
          <a:lstStyle/>
          <a:p>
            <a:pPr algn="ctr"/>
            <a:r>
              <a:rPr lang="es-MX" sz="2800" b="1">
                <a:solidFill>
                  <a:schemeClr val="accent2"/>
                </a:solidFill>
              </a:rPr>
              <a:t>COLONIAS DE CULTIVO</a:t>
            </a:r>
            <a:endParaRPr lang="es-ES" sz="2800" b="1">
              <a:solidFill>
                <a:schemeClr val="accent2"/>
              </a:solidFill>
            </a:endParaRPr>
          </a:p>
        </p:txBody>
      </p:sp>
      <p:sp>
        <p:nvSpPr>
          <p:cNvPr id="21513" name="Text Box 9"/>
          <p:cNvSpPr txBox="1">
            <a:spLocks noChangeArrowheads="1"/>
          </p:cNvSpPr>
          <p:nvPr/>
        </p:nvSpPr>
        <p:spPr bwMode="auto">
          <a:xfrm>
            <a:off x="990600" y="6308725"/>
            <a:ext cx="7181850" cy="366713"/>
          </a:xfrm>
          <a:prstGeom prst="rect">
            <a:avLst/>
          </a:prstGeom>
          <a:noFill/>
          <a:ln w="9525">
            <a:noFill/>
            <a:miter lim="800000"/>
            <a:headEnd/>
            <a:tailEnd/>
          </a:ln>
          <a:effectLst/>
        </p:spPr>
        <p:txBody>
          <a:bodyPr wrap="none">
            <a:spAutoFit/>
          </a:bodyPr>
          <a:lstStyle/>
          <a:p>
            <a:r>
              <a:rPr lang="es-ES" b="1">
                <a:solidFill>
                  <a:schemeClr val="accent2"/>
                </a:solidFill>
              </a:rPr>
              <a:t>http://www.emlab.com/m/media/Pseudomonas_ER0307_Fig1.jpg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2 Marcador de contenido"/>
          <p:cNvSpPr>
            <a:spLocks noGrp="1"/>
          </p:cNvSpPr>
          <p:nvPr>
            <p:ph idx="1"/>
          </p:nvPr>
        </p:nvSpPr>
        <p:spPr/>
        <p:txBody>
          <a:bodyPr/>
          <a:lstStyle/>
          <a:p>
            <a:r>
              <a:rPr lang="es-MX" sz="2400" b="1" smtClean="0">
                <a:solidFill>
                  <a:schemeClr val="hlink"/>
                </a:solidFill>
                <a:latin typeface="Arial" charset="0"/>
              </a:rPr>
              <a:t>Las especies de </a:t>
            </a:r>
            <a:r>
              <a:rPr lang="es-MX" sz="2400" b="1" i="1" smtClean="0">
                <a:solidFill>
                  <a:schemeClr val="hlink"/>
                </a:solidFill>
                <a:latin typeface="Arial" charset="0"/>
              </a:rPr>
              <a:t>Pseudomonas </a:t>
            </a:r>
            <a:r>
              <a:rPr lang="es-MX" sz="2400" b="1" smtClean="0">
                <a:solidFill>
                  <a:schemeClr val="hlink"/>
                </a:solidFill>
                <a:latin typeface="Arial" charset="0"/>
              </a:rPr>
              <a:t>poseen muchos factores estructurales, enzimas y toxinas que aumentan su virulencia, a la vez que las hacen resistentes a los antibióticos que se usan con una frecuencia mayor.</a:t>
            </a:r>
          </a:p>
          <a:p>
            <a:pPr>
              <a:buFont typeface="Arial" charset="0"/>
              <a:buNone/>
            </a:pPr>
            <a:endParaRPr lang="es-MX" sz="2400" b="1" smtClean="0">
              <a:solidFill>
                <a:schemeClr val="hlink"/>
              </a:solidFill>
              <a:latin typeface="Arial" charset="0"/>
            </a:endParaRPr>
          </a:p>
        </p:txBody>
      </p:sp>
      <p:sp>
        <p:nvSpPr>
          <p:cNvPr id="22532" name="Rectangle 4"/>
          <p:cNvSpPr>
            <a:spLocks noChangeArrowheads="1"/>
          </p:cNvSpPr>
          <p:nvPr/>
        </p:nvSpPr>
        <p:spPr bwMode="auto">
          <a:xfrm>
            <a:off x="250825" y="260350"/>
            <a:ext cx="8642350" cy="1008063"/>
          </a:xfrm>
          <a:prstGeom prst="rect">
            <a:avLst/>
          </a:prstGeom>
          <a:noFill/>
          <a:ln w="57150">
            <a:solidFill>
              <a:schemeClr val="hlink"/>
            </a:solidFill>
            <a:miter lim="800000"/>
            <a:headEnd/>
            <a:tailEnd/>
          </a:ln>
          <a:effectLst/>
        </p:spPr>
        <p:txBody>
          <a:bodyPr wrap="none" anchor="ctr"/>
          <a:lstStyle/>
          <a:p>
            <a:endParaRPr lang="es-MX"/>
          </a:p>
        </p:txBody>
      </p:sp>
      <p:pic>
        <p:nvPicPr>
          <p:cNvPr id="22533" name="3 Imagen" descr="LOGO UDG.jpg"/>
          <p:cNvPicPr>
            <a:picLocks noChangeAspect="1"/>
          </p:cNvPicPr>
          <p:nvPr/>
        </p:nvPicPr>
        <p:blipFill>
          <a:blip r:embed="rId2"/>
          <a:srcRect/>
          <a:stretch>
            <a:fillRect/>
          </a:stretch>
        </p:blipFill>
        <p:spPr bwMode="auto">
          <a:xfrm>
            <a:off x="323850" y="333375"/>
            <a:ext cx="647700" cy="863600"/>
          </a:xfrm>
          <a:prstGeom prst="rect">
            <a:avLst/>
          </a:prstGeom>
          <a:noFill/>
          <a:ln w="9525">
            <a:noFill/>
            <a:miter lim="800000"/>
            <a:headEnd/>
            <a:tailEnd/>
          </a:ln>
        </p:spPr>
      </p:pic>
      <p:sp>
        <p:nvSpPr>
          <p:cNvPr id="22534" name="Text Box 6"/>
          <p:cNvSpPr txBox="1">
            <a:spLocks noChangeArrowheads="1"/>
          </p:cNvSpPr>
          <p:nvPr/>
        </p:nvSpPr>
        <p:spPr bwMode="auto">
          <a:xfrm>
            <a:off x="323850" y="476250"/>
            <a:ext cx="8496300" cy="519113"/>
          </a:xfrm>
          <a:prstGeom prst="rect">
            <a:avLst/>
          </a:prstGeom>
          <a:noFill/>
          <a:ln w="9525">
            <a:noFill/>
            <a:miter lim="800000"/>
            <a:headEnd/>
            <a:tailEnd/>
          </a:ln>
          <a:effectLst/>
        </p:spPr>
        <p:txBody>
          <a:bodyPr>
            <a:spAutoFit/>
          </a:bodyPr>
          <a:lstStyle/>
          <a:p>
            <a:pPr algn="ctr"/>
            <a:r>
              <a:rPr lang="es-MX" sz="2800" b="1">
                <a:solidFill>
                  <a:schemeClr val="accent2"/>
                </a:solidFill>
              </a:rPr>
              <a:t>MECANISMOS DE VIRULENCIA</a:t>
            </a:r>
            <a:endParaRPr lang="es-ES" sz="2800" b="1">
              <a:solidFill>
                <a:schemeClr val="accent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2 Marcador de contenido"/>
          <p:cNvSpPr>
            <a:spLocks noGrp="1"/>
          </p:cNvSpPr>
          <p:nvPr>
            <p:ph idx="1"/>
          </p:nvPr>
        </p:nvSpPr>
        <p:spPr>
          <a:xfrm>
            <a:off x="179388" y="1455738"/>
            <a:ext cx="8893175" cy="5068887"/>
          </a:xfrm>
        </p:spPr>
        <p:txBody>
          <a:bodyPr/>
          <a:lstStyle/>
          <a:p>
            <a:r>
              <a:rPr lang="es-MX" sz="2400" b="1" smtClean="0">
                <a:solidFill>
                  <a:schemeClr val="hlink"/>
                </a:solidFill>
                <a:latin typeface="Arial" charset="0"/>
              </a:rPr>
              <a:t>MECANISMOS DE TRANSMISIÓN : La vía de infección principal es la exposición de tejidos vulnerables, en particular heridas y mucosas, a agua contaminada, así como la contaminación de instrumentos quirúrgicos. La limpieza de lentes de contacto con agua contaminada puede causar un tipo de queratitis. La ingestión de agua de consumo no es una fuente de infección importante.</a:t>
            </a:r>
            <a:endParaRPr lang="es-MX" sz="1800" b="1" smtClean="0">
              <a:solidFill>
                <a:schemeClr val="hlink"/>
              </a:solidFill>
              <a:latin typeface="Arial" charset="0"/>
            </a:endParaRPr>
          </a:p>
          <a:p>
            <a:endParaRPr lang="es-MX" sz="2400" b="1" smtClean="0">
              <a:solidFill>
                <a:schemeClr val="hlink"/>
              </a:solidFill>
              <a:latin typeface="Arial" charset="0"/>
            </a:endParaRPr>
          </a:p>
          <a:p>
            <a:r>
              <a:rPr lang="es-MX" sz="2400" b="1" smtClean="0">
                <a:solidFill>
                  <a:schemeClr val="accent2"/>
                </a:solidFill>
                <a:latin typeface="Arial" charset="0"/>
              </a:rPr>
              <a:t>ÓRGANOS AFECTADOS: </a:t>
            </a:r>
            <a:r>
              <a:rPr lang="es-ES" sz="2400" b="1" smtClean="0">
                <a:solidFill>
                  <a:schemeClr val="accent2"/>
                </a:solidFill>
                <a:latin typeface="Arial" charset="0"/>
              </a:rPr>
              <a:t>Tracto pulmonar, el urinario, tejidos, heridas, y también causa otras infecciones de sangre.</a:t>
            </a:r>
            <a:endParaRPr lang="es-MX" sz="2400" b="1" smtClean="0">
              <a:solidFill>
                <a:schemeClr val="accent2"/>
              </a:solidFill>
              <a:latin typeface="Arial" charset="0"/>
            </a:endParaRPr>
          </a:p>
        </p:txBody>
      </p:sp>
      <p:sp>
        <p:nvSpPr>
          <p:cNvPr id="23556" name="Rectangle 4"/>
          <p:cNvSpPr>
            <a:spLocks noChangeArrowheads="1"/>
          </p:cNvSpPr>
          <p:nvPr/>
        </p:nvSpPr>
        <p:spPr bwMode="auto">
          <a:xfrm>
            <a:off x="250825" y="260350"/>
            <a:ext cx="8642350" cy="1008063"/>
          </a:xfrm>
          <a:prstGeom prst="rect">
            <a:avLst/>
          </a:prstGeom>
          <a:noFill/>
          <a:ln w="57150">
            <a:solidFill>
              <a:schemeClr val="hlink"/>
            </a:solidFill>
            <a:miter lim="800000"/>
            <a:headEnd/>
            <a:tailEnd/>
          </a:ln>
          <a:effectLst/>
        </p:spPr>
        <p:txBody>
          <a:bodyPr wrap="none" anchor="ctr"/>
          <a:lstStyle/>
          <a:p>
            <a:endParaRPr lang="es-MX"/>
          </a:p>
        </p:txBody>
      </p:sp>
      <p:pic>
        <p:nvPicPr>
          <p:cNvPr id="23557" name="3 Imagen" descr="LOGO UDG.jpg"/>
          <p:cNvPicPr>
            <a:picLocks noChangeAspect="1"/>
          </p:cNvPicPr>
          <p:nvPr/>
        </p:nvPicPr>
        <p:blipFill>
          <a:blip r:embed="rId2"/>
          <a:srcRect/>
          <a:stretch>
            <a:fillRect/>
          </a:stretch>
        </p:blipFill>
        <p:spPr bwMode="auto">
          <a:xfrm>
            <a:off x="323850" y="333375"/>
            <a:ext cx="647700" cy="863600"/>
          </a:xfrm>
          <a:prstGeom prst="rect">
            <a:avLst/>
          </a:prstGeom>
          <a:noFill/>
          <a:ln w="9525">
            <a:noFill/>
            <a:miter lim="800000"/>
            <a:headEnd/>
            <a:tailEnd/>
          </a:ln>
        </p:spPr>
      </p:pic>
      <p:sp>
        <p:nvSpPr>
          <p:cNvPr id="23558" name="Text Box 6"/>
          <p:cNvSpPr txBox="1">
            <a:spLocks noChangeArrowheads="1"/>
          </p:cNvSpPr>
          <p:nvPr/>
        </p:nvSpPr>
        <p:spPr bwMode="auto">
          <a:xfrm>
            <a:off x="323850" y="476250"/>
            <a:ext cx="8496300" cy="519113"/>
          </a:xfrm>
          <a:prstGeom prst="rect">
            <a:avLst/>
          </a:prstGeom>
          <a:noFill/>
          <a:ln w="9525">
            <a:noFill/>
            <a:miter lim="800000"/>
            <a:headEnd/>
            <a:tailEnd/>
          </a:ln>
          <a:effectLst/>
        </p:spPr>
        <p:txBody>
          <a:bodyPr>
            <a:spAutoFit/>
          </a:bodyPr>
          <a:lstStyle/>
          <a:p>
            <a:pPr algn="ctr"/>
            <a:r>
              <a:rPr lang="es-MX" sz="2800" b="1">
                <a:solidFill>
                  <a:schemeClr val="accent2"/>
                </a:solidFill>
              </a:rPr>
              <a:t>PATOGENIA</a:t>
            </a:r>
            <a:endParaRPr lang="es-ES" sz="2800" b="1">
              <a:solidFill>
                <a:schemeClr val="accent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nSpc>
                <a:spcPct val="90000"/>
              </a:lnSpc>
            </a:pPr>
            <a:r>
              <a:rPr lang="es-MX" sz="2400" b="1" smtClean="0">
                <a:solidFill>
                  <a:schemeClr val="hlink"/>
                </a:solidFill>
                <a:latin typeface="Arial" charset="0"/>
              </a:rPr>
              <a:t>Adherencia de P. aeruginosa a las células del organismo anfitrión mediada por los pili y por adhesinas de estructura diferente a la de estos. </a:t>
            </a:r>
          </a:p>
          <a:p>
            <a:pPr>
              <a:lnSpc>
                <a:spcPct val="90000"/>
              </a:lnSpc>
            </a:pPr>
            <a:endParaRPr lang="es-MX" sz="2400" b="1" smtClean="0">
              <a:solidFill>
                <a:schemeClr val="hlink"/>
              </a:solidFill>
              <a:latin typeface="Arial" charset="0"/>
            </a:endParaRPr>
          </a:p>
          <a:p>
            <a:pPr>
              <a:lnSpc>
                <a:spcPct val="90000"/>
              </a:lnSpc>
            </a:pPr>
            <a:r>
              <a:rPr lang="es-MX" sz="2400" b="1" smtClean="0">
                <a:solidFill>
                  <a:schemeClr val="accent2"/>
                </a:solidFill>
                <a:latin typeface="Arial" charset="0"/>
              </a:rPr>
              <a:t>Los pilis desempeñan una importante función en la unión a las células epiteliales, son de estructura semejante a la de los </a:t>
            </a:r>
            <a:r>
              <a:rPr lang="es-MX" sz="2400" b="1" i="1" smtClean="0">
                <a:solidFill>
                  <a:schemeClr val="accent2"/>
                </a:solidFill>
                <a:latin typeface="Arial" charset="0"/>
              </a:rPr>
              <a:t>pili de Neisseria gonorrhoeae.</a:t>
            </a:r>
            <a:r>
              <a:rPr lang="es-MX" sz="2400" b="1" i="1" smtClean="0">
                <a:solidFill>
                  <a:schemeClr val="hlink"/>
                </a:solidFill>
                <a:latin typeface="Arial" charset="0"/>
              </a:rPr>
              <a:t> </a:t>
            </a:r>
          </a:p>
          <a:p>
            <a:pPr>
              <a:lnSpc>
                <a:spcPct val="90000"/>
              </a:lnSpc>
            </a:pPr>
            <a:endParaRPr lang="es-MX" sz="2400" b="1" i="1" smtClean="0">
              <a:solidFill>
                <a:schemeClr val="hlink"/>
              </a:solidFill>
              <a:latin typeface="Arial" charset="0"/>
            </a:endParaRPr>
          </a:p>
          <a:p>
            <a:pPr>
              <a:lnSpc>
                <a:spcPct val="90000"/>
              </a:lnSpc>
            </a:pPr>
            <a:r>
              <a:rPr lang="es-MX" sz="2400" b="1" i="1" smtClean="0">
                <a:solidFill>
                  <a:schemeClr val="hlink"/>
                </a:solidFill>
                <a:latin typeface="Arial" charset="0"/>
              </a:rPr>
              <a:t>Pseudomonas aeruginosa produce también </a:t>
            </a:r>
            <a:r>
              <a:rPr lang="es-MX" sz="2400" b="1" smtClean="0">
                <a:solidFill>
                  <a:schemeClr val="hlink"/>
                </a:solidFill>
                <a:latin typeface="Arial" charset="0"/>
              </a:rPr>
              <a:t>neuraminidasa, que elimina los residuos de ácido siálico  del receptor de los </a:t>
            </a:r>
            <a:r>
              <a:rPr lang="es-MX" sz="2400" b="1" i="1" smtClean="0">
                <a:solidFill>
                  <a:schemeClr val="hlink"/>
                </a:solidFill>
                <a:latin typeface="Arial" charset="0"/>
              </a:rPr>
              <a:t>pili, aumentando así la adherencia de las </a:t>
            </a:r>
            <a:r>
              <a:rPr lang="es-MX" sz="2400" b="1" smtClean="0">
                <a:solidFill>
                  <a:schemeClr val="hlink"/>
                </a:solidFill>
                <a:latin typeface="Arial" charset="0"/>
              </a:rPr>
              <a:t>bacterias a las células epiteliales.</a:t>
            </a:r>
          </a:p>
        </p:txBody>
      </p:sp>
      <p:sp>
        <p:nvSpPr>
          <p:cNvPr id="24580" name="Rectangle 4"/>
          <p:cNvSpPr>
            <a:spLocks noChangeArrowheads="1"/>
          </p:cNvSpPr>
          <p:nvPr/>
        </p:nvSpPr>
        <p:spPr bwMode="auto">
          <a:xfrm>
            <a:off x="250825" y="260350"/>
            <a:ext cx="8642350" cy="1008063"/>
          </a:xfrm>
          <a:prstGeom prst="rect">
            <a:avLst/>
          </a:prstGeom>
          <a:noFill/>
          <a:ln w="57150">
            <a:solidFill>
              <a:schemeClr val="hlink"/>
            </a:solidFill>
            <a:miter lim="800000"/>
            <a:headEnd/>
            <a:tailEnd/>
          </a:ln>
          <a:effectLst/>
        </p:spPr>
        <p:txBody>
          <a:bodyPr wrap="none" anchor="ctr"/>
          <a:lstStyle/>
          <a:p>
            <a:endParaRPr lang="es-MX"/>
          </a:p>
        </p:txBody>
      </p:sp>
      <p:pic>
        <p:nvPicPr>
          <p:cNvPr id="24581" name="3 Imagen" descr="LOGO UDG.jpg"/>
          <p:cNvPicPr>
            <a:picLocks noChangeAspect="1"/>
          </p:cNvPicPr>
          <p:nvPr/>
        </p:nvPicPr>
        <p:blipFill>
          <a:blip r:embed="rId2"/>
          <a:srcRect/>
          <a:stretch>
            <a:fillRect/>
          </a:stretch>
        </p:blipFill>
        <p:spPr bwMode="auto">
          <a:xfrm>
            <a:off x="323850" y="333375"/>
            <a:ext cx="647700" cy="863600"/>
          </a:xfrm>
          <a:prstGeom prst="rect">
            <a:avLst/>
          </a:prstGeom>
          <a:noFill/>
          <a:ln w="9525">
            <a:noFill/>
            <a:miter lim="800000"/>
            <a:headEnd/>
            <a:tailEnd/>
          </a:ln>
        </p:spPr>
      </p:pic>
      <p:sp>
        <p:nvSpPr>
          <p:cNvPr id="24582" name="Text Box 6"/>
          <p:cNvSpPr txBox="1">
            <a:spLocks noChangeArrowheads="1"/>
          </p:cNvSpPr>
          <p:nvPr/>
        </p:nvSpPr>
        <p:spPr bwMode="auto">
          <a:xfrm>
            <a:off x="323850" y="476250"/>
            <a:ext cx="8496300" cy="519113"/>
          </a:xfrm>
          <a:prstGeom prst="rect">
            <a:avLst/>
          </a:prstGeom>
          <a:noFill/>
          <a:ln w="9525">
            <a:noFill/>
            <a:miter lim="800000"/>
            <a:headEnd/>
            <a:tailEnd/>
          </a:ln>
          <a:effectLst/>
        </p:spPr>
        <p:txBody>
          <a:bodyPr>
            <a:spAutoFit/>
          </a:bodyPr>
          <a:lstStyle/>
          <a:p>
            <a:pPr algn="ctr"/>
            <a:r>
              <a:rPr lang="es-MX" sz="2800" b="1">
                <a:solidFill>
                  <a:schemeClr val="accent2"/>
                </a:solidFill>
              </a:rPr>
              <a:t>ADHESINAS</a:t>
            </a:r>
            <a:endParaRPr lang="es-ES" sz="2800" b="1">
              <a:solidFill>
                <a:schemeClr val="accent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nSpc>
                <a:spcPct val="90000"/>
              </a:lnSpc>
            </a:pPr>
            <a:r>
              <a:rPr lang="es-MX" sz="2400" b="1" i="1" smtClean="0">
                <a:solidFill>
                  <a:schemeClr val="hlink"/>
                </a:solidFill>
                <a:latin typeface="Arial" charset="0"/>
              </a:rPr>
              <a:t>P. aeruginosa sintetiza una cápsula de polisacáridos (conocida </a:t>
            </a:r>
            <a:r>
              <a:rPr lang="es-MX" sz="2400" b="1" smtClean="0">
                <a:solidFill>
                  <a:schemeClr val="hlink"/>
                </a:solidFill>
                <a:latin typeface="Arial" charset="0"/>
              </a:rPr>
              <a:t>también como exopolisacárido mucoide, cubierta de alginato o glucocálix) dotada de diversas funciones.</a:t>
            </a:r>
            <a:r>
              <a:rPr lang="es-MX" sz="2400" b="1" smtClean="0">
                <a:solidFill>
                  <a:schemeClr val="accent2"/>
                </a:solidFill>
                <a:latin typeface="Arial" charset="0"/>
              </a:rPr>
              <a:t> </a:t>
            </a:r>
          </a:p>
          <a:p>
            <a:pPr>
              <a:lnSpc>
                <a:spcPct val="90000"/>
              </a:lnSpc>
            </a:pPr>
            <a:endParaRPr lang="es-MX" sz="2400" b="1" smtClean="0">
              <a:solidFill>
                <a:schemeClr val="accent2"/>
              </a:solidFill>
              <a:latin typeface="Arial" charset="0"/>
            </a:endParaRPr>
          </a:p>
          <a:p>
            <a:pPr>
              <a:lnSpc>
                <a:spcPct val="90000"/>
              </a:lnSpc>
            </a:pPr>
            <a:r>
              <a:rPr lang="es-MX" sz="2400" b="1" smtClean="0">
                <a:solidFill>
                  <a:schemeClr val="accent2"/>
                </a:solidFill>
                <a:latin typeface="Arial" charset="0"/>
              </a:rPr>
              <a:t>La capa polisacárida ancla las bacterias a las células epiteliales y a la mucina traqueo-bronquial. </a:t>
            </a:r>
          </a:p>
          <a:p>
            <a:pPr>
              <a:lnSpc>
                <a:spcPct val="90000"/>
              </a:lnSpc>
            </a:pPr>
            <a:endParaRPr lang="es-MX" sz="2400" b="1" smtClean="0">
              <a:solidFill>
                <a:schemeClr val="accent2"/>
              </a:solidFill>
              <a:latin typeface="Arial" charset="0"/>
            </a:endParaRPr>
          </a:p>
          <a:p>
            <a:pPr>
              <a:lnSpc>
                <a:spcPct val="90000"/>
              </a:lnSpc>
            </a:pPr>
            <a:r>
              <a:rPr lang="es-MX" sz="2400" b="1" smtClean="0">
                <a:solidFill>
                  <a:schemeClr val="hlink"/>
                </a:solidFill>
                <a:latin typeface="Arial" charset="0"/>
              </a:rPr>
              <a:t>La cápsula protege también al microorganismo frente a la fagocitosis y la actividad de antibióticos como los amino-glucósidos. </a:t>
            </a:r>
          </a:p>
        </p:txBody>
      </p:sp>
      <p:sp>
        <p:nvSpPr>
          <p:cNvPr id="25604" name="Rectangle 4"/>
          <p:cNvSpPr>
            <a:spLocks noChangeArrowheads="1"/>
          </p:cNvSpPr>
          <p:nvPr/>
        </p:nvSpPr>
        <p:spPr bwMode="auto">
          <a:xfrm>
            <a:off x="250825" y="260350"/>
            <a:ext cx="8642350" cy="1008063"/>
          </a:xfrm>
          <a:prstGeom prst="rect">
            <a:avLst/>
          </a:prstGeom>
          <a:noFill/>
          <a:ln w="57150">
            <a:solidFill>
              <a:schemeClr val="hlink"/>
            </a:solidFill>
            <a:miter lim="800000"/>
            <a:headEnd/>
            <a:tailEnd/>
          </a:ln>
          <a:effectLst/>
        </p:spPr>
        <p:txBody>
          <a:bodyPr wrap="none" anchor="ctr"/>
          <a:lstStyle/>
          <a:p>
            <a:endParaRPr lang="es-MX"/>
          </a:p>
        </p:txBody>
      </p:sp>
      <p:pic>
        <p:nvPicPr>
          <p:cNvPr id="25605" name="3 Imagen" descr="LOGO UDG.jpg"/>
          <p:cNvPicPr>
            <a:picLocks noChangeAspect="1"/>
          </p:cNvPicPr>
          <p:nvPr/>
        </p:nvPicPr>
        <p:blipFill>
          <a:blip r:embed="rId2"/>
          <a:srcRect/>
          <a:stretch>
            <a:fillRect/>
          </a:stretch>
        </p:blipFill>
        <p:spPr bwMode="auto">
          <a:xfrm>
            <a:off x="323850" y="333375"/>
            <a:ext cx="647700" cy="863600"/>
          </a:xfrm>
          <a:prstGeom prst="rect">
            <a:avLst/>
          </a:prstGeom>
          <a:noFill/>
          <a:ln w="9525">
            <a:noFill/>
            <a:miter lim="800000"/>
            <a:headEnd/>
            <a:tailEnd/>
          </a:ln>
        </p:spPr>
      </p:pic>
      <p:sp>
        <p:nvSpPr>
          <p:cNvPr id="25606" name="Text Box 6"/>
          <p:cNvSpPr txBox="1">
            <a:spLocks noChangeArrowheads="1"/>
          </p:cNvSpPr>
          <p:nvPr/>
        </p:nvSpPr>
        <p:spPr bwMode="auto">
          <a:xfrm>
            <a:off x="323850" y="476250"/>
            <a:ext cx="8496300" cy="519113"/>
          </a:xfrm>
          <a:prstGeom prst="rect">
            <a:avLst/>
          </a:prstGeom>
          <a:noFill/>
          <a:ln w="9525">
            <a:noFill/>
            <a:miter lim="800000"/>
            <a:headEnd/>
            <a:tailEnd/>
          </a:ln>
          <a:effectLst/>
        </p:spPr>
        <p:txBody>
          <a:bodyPr>
            <a:spAutoFit/>
          </a:bodyPr>
          <a:lstStyle/>
          <a:p>
            <a:pPr algn="ctr"/>
            <a:r>
              <a:rPr lang="es-MX" sz="2800" b="1">
                <a:solidFill>
                  <a:schemeClr val="accent2"/>
                </a:solidFill>
              </a:rPr>
              <a:t>CÁPSULA DE POLISACÁRIDOS</a:t>
            </a:r>
            <a:endParaRPr lang="es-ES" sz="2800" b="1">
              <a:solidFill>
                <a:schemeClr val="accent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nSpc>
                <a:spcPct val="90000"/>
              </a:lnSpc>
            </a:pPr>
            <a:r>
              <a:rPr lang="es-MX" sz="2400" b="1" smtClean="0">
                <a:solidFill>
                  <a:schemeClr val="hlink"/>
                </a:solidFill>
                <a:latin typeface="Arial" charset="0"/>
              </a:rPr>
              <a:t>La producción de este polisacárido mucoide está sometida a una compleja regulación. </a:t>
            </a:r>
          </a:p>
          <a:p>
            <a:pPr>
              <a:lnSpc>
                <a:spcPct val="90000"/>
              </a:lnSpc>
            </a:pPr>
            <a:endParaRPr lang="es-MX" sz="2400" b="1" smtClean="0">
              <a:solidFill>
                <a:schemeClr val="hlink"/>
              </a:solidFill>
              <a:latin typeface="Arial" charset="0"/>
            </a:endParaRPr>
          </a:p>
          <a:p>
            <a:pPr>
              <a:lnSpc>
                <a:spcPct val="90000"/>
              </a:lnSpc>
            </a:pPr>
            <a:r>
              <a:rPr lang="es-MX" sz="2400" b="1" smtClean="0">
                <a:solidFill>
                  <a:schemeClr val="accent2"/>
                </a:solidFill>
                <a:latin typeface="Arial" charset="0"/>
              </a:rPr>
              <a:t>Los genes que controlan la producción del polisacárido alginato pueden estar activados en algunos pacientes, como los aquejados de fibrosis quística u otras enfermedades respiratorias crónicas, los cuales están predispuestos a la colonización a largo plazo por cepas mucoides de P. </a:t>
            </a:r>
            <a:r>
              <a:rPr lang="es-MX" sz="2400" b="1" i="1" smtClean="0">
                <a:solidFill>
                  <a:schemeClr val="accent2"/>
                </a:solidFill>
                <a:latin typeface="Arial" charset="0"/>
              </a:rPr>
              <a:t>aeruginosa. </a:t>
            </a:r>
          </a:p>
          <a:p>
            <a:pPr>
              <a:lnSpc>
                <a:spcPct val="90000"/>
              </a:lnSpc>
            </a:pPr>
            <a:endParaRPr lang="es-MX" sz="2400" b="1" i="1" smtClean="0">
              <a:solidFill>
                <a:schemeClr val="accent2"/>
              </a:solidFill>
              <a:latin typeface="Arial" charset="0"/>
            </a:endParaRPr>
          </a:p>
          <a:p>
            <a:pPr>
              <a:lnSpc>
                <a:spcPct val="90000"/>
              </a:lnSpc>
            </a:pPr>
            <a:r>
              <a:rPr lang="es-MX" sz="2400" b="1" i="1" smtClean="0">
                <a:solidFill>
                  <a:schemeClr val="hlink"/>
                </a:solidFill>
                <a:latin typeface="Arial" charset="0"/>
              </a:rPr>
              <a:t>Las cepas </a:t>
            </a:r>
            <a:r>
              <a:rPr lang="es-MX" sz="2400" b="1" smtClean="0">
                <a:solidFill>
                  <a:schemeClr val="hlink"/>
                </a:solidFill>
                <a:latin typeface="Arial" charset="0"/>
              </a:rPr>
              <a:t>mucoides pueden transformarse en un fenotipo no mucoide cuando se cultivan en condiciones </a:t>
            </a:r>
            <a:r>
              <a:rPr lang="es-MX" sz="2400" b="1" i="1" smtClean="0">
                <a:solidFill>
                  <a:schemeClr val="hlink"/>
                </a:solidFill>
                <a:latin typeface="Arial" charset="0"/>
              </a:rPr>
              <a:t>in vitro.</a:t>
            </a:r>
            <a:endParaRPr lang="es-MX" sz="2400" b="1" smtClean="0">
              <a:solidFill>
                <a:schemeClr val="hlink"/>
              </a:solidFill>
              <a:latin typeface="Arial" charset="0"/>
            </a:endParaRPr>
          </a:p>
        </p:txBody>
      </p:sp>
      <p:sp>
        <p:nvSpPr>
          <p:cNvPr id="26627" name="Rectangle 3"/>
          <p:cNvSpPr>
            <a:spLocks noChangeArrowheads="1"/>
          </p:cNvSpPr>
          <p:nvPr/>
        </p:nvSpPr>
        <p:spPr bwMode="auto">
          <a:xfrm>
            <a:off x="250825" y="260350"/>
            <a:ext cx="8642350" cy="1008063"/>
          </a:xfrm>
          <a:prstGeom prst="rect">
            <a:avLst/>
          </a:prstGeom>
          <a:noFill/>
          <a:ln w="57150">
            <a:solidFill>
              <a:schemeClr val="hlink"/>
            </a:solidFill>
            <a:miter lim="800000"/>
            <a:headEnd/>
            <a:tailEnd/>
          </a:ln>
          <a:effectLst/>
        </p:spPr>
        <p:txBody>
          <a:bodyPr wrap="none" anchor="ctr"/>
          <a:lstStyle/>
          <a:p>
            <a:endParaRPr lang="es-MX"/>
          </a:p>
        </p:txBody>
      </p:sp>
      <p:pic>
        <p:nvPicPr>
          <p:cNvPr id="26628" name="3 Imagen" descr="LOGO UDG.jpg"/>
          <p:cNvPicPr>
            <a:picLocks noChangeAspect="1"/>
          </p:cNvPicPr>
          <p:nvPr/>
        </p:nvPicPr>
        <p:blipFill>
          <a:blip r:embed="rId2"/>
          <a:srcRect/>
          <a:stretch>
            <a:fillRect/>
          </a:stretch>
        </p:blipFill>
        <p:spPr bwMode="auto">
          <a:xfrm>
            <a:off x="323850" y="333375"/>
            <a:ext cx="647700" cy="863600"/>
          </a:xfrm>
          <a:prstGeom prst="rect">
            <a:avLst/>
          </a:prstGeom>
          <a:noFill/>
          <a:ln w="9525">
            <a:noFill/>
            <a:miter lim="800000"/>
            <a:headEnd/>
            <a:tailEnd/>
          </a:ln>
        </p:spPr>
      </p:pic>
      <p:sp>
        <p:nvSpPr>
          <p:cNvPr id="26629" name="Text Box 5"/>
          <p:cNvSpPr txBox="1">
            <a:spLocks noChangeArrowheads="1"/>
          </p:cNvSpPr>
          <p:nvPr/>
        </p:nvSpPr>
        <p:spPr bwMode="auto">
          <a:xfrm>
            <a:off x="323850" y="476250"/>
            <a:ext cx="8496300" cy="519113"/>
          </a:xfrm>
          <a:prstGeom prst="rect">
            <a:avLst/>
          </a:prstGeom>
          <a:noFill/>
          <a:ln w="9525">
            <a:noFill/>
            <a:miter lim="800000"/>
            <a:headEnd/>
            <a:tailEnd/>
          </a:ln>
          <a:effectLst/>
        </p:spPr>
        <p:txBody>
          <a:bodyPr>
            <a:spAutoFit/>
          </a:bodyPr>
          <a:lstStyle/>
          <a:p>
            <a:pPr algn="ctr"/>
            <a:r>
              <a:rPr lang="es-MX" sz="2800" b="1">
                <a:solidFill>
                  <a:schemeClr val="accent2"/>
                </a:solidFill>
              </a:rPr>
              <a:t>CÁPSULA DE POLISACÁRIDOS</a:t>
            </a:r>
            <a:endParaRPr lang="es-ES" sz="2800" b="1">
              <a:solidFill>
                <a:schemeClr val="accent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Marcador de contenido"/>
          <p:cNvSpPr>
            <a:spLocks noGrp="1"/>
          </p:cNvSpPr>
          <p:nvPr>
            <p:ph idx="1"/>
          </p:nvPr>
        </p:nvSpPr>
        <p:spPr/>
        <p:txBody>
          <a:bodyPr/>
          <a:lstStyle/>
          <a:p>
            <a:r>
              <a:rPr lang="es-MX" sz="2400" b="1" smtClean="0">
                <a:solidFill>
                  <a:schemeClr val="hlink"/>
                </a:solidFill>
                <a:latin typeface="Arial" charset="0"/>
              </a:rPr>
              <a:t>La endotoxina es un antígeno fundamental de la pared celular de P. </a:t>
            </a:r>
            <a:r>
              <a:rPr lang="es-MX" sz="2400" b="1" i="1" smtClean="0">
                <a:solidFill>
                  <a:schemeClr val="hlink"/>
                </a:solidFill>
                <a:latin typeface="Arial" charset="0"/>
              </a:rPr>
              <a:t>aeruginosa, al igual que ocurre en el caso de otros bacilos </a:t>
            </a:r>
            <a:r>
              <a:rPr lang="es-MX" sz="2400" b="1" smtClean="0">
                <a:solidFill>
                  <a:schemeClr val="hlink"/>
                </a:solidFill>
                <a:latin typeface="Arial" charset="0"/>
              </a:rPr>
              <a:t>gramnegativos. </a:t>
            </a:r>
          </a:p>
          <a:p>
            <a:endParaRPr lang="es-MX" sz="2400" b="1" smtClean="0">
              <a:solidFill>
                <a:schemeClr val="hlink"/>
              </a:solidFill>
              <a:latin typeface="Arial" charset="0"/>
            </a:endParaRPr>
          </a:p>
          <a:p>
            <a:r>
              <a:rPr lang="es-MX" sz="2400" b="1" smtClean="0">
                <a:solidFill>
                  <a:schemeClr val="accent2"/>
                </a:solidFill>
                <a:latin typeface="Arial" charset="0"/>
              </a:rPr>
              <a:t>El lípido A, componente de la endotoxina, participa en varios de los efectos biológicos de la septicemia.</a:t>
            </a:r>
          </a:p>
        </p:txBody>
      </p:sp>
      <p:sp>
        <p:nvSpPr>
          <p:cNvPr id="27652" name="Rectangle 4"/>
          <p:cNvSpPr>
            <a:spLocks noChangeArrowheads="1"/>
          </p:cNvSpPr>
          <p:nvPr/>
        </p:nvSpPr>
        <p:spPr bwMode="auto">
          <a:xfrm>
            <a:off x="250825" y="260350"/>
            <a:ext cx="8642350" cy="1008063"/>
          </a:xfrm>
          <a:prstGeom prst="rect">
            <a:avLst/>
          </a:prstGeom>
          <a:noFill/>
          <a:ln w="57150">
            <a:solidFill>
              <a:schemeClr val="hlink"/>
            </a:solidFill>
            <a:miter lim="800000"/>
            <a:headEnd/>
            <a:tailEnd/>
          </a:ln>
          <a:effectLst/>
        </p:spPr>
        <p:txBody>
          <a:bodyPr wrap="none" anchor="ctr"/>
          <a:lstStyle/>
          <a:p>
            <a:endParaRPr lang="es-MX"/>
          </a:p>
        </p:txBody>
      </p:sp>
      <p:pic>
        <p:nvPicPr>
          <p:cNvPr id="27653" name="3 Imagen" descr="LOGO UDG.jpg"/>
          <p:cNvPicPr>
            <a:picLocks noChangeAspect="1"/>
          </p:cNvPicPr>
          <p:nvPr/>
        </p:nvPicPr>
        <p:blipFill>
          <a:blip r:embed="rId2"/>
          <a:srcRect/>
          <a:stretch>
            <a:fillRect/>
          </a:stretch>
        </p:blipFill>
        <p:spPr bwMode="auto">
          <a:xfrm>
            <a:off x="323850" y="333375"/>
            <a:ext cx="647700" cy="863600"/>
          </a:xfrm>
          <a:prstGeom prst="rect">
            <a:avLst/>
          </a:prstGeom>
          <a:noFill/>
          <a:ln w="9525">
            <a:noFill/>
            <a:miter lim="800000"/>
            <a:headEnd/>
            <a:tailEnd/>
          </a:ln>
        </p:spPr>
      </p:pic>
      <p:sp>
        <p:nvSpPr>
          <p:cNvPr id="27654" name="Text Box 6"/>
          <p:cNvSpPr txBox="1">
            <a:spLocks noChangeArrowheads="1"/>
          </p:cNvSpPr>
          <p:nvPr/>
        </p:nvSpPr>
        <p:spPr bwMode="auto">
          <a:xfrm>
            <a:off x="323850" y="476250"/>
            <a:ext cx="8496300" cy="519113"/>
          </a:xfrm>
          <a:prstGeom prst="rect">
            <a:avLst/>
          </a:prstGeom>
          <a:noFill/>
          <a:ln w="9525">
            <a:noFill/>
            <a:miter lim="800000"/>
            <a:headEnd/>
            <a:tailEnd/>
          </a:ln>
          <a:effectLst/>
        </p:spPr>
        <p:txBody>
          <a:bodyPr>
            <a:spAutoFit/>
          </a:bodyPr>
          <a:lstStyle/>
          <a:p>
            <a:pPr algn="ctr"/>
            <a:r>
              <a:rPr lang="es-MX" sz="2800" b="1">
                <a:solidFill>
                  <a:schemeClr val="accent2"/>
                </a:solidFill>
              </a:rPr>
              <a:t>ENDOTOXINAS</a:t>
            </a:r>
            <a:endParaRPr lang="es-ES" sz="2800" b="1">
              <a:solidFill>
                <a:schemeClr val="accent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nSpc>
                <a:spcPct val="80000"/>
              </a:lnSpc>
            </a:pPr>
            <a:r>
              <a:rPr lang="es-MX" sz="2400" b="1" smtClean="0">
                <a:solidFill>
                  <a:schemeClr val="hlink"/>
                </a:solidFill>
                <a:latin typeface="Arial" charset="0"/>
              </a:rPr>
              <a:t>P. </a:t>
            </a:r>
            <a:r>
              <a:rPr lang="es-MX" sz="2400" b="1" i="1" smtClean="0">
                <a:solidFill>
                  <a:schemeClr val="hlink"/>
                </a:solidFill>
                <a:latin typeface="Arial" charset="0"/>
              </a:rPr>
              <a:t>aeruginosa posee una resistencia inherente a muchos antibióticos</a:t>
            </a:r>
          </a:p>
          <a:p>
            <a:pPr>
              <a:lnSpc>
                <a:spcPct val="80000"/>
              </a:lnSpc>
            </a:pPr>
            <a:r>
              <a:rPr lang="es-MX" sz="2400" b="1" smtClean="0">
                <a:solidFill>
                  <a:schemeClr val="accent2"/>
                </a:solidFill>
                <a:latin typeface="Arial" charset="0"/>
              </a:rPr>
              <a:t>Puede mutar a cepas aún más resistentes durante el tratamiento. </a:t>
            </a:r>
          </a:p>
          <a:p>
            <a:pPr>
              <a:lnSpc>
                <a:spcPct val="80000"/>
              </a:lnSpc>
            </a:pPr>
            <a:r>
              <a:rPr lang="es-MX" sz="2400" b="1" smtClean="0">
                <a:solidFill>
                  <a:schemeClr val="hlink"/>
                </a:solidFill>
                <a:latin typeface="Arial" charset="0"/>
              </a:rPr>
              <a:t>La mutación de las porinas constituye el principal mecanismo de resistencia. </a:t>
            </a:r>
          </a:p>
          <a:p>
            <a:pPr>
              <a:lnSpc>
                <a:spcPct val="80000"/>
              </a:lnSpc>
            </a:pPr>
            <a:r>
              <a:rPr lang="es-MX" sz="2400" b="1" smtClean="0">
                <a:solidFill>
                  <a:schemeClr val="accent2"/>
                </a:solidFill>
                <a:latin typeface="Arial" charset="0"/>
              </a:rPr>
              <a:t>La alteración de las proteínas que configuran la pared de estos poros con el fin de restringir el flujo al interior de la célula conlleva la aparición de resistencia a numerosos grupos de antibióticos de manera simultánea.</a:t>
            </a:r>
            <a:r>
              <a:rPr lang="es-MX" sz="2400" b="1" smtClean="0">
                <a:solidFill>
                  <a:schemeClr val="hlink"/>
                </a:solidFill>
                <a:latin typeface="Arial" charset="0"/>
              </a:rPr>
              <a:t> </a:t>
            </a:r>
          </a:p>
          <a:p>
            <a:pPr>
              <a:lnSpc>
                <a:spcPct val="80000"/>
              </a:lnSpc>
            </a:pPr>
            <a:r>
              <a:rPr lang="es-MX" sz="2400" b="1" smtClean="0">
                <a:solidFill>
                  <a:schemeClr val="hlink"/>
                </a:solidFill>
                <a:latin typeface="Arial" charset="0"/>
              </a:rPr>
              <a:t>P. </a:t>
            </a:r>
            <a:r>
              <a:rPr lang="es-MX" sz="2400" b="1" i="1" smtClean="0">
                <a:solidFill>
                  <a:schemeClr val="hlink"/>
                </a:solidFill>
                <a:latin typeface="Arial" charset="0"/>
              </a:rPr>
              <a:t>aeruginosa sintetiza, </a:t>
            </a:r>
            <a:r>
              <a:rPr lang="es-MX" sz="2400" b="1" smtClean="0">
                <a:solidFill>
                  <a:schemeClr val="hlink"/>
                </a:solidFill>
                <a:latin typeface="Arial" charset="0"/>
              </a:rPr>
              <a:t>asimismo, diferentes (3-lactamasas que inactivan diversos antibióticos </a:t>
            </a:r>
            <a:r>
              <a:rPr lang="pt-BR" sz="2400" b="1" smtClean="0">
                <a:solidFill>
                  <a:schemeClr val="hlink"/>
                </a:solidFill>
                <a:latin typeface="Arial" charset="0"/>
              </a:rPr>
              <a:t>P-lactámicos (p. ej., penicilinas, cefalosporinas, carbapenémicos).</a:t>
            </a:r>
            <a:endParaRPr lang="es-MX" sz="2400" b="1" smtClean="0">
              <a:solidFill>
                <a:schemeClr val="hlink"/>
              </a:solidFill>
              <a:latin typeface="Arial" charset="0"/>
            </a:endParaRPr>
          </a:p>
        </p:txBody>
      </p:sp>
      <p:sp>
        <p:nvSpPr>
          <p:cNvPr id="28676" name="Rectangle 4"/>
          <p:cNvSpPr>
            <a:spLocks noChangeArrowheads="1"/>
          </p:cNvSpPr>
          <p:nvPr/>
        </p:nvSpPr>
        <p:spPr bwMode="auto">
          <a:xfrm>
            <a:off x="250825" y="260350"/>
            <a:ext cx="8642350" cy="1008063"/>
          </a:xfrm>
          <a:prstGeom prst="rect">
            <a:avLst/>
          </a:prstGeom>
          <a:noFill/>
          <a:ln w="57150">
            <a:solidFill>
              <a:schemeClr val="hlink"/>
            </a:solidFill>
            <a:miter lim="800000"/>
            <a:headEnd/>
            <a:tailEnd/>
          </a:ln>
          <a:effectLst/>
        </p:spPr>
        <p:txBody>
          <a:bodyPr wrap="none" anchor="ctr"/>
          <a:lstStyle/>
          <a:p>
            <a:endParaRPr lang="es-MX"/>
          </a:p>
        </p:txBody>
      </p:sp>
      <p:pic>
        <p:nvPicPr>
          <p:cNvPr id="28677" name="3 Imagen" descr="LOGO UDG.jpg"/>
          <p:cNvPicPr>
            <a:picLocks noChangeAspect="1"/>
          </p:cNvPicPr>
          <p:nvPr/>
        </p:nvPicPr>
        <p:blipFill>
          <a:blip r:embed="rId2"/>
          <a:srcRect/>
          <a:stretch>
            <a:fillRect/>
          </a:stretch>
        </p:blipFill>
        <p:spPr bwMode="auto">
          <a:xfrm>
            <a:off x="323850" y="333375"/>
            <a:ext cx="647700" cy="863600"/>
          </a:xfrm>
          <a:prstGeom prst="rect">
            <a:avLst/>
          </a:prstGeom>
          <a:noFill/>
          <a:ln w="9525">
            <a:noFill/>
            <a:miter lim="800000"/>
            <a:headEnd/>
            <a:tailEnd/>
          </a:ln>
        </p:spPr>
      </p:pic>
      <p:sp>
        <p:nvSpPr>
          <p:cNvPr id="28678" name="Text Box 6"/>
          <p:cNvSpPr txBox="1">
            <a:spLocks noChangeArrowheads="1"/>
          </p:cNvSpPr>
          <p:nvPr/>
        </p:nvSpPr>
        <p:spPr bwMode="auto">
          <a:xfrm>
            <a:off x="323850" y="476250"/>
            <a:ext cx="8496300" cy="519113"/>
          </a:xfrm>
          <a:prstGeom prst="rect">
            <a:avLst/>
          </a:prstGeom>
          <a:noFill/>
          <a:ln w="9525">
            <a:noFill/>
            <a:miter lim="800000"/>
            <a:headEnd/>
            <a:tailEnd/>
          </a:ln>
          <a:effectLst/>
        </p:spPr>
        <p:txBody>
          <a:bodyPr>
            <a:spAutoFit/>
          </a:bodyPr>
          <a:lstStyle/>
          <a:p>
            <a:pPr algn="ctr"/>
            <a:r>
              <a:rPr lang="es-MX" sz="2800" b="1">
                <a:solidFill>
                  <a:schemeClr val="accent2"/>
                </a:solidFill>
              </a:rPr>
              <a:t>RESISTENCIA A ANTIBIÓTICOS</a:t>
            </a:r>
            <a:endParaRPr lang="es-ES" sz="2800" b="1">
              <a:solidFill>
                <a:schemeClr val="accent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2"/>
          <p:cNvPicPr>
            <a:picLocks noChangeAspect="1" noChangeArrowheads="1"/>
          </p:cNvPicPr>
          <p:nvPr/>
        </p:nvPicPr>
        <p:blipFill>
          <a:blip r:embed="rId2"/>
          <a:srcRect/>
          <a:stretch>
            <a:fillRect/>
          </a:stretch>
        </p:blipFill>
        <p:spPr bwMode="auto">
          <a:xfrm>
            <a:off x="0" y="188913"/>
            <a:ext cx="9144000" cy="6669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ChangeArrowheads="1"/>
          </p:cNvSpPr>
          <p:nvPr/>
        </p:nvSpPr>
        <p:spPr bwMode="auto">
          <a:xfrm>
            <a:off x="250825" y="260350"/>
            <a:ext cx="8642350" cy="1008063"/>
          </a:xfrm>
          <a:prstGeom prst="rect">
            <a:avLst/>
          </a:prstGeom>
          <a:noFill/>
          <a:ln w="57150">
            <a:solidFill>
              <a:schemeClr val="hlink"/>
            </a:solidFill>
            <a:miter lim="800000"/>
            <a:headEnd/>
            <a:tailEnd/>
          </a:ln>
          <a:effectLst/>
        </p:spPr>
        <p:txBody>
          <a:bodyPr wrap="none" anchor="ctr"/>
          <a:lstStyle/>
          <a:p>
            <a:endParaRPr lang="es-MX"/>
          </a:p>
        </p:txBody>
      </p:sp>
      <p:pic>
        <p:nvPicPr>
          <p:cNvPr id="30725" name="3 Imagen" descr="LOGO UDG.jpg"/>
          <p:cNvPicPr>
            <a:picLocks noChangeAspect="1"/>
          </p:cNvPicPr>
          <p:nvPr/>
        </p:nvPicPr>
        <p:blipFill>
          <a:blip r:embed="rId2"/>
          <a:srcRect/>
          <a:stretch>
            <a:fillRect/>
          </a:stretch>
        </p:blipFill>
        <p:spPr bwMode="auto">
          <a:xfrm>
            <a:off x="323850" y="333375"/>
            <a:ext cx="647700" cy="863600"/>
          </a:xfrm>
          <a:prstGeom prst="rect">
            <a:avLst/>
          </a:prstGeom>
          <a:noFill/>
          <a:ln w="9525">
            <a:noFill/>
            <a:miter lim="800000"/>
            <a:headEnd/>
            <a:tailEnd/>
          </a:ln>
        </p:spPr>
      </p:pic>
      <p:sp>
        <p:nvSpPr>
          <p:cNvPr id="30726" name="Text Box 6"/>
          <p:cNvSpPr txBox="1">
            <a:spLocks noChangeArrowheads="1"/>
          </p:cNvSpPr>
          <p:nvPr/>
        </p:nvSpPr>
        <p:spPr bwMode="auto">
          <a:xfrm>
            <a:off x="323850" y="476250"/>
            <a:ext cx="8496300" cy="519113"/>
          </a:xfrm>
          <a:prstGeom prst="rect">
            <a:avLst/>
          </a:prstGeom>
          <a:noFill/>
          <a:ln w="9525">
            <a:noFill/>
            <a:miter lim="800000"/>
            <a:headEnd/>
            <a:tailEnd/>
          </a:ln>
          <a:effectLst/>
        </p:spPr>
        <p:txBody>
          <a:bodyPr>
            <a:spAutoFit/>
          </a:bodyPr>
          <a:lstStyle/>
          <a:p>
            <a:pPr algn="ctr"/>
            <a:r>
              <a:rPr lang="es-MX" sz="2800" b="1">
                <a:solidFill>
                  <a:schemeClr val="accent2"/>
                </a:solidFill>
              </a:rPr>
              <a:t>EPIDEMIOLOGÍA</a:t>
            </a:r>
            <a:endParaRPr lang="es-ES" sz="2800" b="1">
              <a:solidFill>
                <a:schemeClr val="accent2"/>
              </a:solidFill>
            </a:endParaRPr>
          </a:p>
        </p:txBody>
      </p:sp>
      <p:sp>
        <p:nvSpPr>
          <p:cNvPr id="30727" name="Text Box 7"/>
          <p:cNvSpPr txBox="1">
            <a:spLocks noChangeArrowheads="1"/>
          </p:cNvSpPr>
          <p:nvPr/>
        </p:nvSpPr>
        <p:spPr bwMode="auto">
          <a:xfrm>
            <a:off x="611188" y="1855788"/>
            <a:ext cx="8137525" cy="4108450"/>
          </a:xfrm>
          <a:prstGeom prst="rect">
            <a:avLst/>
          </a:prstGeom>
          <a:noFill/>
          <a:ln w="9525">
            <a:noFill/>
            <a:miter lim="800000"/>
            <a:headEnd/>
            <a:tailEnd/>
          </a:ln>
          <a:effectLst/>
        </p:spPr>
        <p:txBody>
          <a:bodyPr>
            <a:spAutoFit/>
          </a:bodyPr>
          <a:lstStyle/>
          <a:p>
            <a:r>
              <a:rPr lang="es-ES" sz="2400" b="1">
                <a:solidFill>
                  <a:schemeClr val="hlink"/>
                </a:solidFill>
              </a:rPr>
              <a:t>P. aeruginosa es uno de los principales patógenos nosocomiales con una incidencia en infecciones intra hospitalarias de 11.4 %, </a:t>
            </a:r>
          </a:p>
          <a:p>
            <a:endParaRPr lang="es-ES" sz="2400" b="1">
              <a:solidFill>
                <a:schemeClr val="accent2"/>
              </a:solidFill>
            </a:endParaRPr>
          </a:p>
          <a:p>
            <a:r>
              <a:rPr lang="es-ES" sz="2400" b="1">
                <a:solidFill>
                  <a:schemeClr val="accent2"/>
                </a:solidFill>
              </a:rPr>
              <a:t>Es la causa de 12.7 % de las infecciones del tracto urinario, del 16.9 % de la infecciones respiratorias inferiores y el 8.9 % de infecciones por heridas quirúrgicas.</a:t>
            </a:r>
          </a:p>
          <a:p>
            <a:endParaRPr lang="es-ES" sz="2400" b="1">
              <a:solidFill>
                <a:schemeClr val="accent2"/>
              </a:solidFill>
            </a:endParaRPr>
          </a:p>
          <a:p>
            <a:r>
              <a:rPr lang="es-ES" sz="2400" b="1">
                <a:solidFill>
                  <a:schemeClr val="hlink"/>
                </a:solidFill>
              </a:rPr>
              <a:t>Es particularmente un patógeno severo en pacientes quemados, con cáncer y fibroquísticos.</a:t>
            </a:r>
            <a:r>
              <a:rPr lang="es-ES" sz="2400"/>
              <a:t> </a:t>
            </a:r>
            <a:r>
              <a:rPr lang="es-ES" sz="2400" b="1">
                <a:solidFill>
                  <a:schemeClr val="hlink"/>
                </a:solidFill>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2"/>
          <p:cNvPicPr>
            <a:picLocks noChangeAspect="1" noChangeArrowheads="1"/>
          </p:cNvPicPr>
          <p:nvPr/>
        </p:nvPicPr>
        <p:blipFill>
          <a:blip r:embed="rId2"/>
          <a:srcRect/>
          <a:stretch>
            <a:fillRect/>
          </a:stretch>
        </p:blipFill>
        <p:spPr bwMode="auto">
          <a:xfrm>
            <a:off x="1547813" y="1557338"/>
            <a:ext cx="6024562" cy="4818062"/>
          </a:xfrm>
          <a:prstGeom prst="rect">
            <a:avLst/>
          </a:prstGeom>
          <a:noFill/>
          <a:ln w="9525">
            <a:noFill/>
            <a:miter lim="800000"/>
            <a:headEnd/>
            <a:tailEnd/>
          </a:ln>
        </p:spPr>
      </p:pic>
      <p:sp>
        <p:nvSpPr>
          <p:cNvPr id="40965" name="Rectangle 5"/>
          <p:cNvSpPr>
            <a:spLocks noChangeArrowheads="1"/>
          </p:cNvSpPr>
          <p:nvPr/>
        </p:nvSpPr>
        <p:spPr bwMode="auto">
          <a:xfrm>
            <a:off x="250825" y="260350"/>
            <a:ext cx="8642350" cy="1008063"/>
          </a:xfrm>
          <a:prstGeom prst="rect">
            <a:avLst/>
          </a:prstGeom>
          <a:noFill/>
          <a:ln w="57150">
            <a:solidFill>
              <a:schemeClr val="hlink"/>
            </a:solidFill>
            <a:miter lim="800000"/>
            <a:headEnd/>
            <a:tailEnd/>
          </a:ln>
          <a:effectLst/>
        </p:spPr>
        <p:txBody>
          <a:bodyPr wrap="none" anchor="ctr"/>
          <a:lstStyle/>
          <a:p>
            <a:endParaRPr lang="es-MX"/>
          </a:p>
        </p:txBody>
      </p:sp>
      <p:pic>
        <p:nvPicPr>
          <p:cNvPr id="40966" name="3 Imagen" descr="LOGO UDG.jpg"/>
          <p:cNvPicPr>
            <a:picLocks noChangeAspect="1"/>
          </p:cNvPicPr>
          <p:nvPr/>
        </p:nvPicPr>
        <p:blipFill>
          <a:blip r:embed="rId3"/>
          <a:srcRect/>
          <a:stretch>
            <a:fillRect/>
          </a:stretch>
        </p:blipFill>
        <p:spPr bwMode="auto">
          <a:xfrm>
            <a:off x="323850" y="333375"/>
            <a:ext cx="647700" cy="863600"/>
          </a:xfrm>
          <a:prstGeom prst="rect">
            <a:avLst/>
          </a:prstGeom>
          <a:noFill/>
          <a:ln w="9525">
            <a:noFill/>
            <a:miter lim="800000"/>
            <a:headEnd/>
            <a:tailEnd/>
          </a:ln>
        </p:spPr>
      </p:pic>
      <p:sp>
        <p:nvSpPr>
          <p:cNvPr id="40967" name="Text Box 7"/>
          <p:cNvSpPr txBox="1">
            <a:spLocks noChangeArrowheads="1"/>
          </p:cNvSpPr>
          <p:nvPr/>
        </p:nvSpPr>
        <p:spPr bwMode="auto">
          <a:xfrm>
            <a:off x="323850" y="476250"/>
            <a:ext cx="8496300" cy="519113"/>
          </a:xfrm>
          <a:prstGeom prst="rect">
            <a:avLst/>
          </a:prstGeom>
          <a:noFill/>
          <a:ln w="9525">
            <a:noFill/>
            <a:miter lim="800000"/>
            <a:headEnd/>
            <a:tailEnd/>
          </a:ln>
          <a:effectLst/>
        </p:spPr>
        <p:txBody>
          <a:bodyPr>
            <a:spAutoFit/>
          </a:bodyPr>
          <a:lstStyle/>
          <a:p>
            <a:pPr algn="ctr"/>
            <a:r>
              <a:rPr lang="es-MX" sz="2800" b="1">
                <a:solidFill>
                  <a:schemeClr val="accent2"/>
                </a:solidFill>
              </a:rPr>
              <a:t>PSEUDOMONAS AERUGINOSA</a:t>
            </a:r>
            <a:endParaRPr lang="es-ES" sz="2800" b="1">
              <a:solidFill>
                <a:schemeClr val="accent2"/>
              </a:solidFill>
            </a:endParaRPr>
          </a:p>
        </p:txBody>
      </p:sp>
      <p:sp>
        <p:nvSpPr>
          <p:cNvPr id="40968" name="Text Box 8"/>
          <p:cNvSpPr txBox="1">
            <a:spLocks noChangeArrowheads="1"/>
          </p:cNvSpPr>
          <p:nvPr/>
        </p:nvSpPr>
        <p:spPr bwMode="auto">
          <a:xfrm>
            <a:off x="1527175" y="6381750"/>
            <a:ext cx="6140450" cy="366713"/>
          </a:xfrm>
          <a:prstGeom prst="rect">
            <a:avLst/>
          </a:prstGeom>
          <a:noFill/>
          <a:ln w="9525">
            <a:noFill/>
            <a:miter lim="800000"/>
            <a:headEnd/>
            <a:tailEnd/>
          </a:ln>
          <a:effectLst/>
        </p:spPr>
        <p:txBody>
          <a:bodyPr wrap="none">
            <a:spAutoFit/>
          </a:bodyPr>
          <a:lstStyle/>
          <a:p>
            <a:r>
              <a:rPr lang="es-ES"/>
              <a:t>http://jazzroc.files.wordpress.com/2008/10/paeruginosa.jpg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nSpc>
                <a:spcPct val="80000"/>
              </a:lnSpc>
            </a:pPr>
            <a:r>
              <a:rPr lang="es-MX" sz="2400" b="1" smtClean="0">
                <a:solidFill>
                  <a:schemeClr val="hlink"/>
                </a:solidFill>
                <a:latin typeface="Arial" charset="0"/>
              </a:rPr>
              <a:t>Ubicuo en la naturaleza y en los ambientes húmedos de los hospitales (p. ej., flores, lavabos, cuartos de baño, respiradores y equipos de diálisis)</a:t>
            </a:r>
          </a:p>
          <a:p>
            <a:pPr>
              <a:lnSpc>
                <a:spcPct val="80000"/>
              </a:lnSpc>
            </a:pPr>
            <a:endParaRPr lang="es-MX" sz="2400" b="1" smtClean="0">
              <a:solidFill>
                <a:schemeClr val="accent2"/>
              </a:solidFill>
              <a:latin typeface="Arial" charset="0"/>
            </a:endParaRPr>
          </a:p>
          <a:p>
            <a:pPr>
              <a:lnSpc>
                <a:spcPct val="80000"/>
              </a:lnSpc>
            </a:pPr>
            <a:r>
              <a:rPr lang="es-MX" sz="2400" b="1" smtClean="0">
                <a:solidFill>
                  <a:schemeClr val="accent2"/>
                </a:solidFill>
                <a:latin typeface="Arial" charset="0"/>
              </a:rPr>
              <a:t>Sin incidencia estacional de la enfermedad</a:t>
            </a:r>
          </a:p>
          <a:p>
            <a:pPr>
              <a:lnSpc>
                <a:spcPct val="80000"/>
              </a:lnSpc>
            </a:pPr>
            <a:endParaRPr lang="es-MX" sz="2400" b="1" smtClean="0">
              <a:solidFill>
                <a:schemeClr val="accent2"/>
              </a:solidFill>
              <a:latin typeface="Arial" charset="0"/>
            </a:endParaRPr>
          </a:p>
          <a:p>
            <a:pPr>
              <a:lnSpc>
                <a:spcPct val="80000"/>
              </a:lnSpc>
            </a:pPr>
            <a:r>
              <a:rPr lang="es-MX" sz="2400" b="1" smtClean="0">
                <a:solidFill>
                  <a:schemeClr val="hlink"/>
                </a:solidFill>
                <a:latin typeface="Arial" charset="0"/>
              </a:rPr>
              <a:t>Pueden colonizar de forma transitoria el tracto respiratorio y digestivo de los pacientes hospitalizados, fundamentalmente de aquellos que se tratan con antibióticos de amplio espectro, con equipos de tratamiento respiratorio o que tienen hospitalizaciones prolongadas</a:t>
            </a:r>
          </a:p>
        </p:txBody>
      </p:sp>
      <p:sp>
        <p:nvSpPr>
          <p:cNvPr id="31748" name="Rectangle 4"/>
          <p:cNvSpPr>
            <a:spLocks noChangeArrowheads="1"/>
          </p:cNvSpPr>
          <p:nvPr/>
        </p:nvSpPr>
        <p:spPr bwMode="auto">
          <a:xfrm>
            <a:off x="250825" y="260350"/>
            <a:ext cx="8642350" cy="1008063"/>
          </a:xfrm>
          <a:prstGeom prst="rect">
            <a:avLst/>
          </a:prstGeom>
          <a:noFill/>
          <a:ln w="57150">
            <a:solidFill>
              <a:schemeClr val="hlink"/>
            </a:solidFill>
            <a:miter lim="800000"/>
            <a:headEnd/>
            <a:tailEnd/>
          </a:ln>
          <a:effectLst/>
        </p:spPr>
        <p:txBody>
          <a:bodyPr wrap="none" anchor="ctr"/>
          <a:lstStyle/>
          <a:p>
            <a:endParaRPr lang="es-MX"/>
          </a:p>
        </p:txBody>
      </p:sp>
      <p:pic>
        <p:nvPicPr>
          <p:cNvPr id="31749" name="3 Imagen" descr="LOGO UDG.jpg"/>
          <p:cNvPicPr>
            <a:picLocks noChangeAspect="1"/>
          </p:cNvPicPr>
          <p:nvPr/>
        </p:nvPicPr>
        <p:blipFill>
          <a:blip r:embed="rId2"/>
          <a:srcRect/>
          <a:stretch>
            <a:fillRect/>
          </a:stretch>
        </p:blipFill>
        <p:spPr bwMode="auto">
          <a:xfrm>
            <a:off x="323850" y="333375"/>
            <a:ext cx="647700" cy="863600"/>
          </a:xfrm>
          <a:prstGeom prst="rect">
            <a:avLst/>
          </a:prstGeom>
          <a:noFill/>
          <a:ln w="9525">
            <a:noFill/>
            <a:miter lim="800000"/>
            <a:headEnd/>
            <a:tailEnd/>
          </a:ln>
        </p:spPr>
      </p:pic>
      <p:sp>
        <p:nvSpPr>
          <p:cNvPr id="31750" name="Text Box 6"/>
          <p:cNvSpPr txBox="1">
            <a:spLocks noChangeArrowheads="1"/>
          </p:cNvSpPr>
          <p:nvPr/>
        </p:nvSpPr>
        <p:spPr bwMode="auto">
          <a:xfrm>
            <a:off x="323850" y="476250"/>
            <a:ext cx="8496300" cy="519113"/>
          </a:xfrm>
          <a:prstGeom prst="rect">
            <a:avLst/>
          </a:prstGeom>
          <a:noFill/>
          <a:ln w="9525">
            <a:noFill/>
            <a:miter lim="800000"/>
            <a:headEnd/>
            <a:tailEnd/>
          </a:ln>
          <a:effectLst/>
        </p:spPr>
        <p:txBody>
          <a:bodyPr>
            <a:spAutoFit/>
          </a:bodyPr>
          <a:lstStyle/>
          <a:p>
            <a:pPr algn="ctr"/>
            <a:r>
              <a:rPr lang="es-MX" sz="2800" b="1">
                <a:solidFill>
                  <a:schemeClr val="accent2"/>
                </a:solidFill>
              </a:rPr>
              <a:t>EPIDEMIOLOGÍA</a:t>
            </a:r>
            <a:endParaRPr lang="es-ES" sz="2800" b="1">
              <a:solidFill>
                <a:schemeClr val="accent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ChangeArrowheads="1"/>
          </p:cNvSpPr>
          <p:nvPr/>
        </p:nvSpPr>
        <p:spPr bwMode="auto">
          <a:xfrm>
            <a:off x="250825" y="260350"/>
            <a:ext cx="8642350" cy="1008063"/>
          </a:xfrm>
          <a:prstGeom prst="rect">
            <a:avLst/>
          </a:prstGeom>
          <a:noFill/>
          <a:ln w="57150">
            <a:solidFill>
              <a:schemeClr val="hlink"/>
            </a:solidFill>
            <a:miter lim="800000"/>
            <a:headEnd/>
            <a:tailEnd/>
          </a:ln>
          <a:effectLst/>
        </p:spPr>
        <p:txBody>
          <a:bodyPr wrap="none" anchor="ctr"/>
          <a:lstStyle/>
          <a:p>
            <a:endParaRPr lang="es-MX"/>
          </a:p>
        </p:txBody>
      </p:sp>
      <p:pic>
        <p:nvPicPr>
          <p:cNvPr id="32773" name="3 Imagen" descr="LOGO UDG.jpg"/>
          <p:cNvPicPr>
            <a:picLocks noChangeAspect="1"/>
          </p:cNvPicPr>
          <p:nvPr/>
        </p:nvPicPr>
        <p:blipFill>
          <a:blip r:embed="rId2"/>
          <a:srcRect/>
          <a:stretch>
            <a:fillRect/>
          </a:stretch>
        </p:blipFill>
        <p:spPr bwMode="auto">
          <a:xfrm>
            <a:off x="323850" y="333375"/>
            <a:ext cx="647700" cy="863600"/>
          </a:xfrm>
          <a:prstGeom prst="rect">
            <a:avLst/>
          </a:prstGeom>
          <a:noFill/>
          <a:ln w="9525">
            <a:noFill/>
            <a:miter lim="800000"/>
            <a:headEnd/>
            <a:tailEnd/>
          </a:ln>
        </p:spPr>
      </p:pic>
      <p:sp>
        <p:nvSpPr>
          <p:cNvPr id="32774" name="Text Box 6"/>
          <p:cNvSpPr txBox="1">
            <a:spLocks noChangeArrowheads="1"/>
          </p:cNvSpPr>
          <p:nvPr/>
        </p:nvSpPr>
        <p:spPr bwMode="auto">
          <a:xfrm>
            <a:off x="323850" y="476250"/>
            <a:ext cx="8496300" cy="519113"/>
          </a:xfrm>
          <a:prstGeom prst="rect">
            <a:avLst/>
          </a:prstGeom>
          <a:noFill/>
          <a:ln w="9525">
            <a:noFill/>
            <a:miter lim="800000"/>
            <a:headEnd/>
            <a:tailEnd/>
          </a:ln>
          <a:effectLst/>
        </p:spPr>
        <p:txBody>
          <a:bodyPr>
            <a:spAutoFit/>
          </a:bodyPr>
          <a:lstStyle/>
          <a:p>
            <a:pPr algn="ctr"/>
            <a:r>
              <a:rPr lang="es-MX" sz="2800" b="1">
                <a:solidFill>
                  <a:schemeClr val="accent2"/>
                </a:solidFill>
              </a:rPr>
              <a:t>DX CLÍNICO</a:t>
            </a:r>
            <a:endParaRPr lang="es-ES" sz="2800" b="1">
              <a:solidFill>
                <a:schemeClr val="accent2"/>
              </a:solidFill>
            </a:endParaRPr>
          </a:p>
        </p:txBody>
      </p:sp>
      <p:sp>
        <p:nvSpPr>
          <p:cNvPr id="32775" name="2 Marcador de contenido"/>
          <p:cNvSpPr>
            <a:spLocks/>
          </p:cNvSpPr>
          <p:nvPr/>
        </p:nvSpPr>
        <p:spPr bwMode="auto">
          <a:xfrm>
            <a:off x="323850" y="1700213"/>
            <a:ext cx="8507413" cy="3887787"/>
          </a:xfrm>
          <a:prstGeom prst="rect">
            <a:avLst/>
          </a:prstGeom>
          <a:noFill/>
          <a:ln w="9525">
            <a:noFill/>
            <a:miter lim="800000"/>
            <a:headEnd/>
            <a:tailEnd/>
          </a:ln>
        </p:spPr>
        <p:txBody>
          <a:bodyPr/>
          <a:lstStyle/>
          <a:p>
            <a:pPr marL="342900" indent="-342900">
              <a:spcBef>
                <a:spcPct val="20000"/>
              </a:spcBef>
              <a:buFont typeface="Arial" charset="0"/>
              <a:buChar char="•"/>
            </a:pPr>
            <a:r>
              <a:rPr lang="es-MX" sz="2400" b="1">
                <a:solidFill>
                  <a:schemeClr val="hlink"/>
                </a:solidFill>
              </a:rPr>
              <a:t>Crecen con facilidad en los medios normales de laboratorio.</a:t>
            </a:r>
          </a:p>
          <a:p>
            <a:pPr marL="342900" indent="-342900">
              <a:spcBef>
                <a:spcPct val="20000"/>
              </a:spcBef>
              <a:buFont typeface="Arial" charset="0"/>
              <a:buChar char="•"/>
            </a:pPr>
            <a:endParaRPr lang="es-MX" sz="2400" b="1">
              <a:solidFill>
                <a:schemeClr val="hlink"/>
              </a:solidFill>
            </a:endParaRPr>
          </a:p>
          <a:p>
            <a:pPr marL="342900" indent="-342900">
              <a:spcBef>
                <a:spcPct val="20000"/>
              </a:spcBef>
              <a:buFont typeface="Arial" charset="0"/>
              <a:buChar char="•"/>
            </a:pPr>
            <a:r>
              <a:rPr lang="es-MX" sz="2400" b="1" i="1">
                <a:solidFill>
                  <a:schemeClr val="accent2"/>
                </a:solidFill>
              </a:rPr>
              <a:t>P. aeruginosa se identifica por las características de sus </a:t>
            </a:r>
            <a:r>
              <a:rPr lang="es-MX" sz="2400" b="1">
                <a:solidFill>
                  <a:schemeClr val="accent2"/>
                </a:solidFill>
              </a:rPr>
              <a:t>colonias (p. ej., hemolíticas, pigmento verde, olor a uva) y por pruebas bioquímicas sencillas (p. ej., reacción positiva de la oxidasa; utilización oxidativa de hidratos de carbono)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250825" y="1557338"/>
            <a:ext cx="4343400" cy="457200"/>
          </a:xfrm>
          <a:prstGeom prst="rect">
            <a:avLst/>
          </a:prstGeom>
          <a:noFill/>
          <a:ln w="9525">
            <a:noFill/>
            <a:miter lim="800000"/>
            <a:headEnd/>
            <a:tailEnd/>
          </a:ln>
          <a:effectLst/>
        </p:spPr>
        <p:txBody>
          <a:bodyPr wrap="none">
            <a:spAutoFit/>
          </a:bodyPr>
          <a:lstStyle/>
          <a:p>
            <a:pPr algn="ctr"/>
            <a:r>
              <a:rPr lang="es-ES" sz="1200" b="1" i="1"/>
              <a:t>Pseudomonas aeruginosa</a:t>
            </a:r>
            <a:r>
              <a:rPr lang="es-ES" sz="1200" b="1"/>
              <a:t> bacteria isolated from sputum.</a:t>
            </a:r>
          </a:p>
          <a:p>
            <a:pPr algn="ctr"/>
            <a:r>
              <a:rPr lang="es-ES" sz="1200" b="1"/>
              <a:t>A.W. Rakosy/EB Inc.</a:t>
            </a:r>
          </a:p>
        </p:txBody>
      </p:sp>
      <p:pic>
        <p:nvPicPr>
          <p:cNvPr id="33797" name="Picture 5" descr="76307-004-7DA66221"/>
          <p:cNvPicPr>
            <a:picLocks noChangeAspect="1" noChangeArrowheads="1"/>
          </p:cNvPicPr>
          <p:nvPr/>
        </p:nvPicPr>
        <p:blipFill>
          <a:blip r:embed="rId2"/>
          <a:srcRect/>
          <a:stretch>
            <a:fillRect/>
          </a:stretch>
        </p:blipFill>
        <p:spPr bwMode="auto">
          <a:xfrm>
            <a:off x="323850" y="2097088"/>
            <a:ext cx="4248150" cy="4068762"/>
          </a:xfrm>
          <a:prstGeom prst="rect">
            <a:avLst/>
          </a:prstGeom>
          <a:noFill/>
        </p:spPr>
      </p:pic>
      <p:sp>
        <p:nvSpPr>
          <p:cNvPr id="33799" name="Rectangle 7"/>
          <p:cNvSpPr>
            <a:spLocks noChangeArrowheads="1"/>
          </p:cNvSpPr>
          <p:nvPr/>
        </p:nvSpPr>
        <p:spPr bwMode="auto">
          <a:xfrm>
            <a:off x="250825" y="260350"/>
            <a:ext cx="8642350" cy="1008063"/>
          </a:xfrm>
          <a:prstGeom prst="rect">
            <a:avLst/>
          </a:prstGeom>
          <a:noFill/>
          <a:ln w="57150">
            <a:solidFill>
              <a:schemeClr val="hlink"/>
            </a:solidFill>
            <a:miter lim="800000"/>
            <a:headEnd/>
            <a:tailEnd/>
          </a:ln>
          <a:effectLst/>
        </p:spPr>
        <p:txBody>
          <a:bodyPr wrap="none" anchor="ctr"/>
          <a:lstStyle/>
          <a:p>
            <a:endParaRPr lang="es-MX"/>
          </a:p>
        </p:txBody>
      </p:sp>
      <p:pic>
        <p:nvPicPr>
          <p:cNvPr id="33800" name="3 Imagen" descr="LOGO UDG.jpg"/>
          <p:cNvPicPr>
            <a:picLocks noChangeAspect="1"/>
          </p:cNvPicPr>
          <p:nvPr/>
        </p:nvPicPr>
        <p:blipFill>
          <a:blip r:embed="rId3"/>
          <a:srcRect/>
          <a:stretch>
            <a:fillRect/>
          </a:stretch>
        </p:blipFill>
        <p:spPr bwMode="auto">
          <a:xfrm>
            <a:off x="323850" y="333375"/>
            <a:ext cx="647700" cy="863600"/>
          </a:xfrm>
          <a:prstGeom prst="rect">
            <a:avLst/>
          </a:prstGeom>
          <a:noFill/>
          <a:ln w="9525">
            <a:noFill/>
            <a:miter lim="800000"/>
            <a:headEnd/>
            <a:tailEnd/>
          </a:ln>
        </p:spPr>
      </p:pic>
      <p:sp>
        <p:nvSpPr>
          <p:cNvPr id="33801" name="Text Box 9"/>
          <p:cNvSpPr txBox="1">
            <a:spLocks noChangeArrowheads="1"/>
          </p:cNvSpPr>
          <p:nvPr/>
        </p:nvSpPr>
        <p:spPr bwMode="auto">
          <a:xfrm>
            <a:off x="323850" y="476250"/>
            <a:ext cx="8496300" cy="519113"/>
          </a:xfrm>
          <a:prstGeom prst="rect">
            <a:avLst/>
          </a:prstGeom>
          <a:noFill/>
          <a:ln w="9525">
            <a:noFill/>
            <a:miter lim="800000"/>
            <a:headEnd/>
            <a:tailEnd/>
          </a:ln>
          <a:effectLst/>
        </p:spPr>
        <p:txBody>
          <a:bodyPr>
            <a:spAutoFit/>
          </a:bodyPr>
          <a:lstStyle/>
          <a:p>
            <a:pPr algn="ctr"/>
            <a:r>
              <a:rPr lang="es-MX" sz="2800" b="1">
                <a:solidFill>
                  <a:schemeClr val="accent2"/>
                </a:solidFill>
              </a:rPr>
              <a:t>PSEUDOMONAS AERUGINOSA</a:t>
            </a:r>
            <a:endParaRPr lang="es-ES" sz="2800" b="1">
              <a:solidFill>
                <a:schemeClr val="accent2"/>
              </a:solidFill>
            </a:endParaRPr>
          </a:p>
        </p:txBody>
      </p:sp>
      <p:sp>
        <p:nvSpPr>
          <p:cNvPr id="33802" name="Text Box 10"/>
          <p:cNvSpPr txBox="1">
            <a:spLocks noChangeArrowheads="1"/>
          </p:cNvSpPr>
          <p:nvPr/>
        </p:nvSpPr>
        <p:spPr bwMode="auto">
          <a:xfrm>
            <a:off x="5057775" y="1557338"/>
            <a:ext cx="3546475" cy="457200"/>
          </a:xfrm>
          <a:prstGeom prst="rect">
            <a:avLst/>
          </a:prstGeom>
          <a:noFill/>
          <a:ln w="9525">
            <a:noFill/>
            <a:miter lim="800000"/>
            <a:headEnd/>
            <a:tailEnd/>
          </a:ln>
          <a:effectLst/>
        </p:spPr>
        <p:txBody>
          <a:bodyPr wrap="none">
            <a:spAutoFit/>
          </a:bodyPr>
          <a:lstStyle/>
          <a:p>
            <a:pPr algn="ctr"/>
            <a:r>
              <a:rPr lang="es-ES" sz="1200" b="1" i="1"/>
              <a:t>Pseudomonas aeruginosa</a:t>
            </a:r>
            <a:r>
              <a:rPr lang="es-ES" sz="1200" b="1"/>
              <a:t> bacteria from urine.</a:t>
            </a:r>
          </a:p>
          <a:p>
            <a:pPr algn="ctr"/>
            <a:r>
              <a:rPr lang="es-ES" sz="1200" b="1"/>
              <a:t>A.W. Rakosy/EB Inc.</a:t>
            </a:r>
          </a:p>
        </p:txBody>
      </p:sp>
      <p:pic>
        <p:nvPicPr>
          <p:cNvPr id="33803" name="Picture 11" descr="76302-004-70E8AE17"/>
          <p:cNvPicPr>
            <a:picLocks noChangeAspect="1" noChangeArrowheads="1"/>
          </p:cNvPicPr>
          <p:nvPr/>
        </p:nvPicPr>
        <p:blipFill>
          <a:blip r:embed="rId4"/>
          <a:srcRect/>
          <a:stretch>
            <a:fillRect/>
          </a:stretch>
        </p:blipFill>
        <p:spPr bwMode="auto">
          <a:xfrm>
            <a:off x="4816475" y="2089150"/>
            <a:ext cx="4003675" cy="4076700"/>
          </a:xfrm>
          <a:prstGeom prst="rect">
            <a:avLst/>
          </a:prstGeom>
          <a:noFill/>
        </p:spPr>
      </p:pic>
      <p:sp>
        <p:nvSpPr>
          <p:cNvPr id="33804" name="Rectangle 12"/>
          <p:cNvSpPr>
            <a:spLocks noChangeArrowheads="1"/>
          </p:cNvSpPr>
          <p:nvPr/>
        </p:nvSpPr>
        <p:spPr bwMode="auto">
          <a:xfrm>
            <a:off x="611188" y="6308725"/>
            <a:ext cx="8007350" cy="366713"/>
          </a:xfrm>
          <a:prstGeom prst="rect">
            <a:avLst/>
          </a:prstGeom>
          <a:noFill/>
          <a:ln w="9525">
            <a:noFill/>
            <a:miter lim="800000"/>
            <a:headEnd/>
            <a:tailEnd/>
          </a:ln>
          <a:effectLst/>
        </p:spPr>
        <p:txBody>
          <a:bodyPr wrap="none">
            <a:spAutoFit/>
          </a:bodyPr>
          <a:lstStyle/>
          <a:p>
            <a:r>
              <a:rPr lang="es-ES" b="1"/>
              <a:t>http://media-2.web.britannica.com/eb-media/02/76302-004-70E8AE17.jpg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nSpc>
                <a:spcPct val="80000"/>
              </a:lnSpc>
            </a:pPr>
            <a:r>
              <a:rPr lang="es-MX" sz="2400" b="1" smtClean="0">
                <a:solidFill>
                  <a:schemeClr val="hlink"/>
                </a:solidFill>
                <a:latin typeface="Arial" charset="0"/>
              </a:rPr>
              <a:t>Cultivo: Debido a que </a:t>
            </a:r>
            <a:r>
              <a:rPr lang="es-MX" sz="2400" b="1" i="1" smtClean="0">
                <a:solidFill>
                  <a:schemeClr val="hlink"/>
                </a:solidFill>
                <a:latin typeface="Arial" charset="0"/>
              </a:rPr>
              <a:t>Pseudomonas tienen unos requerimientos nutricionales </a:t>
            </a:r>
            <a:r>
              <a:rPr lang="es-MX" sz="2400" b="1" smtClean="0">
                <a:solidFill>
                  <a:schemeClr val="hlink"/>
                </a:solidFill>
                <a:latin typeface="Arial" charset="0"/>
              </a:rPr>
              <a:t>sencillos, pueden crecer fácilmente en los medios comunes de aislamiento, como el agar sangre y el agar Mac-Conkey. </a:t>
            </a:r>
          </a:p>
          <a:p>
            <a:pPr>
              <a:lnSpc>
                <a:spcPct val="80000"/>
              </a:lnSpc>
            </a:pPr>
            <a:endParaRPr lang="es-MX" sz="2400" b="1" smtClean="0">
              <a:solidFill>
                <a:schemeClr val="hlink"/>
              </a:solidFill>
              <a:latin typeface="Arial" charset="0"/>
            </a:endParaRPr>
          </a:p>
          <a:p>
            <a:pPr>
              <a:lnSpc>
                <a:spcPct val="80000"/>
              </a:lnSpc>
            </a:pPr>
            <a:r>
              <a:rPr lang="es-MX" sz="2400" b="1" smtClean="0">
                <a:solidFill>
                  <a:schemeClr val="accent2"/>
                </a:solidFill>
                <a:latin typeface="Arial" charset="0"/>
              </a:rPr>
              <a:t>Necesitan una incubación aerobia (a no ser que se disponga de nitrato), por lo que su crecimiento en el caldo se restringe generalmente a la interfase caldo-aire, en la que la concentración oxigénica es máxima.</a:t>
            </a:r>
          </a:p>
          <a:p>
            <a:pPr>
              <a:lnSpc>
                <a:spcPct val="80000"/>
              </a:lnSpc>
            </a:pPr>
            <a:endParaRPr lang="es-MX" sz="2400" b="1" smtClean="0">
              <a:solidFill>
                <a:schemeClr val="hlink"/>
              </a:solidFill>
              <a:latin typeface="Arial" charset="0"/>
            </a:endParaRPr>
          </a:p>
          <a:p>
            <a:pPr>
              <a:lnSpc>
                <a:spcPct val="80000"/>
              </a:lnSpc>
            </a:pPr>
            <a:r>
              <a:rPr lang="es-MX" sz="2400" b="1" smtClean="0">
                <a:solidFill>
                  <a:schemeClr val="hlink"/>
                </a:solidFill>
                <a:latin typeface="Arial" charset="0"/>
              </a:rPr>
              <a:t>Identificación: La morfología de las colonias (p. ej., tamaño de la colonia, actividad hemolítica, pigmentación, olor) y los resultados de una selección de pruebas bioquímicas rápidas (p. ej., reacción positiva de la oxidasa) bastan para la identificación preliminar de las cepas. </a:t>
            </a:r>
          </a:p>
        </p:txBody>
      </p:sp>
      <p:sp>
        <p:nvSpPr>
          <p:cNvPr id="34820" name="Rectangle 4"/>
          <p:cNvSpPr>
            <a:spLocks noChangeArrowheads="1"/>
          </p:cNvSpPr>
          <p:nvPr/>
        </p:nvSpPr>
        <p:spPr bwMode="auto">
          <a:xfrm>
            <a:off x="250825" y="260350"/>
            <a:ext cx="8642350" cy="1008063"/>
          </a:xfrm>
          <a:prstGeom prst="rect">
            <a:avLst/>
          </a:prstGeom>
          <a:noFill/>
          <a:ln w="57150">
            <a:solidFill>
              <a:schemeClr val="hlink"/>
            </a:solidFill>
            <a:miter lim="800000"/>
            <a:headEnd/>
            <a:tailEnd/>
          </a:ln>
          <a:effectLst/>
        </p:spPr>
        <p:txBody>
          <a:bodyPr wrap="none" anchor="ctr"/>
          <a:lstStyle/>
          <a:p>
            <a:endParaRPr lang="es-MX"/>
          </a:p>
        </p:txBody>
      </p:sp>
      <p:pic>
        <p:nvPicPr>
          <p:cNvPr id="34821" name="3 Imagen" descr="LOGO UDG.jpg"/>
          <p:cNvPicPr>
            <a:picLocks noChangeAspect="1"/>
          </p:cNvPicPr>
          <p:nvPr/>
        </p:nvPicPr>
        <p:blipFill>
          <a:blip r:embed="rId2"/>
          <a:srcRect/>
          <a:stretch>
            <a:fillRect/>
          </a:stretch>
        </p:blipFill>
        <p:spPr bwMode="auto">
          <a:xfrm>
            <a:off x="323850" y="333375"/>
            <a:ext cx="647700" cy="863600"/>
          </a:xfrm>
          <a:prstGeom prst="rect">
            <a:avLst/>
          </a:prstGeom>
          <a:noFill/>
          <a:ln w="9525">
            <a:noFill/>
            <a:miter lim="800000"/>
            <a:headEnd/>
            <a:tailEnd/>
          </a:ln>
        </p:spPr>
      </p:pic>
      <p:sp>
        <p:nvSpPr>
          <p:cNvPr id="34822" name="Text Box 6"/>
          <p:cNvSpPr txBox="1">
            <a:spLocks noChangeArrowheads="1"/>
          </p:cNvSpPr>
          <p:nvPr/>
        </p:nvSpPr>
        <p:spPr bwMode="auto">
          <a:xfrm>
            <a:off x="323850" y="476250"/>
            <a:ext cx="8496300" cy="519113"/>
          </a:xfrm>
          <a:prstGeom prst="rect">
            <a:avLst/>
          </a:prstGeom>
          <a:noFill/>
          <a:ln w="9525">
            <a:noFill/>
            <a:miter lim="800000"/>
            <a:headEnd/>
            <a:tailEnd/>
          </a:ln>
          <a:effectLst/>
        </p:spPr>
        <p:txBody>
          <a:bodyPr>
            <a:spAutoFit/>
          </a:bodyPr>
          <a:lstStyle/>
          <a:p>
            <a:pPr algn="ctr"/>
            <a:r>
              <a:rPr lang="es-MX" sz="2800" b="1">
                <a:solidFill>
                  <a:schemeClr val="accent2"/>
                </a:solidFill>
              </a:rPr>
              <a:t>DX LABORATORIAL</a:t>
            </a:r>
            <a:endParaRPr lang="es-ES" sz="2800" b="1">
              <a:solidFill>
                <a:schemeClr val="accent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nSpc>
                <a:spcPct val="80000"/>
              </a:lnSpc>
            </a:pPr>
            <a:r>
              <a:rPr lang="es-MX" sz="2000" b="1" i="1" smtClean="0">
                <a:solidFill>
                  <a:schemeClr val="hlink"/>
                </a:solidFill>
                <a:latin typeface="Arial" charset="0"/>
              </a:rPr>
              <a:t>P. aeruginosa crece </a:t>
            </a:r>
            <a:r>
              <a:rPr lang="es-MX" sz="2000" b="1" smtClean="0">
                <a:solidFill>
                  <a:schemeClr val="hlink"/>
                </a:solidFill>
                <a:latin typeface="Arial" charset="0"/>
              </a:rPr>
              <a:t>rápidamente y forma colonias planas con bordes que se van extendiendo, P-hemólisis, una pigmentación verde relacionada con la síntesis de piocianina azul y fluoresceína amarilla, y un olor dulce característico semejante al de las uvas.</a:t>
            </a:r>
          </a:p>
          <a:p>
            <a:pPr>
              <a:lnSpc>
                <a:spcPct val="80000"/>
              </a:lnSpc>
            </a:pPr>
            <a:endParaRPr lang="es-MX" sz="2000" b="1" smtClean="0">
              <a:solidFill>
                <a:schemeClr val="hlink"/>
              </a:solidFill>
              <a:latin typeface="Arial" charset="0"/>
            </a:endParaRPr>
          </a:p>
          <a:p>
            <a:pPr>
              <a:lnSpc>
                <a:spcPct val="80000"/>
              </a:lnSpc>
            </a:pPr>
            <a:r>
              <a:rPr lang="es-MX" sz="2000" b="1" smtClean="0">
                <a:solidFill>
                  <a:schemeClr val="accent2"/>
                </a:solidFill>
                <a:latin typeface="Arial" charset="0"/>
              </a:rPr>
              <a:t>Aunque la identificación definitiva de </a:t>
            </a:r>
            <a:r>
              <a:rPr lang="es-MX" sz="2000" b="1" i="1" smtClean="0">
                <a:solidFill>
                  <a:schemeClr val="accent2"/>
                </a:solidFill>
                <a:latin typeface="Arial" charset="0"/>
              </a:rPr>
              <a:t>P. aeruginosa es relativamente </a:t>
            </a:r>
            <a:r>
              <a:rPr lang="es-MX" sz="2000" b="1" smtClean="0">
                <a:solidFill>
                  <a:schemeClr val="accent2"/>
                </a:solidFill>
                <a:latin typeface="Arial" charset="0"/>
              </a:rPr>
              <a:t>sencilla, se necesita una amplia batería de pruebas fisiológicas para identificar a otras especies del género </a:t>
            </a:r>
            <a:r>
              <a:rPr lang="es-MX" sz="2000" b="1" i="1" smtClean="0">
                <a:solidFill>
                  <a:schemeClr val="accent2"/>
                </a:solidFill>
                <a:latin typeface="Arial" charset="0"/>
              </a:rPr>
              <a:t>Pseudomonas.</a:t>
            </a:r>
            <a:endParaRPr lang="es-MX" sz="2000" b="1" smtClean="0">
              <a:solidFill>
                <a:schemeClr val="accent2"/>
              </a:solidFill>
              <a:latin typeface="Arial" charset="0"/>
            </a:endParaRPr>
          </a:p>
        </p:txBody>
      </p:sp>
      <p:sp>
        <p:nvSpPr>
          <p:cNvPr id="35843" name="Rectangle 3"/>
          <p:cNvSpPr>
            <a:spLocks noChangeArrowheads="1"/>
          </p:cNvSpPr>
          <p:nvPr/>
        </p:nvSpPr>
        <p:spPr bwMode="auto">
          <a:xfrm>
            <a:off x="250825" y="260350"/>
            <a:ext cx="8642350" cy="1008063"/>
          </a:xfrm>
          <a:prstGeom prst="rect">
            <a:avLst/>
          </a:prstGeom>
          <a:noFill/>
          <a:ln w="57150">
            <a:solidFill>
              <a:schemeClr val="hlink"/>
            </a:solidFill>
            <a:miter lim="800000"/>
            <a:headEnd/>
            <a:tailEnd/>
          </a:ln>
          <a:effectLst/>
        </p:spPr>
        <p:txBody>
          <a:bodyPr wrap="none" anchor="ctr"/>
          <a:lstStyle/>
          <a:p>
            <a:endParaRPr lang="es-MX"/>
          </a:p>
        </p:txBody>
      </p:sp>
      <p:pic>
        <p:nvPicPr>
          <p:cNvPr id="35844" name="3 Imagen" descr="LOGO UDG.jpg"/>
          <p:cNvPicPr>
            <a:picLocks noChangeAspect="1"/>
          </p:cNvPicPr>
          <p:nvPr/>
        </p:nvPicPr>
        <p:blipFill>
          <a:blip r:embed="rId2"/>
          <a:srcRect/>
          <a:stretch>
            <a:fillRect/>
          </a:stretch>
        </p:blipFill>
        <p:spPr bwMode="auto">
          <a:xfrm>
            <a:off x="323850" y="333375"/>
            <a:ext cx="647700" cy="863600"/>
          </a:xfrm>
          <a:prstGeom prst="rect">
            <a:avLst/>
          </a:prstGeom>
          <a:noFill/>
          <a:ln w="9525">
            <a:noFill/>
            <a:miter lim="800000"/>
            <a:headEnd/>
            <a:tailEnd/>
          </a:ln>
        </p:spPr>
      </p:pic>
      <p:sp>
        <p:nvSpPr>
          <p:cNvPr id="35845" name="Text Box 5"/>
          <p:cNvSpPr txBox="1">
            <a:spLocks noChangeArrowheads="1"/>
          </p:cNvSpPr>
          <p:nvPr/>
        </p:nvSpPr>
        <p:spPr bwMode="auto">
          <a:xfrm>
            <a:off x="323850" y="476250"/>
            <a:ext cx="8496300" cy="519113"/>
          </a:xfrm>
          <a:prstGeom prst="rect">
            <a:avLst/>
          </a:prstGeom>
          <a:noFill/>
          <a:ln w="9525">
            <a:noFill/>
            <a:miter lim="800000"/>
            <a:headEnd/>
            <a:tailEnd/>
          </a:ln>
          <a:effectLst/>
        </p:spPr>
        <p:txBody>
          <a:bodyPr>
            <a:spAutoFit/>
          </a:bodyPr>
          <a:lstStyle/>
          <a:p>
            <a:pPr algn="ctr"/>
            <a:r>
              <a:rPr lang="es-MX" sz="2800" b="1">
                <a:solidFill>
                  <a:schemeClr val="accent2"/>
                </a:solidFill>
              </a:rPr>
              <a:t>DX LABORATORIAL</a:t>
            </a:r>
            <a:endParaRPr lang="es-ES" sz="2800" b="1">
              <a:solidFill>
                <a:schemeClr val="accent2"/>
              </a:solidFill>
            </a:endParaRPr>
          </a:p>
        </p:txBody>
      </p:sp>
      <p:pic>
        <p:nvPicPr>
          <p:cNvPr id="35846" name="Picture 6" descr="Pseudomonas%20aeruginosa%20fig2"/>
          <p:cNvPicPr>
            <a:picLocks noChangeAspect="1" noChangeArrowheads="1"/>
          </p:cNvPicPr>
          <p:nvPr/>
        </p:nvPicPr>
        <p:blipFill>
          <a:blip r:embed="rId3"/>
          <a:srcRect/>
          <a:stretch>
            <a:fillRect/>
          </a:stretch>
        </p:blipFill>
        <p:spPr bwMode="auto">
          <a:xfrm>
            <a:off x="179388" y="4019550"/>
            <a:ext cx="2879725" cy="2290763"/>
          </a:xfrm>
          <a:prstGeom prst="rect">
            <a:avLst/>
          </a:prstGeom>
          <a:noFill/>
        </p:spPr>
      </p:pic>
      <p:pic>
        <p:nvPicPr>
          <p:cNvPr id="35847" name="Picture 7" descr="Pseudomonas%20aeruginosa%20fig3"/>
          <p:cNvPicPr>
            <a:picLocks noChangeAspect="1" noChangeArrowheads="1"/>
          </p:cNvPicPr>
          <p:nvPr/>
        </p:nvPicPr>
        <p:blipFill>
          <a:blip r:embed="rId4"/>
          <a:srcRect/>
          <a:stretch>
            <a:fillRect/>
          </a:stretch>
        </p:blipFill>
        <p:spPr bwMode="auto">
          <a:xfrm>
            <a:off x="3203575" y="3995738"/>
            <a:ext cx="2663825" cy="2314575"/>
          </a:xfrm>
          <a:prstGeom prst="rect">
            <a:avLst/>
          </a:prstGeom>
          <a:noFill/>
        </p:spPr>
      </p:pic>
      <p:pic>
        <p:nvPicPr>
          <p:cNvPr id="35848" name="Picture 8" descr="Pseudomonas%20aeruginosa%20fig5"/>
          <p:cNvPicPr>
            <a:picLocks noChangeAspect="1" noChangeArrowheads="1"/>
          </p:cNvPicPr>
          <p:nvPr/>
        </p:nvPicPr>
        <p:blipFill>
          <a:blip r:embed="rId5"/>
          <a:srcRect/>
          <a:stretch>
            <a:fillRect/>
          </a:stretch>
        </p:blipFill>
        <p:spPr bwMode="auto">
          <a:xfrm>
            <a:off x="6084888" y="3744913"/>
            <a:ext cx="2879725" cy="2852737"/>
          </a:xfrm>
          <a:prstGeom prst="rect">
            <a:avLst/>
          </a:prstGeom>
          <a:noFill/>
        </p:spPr>
      </p:pic>
      <p:sp>
        <p:nvSpPr>
          <p:cNvPr id="35849" name="Rectangle 9"/>
          <p:cNvSpPr>
            <a:spLocks noChangeArrowheads="1"/>
          </p:cNvSpPr>
          <p:nvPr/>
        </p:nvSpPr>
        <p:spPr bwMode="auto">
          <a:xfrm>
            <a:off x="395288" y="6381750"/>
            <a:ext cx="8261350" cy="366713"/>
          </a:xfrm>
          <a:prstGeom prst="rect">
            <a:avLst/>
          </a:prstGeom>
          <a:noFill/>
          <a:ln w="9525">
            <a:noFill/>
            <a:miter lim="800000"/>
            <a:headEnd/>
            <a:tailEnd/>
          </a:ln>
          <a:effectLst/>
        </p:spPr>
        <p:txBody>
          <a:bodyPr wrap="none">
            <a:spAutoFit/>
          </a:bodyPr>
          <a:lstStyle/>
          <a:p>
            <a:r>
              <a:rPr lang="es-ES" b="1"/>
              <a:t>www.microbelibrary.org/microbelibrary/files/ccImages/Articleimages/Atlas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nSpc>
                <a:spcPct val="90000"/>
              </a:lnSpc>
            </a:pPr>
            <a:r>
              <a:rPr lang="es-MX" sz="2400" b="1" smtClean="0">
                <a:solidFill>
                  <a:schemeClr val="hlink"/>
                </a:solidFill>
                <a:latin typeface="Arial" charset="0"/>
              </a:rPr>
              <a:t>Con frecuencia es necesaria la combinación de antibióticos (p. ej., aminoglucósido y p-lactámlco). </a:t>
            </a:r>
          </a:p>
          <a:p>
            <a:pPr>
              <a:lnSpc>
                <a:spcPct val="90000"/>
              </a:lnSpc>
            </a:pPr>
            <a:endParaRPr lang="es-MX" sz="2400" b="1" smtClean="0">
              <a:solidFill>
                <a:schemeClr val="hlink"/>
              </a:solidFill>
              <a:latin typeface="Arial" charset="0"/>
            </a:endParaRPr>
          </a:p>
          <a:p>
            <a:pPr>
              <a:lnSpc>
                <a:spcPct val="90000"/>
              </a:lnSpc>
            </a:pPr>
            <a:r>
              <a:rPr lang="es-MX" sz="2400" b="1" smtClean="0">
                <a:solidFill>
                  <a:schemeClr val="accent2"/>
                </a:solidFill>
                <a:latin typeface="Arial" charset="0"/>
              </a:rPr>
              <a:t>La monoterapia es generalmente ineficaz y puede seleccionar cepas resistentes. </a:t>
            </a:r>
          </a:p>
          <a:p>
            <a:pPr>
              <a:lnSpc>
                <a:spcPct val="90000"/>
              </a:lnSpc>
            </a:pPr>
            <a:endParaRPr lang="es-MX" sz="2400" b="1" smtClean="0">
              <a:solidFill>
                <a:schemeClr val="accent2"/>
              </a:solidFill>
              <a:latin typeface="Arial" charset="0"/>
            </a:endParaRPr>
          </a:p>
          <a:p>
            <a:pPr>
              <a:lnSpc>
                <a:spcPct val="90000"/>
              </a:lnSpc>
            </a:pPr>
            <a:r>
              <a:rPr lang="es-MX" sz="2400" b="1" smtClean="0">
                <a:solidFill>
                  <a:schemeClr val="hlink"/>
                </a:solidFill>
                <a:latin typeface="Arial" charset="0"/>
              </a:rPr>
              <a:t>Los esfuerzos para controlar las infecciones que se adquieren en el hospital se deben concentrar en prevenir la contaminación de los equipos médicos estériles y las infecciones nosocomiales.</a:t>
            </a:r>
          </a:p>
          <a:p>
            <a:pPr>
              <a:lnSpc>
                <a:spcPct val="90000"/>
              </a:lnSpc>
            </a:pPr>
            <a:endParaRPr lang="es-MX" sz="2400" b="1" smtClean="0">
              <a:solidFill>
                <a:schemeClr val="hlink"/>
              </a:solidFill>
              <a:latin typeface="Arial" charset="0"/>
            </a:endParaRPr>
          </a:p>
          <a:p>
            <a:pPr>
              <a:lnSpc>
                <a:spcPct val="90000"/>
              </a:lnSpc>
            </a:pPr>
            <a:r>
              <a:rPr lang="es-MX" sz="2400" b="1" smtClean="0">
                <a:solidFill>
                  <a:schemeClr val="accent2"/>
                </a:solidFill>
                <a:latin typeface="Arial" charset="0"/>
              </a:rPr>
              <a:t>El uso innecesario de antibióticos de amplio espectro puede seleccionar microorganismos resistentes, como es el caso de </a:t>
            </a:r>
            <a:r>
              <a:rPr lang="es-MX" sz="2400" b="1" i="1" smtClean="0">
                <a:solidFill>
                  <a:schemeClr val="accent2"/>
                </a:solidFill>
                <a:latin typeface="Arial" charset="0"/>
              </a:rPr>
              <a:t>P. aeruginosa.</a:t>
            </a:r>
            <a:endParaRPr lang="es-MX" sz="2400" b="1" smtClean="0">
              <a:solidFill>
                <a:schemeClr val="accent2"/>
              </a:solidFill>
              <a:latin typeface="Arial" charset="0"/>
            </a:endParaRPr>
          </a:p>
        </p:txBody>
      </p:sp>
      <p:sp>
        <p:nvSpPr>
          <p:cNvPr id="36868" name="Rectangle 4"/>
          <p:cNvSpPr>
            <a:spLocks noChangeArrowheads="1"/>
          </p:cNvSpPr>
          <p:nvPr/>
        </p:nvSpPr>
        <p:spPr bwMode="auto">
          <a:xfrm>
            <a:off x="250825" y="260350"/>
            <a:ext cx="8642350" cy="1008063"/>
          </a:xfrm>
          <a:prstGeom prst="rect">
            <a:avLst/>
          </a:prstGeom>
          <a:noFill/>
          <a:ln w="57150">
            <a:solidFill>
              <a:schemeClr val="hlink"/>
            </a:solidFill>
            <a:miter lim="800000"/>
            <a:headEnd/>
            <a:tailEnd/>
          </a:ln>
          <a:effectLst/>
        </p:spPr>
        <p:txBody>
          <a:bodyPr wrap="none" anchor="ctr"/>
          <a:lstStyle/>
          <a:p>
            <a:endParaRPr lang="es-MX"/>
          </a:p>
        </p:txBody>
      </p:sp>
      <p:pic>
        <p:nvPicPr>
          <p:cNvPr id="36869" name="3 Imagen" descr="LOGO UDG.jpg"/>
          <p:cNvPicPr>
            <a:picLocks noChangeAspect="1"/>
          </p:cNvPicPr>
          <p:nvPr/>
        </p:nvPicPr>
        <p:blipFill>
          <a:blip r:embed="rId2"/>
          <a:srcRect/>
          <a:stretch>
            <a:fillRect/>
          </a:stretch>
        </p:blipFill>
        <p:spPr bwMode="auto">
          <a:xfrm>
            <a:off x="323850" y="333375"/>
            <a:ext cx="647700" cy="863600"/>
          </a:xfrm>
          <a:prstGeom prst="rect">
            <a:avLst/>
          </a:prstGeom>
          <a:noFill/>
          <a:ln w="9525">
            <a:noFill/>
            <a:miter lim="800000"/>
            <a:headEnd/>
            <a:tailEnd/>
          </a:ln>
        </p:spPr>
      </p:pic>
      <p:sp>
        <p:nvSpPr>
          <p:cNvPr id="36870" name="Text Box 6"/>
          <p:cNvSpPr txBox="1">
            <a:spLocks noChangeArrowheads="1"/>
          </p:cNvSpPr>
          <p:nvPr/>
        </p:nvSpPr>
        <p:spPr bwMode="auto">
          <a:xfrm>
            <a:off x="323850" y="476250"/>
            <a:ext cx="8496300" cy="519113"/>
          </a:xfrm>
          <a:prstGeom prst="rect">
            <a:avLst/>
          </a:prstGeom>
          <a:noFill/>
          <a:ln w="9525">
            <a:noFill/>
            <a:miter lim="800000"/>
            <a:headEnd/>
            <a:tailEnd/>
          </a:ln>
          <a:effectLst/>
        </p:spPr>
        <p:txBody>
          <a:bodyPr>
            <a:spAutoFit/>
          </a:bodyPr>
          <a:lstStyle/>
          <a:p>
            <a:pPr algn="ctr"/>
            <a:r>
              <a:rPr lang="es-MX" sz="2800" b="1">
                <a:solidFill>
                  <a:schemeClr val="accent2"/>
                </a:solidFill>
              </a:rPr>
              <a:t>TRATAMIENTO</a:t>
            </a:r>
            <a:endParaRPr lang="es-ES" sz="2800" b="1">
              <a:solidFill>
                <a:schemeClr val="accent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nSpc>
                <a:spcPct val="80000"/>
              </a:lnSpc>
            </a:pPr>
            <a:r>
              <a:rPr lang="es-MX" sz="2400" b="1" i="1" smtClean="0">
                <a:solidFill>
                  <a:schemeClr val="hlink"/>
                </a:solidFill>
                <a:latin typeface="Arial" charset="0"/>
              </a:rPr>
              <a:t>1) las </a:t>
            </a:r>
            <a:r>
              <a:rPr lang="es-MX" sz="2400" b="1" smtClean="0">
                <a:solidFill>
                  <a:schemeClr val="hlink"/>
                </a:solidFill>
                <a:latin typeface="Arial" charset="0"/>
              </a:rPr>
              <a:t>bacterias suelen presentar resistencia a la mayoría de los antibióticos </a:t>
            </a:r>
          </a:p>
          <a:p>
            <a:pPr>
              <a:lnSpc>
                <a:spcPct val="80000"/>
              </a:lnSpc>
            </a:pPr>
            <a:r>
              <a:rPr lang="es-MX" sz="2400" b="1" smtClean="0">
                <a:solidFill>
                  <a:schemeClr val="hlink"/>
                </a:solidFill>
                <a:latin typeface="Arial" charset="0"/>
              </a:rPr>
              <a:t>2) el paciente infectado, con las defensas alteradas, es incapaz de potenciar la actividad antibiótica.</a:t>
            </a:r>
          </a:p>
          <a:p>
            <a:pPr>
              <a:lnSpc>
                <a:spcPct val="80000"/>
              </a:lnSpc>
              <a:buFont typeface="Arial" charset="0"/>
              <a:buNone/>
            </a:pPr>
            <a:endParaRPr lang="es-MX" sz="2400" b="1" smtClean="0">
              <a:solidFill>
                <a:schemeClr val="hlink"/>
              </a:solidFill>
              <a:latin typeface="Arial" charset="0"/>
            </a:endParaRPr>
          </a:p>
          <a:p>
            <a:pPr>
              <a:lnSpc>
                <a:spcPct val="80000"/>
              </a:lnSpc>
            </a:pPr>
            <a:r>
              <a:rPr lang="es-MX" sz="2400" b="1" smtClean="0">
                <a:solidFill>
                  <a:schemeClr val="accent2"/>
                </a:solidFill>
                <a:latin typeface="Arial" charset="0"/>
              </a:rPr>
              <a:t>Incluso los microorganismos sensibles se pueden volver resistentes durante el tratamiento al inducir la formación de enzimas que inactivan los antibióticos (p. ej., |3-lactamasas) o la mutación de genes que codifican la porinas de la membrana externa, o bien a través de transferencia de la resistencia mediada por plásmidos de una bacteria resistente a otro sensible</a:t>
            </a:r>
          </a:p>
        </p:txBody>
      </p:sp>
      <p:sp>
        <p:nvSpPr>
          <p:cNvPr id="37891" name="Rectangle 3"/>
          <p:cNvSpPr>
            <a:spLocks noChangeArrowheads="1"/>
          </p:cNvSpPr>
          <p:nvPr/>
        </p:nvSpPr>
        <p:spPr bwMode="auto">
          <a:xfrm>
            <a:off x="250825" y="260350"/>
            <a:ext cx="8642350" cy="1008063"/>
          </a:xfrm>
          <a:prstGeom prst="rect">
            <a:avLst/>
          </a:prstGeom>
          <a:noFill/>
          <a:ln w="57150">
            <a:solidFill>
              <a:schemeClr val="hlink"/>
            </a:solidFill>
            <a:miter lim="800000"/>
            <a:headEnd/>
            <a:tailEnd/>
          </a:ln>
          <a:effectLst/>
        </p:spPr>
        <p:txBody>
          <a:bodyPr wrap="none" anchor="ctr"/>
          <a:lstStyle/>
          <a:p>
            <a:endParaRPr lang="es-MX"/>
          </a:p>
        </p:txBody>
      </p:sp>
      <p:pic>
        <p:nvPicPr>
          <p:cNvPr id="37892" name="3 Imagen" descr="LOGO UDG.jpg"/>
          <p:cNvPicPr>
            <a:picLocks noChangeAspect="1"/>
          </p:cNvPicPr>
          <p:nvPr/>
        </p:nvPicPr>
        <p:blipFill>
          <a:blip r:embed="rId2"/>
          <a:srcRect/>
          <a:stretch>
            <a:fillRect/>
          </a:stretch>
        </p:blipFill>
        <p:spPr bwMode="auto">
          <a:xfrm>
            <a:off x="323850" y="333375"/>
            <a:ext cx="647700" cy="863600"/>
          </a:xfrm>
          <a:prstGeom prst="rect">
            <a:avLst/>
          </a:prstGeom>
          <a:noFill/>
          <a:ln w="9525">
            <a:noFill/>
            <a:miter lim="800000"/>
            <a:headEnd/>
            <a:tailEnd/>
          </a:ln>
        </p:spPr>
      </p:pic>
      <p:sp>
        <p:nvSpPr>
          <p:cNvPr id="37893" name="Text Box 5"/>
          <p:cNvSpPr txBox="1">
            <a:spLocks noChangeArrowheads="1"/>
          </p:cNvSpPr>
          <p:nvPr/>
        </p:nvSpPr>
        <p:spPr bwMode="auto">
          <a:xfrm>
            <a:off x="323850" y="476250"/>
            <a:ext cx="8496300" cy="519113"/>
          </a:xfrm>
          <a:prstGeom prst="rect">
            <a:avLst/>
          </a:prstGeom>
          <a:noFill/>
          <a:ln w="9525">
            <a:noFill/>
            <a:miter lim="800000"/>
            <a:headEnd/>
            <a:tailEnd/>
          </a:ln>
          <a:effectLst/>
        </p:spPr>
        <p:txBody>
          <a:bodyPr>
            <a:spAutoFit/>
          </a:bodyPr>
          <a:lstStyle/>
          <a:p>
            <a:pPr algn="ctr"/>
            <a:r>
              <a:rPr lang="es-MX" sz="2800" b="1">
                <a:solidFill>
                  <a:schemeClr val="accent2"/>
                </a:solidFill>
              </a:rPr>
              <a:t>TRATAMIENTO</a:t>
            </a:r>
            <a:endParaRPr lang="es-ES" sz="2800" b="1">
              <a:solidFill>
                <a:schemeClr val="accent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nSpc>
                <a:spcPct val="90000"/>
              </a:lnSpc>
            </a:pPr>
            <a:r>
              <a:rPr lang="es-MX" sz="2400" b="1" smtClean="0">
                <a:solidFill>
                  <a:schemeClr val="hlink"/>
                </a:solidFill>
                <a:latin typeface="Arial" charset="0"/>
              </a:rPr>
              <a:t>Algunos grupos de antibióticos carecen de eficacia en algunos sitios de infección (p. ej., los aminoglucósidos poseen una escasa actividad en el ambiente ácido de un absceso).</a:t>
            </a:r>
          </a:p>
          <a:p>
            <a:pPr>
              <a:lnSpc>
                <a:spcPct val="90000"/>
              </a:lnSpc>
            </a:pPr>
            <a:endParaRPr lang="es-MX" sz="2400" b="1" smtClean="0">
              <a:solidFill>
                <a:schemeClr val="hlink"/>
              </a:solidFill>
              <a:latin typeface="Arial" charset="0"/>
            </a:endParaRPr>
          </a:p>
          <a:p>
            <a:pPr>
              <a:lnSpc>
                <a:spcPct val="90000"/>
              </a:lnSpc>
            </a:pPr>
            <a:r>
              <a:rPr lang="es-MX" sz="2400" b="1" smtClean="0">
                <a:solidFill>
                  <a:schemeClr val="accent2"/>
                </a:solidFill>
                <a:latin typeface="Arial" charset="0"/>
              </a:rPr>
              <a:t>Se necesita generalmente una combinación de antibióticos para el éxito en el tratamiento de los pacientes con infecciones graves. La administración de gammaglobulina hiperinmune y de transfusiones de neutrófilos para aumentar la función inmunitaria alterada pueden ser beneficiosas en algunos pacientes seleccionados que tienen infecciones.</a:t>
            </a:r>
          </a:p>
        </p:txBody>
      </p:sp>
      <p:sp>
        <p:nvSpPr>
          <p:cNvPr id="38915" name="Rectangle 3"/>
          <p:cNvSpPr>
            <a:spLocks noChangeArrowheads="1"/>
          </p:cNvSpPr>
          <p:nvPr/>
        </p:nvSpPr>
        <p:spPr bwMode="auto">
          <a:xfrm>
            <a:off x="250825" y="260350"/>
            <a:ext cx="8642350" cy="1008063"/>
          </a:xfrm>
          <a:prstGeom prst="rect">
            <a:avLst/>
          </a:prstGeom>
          <a:noFill/>
          <a:ln w="57150">
            <a:solidFill>
              <a:schemeClr val="hlink"/>
            </a:solidFill>
            <a:miter lim="800000"/>
            <a:headEnd/>
            <a:tailEnd/>
          </a:ln>
          <a:effectLst/>
        </p:spPr>
        <p:txBody>
          <a:bodyPr wrap="none" anchor="ctr"/>
          <a:lstStyle/>
          <a:p>
            <a:endParaRPr lang="es-MX"/>
          </a:p>
        </p:txBody>
      </p:sp>
      <p:pic>
        <p:nvPicPr>
          <p:cNvPr id="38916" name="3 Imagen" descr="LOGO UDG.jpg"/>
          <p:cNvPicPr>
            <a:picLocks noChangeAspect="1"/>
          </p:cNvPicPr>
          <p:nvPr/>
        </p:nvPicPr>
        <p:blipFill>
          <a:blip r:embed="rId2"/>
          <a:srcRect/>
          <a:stretch>
            <a:fillRect/>
          </a:stretch>
        </p:blipFill>
        <p:spPr bwMode="auto">
          <a:xfrm>
            <a:off x="323850" y="333375"/>
            <a:ext cx="647700" cy="863600"/>
          </a:xfrm>
          <a:prstGeom prst="rect">
            <a:avLst/>
          </a:prstGeom>
          <a:noFill/>
          <a:ln w="9525">
            <a:noFill/>
            <a:miter lim="800000"/>
            <a:headEnd/>
            <a:tailEnd/>
          </a:ln>
        </p:spPr>
      </p:pic>
      <p:sp>
        <p:nvSpPr>
          <p:cNvPr id="38917" name="Text Box 5"/>
          <p:cNvSpPr txBox="1">
            <a:spLocks noChangeArrowheads="1"/>
          </p:cNvSpPr>
          <p:nvPr/>
        </p:nvSpPr>
        <p:spPr bwMode="auto">
          <a:xfrm>
            <a:off x="323850" y="476250"/>
            <a:ext cx="8496300" cy="519113"/>
          </a:xfrm>
          <a:prstGeom prst="rect">
            <a:avLst/>
          </a:prstGeom>
          <a:noFill/>
          <a:ln w="9525">
            <a:noFill/>
            <a:miter lim="800000"/>
            <a:headEnd/>
            <a:tailEnd/>
          </a:ln>
          <a:effectLst/>
        </p:spPr>
        <p:txBody>
          <a:bodyPr>
            <a:spAutoFit/>
          </a:bodyPr>
          <a:lstStyle/>
          <a:p>
            <a:pPr algn="ctr"/>
            <a:r>
              <a:rPr lang="es-MX" sz="2800" b="1">
                <a:solidFill>
                  <a:schemeClr val="accent2"/>
                </a:solidFill>
              </a:rPr>
              <a:t>TRATAMIENTO</a:t>
            </a:r>
            <a:endParaRPr lang="es-ES" sz="2800" b="1">
              <a:solidFill>
                <a:schemeClr val="accent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7" name="Rectangle 7"/>
          <p:cNvSpPr>
            <a:spLocks noChangeArrowheads="1"/>
          </p:cNvSpPr>
          <p:nvPr/>
        </p:nvSpPr>
        <p:spPr bwMode="auto">
          <a:xfrm>
            <a:off x="250825" y="260350"/>
            <a:ext cx="8642350" cy="1008063"/>
          </a:xfrm>
          <a:prstGeom prst="rect">
            <a:avLst/>
          </a:prstGeom>
          <a:noFill/>
          <a:ln w="57150">
            <a:solidFill>
              <a:schemeClr val="hlink"/>
            </a:solidFill>
            <a:miter lim="800000"/>
            <a:headEnd/>
            <a:tailEnd/>
          </a:ln>
          <a:effectLst/>
        </p:spPr>
        <p:txBody>
          <a:bodyPr wrap="none" anchor="ctr"/>
          <a:lstStyle/>
          <a:p>
            <a:endParaRPr lang="es-MX"/>
          </a:p>
        </p:txBody>
      </p:sp>
      <p:pic>
        <p:nvPicPr>
          <p:cNvPr id="46088" name="3 Imagen" descr="LOGO UDG.jpg"/>
          <p:cNvPicPr>
            <a:picLocks noChangeAspect="1"/>
          </p:cNvPicPr>
          <p:nvPr/>
        </p:nvPicPr>
        <p:blipFill>
          <a:blip r:embed="rId2"/>
          <a:srcRect/>
          <a:stretch>
            <a:fillRect/>
          </a:stretch>
        </p:blipFill>
        <p:spPr bwMode="auto">
          <a:xfrm>
            <a:off x="323850" y="333375"/>
            <a:ext cx="647700" cy="863600"/>
          </a:xfrm>
          <a:prstGeom prst="rect">
            <a:avLst/>
          </a:prstGeom>
          <a:noFill/>
          <a:ln w="9525">
            <a:noFill/>
            <a:miter lim="800000"/>
            <a:headEnd/>
            <a:tailEnd/>
          </a:ln>
        </p:spPr>
      </p:pic>
      <p:sp>
        <p:nvSpPr>
          <p:cNvPr id="46089" name="Text Box 9"/>
          <p:cNvSpPr txBox="1">
            <a:spLocks noChangeArrowheads="1"/>
          </p:cNvSpPr>
          <p:nvPr/>
        </p:nvSpPr>
        <p:spPr bwMode="auto">
          <a:xfrm>
            <a:off x="539750" y="476250"/>
            <a:ext cx="8496300" cy="519113"/>
          </a:xfrm>
          <a:prstGeom prst="rect">
            <a:avLst/>
          </a:prstGeom>
          <a:noFill/>
          <a:ln w="9525">
            <a:noFill/>
            <a:miter lim="800000"/>
            <a:headEnd/>
            <a:tailEnd/>
          </a:ln>
          <a:effectLst/>
        </p:spPr>
        <p:txBody>
          <a:bodyPr>
            <a:spAutoFit/>
          </a:bodyPr>
          <a:lstStyle/>
          <a:p>
            <a:pPr algn="ctr"/>
            <a:r>
              <a:rPr lang="es-MX" sz="2800" b="1">
                <a:solidFill>
                  <a:schemeClr val="accent2"/>
                </a:solidFill>
              </a:rPr>
              <a:t>BRUCELLA MELITENSIS, SUIS Y ABORTUS</a:t>
            </a:r>
            <a:endParaRPr lang="es-ES" sz="2800" b="1">
              <a:solidFill>
                <a:schemeClr val="accent2"/>
              </a:solidFill>
            </a:endParaRPr>
          </a:p>
        </p:txBody>
      </p:sp>
      <p:pic>
        <p:nvPicPr>
          <p:cNvPr id="46090" name="Picture 10" descr="bruht9"/>
          <p:cNvPicPr>
            <a:picLocks noChangeAspect="1" noChangeArrowheads="1"/>
          </p:cNvPicPr>
          <p:nvPr/>
        </p:nvPicPr>
        <p:blipFill>
          <a:blip r:embed="rId3"/>
          <a:srcRect/>
          <a:stretch>
            <a:fillRect/>
          </a:stretch>
        </p:blipFill>
        <p:spPr bwMode="auto">
          <a:xfrm>
            <a:off x="323850" y="1484313"/>
            <a:ext cx="8424863" cy="495935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2 Marcador de contenido"/>
          <p:cNvSpPr>
            <a:spLocks noGrp="1"/>
          </p:cNvSpPr>
          <p:nvPr>
            <p:ph idx="4294967295"/>
          </p:nvPr>
        </p:nvSpPr>
        <p:spPr/>
        <p:txBody>
          <a:bodyPr/>
          <a:lstStyle/>
          <a:p>
            <a:pPr marL="365125" indent="-255588"/>
            <a:r>
              <a:rPr lang="es-ES" sz="2400" b="1" smtClean="0">
                <a:solidFill>
                  <a:schemeClr val="hlink"/>
                </a:solidFill>
                <a:latin typeface="Arial" charset="0"/>
              </a:rPr>
              <a:t>Forma- Cocobacilos gram negativos muy pequeños  (.6 a 1.5 </a:t>
            </a:r>
            <a:r>
              <a:rPr lang="el-GR" sz="2400" b="1" smtClean="0">
                <a:solidFill>
                  <a:schemeClr val="hlink"/>
                </a:solidFill>
                <a:latin typeface="Arial" charset="0"/>
                <a:cs typeface="Times New Roman" pitchFamily="18" charset="0"/>
              </a:rPr>
              <a:t>μ</a:t>
            </a:r>
            <a:r>
              <a:rPr lang="es-ES" sz="2400" b="1" smtClean="0">
                <a:solidFill>
                  <a:schemeClr val="hlink"/>
                </a:solidFill>
                <a:latin typeface="Arial" charset="0"/>
                <a:cs typeface="Times New Roman" pitchFamily="18" charset="0"/>
              </a:rPr>
              <a:t>m. ).</a:t>
            </a:r>
          </a:p>
          <a:p>
            <a:pPr marL="365125" indent="-255588"/>
            <a:endParaRPr lang="es-ES" sz="2400" b="1" smtClean="0">
              <a:solidFill>
                <a:schemeClr val="hlink"/>
              </a:solidFill>
              <a:latin typeface="Arial" charset="0"/>
              <a:cs typeface="Times New Roman" pitchFamily="18" charset="0"/>
            </a:endParaRPr>
          </a:p>
          <a:p>
            <a:pPr marL="365125" indent="-255588"/>
            <a:r>
              <a:rPr lang="es-ES" sz="2400" b="1" smtClean="0">
                <a:solidFill>
                  <a:schemeClr val="accent2"/>
                </a:solidFill>
                <a:latin typeface="Arial" charset="0"/>
                <a:cs typeface="Times New Roman" pitchFamily="18" charset="0"/>
              </a:rPr>
              <a:t>No capsulados e inmóbiles.</a:t>
            </a:r>
            <a:endParaRPr lang="es-ES" sz="2400" b="1" smtClean="0">
              <a:solidFill>
                <a:schemeClr val="accent2"/>
              </a:solidFill>
              <a:latin typeface="Arial" charset="0"/>
            </a:endParaRPr>
          </a:p>
          <a:p>
            <a:pPr marL="365125" indent="-255588"/>
            <a:endParaRPr lang="es-ES" sz="2400" b="1" smtClean="0">
              <a:solidFill>
                <a:schemeClr val="accent2"/>
              </a:solidFill>
              <a:latin typeface="Arial" charset="0"/>
            </a:endParaRPr>
          </a:p>
          <a:p>
            <a:pPr marL="365125" indent="-255588"/>
            <a:r>
              <a:rPr lang="es-ES" sz="2400" b="1" smtClean="0">
                <a:solidFill>
                  <a:schemeClr val="hlink"/>
                </a:solidFill>
                <a:latin typeface="Arial" charset="0"/>
              </a:rPr>
              <a:t>Crecimiento lento. (Una semana o más).</a:t>
            </a:r>
          </a:p>
          <a:p>
            <a:pPr marL="365125" indent="-255588"/>
            <a:endParaRPr lang="es-ES" sz="2400" b="1" smtClean="0">
              <a:solidFill>
                <a:schemeClr val="accent2"/>
              </a:solidFill>
              <a:latin typeface="Arial" charset="0"/>
            </a:endParaRPr>
          </a:p>
          <a:p>
            <a:pPr marL="365125" indent="-255588"/>
            <a:r>
              <a:rPr lang="es-ES" sz="2400" b="1" smtClean="0">
                <a:solidFill>
                  <a:schemeClr val="accent2"/>
                </a:solidFill>
                <a:latin typeface="Arial" charset="0"/>
              </a:rPr>
              <a:t>Aerobios estrictos</a:t>
            </a:r>
          </a:p>
          <a:p>
            <a:pPr marL="365125" indent="-255588">
              <a:buFont typeface="Arial" charset="0"/>
              <a:buNone/>
            </a:pPr>
            <a:endParaRPr lang="es-ES" sz="2400" b="1" smtClean="0">
              <a:solidFill>
                <a:schemeClr val="accent2"/>
              </a:solidFill>
              <a:latin typeface="Arial" charset="0"/>
            </a:endParaRPr>
          </a:p>
        </p:txBody>
      </p:sp>
      <p:sp>
        <p:nvSpPr>
          <p:cNvPr id="4" name="3 Rectángulo redondeado"/>
          <p:cNvSpPr/>
          <p:nvPr/>
        </p:nvSpPr>
        <p:spPr>
          <a:xfrm>
            <a:off x="5214938" y="6143625"/>
            <a:ext cx="3929062" cy="428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dirty="0" err="1"/>
              <a:t>Microbiologia</a:t>
            </a:r>
            <a:r>
              <a:rPr lang="es-ES" sz="1200" dirty="0"/>
              <a:t> y </a:t>
            </a:r>
            <a:r>
              <a:rPr lang="es-ES" sz="1200" dirty="0" err="1"/>
              <a:t>parasitologia</a:t>
            </a:r>
            <a:r>
              <a:rPr lang="es-ES" sz="1200" dirty="0"/>
              <a:t> médica. Murray , 5ta </a:t>
            </a:r>
            <a:r>
              <a:rPr lang="es-ES" sz="1200" dirty="0" err="1"/>
              <a:t>edicion</a:t>
            </a:r>
            <a:r>
              <a:rPr lang="es-ES" sz="1200" dirty="0"/>
              <a:t>. </a:t>
            </a:r>
            <a:r>
              <a:rPr lang="es-ES" sz="1200" dirty="0" err="1"/>
              <a:t>Ed</a:t>
            </a:r>
            <a:r>
              <a:rPr lang="es-ES" sz="1200" dirty="0"/>
              <a:t> </a:t>
            </a:r>
            <a:r>
              <a:rPr lang="es-ES" sz="1200" dirty="0" err="1"/>
              <a:t>elsevier</a:t>
            </a:r>
            <a:r>
              <a:rPr lang="es-ES" sz="1200" dirty="0"/>
              <a:t>.</a:t>
            </a:r>
            <a:endParaRPr lang="es-ES" sz="1200" dirty="0"/>
          </a:p>
        </p:txBody>
      </p:sp>
      <p:sp>
        <p:nvSpPr>
          <p:cNvPr id="47109" name="Rectangle 5"/>
          <p:cNvSpPr>
            <a:spLocks noChangeArrowheads="1"/>
          </p:cNvSpPr>
          <p:nvPr/>
        </p:nvSpPr>
        <p:spPr bwMode="auto">
          <a:xfrm>
            <a:off x="250825" y="260350"/>
            <a:ext cx="8642350" cy="1008063"/>
          </a:xfrm>
          <a:prstGeom prst="rect">
            <a:avLst/>
          </a:prstGeom>
          <a:noFill/>
          <a:ln w="57150">
            <a:solidFill>
              <a:schemeClr val="hlink"/>
            </a:solidFill>
            <a:miter lim="800000"/>
            <a:headEnd/>
            <a:tailEnd/>
          </a:ln>
          <a:effectLst/>
        </p:spPr>
        <p:txBody>
          <a:bodyPr wrap="none" anchor="ctr"/>
          <a:lstStyle/>
          <a:p>
            <a:endParaRPr lang="es-MX"/>
          </a:p>
        </p:txBody>
      </p:sp>
      <p:pic>
        <p:nvPicPr>
          <p:cNvPr id="47110" name="3 Imagen" descr="LOGO UDG.jpg"/>
          <p:cNvPicPr>
            <a:picLocks noChangeAspect="1"/>
          </p:cNvPicPr>
          <p:nvPr/>
        </p:nvPicPr>
        <p:blipFill>
          <a:blip r:embed="rId2"/>
          <a:srcRect/>
          <a:stretch>
            <a:fillRect/>
          </a:stretch>
        </p:blipFill>
        <p:spPr bwMode="auto">
          <a:xfrm>
            <a:off x="323850" y="333375"/>
            <a:ext cx="647700" cy="863600"/>
          </a:xfrm>
          <a:prstGeom prst="rect">
            <a:avLst/>
          </a:prstGeom>
          <a:noFill/>
          <a:ln w="9525">
            <a:noFill/>
            <a:miter lim="800000"/>
            <a:headEnd/>
            <a:tailEnd/>
          </a:ln>
        </p:spPr>
      </p:pic>
      <p:sp>
        <p:nvSpPr>
          <p:cNvPr id="47111" name="Text Box 7"/>
          <p:cNvSpPr txBox="1">
            <a:spLocks noChangeArrowheads="1"/>
          </p:cNvSpPr>
          <p:nvPr/>
        </p:nvSpPr>
        <p:spPr bwMode="auto">
          <a:xfrm>
            <a:off x="323850" y="476250"/>
            <a:ext cx="8496300" cy="519113"/>
          </a:xfrm>
          <a:prstGeom prst="rect">
            <a:avLst/>
          </a:prstGeom>
          <a:noFill/>
          <a:ln w="9525">
            <a:noFill/>
            <a:miter lim="800000"/>
            <a:headEnd/>
            <a:tailEnd/>
          </a:ln>
          <a:effectLst/>
        </p:spPr>
        <p:txBody>
          <a:bodyPr>
            <a:spAutoFit/>
          </a:bodyPr>
          <a:lstStyle/>
          <a:p>
            <a:pPr algn="ctr"/>
            <a:r>
              <a:rPr lang="es-MX" sz="2800" b="1">
                <a:solidFill>
                  <a:schemeClr val="accent2"/>
                </a:solidFill>
              </a:rPr>
              <a:t>CARACTERÍSTICAS GENERALES</a:t>
            </a:r>
            <a:endParaRPr lang="es-ES" sz="2800" b="1">
              <a:solidFill>
                <a:schemeClr val="accent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nSpc>
                <a:spcPct val="80000"/>
              </a:lnSpc>
            </a:pPr>
            <a:r>
              <a:rPr lang="es-MX" sz="2400" b="1" i="1" smtClean="0">
                <a:solidFill>
                  <a:schemeClr val="hlink"/>
                </a:solidFill>
                <a:latin typeface="Arial" charset="0"/>
              </a:rPr>
              <a:t>Pseudes= Falso</a:t>
            </a:r>
          </a:p>
          <a:p>
            <a:pPr>
              <a:lnSpc>
                <a:spcPct val="80000"/>
              </a:lnSpc>
            </a:pPr>
            <a:endParaRPr lang="es-MX" sz="2400" b="1" i="1" smtClean="0">
              <a:latin typeface="Arial" charset="0"/>
            </a:endParaRPr>
          </a:p>
          <a:p>
            <a:pPr>
              <a:lnSpc>
                <a:spcPct val="80000"/>
              </a:lnSpc>
            </a:pPr>
            <a:r>
              <a:rPr lang="es-MX" sz="2400" b="1" i="1" smtClean="0">
                <a:solidFill>
                  <a:schemeClr val="accent2"/>
                </a:solidFill>
                <a:latin typeface="Arial" charset="0"/>
              </a:rPr>
              <a:t>Monas= Una unidad</a:t>
            </a:r>
          </a:p>
          <a:p>
            <a:pPr>
              <a:lnSpc>
                <a:spcPct val="80000"/>
              </a:lnSpc>
            </a:pPr>
            <a:endParaRPr lang="pt-BR" sz="2400" b="1" i="1" smtClean="0">
              <a:latin typeface="Arial" charset="0"/>
            </a:endParaRPr>
          </a:p>
          <a:p>
            <a:pPr>
              <a:lnSpc>
                <a:spcPct val="80000"/>
              </a:lnSpc>
            </a:pPr>
            <a:r>
              <a:rPr lang="pt-BR" sz="2400" b="1" i="1" smtClean="0">
                <a:solidFill>
                  <a:schemeClr val="hlink"/>
                </a:solidFill>
                <a:latin typeface="Arial" charset="0"/>
              </a:rPr>
              <a:t>Aeruginosa= Repleto de óxido de cobre o </a:t>
            </a:r>
            <a:r>
              <a:rPr lang="es-MX" sz="2400" b="1" smtClean="0">
                <a:solidFill>
                  <a:schemeClr val="hlink"/>
                </a:solidFill>
                <a:latin typeface="Arial" charset="0"/>
              </a:rPr>
              <a:t>verde (se refiere al pigmento verde sintetizado por esta especie)</a:t>
            </a:r>
          </a:p>
          <a:p>
            <a:pPr>
              <a:lnSpc>
                <a:spcPct val="80000"/>
              </a:lnSpc>
            </a:pPr>
            <a:endParaRPr lang="es-MX" sz="2400" b="1" smtClean="0">
              <a:solidFill>
                <a:schemeClr val="hlink"/>
              </a:solidFill>
              <a:latin typeface="Arial" charset="0"/>
            </a:endParaRPr>
          </a:p>
          <a:p>
            <a:pPr>
              <a:lnSpc>
                <a:spcPct val="80000"/>
              </a:lnSpc>
            </a:pPr>
            <a:r>
              <a:rPr lang="es-MX" sz="2400" b="1" smtClean="0">
                <a:solidFill>
                  <a:schemeClr val="accent2"/>
                </a:solidFill>
                <a:latin typeface="Arial" charset="0"/>
              </a:rPr>
              <a:t>Son bacilos rectos o ligeramente curvados que suelen disponerse en parejas</a:t>
            </a:r>
          </a:p>
          <a:p>
            <a:pPr>
              <a:lnSpc>
                <a:spcPct val="80000"/>
              </a:lnSpc>
              <a:buFont typeface="Arial" charset="0"/>
              <a:buNone/>
            </a:pPr>
            <a:endParaRPr lang="es-MX" sz="2400" b="1" smtClean="0">
              <a:solidFill>
                <a:schemeClr val="accent2"/>
              </a:solidFill>
              <a:latin typeface="Arial" charset="0"/>
            </a:endParaRPr>
          </a:p>
          <a:p>
            <a:pPr>
              <a:lnSpc>
                <a:spcPct val="80000"/>
              </a:lnSpc>
            </a:pPr>
            <a:r>
              <a:rPr lang="es-MX" sz="2400" b="1" smtClean="0">
                <a:solidFill>
                  <a:schemeClr val="hlink"/>
                </a:solidFill>
                <a:latin typeface="Arial" charset="0"/>
              </a:rPr>
              <a:t>(0,5a1x1,5a5 im)</a:t>
            </a:r>
          </a:p>
        </p:txBody>
      </p:sp>
      <p:sp>
        <p:nvSpPr>
          <p:cNvPr id="14341" name="Rectangle 5"/>
          <p:cNvSpPr>
            <a:spLocks noChangeArrowheads="1"/>
          </p:cNvSpPr>
          <p:nvPr/>
        </p:nvSpPr>
        <p:spPr bwMode="auto">
          <a:xfrm>
            <a:off x="250825" y="260350"/>
            <a:ext cx="8642350" cy="1008063"/>
          </a:xfrm>
          <a:prstGeom prst="rect">
            <a:avLst/>
          </a:prstGeom>
          <a:noFill/>
          <a:ln w="57150">
            <a:solidFill>
              <a:schemeClr val="hlink"/>
            </a:solidFill>
            <a:miter lim="800000"/>
            <a:headEnd/>
            <a:tailEnd/>
          </a:ln>
          <a:effectLst/>
        </p:spPr>
        <p:txBody>
          <a:bodyPr wrap="none" anchor="ctr"/>
          <a:lstStyle/>
          <a:p>
            <a:endParaRPr lang="es-MX"/>
          </a:p>
        </p:txBody>
      </p:sp>
      <p:pic>
        <p:nvPicPr>
          <p:cNvPr id="14342" name="3 Imagen" descr="LOGO UDG.jpg"/>
          <p:cNvPicPr>
            <a:picLocks noChangeAspect="1"/>
          </p:cNvPicPr>
          <p:nvPr/>
        </p:nvPicPr>
        <p:blipFill>
          <a:blip r:embed="rId2"/>
          <a:srcRect/>
          <a:stretch>
            <a:fillRect/>
          </a:stretch>
        </p:blipFill>
        <p:spPr bwMode="auto">
          <a:xfrm>
            <a:off x="323850" y="333375"/>
            <a:ext cx="647700" cy="863600"/>
          </a:xfrm>
          <a:prstGeom prst="rect">
            <a:avLst/>
          </a:prstGeom>
          <a:noFill/>
          <a:ln w="9525">
            <a:noFill/>
            <a:miter lim="800000"/>
            <a:headEnd/>
            <a:tailEnd/>
          </a:ln>
        </p:spPr>
      </p:pic>
      <p:sp>
        <p:nvSpPr>
          <p:cNvPr id="14343" name="Text Box 7"/>
          <p:cNvSpPr txBox="1">
            <a:spLocks noChangeArrowheads="1"/>
          </p:cNvSpPr>
          <p:nvPr/>
        </p:nvSpPr>
        <p:spPr bwMode="auto">
          <a:xfrm>
            <a:off x="323850" y="476250"/>
            <a:ext cx="8496300" cy="519113"/>
          </a:xfrm>
          <a:prstGeom prst="rect">
            <a:avLst/>
          </a:prstGeom>
          <a:noFill/>
          <a:ln w="9525">
            <a:noFill/>
            <a:miter lim="800000"/>
            <a:headEnd/>
            <a:tailEnd/>
          </a:ln>
          <a:effectLst/>
        </p:spPr>
        <p:txBody>
          <a:bodyPr>
            <a:spAutoFit/>
          </a:bodyPr>
          <a:lstStyle/>
          <a:p>
            <a:pPr algn="ctr"/>
            <a:r>
              <a:rPr lang="es-MX" sz="2800" b="1">
                <a:solidFill>
                  <a:schemeClr val="accent2"/>
                </a:solidFill>
              </a:rPr>
              <a:t>FORMA Y TAMAÑO</a:t>
            </a:r>
            <a:endParaRPr lang="es-ES" sz="2800" b="1">
              <a:solidFill>
                <a:schemeClr val="accent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3 Rectángulo"/>
          <p:cNvSpPr>
            <a:spLocks noChangeArrowheads="1"/>
          </p:cNvSpPr>
          <p:nvPr/>
        </p:nvSpPr>
        <p:spPr bwMode="auto">
          <a:xfrm>
            <a:off x="428625" y="1720850"/>
            <a:ext cx="8143875" cy="3378200"/>
          </a:xfrm>
          <a:prstGeom prst="rect">
            <a:avLst/>
          </a:prstGeom>
          <a:noFill/>
          <a:ln w="9525">
            <a:noFill/>
            <a:miter lim="800000"/>
            <a:headEnd/>
            <a:tailEnd/>
          </a:ln>
        </p:spPr>
        <p:txBody>
          <a:bodyPr>
            <a:spAutoFit/>
          </a:bodyPr>
          <a:lstStyle/>
          <a:p>
            <a:r>
              <a:rPr lang="es-ES" sz="2400" b="1">
                <a:solidFill>
                  <a:schemeClr val="hlink"/>
                </a:solidFill>
              </a:rPr>
              <a:t>Requerimientos nutricionales- Casi cualquier agar con sangre y en algunos casos el Mac Conkey.</a:t>
            </a:r>
          </a:p>
          <a:p>
            <a:endParaRPr lang="es-ES" sz="2400" b="1">
              <a:solidFill>
                <a:schemeClr val="hlink"/>
              </a:solidFill>
            </a:endParaRPr>
          </a:p>
          <a:p>
            <a:r>
              <a:rPr lang="es-ES" sz="2400" b="1">
                <a:solidFill>
                  <a:schemeClr val="accent2"/>
                </a:solidFill>
              </a:rPr>
              <a:t>Familia – Brucellaceae.</a:t>
            </a:r>
          </a:p>
          <a:p>
            <a:endParaRPr lang="es-ES" sz="2400" b="1">
              <a:solidFill>
                <a:schemeClr val="accent2"/>
              </a:solidFill>
            </a:endParaRPr>
          </a:p>
          <a:p>
            <a:r>
              <a:rPr lang="es-ES" sz="2400" b="1">
                <a:solidFill>
                  <a:schemeClr val="hlink"/>
                </a:solidFill>
              </a:rPr>
              <a:t>Tipo respiración- Anaerobio facultativo.</a:t>
            </a:r>
          </a:p>
          <a:p>
            <a:endParaRPr lang="es-ES" sz="2400" b="1">
              <a:solidFill>
                <a:schemeClr val="hlink"/>
              </a:solidFill>
            </a:endParaRPr>
          </a:p>
          <a:p>
            <a:r>
              <a:rPr lang="es-ES" sz="2400" b="1">
                <a:solidFill>
                  <a:schemeClr val="accent2"/>
                </a:solidFill>
              </a:rPr>
              <a:t>Patógeno primario.</a:t>
            </a:r>
          </a:p>
          <a:p>
            <a:endParaRPr lang="es-ES" sz="2400" b="1">
              <a:solidFill>
                <a:schemeClr val="accent2"/>
              </a:solidFill>
            </a:endParaRPr>
          </a:p>
        </p:txBody>
      </p:sp>
      <p:sp>
        <p:nvSpPr>
          <p:cNvPr id="49155" name="Rectangle 3"/>
          <p:cNvSpPr>
            <a:spLocks noChangeArrowheads="1"/>
          </p:cNvSpPr>
          <p:nvPr/>
        </p:nvSpPr>
        <p:spPr bwMode="auto">
          <a:xfrm>
            <a:off x="250825" y="260350"/>
            <a:ext cx="8642350" cy="1008063"/>
          </a:xfrm>
          <a:prstGeom prst="rect">
            <a:avLst/>
          </a:prstGeom>
          <a:noFill/>
          <a:ln w="57150">
            <a:solidFill>
              <a:schemeClr val="hlink"/>
            </a:solidFill>
            <a:miter lim="800000"/>
            <a:headEnd/>
            <a:tailEnd/>
          </a:ln>
          <a:effectLst/>
        </p:spPr>
        <p:txBody>
          <a:bodyPr wrap="none" anchor="ctr"/>
          <a:lstStyle/>
          <a:p>
            <a:endParaRPr lang="es-MX"/>
          </a:p>
        </p:txBody>
      </p:sp>
      <p:pic>
        <p:nvPicPr>
          <p:cNvPr id="49156" name="3 Imagen" descr="LOGO UDG.jpg"/>
          <p:cNvPicPr>
            <a:picLocks noChangeAspect="1"/>
          </p:cNvPicPr>
          <p:nvPr/>
        </p:nvPicPr>
        <p:blipFill>
          <a:blip r:embed="rId2"/>
          <a:srcRect/>
          <a:stretch>
            <a:fillRect/>
          </a:stretch>
        </p:blipFill>
        <p:spPr bwMode="auto">
          <a:xfrm>
            <a:off x="323850" y="333375"/>
            <a:ext cx="647700" cy="863600"/>
          </a:xfrm>
          <a:prstGeom prst="rect">
            <a:avLst/>
          </a:prstGeom>
          <a:noFill/>
          <a:ln w="9525">
            <a:noFill/>
            <a:miter lim="800000"/>
            <a:headEnd/>
            <a:tailEnd/>
          </a:ln>
        </p:spPr>
      </p:pic>
      <p:sp>
        <p:nvSpPr>
          <p:cNvPr id="49157" name="Text Box 5"/>
          <p:cNvSpPr txBox="1">
            <a:spLocks noChangeArrowheads="1"/>
          </p:cNvSpPr>
          <p:nvPr/>
        </p:nvSpPr>
        <p:spPr bwMode="auto">
          <a:xfrm>
            <a:off x="323850" y="476250"/>
            <a:ext cx="8496300" cy="519113"/>
          </a:xfrm>
          <a:prstGeom prst="rect">
            <a:avLst/>
          </a:prstGeom>
          <a:noFill/>
          <a:ln w="9525">
            <a:noFill/>
            <a:miter lim="800000"/>
            <a:headEnd/>
            <a:tailEnd/>
          </a:ln>
          <a:effectLst/>
        </p:spPr>
        <p:txBody>
          <a:bodyPr>
            <a:spAutoFit/>
          </a:bodyPr>
          <a:lstStyle/>
          <a:p>
            <a:pPr algn="ctr"/>
            <a:r>
              <a:rPr lang="es-MX" sz="2800" b="1">
                <a:solidFill>
                  <a:schemeClr val="accent2"/>
                </a:solidFill>
              </a:rPr>
              <a:t>CARACTERÍSTICAS GENERALES</a:t>
            </a:r>
            <a:endParaRPr lang="es-ES" sz="2800" b="1">
              <a:solidFill>
                <a:schemeClr val="accent2"/>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2 Marcador de contenido"/>
          <p:cNvSpPr>
            <a:spLocks noGrp="1"/>
          </p:cNvSpPr>
          <p:nvPr>
            <p:ph idx="4294967295"/>
          </p:nvPr>
        </p:nvSpPr>
        <p:spPr/>
        <p:txBody>
          <a:bodyPr/>
          <a:lstStyle/>
          <a:p>
            <a:pPr marL="365125" indent="-255588"/>
            <a:r>
              <a:rPr lang="es-ES" sz="2400" b="1" smtClean="0">
                <a:solidFill>
                  <a:schemeClr val="hlink"/>
                </a:solidFill>
                <a:latin typeface="Arial" charset="0"/>
              </a:rPr>
              <a:t>Patógeno intracelular, resiste al efecto bactericida del suero y a la destrucción por fagocitosis..</a:t>
            </a:r>
          </a:p>
          <a:p>
            <a:pPr marL="365125" indent="-255588"/>
            <a:endParaRPr lang="es-ES" sz="2400" b="1" smtClean="0">
              <a:solidFill>
                <a:schemeClr val="hlink"/>
              </a:solidFill>
              <a:latin typeface="Arial" charset="0"/>
            </a:endParaRPr>
          </a:p>
          <a:p>
            <a:pPr marL="365125" indent="-255588"/>
            <a:r>
              <a:rPr lang="es-ES" sz="2400" b="1" smtClean="0">
                <a:solidFill>
                  <a:schemeClr val="accent2"/>
                </a:solidFill>
                <a:latin typeface="Arial" charset="0"/>
              </a:rPr>
              <a:t>No produce endotoxinas y su exotoxina es menos toxica que en otros bacilos Gram negativos.</a:t>
            </a:r>
          </a:p>
          <a:p>
            <a:pPr marL="365125" indent="-255588"/>
            <a:endParaRPr lang="es-ES" sz="2400" b="1" smtClean="0">
              <a:solidFill>
                <a:schemeClr val="accent2"/>
              </a:solidFill>
              <a:latin typeface="Arial" charset="0"/>
            </a:endParaRPr>
          </a:p>
          <a:p>
            <a:pPr marL="365125" indent="-255588"/>
            <a:r>
              <a:rPr lang="es-ES" sz="2400" b="1" smtClean="0">
                <a:solidFill>
                  <a:schemeClr val="hlink"/>
                </a:solidFill>
                <a:latin typeface="Arial" charset="0"/>
              </a:rPr>
              <a:t>Las cepas lisas son consideradas de mayor virulencia que las rugosas.</a:t>
            </a:r>
          </a:p>
          <a:p>
            <a:pPr marL="365125" indent="-255588">
              <a:buFont typeface="Arial" charset="0"/>
              <a:buNone/>
            </a:pPr>
            <a:endParaRPr lang="es-ES" sz="2400" b="1" smtClean="0">
              <a:solidFill>
                <a:schemeClr val="hlink"/>
              </a:solidFill>
              <a:latin typeface="Arial" charset="0"/>
            </a:endParaRPr>
          </a:p>
          <a:p>
            <a:pPr marL="365125" indent="-255588">
              <a:buFont typeface="Arial" charset="0"/>
              <a:buNone/>
            </a:pPr>
            <a:endParaRPr lang="es-ES" sz="2400" b="1" smtClean="0">
              <a:solidFill>
                <a:schemeClr val="hlink"/>
              </a:solidFill>
              <a:latin typeface="Arial" charset="0"/>
            </a:endParaRPr>
          </a:p>
          <a:p>
            <a:pPr marL="365125" indent="-255588"/>
            <a:endParaRPr lang="es-ES" sz="2400" b="1" smtClean="0">
              <a:solidFill>
                <a:schemeClr val="hlink"/>
              </a:solidFill>
              <a:latin typeface="Arial" charset="0"/>
            </a:endParaRPr>
          </a:p>
        </p:txBody>
      </p:sp>
      <p:sp>
        <p:nvSpPr>
          <p:cNvPr id="4" name="3 Rectángulo redondeado"/>
          <p:cNvSpPr/>
          <p:nvPr/>
        </p:nvSpPr>
        <p:spPr>
          <a:xfrm>
            <a:off x="5214938" y="6143625"/>
            <a:ext cx="3929062" cy="428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dirty="0" err="1"/>
              <a:t>Microbiologia</a:t>
            </a:r>
            <a:r>
              <a:rPr lang="es-ES" sz="1200" dirty="0"/>
              <a:t> y </a:t>
            </a:r>
            <a:r>
              <a:rPr lang="es-ES" sz="1200" dirty="0" err="1"/>
              <a:t>parasitologia</a:t>
            </a:r>
            <a:r>
              <a:rPr lang="es-ES" sz="1200" dirty="0"/>
              <a:t> médica. Murray , 5ta </a:t>
            </a:r>
            <a:r>
              <a:rPr lang="es-ES" sz="1200" dirty="0" err="1"/>
              <a:t>edicion</a:t>
            </a:r>
            <a:r>
              <a:rPr lang="es-ES" sz="1200" dirty="0"/>
              <a:t>. </a:t>
            </a:r>
            <a:r>
              <a:rPr lang="es-ES" sz="1200" dirty="0" err="1"/>
              <a:t>Ed</a:t>
            </a:r>
            <a:r>
              <a:rPr lang="es-ES" sz="1200" dirty="0"/>
              <a:t> </a:t>
            </a:r>
            <a:r>
              <a:rPr lang="es-ES" sz="1200" dirty="0" err="1"/>
              <a:t>elsevier</a:t>
            </a:r>
            <a:r>
              <a:rPr lang="es-ES" sz="1200" dirty="0"/>
              <a:t>.</a:t>
            </a:r>
            <a:endParaRPr lang="es-ES" sz="1200" dirty="0"/>
          </a:p>
        </p:txBody>
      </p:sp>
      <p:sp>
        <p:nvSpPr>
          <p:cNvPr id="50181" name="Rectangle 5"/>
          <p:cNvSpPr>
            <a:spLocks noChangeArrowheads="1"/>
          </p:cNvSpPr>
          <p:nvPr/>
        </p:nvSpPr>
        <p:spPr bwMode="auto">
          <a:xfrm>
            <a:off x="250825" y="260350"/>
            <a:ext cx="8642350" cy="1008063"/>
          </a:xfrm>
          <a:prstGeom prst="rect">
            <a:avLst/>
          </a:prstGeom>
          <a:noFill/>
          <a:ln w="57150">
            <a:solidFill>
              <a:schemeClr val="hlink"/>
            </a:solidFill>
            <a:miter lim="800000"/>
            <a:headEnd/>
            <a:tailEnd/>
          </a:ln>
          <a:effectLst/>
        </p:spPr>
        <p:txBody>
          <a:bodyPr wrap="none" anchor="ctr"/>
          <a:lstStyle/>
          <a:p>
            <a:endParaRPr lang="es-MX"/>
          </a:p>
        </p:txBody>
      </p:sp>
      <p:pic>
        <p:nvPicPr>
          <p:cNvPr id="50182" name="3 Imagen" descr="LOGO UDG.jpg"/>
          <p:cNvPicPr>
            <a:picLocks noChangeAspect="1"/>
          </p:cNvPicPr>
          <p:nvPr/>
        </p:nvPicPr>
        <p:blipFill>
          <a:blip r:embed="rId2"/>
          <a:srcRect/>
          <a:stretch>
            <a:fillRect/>
          </a:stretch>
        </p:blipFill>
        <p:spPr bwMode="auto">
          <a:xfrm>
            <a:off x="323850" y="333375"/>
            <a:ext cx="647700" cy="863600"/>
          </a:xfrm>
          <a:prstGeom prst="rect">
            <a:avLst/>
          </a:prstGeom>
          <a:noFill/>
          <a:ln w="9525">
            <a:noFill/>
            <a:miter lim="800000"/>
            <a:headEnd/>
            <a:tailEnd/>
          </a:ln>
        </p:spPr>
      </p:pic>
      <p:sp>
        <p:nvSpPr>
          <p:cNvPr id="50183" name="Text Box 7"/>
          <p:cNvSpPr txBox="1">
            <a:spLocks noChangeArrowheads="1"/>
          </p:cNvSpPr>
          <p:nvPr/>
        </p:nvSpPr>
        <p:spPr bwMode="auto">
          <a:xfrm>
            <a:off x="323850" y="476250"/>
            <a:ext cx="8496300" cy="519113"/>
          </a:xfrm>
          <a:prstGeom prst="rect">
            <a:avLst/>
          </a:prstGeom>
          <a:noFill/>
          <a:ln w="9525">
            <a:noFill/>
            <a:miter lim="800000"/>
            <a:headEnd/>
            <a:tailEnd/>
          </a:ln>
          <a:effectLst/>
        </p:spPr>
        <p:txBody>
          <a:bodyPr>
            <a:spAutoFit/>
          </a:bodyPr>
          <a:lstStyle/>
          <a:p>
            <a:pPr algn="ctr"/>
            <a:r>
              <a:rPr lang="es-MX" sz="2800" b="1">
                <a:solidFill>
                  <a:schemeClr val="accent2"/>
                </a:solidFill>
              </a:rPr>
              <a:t>MECANISMOS DE VIRULENCIA</a:t>
            </a:r>
            <a:endParaRPr lang="es-ES" sz="2800" b="1">
              <a:solidFill>
                <a:schemeClr val="accent2"/>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2 Marcador de contenido"/>
          <p:cNvSpPr>
            <a:spLocks noGrp="1"/>
          </p:cNvSpPr>
          <p:nvPr>
            <p:ph idx="4294967295"/>
          </p:nvPr>
        </p:nvSpPr>
        <p:spPr/>
        <p:txBody>
          <a:bodyPr/>
          <a:lstStyle/>
          <a:p>
            <a:pPr marL="365125" indent="-255588"/>
            <a:r>
              <a:rPr lang="es-ES" smtClean="0"/>
              <a:t>Son fagocitados por macrófagos y monocitos.</a:t>
            </a:r>
          </a:p>
          <a:p>
            <a:pPr marL="365125" indent="-255588"/>
            <a:r>
              <a:rPr lang="es-ES" smtClean="0"/>
              <a:t>Genes del operón VirB regulan la replicación intracelular del patógeno.</a:t>
            </a:r>
          </a:p>
          <a:p>
            <a:pPr marL="365125" indent="-255588"/>
            <a:r>
              <a:rPr lang="es-ES" smtClean="0"/>
              <a:t>Bazo, hígado, medula ósea, ganglios linfáticos y riñones.</a:t>
            </a:r>
          </a:p>
          <a:p>
            <a:pPr marL="365125" indent="-255588"/>
            <a:r>
              <a:rPr lang="es-ES" smtClean="0"/>
              <a:t>Las bacterias secretan proteínas que forman granulomas en dichos órganos.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2 Marcador de contenido"/>
          <p:cNvSpPr>
            <a:spLocks noGrp="1"/>
          </p:cNvSpPr>
          <p:nvPr>
            <p:ph idx="4294967295"/>
          </p:nvPr>
        </p:nvSpPr>
        <p:spPr>
          <a:xfrm>
            <a:off x="133350" y="1600200"/>
            <a:ext cx="9010650" cy="4525963"/>
          </a:xfrm>
        </p:spPr>
        <p:txBody>
          <a:bodyPr/>
          <a:lstStyle/>
          <a:p>
            <a:pPr marL="365125" indent="-255588">
              <a:buFont typeface="Arial" charset="0"/>
              <a:buNone/>
            </a:pPr>
            <a:r>
              <a:rPr lang="es-ES" sz="2400" b="1" smtClean="0">
                <a:solidFill>
                  <a:schemeClr val="hlink"/>
                </a:solidFill>
                <a:latin typeface="Arial" charset="0"/>
              </a:rPr>
              <a:t>Hábitat dentro del hospedero y en el medio ambiente</a:t>
            </a:r>
          </a:p>
          <a:p>
            <a:pPr marL="365125" indent="-255588">
              <a:buFont typeface="Arial" charset="0"/>
              <a:buNone/>
            </a:pPr>
            <a:r>
              <a:rPr lang="es-ES" sz="2400" b="1" smtClean="0">
                <a:solidFill>
                  <a:schemeClr val="hlink"/>
                </a:solidFill>
                <a:latin typeface="Arial" charset="0"/>
              </a:rPr>
              <a:t>Cabras, ovejas, vacas, bisontes, cerdos, renos y caribúes.</a:t>
            </a:r>
          </a:p>
          <a:p>
            <a:pPr marL="365125" indent="-255588">
              <a:buFont typeface="Arial" charset="0"/>
              <a:buNone/>
            </a:pPr>
            <a:endParaRPr lang="es-ES" sz="2400" b="1" smtClean="0">
              <a:solidFill>
                <a:schemeClr val="hlink"/>
              </a:solidFill>
              <a:latin typeface="Arial" charset="0"/>
            </a:endParaRPr>
          </a:p>
          <a:p>
            <a:pPr marL="365125" indent="-255588">
              <a:buFont typeface="Arial" charset="0"/>
              <a:buNone/>
            </a:pPr>
            <a:r>
              <a:rPr lang="es-ES" sz="2400" b="1" smtClean="0">
                <a:solidFill>
                  <a:schemeClr val="accent2"/>
                </a:solidFill>
                <a:latin typeface="Arial" charset="0"/>
              </a:rPr>
              <a:t>Dentro del hospedero tejidos ricos en eritrol como mama,</a:t>
            </a:r>
          </a:p>
          <a:p>
            <a:pPr marL="365125" indent="-255588">
              <a:buFont typeface="Arial" charset="0"/>
              <a:buNone/>
            </a:pPr>
            <a:r>
              <a:rPr lang="es-ES" sz="2400" b="1" smtClean="0">
                <a:solidFill>
                  <a:schemeClr val="accent2"/>
                </a:solidFill>
                <a:latin typeface="Arial" charset="0"/>
              </a:rPr>
              <a:t>útero, placenta y epidídimo.</a:t>
            </a:r>
          </a:p>
          <a:p>
            <a:pPr marL="365125" indent="-255588">
              <a:buFont typeface="Arial" charset="0"/>
              <a:buNone/>
            </a:pPr>
            <a:endParaRPr lang="es-ES" sz="2400" b="1" smtClean="0">
              <a:solidFill>
                <a:schemeClr val="accent2"/>
              </a:solidFill>
              <a:latin typeface="Arial" charset="0"/>
            </a:endParaRPr>
          </a:p>
          <a:p>
            <a:pPr marL="365125" indent="-255588">
              <a:buFont typeface="Arial" charset="0"/>
              <a:buNone/>
            </a:pPr>
            <a:r>
              <a:rPr lang="es-ES" sz="2400" b="1" smtClean="0">
                <a:solidFill>
                  <a:schemeClr val="hlink"/>
                </a:solidFill>
                <a:latin typeface="Arial" charset="0"/>
              </a:rPr>
              <a:t>En el exterior, trabajos de riesgo. En rastros, veterinarias,</a:t>
            </a:r>
          </a:p>
          <a:p>
            <a:pPr marL="365125" indent="-255588">
              <a:buFont typeface="Arial" charset="0"/>
              <a:buNone/>
            </a:pPr>
            <a:r>
              <a:rPr lang="es-ES" sz="2400" b="1" smtClean="0">
                <a:solidFill>
                  <a:schemeClr val="hlink"/>
                </a:solidFill>
                <a:latin typeface="Arial" charset="0"/>
              </a:rPr>
              <a:t>granjas y consumidores de lácteos sin pasteurizar.</a:t>
            </a:r>
          </a:p>
          <a:p>
            <a:pPr marL="365125" indent="-255588">
              <a:buFont typeface="Arial" charset="0"/>
              <a:buNone/>
            </a:pPr>
            <a:endParaRPr lang="es-ES" sz="2400" b="1" smtClean="0">
              <a:solidFill>
                <a:schemeClr val="hlink"/>
              </a:solidFill>
              <a:latin typeface="Arial" charset="0"/>
            </a:endParaRPr>
          </a:p>
          <a:p>
            <a:pPr marL="365125" indent="-255588">
              <a:buFont typeface="Arial" charset="0"/>
              <a:buNone/>
            </a:pPr>
            <a:endParaRPr lang="es-ES" sz="2400" b="1" smtClean="0">
              <a:solidFill>
                <a:schemeClr val="hlink"/>
              </a:solidFill>
              <a:latin typeface="Arial" charset="0"/>
            </a:endParaRPr>
          </a:p>
          <a:p>
            <a:pPr marL="365125" indent="-255588"/>
            <a:endParaRPr lang="es-ES" sz="2400" b="1" smtClean="0">
              <a:solidFill>
                <a:schemeClr val="hlink"/>
              </a:solidFill>
              <a:latin typeface="Arial" charset="0"/>
            </a:endParaRPr>
          </a:p>
        </p:txBody>
      </p:sp>
      <p:sp>
        <p:nvSpPr>
          <p:cNvPr id="4" name="3 Rectángulo redondeado"/>
          <p:cNvSpPr/>
          <p:nvPr/>
        </p:nvSpPr>
        <p:spPr>
          <a:xfrm>
            <a:off x="5214938" y="6143625"/>
            <a:ext cx="3929062" cy="428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dirty="0" err="1"/>
              <a:t>Microbiologia</a:t>
            </a:r>
            <a:r>
              <a:rPr lang="es-ES" sz="1200" dirty="0"/>
              <a:t> y </a:t>
            </a:r>
            <a:r>
              <a:rPr lang="es-ES" sz="1200" dirty="0" err="1"/>
              <a:t>parasitologia</a:t>
            </a:r>
            <a:r>
              <a:rPr lang="es-ES" sz="1200" dirty="0"/>
              <a:t> médica. Murray , 5ta </a:t>
            </a:r>
            <a:r>
              <a:rPr lang="es-ES" sz="1200" dirty="0" err="1"/>
              <a:t>edicion</a:t>
            </a:r>
            <a:r>
              <a:rPr lang="es-ES" sz="1200" dirty="0"/>
              <a:t>. </a:t>
            </a:r>
            <a:r>
              <a:rPr lang="es-ES" sz="1200" dirty="0" err="1"/>
              <a:t>Ed</a:t>
            </a:r>
            <a:r>
              <a:rPr lang="es-ES" sz="1200" dirty="0"/>
              <a:t> </a:t>
            </a:r>
            <a:r>
              <a:rPr lang="es-ES" sz="1200" dirty="0" err="1"/>
              <a:t>elsevier</a:t>
            </a:r>
            <a:r>
              <a:rPr lang="es-ES" sz="1200" dirty="0"/>
              <a:t>.</a:t>
            </a:r>
            <a:endParaRPr lang="es-ES" sz="1200" dirty="0"/>
          </a:p>
        </p:txBody>
      </p:sp>
      <p:sp>
        <p:nvSpPr>
          <p:cNvPr id="52229" name="Rectangle 5"/>
          <p:cNvSpPr>
            <a:spLocks noChangeArrowheads="1"/>
          </p:cNvSpPr>
          <p:nvPr/>
        </p:nvSpPr>
        <p:spPr bwMode="auto">
          <a:xfrm>
            <a:off x="250825" y="260350"/>
            <a:ext cx="8642350" cy="1008063"/>
          </a:xfrm>
          <a:prstGeom prst="rect">
            <a:avLst/>
          </a:prstGeom>
          <a:noFill/>
          <a:ln w="57150">
            <a:solidFill>
              <a:schemeClr val="hlink"/>
            </a:solidFill>
            <a:miter lim="800000"/>
            <a:headEnd/>
            <a:tailEnd/>
          </a:ln>
          <a:effectLst/>
        </p:spPr>
        <p:txBody>
          <a:bodyPr wrap="none" anchor="ctr"/>
          <a:lstStyle/>
          <a:p>
            <a:endParaRPr lang="es-MX"/>
          </a:p>
        </p:txBody>
      </p:sp>
      <p:pic>
        <p:nvPicPr>
          <p:cNvPr id="52230" name="3 Imagen" descr="LOGO UDG.jpg"/>
          <p:cNvPicPr>
            <a:picLocks noChangeAspect="1"/>
          </p:cNvPicPr>
          <p:nvPr/>
        </p:nvPicPr>
        <p:blipFill>
          <a:blip r:embed="rId2"/>
          <a:srcRect/>
          <a:stretch>
            <a:fillRect/>
          </a:stretch>
        </p:blipFill>
        <p:spPr bwMode="auto">
          <a:xfrm>
            <a:off x="323850" y="333375"/>
            <a:ext cx="647700" cy="863600"/>
          </a:xfrm>
          <a:prstGeom prst="rect">
            <a:avLst/>
          </a:prstGeom>
          <a:noFill/>
          <a:ln w="9525">
            <a:noFill/>
            <a:miter lim="800000"/>
            <a:headEnd/>
            <a:tailEnd/>
          </a:ln>
        </p:spPr>
      </p:pic>
      <p:sp>
        <p:nvSpPr>
          <p:cNvPr id="52231" name="Text Box 7"/>
          <p:cNvSpPr txBox="1">
            <a:spLocks noChangeArrowheads="1"/>
          </p:cNvSpPr>
          <p:nvPr/>
        </p:nvSpPr>
        <p:spPr bwMode="auto">
          <a:xfrm>
            <a:off x="323850" y="476250"/>
            <a:ext cx="8496300" cy="519113"/>
          </a:xfrm>
          <a:prstGeom prst="rect">
            <a:avLst/>
          </a:prstGeom>
          <a:noFill/>
          <a:ln w="9525">
            <a:noFill/>
            <a:miter lim="800000"/>
            <a:headEnd/>
            <a:tailEnd/>
          </a:ln>
          <a:effectLst/>
        </p:spPr>
        <p:txBody>
          <a:bodyPr>
            <a:spAutoFit/>
          </a:bodyPr>
          <a:lstStyle/>
          <a:p>
            <a:pPr algn="ctr"/>
            <a:r>
              <a:rPr lang="es-MX" sz="2800" b="1">
                <a:solidFill>
                  <a:schemeClr val="accent2"/>
                </a:solidFill>
              </a:rPr>
              <a:t>HÁBITAT</a:t>
            </a:r>
            <a:endParaRPr lang="es-ES" sz="2800" b="1">
              <a:solidFill>
                <a:schemeClr val="accent2"/>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285750" y="1412875"/>
            <a:ext cx="8858250" cy="4824413"/>
          </a:xfrm>
        </p:spPr>
        <p:txBody>
          <a:bodyPr>
            <a:normAutofit/>
          </a:bodyPr>
          <a:lstStyle/>
          <a:p>
            <a:pPr marL="365125" indent="-255588">
              <a:lnSpc>
                <a:spcPct val="90000"/>
              </a:lnSpc>
            </a:pPr>
            <a:r>
              <a:rPr lang="es-ES" sz="2400" b="1" smtClean="0">
                <a:solidFill>
                  <a:schemeClr val="hlink"/>
                </a:solidFill>
                <a:latin typeface="Arial" charset="0"/>
              </a:rPr>
              <a:t>Medio enriquecido, con sangre.</a:t>
            </a:r>
          </a:p>
          <a:p>
            <a:pPr marL="365125" indent="-255588">
              <a:lnSpc>
                <a:spcPct val="90000"/>
              </a:lnSpc>
            </a:pPr>
            <a:endParaRPr lang="es-ES" sz="2400" b="1" smtClean="0">
              <a:solidFill>
                <a:schemeClr val="hlink"/>
              </a:solidFill>
              <a:latin typeface="Arial" charset="0"/>
            </a:endParaRPr>
          </a:p>
          <a:p>
            <a:pPr marL="365125" indent="-255588">
              <a:lnSpc>
                <a:spcPct val="90000"/>
              </a:lnSpc>
            </a:pPr>
            <a:r>
              <a:rPr lang="es-ES" sz="2400" b="1" smtClean="0">
                <a:solidFill>
                  <a:schemeClr val="accent2"/>
                </a:solidFill>
                <a:latin typeface="Arial" charset="0"/>
              </a:rPr>
              <a:t>Aparecerá en colonias puntiformes después de 48 horas de incubación.</a:t>
            </a:r>
            <a:r>
              <a:rPr lang="es-ES" sz="2400" b="1" smtClean="0">
                <a:solidFill>
                  <a:schemeClr val="hlink"/>
                </a:solidFill>
                <a:latin typeface="Arial" charset="0"/>
              </a:rPr>
              <a:t> </a:t>
            </a:r>
          </a:p>
          <a:p>
            <a:pPr marL="365125" indent="-255588">
              <a:lnSpc>
                <a:spcPct val="90000"/>
              </a:lnSpc>
            </a:pPr>
            <a:endParaRPr lang="es-ES" sz="2400" b="1" smtClean="0">
              <a:solidFill>
                <a:schemeClr val="hlink"/>
              </a:solidFill>
              <a:latin typeface="Arial" charset="0"/>
            </a:endParaRPr>
          </a:p>
          <a:p>
            <a:pPr marL="365125" indent="-255588">
              <a:lnSpc>
                <a:spcPct val="90000"/>
              </a:lnSpc>
            </a:pPr>
            <a:r>
              <a:rPr lang="es-ES" sz="2400" b="1" smtClean="0">
                <a:solidFill>
                  <a:schemeClr val="hlink"/>
                </a:solidFill>
                <a:latin typeface="Arial" charset="0"/>
              </a:rPr>
              <a:t>Las colonias son no pigmentadas y no hemolíticas. </a:t>
            </a:r>
          </a:p>
          <a:p>
            <a:pPr marL="365125" indent="-255588">
              <a:lnSpc>
                <a:spcPct val="90000"/>
              </a:lnSpc>
            </a:pPr>
            <a:endParaRPr lang="es-ES" sz="2400" b="1" smtClean="0">
              <a:solidFill>
                <a:schemeClr val="hlink"/>
              </a:solidFill>
              <a:latin typeface="Arial" charset="0"/>
            </a:endParaRPr>
          </a:p>
          <a:p>
            <a:pPr marL="365125" indent="-255588">
              <a:lnSpc>
                <a:spcPct val="90000"/>
              </a:lnSpc>
            </a:pPr>
            <a:r>
              <a:rPr lang="es-ES" sz="2400" b="1" smtClean="0">
                <a:solidFill>
                  <a:schemeClr val="accent2"/>
                </a:solidFill>
                <a:latin typeface="Arial" charset="0"/>
              </a:rPr>
              <a:t>Todas las colonias sospechosas deberán observarse mediante la tinción de Gram, así como realizar las pruebas de oxidasa y urea. </a:t>
            </a:r>
          </a:p>
          <a:p>
            <a:pPr marL="365125" indent="-255588">
              <a:lnSpc>
                <a:spcPct val="90000"/>
              </a:lnSpc>
            </a:pPr>
            <a:endParaRPr lang="es-ES" sz="2400" b="1" smtClean="0">
              <a:solidFill>
                <a:schemeClr val="accent2"/>
              </a:solidFill>
              <a:latin typeface="Arial" charset="0"/>
            </a:endParaRPr>
          </a:p>
          <a:p>
            <a:pPr marL="365125" indent="-255588">
              <a:lnSpc>
                <a:spcPct val="90000"/>
              </a:lnSpc>
            </a:pPr>
            <a:r>
              <a:rPr lang="es-ES" sz="2400" b="1" smtClean="0">
                <a:solidFill>
                  <a:schemeClr val="hlink"/>
                </a:solidFill>
                <a:latin typeface="Arial" charset="0"/>
              </a:rPr>
              <a:t>Medio enriquecido con Co</a:t>
            </a:r>
            <a:r>
              <a:rPr lang="es-ES" sz="2400" b="1" baseline="-25000" smtClean="0">
                <a:solidFill>
                  <a:schemeClr val="hlink"/>
                </a:solidFill>
                <a:latin typeface="Arial" charset="0"/>
              </a:rPr>
              <a:t>2</a:t>
            </a:r>
          </a:p>
          <a:p>
            <a:pPr marL="365125" indent="-255588">
              <a:lnSpc>
                <a:spcPct val="90000"/>
              </a:lnSpc>
            </a:pPr>
            <a:endParaRPr lang="es-ES" sz="2400" b="1" smtClean="0">
              <a:solidFill>
                <a:schemeClr val="hlink"/>
              </a:solidFill>
              <a:latin typeface="Arial" charset="0"/>
            </a:endParaRPr>
          </a:p>
        </p:txBody>
      </p:sp>
      <p:sp>
        <p:nvSpPr>
          <p:cNvPr id="5" name="4 Rectángulo redondeado"/>
          <p:cNvSpPr/>
          <p:nvPr/>
        </p:nvSpPr>
        <p:spPr>
          <a:xfrm>
            <a:off x="5143500" y="6143625"/>
            <a:ext cx="3929063" cy="428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dirty="0"/>
              <a:t>http://www.bt.cdc.gov/agent/brucellosis/es/pdf/brucellalabprotocol-es.pdf</a:t>
            </a:r>
            <a:endParaRPr lang="es-ES" sz="1200" dirty="0"/>
          </a:p>
        </p:txBody>
      </p:sp>
      <p:sp>
        <p:nvSpPr>
          <p:cNvPr id="53253" name="Rectangle 5"/>
          <p:cNvSpPr>
            <a:spLocks noChangeArrowheads="1"/>
          </p:cNvSpPr>
          <p:nvPr/>
        </p:nvSpPr>
        <p:spPr bwMode="auto">
          <a:xfrm>
            <a:off x="250825" y="260350"/>
            <a:ext cx="8642350" cy="1008063"/>
          </a:xfrm>
          <a:prstGeom prst="rect">
            <a:avLst/>
          </a:prstGeom>
          <a:noFill/>
          <a:ln w="57150">
            <a:solidFill>
              <a:schemeClr val="hlink"/>
            </a:solidFill>
            <a:miter lim="800000"/>
            <a:headEnd/>
            <a:tailEnd/>
          </a:ln>
          <a:effectLst/>
        </p:spPr>
        <p:txBody>
          <a:bodyPr wrap="none" anchor="ctr"/>
          <a:lstStyle/>
          <a:p>
            <a:endParaRPr lang="es-MX"/>
          </a:p>
        </p:txBody>
      </p:sp>
      <p:pic>
        <p:nvPicPr>
          <p:cNvPr id="53254" name="3 Imagen" descr="LOGO UDG.jpg"/>
          <p:cNvPicPr>
            <a:picLocks noChangeAspect="1"/>
          </p:cNvPicPr>
          <p:nvPr/>
        </p:nvPicPr>
        <p:blipFill>
          <a:blip r:embed="rId2"/>
          <a:srcRect/>
          <a:stretch>
            <a:fillRect/>
          </a:stretch>
        </p:blipFill>
        <p:spPr bwMode="auto">
          <a:xfrm>
            <a:off x="323850" y="333375"/>
            <a:ext cx="647700" cy="863600"/>
          </a:xfrm>
          <a:prstGeom prst="rect">
            <a:avLst/>
          </a:prstGeom>
          <a:noFill/>
          <a:ln w="9525">
            <a:noFill/>
            <a:miter lim="800000"/>
            <a:headEnd/>
            <a:tailEnd/>
          </a:ln>
        </p:spPr>
      </p:pic>
      <p:sp>
        <p:nvSpPr>
          <p:cNvPr id="53255" name="Text Box 7"/>
          <p:cNvSpPr txBox="1">
            <a:spLocks noChangeArrowheads="1"/>
          </p:cNvSpPr>
          <p:nvPr/>
        </p:nvSpPr>
        <p:spPr bwMode="auto">
          <a:xfrm>
            <a:off x="323850" y="476250"/>
            <a:ext cx="8496300" cy="519113"/>
          </a:xfrm>
          <a:prstGeom prst="rect">
            <a:avLst/>
          </a:prstGeom>
          <a:noFill/>
          <a:ln w="9525">
            <a:noFill/>
            <a:miter lim="800000"/>
            <a:headEnd/>
            <a:tailEnd/>
          </a:ln>
          <a:effectLst/>
        </p:spPr>
        <p:txBody>
          <a:bodyPr>
            <a:spAutoFit/>
          </a:bodyPr>
          <a:lstStyle/>
          <a:p>
            <a:pPr algn="ctr"/>
            <a:r>
              <a:rPr lang="es-MX" sz="2800" b="1">
                <a:solidFill>
                  <a:schemeClr val="accent2"/>
                </a:solidFill>
              </a:rPr>
              <a:t>COLONIAS DE CULTIVO</a:t>
            </a:r>
            <a:endParaRPr lang="es-ES" sz="2800" b="1">
              <a:solidFill>
                <a:schemeClr val="accent2"/>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2"/>
          <p:cNvPicPr>
            <a:picLocks noChangeAspect="1" noChangeArrowheads="1"/>
          </p:cNvPicPr>
          <p:nvPr/>
        </p:nvPicPr>
        <p:blipFill>
          <a:blip r:embed="rId2"/>
          <a:srcRect/>
          <a:stretch>
            <a:fillRect/>
          </a:stretch>
        </p:blipFill>
        <p:spPr bwMode="auto">
          <a:xfrm>
            <a:off x="1643063" y="1366838"/>
            <a:ext cx="5953125" cy="4486275"/>
          </a:xfrm>
          <a:prstGeom prst="rect">
            <a:avLst/>
          </a:prstGeom>
          <a:noFill/>
          <a:ln w="9525">
            <a:noFill/>
            <a:miter lim="800000"/>
            <a:headEnd/>
            <a:tailEnd/>
          </a:ln>
        </p:spPr>
      </p:pic>
      <p:sp>
        <p:nvSpPr>
          <p:cNvPr id="6" name="5 Rectángulo"/>
          <p:cNvSpPr/>
          <p:nvPr/>
        </p:nvSpPr>
        <p:spPr>
          <a:xfrm>
            <a:off x="5000625" y="6143625"/>
            <a:ext cx="328612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dirty="0"/>
              <a:t>Cultivo de B. </a:t>
            </a:r>
            <a:r>
              <a:rPr lang="es-ES" sz="1200" dirty="0" err="1"/>
              <a:t>mellitensis</a:t>
            </a:r>
            <a:r>
              <a:rPr lang="es-ES" sz="1200" dirty="0"/>
              <a:t> en </a:t>
            </a:r>
            <a:r>
              <a:rPr lang="es-ES" sz="1200" dirty="0" err="1"/>
              <a:t>agar</a:t>
            </a:r>
            <a:r>
              <a:rPr lang="es-ES" sz="1200" dirty="0"/>
              <a:t> sangre de cordero.</a:t>
            </a:r>
            <a:endParaRPr lang="es-ES" sz="1200" dirty="0"/>
          </a:p>
        </p:txBody>
      </p:sp>
      <p:sp>
        <p:nvSpPr>
          <p:cNvPr id="54278" name="Rectangle 6"/>
          <p:cNvSpPr>
            <a:spLocks noChangeArrowheads="1"/>
          </p:cNvSpPr>
          <p:nvPr/>
        </p:nvSpPr>
        <p:spPr bwMode="auto">
          <a:xfrm>
            <a:off x="250825" y="260350"/>
            <a:ext cx="8642350" cy="1008063"/>
          </a:xfrm>
          <a:prstGeom prst="rect">
            <a:avLst/>
          </a:prstGeom>
          <a:noFill/>
          <a:ln w="57150">
            <a:solidFill>
              <a:schemeClr val="hlink"/>
            </a:solidFill>
            <a:miter lim="800000"/>
            <a:headEnd/>
            <a:tailEnd/>
          </a:ln>
          <a:effectLst/>
        </p:spPr>
        <p:txBody>
          <a:bodyPr wrap="none" anchor="ctr"/>
          <a:lstStyle/>
          <a:p>
            <a:endParaRPr lang="es-MX"/>
          </a:p>
        </p:txBody>
      </p:sp>
      <p:sp>
        <p:nvSpPr>
          <p:cNvPr id="54279" name="Text Box 7"/>
          <p:cNvSpPr txBox="1">
            <a:spLocks noChangeArrowheads="1"/>
          </p:cNvSpPr>
          <p:nvPr/>
        </p:nvSpPr>
        <p:spPr bwMode="auto">
          <a:xfrm>
            <a:off x="323850" y="476250"/>
            <a:ext cx="8496300" cy="519113"/>
          </a:xfrm>
          <a:prstGeom prst="rect">
            <a:avLst/>
          </a:prstGeom>
          <a:noFill/>
          <a:ln w="9525">
            <a:noFill/>
            <a:miter lim="800000"/>
            <a:headEnd/>
            <a:tailEnd/>
          </a:ln>
          <a:effectLst/>
        </p:spPr>
        <p:txBody>
          <a:bodyPr>
            <a:spAutoFit/>
          </a:bodyPr>
          <a:lstStyle/>
          <a:p>
            <a:pPr algn="ctr"/>
            <a:r>
              <a:rPr lang="es-MX" sz="2800" b="1">
                <a:solidFill>
                  <a:schemeClr val="accent2"/>
                </a:solidFill>
              </a:rPr>
              <a:t>COLONIAS DE CULTIVO</a:t>
            </a:r>
            <a:endParaRPr lang="es-ES" sz="2800" b="1">
              <a:solidFill>
                <a:schemeClr val="accent2"/>
              </a:solidFill>
            </a:endParaRPr>
          </a:p>
        </p:txBody>
      </p:sp>
      <p:pic>
        <p:nvPicPr>
          <p:cNvPr id="54280" name="3 Imagen" descr="LOGO UDG.jpg"/>
          <p:cNvPicPr>
            <a:picLocks noChangeAspect="1"/>
          </p:cNvPicPr>
          <p:nvPr/>
        </p:nvPicPr>
        <p:blipFill>
          <a:blip r:embed="rId3"/>
          <a:srcRect/>
          <a:stretch>
            <a:fillRect/>
          </a:stretch>
        </p:blipFill>
        <p:spPr bwMode="auto">
          <a:xfrm>
            <a:off x="323850" y="333375"/>
            <a:ext cx="647700" cy="8636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2 Marcador de contenido"/>
          <p:cNvSpPr>
            <a:spLocks noGrp="1"/>
          </p:cNvSpPr>
          <p:nvPr>
            <p:ph idx="4294967295"/>
          </p:nvPr>
        </p:nvSpPr>
        <p:spPr>
          <a:xfrm>
            <a:off x="107950" y="2046288"/>
            <a:ext cx="4751388" cy="2822575"/>
          </a:xfrm>
        </p:spPr>
        <p:txBody>
          <a:bodyPr/>
          <a:lstStyle/>
          <a:p>
            <a:pPr marL="365125" indent="-255588"/>
            <a:r>
              <a:rPr lang="es-ES" sz="2400" b="1" smtClean="0">
                <a:solidFill>
                  <a:schemeClr val="hlink"/>
                </a:solidFill>
                <a:latin typeface="Arial" charset="0"/>
              </a:rPr>
              <a:t>Bacilococos cortos</a:t>
            </a:r>
          </a:p>
          <a:p>
            <a:pPr marL="365125" indent="-255588"/>
            <a:endParaRPr lang="es-ES" sz="2400" b="1" smtClean="0">
              <a:solidFill>
                <a:schemeClr val="hlink"/>
              </a:solidFill>
              <a:latin typeface="Arial" charset="0"/>
            </a:endParaRPr>
          </a:p>
          <a:p>
            <a:pPr marL="365125" indent="-255588"/>
            <a:r>
              <a:rPr lang="es-ES" sz="2400" b="1" smtClean="0">
                <a:solidFill>
                  <a:schemeClr val="accent2"/>
                </a:solidFill>
                <a:latin typeface="Arial" charset="0"/>
              </a:rPr>
              <a:t>Son pequeños (.6 a 1.5 </a:t>
            </a:r>
            <a:r>
              <a:rPr lang="el-GR" sz="2400" b="1" smtClean="0">
                <a:solidFill>
                  <a:schemeClr val="accent2"/>
                </a:solidFill>
                <a:latin typeface="Arial" charset="0"/>
                <a:cs typeface="Times New Roman" pitchFamily="18" charset="0"/>
              </a:rPr>
              <a:t>μ</a:t>
            </a:r>
            <a:r>
              <a:rPr lang="es-ES" sz="2400" b="1" smtClean="0">
                <a:solidFill>
                  <a:schemeClr val="accent2"/>
                </a:solidFill>
                <a:latin typeface="Arial" charset="0"/>
                <a:cs typeface="Times New Roman" pitchFamily="18" charset="0"/>
              </a:rPr>
              <a:t>m.).</a:t>
            </a:r>
            <a:endParaRPr lang="es-ES" sz="2400" b="1" smtClean="0">
              <a:solidFill>
                <a:schemeClr val="accent2"/>
              </a:solidFill>
              <a:latin typeface="Arial" charset="0"/>
            </a:endParaRPr>
          </a:p>
          <a:p>
            <a:pPr marL="365125" indent="-255588"/>
            <a:endParaRPr lang="es-ES" sz="2400" b="1" smtClean="0">
              <a:solidFill>
                <a:schemeClr val="hlink"/>
              </a:solidFill>
              <a:latin typeface="Arial" charset="0"/>
            </a:endParaRPr>
          </a:p>
          <a:p>
            <a:pPr marL="365125" indent="-255588"/>
            <a:r>
              <a:rPr lang="es-ES" sz="2400" b="1" smtClean="0">
                <a:solidFill>
                  <a:schemeClr val="hlink"/>
                </a:solidFill>
                <a:latin typeface="Arial" charset="0"/>
              </a:rPr>
              <a:t>A menudo se agrupan de manera irregular.</a:t>
            </a:r>
          </a:p>
        </p:txBody>
      </p:sp>
      <p:sp>
        <p:nvSpPr>
          <p:cNvPr id="5" name="4 Rectángulo"/>
          <p:cNvSpPr/>
          <p:nvPr/>
        </p:nvSpPr>
        <p:spPr>
          <a:xfrm>
            <a:off x="5000625" y="6143625"/>
            <a:ext cx="328612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dirty="0"/>
              <a:t>SEM x 29,650  © </a:t>
            </a:r>
            <a:r>
              <a:rPr lang="es-ES" sz="1200" dirty="0">
                <a:hlinkClick r:id="rId3"/>
              </a:rPr>
              <a:t>Dennis </a:t>
            </a:r>
            <a:r>
              <a:rPr lang="es-ES" sz="1200" dirty="0" err="1">
                <a:hlinkClick r:id="rId3"/>
              </a:rPr>
              <a:t>Kunkel</a:t>
            </a:r>
            <a:r>
              <a:rPr lang="es-ES" sz="1200" dirty="0">
                <a:hlinkClick r:id="rId3"/>
              </a:rPr>
              <a:t> </a:t>
            </a:r>
            <a:r>
              <a:rPr lang="es-ES" sz="1200" dirty="0" err="1">
                <a:hlinkClick r:id="rId3"/>
              </a:rPr>
              <a:t>Microscopy</a:t>
            </a:r>
            <a:r>
              <a:rPr lang="es-ES" sz="1200" dirty="0">
                <a:hlinkClick r:id="rId3"/>
              </a:rPr>
              <a:t>, Inc</a:t>
            </a:r>
            <a:r>
              <a:rPr lang="es-ES" sz="1200" dirty="0"/>
              <a:t>.  </a:t>
            </a:r>
            <a:r>
              <a:rPr lang="es-MX" sz="1200" dirty="0"/>
              <a:t>Utilizado con el permiso</a:t>
            </a:r>
            <a:endParaRPr lang="es-ES" sz="1200" dirty="0"/>
          </a:p>
        </p:txBody>
      </p:sp>
      <p:pic>
        <p:nvPicPr>
          <p:cNvPr id="55301" name="Picture 3"/>
          <p:cNvPicPr>
            <a:picLocks noChangeAspect="1" noChangeArrowheads="1"/>
          </p:cNvPicPr>
          <p:nvPr/>
        </p:nvPicPr>
        <p:blipFill>
          <a:blip r:embed="rId4"/>
          <a:srcRect/>
          <a:stretch>
            <a:fillRect/>
          </a:stretch>
        </p:blipFill>
        <p:spPr bwMode="auto">
          <a:xfrm>
            <a:off x="4787900" y="1628775"/>
            <a:ext cx="4176713" cy="3290888"/>
          </a:xfrm>
          <a:prstGeom prst="rect">
            <a:avLst/>
          </a:prstGeom>
          <a:noFill/>
          <a:ln w="9525">
            <a:noFill/>
            <a:miter lim="800000"/>
            <a:headEnd/>
            <a:tailEnd/>
          </a:ln>
        </p:spPr>
      </p:pic>
      <p:sp>
        <p:nvSpPr>
          <p:cNvPr id="55302" name="Rectangle 6"/>
          <p:cNvSpPr>
            <a:spLocks noChangeArrowheads="1"/>
          </p:cNvSpPr>
          <p:nvPr/>
        </p:nvSpPr>
        <p:spPr bwMode="auto">
          <a:xfrm>
            <a:off x="250825" y="260350"/>
            <a:ext cx="8642350" cy="1008063"/>
          </a:xfrm>
          <a:prstGeom prst="rect">
            <a:avLst/>
          </a:prstGeom>
          <a:noFill/>
          <a:ln w="57150">
            <a:solidFill>
              <a:schemeClr val="hlink"/>
            </a:solidFill>
            <a:miter lim="800000"/>
            <a:headEnd/>
            <a:tailEnd/>
          </a:ln>
          <a:effectLst/>
        </p:spPr>
        <p:txBody>
          <a:bodyPr wrap="none" anchor="ctr"/>
          <a:lstStyle/>
          <a:p>
            <a:endParaRPr lang="es-MX"/>
          </a:p>
        </p:txBody>
      </p:sp>
      <p:sp>
        <p:nvSpPr>
          <p:cNvPr id="55303" name="Text Box 7"/>
          <p:cNvSpPr txBox="1">
            <a:spLocks noChangeArrowheads="1"/>
          </p:cNvSpPr>
          <p:nvPr/>
        </p:nvSpPr>
        <p:spPr bwMode="auto">
          <a:xfrm>
            <a:off x="323850" y="476250"/>
            <a:ext cx="8496300" cy="519113"/>
          </a:xfrm>
          <a:prstGeom prst="rect">
            <a:avLst/>
          </a:prstGeom>
          <a:noFill/>
          <a:ln w="9525">
            <a:noFill/>
            <a:miter lim="800000"/>
            <a:headEnd/>
            <a:tailEnd/>
          </a:ln>
          <a:effectLst/>
        </p:spPr>
        <p:txBody>
          <a:bodyPr>
            <a:spAutoFit/>
          </a:bodyPr>
          <a:lstStyle/>
          <a:p>
            <a:pPr algn="ctr"/>
            <a:r>
              <a:rPr lang="es-MX" sz="2800" b="1">
                <a:solidFill>
                  <a:schemeClr val="accent2"/>
                </a:solidFill>
              </a:rPr>
              <a:t>FORMA</a:t>
            </a:r>
            <a:endParaRPr lang="es-ES" sz="2800" b="1">
              <a:solidFill>
                <a:schemeClr val="accent2"/>
              </a:solidFill>
            </a:endParaRPr>
          </a:p>
        </p:txBody>
      </p:sp>
      <p:pic>
        <p:nvPicPr>
          <p:cNvPr id="55304" name="3 Imagen" descr="LOGO UDG.jpg"/>
          <p:cNvPicPr>
            <a:picLocks noChangeAspect="1"/>
          </p:cNvPicPr>
          <p:nvPr/>
        </p:nvPicPr>
        <p:blipFill>
          <a:blip r:embed="rId5"/>
          <a:srcRect/>
          <a:stretch>
            <a:fillRect/>
          </a:stretch>
        </p:blipFill>
        <p:spPr bwMode="auto">
          <a:xfrm>
            <a:off x="323850" y="333375"/>
            <a:ext cx="647700" cy="86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2 Marcador de contenido"/>
          <p:cNvSpPr>
            <a:spLocks noGrp="1"/>
          </p:cNvSpPr>
          <p:nvPr>
            <p:ph idx="4294967295"/>
          </p:nvPr>
        </p:nvSpPr>
        <p:spPr>
          <a:xfrm>
            <a:off x="428625" y="1916113"/>
            <a:ext cx="3929063" cy="4249737"/>
          </a:xfrm>
        </p:spPr>
        <p:txBody>
          <a:bodyPr/>
          <a:lstStyle/>
          <a:p>
            <a:pPr marL="365125" indent="-255588"/>
            <a:r>
              <a:rPr lang="es-ES" b="1" i="1" smtClean="0">
                <a:solidFill>
                  <a:schemeClr val="hlink"/>
                </a:solidFill>
              </a:rPr>
              <a:t>B. Mellitensis*</a:t>
            </a:r>
          </a:p>
          <a:p>
            <a:pPr marL="365125" indent="-255588"/>
            <a:r>
              <a:rPr lang="es-ES" b="1" smtClean="0">
                <a:solidFill>
                  <a:schemeClr val="accent2"/>
                </a:solidFill>
              </a:rPr>
              <a:t>B. Ovis</a:t>
            </a:r>
          </a:p>
          <a:p>
            <a:pPr marL="365125" indent="-255588"/>
            <a:r>
              <a:rPr lang="es-ES" b="1" i="1" smtClean="0">
                <a:solidFill>
                  <a:schemeClr val="hlink"/>
                </a:solidFill>
              </a:rPr>
              <a:t>B. Abortus*</a:t>
            </a:r>
          </a:p>
          <a:p>
            <a:pPr marL="365125" indent="-255588"/>
            <a:r>
              <a:rPr lang="es-ES" b="1" i="1" smtClean="0">
                <a:solidFill>
                  <a:schemeClr val="accent2"/>
                </a:solidFill>
              </a:rPr>
              <a:t>B. Suis*</a:t>
            </a:r>
          </a:p>
          <a:p>
            <a:pPr marL="365125" indent="-255588"/>
            <a:r>
              <a:rPr lang="es-ES" b="1" smtClean="0">
                <a:solidFill>
                  <a:schemeClr val="hlink"/>
                </a:solidFill>
              </a:rPr>
              <a:t>B. Neotomae</a:t>
            </a:r>
          </a:p>
          <a:p>
            <a:pPr marL="365125" indent="-255588"/>
            <a:r>
              <a:rPr lang="es-ES" b="1" smtClean="0">
                <a:solidFill>
                  <a:schemeClr val="accent2"/>
                </a:solidFill>
              </a:rPr>
              <a:t>B. Pinnipediae</a:t>
            </a:r>
          </a:p>
          <a:p>
            <a:pPr marL="365125" indent="-255588"/>
            <a:r>
              <a:rPr lang="es-ES" b="1" smtClean="0">
                <a:solidFill>
                  <a:schemeClr val="hlink"/>
                </a:solidFill>
              </a:rPr>
              <a:t>B. Canis</a:t>
            </a:r>
          </a:p>
          <a:p>
            <a:pPr marL="365125" indent="-255588"/>
            <a:endParaRPr lang="es-ES" b="1" smtClean="0">
              <a:solidFill>
                <a:schemeClr val="hlink"/>
              </a:solidFill>
            </a:endParaRPr>
          </a:p>
          <a:p>
            <a:pPr marL="365125" indent="-255588"/>
            <a:endParaRPr lang="es-ES" b="1" smtClean="0"/>
          </a:p>
        </p:txBody>
      </p:sp>
      <p:sp>
        <p:nvSpPr>
          <p:cNvPr id="58372" name="Rectangle 4"/>
          <p:cNvSpPr>
            <a:spLocks noChangeArrowheads="1"/>
          </p:cNvSpPr>
          <p:nvPr/>
        </p:nvSpPr>
        <p:spPr bwMode="auto">
          <a:xfrm>
            <a:off x="250825" y="260350"/>
            <a:ext cx="8642350" cy="1008063"/>
          </a:xfrm>
          <a:prstGeom prst="rect">
            <a:avLst/>
          </a:prstGeom>
          <a:noFill/>
          <a:ln w="57150">
            <a:solidFill>
              <a:schemeClr val="hlink"/>
            </a:solidFill>
            <a:miter lim="800000"/>
            <a:headEnd/>
            <a:tailEnd/>
          </a:ln>
          <a:effectLst/>
        </p:spPr>
        <p:txBody>
          <a:bodyPr wrap="none" anchor="ctr"/>
          <a:lstStyle/>
          <a:p>
            <a:endParaRPr lang="es-MX"/>
          </a:p>
        </p:txBody>
      </p:sp>
      <p:sp>
        <p:nvSpPr>
          <p:cNvPr id="58373" name="Text Box 5"/>
          <p:cNvSpPr txBox="1">
            <a:spLocks noChangeArrowheads="1"/>
          </p:cNvSpPr>
          <p:nvPr/>
        </p:nvSpPr>
        <p:spPr bwMode="auto">
          <a:xfrm>
            <a:off x="323850" y="476250"/>
            <a:ext cx="8496300" cy="519113"/>
          </a:xfrm>
          <a:prstGeom prst="rect">
            <a:avLst/>
          </a:prstGeom>
          <a:noFill/>
          <a:ln w="9525">
            <a:noFill/>
            <a:miter lim="800000"/>
            <a:headEnd/>
            <a:tailEnd/>
          </a:ln>
          <a:effectLst/>
        </p:spPr>
        <p:txBody>
          <a:bodyPr>
            <a:spAutoFit/>
          </a:bodyPr>
          <a:lstStyle/>
          <a:p>
            <a:pPr algn="ctr"/>
            <a:r>
              <a:rPr lang="es-MX" sz="2800" b="1">
                <a:solidFill>
                  <a:schemeClr val="accent2"/>
                </a:solidFill>
              </a:rPr>
              <a:t>ESPECIES DE IMPORTANCIA MÉDICA</a:t>
            </a:r>
            <a:endParaRPr lang="es-ES" sz="2800" b="1">
              <a:solidFill>
                <a:schemeClr val="accent2"/>
              </a:solidFill>
            </a:endParaRPr>
          </a:p>
        </p:txBody>
      </p:sp>
      <p:pic>
        <p:nvPicPr>
          <p:cNvPr id="58374" name="3 Imagen" descr="LOGO UDG.jpg"/>
          <p:cNvPicPr>
            <a:picLocks noChangeAspect="1"/>
          </p:cNvPicPr>
          <p:nvPr/>
        </p:nvPicPr>
        <p:blipFill>
          <a:blip r:embed="rId2"/>
          <a:srcRect/>
          <a:stretch>
            <a:fillRect/>
          </a:stretch>
        </p:blipFill>
        <p:spPr bwMode="auto">
          <a:xfrm>
            <a:off x="323850" y="333375"/>
            <a:ext cx="647700" cy="86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2 Marcador de contenido"/>
          <p:cNvSpPr>
            <a:spLocks noGrp="1"/>
          </p:cNvSpPr>
          <p:nvPr>
            <p:ph idx="4294967295"/>
          </p:nvPr>
        </p:nvSpPr>
        <p:spPr/>
        <p:txBody>
          <a:bodyPr/>
          <a:lstStyle/>
          <a:p>
            <a:pPr marL="365125" indent="-255588"/>
            <a:r>
              <a:rPr lang="es-ES" sz="2400" b="1" smtClean="0">
                <a:solidFill>
                  <a:schemeClr val="hlink"/>
                </a:solidFill>
                <a:latin typeface="Arial" charset="0"/>
              </a:rPr>
              <a:t>Por contacto, ingestión, o inhalación; entra el patógeno por una mucosa.</a:t>
            </a:r>
          </a:p>
          <a:p>
            <a:pPr marL="365125" indent="-255588"/>
            <a:endParaRPr lang="es-ES" sz="2400" b="1" smtClean="0">
              <a:solidFill>
                <a:schemeClr val="hlink"/>
              </a:solidFill>
              <a:latin typeface="Arial" charset="0"/>
            </a:endParaRPr>
          </a:p>
          <a:p>
            <a:pPr marL="365125" indent="-255588"/>
            <a:r>
              <a:rPr lang="es-ES" sz="2400" b="1" smtClean="0">
                <a:solidFill>
                  <a:schemeClr val="accent2"/>
                </a:solidFill>
                <a:latin typeface="Arial" charset="0"/>
              </a:rPr>
              <a:t>Infección intracelular en monocitos.</a:t>
            </a:r>
          </a:p>
          <a:p>
            <a:pPr marL="365125" indent="-255588"/>
            <a:endParaRPr lang="es-ES" sz="2400" b="1" smtClean="0">
              <a:solidFill>
                <a:schemeClr val="accent2"/>
              </a:solidFill>
              <a:latin typeface="Arial" charset="0"/>
            </a:endParaRPr>
          </a:p>
          <a:p>
            <a:pPr marL="365125" indent="-255588"/>
            <a:r>
              <a:rPr lang="es-ES" sz="2400" b="1" smtClean="0">
                <a:solidFill>
                  <a:schemeClr val="hlink"/>
                </a:solidFill>
                <a:latin typeface="Arial" charset="0"/>
              </a:rPr>
              <a:t>Bacteriemia aguda.</a:t>
            </a:r>
          </a:p>
          <a:p>
            <a:pPr marL="365125" indent="-255588"/>
            <a:endParaRPr lang="es-ES" sz="2400" b="1" smtClean="0">
              <a:solidFill>
                <a:schemeClr val="hlink"/>
              </a:solidFill>
              <a:latin typeface="Arial" charset="0"/>
            </a:endParaRPr>
          </a:p>
          <a:p>
            <a:pPr marL="365125" indent="-255588"/>
            <a:r>
              <a:rPr lang="es-ES" sz="2400" b="1" smtClean="0">
                <a:solidFill>
                  <a:schemeClr val="accent2"/>
                </a:solidFill>
                <a:latin typeface="Arial" charset="0"/>
              </a:rPr>
              <a:t>Migración a bazo, hígado, médula ósea, riñones, ganglios linfáticos, útero.</a:t>
            </a:r>
          </a:p>
        </p:txBody>
      </p:sp>
      <p:sp>
        <p:nvSpPr>
          <p:cNvPr id="59396" name="Rectangle 4"/>
          <p:cNvSpPr>
            <a:spLocks noChangeArrowheads="1"/>
          </p:cNvSpPr>
          <p:nvPr/>
        </p:nvSpPr>
        <p:spPr bwMode="auto">
          <a:xfrm>
            <a:off x="250825" y="260350"/>
            <a:ext cx="8642350" cy="1008063"/>
          </a:xfrm>
          <a:prstGeom prst="rect">
            <a:avLst/>
          </a:prstGeom>
          <a:noFill/>
          <a:ln w="57150">
            <a:solidFill>
              <a:schemeClr val="hlink"/>
            </a:solidFill>
            <a:miter lim="800000"/>
            <a:headEnd/>
            <a:tailEnd/>
          </a:ln>
          <a:effectLst/>
        </p:spPr>
        <p:txBody>
          <a:bodyPr wrap="none" anchor="ctr"/>
          <a:lstStyle/>
          <a:p>
            <a:endParaRPr lang="es-MX"/>
          </a:p>
        </p:txBody>
      </p:sp>
      <p:sp>
        <p:nvSpPr>
          <p:cNvPr id="59397" name="Text Box 5"/>
          <p:cNvSpPr txBox="1">
            <a:spLocks noChangeArrowheads="1"/>
          </p:cNvSpPr>
          <p:nvPr/>
        </p:nvSpPr>
        <p:spPr bwMode="auto">
          <a:xfrm>
            <a:off x="323850" y="476250"/>
            <a:ext cx="8496300" cy="519113"/>
          </a:xfrm>
          <a:prstGeom prst="rect">
            <a:avLst/>
          </a:prstGeom>
          <a:noFill/>
          <a:ln w="9525">
            <a:noFill/>
            <a:miter lim="800000"/>
            <a:headEnd/>
            <a:tailEnd/>
          </a:ln>
          <a:effectLst/>
        </p:spPr>
        <p:txBody>
          <a:bodyPr>
            <a:spAutoFit/>
          </a:bodyPr>
          <a:lstStyle/>
          <a:p>
            <a:pPr algn="ctr"/>
            <a:r>
              <a:rPr lang="es-MX" sz="2800" b="1">
                <a:solidFill>
                  <a:schemeClr val="accent2"/>
                </a:solidFill>
              </a:rPr>
              <a:t>PATOGÉNESIS</a:t>
            </a:r>
            <a:endParaRPr lang="es-ES" sz="2800" b="1">
              <a:solidFill>
                <a:schemeClr val="accent2"/>
              </a:solidFill>
            </a:endParaRPr>
          </a:p>
        </p:txBody>
      </p:sp>
      <p:pic>
        <p:nvPicPr>
          <p:cNvPr id="59398" name="3 Imagen" descr="LOGO UDG.jpg"/>
          <p:cNvPicPr>
            <a:picLocks noChangeAspect="1"/>
          </p:cNvPicPr>
          <p:nvPr/>
        </p:nvPicPr>
        <p:blipFill>
          <a:blip r:embed="rId2"/>
          <a:srcRect/>
          <a:stretch>
            <a:fillRect/>
          </a:stretch>
        </p:blipFill>
        <p:spPr bwMode="auto">
          <a:xfrm>
            <a:off x="323850" y="333375"/>
            <a:ext cx="647700" cy="86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2 Marcador de contenido"/>
          <p:cNvSpPr>
            <a:spLocks noGrp="1"/>
          </p:cNvSpPr>
          <p:nvPr>
            <p:ph idx="4294967295"/>
          </p:nvPr>
        </p:nvSpPr>
        <p:spPr>
          <a:xfrm>
            <a:off x="457200" y="1600200"/>
            <a:ext cx="8229600" cy="4852988"/>
          </a:xfrm>
        </p:spPr>
        <p:txBody>
          <a:bodyPr/>
          <a:lstStyle/>
          <a:p>
            <a:pPr marL="365125" indent="-255588"/>
            <a:r>
              <a:rPr lang="es-ES" sz="2400" b="1" smtClean="0">
                <a:solidFill>
                  <a:schemeClr val="hlink"/>
                </a:solidFill>
                <a:latin typeface="Arial" charset="0"/>
              </a:rPr>
              <a:t>Brucellosis.</a:t>
            </a:r>
          </a:p>
          <a:p>
            <a:pPr marL="365125" indent="-255588"/>
            <a:endParaRPr lang="es-ES" sz="2400" b="1" smtClean="0">
              <a:solidFill>
                <a:schemeClr val="hlink"/>
              </a:solidFill>
              <a:latin typeface="Arial" charset="0"/>
            </a:endParaRPr>
          </a:p>
          <a:p>
            <a:pPr marL="365125" indent="-255588"/>
            <a:r>
              <a:rPr lang="es-ES" sz="2400" b="1" smtClean="0">
                <a:solidFill>
                  <a:schemeClr val="accent2"/>
                </a:solidFill>
                <a:latin typeface="Arial" charset="0"/>
              </a:rPr>
              <a:t>Lesiones óseas y articulares.</a:t>
            </a:r>
          </a:p>
          <a:p>
            <a:pPr marL="365125" indent="-255588"/>
            <a:endParaRPr lang="es-ES" sz="2400" b="1" smtClean="0">
              <a:solidFill>
                <a:schemeClr val="accent2"/>
              </a:solidFill>
              <a:latin typeface="Arial" charset="0"/>
            </a:endParaRPr>
          </a:p>
          <a:p>
            <a:pPr marL="365125" indent="-255588"/>
            <a:r>
              <a:rPr lang="es-ES" sz="2400" b="1" smtClean="0">
                <a:solidFill>
                  <a:schemeClr val="hlink"/>
                </a:solidFill>
                <a:latin typeface="Arial" charset="0"/>
              </a:rPr>
              <a:t>Síndrome de fatiga crónica.</a:t>
            </a:r>
          </a:p>
          <a:p>
            <a:pPr marL="365125" indent="-255588"/>
            <a:endParaRPr lang="es-ES" sz="2400" b="1" smtClean="0">
              <a:solidFill>
                <a:schemeClr val="hlink"/>
              </a:solidFill>
              <a:latin typeface="Arial" charset="0"/>
            </a:endParaRPr>
          </a:p>
          <a:p>
            <a:pPr marL="365125" indent="-255588"/>
            <a:r>
              <a:rPr lang="es-ES" sz="2400" b="1" smtClean="0">
                <a:solidFill>
                  <a:schemeClr val="accent2"/>
                </a:solidFill>
                <a:latin typeface="Arial" charset="0"/>
              </a:rPr>
              <a:t>Encefalitis .</a:t>
            </a:r>
          </a:p>
          <a:p>
            <a:pPr marL="365125" indent="-255588"/>
            <a:endParaRPr lang="es-ES" sz="2400" b="1" smtClean="0">
              <a:solidFill>
                <a:schemeClr val="accent2"/>
              </a:solidFill>
              <a:latin typeface="Arial" charset="0"/>
            </a:endParaRPr>
          </a:p>
          <a:p>
            <a:pPr marL="365125" indent="-255588"/>
            <a:r>
              <a:rPr lang="es-ES" sz="2400" b="1" smtClean="0">
                <a:solidFill>
                  <a:schemeClr val="hlink"/>
                </a:solidFill>
                <a:latin typeface="Arial" charset="0"/>
              </a:rPr>
              <a:t>Endocarditis infecciosa .</a:t>
            </a:r>
          </a:p>
          <a:p>
            <a:pPr marL="365125" indent="-255588"/>
            <a:endParaRPr lang="es-ES" sz="2400" b="1" smtClean="0">
              <a:solidFill>
                <a:schemeClr val="hlink"/>
              </a:solidFill>
              <a:latin typeface="Arial" charset="0"/>
            </a:endParaRPr>
          </a:p>
          <a:p>
            <a:pPr marL="365125" indent="-255588"/>
            <a:r>
              <a:rPr lang="es-ES" sz="2400" b="1" smtClean="0">
                <a:solidFill>
                  <a:schemeClr val="accent2"/>
                </a:solidFill>
                <a:latin typeface="Arial" charset="0"/>
              </a:rPr>
              <a:t>Meningitis .</a:t>
            </a:r>
          </a:p>
          <a:p>
            <a:pPr marL="365125" indent="-255588"/>
            <a:endParaRPr lang="es-ES" sz="2400" b="1" smtClean="0">
              <a:solidFill>
                <a:schemeClr val="accent2"/>
              </a:solidFill>
              <a:latin typeface="Arial" charset="0"/>
            </a:endParaRPr>
          </a:p>
          <a:p>
            <a:pPr marL="365125" indent="-255588"/>
            <a:endParaRPr lang="es-ES" sz="2400" b="1" smtClean="0">
              <a:solidFill>
                <a:schemeClr val="hlink"/>
              </a:solidFill>
              <a:latin typeface="Arial" charset="0"/>
            </a:endParaRPr>
          </a:p>
          <a:p>
            <a:pPr marL="365125" indent="-255588"/>
            <a:endParaRPr lang="es-ES" sz="2400" b="1" smtClean="0">
              <a:solidFill>
                <a:schemeClr val="hlink"/>
              </a:solidFill>
              <a:latin typeface="Arial" charset="0"/>
            </a:endParaRPr>
          </a:p>
        </p:txBody>
      </p:sp>
      <p:sp>
        <p:nvSpPr>
          <p:cNvPr id="60420" name="Rectangle 4"/>
          <p:cNvSpPr>
            <a:spLocks noChangeArrowheads="1"/>
          </p:cNvSpPr>
          <p:nvPr/>
        </p:nvSpPr>
        <p:spPr bwMode="auto">
          <a:xfrm>
            <a:off x="250825" y="260350"/>
            <a:ext cx="8642350" cy="1008063"/>
          </a:xfrm>
          <a:prstGeom prst="rect">
            <a:avLst/>
          </a:prstGeom>
          <a:noFill/>
          <a:ln w="57150">
            <a:solidFill>
              <a:schemeClr val="hlink"/>
            </a:solidFill>
            <a:miter lim="800000"/>
            <a:headEnd/>
            <a:tailEnd/>
          </a:ln>
          <a:effectLst/>
        </p:spPr>
        <p:txBody>
          <a:bodyPr wrap="none" anchor="ctr"/>
          <a:lstStyle/>
          <a:p>
            <a:endParaRPr lang="es-MX"/>
          </a:p>
        </p:txBody>
      </p:sp>
      <p:sp>
        <p:nvSpPr>
          <p:cNvPr id="60421" name="Text Box 5"/>
          <p:cNvSpPr txBox="1">
            <a:spLocks noChangeArrowheads="1"/>
          </p:cNvSpPr>
          <p:nvPr/>
        </p:nvSpPr>
        <p:spPr bwMode="auto">
          <a:xfrm>
            <a:off x="323850" y="476250"/>
            <a:ext cx="8496300" cy="519113"/>
          </a:xfrm>
          <a:prstGeom prst="rect">
            <a:avLst/>
          </a:prstGeom>
          <a:noFill/>
          <a:ln w="9525">
            <a:noFill/>
            <a:miter lim="800000"/>
            <a:headEnd/>
            <a:tailEnd/>
          </a:ln>
          <a:effectLst/>
        </p:spPr>
        <p:txBody>
          <a:bodyPr>
            <a:spAutoFit/>
          </a:bodyPr>
          <a:lstStyle/>
          <a:p>
            <a:pPr algn="ctr"/>
            <a:r>
              <a:rPr lang="es-MX" sz="2800" b="1">
                <a:solidFill>
                  <a:schemeClr val="accent2"/>
                </a:solidFill>
              </a:rPr>
              <a:t>ENFERMEDADES QUE OCASIONA</a:t>
            </a:r>
            <a:endParaRPr lang="es-ES" sz="2800" b="1">
              <a:solidFill>
                <a:schemeClr val="accent2"/>
              </a:solidFill>
            </a:endParaRPr>
          </a:p>
        </p:txBody>
      </p:sp>
      <p:pic>
        <p:nvPicPr>
          <p:cNvPr id="60422" name="3 Imagen" descr="LOGO UDG.jpg"/>
          <p:cNvPicPr>
            <a:picLocks noChangeAspect="1"/>
          </p:cNvPicPr>
          <p:nvPr/>
        </p:nvPicPr>
        <p:blipFill>
          <a:blip r:embed="rId2"/>
          <a:srcRect/>
          <a:stretch>
            <a:fillRect/>
          </a:stretch>
        </p:blipFill>
        <p:spPr bwMode="auto">
          <a:xfrm>
            <a:off x="323850" y="333375"/>
            <a:ext cx="647700" cy="86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Marcador de contenido"/>
          <p:cNvSpPr>
            <a:spLocks noGrp="1"/>
          </p:cNvSpPr>
          <p:nvPr>
            <p:ph idx="1"/>
          </p:nvPr>
        </p:nvSpPr>
        <p:spPr>
          <a:xfrm>
            <a:off x="428625" y="2392363"/>
            <a:ext cx="8258175" cy="3268662"/>
          </a:xfrm>
        </p:spPr>
        <p:txBody>
          <a:bodyPr/>
          <a:lstStyle/>
          <a:p>
            <a:pPr>
              <a:buFont typeface="Arial" charset="0"/>
              <a:buNone/>
            </a:pPr>
            <a:r>
              <a:rPr lang="es-MX" sz="2400" b="1" smtClean="0">
                <a:solidFill>
                  <a:schemeClr val="hlink"/>
                </a:solidFill>
                <a:latin typeface="Arial" charset="0"/>
              </a:rPr>
              <a:t>.- Son gram negativas</a:t>
            </a:r>
          </a:p>
          <a:p>
            <a:pPr>
              <a:buFont typeface="Arial" charset="0"/>
              <a:buNone/>
            </a:pPr>
            <a:endParaRPr lang="es-MX" sz="2400" b="1" smtClean="0">
              <a:solidFill>
                <a:schemeClr val="hlink"/>
              </a:solidFill>
              <a:latin typeface="Arial" charset="0"/>
            </a:endParaRPr>
          </a:p>
          <a:p>
            <a:pPr>
              <a:buFont typeface="Arial" charset="0"/>
              <a:buNone/>
            </a:pPr>
            <a:r>
              <a:rPr lang="es-MX" sz="2400" b="1" smtClean="0">
                <a:solidFill>
                  <a:schemeClr val="accent2"/>
                </a:solidFill>
                <a:latin typeface="Arial" charset="0"/>
              </a:rPr>
              <a:t>.- Aunque se definen como aerobios estrictos, puede</a:t>
            </a:r>
          </a:p>
          <a:p>
            <a:pPr>
              <a:buFont typeface="Arial" charset="0"/>
              <a:buNone/>
            </a:pPr>
            <a:r>
              <a:rPr lang="es-MX" sz="2400" b="1" smtClean="0">
                <a:solidFill>
                  <a:schemeClr val="accent2"/>
                </a:solidFill>
                <a:latin typeface="Arial" charset="0"/>
              </a:rPr>
              <a:t>crecer de forma anaerobia utilizando nitrato o arginina</a:t>
            </a:r>
          </a:p>
          <a:p>
            <a:pPr>
              <a:buFont typeface="Arial" charset="0"/>
              <a:buNone/>
            </a:pPr>
            <a:r>
              <a:rPr lang="es-MX" sz="2400" b="1" smtClean="0">
                <a:solidFill>
                  <a:schemeClr val="accent2"/>
                </a:solidFill>
                <a:latin typeface="Arial" charset="0"/>
              </a:rPr>
              <a:t>como aceptor terminal de electrones.</a:t>
            </a:r>
          </a:p>
          <a:p>
            <a:pPr>
              <a:buFont typeface="Arial" charset="0"/>
              <a:buNone/>
            </a:pPr>
            <a:endParaRPr lang="es-MX" sz="2400" b="1" smtClean="0">
              <a:solidFill>
                <a:schemeClr val="accent2"/>
              </a:solidFill>
              <a:latin typeface="Arial" charset="0"/>
            </a:endParaRPr>
          </a:p>
          <a:p>
            <a:pPr>
              <a:buFont typeface="Arial" charset="0"/>
              <a:buNone/>
            </a:pPr>
            <a:endParaRPr lang="es-MX" sz="2400" b="1" smtClean="0">
              <a:latin typeface="Arial" charset="0"/>
            </a:endParaRPr>
          </a:p>
        </p:txBody>
      </p:sp>
      <p:sp>
        <p:nvSpPr>
          <p:cNvPr id="16388" name="2 Marcador de contenido"/>
          <p:cNvSpPr txBox="1">
            <a:spLocks/>
          </p:cNvSpPr>
          <p:nvPr/>
        </p:nvSpPr>
        <p:spPr bwMode="auto">
          <a:xfrm>
            <a:off x="500063" y="3786188"/>
            <a:ext cx="8086725" cy="2571750"/>
          </a:xfrm>
          <a:prstGeom prst="rect">
            <a:avLst/>
          </a:prstGeom>
          <a:noFill/>
          <a:ln w="9525">
            <a:noFill/>
            <a:miter lim="800000"/>
            <a:headEnd/>
            <a:tailEnd/>
          </a:ln>
        </p:spPr>
        <p:txBody>
          <a:bodyPr/>
          <a:lstStyle/>
          <a:p>
            <a:pPr marL="342900" indent="-342900">
              <a:spcBef>
                <a:spcPct val="20000"/>
              </a:spcBef>
              <a:buFont typeface="Arial" charset="0"/>
              <a:buChar char="•"/>
            </a:pPr>
            <a:endParaRPr lang="es-MX" sz="2400" b="1"/>
          </a:p>
        </p:txBody>
      </p:sp>
      <p:sp>
        <p:nvSpPr>
          <p:cNvPr id="16390" name="Rectangle 6"/>
          <p:cNvSpPr>
            <a:spLocks noChangeArrowheads="1"/>
          </p:cNvSpPr>
          <p:nvPr/>
        </p:nvSpPr>
        <p:spPr bwMode="auto">
          <a:xfrm>
            <a:off x="250825" y="260350"/>
            <a:ext cx="8642350" cy="1008063"/>
          </a:xfrm>
          <a:prstGeom prst="rect">
            <a:avLst/>
          </a:prstGeom>
          <a:noFill/>
          <a:ln w="57150">
            <a:solidFill>
              <a:schemeClr val="hlink"/>
            </a:solidFill>
            <a:miter lim="800000"/>
            <a:headEnd/>
            <a:tailEnd/>
          </a:ln>
          <a:effectLst/>
        </p:spPr>
        <p:txBody>
          <a:bodyPr wrap="none" anchor="ctr"/>
          <a:lstStyle/>
          <a:p>
            <a:endParaRPr lang="es-MX"/>
          </a:p>
        </p:txBody>
      </p:sp>
      <p:pic>
        <p:nvPicPr>
          <p:cNvPr id="16391" name="3 Imagen" descr="LOGO UDG.jpg"/>
          <p:cNvPicPr>
            <a:picLocks noChangeAspect="1"/>
          </p:cNvPicPr>
          <p:nvPr/>
        </p:nvPicPr>
        <p:blipFill>
          <a:blip r:embed="rId2"/>
          <a:srcRect/>
          <a:stretch>
            <a:fillRect/>
          </a:stretch>
        </p:blipFill>
        <p:spPr bwMode="auto">
          <a:xfrm>
            <a:off x="323850" y="333375"/>
            <a:ext cx="647700" cy="863600"/>
          </a:xfrm>
          <a:prstGeom prst="rect">
            <a:avLst/>
          </a:prstGeom>
          <a:noFill/>
          <a:ln w="9525">
            <a:noFill/>
            <a:miter lim="800000"/>
            <a:headEnd/>
            <a:tailEnd/>
          </a:ln>
        </p:spPr>
      </p:pic>
      <p:sp>
        <p:nvSpPr>
          <p:cNvPr id="16392" name="Text Box 8"/>
          <p:cNvSpPr txBox="1">
            <a:spLocks noChangeArrowheads="1"/>
          </p:cNvSpPr>
          <p:nvPr/>
        </p:nvSpPr>
        <p:spPr bwMode="auto">
          <a:xfrm>
            <a:off x="323850" y="476250"/>
            <a:ext cx="8496300" cy="519113"/>
          </a:xfrm>
          <a:prstGeom prst="rect">
            <a:avLst/>
          </a:prstGeom>
          <a:noFill/>
          <a:ln w="9525">
            <a:noFill/>
            <a:miter lim="800000"/>
            <a:headEnd/>
            <a:tailEnd/>
          </a:ln>
          <a:effectLst/>
        </p:spPr>
        <p:txBody>
          <a:bodyPr>
            <a:spAutoFit/>
          </a:bodyPr>
          <a:lstStyle/>
          <a:p>
            <a:pPr algn="ctr"/>
            <a:r>
              <a:rPr lang="es-MX" sz="2800" b="1">
                <a:solidFill>
                  <a:schemeClr val="accent2"/>
                </a:solidFill>
              </a:rPr>
              <a:t>AFINIDAD TINTORIAL Y RESPIRACIÓN</a:t>
            </a:r>
            <a:endParaRPr lang="es-ES" sz="2800" b="1">
              <a:solidFill>
                <a:schemeClr val="accent2"/>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2 Marcador de contenido"/>
          <p:cNvSpPr>
            <a:spLocks noGrp="1"/>
          </p:cNvSpPr>
          <p:nvPr>
            <p:ph idx="4294967295"/>
          </p:nvPr>
        </p:nvSpPr>
        <p:spPr>
          <a:xfrm>
            <a:off x="457200" y="1600200"/>
            <a:ext cx="8229600" cy="2981325"/>
          </a:xfrm>
        </p:spPr>
        <p:txBody>
          <a:bodyPr/>
          <a:lstStyle/>
          <a:p>
            <a:pPr marL="365125" indent="-255588"/>
            <a:r>
              <a:rPr lang="es-ES" sz="2400" b="1" smtClean="0">
                <a:solidFill>
                  <a:schemeClr val="hlink"/>
                </a:solidFill>
                <a:latin typeface="Arial" charset="0"/>
              </a:rPr>
              <a:t>Distribución universal.</a:t>
            </a:r>
          </a:p>
          <a:p>
            <a:pPr marL="365125" indent="-255588"/>
            <a:endParaRPr lang="es-ES" sz="2400" b="1" smtClean="0">
              <a:solidFill>
                <a:schemeClr val="hlink"/>
              </a:solidFill>
              <a:latin typeface="Arial" charset="0"/>
            </a:endParaRPr>
          </a:p>
          <a:p>
            <a:pPr marL="365125" indent="-255588"/>
            <a:r>
              <a:rPr lang="es-ES" sz="2400" b="1" smtClean="0">
                <a:solidFill>
                  <a:schemeClr val="accent2"/>
                </a:solidFill>
                <a:latin typeface="Arial" charset="0"/>
              </a:rPr>
              <a:t>Prevalencia en latinoamerica, áfrica, cuenca del mediterraneo, oriente medio y asia occidental.3</a:t>
            </a:r>
          </a:p>
          <a:p>
            <a:pPr marL="365125" indent="-255588"/>
            <a:endParaRPr lang="es-ES" sz="2400" b="1" smtClean="0">
              <a:solidFill>
                <a:schemeClr val="accent2"/>
              </a:solidFill>
              <a:latin typeface="Arial" charset="0"/>
            </a:endParaRPr>
          </a:p>
          <a:p>
            <a:pPr marL="365125" indent="-255588"/>
            <a:r>
              <a:rPr lang="es-ES" sz="2400" b="1" smtClean="0">
                <a:solidFill>
                  <a:schemeClr val="hlink"/>
                </a:solidFill>
                <a:latin typeface="Arial" charset="0"/>
              </a:rPr>
              <a:t>Sin picos estacionales, estable todo el año.</a:t>
            </a:r>
          </a:p>
          <a:p>
            <a:pPr marL="365125" indent="-255588"/>
            <a:endParaRPr lang="es-ES" sz="2400" b="1" smtClean="0">
              <a:solidFill>
                <a:schemeClr val="hlink"/>
              </a:solidFill>
              <a:latin typeface="Arial" charset="0"/>
            </a:endParaRPr>
          </a:p>
          <a:p>
            <a:pPr marL="365125" indent="-255588"/>
            <a:endParaRPr lang="es-ES" sz="2400" b="1" smtClean="0">
              <a:solidFill>
                <a:schemeClr val="hlink"/>
              </a:solidFill>
              <a:latin typeface="Arial" charset="0"/>
            </a:endParaRPr>
          </a:p>
        </p:txBody>
      </p:sp>
      <p:sp>
        <p:nvSpPr>
          <p:cNvPr id="61444" name="Rectangle 4"/>
          <p:cNvSpPr>
            <a:spLocks noChangeArrowheads="1"/>
          </p:cNvSpPr>
          <p:nvPr/>
        </p:nvSpPr>
        <p:spPr bwMode="auto">
          <a:xfrm>
            <a:off x="250825" y="260350"/>
            <a:ext cx="8642350" cy="1008063"/>
          </a:xfrm>
          <a:prstGeom prst="rect">
            <a:avLst/>
          </a:prstGeom>
          <a:noFill/>
          <a:ln w="57150">
            <a:solidFill>
              <a:schemeClr val="hlink"/>
            </a:solidFill>
            <a:miter lim="800000"/>
            <a:headEnd/>
            <a:tailEnd/>
          </a:ln>
          <a:effectLst/>
        </p:spPr>
        <p:txBody>
          <a:bodyPr wrap="none" anchor="ctr"/>
          <a:lstStyle/>
          <a:p>
            <a:endParaRPr lang="es-MX"/>
          </a:p>
        </p:txBody>
      </p:sp>
      <p:sp>
        <p:nvSpPr>
          <p:cNvPr id="61445" name="Text Box 5"/>
          <p:cNvSpPr txBox="1">
            <a:spLocks noChangeArrowheads="1"/>
          </p:cNvSpPr>
          <p:nvPr/>
        </p:nvSpPr>
        <p:spPr bwMode="auto">
          <a:xfrm>
            <a:off x="323850" y="476250"/>
            <a:ext cx="8496300" cy="519113"/>
          </a:xfrm>
          <a:prstGeom prst="rect">
            <a:avLst/>
          </a:prstGeom>
          <a:noFill/>
          <a:ln w="9525">
            <a:noFill/>
            <a:miter lim="800000"/>
            <a:headEnd/>
            <a:tailEnd/>
          </a:ln>
          <a:effectLst/>
        </p:spPr>
        <p:txBody>
          <a:bodyPr>
            <a:spAutoFit/>
          </a:bodyPr>
          <a:lstStyle/>
          <a:p>
            <a:pPr algn="ctr"/>
            <a:r>
              <a:rPr lang="es-MX" sz="2800" b="1">
                <a:solidFill>
                  <a:schemeClr val="accent2"/>
                </a:solidFill>
              </a:rPr>
              <a:t>EPIDEMIOLOGÍA</a:t>
            </a:r>
            <a:endParaRPr lang="es-ES" sz="2800" b="1">
              <a:solidFill>
                <a:schemeClr val="accent2"/>
              </a:solidFill>
            </a:endParaRPr>
          </a:p>
        </p:txBody>
      </p:sp>
      <p:pic>
        <p:nvPicPr>
          <p:cNvPr id="61446" name="3 Imagen" descr="LOGO UDG.jpg"/>
          <p:cNvPicPr>
            <a:picLocks noChangeAspect="1"/>
          </p:cNvPicPr>
          <p:nvPr/>
        </p:nvPicPr>
        <p:blipFill>
          <a:blip r:embed="rId2"/>
          <a:srcRect/>
          <a:stretch>
            <a:fillRect/>
          </a:stretch>
        </p:blipFill>
        <p:spPr bwMode="auto">
          <a:xfrm>
            <a:off x="323850" y="333375"/>
            <a:ext cx="647700" cy="86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2 Marcador de contenido"/>
          <p:cNvSpPr>
            <a:spLocks noGrp="1"/>
          </p:cNvSpPr>
          <p:nvPr>
            <p:ph idx="4294967295"/>
          </p:nvPr>
        </p:nvSpPr>
        <p:spPr>
          <a:xfrm>
            <a:off x="395288" y="1223963"/>
            <a:ext cx="8229600" cy="5300662"/>
          </a:xfrm>
        </p:spPr>
        <p:txBody>
          <a:bodyPr/>
          <a:lstStyle/>
          <a:p>
            <a:pPr marL="365125" indent="-255588"/>
            <a:r>
              <a:rPr lang="es-ES" sz="2400" b="1" smtClean="0">
                <a:solidFill>
                  <a:schemeClr val="hlink"/>
                </a:solidFill>
                <a:latin typeface="Arial" charset="0"/>
              </a:rPr>
              <a:t>Catalogada como una de las zoonosis bacterianas de mas importancia en el país.</a:t>
            </a:r>
          </a:p>
          <a:p>
            <a:pPr marL="365125" indent="-255588"/>
            <a:endParaRPr lang="es-ES" sz="2400" b="1" smtClean="0">
              <a:solidFill>
                <a:schemeClr val="hlink"/>
              </a:solidFill>
              <a:latin typeface="Arial" charset="0"/>
            </a:endParaRPr>
          </a:p>
          <a:p>
            <a:pPr marL="365125" indent="-255588"/>
            <a:r>
              <a:rPr lang="es-ES" sz="2400" b="1" smtClean="0">
                <a:solidFill>
                  <a:schemeClr val="accent2"/>
                </a:solidFill>
                <a:latin typeface="Arial" charset="0"/>
              </a:rPr>
              <a:t>Estudio de 1997-2000 en México.</a:t>
            </a:r>
          </a:p>
          <a:p>
            <a:pPr marL="365125" indent="-255588"/>
            <a:endParaRPr lang="es-ES" sz="2400" b="1" smtClean="0">
              <a:solidFill>
                <a:schemeClr val="accent2"/>
              </a:solidFill>
              <a:latin typeface="Arial" charset="0"/>
            </a:endParaRPr>
          </a:p>
          <a:p>
            <a:pPr marL="365125" indent="-255588"/>
            <a:r>
              <a:rPr lang="es-ES" sz="2400" b="1" smtClean="0">
                <a:solidFill>
                  <a:schemeClr val="hlink"/>
                </a:solidFill>
                <a:latin typeface="Arial" charset="0"/>
              </a:rPr>
              <a:t>Grupo de edad de 25 a 44 años , ligero aumento sobre el resto.</a:t>
            </a:r>
          </a:p>
          <a:p>
            <a:pPr marL="365125" indent="-255588"/>
            <a:endParaRPr lang="es-ES" sz="2400" b="1" smtClean="0">
              <a:solidFill>
                <a:schemeClr val="hlink"/>
              </a:solidFill>
              <a:latin typeface="Arial" charset="0"/>
            </a:endParaRPr>
          </a:p>
          <a:p>
            <a:pPr marL="365125" indent="-255588"/>
            <a:r>
              <a:rPr lang="es-ES" sz="2400" b="1" smtClean="0">
                <a:solidFill>
                  <a:schemeClr val="accent2"/>
                </a:solidFill>
                <a:latin typeface="Arial" charset="0"/>
              </a:rPr>
              <a:t>Fuente de infeccion. 80% por consumo de queso fresco y leche bronca.</a:t>
            </a:r>
          </a:p>
          <a:p>
            <a:pPr marL="365125" indent="-255588"/>
            <a:endParaRPr lang="es-ES" sz="2400" b="1" smtClean="0">
              <a:solidFill>
                <a:schemeClr val="accent2"/>
              </a:solidFill>
              <a:latin typeface="Arial" charset="0"/>
            </a:endParaRPr>
          </a:p>
          <a:p>
            <a:pPr marL="365125" indent="-255588"/>
            <a:r>
              <a:rPr lang="es-ES" sz="2400" b="1" smtClean="0">
                <a:solidFill>
                  <a:schemeClr val="hlink"/>
                </a:solidFill>
                <a:latin typeface="Arial" charset="0"/>
              </a:rPr>
              <a:t>Por ocupación, solo 20% presentaba riesgo laboral. </a:t>
            </a:r>
          </a:p>
        </p:txBody>
      </p:sp>
      <p:sp>
        <p:nvSpPr>
          <p:cNvPr id="4" name="3 Rectángulo"/>
          <p:cNvSpPr/>
          <p:nvPr/>
        </p:nvSpPr>
        <p:spPr>
          <a:xfrm>
            <a:off x="4389438" y="6308725"/>
            <a:ext cx="4575175"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400" dirty="0"/>
              <a:t>http://www.dgepi.salud.gob.mx/boletin/2002/sem5/edit0502.pdf</a:t>
            </a:r>
            <a:endParaRPr lang="es-ES" sz="1400" dirty="0"/>
          </a:p>
        </p:txBody>
      </p:sp>
      <p:sp>
        <p:nvSpPr>
          <p:cNvPr id="62470" name="Rectangle 6"/>
          <p:cNvSpPr>
            <a:spLocks noChangeArrowheads="1"/>
          </p:cNvSpPr>
          <p:nvPr/>
        </p:nvSpPr>
        <p:spPr bwMode="auto">
          <a:xfrm>
            <a:off x="250825" y="260350"/>
            <a:ext cx="8642350" cy="1008063"/>
          </a:xfrm>
          <a:prstGeom prst="rect">
            <a:avLst/>
          </a:prstGeom>
          <a:noFill/>
          <a:ln w="57150">
            <a:solidFill>
              <a:schemeClr val="hlink"/>
            </a:solidFill>
            <a:miter lim="800000"/>
            <a:headEnd/>
            <a:tailEnd/>
          </a:ln>
          <a:effectLst/>
        </p:spPr>
        <p:txBody>
          <a:bodyPr wrap="none" anchor="ctr"/>
          <a:lstStyle/>
          <a:p>
            <a:endParaRPr lang="es-MX"/>
          </a:p>
        </p:txBody>
      </p:sp>
      <p:sp>
        <p:nvSpPr>
          <p:cNvPr id="62471" name="Text Box 7"/>
          <p:cNvSpPr txBox="1">
            <a:spLocks noChangeArrowheads="1"/>
          </p:cNvSpPr>
          <p:nvPr/>
        </p:nvSpPr>
        <p:spPr bwMode="auto">
          <a:xfrm>
            <a:off x="323850" y="476250"/>
            <a:ext cx="8496300" cy="519113"/>
          </a:xfrm>
          <a:prstGeom prst="rect">
            <a:avLst/>
          </a:prstGeom>
          <a:noFill/>
          <a:ln w="9525">
            <a:noFill/>
            <a:miter lim="800000"/>
            <a:headEnd/>
            <a:tailEnd/>
          </a:ln>
          <a:effectLst/>
        </p:spPr>
        <p:txBody>
          <a:bodyPr>
            <a:spAutoFit/>
          </a:bodyPr>
          <a:lstStyle/>
          <a:p>
            <a:pPr algn="ctr"/>
            <a:r>
              <a:rPr lang="es-MX" sz="2800" b="1">
                <a:solidFill>
                  <a:schemeClr val="accent2"/>
                </a:solidFill>
              </a:rPr>
              <a:t>EPIDEMIOLOGÍA</a:t>
            </a:r>
            <a:endParaRPr lang="es-ES" sz="2800" b="1">
              <a:solidFill>
                <a:schemeClr val="accent2"/>
              </a:solidFill>
            </a:endParaRPr>
          </a:p>
        </p:txBody>
      </p:sp>
      <p:pic>
        <p:nvPicPr>
          <p:cNvPr id="62472" name="3 Imagen" descr="LOGO UDG.jpg"/>
          <p:cNvPicPr>
            <a:picLocks noChangeAspect="1"/>
          </p:cNvPicPr>
          <p:nvPr/>
        </p:nvPicPr>
        <p:blipFill>
          <a:blip r:embed="rId2"/>
          <a:srcRect/>
          <a:stretch>
            <a:fillRect/>
          </a:stretch>
        </p:blipFill>
        <p:spPr bwMode="auto">
          <a:xfrm>
            <a:off x="323850" y="333375"/>
            <a:ext cx="647700" cy="86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2 Marcador de contenido"/>
          <p:cNvSpPr>
            <a:spLocks noGrp="1"/>
          </p:cNvSpPr>
          <p:nvPr>
            <p:ph idx="4294967295"/>
          </p:nvPr>
        </p:nvSpPr>
        <p:spPr/>
        <p:txBody>
          <a:bodyPr/>
          <a:lstStyle/>
          <a:p>
            <a:pPr marL="365125" indent="-255588"/>
            <a:r>
              <a:rPr lang="es-ES" sz="2400" b="1" smtClean="0">
                <a:solidFill>
                  <a:schemeClr val="hlink"/>
                </a:solidFill>
                <a:latin typeface="Arial" charset="0"/>
              </a:rPr>
              <a:t>Intervención nula o ineficiente en el tratamiento a los animales.</a:t>
            </a:r>
          </a:p>
          <a:p>
            <a:pPr marL="365125" indent="-255588"/>
            <a:endParaRPr lang="es-ES" sz="2400" b="1" smtClean="0">
              <a:solidFill>
                <a:schemeClr val="hlink"/>
              </a:solidFill>
              <a:latin typeface="Arial" charset="0"/>
            </a:endParaRPr>
          </a:p>
          <a:p>
            <a:pPr marL="365125" indent="-255588"/>
            <a:r>
              <a:rPr lang="es-ES" sz="2400" b="1" smtClean="0">
                <a:solidFill>
                  <a:schemeClr val="accent2"/>
                </a:solidFill>
                <a:latin typeface="Arial" charset="0"/>
              </a:rPr>
              <a:t>Deficiente higiene en la elaboración de lácteos.</a:t>
            </a:r>
          </a:p>
          <a:p>
            <a:pPr marL="365125" indent="-255588"/>
            <a:endParaRPr lang="es-ES" sz="2400" b="1" smtClean="0">
              <a:solidFill>
                <a:schemeClr val="accent2"/>
              </a:solidFill>
              <a:latin typeface="Arial" charset="0"/>
            </a:endParaRPr>
          </a:p>
          <a:p>
            <a:pPr marL="365125" indent="-255588"/>
            <a:r>
              <a:rPr lang="es-ES" sz="2400" b="1" smtClean="0">
                <a:solidFill>
                  <a:schemeClr val="hlink"/>
                </a:solidFill>
                <a:latin typeface="Arial" charset="0"/>
              </a:rPr>
              <a:t>Pobre control el su comercialización.</a:t>
            </a:r>
          </a:p>
          <a:p>
            <a:pPr marL="365125" indent="-255588"/>
            <a:endParaRPr lang="es-ES" sz="2400" b="1" smtClean="0">
              <a:solidFill>
                <a:schemeClr val="hlink"/>
              </a:solidFill>
              <a:latin typeface="Arial" charset="0"/>
            </a:endParaRPr>
          </a:p>
          <a:p>
            <a:pPr marL="365125" indent="-255588"/>
            <a:r>
              <a:rPr lang="es-ES" sz="2400" b="1" smtClean="0">
                <a:solidFill>
                  <a:schemeClr val="accent2"/>
                </a:solidFill>
                <a:latin typeface="Arial" charset="0"/>
              </a:rPr>
              <a:t>Falta de conocimiento comunitario de la enfermedad.</a:t>
            </a:r>
          </a:p>
        </p:txBody>
      </p:sp>
      <p:sp>
        <p:nvSpPr>
          <p:cNvPr id="63492" name="Rectangle 4"/>
          <p:cNvSpPr>
            <a:spLocks noChangeArrowheads="1"/>
          </p:cNvSpPr>
          <p:nvPr/>
        </p:nvSpPr>
        <p:spPr bwMode="auto">
          <a:xfrm>
            <a:off x="250825" y="260350"/>
            <a:ext cx="8642350" cy="1008063"/>
          </a:xfrm>
          <a:prstGeom prst="rect">
            <a:avLst/>
          </a:prstGeom>
          <a:noFill/>
          <a:ln w="57150">
            <a:solidFill>
              <a:schemeClr val="hlink"/>
            </a:solidFill>
            <a:miter lim="800000"/>
            <a:headEnd/>
            <a:tailEnd/>
          </a:ln>
          <a:effectLst/>
        </p:spPr>
        <p:txBody>
          <a:bodyPr wrap="none" anchor="ctr"/>
          <a:lstStyle/>
          <a:p>
            <a:endParaRPr lang="es-MX"/>
          </a:p>
        </p:txBody>
      </p:sp>
      <p:sp>
        <p:nvSpPr>
          <p:cNvPr id="63493" name="Text Box 5"/>
          <p:cNvSpPr txBox="1">
            <a:spLocks noChangeArrowheads="1"/>
          </p:cNvSpPr>
          <p:nvPr/>
        </p:nvSpPr>
        <p:spPr bwMode="auto">
          <a:xfrm>
            <a:off x="323850" y="476250"/>
            <a:ext cx="8496300" cy="519113"/>
          </a:xfrm>
          <a:prstGeom prst="rect">
            <a:avLst/>
          </a:prstGeom>
          <a:noFill/>
          <a:ln w="9525">
            <a:noFill/>
            <a:miter lim="800000"/>
            <a:headEnd/>
            <a:tailEnd/>
          </a:ln>
          <a:effectLst/>
        </p:spPr>
        <p:txBody>
          <a:bodyPr>
            <a:spAutoFit/>
          </a:bodyPr>
          <a:lstStyle/>
          <a:p>
            <a:pPr algn="ctr"/>
            <a:r>
              <a:rPr lang="es-MX" sz="2800" b="1">
                <a:solidFill>
                  <a:schemeClr val="accent2"/>
                </a:solidFill>
              </a:rPr>
              <a:t>FACTORES DE RIESGO</a:t>
            </a:r>
            <a:endParaRPr lang="es-ES" sz="2800" b="1">
              <a:solidFill>
                <a:schemeClr val="accent2"/>
              </a:solidFill>
            </a:endParaRPr>
          </a:p>
        </p:txBody>
      </p:sp>
      <p:pic>
        <p:nvPicPr>
          <p:cNvPr id="63494" name="3 Imagen" descr="LOGO UDG.jpg"/>
          <p:cNvPicPr>
            <a:picLocks noChangeAspect="1"/>
          </p:cNvPicPr>
          <p:nvPr/>
        </p:nvPicPr>
        <p:blipFill>
          <a:blip r:embed="rId2"/>
          <a:srcRect/>
          <a:stretch>
            <a:fillRect/>
          </a:stretch>
        </p:blipFill>
        <p:spPr bwMode="auto">
          <a:xfrm>
            <a:off x="323850" y="333375"/>
            <a:ext cx="647700" cy="86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468313" y="1489075"/>
            <a:ext cx="8135937" cy="5253038"/>
          </a:xfrm>
        </p:spPr>
        <p:txBody>
          <a:bodyPr>
            <a:normAutofit/>
          </a:bodyPr>
          <a:lstStyle/>
          <a:p>
            <a:pPr marL="365125" indent="-255588">
              <a:lnSpc>
                <a:spcPct val="80000"/>
              </a:lnSpc>
            </a:pPr>
            <a:r>
              <a:rPr lang="es-ES" sz="2400" b="1" smtClean="0">
                <a:solidFill>
                  <a:schemeClr val="hlink"/>
                </a:solidFill>
              </a:rPr>
              <a:t>Fiebre (Puede ser ondulatoria)</a:t>
            </a:r>
          </a:p>
          <a:p>
            <a:pPr marL="365125" indent="-255588">
              <a:lnSpc>
                <a:spcPct val="80000"/>
              </a:lnSpc>
            </a:pPr>
            <a:r>
              <a:rPr lang="es-ES" sz="2400" b="1" smtClean="0">
                <a:solidFill>
                  <a:schemeClr val="accent2"/>
                </a:solidFill>
              </a:rPr>
              <a:t> Dolor abdominal</a:t>
            </a:r>
          </a:p>
          <a:p>
            <a:pPr marL="365125" indent="-255588">
              <a:lnSpc>
                <a:spcPct val="80000"/>
              </a:lnSpc>
            </a:pPr>
            <a:r>
              <a:rPr lang="es-ES" sz="2400" b="1" smtClean="0">
                <a:solidFill>
                  <a:schemeClr val="hlink"/>
                </a:solidFill>
              </a:rPr>
              <a:t> Dolor de espalda </a:t>
            </a:r>
          </a:p>
          <a:p>
            <a:pPr marL="365125" indent="-255588">
              <a:lnSpc>
                <a:spcPct val="80000"/>
              </a:lnSpc>
            </a:pPr>
            <a:r>
              <a:rPr lang="es-ES" sz="2400" b="1" smtClean="0">
                <a:solidFill>
                  <a:schemeClr val="accent2"/>
                </a:solidFill>
              </a:rPr>
              <a:t>Escalofríos </a:t>
            </a:r>
          </a:p>
          <a:p>
            <a:pPr marL="365125" indent="-255588">
              <a:lnSpc>
                <a:spcPct val="80000"/>
              </a:lnSpc>
            </a:pPr>
            <a:r>
              <a:rPr lang="es-ES" sz="2400" b="1" smtClean="0">
                <a:solidFill>
                  <a:schemeClr val="hlink"/>
                </a:solidFill>
              </a:rPr>
              <a:t>Sudoración excesiva </a:t>
            </a:r>
          </a:p>
          <a:p>
            <a:pPr marL="365125" indent="-255588">
              <a:lnSpc>
                <a:spcPct val="80000"/>
              </a:lnSpc>
            </a:pPr>
            <a:r>
              <a:rPr lang="es-ES" sz="2400" b="1" smtClean="0">
                <a:solidFill>
                  <a:schemeClr val="accent2"/>
                </a:solidFill>
              </a:rPr>
              <a:t>Fatiga</a:t>
            </a:r>
          </a:p>
          <a:p>
            <a:pPr marL="365125" indent="-255588">
              <a:lnSpc>
                <a:spcPct val="80000"/>
              </a:lnSpc>
            </a:pPr>
            <a:r>
              <a:rPr lang="es-ES" sz="2400" b="1" smtClean="0">
                <a:solidFill>
                  <a:schemeClr val="hlink"/>
                </a:solidFill>
              </a:rPr>
              <a:t>Cefalea</a:t>
            </a:r>
          </a:p>
          <a:p>
            <a:pPr marL="365125" indent="-255588">
              <a:lnSpc>
                <a:spcPct val="80000"/>
              </a:lnSpc>
            </a:pPr>
            <a:r>
              <a:rPr lang="es-ES" sz="2400" b="1" smtClean="0">
                <a:solidFill>
                  <a:schemeClr val="accent2"/>
                </a:solidFill>
              </a:rPr>
              <a:t>Anorexia</a:t>
            </a:r>
          </a:p>
          <a:p>
            <a:pPr marL="365125" indent="-255588">
              <a:lnSpc>
                <a:spcPct val="80000"/>
              </a:lnSpc>
            </a:pPr>
            <a:r>
              <a:rPr lang="es-ES" sz="2400" b="1" smtClean="0">
                <a:solidFill>
                  <a:schemeClr val="hlink"/>
                </a:solidFill>
              </a:rPr>
              <a:t> Artralgia</a:t>
            </a:r>
          </a:p>
          <a:p>
            <a:pPr marL="365125" indent="-255588">
              <a:lnSpc>
                <a:spcPct val="80000"/>
              </a:lnSpc>
            </a:pPr>
            <a:r>
              <a:rPr lang="es-ES" sz="2400" b="1" smtClean="0">
                <a:solidFill>
                  <a:schemeClr val="accent2"/>
                </a:solidFill>
              </a:rPr>
              <a:t>Astenia</a:t>
            </a:r>
          </a:p>
          <a:p>
            <a:pPr marL="365125" indent="-255588">
              <a:lnSpc>
                <a:spcPct val="80000"/>
              </a:lnSpc>
            </a:pPr>
            <a:r>
              <a:rPr lang="es-ES" sz="2400" b="1" smtClean="0">
                <a:solidFill>
                  <a:schemeClr val="hlink"/>
                </a:solidFill>
              </a:rPr>
              <a:t>Pérdida de peso</a:t>
            </a:r>
          </a:p>
          <a:p>
            <a:pPr marL="365125" indent="-255588">
              <a:lnSpc>
                <a:spcPct val="80000"/>
              </a:lnSpc>
            </a:pPr>
            <a:r>
              <a:rPr lang="es-ES" sz="2400" b="1" smtClean="0">
                <a:solidFill>
                  <a:schemeClr val="accent2"/>
                </a:solidFill>
              </a:rPr>
              <a:t>Mialgia</a:t>
            </a:r>
          </a:p>
          <a:p>
            <a:pPr marL="365125" indent="-255588">
              <a:lnSpc>
                <a:spcPct val="80000"/>
              </a:lnSpc>
            </a:pPr>
            <a:r>
              <a:rPr lang="es-ES" sz="2400" b="1" smtClean="0">
                <a:solidFill>
                  <a:schemeClr val="hlink"/>
                </a:solidFill>
              </a:rPr>
              <a:t>Ganglios inflamados.      </a:t>
            </a:r>
          </a:p>
          <a:p>
            <a:pPr marL="365125" indent="-255588">
              <a:lnSpc>
                <a:spcPct val="80000"/>
              </a:lnSpc>
            </a:pPr>
            <a:r>
              <a:rPr lang="es-ES" sz="2400" b="1" smtClean="0">
                <a:solidFill>
                  <a:schemeClr val="accent2"/>
                </a:solidFill>
              </a:rPr>
              <a:t>*muchas veces pueden ser asintomáticas.</a:t>
            </a:r>
          </a:p>
        </p:txBody>
      </p:sp>
      <p:sp>
        <p:nvSpPr>
          <p:cNvPr id="64516" name="Rectangle 4"/>
          <p:cNvSpPr>
            <a:spLocks noChangeArrowheads="1"/>
          </p:cNvSpPr>
          <p:nvPr/>
        </p:nvSpPr>
        <p:spPr bwMode="auto">
          <a:xfrm>
            <a:off x="250825" y="260350"/>
            <a:ext cx="8642350" cy="1008063"/>
          </a:xfrm>
          <a:prstGeom prst="rect">
            <a:avLst/>
          </a:prstGeom>
          <a:noFill/>
          <a:ln w="57150">
            <a:solidFill>
              <a:schemeClr val="hlink"/>
            </a:solidFill>
            <a:miter lim="800000"/>
            <a:headEnd/>
            <a:tailEnd/>
          </a:ln>
          <a:effectLst/>
        </p:spPr>
        <p:txBody>
          <a:bodyPr wrap="none" anchor="ctr"/>
          <a:lstStyle/>
          <a:p>
            <a:endParaRPr lang="es-MX"/>
          </a:p>
        </p:txBody>
      </p:sp>
      <p:sp>
        <p:nvSpPr>
          <p:cNvPr id="64517" name="Text Box 5"/>
          <p:cNvSpPr txBox="1">
            <a:spLocks noChangeArrowheads="1"/>
          </p:cNvSpPr>
          <p:nvPr/>
        </p:nvSpPr>
        <p:spPr bwMode="auto">
          <a:xfrm>
            <a:off x="323850" y="476250"/>
            <a:ext cx="8496300" cy="519113"/>
          </a:xfrm>
          <a:prstGeom prst="rect">
            <a:avLst/>
          </a:prstGeom>
          <a:noFill/>
          <a:ln w="9525">
            <a:noFill/>
            <a:miter lim="800000"/>
            <a:headEnd/>
            <a:tailEnd/>
          </a:ln>
          <a:effectLst/>
        </p:spPr>
        <p:txBody>
          <a:bodyPr>
            <a:spAutoFit/>
          </a:bodyPr>
          <a:lstStyle/>
          <a:p>
            <a:pPr algn="ctr"/>
            <a:r>
              <a:rPr lang="es-MX" sz="2800" b="1">
                <a:solidFill>
                  <a:schemeClr val="accent2"/>
                </a:solidFill>
              </a:rPr>
              <a:t>SÍNTOMAS</a:t>
            </a:r>
            <a:endParaRPr lang="es-ES" sz="2800" b="1">
              <a:solidFill>
                <a:schemeClr val="accent2"/>
              </a:solidFill>
            </a:endParaRPr>
          </a:p>
        </p:txBody>
      </p:sp>
      <p:pic>
        <p:nvPicPr>
          <p:cNvPr id="64518" name="3 Imagen" descr="LOGO UDG.jpg"/>
          <p:cNvPicPr>
            <a:picLocks noChangeAspect="1"/>
          </p:cNvPicPr>
          <p:nvPr/>
        </p:nvPicPr>
        <p:blipFill>
          <a:blip r:embed="rId2"/>
          <a:srcRect/>
          <a:stretch>
            <a:fillRect/>
          </a:stretch>
        </p:blipFill>
        <p:spPr bwMode="auto">
          <a:xfrm>
            <a:off x="323850" y="333375"/>
            <a:ext cx="647700" cy="8636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2 Marcador de contenido"/>
          <p:cNvSpPr>
            <a:spLocks noGrp="1"/>
          </p:cNvSpPr>
          <p:nvPr>
            <p:ph idx="4294967295"/>
          </p:nvPr>
        </p:nvSpPr>
        <p:spPr>
          <a:xfrm>
            <a:off x="107950" y="1566863"/>
            <a:ext cx="9036050" cy="4525962"/>
          </a:xfrm>
        </p:spPr>
        <p:txBody>
          <a:bodyPr/>
          <a:lstStyle/>
          <a:p>
            <a:pPr marL="365125" indent="-255588"/>
            <a:r>
              <a:rPr lang="es-ES" sz="2400" b="1" smtClean="0">
                <a:solidFill>
                  <a:schemeClr val="hlink"/>
                </a:solidFill>
                <a:latin typeface="Arial" charset="0"/>
              </a:rPr>
              <a:t>La triada clásica de la brucelosis. (fiebre , algias sudoración.)</a:t>
            </a:r>
          </a:p>
          <a:p>
            <a:pPr marL="365125" indent="-255588"/>
            <a:endParaRPr lang="es-ES" sz="2400" b="1" smtClean="0">
              <a:solidFill>
                <a:schemeClr val="hlink"/>
              </a:solidFill>
              <a:latin typeface="Arial" charset="0"/>
            </a:endParaRPr>
          </a:p>
          <a:p>
            <a:pPr marL="365125" indent="-255588"/>
            <a:r>
              <a:rPr lang="es-ES" sz="2400" b="1" smtClean="0">
                <a:solidFill>
                  <a:schemeClr val="accent2"/>
                </a:solidFill>
                <a:latin typeface="Arial" charset="0"/>
              </a:rPr>
              <a:t>Hemocultivo</a:t>
            </a:r>
          </a:p>
          <a:p>
            <a:pPr marL="365125" indent="-255588"/>
            <a:endParaRPr lang="es-ES" sz="2400" b="1" smtClean="0">
              <a:solidFill>
                <a:schemeClr val="accent2"/>
              </a:solidFill>
              <a:latin typeface="Arial" charset="0"/>
            </a:endParaRPr>
          </a:p>
          <a:p>
            <a:pPr marL="365125" indent="-255588"/>
            <a:r>
              <a:rPr lang="es-ES" sz="2400" b="1" smtClean="0">
                <a:solidFill>
                  <a:schemeClr val="hlink"/>
                </a:solidFill>
                <a:latin typeface="Arial" charset="0"/>
              </a:rPr>
              <a:t>Urocultivo en muestra limpia</a:t>
            </a:r>
          </a:p>
          <a:p>
            <a:pPr marL="365125" indent="-255588"/>
            <a:endParaRPr lang="es-ES" sz="2400" b="1" smtClean="0">
              <a:solidFill>
                <a:schemeClr val="hlink"/>
              </a:solidFill>
              <a:latin typeface="Arial" charset="0"/>
            </a:endParaRPr>
          </a:p>
          <a:p>
            <a:pPr marL="365125" indent="-255588"/>
            <a:r>
              <a:rPr lang="es-ES" sz="2400" b="1" smtClean="0">
                <a:solidFill>
                  <a:schemeClr val="accent2"/>
                </a:solidFill>
                <a:latin typeface="Arial" charset="0"/>
              </a:rPr>
              <a:t>Cultivo de LCR y Cultivo de médula ósea.</a:t>
            </a:r>
          </a:p>
          <a:p>
            <a:pPr marL="365125" indent="-255588"/>
            <a:endParaRPr lang="es-ES" sz="2400" b="1" smtClean="0">
              <a:solidFill>
                <a:schemeClr val="accent2"/>
              </a:solidFill>
              <a:latin typeface="Arial" charset="0"/>
            </a:endParaRPr>
          </a:p>
          <a:p>
            <a:pPr marL="365125" indent="-255588"/>
            <a:r>
              <a:rPr lang="es-ES" sz="2400" b="1" smtClean="0">
                <a:solidFill>
                  <a:schemeClr val="hlink"/>
                </a:solidFill>
                <a:latin typeface="Arial" charset="0"/>
              </a:rPr>
              <a:t>Serología para la detección de antígeno de brucelosis.</a:t>
            </a:r>
          </a:p>
        </p:txBody>
      </p:sp>
      <p:sp>
        <p:nvSpPr>
          <p:cNvPr id="4" name="3 Rectángulo"/>
          <p:cNvSpPr/>
          <p:nvPr/>
        </p:nvSpPr>
        <p:spPr>
          <a:xfrm>
            <a:off x="6011863" y="6021388"/>
            <a:ext cx="2928937" cy="71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dirty="0"/>
              <a:t>http://www.nlm.nih.gov/medlineplus/spanish/ency/article/000597.htm</a:t>
            </a:r>
            <a:endParaRPr lang="es-ES" sz="1200" dirty="0"/>
          </a:p>
        </p:txBody>
      </p:sp>
      <p:sp>
        <p:nvSpPr>
          <p:cNvPr id="65541" name="Rectangle 5"/>
          <p:cNvSpPr>
            <a:spLocks noChangeArrowheads="1"/>
          </p:cNvSpPr>
          <p:nvPr/>
        </p:nvSpPr>
        <p:spPr bwMode="auto">
          <a:xfrm>
            <a:off x="250825" y="260350"/>
            <a:ext cx="8642350" cy="1008063"/>
          </a:xfrm>
          <a:prstGeom prst="rect">
            <a:avLst/>
          </a:prstGeom>
          <a:noFill/>
          <a:ln w="57150">
            <a:solidFill>
              <a:schemeClr val="hlink"/>
            </a:solidFill>
            <a:miter lim="800000"/>
            <a:headEnd/>
            <a:tailEnd/>
          </a:ln>
          <a:effectLst/>
        </p:spPr>
        <p:txBody>
          <a:bodyPr wrap="none" anchor="ctr"/>
          <a:lstStyle/>
          <a:p>
            <a:endParaRPr lang="es-MX"/>
          </a:p>
        </p:txBody>
      </p:sp>
      <p:sp>
        <p:nvSpPr>
          <p:cNvPr id="65542" name="Text Box 6"/>
          <p:cNvSpPr txBox="1">
            <a:spLocks noChangeArrowheads="1"/>
          </p:cNvSpPr>
          <p:nvPr/>
        </p:nvSpPr>
        <p:spPr bwMode="auto">
          <a:xfrm>
            <a:off x="323850" y="476250"/>
            <a:ext cx="8496300" cy="519113"/>
          </a:xfrm>
          <a:prstGeom prst="rect">
            <a:avLst/>
          </a:prstGeom>
          <a:noFill/>
          <a:ln w="9525">
            <a:noFill/>
            <a:miter lim="800000"/>
            <a:headEnd/>
            <a:tailEnd/>
          </a:ln>
          <a:effectLst/>
        </p:spPr>
        <p:txBody>
          <a:bodyPr>
            <a:spAutoFit/>
          </a:bodyPr>
          <a:lstStyle/>
          <a:p>
            <a:pPr algn="ctr"/>
            <a:r>
              <a:rPr lang="es-MX" sz="2800" b="1">
                <a:solidFill>
                  <a:schemeClr val="accent2"/>
                </a:solidFill>
              </a:rPr>
              <a:t>DX</a:t>
            </a:r>
            <a:endParaRPr lang="es-ES" sz="2800" b="1">
              <a:solidFill>
                <a:schemeClr val="accent2"/>
              </a:solidFill>
            </a:endParaRPr>
          </a:p>
        </p:txBody>
      </p:sp>
      <p:pic>
        <p:nvPicPr>
          <p:cNvPr id="65543" name="3 Imagen" descr="LOGO UDG.jpg"/>
          <p:cNvPicPr>
            <a:picLocks noChangeAspect="1"/>
          </p:cNvPicPr>
          <p:nvPr/>
        </p:nvPicPr>
        <p:blipFill>
          <a:blip r:embed="rId2"/>
          <a:srcRect/>
          <a:stretch>
            <a:fillRect/>
          </a:stretch>
        </p:blipFill>
        <p:spPr bwMode="auto">
          <a:xfrm>
            <a:off x="323850" y="333375"/>
            <a:ext cx="647700" cy="86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2"/>
          <p:cNvPicPr>
            <a:picLocks noChangeAspect="1" noChangeArrowheads="1"/>
          </p:cNvPicPr>
          <p:nvPr/>
        </p:nvPicPr>
        <p:blipFill>
          <a:blip r:embed="rId2"/>
          <a:srcRect/>
          <a:stretch>
            <a:fillRect/>
          </a:stretch>
        </p:blipFill>
        <p:spPr bwMode="auto">
          <a:xfrm>
            <a:off x="2051050" y="188913"/>
            <a:ext cx="4826000" cy="648017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2 Marcador de contenido"/>
          <p:cNvSpPr>
            <a:spLocks noGrp="1"/>
          </p:cNvSpPr>
          <p:nvPr>
            <p:ph idx="4294967295"/>
          </p:nvPr>
        </p:nvSpPr>
        <p:spPr/>
        <p:txBody>
          <a:bodyPr/>
          <a:lstStyle/>
          <a:p>
            <a:pPr marL="365125" indent="-255588"/>
            <a:r>
              <a:rPr lang="es-ES" sz="2400" b="1" smtClean="0">
                <a:solidFill>
                  <a:schemeClr val="hlink"/>
                </a:solidFill>
                <a:latin typeface="Arial" charset="0"/>
              </a:rPr>
              <a:t>Doxiciclina + Rifampicina por no menos de 6 semanas en adultos no gestantes.</a:t>
            </a:r>
          </a:p>
          <a:p>
            <a:pPr marL="365125" indent="-255588"/>
            <a:endParaRPr lang="es-ES" sz="2400" b="1" smtClean="0">
              <a:solidFill>
                <a:schemeClr val="hlink"/>
              </a:solidFill>
              <a:latin typeface="Arial" charset="0"/>
            </a:endParaRPr>
          </a:p>
          <a:p>
            <a:pPr marL="365125" indent="-255588"/>
            <a:r>
              <a:rPr lang="es-ES" sz="2400" b="1" smtClean="0">
                <a:solidFill>
                  <a:schemeClr val="accent2"/>
                </a:solidFill>
                <a:latin typeface="Arial" charset="0"/>
              </a:rPr>
              <a:t>Trimetropim sulfametoxazol en mujeres embarazadas y niños menores a 8 años.</a:t>
            </a:r>
          </a:p>
          <a:p>
            <a:pPr marL="365125" indent="-255588"/>
            <a:endParaRPr lang="es-ES" sz="2400" b="1" smtClean="0">
              <a:solidFill>
                <a:schemeClr val="accent2"/>
              </a:solidFill>
              <a:latin typeface="Arial" charset="0"/>
            </a:endParaRPr>
          </a:p>
          <a:p>
            <a:pPr marL="365125" indent="-255588"/>
            <a:r>
              <a:rPr lang="es-ES" sz="2400" b="1" smtClean="0">
                <a:solidFill>
                  <a:schemeClr val="hlink"/>
                </a:solidFill>
                <a:latin typeface="Arial" charset="0"/>
              </a:rPr>
              <a:t>Las penicilinas y cefalosporinas resultan ineficientes.</a:t>
            </a:r>
          </a:p>
        </p:txBody>
      </p:sp>
      <p:sp>
        <p:nvSpPr>
          <p:cNvPr id="67588" name="Rectangle 4"/>
          <p:cNvSpPr>
            <a:spLocks noChangeArrowheads="1"/>
          </p:cNvSpPr>
          <p:nvPr/>
        </p:nvSpPr>
        <p:spPr bwMode="auto">
          <a:xfrm>
            <a:off x="250825" y="260350"/>
            <a:ext cx="8642350" cy="1008063"/>
          </a:xfrm>
          <a:prstGeom prst="rect">
            <a:avLst/>
          </a:prstGeom>
          <a:noFill/>
          <a:ln w="57150">
            <a:solidFill>
              <a:schemeClr val="hlink"/>
            </a:solidFill>
            <a:miter lim="800000"/>
            <a:headEnd/>
            <a:tailEnd/>
          </a:ln>
          <a:effectLst/>
        </p:spPr>
        <p:txBody>
          <a:bodyPr wrap="none" anchor="ctr"/>
          <a:lstStyle/>
          <a:p>
            <a:endParaRPr lang="es-MX"/>
          </a:p>
        </p:txBody>
      </p:sp>
      <p:sp>
        <p:nvSpPr>
          <p:cNvPr id="67589" name="Text Box 5"/>
          <p:cNvSpPr txBox="1">
            <a:spLocks noChangeArrowheads="1"/>
          </p:cNvSpPr>
          <p:nvPr/>
        </p:nvSpPr>
        <p:spPr bwMode="auto">
          <a:xfrm>
            <a:off x="323850" y="476250"/>
            <a:ext cx="8496300" cy="519113"/>
          </a:xfrm>
          <a:prstGeom prst="rect">
            <a:avLst/>
          </a:prstGeom>
          <a:noFill/>
          <a:ln w="9525">
            <a:noFill/>
            <a:miter lim="800000"/>
            <a:headEnd/>
            <a:tailEnd/>
          </a:ln>
          <a:effectLst/>
        </p:spPr>
        <p:txBody>
          <a:bodyPr>
            <a:spAutoFit/>
          </a:bodyPr>
          <a:lstStyle/>
          <a:p>
            <a:pPr algn="ctr"/>
            <a:r>
              <a:rPr lang="es-MX" sz="2800" b="1">
                <a:solidFill>
                  <a:schemeClr val="accent2"/>
                </a:solidFill>
              </a:rPr>
              <a:t>TX</a:t>
            </a:r>
            <a:endParaRPr lang="es-ES" sz="2800" b="1">
              <a:solidFill>
                <a:schemeClr val="accent2"/>
              </a:solidFill>
            </a:endParaRPr>
          </a:p>
        </p:txBody>
      </p:sp>
      <p:pic>
        <p:nvPicPr>
          <p:cNvPr id="67590" name="3 Imagen" descr="LOGO UDG.jpg"/>
          <p:cNvPicPr>
            <a:picLocks noChangeAspect="1"/>
          </p:cNvPicPr>
          <p:nvPr/>
        </p:nvPicPr>
        <p:blipFill>
          <a:blip r:embed="rId2"/>
          <a:srcRect/>
          <a:stretch>
            <a:fillRect/>
          </a:stretch>
        </p:blipFill>
        <p:spPr bwMode="auto">
          <a:xfrm>
            <a:off x="323850" y="333375"/>
            <a:ext cx="647700" cy="86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2 Marcador de contenido"/>
          <p:cNvSpPr>
            <a:spLocks noGrp="1"/>
          </p:cNvSpPr>
          <p:nvPr>
            <p:ph idx="4294967295"/>
          </p:nvPr>
        </p:nvSpPr>
        <p:spPr>
          <a:xfrm>
            <a:off x="457200" y="1600200"/>
            <a:ext cx="8229600" cy="4852988"/>
          </a:xfrm>
        </p:spPr>
        <p:txBody>
          <a:bodyPr/>
          <a:lstStyle/>
          <a:p>
            <a:pPr marL="365125" indent="-255588"/>
            <a:r>
              <a:rPr lang="es-ES" sz="2400" b="1" smtClean="0">
                <a:solidFill>
                  <a:schemeClr val="hlink"/>
                </a:solidFill>
                <a:latin typeface="Arial" charset="0"/>
              </a:rPr>
              <a:t>Vacunación para ganado, no para humanos.</a:t>
            </a:r>
          </a:p>
          <a:p>
            <a:pPr marL="365125" indent="-255588"/>
            <a:endParaRPr lang="es-ES" sz="2400" b="1" smtClean="0">
              <a:solidFill>
                <a:schemeClr val="hlink"/>
              </a:solidFill>
              <a:latin typeface="Arial" charset="0"/>
            </a:endParaRPr>
          </a:p>
          <a:p>
            <a:pPr marL="365125" indent="-255588"/>
            <a:r>
              <a:rPr lang="es-ES" sz="2400" b="1" smtClean="0">
                <a:solidFill>
                  <a:schemeClr val="accent2"/>
                </a:solidFill>
                <a:latin typeface="Arial" charset="0"/>
              </a:rPr>
              <a:t>Concientización sobre el consumo de lácteos no pasteurizados.</a:t>
            </a:r>
          </a:p>
          <a:p>
            <a:pPr marL="365125" indent="-255588"/>
            <a:endParaRPr lang="es-ES" sz="2400" b="1" smtClean="0">
              <a:solidFill>
                <a:schemeClr val="accent2"/>
              </a:solidFill>
              <a:latin typeface="Arial" charset="0"/>
            </a:endParaRPr>
          </a:p>
          <a:p>
            <a:pPr marL="365125" indent="-255588"/>
            <a:r>
              <a:rPr lang="es-ES" sz="2400" b="1" smtClean="0">
                <a:solidFill>
                  <a:schemeClr val="hlink"/>
                </a:solidFill>
                <a:latin typeface="Arial" charset="0"/>
              </a:rPr>
              <a:t>Destrucción del ganado infectado.</a:t>
            </a:r>
          </a:p>
          <a:p>
            <a:pPr marL="365125" indent="-255588"/>
            <a:endParaRPr lang="es-ES" sz="2400" b="1" smtClean="0">
              <a:solidFill>
                <a:schemeClr val="hlink"/>
              </a:solidFill>
              <a:latin typeface="Arial" charset="0"/>
            </a:endParaRPr>
          </a:p>
          <a:p>
            <a:pPr marL="365125" indent="-255588"/>
            <a:r>
              <a:rPr lang="es-ES" sz="2400" b="1" smtClean="0">
                <a:solidFill>
                  <a:schemeClr val="accent2"/>
                </a:solidFill>
                <a:latin typeface="Arial" charset="0"/>
              </a:rPr>
              <a:t>Evitar el consumo de lácteos sin pasteurizar.</a:t>
            </a:r>
          </a:p>
          <a:p>
            <a:pPr marL="365125" indent="-255588"/>
            <a:endParaRPr lang="es-ES" sz="2400" b="1" smtClean="0">
              <a:solidFill>
                <a:schemeClr val="accent2"/>
              </a:solidFill>
              <a:latin typeface="Arial" charset="0"/>
            </a:endParaRPr>
          </a:p>
          <a:p>
            <a:pPr marL="365125" indent="-255588"/>
            <a:r>
              <a:rPr lang="es-ES" sz="2400" b="1" smtClean="0">
                <a:solidFill>
                  <a:schemeClr val="hlink"/>
                </a:solidFill>
                <a:latin typeface="Arial" charset="0"/>
              </a:rPr>
              <a:t>Ropa protectora, y uso de guantes en trabajadores de mataderos.</a:t>
            </a:r>
          </a:p>
          <a:p>
            <a:pPr marL="365125" indent="-255588"/>
            <a:endParaRPr lang="es-ES" sz="2400" b="1" smtClean="0">
              <a:solidFill>
                <a:schemeClr val="hlink"/>
              </a:solidFill>
              <a:latin typeface="Arial" charset="0"/>
            </a:endParaRPr>
          </a:p>
        </p:txBody>
      </p:sp>
      <p:sp>
        <p:nvSpPr>
          <p:cNvPr id="68612" name="Rectangle 4"/>
          <p:cNvSpPr>
            <a:spLocks noChangeArrowheads="1"/>
          </p:cNvSpPr>
          <p:nvPr/>
        </p:nvSpPr>
        <p:spPr bwMode="auto">
          <a:xfrm>
            <a:off x="250825" y="260350"/>
            <a:ext cx="8642350" cy="1008063"/>
          </a:xfrm>
          <a:prstGeom prst="rect">
            <a:avLst/>
          </a:prstGeom>
          <a:noFill/>
          <a:ln w="57150">
            <a:solidFill>
              <a:schemeClr val="hlink"/>
            </a:solidFill>
            <a:miter lim="800000"/>
            <a:headEnd/>
            <a:tailEnd/>
          </a:ln>
          <a:effectLst/>
        </p:spPr>
        <p:txBody>
          <a:bodyPr wrap="none" anchor="ctr"/>
          <a:lstStyle/>
          <a:p>
            <a:endParaRPr lang="es-MX"/>
          </a:p>
        </p:txBody>
      </p:sp>
      <p:sp>
        <p:nvSpPr>
          <p:cNvPr id="68613" name="Text Box 5"/>
          <p:cNvSpPr txBox="1">
            <a:spLocks noChangeArrowheads="1"/>
          </p:cNvSpPr>
          <p:nvPr/>
        </p:nvSpPr>
        <p:spPr bwMode="auto">
          <a:xfrm>
            <a:off x="323850" y="476250"/>
            <a:ext cx="8496300" cy="519113"/>
          </a:xfrm>
          <a:prstGeom prst="rect">
            <a:avLst/>
          </a:prstGeom>
          <a:noFill/>
          <a:ln w="9525">
            <a:noFill/>
            <a:miter lim="800000"/>
            <a:headEnd/>
            <a:tailEnd/>
          </a:ln>
          <a:effectLst/>
        </p:spPr>
        <p:txBody>
          <a:bodyPr>
            <a:spAutoFit/>
          </a:bodyPr>
          <a:lstStyle/>
          <a:p>
            <a:pPr algn="ctr"/>
            <a:r>
              <a:rPr lang="es-MX" sz="2800" b="1">
                <a:solidFill>
                  <a:schemeClr val="accent2"/>
                </a:solidFill>
              </a:rPr>
              <a:t>PREVENCIÓN</a:t>
            </a:r>
            <a:endParaRPr lang="es-ES" sz="2800" b="1">
              <a:solidFill>
                <a:schemeClr val="accent2"/>
              </a:solidFill>
            </a:endParaRPr>
          </a:p>
        </p:txBody>
      </p:sp>
      <p:pic>
        <p:nvPicPr>
          <p:cNvPr id="68614" name="3 Imagen" descr="LOGO UDG.jpg"/>
          <p:cNvPicPr>
            <a:picLocks noChangeAspect="1"/>
          </p:cNvPicPr>
          <p:nvPr/>
        </p:nvPicPr>
        <p:blipFill>
          <a:blip r:embed="rId3"/>
          <a:srcRect/>
          <a:stretch>
            <a:fillRect/>
          </a:stretch>
        </p:blipFill>
        <p:spPr bwMode="auto">
          <a:xfrm>
            <a:off x="323850" y="333375"/>
            <a:ext cx="647700" cy="86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ChangeArrowheads="1"/>
          </p:cNvSpPr>
          <p:nvPr/>
        </p:nvSpPr>
        <p:spPr bwMode="auto">
          <a:xfrm>
            <a:off x="250825" y="260350"/>
            <a:ext cx="8642350" cy="1008063"/>
          </a:xfrm>
          <a:prstGeom prst="rect">
            <a:avLst/>
          </a:prstGeom>
          <a:noFill/>
          <a:ln w="57150">
            <a:solidFill>
              <a:schemeClr val="hlink"/>
            </a:solidFill>
            <a:miter lim="800000"/>
            <a:headEnd/>
            <a:tailEnd/>
          </a:ln>
          <a:effectLst/>
        </p:spPr>
        <p:txBody>
          <a:bodyPr wrap="none" anchor="ctr"/>
          <a:lstStyle/>
          <a:p>
            <a:endParaRPr lang="es-MX"/>
          </a:p>
        </p:txBody>
      </p:sp>
      <p:sp>
        <p:nvSpPr>
          <p:cNvPr id="70661" name="Text Box 5"/>
          <p:cNvSpPr txBox="1">
            <a:spLocks noChangeArrowheads="1"/>
          </p:cNvSpPr>
          <p:nvPr/>
        </p:nvSpPr>
        <p:spPr bwMode="auto">
          <a:xfrm>
            <a:off x="323850" y="476250"/>
            <a:ext cx="8496300" cy="519113"/>
          </a:xfrm>
          <a:prstGeom prst="rect">
            <a:avLst/>
          </a:prstGeom>
          <a:noFill/>
          <a:ln w="9525">
            <a:noFill/>
            <a:miter lim="800000"/>
            <a:headEnd/>
            <a:tailEnd/>
          </a:ln>
          <a:effectLst/>
        </p:spPr>
        <p:txBody>
          <a:bodyPr>
            <a:spAutoFit/>
          </a:bodyPr>
          <a:lstStyle/>
          <a:p>
            <a:pPr algn="ctr"/>
            <a:r>
              <a:rPr lang="es-MX" sz="2800" b="1">
                <a:solidFill>
                  <a:schemeClr val="accent2"/>
                </a:solidFill>
              </a:rPr>
              <a:t>BIBLIOGRAFÍA</a:t>
            </a:r>
            <a:endParaRPr lang="es-ES" sz="2800" b="1">
              <a:solidFill>
                <a:schemeClr val="accent2"/>
              </a:solidFill>
            </a:endParaRPr>
          </a:p>
        </p:txBody>
      </p:sp>
      <p:pic>
        <p:nvPicPr>
          <p:cNvPr id="70662" name="3 Imagen" descr="LOGO UDG.jpg"/>
          <p:cNvPicPr>
            <a:picLocks noChangeAspect="1"/>
          </p:cNvPicPr>
          <p:nvPr/>
        </p:nvPicPr>
        <p:blipFill>
          <a:blip r:embed="rId2"/>
          <a:srcRect/>
          <a:stretch>
            <a:fillRect/>
          </a:stretch>
        </p:blipFill>
        <p:spPr bwMode="auto">
          <a:xfrm>
            <a:off x="323850" y="333375"/>
            <a:ext cx="647700" cy="863600"/>
          </a:xfrm>
          <a:prstGeom prst="rect">
            <a:avLst/>
          </a:prstGeom>
          <a:noFill/>
          <a:ln w="9525">
            <a:noFill/>
            <a:miter lim="800000"/>
            <a:headEnd/>
            <a:tailEnd/>
          </a:ln>
        </p:spPr>
      </p:pic>
      <p:sp>
        <p:nvSpPr>
          <p:cNvPr id="70663" name="Rectangle 7"/>
          <p:cNvSpPr>
            <a:spLocks noChangeArrowheads="1"/>
          </p:cNvSpPr>
          <p:nvPr/>
        </p:nvSpPr>
        <p:spPr bwMode="auto">
          <a:xfrm>
            <a:off x="323850" y="1844675"/>
            <a:ext cx="8137525" cy="3086100"/>
          </a:xfrm>
          <a:prstGeom prst="rect">
            <a:avLst/>
          </a:prstGeom>
          <a:noFill/>
          <a:ln w="9525">
            <a:noFill/>
            <a:miter lim="800000"/>
            <a:headEnd/>
            <a:tailEnd/>
          </a:ln>
          <a:effectLst/>
        </p:spPr>
        <p:txBody>
          <a:bodyPr>
            <a:spAutoFit/>
          </a:bodyPr>
          <a:lstStyle/>
          <a:p>
            <a:pPr>
              <a:spcBef>
                <a:spcPct val="20000"/>
              </a:spcBef>
              <a:buFont typeface="Arial" charset="0"/>
              <a:buChar char="•"/>
            </a:pPr>
            <a:r>
              <a:rPr lang="es-MX" sz="2400" b="1">
                <a:solidFill>
                  <a:schemeClr val="hlink"/>
                </a:solidFill>
              </a:rPr>
              <a:t>Microbiología médica, P.R. Murray</a:t>
            </a:r>
          </a:p>
          <a:p>
            <a:pPr>
              <a:spcBef>
                <a:spcPct val="20000"/>
              </a:spcBef>
              <a:buFont typeface="Arial" charset="0"/>
              <a:buChar char="•"/>
            </a:pPr>
            <a:endParaRPr lang="es-ES" sz="2400" b="1">
              <a:solidFill>
                <a:schemeClr val="hlink"/>
              </a:solidFill>
            </a:endParaRPr>
          </a:p>
          <a:p>
            <a:pPr>
              <a:spcBef>
                <a:spcPct val="20000"/>
              </a:spcBef>
              <a:buFont typeface="Arial" charset="0"/>
              <a:buChar char="•"/>
            </a:pPr>
            <a:r>
              <a:rPr lang="es-ES" sz="2400" b="1">
                <a:solidFill>
                  <a:schemeClr val="accent2"/>
                </a:solidFill>
              </a:rPr>
              <a:t>http://www.nlm.nih.gov/medlineplus</a:t>
            </a:r>
          </a:p>
          <a:p>
            <a:pPr>
              <a:spcBef>
                <a:spcPct val="20000"/>
              </a:spcBef>
              <a:buFont typeface="Arial" charset="0"/>
              <a:buChar char="•"/>
            </a:pPr>
            <a:endParaRPr lang="es-ES" sz="2400" b="1">
              <a:solidFill>
                <a:schemeClr val="accent2"/>
              </a:solidFill>
            </a:endParaRPr>
          </a:p>
          <a:p>
            <a:pPr>
              <a:spcBef>
                <a:spcPct val="20000"/>
              </a:spcBef>
              <a:buFont typeface="Arial" charset="0"/>
              <a:buChar char="•"/>
            </a:pPr>
            <a:r>
              <a:rPr lang="es-ES" sz="2400" b="1">
                <a:solidFill>
                  <a:schemeClr val="hlink"/>
                </a:solidFill>
              </a:rPr>
              <a:t>http://www.dgepi.salud.gob.mx</a:t>
            </a:r>
          </a:p>
          <a:p>
            <a:pPr>
              <a:spcBef>
                <a:spcPct val="20000"/>
              </a:spcBef>
              <a:buFont typeface="Arial" charset="0"/>
              <a:buChar char="•"/>
            </a:pPr>
            <a:endParaRPr lang="es-ES" sz="2400" b="1">
              <a:solidFill>
                <a:schemeClr val="hlink"/>
              </a:solidFill>
            </a:endParaRPr>
          </a:p>
          <a:p>
            <a:pPr>
              <a:spcBef>
                <a:spcPct val="20000"/>
              </a:spcBef>
              <a:buFont typeface="Arial" charset="0"/>
              <a:buChar char="•"/>
            </a:pPr>
            <a:r>
              <a:rPr lang="es-ES" sz="2400" b="1">
                <a:solidFill>
                  <a:schemeClr val="accent2"/>
                </a:solidFill>
              </a:rPr>
              <a:t>http://www.bt.cdc.gov/agent/brucellosis</a:t>
            </a:r>
            <a:endParaRPr lang="es-MX" sz="2400" b="1">
              <a:solidFill>
                <a:schemeClr val="hlink"/>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descr="untitled"/>
          <p:cNvPicPr>
            <a:picLocks noChangeAspect="1" noChangeArrowheads="1"/>
          </p:cNvPicPr>
          <p:nvPr/>
        </p:nvPicPr>
        <p:blipFill>
          <a:blip r:embed="rId2"/>
          <a:srcRect/>
          <a:stretch>
            <a:fillRect/>
          </a:stretch>
        </p:blipFill>
        <p:spPr bwMode="auto">
          <a:xfrm>
            <a:off x="1835150" y="620713"/>
            <a:ext cx="5688013" cy="562133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2 Marcador de contenido"/>
          <p:cNvSpPr>
            <a:spLocks noGrp="1"/>
          </p:cNvSpPr>
          <p:nvPr>
            <p:ph idx="1"/>
          </p:nvPr>
        </p:nvSpPr>
        <p:spPr>
          <a:xfrm>
            <a:off x="457200" y="2319338"/>
            <a:ext cx="8229600" cy="2765425"/>
          </a:xfrm>
        </p:spPr>
        <p:txBody>
          <a:bodyPr/>
          <a:lstStyle/>
          <a:p>
            <a:r>
              <a:rPr lang="es-MX" sz="2400" b="1" smtClean="0">
                <a:solidFill>
                  <a:schemeClr val="hlink"/>
                </a:solidFill>
                <a:latin typeface="Arial" charset="0"/>
              </a:rPr>
              <a:t>Son capaces de utilizar un gran número de compuestos orgánicos como fuentes de carbono y de nitrógeno, y algunas cepas crecen incluso en agua destilada al degradar los restos de los nutrientes.</a:t>
            </a:r>
          </a:p>
          <a:p>
            <a:endParaRPr lang="es-MX" sz="2400" b="1" smtClean="0">
              <a:solidFill>
                <a:schemeClr val="hlink"/>
              </a:solidFill>
              <a:latin typeface="Arial" charset="0"/>
            </a:endParaRPr>
          </a:p>
        </p:txBody>
      </p:sp>
      <p:sp>
        <p:nvSpPr>
          <p:cNvPr id="17412" name="Rectangle 4"/>
          <p:cNvSpPr>
            <a:spLocks noChangeArrowheads="1"/>
          </p:cNvSpPr>
          <p:nvPr/>
        </p:nvSpPr>
        <p:spPr bwMode="auto">
          <a:xfrm>
            <a:off x="250825" y="260350"/>
            <a:ext cx="8642350" cy="1008063"/>
          </a:xfrm>
          <a:prstGeom prst="rect">
            <a:avLst/>
          </a:prstGeom>
          <a:noFill/>
          <a:ln w="57150">
            <a:solidFill>
              <a:schemeClr val="hlink"/>
            </a:solidFill>
            <a:miter lim="800000"/>
            <a:headEnd/>
            <a:tailEnd/>
          </a:ln>
          <a:effectLst/>
        </p:spPr>
        <p:txBody>
          <a:bodyPr wrap="none" anchor="ctr"/>
          <a:lstStyle/>
          <a:p>
            <a:endParaRPr lang="es-MX"/>
          </a:p>
        </p:txBody>
      </p:sp>
      <p:pic>
        <p:nvPicPr>
          <p:cNvPr id="17413" name="3 Imagen" descr="LOGO UDG.jpg"/>
          <p:cNvPicPr>
            <a:picLocks noChangeAspect="1"/>
          </p:cNvPicPr>
          <p:nvPr/>
        </p:nvPicPr>
        <p:blipFill>
          <a:blip r:embed="rId2"/>
          <a:srcRect/>
          <a:stretch>
            <a:fillRect/>
          </a:stretch>
        </p:blipFill>
        <p:spPr bwMode="auto">
          <a:xfrm>
            <a:off x="323850" y="333375"/>
            <a:ext cx="647700" cy="863600"/>
          </a:xfrm>
          <a:prstGeom prst="rect">
            <a:avLst/>
          </a:prstGeom>
          <a:noFill/>
          <a:ln w="9525">
            <a:noFill/>
            <a:miter lim="800000"/>
            <a:headEnd/>
            <a:tailEnd/>
          </a:ln>
        </p:spPr>
      </p:pic>
      <p:sp>
        <p:nvSpPr>
          <p:cNvPr id="17414" name="Text Box 6"/>
          <p:cNvSpPr txBox="1">
            <a:spLocks noChangeArrowheads="1"/>
          </p:cNvSpPr>
          <p:nvPr/>
        </p:nvSpPr>
        <p:spPr bwMode="auto">
          <a:xfrm>
            <a:off x="323850" y="476250"/>
            <a:ext cx="8496300" cy="519113"/>
          </a:xfrm>
          <a:prstGeom prst="rect">
            <a:avLst/>
          </a:prstGeom>
          <a:noFill/>
          <a:ln w="9525">
            <a:noFill/>
            <a:miter lim="800000"/>
            <a:headEnd/>
            <a:tailEnd/>
          </a:ln>
          <a:effectLst/>
        </p:spPr>
        <p:txBody>
          <a:bodyPr>
            <a:spAutoFit/>
          </a:bodyPr>
          <a:lstStyle/>
          <a:p>
            <a:pPr algn="ctr"/>
            <a:r>
              <a:rPr lang="es-MX" sz="2800" b="1">
                <a:solidFill>
                  <a:schemeClr val="accent2"/>
                </a:solidFill>
              </a:rPr>
              <a:t>REQUERIMIENTOS NUTRICIONALES</a:t>
            </a:r>
            <a:endParaRPr lang="es-ES" sz="2800" b="1">
              <a:solidFill>
                <a:schemeClr val="accent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nSpc>
                <a:spcPct val="90000"/>
              </a:lnSpc>
            </a:pPr>
            <a:r>
              <a:rPr lang="es-MX" sz="2400" b="1" smtClean="0">
                <a:solidFill>
                  <a:schemeClr val="hlink"/>
                </a:solidFill>
                <a:latin typeface="Arial" charset="0"/>
              </a:rPr>
              <a:t>Microorganismos ubicuos. Se encuentran en la tierra, en la materia orgánica en descomposición, en la vegetación y en el agua. </a:t>
            </a:r>
          </a:p>
          <a:p>
            <a:pPr>
              <a:lnSpc>
                <a:spcPct val="90000"/>
              </a:lnSpc>
            </a:pPr>
            <a:endParaRPr lang="es-MX" sz="2400" b="1" smtClean="0">
              <a:solidFill>
                <a:schemeClr val="hlink"/>
              </a:solidFill>
              <a:latin typeface="Arial" charset="0"/>
            </a:endParaRPr>
          </a:p>
          <a:p>
            <a:pPr>
              <a:lnSpc>
                <a:spcPct val="90000"/>
              </a:lnSpc>
            </a:pPr>
            <a:r>
              <a:rPr lang="es-MX" sz="2400" b="1" smtClean="0">
                <a:solidFill>
                  <a:schemeClr val="accent2"/>
                </a:solidFill>
                <a:latin typeface="Arial" charset="0"/>
              </a:rPr>
              <a:t>Ambiente hospitalario: ambientes húmedos,  comida, flores de los jarrones, lavabos, baños, trapeadores, respiradores y equipos de diálisis, e incluso las soluciones desinfectantes.</a:t>
            </a:r>
            <a:r>
              <a:rPr lang="es-MX" sz="2400" b="1" smtClean="0">
                <a:solidFill>
                  <a:schemeClr val="hlink"/>
                </a:solidFill>
                <a:latin typeface="Arial" charset="0"/>
              </a:rPr>
              <a:t> </a:t>
            </a:r>
          </a:p>
          <a:p>
            <a:pPr>
              <a:lnSpc>
                <a:spcPct val="90000"/>
              </a:lnSpc>
            </a:pPr>
            <a:endParaRPr lang="es-MX" sz="2400" b="1" smtClean="0">
              <a:solidFill>
                <a:schemeClr val="hlink"/>
              </a:solidFill>
              <a:latin typeface="Arial" charset="0"/>
            </a:endParaRPr>
          </a:p>
          <a:p>
            <a:pPr>
              <a:lnSpc>
                <a:spcPct val="90000"/>
              </a:lnSpc>
            </a:pPr>
            <a:r>
              <a:rPr lang="es-MX" sz="2400" b="1" smtClean="0">
                <a:solidFill>
                  <a:schemeClr val="hlink"/>
                </a:solidFill>
                <a:latin typeface="Arial" charset="0"/>
              </a:rPr>
              <a:t>Es infrecuente que forme parte de forma persistente de la flora microbiana normal del ser humano, excepto en los pacientes hospitalizados y en los pacientes ambulatorios inmuno-deprimidos.</a:t>
            </a:r>
          </a:p>
        </p:txBody>
      </p:sp>
      <p:sp>
        <p:nvSpPr>
          <p:cNvPr id="19460" name="Rectangle 4"/>
          <p:cNvSpPr>
            <a:spLocks noChangeArrowheads="1"/>
          </p:cNvSpPr>
          <p:nvPr/>
        </p:nvSpPr>
        <p:spPr bwMode="auto">
          <a:xfrm>
            <a:off x="250825" y="260350"/>
            <a:ext cx="8642350" cy="1008063"/>
          </a:xfrm>
          <a:prstGeom prst="rect">
            <a:avLst/>
          </a:prstGeom>
          <a:noFill/>
          <a:ln w="57150">
            <a:solidFill>
              <a:schemeClr val="hlink"/>
            </a:solidFill>
            <a:miter lim="800000"/>
            <a:headEnd/>
            <a:tailEnd/>
          </a:ln>
          <a:effectLst/>
        </p:spPr>
        <p:txBody>
          <a:bodyPr wrap="none" anchor="ctr"/>
          <a:lstStyle/>
          <a:p>
            <a:endParaRPr lang="es-MX"/>
          </a:p>
        </p:txBody>
      </p:sp>
      <p:pic>
        <p:nvPicPr>
          <p:cNvPr id="19461" name="3 Imagen" descr="LOGO UDG.jpg"/>
          <p:cNvPicPr>
            <a:picLocks noChangeAspect="1"/>
          </p:cNvPicPr>
          <p:nvPr/>
        </p:nvPicPr>
        <p:blipFill>
          <a:blip r:embed="rId2"/>
          <a:srcRect/>
          <a:stretch>
            <a:fillRect/>
          </a:stretch>
        </p:blipFill>
        <p:spPr bwMode="auto">
          <a:xfrm>
            <a:off x="323850" y="333375"/>
            <a:ext cx="647700" cy="863600"/>
          </a:xfrm>
          <a:prstGeom prst="rect">
            <a:avLst/>
          </a:prstGeom>
          <a:noFill/>
          <a:ln w="9525">
            <a:noFill/>
            <a:miter lim="800000"/>
            <a:headEnd/>
            <a:tailEnd/>
          </a:ln>
        </p:spPr>
      </p:pic>
      <p:sp>
        <p:nvSpPr>
          <p:cNvPr id="19462" name="Text Box 6"/>
          <p:cNvSpPr txBox="1">
            <a:spLocks noChangeArrowheads="1"/>
          </p:cNvSpPr>
          <p:nvPr/>
        </p:nvSpPr>
        <p:spPr bwMode="auto">
          <a:xfrm>
            <a:off x="323850" y="476250"/>
            <a:ext cx="8496300" cy="519113"/>
          </a:xfrm>
          <a:prstGeom prst="rect">
            <a:avLst/>
          </a:prstGeom>
          <a:noFill/>
          <a:ln w="9525">
            <a:noFill/>
            <a:miter lim="800000"/>
            <a:headEnd/>
            <a:tailEnd/>
          </a:ln>
          <a:effectLst/>
        </p:spPr>
        <p:txBody>
          <a:bodyPr>
            <a:spAutoFit/>
          </a:bodyPr>
          <a:lstStyle/>
          <a:p>
            <a:pPr algn="ctr"/>
            <a:r>
              <a:rPr lang="es-MX" sz="2800" b="1">
                <a:solidFill>
                  <a:schemeClr val="accent2"/>
                </a:solidFill>
              </a:rPr>
              <a:t>HABITAT</a:t>
            </a:r>
            <a:endParaRPr lang="es-ES" sz="2800" b="1">
              <a:solidFill>
                <a:schemeClr val="accent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ChangeArrowheads="1"/>
          </p:cNvSpPr>
          <p:nvPr/>
        </p:nvSpPr>
        <p:spPr bwMode="auto">
          <a:xfrm>
            <a:off x="250825" y="260350"/>
            <a:ext cx="8642350" cy="1008063"/>
          </a:xfrm>
          <a:prstGeom prst="rect">
            <a:avLst/>
          </a:prstGeom>
          <a:noFill/>
          <a:ln w="57150">
            <a:solidFill>
              <a:schemeClr val="hlink"/>
            </a:solidFill>
            <a:miter lim="800000"/>
            <a:headEnd/>
            <a:tailEnd/>
          </a:ln>
          <a:effectLst/>
        </p:spPr>
        <p:txBody>
          <a:bodyPr wrap="none" anchor="ctr"/>
          <a:lstStyle/>
          <a:p>
            <a:endParaRPr lang="es-MX"/>
          </a:p>
        </p:txBody>
      </p:sp>
      <p:pic>
        <p:nvPicPr>
          <p:cNvPr id="43012" name="3 Imagen" descr="LOGO UDG.jpg"/>
          <p:cNvPicPr>
            <a:picLocks noChangeAspect="1"/>
          </p:cNvPicPr>
          <p:nvPr/>
        </p:nvPicPr>
        <p:blipFill>
          <a:blip r:embed="rId2"/>
          <a:srcRect/>
          <a:stretch>
            <a:fillRect/>
          </a:stretch>
        </p:blipFill>
        <p:spPr bwMode="auto">
          <a:xfrm>
            <a:off x="323850" y="333375"/>
            <a:ext cx="647700" cy="863600"/>
          </a:xfrm>
          <a:prstGeom prst="rect">
            <a:avLst/>
          </a:prstGeom>
          <a:noFill/>
          <a:ln w="9525">
            <a:noFill/>
            <a:miter lim="800000"/>
            <a:headEnd/>
            <a:tailEnd/>
          </a:ln>
        </p:spPr>
      </p:pic>
      <p:sp>
        <p:nvSpPr>
          <p:cNvPr id="43013" name="Text Box 5"/>
          <p:cNvSpPr txBox="1">
            <a:spLocks noChangeArrowheads="1"/>
          </p:cNvSpPr>
          <p:nvPr/>
        </p:nvSpPr>
        <p:spPr bwMode="auto">
          <a:xfrm>
            <a:off x="323850" y="476250"/>
            <a:ext cx="8496300" cy="519113"/>
          </a:xfrm>
          <a:prstGeom prst="rect">
            <a:avLst/>
          </a:prstGeom>
          <a:noFill/>
          <a:ln w="9525">
            <a:noFill/>
            <a:miter lim="800000"/>
            <a:headEnd/>
            <a:tailEnd/>
          </a:ln>
          <a:effectLst/>
        </p:spPr>
        <p:txBody>
          <a:bodyPr>
            <a:spAutoFit/>
          </a:bodyPr>
          <a:lstStyle/>
          <a:p>
            <a:pPr algn="ctr"/>
            <a:r>
              <a:rPr lang="es-MX" sz="2800" b="1">
                <a:solidFill>
                  <a:schemeClr val="accent2"/>
                </a:solidFill>
              </a:rPr>
              <a:t>PSEUDOMONAS AERUGINOSA</a:t>
            </a:r>
            <a:endParaRPr lang="es-ES" sz="2800" b="1">
              <a:solidFill>
                <a:schemeClr val="accent2"/>
              </a:solidFill>
            </a:endParaRPr>
          </a:p>
        </p:txBody>
      </p:sp>
      <p:sp>
        <p:nvSpPr>
          <p:cNvPr id="43014" name="Text Box 6"/>
          <p:cNvSpPr txBox="1">
            <a:spLocks noChangeArrowheads="1"/>
          </p:cNvSpPr>
          <p:nvPr/>
        </p:nvSpPr>
        <p:spPr bwMode="auto">
          <a:xfrm>
            <a:off x="107950" y="1484313"/>
            <a:ext cx="4176713" cy="915987"/>
          </a:xfrm>
          <a:prstGeom prst="rect">
            <a:avLst/>
          </a:prstGeom>
          <a:noFill/>
          <a:ln w="9525">
            <a:noFill/>
            <a:miter lim="800000"/>
            <a:headEnd/>
            <a:tailEnd/>
          </a:ln>
          <a:effectLst/>
        </p:spPr>
        <p:txBody>
          <a:bodyPr>
            <a:spAutoFit/>
          </a:bodyPr>
          <a:lstStyle/>
          <a:p>
            <a:pPr algn="ctr"/>
            <a:r>
              <a:rPr lang="es-ES" b="1">
                <a:solidFill>
                  <a:schemeClr val="hlink"/>
                </a:solidFill>
              </a:rPr>
              <a:t>Scanning Electron Micrograph of </a:t>
            </a:r>
            <a:r>
              <a:rPr lang="es-ES" b="1" i="1">
                <a:solidFill>
                  <a:schemeClr val="hlink"/>
                </a:solidFill>
              </a:rPr>
              <a:t>Pseudomonas aeruginosa</a:t>
            </a:r>
            <a:r>
              <a:rPr lang="es-ES" b="1">
                <a:solidFill>
                  <a:schemeClr val="hlink"/>
                </a:solidFill>
              </a:rPr>
              <a:t> Colonizing a Vascular Catheter </a:t>
            </a:r>
          </a:p>
        </p:txBody>
      </p:sp>
      <p:pic>
        <p:nvPicPr>
          <p:cNvPr id="43015" name="Picture 7" descr="Pseodomonas_catheter"/>
          <p:cNvPicPr>
            <a:picLocks noChangeAspect="1" noChangeArrowheads="1"/>
          </p:cNvPicPr>
          <p:nvPr/>
        </p:nvPicPr>
        <p:blipFill>
          <a:blip r:embed="rId3"/>
          <a:srcRect/>
          <a:stretch>
            <a:fillRect/>
          </a:stretch>
        </p:blipFill>
        <p:spPr bwMode="auto">
          <a:xfrm>
            <a:off x="4067175" y="1412875"/>
            <a:ext cx="3859213" cy="4608513"/>
          </a:xfrm>
          <a:prstGeom prst="rect">
            <a:avLst/>
          </a:prstGeom>
          <a:noFill/>
        </p:spPr>
      </p:pic>
      <p:sp>
        <p:nvSpPr>
          <p:cNvPr id="43016" name="Text Box 8"/>
          <p:cNvSpPr txBox="1">
            <a:spLocks noChangeArrowheads="1"/>
          </p:cNvSpPr>
          <p:nvPr/>
        </p:nvSpPr>
        <p:spPr bwMode="auto">
          <a:xfrm>
            <a:off x="107950" y="3716338"/>
            <a:ext cx="4033838" cy="915987"/>
          </a:xfrm>
          <a:prstGeom prst="rect">
            <a:avLst/>
          </a:prstGeom>
          <a:noFill/>
          <a:ln w="9525">
            <a:noFill/>
            <a:miter lim="800000"/>
            <a:headEnd/>
            <a:tailEnd/>
          </a:ln>
          <a:effectLst/>
        </p:spPr>
        <p:txBody>
          <a:bodyPr>
            <a:spAutoFit/>
          </a:bodyPr>
          <a:lstStyle/>
          <a:p>
            <a:pPr algn="ctr"/>
            <a:r>
              <a:rPr lang="es-ES" b="1">
                <a:solidFill>
                  <a:schemeClr val="accent2"/>
                </a:solidFill>
              </a:rPr>
              <a:t>The microcolonies of </a:t>
            </a:r>
            <a:r>
              <a:rPr lang="es-ES" b="1" i="1">
                <a:solidFill>
                  <a:schemeClr val="accent2"/>
                </a:solidFill>
              </a:rPr>
              <a:t>Pseudomonas</a:t>
            </a:r>
            <a:r>
              <a:rPr lang="es-ES" b="1">
                <a:solidFill>
                  <a:schemeClr val="accent2"/>
                </a:solidFill>
              </a:rPr>
              <a:t> are attaced to the catheter by a glycocalyx.</a:t>
            </a:r>
          </a:p>
        </p:txBody>
      </p:sp>
      <p:sp>
        <p:nvSpPr>
          <p:cNvPr id="43017" name="Rectangle 9"/>
          <p:cNvSpPr>
            <a:spLocks noChangeArrowheads="1"/>
          </p:cNvSpPr>
          <p:nvPr/>
        </p:nvSpPr>
        <p:spPr bwMode="auto">
          <a:xfrm>
            <a:off x="2627313" y="6092825"/>
            <a:ext cx="6445250" cy="581025"/>
          </a:xfrm>
          <a:prstGeom prst="rect">
            <a:avLst/>
          </a:prstGeom>
          <a:noFill/>
          <a:ln w="9525">
            <a:noFill/>
            <a:miter lim="800000"/>
            <a:headEnd/>
            <a:tailEnd/>
          </a:ln>
          <a:effectLst/>
        </p:spPr>
        <p:txBody>
          <a:bodyPr>
            <a:spAutoFit/>
          </a:bodyPr>
          <a:lstStyle/>
          <a:p>
            <a:pPr algn="ctr"/>
            <a:r>
              <a:rPr lang="es-ES" sz="1600" b="1">
                <a:solidFill>
                  <a:schemeClr val="hlink"/>
                </a:solidFill>
              </a:rPr>
              <a:t>http://student.ccbcmd.edu/courses/bio141/labmanua/lab12/images/Pseodomonas_catheter.jpeg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4"/>
          <p:cNvSpPr txBox="1">
            <a:spLocks noChangeArrowheads="1"/>
          </p:cNvSpPr>
          <p:nvPr/>
        </p:nvSpPr>
        <p:spPr bwMode="auto">
          <a:xfrm>
            <a:off x="395288" y="1628775"/>
            <a:ext cx="8496300" cy="3743325"/>
          </a:xfrm>
          <a:prstGeom prst="rect">
            <a:avLst/>
          </a:prstGeom>
          <a:noFill/>
          <a:ln w="9525">
            <a:noFill/>
            <a:miter lim="800000"/>
            <a:headEnd/>
            <a:tailEnd/>
          </a:ln>
          <a:effectLst/>
        </p:spPr>
        <p:txBody>
          <a:bodyPr>
            <a:spAutoFit/>
          </a:bodyPr>
          <a:lstStyle/>
          <a:p>
            <a:r>
              <a:rPr lang="es-ES" sz="2400" b="1">
                <a:solidFill>
                  <a:schemeClr val="hlink"/>
                </a:solidFill>
              </a:rPr>
              <a:t>.-En medios líquidos se desplaza “nadando” mediante un único flagelo polar. </a:t>
            </a:r>
          </a:p>
          <a:p>
            <a:endParaRPr lang="es-ES" sz="2400" b="1">
              <a:solidFill>
                <a:schemeClr val="hlink"/>
              </a:solidFill>
            </a:endParaRPr>
          </a:p>
          <a:p>
            <a:r>
              <a:rPr lang="es-ES" sz="2400" b="1">
                <a:solidFill>
                  <a:schemeClr val="accent2"/>
                </a:solidFill>
              </a:rPr>
              <a:t>.-Sobre las superficies por un mecanismo llamado “twitching” que depende de las fimbrias o pili tipo IV. </a:t>
            </a:r>
          </a:p>
          <a:p>
            <a:endParaRPr lang="es-ES" sz="2400" b="1">
              <a:solidFill>
                <a:schemeClr val="accent2"/>
              </a:solidFill>
            </a:endParaRPr>
          </a:p>
          <a:p>
            <a:r>
              <a:rPr lang="es-ES" sz="2400" b="1">
                <a:solidFill>
                  <a:schemeClr val="hlink"/>
                </a:solidFill>
              </a:rPr>
              <a:t>.-La motilidad tipo “swarming” se realiza en medios semi-sólidos y representa un movimiento concertado de las células en las que se vuelven alargadas y presentan</a:t>
            </a:r>
          </a:p>
          <a:p>
            <a:r>
              <a:rPr lang="es-ES" sz="2400" b="1">
                <a:solidFill>
                  <a:schemeClr val="hlink"/>
                </a:solidFill>
              </a:rPr>
              <a:t>múltiples flagelos.</a:t>
            </a:r>
          </a:p>
        </p:txBody>
      </p:sp>
      <p:sp>
        <p:nvSpPr>
          <p:cNvPr id="44037" name="Rectangle 5"/>
          <p:cNvSpPr>
            <a:spLocks noChangeArrowheads="1"/>
          </p:cNvSpPr>
          <p:nvPr/>
        </p:nvSpPr>
        <p:spPr bwMode="auto">
          <a:xfrm>
            <a:off x="250825" y="260350"/>
            <a:ext cx="8642350" cy="1008063"/>
          </a:xfrm>
          <a:prstGeom prst="rect">
            <a:avLst/>
          </a:prstGeom>
          <a:noFill/>
          <a:ln w="57150">
            <a:solidFill>
              <a:schemeClr val="hlink"/>
            </a:solidFill>
            <a:miter lim="800000"/>
            <a:headEnd/>
            <a:tailEnd/>
          </a:ln>
          <a:effectLst/>
        </p:spPr>
        <p:txBody>
          <a:bodyPr wrap="none" anchor="ctr"/>
          <a:lstStyle/>
          <a:p>
            <a:endParaRPr lang="es-MX"/>
          </a:p>
        </p:txBody>
      </p:sp>
      <p:pic>
        <p:nvPicPr>
          <p:cNvPr id="44038" name="3 Imagen" descr="LOGO UDG.jpg"/>
          <p:cNvPicPr>
            <a:picLocks noChangeAspect="1"/>
          </p:cNvPicPr>
          <p:nvPr/>
        </p:nvPicPr>
        <p:blipFill>
          <a:blip r:embed="rId2"/>
          <a:srcRect/>
          <a:stretch>
            <a:fillRect/>
          </a:stretch>
        </p:blipFill>
        <p:spPr bwMode="auto">
          <a:xfrm>
            <a:off x="323850" y="333375"/>
            <a:ext cx="647700" cy="863600"/>
          </a:xfrm>
          <a:prstGeom prst="rect">
            <a:avLst/>
          </a:prstGeom>
          <a:noFill/>
          <a:ln w="9525">
            <a:noFill/>
            <a:miter lim="800000"/>
            <a:headEnd/>
            <a:tailEnd/>
          </a:ln>
        </p:spPr>
      </p:pic>
      <p:sp>
        <p:nvSpPr>
          <p:cNvPr id="44039" name="Text Box 7"/>
          <p:cNvSpPr txBox="1">
            <a:spLocks noChangeArrowheads="1"/>
          </p:cNvSpPr>
          <p:nvPr/>
        </p:nvSpPr>
        <p:spPr bwMode="auto">
          <a:xfrm>
            <a:off x="323850" y="476250"/>
            <a:ext cx="8496300" cy="519113"/>
          </a:xfrm>
          <a:prstGeom prst="rect">
            <a:avLst/>
          </a:prstGeom>
          <a:noFill/>
          <a:ln w="9525">
            <a:noFill/>
            <a:miter lim="800000"/>
            <a:headEnd/>
            <a:tailEnd/>
          </a:ln>
          <a:effectLst/>
        </p:spPr>
        <p:txBody>
          <a:bodyPr>
            <a:spAutoFit/>
          </a:bodyPr>
          <a:lstStyle/>
          <a:p>
            <a:pPr algn="ctr"/>
            <a:r>
              <a:rPr lang="es-MX" sz="2800" b="1">
                <a:solidFill>
                  <a:schemeClr val="accent2"/>
                </a:solidFill>
              </a:rPr>
              <a:t>MOTILIDAD</a:t>
            </a:r>
            <a:endParaRPr lang="es-ES" sz="2800" b="1">
              <a:solidFill>
                <a:schemeClr val="accent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2 Marcador de contenido"/>
          <p:cNvSpPr>
            <a:spLocks noGrp="1"/>
          </p:cNvSpPr>
          <p:nvPr>
            <p:ph idx="1"/>
          </p:nvPr>
        </p:nvSpPr>
        <p:spPr>
          <a:xfrm>
            <a:off x="457200" y="1341438"/>
            <a:ext cx="8229600" cy="2333625"/>
          </a:xfrm>
        </p:spPr>
        <p:txBody>
          <a:bodyPr/>
          <a:lstStyle/>
          <a:p>
            <a:r>
              <a:rPr lang="es-MX" sz="2400" b="1" smtClean="0">
                <a:solidFill>
                  <a:schemeClr val="hlink"/>
                </a:solidFill>
                <a:latin typeface="Arial" charset="0"/>
              </a:rPr>
              <a:t>Patógenos oportunistas de plantas, animales y el ser humano.</a:t>
            </a:r>
          </a:p>
          <a:p>
            <a:endParaRPr lang="es-MX" sz="2400" b="1" smtClean="0">
              <a:solidFill>
                <a:schemeClr val="hlink"/>
              </a:solidFill>
              <a:latin typeface="Arial" charset="0"/>
            </a:endParaRPr>
          </a:p>
          <a:p>
            <a:r>
              <a:rPr lang="es-MX" sz="2400" b="1" smtClean="0">
                <a:solidFill>
                  <a:schemeClr val="accent2"/>
                </a:solidFill>
                <a:latin typeface="Arial" charset="0"/>
              </a:rPr>
              <a:t>Bacterias no fermentativas</a:t>
            </a:r>
          </a:p>
          <a:p>
            <a:endParaRPr lang="es-MX" sz="2400" b="1" smtClean="0">
              <a:solidFill>
                <a:schemeClr val="accent2"/>
              </a:solidFill>
              <a:latin typeface="Arial" charset="0"/>
            </a:endParaRPr>
          </a:p>
        </p:txBody>
      </p:sp>
      <p:sp>
        <p:nvSpPr>
          <p:cNvPr id="20487" name="Rectangle 7"/>
          <p:cNvSpPr>
            <a:spLocks noChangeArrowheads="1"/>
          </p:cNvSpPr>
          <p:nvPr/>
        </p:nvSpPr>
        <p:spPr bwMode="auto">
          <a:xfrm>
            <a:off x="250825" y="260350"/>
            <a:ext cx="8642350" cy="1008063"/>
          </a:xfrm>
          <a:prstGeom prst="rect">
            <a:avLst/>
          </a:prstGeom>
          <a:noFill/>
          <a:ln w="57150">
            <a:solidFill>
              <a:schemeClr val="hlink"/>
            </a:solidFill>
            <a:miter lim="800000"/>
            <a:headEnd/>
            <a:tailEnd/>
          </a:ln>
          <a:effectLst/>
        </p:spPr>
        <p:txBody>
          <a:bodyPr wrap="none" anchor="ctr"/>
          <a:lstStyle/>
          <a:p>
            <a:endParaRPr lang="es-MX"/>
          </a:p>
        </p:txBody>
      </p:sp>
      <p:pic>
        <p:nvPicPr>
          <p:cNvPr id="20488" name="3 Imagen" descr="LOGO UDG.jpg"/>
          <p:cNvPicPr>
            <a:picLocks noChangeAspect="1"/>
          </p:cNvPicPr>
          <p:nvPr/>
        </p:nvPicPr>
        <p:blipFill>
          <a:blip r:embed="rId2"/>
          <a:srcRect/>
          <a:stretch>
            <a:fillRect/>
          </a:stretch>
        </p:blipFill>
        <p:spPr bwMode="auto">
          <a:xfrm>
            <a:off x="323850" y="333375"/>
            <a:ext cx="647700" cy="863600"/>
          </a:xfrm>
          <a:prstGeom prst="rect">
            <a:avLst/>
          </a:prstGeom>
          <a:noFill/>
          <a:ln w="9525">
            <a:noFill/>
            <a:miter lim="800000"/>
            <a:headEnd/>
            <a:tailEnd/>
          </a:ln>
        </p:spPr>
      </p:pic>
      <p:sp>
        <p:nvSpPr>
          <p:cNvPr id="20489" name="Text Box 9"/>
          <p:cNvSpPr txBox="1">
            <a:spLocks noChangeArrowheads="1"/>
          </p:cNvSpPr>
          <p:nvPr/>
        </p:nvSpPr>
        <p:spPr bwMode="auto">
          <a:xfrm>
            <a:off x="323850" y="476250"/>
            <a:ext cx="8496300" cy="519113"/>
          </a:xfrm>
          <a:prstGeom prst="rect">
            <a:avLst/>
          </a:prstGeom>
          <a:noFill/>
          <a:ln w="9525">
            <a:noFill/>
            <a:miter lim="800000"/>
            <a:headEnd/>
            <a:tailEnd/>
          </a:ln>
          <a:effectLst/>
        </p:spPr>
        <p:txBody>
          <a:bodyPr>
            <a:spAutoFit/>
          </a:bodyPr>
          <a:lstStyle/>
          <a:p>
            <a:pPr algn="ctr"/>
            <a:r>
              <a:rPr lang="es-MX" sz="2800" b="1">
                <a:solidFill>
                  <a:schemeClr val="accent2"/>
                </a:solidFill>
              </a:rPr>
              <a:t>TIPO DE MICROORGANISMO</a:t>
            </a:r>
            <a:endParaRPr lang="es-ES" sz="2800" b="1">
              <a:solidFill>
                <a:schemeClr val="accent2"/>
              </a:solidFill>
            </a:endParaRPr>
          </a:p>
        </p:txBody>
      </p:sp>
      <p:pic>
        <p:nvPicPr>
          <p:cNvPr id="20491" name="Picture 11" descr="pseudomona%20aeruginosa"/>
          <p:cNvPicPr>
            <a:picLocks noChangeAspect="1" noChangeArrowheads="1"/>
          </p:cNvPicPr>
          <p:nvPr/>
        </p:nvPicPr>
        <p:blipFill>
          <a:blip r:embed="rId3"/>
          <a:srcRect/>
          <a:stretch>
            <a:fillRect/>
          </a:stretch>
        </p:blipFill>
        <p:spPr bwMode="auto">
          <a:xfrm>
            <a:off x="2700338" y="3200400"/>
            <a:ext cx="4176712" cy="3094038"/>
          </a:xfrm>
          <a:prstGeom prst="rect">
            <a:avLst/>
          </a:prstGeom>
          <a:noFill/>
        </p:spPr>
      </p:pic>
      <p:sp>
        <p:nvSpPr>
          <p:cNvPr id="20492" name="Rectangle 12"/>
          <p:cNvSpPr>
            <a:spLocks noChangeArrowheads="1"/>
          </p:cNvSpPr>
          <p:nvPr/>
        </p:nvSpPr>
        <p:spPr bwMode="auto">
          <a:xfrm>
            <a:off x="1476375" y="6308725"/>
            <a:ext cx="6978650" cy="366713"/>
          </a:xfrm>
          <a:prstGeom prst="rect">
            <a:avLst/>
          </a:prstGeom>
          <a:noFill/>
          <a:ln w="9525">
            <a:noFill/>
            <a:miter lim="800000"/>
            <a:headEnd/>
            <a:tailEnd/>
          </a:ln>
          <a:effectLst/>
        </p:spPr>
        <p:txBody>
          <a:bodyPr wrap="none">
            <a:spAutoFit/>
          </a:bodyPr>
          <a:lstStyle/>
          <a:p>
            <a:r>
              <a:rPr lang="es-ES" b="1"/>
              <a:t>http://www.ibosa.org/ibofotos/pseudomona%20aeruginosa.jpg</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TotalTime>
  <Words>1969</Words>
  <Application>Microsoft Office PowerPoint</Application>
  <PresentationFormat>Presentación en pantalla (4:3)</PresentationFormat>
  <Paragraphs>306</Paragraphs>
  <Slides>49</Slides>
  <Notes>2</Notes>
  <HiddenSlides>0</HiddenSlides>
  <MMClips>0</MMClips>
  <ScaleCrop>false</ScaleCrop>
  <HeadingPairs>
    <vt:vector size="6" baseType="variant">
      <vt:variant>
        <vt:lpstr>Fuentes usadas</vt:lpstr>
      </vt:variant>
      <vt:variant>
        <vt:i4>4</vt:i4>
      </vt:variant>
      <vt:variant>
        <vt:lpstr>Plantilla de diseño</vt:lpstr>
      </vt:variant>
      <vt:variant>
        <vt:i4>1</vt:i4>
      </vt:variant>
      <vt:variant>
        <vt:lpstr>Títulos de diapositiva</vt:lpstr>
      </vt:variant>
      <vt:variant>
        <vt:i4>49</vt:i4>
      </vt:variant>
    </vt:vector>
  </HeadingPairs>
  <TitlesOfParts>
    <vt:vector size="54" baseType="lpstr">
      <vt:lpstr>Calibri</vt:lpstr>
      <vt:lpstr>Arial</vt:lpstr>
      <vt:lpstr>Times New Roman</vt:lpstr>
      <vt:lpstr>Georgia</vt: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Pseudomonas aeruginosa</dc:title>
  <dc:creator>Your User Name</dc:creator>
  <cp:lastModifiedBy>WinuE</cp:lastModifiedBy>
  <cp:revision>50</cp:revision>
  <dcterms:created xsi:type="dcterms:W3CDTF">2009-10-11T02:26:36Z</dcterms:created>
  <dcterms:modified xsi:type="dcterms:W3CDTF">2009-10-13T05:39:10Z</dcterms:modified>
</cp:coreProperties>
</file>