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58" r:id="rId6"/>
    <p:sldId id="278" r:id="rId7"/>
    <p:sldId id="300" r:id="rId8"/>
    <p:sldId id="301" r:id="rId9"/>
    <p:sldId id="328" r:id="rId10"/>
    <p:sldId id="303" r:id="rId11"/>
    <p:sldId id="334" r:id="rId12"/>
    <p:sldId id="335" r:id="rId13"/>
    <p:sldId id="329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3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32" r:id="rId30"/>
    <p:sldId id="318" r:id="rId31"/>
    <p:sldId id="319" r:id="rId32"/>
    <p:sldId id="336" r:id="rId33"/>
    <p:sldId id="337" r:id="rId34"/>
    <p:sldId id="321" r:id="rId35"/>
    <p:sldId id="333" r:id="rId36"/>
    <p:sldId id="331" r:id="rId37"/>
    <p:sldId id="323" r:id="rId38"/>
    <p:sldId id="324" r:id="rId39"/>
    <p:sldId id="325" r:id="rId40"/>
    <p:sldId id="326" r:id="rId41"/>
  </p:sldIdLst>
  <p:sldSz cx="8640763" cy="6483350"/>
  <p:notesSz cx="6883400" cy="9969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71930"/>
    <a:srgbClr val="00A8FF"/>
    <a:srgbClr val="133880"/>
    <a:srgbClr val="FFFF00"/>
    <a:srgbClr val="029AFF"/>
    <a:srgbClr val="000000"/>
    <a:srgbClr val="FCFE9E"/>
    <a:srgbClr val="8FA9D1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8" autoAdjust="0"/>
    <p:restoredTop sz="90987" autoAdjust="0"/>
  </p:normalViewPr>
  <p:slideViewPr>
    <p:cSldViewPr>
      <p:cViewPr>
        <p:scale>
          <a:sx n="100" d="100"/>
          <a:sy n="100" d="100"/>
        </p:scale>
        <p:origin x="-2418" y="-282"/>
      </p:cViewPr>
      <p:guideLst>
        <p:guide orient="horz" pos="2042"/>
        <p:guide pos="27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652" y="-108"/>
      </p:cViewPr>
      <p:guideLst>
        <p:guide orient="horz" pos="3140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AF789-BDB6-438E-B54D-D07CF8C54321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23FC585D-1006-48A3-A7A2-2C7213D0F20A}">
      <dgm:prSet phldrT="[Text]" custT="1"/>
      <dgm:spPr/>
      <dgm:t>
        <a:bodyPr/>
        <a:lstStyle/>
        <a:p>
          <a:r>
            <a:rPr lang="en-AU" sz="900" b="1" dirty="0" smtClean="0"/>
            <a:t>Triage</a:t>
          </a:r>
          <a:endParaRPr lang="en-AU" sz="900" b="1" dirty="0"/>
        </a:p>
      </dgm:t>
    </dgm:pt>
    <dgm:pt modelId="{B8B21B6E-B16C-4CA0-B337-F88A01A76E23}" type="parTrans" cxnId="{A6885930-318D-4B44-87F2-5A367D669BF4}">
      <dgm:prSet/>
      <dgm:spPr/>
      <dgm:t>
        <a:bodyPr/>
        <a:lstStyle/>
        <a:p>
          <a:endParaRPr lang="en-AU" sz="900" b="1"/>
        </a:p>
      </dgm:t>
    </dgm:pt>
    <dgm:pt modelId="{777D1A02-323A-4D79-8046-6A96AA9B56A7}" type="sibTrans" cxnId="{A6885930-318D-4B44-87F2-5A367D669BF4}">
      <dgm:prSet/>
      <dgm:spPr/>
      <dgm:t>
        <a:bodyPr/>
        <a:lstStyle/>
        <a:p>
          <a:endParaRPr lang="en-AU" sz="900" b="1"/>
        </a:p>
      </dgm:t>
    </dgm:pt>
    <dgm:pt modelId="{7BD17364-3BC7-412E-B1A4-4262EA2402A8}">
      <dgm:prSet phldrT="[Text]" custT="1"/>
      <dgm:spPr/>
      <dgm:t>
        <a:bodyPr/>
        <a:lstStyle/>
        <a:p>
          <a:r>
            <a:rPr lang="en-AU" sz="900" b="1" dirty="0" smtClean="0"/>
            <a:t>Into ED</a:t>
          </a:r>
          <a:endParaRPr lang="en-AU" sz="900" b="1" dirty="0"/>
        </a:p>
      </dgm:t>
    </dgm:pt>
    <dgm:pt modelId="{A13B1EB4-EA93-492B-A0C2-CD1BABD26E3C}" type="parTrans" cxnId="{91E1B3AE-735D-45E3-AB03-737BABD19179}">
      <dgm:prSet/>
      <dgm:spPr/>
      <dgm:t>
        <a:bodyPr/>
        <a:lstStyle/>
        <a:p>
          <a:endParaRPr lang="en-AU" sz="900" b="1"/>
        </a:p>
      </dgm:t>
    </dgm:pt>
    <dgm:pt modelId="{E861A043-847D-4CD0-B4AD-8A09E89FAFD5}" type="sibTrans" cxnId="{91E1B3AE-735D-45E3-AB03-737BABD19179}">
      <dgm:prSet/>
      <dgm:spPr/>
      <dgm:t>
        <a:bodyPr/>
        <a:lstStyle/>
        <a:p>
          <a:endParaRPr lang="en-AU" sz="900" b="1"/>
        </a:p>
      </dgm:t>
    </dgm:pt>
    <dgm:pt modelId="{9CE28BD8-3D41-45DE-9223-ABA75FA20B52}">
      <dgm:prSet phldrT="[Text]" custT="1"/>
      <dgm:spPr/>
      <dgm:t>
        <a:bodyPr/>
        <a:lstStyle/>
        <a:p>
          <a:r>
            <a:rPr lang="en-AU" sz="900" b="1" dirty="0" smtClean="0"/>
            <a:t>S/B RMO/Nurse</a:t>
          </a:r>
          <a:endParaRPr lang="en-AU" sz="900" b="1" dirty="0"/>
        </a:p>
      </dgm:t>
    </dgm:pt>
    <dgm:pt modelId="{7A185EED-66BD-4107-9075-E1FB801AD20B}" type="parTrans" cxnId="{2EA8CDC8-5810-4B14-93AF-BFEA00D73F24}">
      <dgm:prSet/>
      <dgm:spPr/>
      <dgm:t>
        <a:bodyPr/>
        <a:lstStyle/>
        <a:p>
          <a:endParaRPr lang="en-AU" sz="900" b="1"/>
        </a:p>
      </dgm:t>
    </dgm:pt>
    <dgm:pt modelId="{0BF9DC4B-81F3-419B-AA02-DB4BDDDD106E}" type="sibTrans" cxnId="{2EA8CDC8-5810-4B14-93AF-BFEA00D73F24}">
      <dgm:prSet/>
      <dgm:spPr/>
      <dgm:t>
        <a:bodyPr/>
        <a:lstStyle/>
        <a:p>
          <a:endParaRPr lang="en-AU" sz="900" b="1"/>
        </a:p>
      </dgm:t>
    </dgm:pt>
    <dgm:pt modelId="{AB7A78F3-41FC-4D5C-87EF-DCADC8F5185D}">
      <dgm:prSet custT="1"/>
      <dgm:spPr/>
      <dgm:t>
        <a:bodyPr/>
        <a:lstStyle/>
        <a:p>
          <a:r>
            <a:rPr lang="en-AU" sz="900" b="1" dirty="0" smtClean="0"/>
            <a:t>Referral to Snr</a:t>
          </a:r>
          <a:endParaRPr lang="en-AU" sz="900" b="1" dirty="0"/>
        </a:p>
      </dgm:t>
    </dgm:pt>
    <dgm:pt modelId="{0BB33F97-FDD3-4C19-91AE-2867118EFB25}" type="parTrans" cxnId="{6F2804D1-327C-452B-B05A-24D2AA713A3B}">
      <dgm:prSet/>
      <dgm:spPr/>
      <dgm:t>
        <a:bodyPr/>
        <a:lstStyle/>
        <a:p>
          <a:endParaRPr lang="en-AU" sz="900" b="1"/>
        </a:p>
      </dgm:t>
    </dgm:pt>
    <dgm:pt modelId="{6049F312-A8D1-41E1-8F02-377B78153D9E}" type="sibTrans" cxnId="{6F2804D1-327C-452B-B05A-24D2AA713A3B}">
      <dgm:prSet/>
      <dgm:spPr/>
      <dgm:t>
        <a:bodyPr/>
        <a:lstStyle/>
        <a:p>
          <a:endParaRPr lang="en-AU" sz="900" b="1"/>
        </a:p>
      </dgm:t>
    </dgm:pt>
    <dgm:pt modelId="{069E6EE6-93D9-45C5-9B2A-17EC450D3053}">
      <dgm:prSet custT="1"/>
      <dgm:spPr/>
      <dgm:t>
        <a:bodyPr/>
        <a:lstStyle/>
        <a:p>
          <a:r>
            <a:rPr lang="en-AU" sz="900" b="1" dirty="0" smtClean="0"/>
            <a:t>Patient transfer</a:t>
          </a:r>
          <a:endParaRPr lang="en-AU" sz="900" b="1" dirty="0"/>
        </a:p>
      </dgm:t>
    </dgm:pt>
    <dgm:pt modelId="{29292ECC-89B3-4FB2-902D-44BE26902C05}" type="parTrans" cxnId="{2C6774CF-6315-4987-AD57-830E0D825255}">
      <dgm:prSet/>
      <dgm:spPr/>
      <dgm:t>
        <a:bodyPr/>
        <a:lstStyle/>
        <a:p>
          <a:endParaRPr lang="en-AU" sz="900" b="1"/>
        </a:p>
      </dgm:t>
    </dgm:pt>
    <dgm:pt modelId="{5DAF11DD-AF01-47CB-A205-6CF109EB24BF}" type="sibTrans" cxnId="{2C6774CF-6315-4987-AD57-830E0D825255}">
      <dgm:prSet/>
      <dgm:spPr/>
      <dgm:t>
        <a:bodyPr/>
        <a:lstStyle/>
        <a:p>
          <a:endParaRPr lang="en-AU" sz="900" b="1"/>
        </a:p>
      </dgm:t>
    </dgm:pt>
    <dgm:pt modelId="{FF2E5346-D6A5-4EA5-B6B8-C73C2338114E}">
      <dgm:prSet custT="1"/>
      <dgm:spPr/>
      <dgm:t>
        <a:bodyPr/>
        <a:lstStyle/>
        <a:p>
          <a:r>
            <a:rPr lang="en-AU" sz="900" b="1" dirty="0" smtClean="0"/>
            <a:t>First test request</a:t>
          </a:r>
          <a:endParaRPr lang="en-AU" sz="900" b="1" dirty="0"/>
        </a:p>
      </dgm:t>
    </dgm:pt>
    <dgm:pt modelId="{202D3E32-CB73-47AA-88F5-ACA66591BAD1}" type="parTrans" cxnId="{5E58D944-BABB-45A5-B8DB-1F6CF1F0EA85}">
      <dgm:prSet/>
      <dgm:spPr/>
      <dgm:t>
        <a:bodyPr/>
        <a:lstStyle/>
        <a:p>
          <a:endParaRPr lang="en-AU" sz="900" b="1"/>
        </a:p>
      </dgm:t>
    </dgm:pt>
    <dgm:pt modelId="{0CFC49E1-8566-465E-BB21-BD1382FD7FDB}" type="sibTrans" cxnId="{5E58D944-BABB-45A5-B8DB-1F6CF1F0EA85}">
      <dgm:prSet/>
      <dgm:spPr/>
      <dgm:t>
        <a:bodyPr/>
        <a:lstStyle/>
        <a:p>
          <a:endParaRPr lang="en-AU" sz="900" b="1"/>
        </a:p>
      </dgm:t>
    </dgm:pt>
    <dgm:pt modelId="{59FBC319-5DB2-4571-8048-517BCBAED2BA}">
      <dgm:prSet custT="1"/>
      <dgm:spPr/>
      <dgm:t>
        <a:bodyPr/>
        <a:lstStyle/>
        <a:p>
          <a:r>
            <a:rPr lang="en-AU" sz="900" b="1" dirty="0" smtClean="0"/>
            <a:t>Referral specialty team</a:t>
          </a:r>
          <a:endParaRPr lang="en-AU" sz="900" b="1" dirty="0"/>
        </a:p>
      </dgm:t>
    </dgm:pt>
    <dgm:pt modelId="{1D56E9B2-B006-449E-A1D7-311BA09F9213}" type="parTrans" cxnId="{6ECDA5A5-C14A-43A8-8DAA-26F6300B7B07}">
      <dgm:prSet/>
      <dgm:spPr/>
      <dgm:t>
        <a:bodyPr/>
        <a:lstStyle/>
        <a:p>
          <a:endParaRPr lang="en-AU" sz="900" b="1"/>
        </a:p>
      </dgm:t>
    </dgm:pt>
    <dgm:pt modelId="{EF0E495C-AFC6-4682-A5AC-2471282CB06C}" type="sibTrans" cxnId="{6ECDA5A5-C14A-43A8-8DAA-26F6300B7B07}">
      <dgm:prSet/>
      <dgm:spPr/>
      <dgm:t>
        <a:bodyPr/>
        <a:lstStyle/>
        <a:p>
          <a:endParaRPr lang="en-AU" sz="900" b="1"/>
        </a:p>
      </dgm:t>
    </dgm:pt>
    <dgm:pt modelId="{8D708613-7ABA-4BBC-BD76-706076FF68CD}">
      <dgm:prSet custT="1"/>
      <dgm:spPr/>
      <dgm:t>
        <a:bodyPr/>
        <a:lstStyle/>
        <a:p>
          <a:r>
            <a:rPr lang="en-AU" sz="900" b="1" dirty="0" smtClean="0"/>
            <a:t>Bed request</a:t>
          </a:r>
          <a:endParaRPr lang="en-AU" sz="900" b="1" dirty="0"/>
        </a:p>
      </dgm:t>
    </dgm:pt>
    <dgm:pt modelId="{D9DEE651-7654-4860-9DC2-A0BD9A950C4A}" type="parTrans" cxnId="{C59278CF-0101-491F-80E2-229161B8BC71}">
      <dgm:prSet/>
      <dgm:spPr/>
      <dgm:t>
        <a:bodyPr/>
        <a:lstStyle/>
        <a:p>
          <a:endParaRPr lang="en-AU" sz="900" b="1"/>
        </a:p>
      </dgm:t>
    </dgm:pt>
    <dgm:pt modelId="{B1A08815-F155-4595-8C7B-5962722D4452}" type="sibTrans" cxnId="{C59278CF-0101-491F-80E2-229161B8BC71}">
      <dgm:prSet/>
      <dgm:spPr/>
      <dgm:t>
        <a:bodyPr/>
        <a:lstStyle/>
        <a:p>
          <a:endParaRPr lang="en-AU" sz="900" b="1"/>
        </a:p>
      </dgm:t>
    </dgm:pt>
    <dgm:pt modelId="{40CAFC9F-883A-4843-B626-FE16F7B57A9D}">
      <dgm:prSet custT="1"/>
      <dgm:spPr/>
      <dgm:t>
        <a:bodyPr/>
        <a:lstStyle/>
        <a:p>
          <a:r>
            <a:rPr lang="en-AU" sz="900" b="1" dirty="0" smtClean="0"/>
            <a:t>Specialty team r/v</a:t>
          </a:r>
          <a:endParaRPr lang="en-AU" sz="900" b="1" dirty="0"/>
        </a:p>
      </dgm:t>
    </dgm:pt>
    <dgm:pt modelId="{855AB179-0156-4885-8921-074015D91002}" type="parTrans" cxnId="{4F3FEF90-0199-4148-993C-ECBC13C9C455}">
      <dgm:prSet/>
      <dgm:spPr/>
      <dgm:t>
        <a:bodyPr/>
        <a:lstStyle/>
        <a:p>
          <a:endParaRPr lang="en-AU" sz="900" b="1"/>
        </a:p>
      </dgm:t>
    </dgm:pt>
    <dgm:pt modelId="{52FEABC2-24F7-434D-AFB9-01E5B9D91E75}" type="sibTrans" cxnId="{4F3FEF90-0199-4148-993C-ECBC13C9C455}">
      <dgm:prSet/>
      <dgm:spPr/>
      <dgm:t>
        <a:bodyPr/>
        <a:lstStyle/>
        <a:p>
          <a:endParaRPr lang="en-AU" sz="900" b="1"/>
        </a:p>
      </dgm:t>
    </dgm:pt>
    <dgm:pt modelId="{28C1351D-505E-4C3D-94DF-C975E16E85DE}" type="pres">
      <dgm:prSet presAssocID="{D5DAF789-BDB6-438E-B54D-D07CF8C54321}" presName="Name0" presStyleCnt="0">
        <dgm:presLayoutVars>
          <dgm:dir/>
          <dgm:animLvl val="lvl"/>
          <dgm:resizeHandles val="exact"/>
        </dgm:presLayoutVars>
      </dgm:prSet>
      <dgm:spPr/>
    </dgm:pt>
    <dgm:pt modelId="{FEFA15FB-531D-49F7-9077-92F1611B5721}" type="pres">
      <dgm:prSet presAssocID="{23FC585D-1006-48A3-A7A2-2C7213D0F20A}" presName="parTxOnly" presStyleLbl="node1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7C9380C-8EE1-4BAB-8048-B6783EF78583}" type="pres">
      <dgm:prSet presAssocID="{777D1A02-323A-4D79-8046-6A96AA9B56A7}" presName="parTxOnlySpace" presStyleCnt="0"/>
      <dgm:spPr/>
    </dgm:pt>
    <dgm:pt modelId="{F7DBA1A2-7EE4-4C41-89A6-74B562954528}" type="pres">
      <dgm:prSet presAssocID="{7BD17364-3BC7-412E-B1A4-4262EA2402A8}" presName="parTxOnly" presStyleLbl="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781F8-D003-492F-89AD-D98E551B5F75}" type="pres">
      <dgm:prSet presAssocID="{E861A043-847D-4CD0-B4AD-8A09E89FAFD5}" presName="parTxOnlySpace" presStyleCnt="0"/>
      <dgm:spPr/>
    </dgm:pt>
    <dgm:pt modelId="{2C2A2FEF-D26A-4426-9769-56FBCD00E68C}" type="pres">
      <dgm:prSet presAssocID="{9CE28BD8-3D41-45DE-9223-ABA75FA20B52}" presName="parTxOnly" presStyleLbl="node1" presStyleIdx="2" presStyleCnt="9" custScaleX="108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66206A-43CE-40A5-9560-1341E5D4E9D0}" type="pres">
      <dgm:prSet presAssocID="{0BF9DC4B-81F3-419B-AA02-DB4BDDDD106E}" presName="parTxOnlySpace" presStyleCnt="0"/>
      <dgm:spPr/>
    </dgm:pt>
    <dgm:pt modelId="{57BA4B93-095D-43AC-9523-F162F21A62BD}" type="pres">
      <dgm:prSet presAssocID="{FF2E5346-D6A5-4EA5-B6B8-C73C2338114E}" presName="parTxOnly" presStyleLbl="node1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C92310-B278-4AAC-8255-5B3266933FFD}" type="pres">
      <dgm:prSet presAssocID="{0CFC49E1-8566-465E-BB21-BD1382FD7FDB}" presName="parTxOnlySpace" presStyleCnt="0"/>
      <dgm:spPr/>
    </dgm:pt>
    <dgm:pt modelId="{0820DA84-21F6-41B2-B83A-7C183F207BA2}" type="pres">
      <dgm:prSet presAssocID="{AB7A78F3-41FC-4D5C-87EF-DCADC8F5185D}" presName="parTxOnly" presStyleLbl="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72233E-300D-4194-A8AC-78E3D89CF326}" type="pres">
      <dgm:prSet presAssocID="{6049F312-A8D1-41E1-8F02-377B78153D9E}" presName="parTxOnlySpace" presStyleCnt="0"/>
      <dgm:spPr/>
    </dgm:pt>
    <dgm:pt modelId="{914D0347-42E6-4B44-9100-BCBFB636AE02}" type="pres">
      <dgm:prSet presAssocID="{59FBC319-5DB2-4571-8048-517BCBAED2BA}" presName="parTxOnly" presStyleLbl="node1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D322D7-2785-4E6A-B1EB-C9E7015100E9}" type="pres">
      <dgm:prSet presAssocID="{EF0E495C-AFC6-4682-A5AC-2471282CB06C}" presName="parTxOnlySpace" presStyleCnt="0"/>
      <dgm:spPr/>
    </dgm:pt>
    <dgm:pt modelId="{5C22122F-7969-4C20-B003-3A5E114C1D8A}" type="pres">
      <dgm:prSet presAssocID="{40CAFC9F-883A-4843-B626-FE16F7B57A9D}" presName="parTxOnly" presStyleLbl="node1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E9281E3-B6CE-4CEA-AC62-3CE965FCD3AC}" type="pres">
      <dgm:prSet presAssocID="{52FEABC2-24F7-434D-AFB9-01E5B9D91E75}" presName="parTxOnlySpace" presStyleCnt="0"/>
      <dgm:spPr/>
    </dgm:pt>
    <dgm:pt modelId="{48496BAE-D6E0-4FE3-926C-B2989AAA5454}" type="pres">
      <dgm:prSet presAssocID="{8D708613-7ABA-4BBC-BD76-706076FF68CD}" presName="parTxOnly" presStyleLbl="node1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BC1A42-DB82-4EE5-BC29-7919435F7902}" type="pres">
      <dgm:prSet presAssocID="{B1A08815-F155-4595-8C7B-5962722D4452}" presName="parTxOnlySpace" presStyleCnt="0"/>
      <dgm:spPr/>
    </dgm:pt>
    <dgm:pt modelId="{A963BCE6-4AA4-4C43-8D64-5C67EFC5790D}" type="pres">
      <dgm:prSet presAssocID="{069E6EE6-93D9-45C5-9B2A-17EC450D3053}" presName="parTxOnly" presStyleLbl="node1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ECDA5A5-C14A-43A8-8DAA-26F6300B7B07}" srcId="{D5DAF789-BDB6-438E-B54D-D07CF8C54321}" destId="{59FBC319-5DB2-4571-8048-517BCBAED2BA}" srcOrd="5" destOrd="0" parTransId="{1D56E9B2-B006-449E-A1D7-311BA09F9213}" sibTransId="{EF0E495C-AFC6-4682-A5AC-2471282CB06C}"/>
    <dgm:cxn modelId="{91E1B3AE-735D-45E3-AB03-737BABD19179}" srcId="{D5DAF789-BDB6-438E-B54D-D07CF8C54321}" destId="{7BD17364-3BC7-412E-B1A4-4262EA2402A8}" srcOrd="1" destOrd="0" parTransId="{A13B1EB4-EA93-492B-A0C2-CD1BABD26E3C}" sibTransId="{E861A043-847D-4CD0-B4AD-8A09E89FAFD5}"/>
    <dgm:cxn modelId="{C59278CF-0101-491F-80E2-229161B8BC71}" srcId="{D5DAF789-BDB6-438E-B54D-D07CF8C54321}" destId="{8D708613-7ABA-4BBC-BD76-706076FF68CD}" srcOrd="7" destOrd="0" parTransId="{D9DEE651-7654-4860-9DC2-A0BD9A950C4A}" sibTransId="{B1A08815-F155-4595-8C7B-5962722D4452}"/>
    <dgm:cxn modelId="{4F3FEF90-0199-4148-993C-ECBC13C9C455}" srcId="{D5DAF789-BDB6-438E-B54D-D07CF8C54321}" destId="{40CAFC9F-883A-4843-B626-FE16F7B57A9D}" srcOrd="6" destOrd="0" parTransId="{855AB179-0156-4885-8921-074015D91002}" sibTransId="{52FEABC2-24F7-434D-AFB9-01E5B9D91E75}"/>
    <dgm:cxn modelId="{A6885930-318D-4B44-87F2-5A367D669BF4}" srcId="{D5DAF789-BDB6-438E-B54D-D07CF8C54321}" destId="{23FC585D-1006-48A3-A7A2-2C7213D0F20A}" srcOrd="0" destOrd="0" parTransId="{B8B21B6E-B16C-4CA0-B337-F88A01A76E23}" sibTransId="{777D1A02-323A-4D79-8046-6A96AA9B56A7}"/>
    <dgm:cxn modelId="{0D84F304-090A-4092-B895-04A30063966C}" type="presOf" srcId="{40CAFC9F-883A-4843-B626-FE16F7B57A9D}" destId="{5C22122F-7969-4C20-B003-3A5E114C1D8A}" srcOrd="0" destOrd="0" presId="urn:microsoft.com/office/officeart/2005/8/layout/chevron1"/>
    <dgm:cxn modelId="{66F7F18F-30A6-415C-AE1D-C3AADD243363}" type="presOf" srcId="{069E6EE6-93D9-45C5-9B2A-17EC450D3053}" destId="{A963BCE6-4AA4-4C43-8D64-5C67EFC5790D}" srcOrd="0" destOrd="0" presId="urn:microsoft.com/office/officeart/2005/8/layout/chevron1"/>
    <dgm:cxn modelId="{2EA8CDC8-5810-4B14-93AF-BFEA00D73F24}" srcId="{D5DAF789-BDB6-438E-B54D-D07CF8C54321}" destId="{9CE28BD8-3D41-45DE-9223-ABA75FA20B52}" srcOrd="2" destOrd="0" parTransId="{7A185EED-66BD-4107-9075-E1FB801AD20B}" sibTransId="{0BF9DC4B-81F3-419B-AA02-DB4BDDDD106E}"/>
    <dgm:cxn modelId="{5BF92CA6-3B67-4B61-8426-3BDFFE8401C7}" type="presOf" srcId="{AB7A78F3-41FC-4D5C-87EF-DCADC8F5185D}" destId="{0820DA84-21F6-41B2-B83A-7C183F207BA2}" srcOrd="0" destOrd="0" presId="urn:microsoft.com/office/officeart/2005/8/layout/chevron1"/>
    <dgm:cxn modelId="{B1CCE6F2-57BB-4063-BF6E-A2E87D28973E}" type="presOf" srcId="{8D708613-7ABA-4BBC-BD76-706076FF68CD}" destId="{48496BAE-D6E0-4FE3-926C-B2989AAA5454}" srcOrd="0" destOrd="0" presId="urn:microsoft.com/office/officeart/2005/8/layout/chevron1"/>
    <dgm:cxn modelId="{2AD72ABE-B739-4C46-96B0-62A232DB46B7}" type="presOf" srcId="{7BD17364-3BC7-412E-B1A4-4262EA2402A8}" destId="{F7DBA1A2-7EE4-4C41-89A6-74B562954528}" srcOrd="0" destOrd="0" presId="urn:microsoft.com/office/officeart/2005/8/layout/chevron1"/>
    <dgm:cxn modelId="{853E54F9-8DA7-4960-949B-D478E4184A17}" type="presOf" srcId="{9CE28BD8-3D41-45DE-9223-ABA75FA20B52}" destId="{2C2A2FEF-D26A-4426-9769-56FBCD00E68C}" srcOrd="0" destOrd="0" presId="urn:microsoft.com/office/officeart/2005/8/layout/chevron1"/>
    <dgm:cxn modelId="{2C6774CF-6315-4987-AD57-830E0D825255}" srcId="{D5DAF789-BDB6-438E-B54D-D07CF8C54321}" destId="{069E6EE6-93D9-45C5-9B2A-17EC450D3053}" srcOrd="8" destOrd="0" parTransId="{29292ECC-89B3-4FB2-902D-44BE26902C05}" sibTransId="{5DAF11DD-AF01-47CB-A205-6CF109EB24BF}"/>
    <dgm:cxn modelId="{C2EDA3DA-4B8F-4D01-859C-464A89104F6D}" type="presOf" srcId="{23FC585D-1006-48A3-A7A2-2C7213D0F20A}" destId="{FEFA15FB-531D-49F7-9077-92F1611B5721}" srcOrd="0" destOrd="0" presId="urn:microsoft.com/office/officeart/2005/8/layout/chevron1"/>
    <dgm:cxn modelId="{B8C92B35-BC3D-4501-B63A-6F7DFCFC3F3A}" type="presOf" srcId="{59FBC319-5DB2-4571-8048-517BCBAED2BA}" destId="{914D0347-42E6-4B44-9100-BCBFB636AE02}" srcOrd="0" destOrd="0" presId="urn:microsoft.com/office/officeart/2005/8/layout/chevron1"/>
    <dgm:cxn modelId="{AE713F51-F20D-4997-9D10-2DB75D85D54A}" type="presOf" srcId="{FF2E5346-D6A5-4EA5-B6B8-C73C2338114E}" destId="{57BA4B93-095D-43AC-9523-F162F21A62BD}" srcOrd="0" destOrd="0" presId="urn:microsoft.com/office/officeart/2005/8/layout/chevron1"/>
    <dgm:cxn modelId="{5E58D944-BABB-45A5-B8DB-1F6CF1F0EA85}" srcId="{D5DAF789-BDB6-438E-B54D-D07CF8C54321}" destId="{FF2E5346-D6A5-4EA5-B6B8-C73C2338114E}" srcOrd="3" destOrd="0" parTransId="{202D3E32-CB73-47AA-88F5-ACA66591BAD1}" sibTransId="{0CFC49E1-8566-465E-BB21-BD1382FD7FDB}"/>
    <dgm:cxn modelId="{5AFBECF7-E812-463E-89CB-1722A0C778A4}" type="presOf" srcId="{D5DAF789-BDB6-438E-B54D-D07CF8C54321}" destId="{28C1351D-505E-4C3D-94DF-C975E16E85DE}" srcOrd="0" destOrd="0" presId="urn:microsoft.com/office/officeart/2005/8/layout/chevron1"/>
    <dgm:cxn modelId="{6F2804D1-327C-452B-B05A-24D2AA713A3B}" srcId="{D5DAF789-BDB6-438E-B54D-D07CF8C54321}" destId="{AB7A78F3-41FC-4D5C-87EF-DCADC8F5185D}" srcOrd="4" destOrd="0" parTransId="{0BB33F97-FDD3-4C19-91AE-2867118EFB25}" sibTransId="{6049F312-A8D1-41E1-8F02-377B78153D9E}"/>
    <dgm:cxn modelId="{39098DF8-43B8-44FB-8D9F-569D45AAA38D}" type="presParOf" srcId="{28C1351D-505E-4C3D-94DF-C975E16E85DE}" destId="{FEFA15FB-531D-49F7-9077-92F1611B5721}" srcOrd="0" destOrd="0" presId="urn:microsoft.com/office/officeart/2005/8/layout/chevron1"/>
    <dgm:cxn modelId="{C7170367-7893-46DC-84E0-81A7B54969B8}" type="presParOf" srcId="{28C1351D-505E-4C3D-94DF-C975E16E85DE}" destId="{27C9380C-8EE1-4BAB-8048-B6783EF78583}" srcOrd="1" destOrd="0" presId="urn:microsoft.com/office/officeart/2005/8/layout/chevron1"/>
    <dgm:cxn modelId="{8F9804F9-6DA6-403D-9929-0286CFEF42F9}" type="presParOf" srcId="{28C1351D-505E-4C3D-94DF-C975E16E85DE}" destId="{F7DBA1A2-7EE4-4C41-89A6-74B562954528}" srcOrd="2" destOrd="0" presId="urn:microsoft.com/office/officeart/2005/8/layout/chevron1"/>
    <dgm:cxn modelId="{DCD01B6F-1EFB-4B9E-A447-D6E6D7E4799E}" type="presParOf" srcId="{28C1351D-505E-4C3D-94DF-C975E16E85DE}" destId="{66D781F8-D003-492F-89AD-D98E551B5F75}" srcOrd="3" destOrd="0" presId="urn:microsoft.com/office/officeart/2005/8/layout/chevron1"/>
    <dgm:cxn modelId="{16A4507A-C91B-4B17-B1B5-BF1849E0DA7E}" type="presParOf" srcId="{28C1351D-505E-4C3D-94DF-C975E16E85DE}" destId="{2C2A2FEF-D26A-4426-9769-56FBCD00E68C}" srcOrd="4" destOrd="0" presId="urn:microsoft.com/office/officeart/2005/8/layout/chevron1"/>
    <dgm:cxn modelId="{9ED9490E-28DC-43E6-9C25-0A74D760F63C}" type="presParOf" srcId="{28C1351D-505E-4C3D-94DF-C975E16E85DE}" destId="{E366206A-43CE-40A5-9560-1341E5D4E9D0}" srcOrd="5" destOrd="0" presId="urn:microsoft.com/office/officeart/2005/8/layout/chevron1"/>
    <dgm:cxn modelId="{1D11FBA9-27B8-4996-8E7B-0C39DB696500}" type="presParOf" srcId="{28C1351D-505E-4C3D-94DF-C975E16E85DE}" destId="{57BA4B93-095D-43AC-9523-F162F21A62BD}" srcOrd="6" destOrd="0" presId="urn:microsoft.com/office/officeart/2005/8/layout/chevron1"/>
    <dgm:cxn modelId="{A8EEE2AA-24E4-4CCB-858C-25BB9F55D352}" type="presParOf" srcId="{28C1351D-505E-4C3D-94DF-C975E16E85DE}" destId="{BAC92310-B278-4AAC-8255-5B3266933FFD}" srcOrd="7" destOrd="0" presId="urn:microsoft.com/office/officeart/2005/8/layout/chevron1"/>
    <dgm:cxn modelId="{EA4EF420-A0C9-4E5D-BEB8-C1C956EFB2D9}" type="presParOf" srcId="{28C1351D-505E-4C3D-94DF-C975E16E85DE}" destId="{0820DA84-21F6-41B2-B83A-7C183F207BA2}" srcOrd="8" destOrd="0" presId="urn:microsoft.com/office/officeart/2005/8/layout/chevron1"/>
    <dgm:cxn modelId="{0F91E363-9348-4FF5-8453-188BB85E1947}" type="presParOf" srcId="{28C1351D-505E-4C3D-94DF-C975E16E85DE}" destId="{A472233E-300D-4194-A8AC-78E3D89CF326}" srcOrd="9" destOrd="0" presId="urn:microsoft.com/office/officeart/2005/8/layout/chevron1"/>
    <dgm:cxn modelId="{448FDCB0-A97D-4370-A53B-564300778ACF}" type="presParOf" srcId="{28C1351D-505E-4C3D-94DF-C975E16E85DE}" destId="{914D0347-42E6-4B44-9100-BCBFB636AE02}" srcOrd="10" destOrd="0" presId="urn:microsoft.com/office/officeart/2005/8/layout/chevron1"/>
    <dgm:cxn modelId="{0607A544-3ED6-4217-9942-5199939C5D48}" type="presParOf" srcId="{28C1351D-505E-4C3D-94DF-C975E16E85DE}" destId="{06D322D7-2785-4E6A-B1EB-C9E7015100E9}" srcOrd="11" destOrd="0" presId="urn:microsoft.com/office/officeart/2005/8/layout/chevron1"/>
    <dgm:cxn modelId="{8EF03D30-D450-4DE8-A880-190734AC569F}" type="presParOf" srcId="{28C1351D-505E-4C3D-94DF-C975E16E85DE}" destId="{5C22122F-7969-4C20-B003-3A5E114C1D8A}" srcOrd="12" destOrd="0" presId="urn:microsoft.com/office/officeart/2005/8/layout/chevron1"/>
    <dgm:cxn modelId="{1EBA30BC-CAA8-43AD-B421-D080BE20FA69}" type="presParOf" srcId="{28C1351D-505E-4C3D-94DF-C975E16E85DE}" destId="{0E9281E3-B6CE-4CEA-AC62-3CE965FCD3AC}" srcOrd="13" destOrd="0" presId="urn:microsoft.com/office/officeart/2005/8/layout/chevron1"/>
    <dgm:cxn modelId="{04BFB8DB-FFBD-4DFE-8850-D1E6BA97617F}" type="presParOf" srcId="{28C1351D-505E-4C3D-94DF-C975E16E85DE}" destId="{48496BAE-D6E0-4FE3-926C-B2989AAA5454}" srcOrd="14" destOrd="0" presId="urn:microsoft.com/office/officeart/2005/8/layout/chevron1"/>
    <dgm:cxn modelId="{C9A7730E-0CF8-4C43-9063-9FBC0DA1A660}" type="presParOf" srcId="{28C1351D-505E-4C3D-94DF-C975E16E85DE}" destId="{FCBC1A42-DB82-4EE5-BC29-7919435F7902}" srcOrd="15" destOrd="0" presId="urn:microsoft.com/office/officeart/2005/8/layout/chevron1"/>
    <dgm:cxn modelId="{46E7A67D-1DA5-40F9-99D5-B23214614195}" type="presParOf" srcId="{28C1351D-505E-4C3D-94DF-C975E16E85DE}" destId="{A963BCE6-4AA4-4C43-8D64-5C67EFC5790D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FA15FB-531D-49F7-9077-92F1611B5721}">
      <dsp:nvSpPr>
        <dsp:cNvPr id="0" name=""/>
        <dsp:cNvSpPr/>
      </dsp:nvSpPr>
      <dsp:spPr>
        <a:xfrm>
          <a:off x="3212" y="957020"/>
          <a:ext cx="1001205" cy="400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Triage</a:t>
          </a:r>
          <a:endParaRPr lang="en-AU" sz="900" b="1" kern="1200" dirty="0"/>
        </a:p>
      </dsp:txBody>
      <dsp:txXfrm>
        <a:off x="3212" y="957020"/>
        <a:ext cx="1001205" cy="400482"/>
      </dsp:txXfrm>
    </dsp:sp>
    <dsp:sp modelId="{F7DBA1A2-7EE4-4C41-89A6-74B562954528}">
      <dsp:nvSpPr>
        <dsp:cNvPr id="0" name=""/>
        <dsp:cNvSpPr/>
      </dsp:nvSpPr>
      <dsp:spPr>
        <a:xfrm>
          <a:off x="904298" y="957020"/>
          <a:ext cx="1001205" cy="400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Into ED</a:t>
          </a:r>
          <a:endParaRPr lang="en-AU" sz="900" b="1" kern="1200" dirty="0"/>
        </a:p>
      </dsp:txBody>
      <dsp:txXfrm>
        <a:off x="904298" y="957020"/>
        <a:ext cx="1001205" cy="400482"/>
      </dsp:txXfrm>
    </dsp:sp>
    <dsp:sp modelId="{2C2A2FEF-D26A-4426-9769-56FBCD00E68C}">
      <dsp:nvSpPr>
        <dsp:cNvPr id="0" name=""/>
        <dsp:cNvSpPr/>
      </dsp:nvSpPr>
      <dsp:spPr>
        <a:xfrm>
          <a:off x="1805383" y="957020"/>
          <a:ext cx="1086388" cy="400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S/B RMO/Nurse</a:t>
          </a:r>
          <a:endParaRPr lang="en-AU" sz="900" b="1" kern="1200" dirty="0"/>
        </a:p>
      </dsp:txBody>
      <dsp:txXfrm>
        <a:off x="1805383" y="957020"/>
        <a:ext cx="1086388" cy="400482"/>
      </dsp:txXfrm>
    </dsp:sp>
    <dsp:sp modelId="{57BA4B93-095D-43AC-9523-F162F21A62BD}">
      <dsp:nvSpPr>
        <dsp:cNvPr id="0" name=""/>
        <dsp:cNvSpPr/>
      </dsp:nvSpPr>
      <dsp:spPr>
        <a:xfrm>
          <a:off x="2791651" y="957020"/>
          <a:ext cx="1001205" cy="400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First test request</a:t>
          </a:r>
          <a:endParaRPr lang="en-AU" sz="900" b="1" kern="1200" dirty="0"/>
        </a:p>
      </dsp:txBody>
      <dsp:txXfrm>
        <a:off x="2791651" y="957020"/>
        <a:ext cx="1001205" cy="400482"/>
      </dsp:txXfrm>
    </dsp:sp>
    <dsp:sp modelId="{0820DA84-21F6-41B2-B83A-7C183F207BA2}">
      <dsp:nvSpPr>
        <dsp:cNvPr id="0" name=""/>
        <dsp:cNvSpPr/>
      </dsp:nvSpPr>
      <dsp:spPr>
        <a:xfrm>
          <a:off x="3692736" y="957020"/>
          <a:ext cx="1001205" cy="400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Referral to Snr</a:t>
          </a:r>
          <a:endParaRPr lang="en-AU" sz="900" b="1" kern="1200" dirty="0"/>
        </a:p>
      </dsp:txBody>
      <dsp:txXfrm>
        <a:off x="3692736" y="957020"/>
        <a:ext cx="1001205" cy="400482"/>
      </dsp:txXfrm>
    </dsp:sp>
    <dsp:sp modelId="{914D0347-42E6-4B44-9100-BCBFB636AE02}">
      <dsp:nvSpPr>
        <dsp:cNvPr id="0" name=""/>
        <dsp:cNvSpPr/>
      </dsp:nvSpPr>
      <dsp:spPr>
        <a:xfrm>
          <a:off x="4593822" y="957020"/>
          <a:ext cx="1001205" cy="400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Referral specialty team</a:t>
          </a:r>
          <a:endParaRPr lang="en-AU" sz="900" b="1" kern="1200" dirty="0"/>
        </a:p>
      </dsp:txBody>
      <dsp:txXfrm>
        <a:off x="4593822" y="957020"/>
        <a:ext cx="1001205" cy="400482"/>
      </dsp:txXfrm>
    </dsp:sp>
    <dsp:sp modelId="{5C22122F-7969-4C20-B003-3A5E114C1D8A}">
      <dsp:nvSpPr>
        <dsp:cNvPr id="0" name=""/>
        <dsp:cNvSpPr/>
      </dsp:nvSpPr>
      <dsp:spPr>
        <a:xfrm>
          <a:off x="5494907" y="957020"/>
          <a:ext cx="1001205" cy="400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Specialty team r/v</a:t>
          </a:r>
          <a:endParaRPr lang="en-AU" sz="900" b="1" kern="1200" dirty="0"/>
        </a:p>
      </dsp:txBody>
      <dsp:txXfrm>
        <a:off x="5494907" y="957020"/>
        <a:ext cx="1001205" cy="400482"/>
      </dsp:txXfrm>
    </dsp:sp>
    <dsp:sp modelId="{48496BAE-D6E0-4FE3-926C-B2989AAA5454}">
      <dsp:nvSpPr>
        <dsp:cNvPr id="0" name=""/>
        <dsp:cNvSpPr/>
      </dsp:nvSpPr>
      <dsp:spPr>
        <a:xfrm>
          <a:off x="6395992" y="957020"/>
          <a:ext cx="1001205" cy="400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Bed request</a:t>
          </a:r>
          <a:endParaRPr lang="en-AU" sz="900" b="1" kern="1200" dirty="0"/>
        </a:p>
      </dsp:txBody>
      <dsp:txXfrm>
        <a:off x="6395992" y="957020"/>
        <a:ext cx="1001205" cy="400482"/>
      </dsp:txXfrm>
    </dsp:sp>
    <dsp:sp modelId="{A963BCE6-4AA4-4C43-8D64-5C67EFC5790D}">
      <dsp:nvSpPr>
        <dsp:cNvPr id="0" name=""/>
        <dsp:cNvSpPr/>
      </dsp:nvSpPr>
      <dsp:spPr>
        <a:xfrm>
          <a:off x="7297078" y="957020"/>
          <a:ext cx="1001205" cy="400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/>
            <a:t>Patient transfer</a:t>
          </a:r>
          <a:endParaRPr lang="en-AU" sz="900" b="1" kern="1200" dirty="0"/>
        </a:p>
      </dsp:txBody>
      <dsp:txXfrm>
        <a:off x="7297078" y="957020"/>
        <a:ext cx="1001205" cy="400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1025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471025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fld id="{756362AF-17E4-4435-9381-3F1B8D8E8F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11772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277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50913" y="747713"/>
            <a:ext cx="4981575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35513"/>
            <a:ext cx="5048250" cy="448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1025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71025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fld id="{94D357C6-B231-440E-843E-FC1347C9A1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69574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5250" indent="-95250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1pPr>
    <a:lvl2pPr marL="379413" indent="-93663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2pPr>
    <a:lvl3pPr marL="717550" indent="-1476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3pPr>
    <a:lvl4pPr marL="1004888" indent="-968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4pPr>
    <a:lvl5pPr marL="1330325" indent="-1349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AFB0B-DEA5-4583-B875-79A157383BEF}" type="slidenum">
              <a:rPr lang="en-AU" smtClean="0"/>
              <a:pPr/>
              <a:t>0</a:t>
            </a:fld>
            <a:endParaRPr lang="en-A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5477" marR="0" indent="-241834" algn="l" defTabSz="914400" rtl="0" eaLnBrk="0" fontAlgn="base" latinLnBrk="0" hangingPunct="0">
              <a:lnSpc>
                <a:spcPct val="100000"/>
              </a:lnSpc>
              <a:spcBef>
                <a:spcPts val="284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AU" sz="1000" dirty="0" smtClean="0"/>
              <a:t>Notes: Data integrity issues with bed request time N=12,960 records, 276 excluded no bed request time and 1405 records excluded due to bed request time &gt;departure time.</a:t>
            </a:r>
          </a:p>
          <a:p>
            <a:pPr marL="345477" indent="-241834">
              <a:spcBef>
                <a:spcPts val="284"/>
              </a:spcBef>
              <a:buClr>
                <a:schemeClr val="accent3"/>
              </a:buClr>
              <a:buNone/>
              <a:defRPr/>
            </a:pPr>
            <a:endParaRPr lang="en-AU" dirty="0" smtClean="0"/>
          </a:p>
          <a:p>
            <a:pPr marL="345477" indent="-241834">
              <a:spcBef>
                <a:spcPts val="284"/>
              </a:spcBef>
              <a:buClr>
                <a:schemeClr val="accent3"/>
              </a:buClr>
              <a:buNone/>
              <a:defRPr/>
            </a:pPr>
            <a:r>
              <a:rPr lang="en-AU" dirty="0" smtClean="0"/>
              <a:t>All specialties</a:t>
            </a:r>
          </a:p>
          <a:p>
            <a:pPr marL="345477" indent="-241834">
              <a:spcBef>
                <a:spcPts val="284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AU" dirty="0" smtClean="0"/>
              <a:t>Arrival to bed request</a:t>
            </a:r>
          </a:p>
          <a:p>
            <a:pPr marL="777323" lvl="1" indent="-241834">
              <a:spcBef>
                <a:spcPts val="284"/>
              </a:spcBef>
              <a:buClr>
                <a:schemeClr val="accent3"/>
              </a:buClr>
              <a:defRPr/>
            </a:pPr>
            <a:r>
              <a:rPr lang="en-AU" dirty="0" smtClean="0"/>
              <a:t>- Median 4.1 hrs</a:t>
            </a:r>
          </a:p>
          <a:p>
            <a:pPr marL="345477" indent="-241834">
              <a:spcBef>
                <a:spcPts val="284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AU" dirty="0" smtClean="0"/>
              <a:t>Bed request to depart </a:t>
            </a:r>
          </a:p>
          <a:p>
            <a:pPr marL="777323" lvl="1" indent="-241834">
              <a:spcBef>
                <a:spcPts val="284"/>
              </a:spcBef>
              <a:buClr>
                <a:schemeClr val="accent3"/>
              </a:buClr>
              <a:defRPr/>
            </a:pPr>
            <a:r>
              <a:rPr lang="en-AU" dirty="0" smtClean="0"/>
              <a:t>Median 2.18 hrs</a:t>
            </a:r>
          </a:p>
          <a:p>
            <a:pPr marL="777323" lvl="1" indent="-241834">
              <a:spcBef>
                <a:spcPts val="284"/>
              </a:spcBef>
              <a:buClr>
                <a:schemeClr val="accent3"/>
              </a:buClr>
              <a:defRPr/>
            </a:pPr>
            <a:r>
              <a:rPr lang="en-AU" dirty="0" smtClean="0"/>
              <a:t>Mean 5.4 hrs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18BF1-E632-4C78-8A79-F8297DCF0509}" type="slidenum">
              <a:rPr lang="en-AU" smtClean="0"/>
              <a:pPr/>
              <a:t>22</a:t>
            </a:fld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345310" indent="-241721">
              <a:spcBef>
                <a:spcPts val="284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AU" dirty="0" smtClean="0"/>
              <a:t>Understand the LOS and throughput of key flow wards – these include short stay wards that service the emergency department or act as flow enablers</a:t>
            </a:r>
          </a:p>
          <a:p>
            <a:pPr marL="345310" indent="-241721">
              <a:spcBef>
                <a:spcPts val="284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AU" dirty="0" smtClean="0"/>
          </a:p>
          <a:p>
            <a:pPr marL="345310" indent="-241721">
              <a:spcBef>
                <a:spcPts val="284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AU" dirty="0" smtClean="0"/>
              <a:t>A range of analyses may be useful in understanding bottlenecks, delays  and in developing solutions to improve matching demand and capacity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4641A-BC8C-4313-91C5-00A10DBE7F51}" type="slidenum">
              <a:rPr lang="en-AU" smtClean="0"/>
              <a:pPr/>
              <a:t>23</a:t>
            </a:fld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345310" indent="-241721">
              <a:spcBef>
                <a:spcPts val="284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AU" dirty="0" smtClean="0"/>
              <a:t>Understand the LOS and throughput of key flow wards – these include short stay wards that service the emergency department or act as flow enablers</a:t>
            </a:r>
          </a:p>
          <a:p>
            <a:pPr marL="345310" indent="-241721">
              <a:spcBef>
                <a:spcPts val="284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AU" dirty="0" smtClean="0"/>
          </a:p>
          <a:p>
            <a:pPr marL="345310" indent="-241721">
              <a:spcBef>
                <a:spcPts val="284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AU" dirty="0" smtClean="0"/>
              <a:t>A range of analyses may be useful in understanding bottlenecks, delays  and in developing solutions to improve matching demand and capacity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4641A-BC8C-4313-91C5-00A10DBE7F51}" type="slidenum">
              <a:rPr lang="en-AU" smtClean="0"/>
              <a:pPr/>
              <a:t>24</a:t>
            </a:fld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sz="1000" dirty="0" smtClean="0"/>
              <a:t>Only 30% of EMU admissions are under Emergency Medicine</a:t>
            </a:r>
          </a:p>
          <a:p>
            <a:pPr>
              <a:defRPr/>
            </a:pPr>
            <a:r>
              <a:rPr lang="en-AU" sz="1000" dirty="0" smtClean="0"/>
              <a:t>ALOS for Emergency Medicine is 14.5 hours</a:t>
            </a:r>
          </a:p>
          <a:p>
            <a:pPr>
              <a:defRPr/>
            </a:pPr>
            <a:r>
              <a:rPr lang="en-AU" sz="1000" dirty="0" smtClean="0"/>
              <a:t>ALOS for inpatient specialties 21.7 hours</a:t>
            </a:r>
          </a:p>
          <a:p>
            <a:pPr>
              <a:defRPr/>
            </a:pPr>
            <a:r>
              <a:rPr lang="en-AU" sz="1000" dirty="0" smtClean="0"/>
              <a:t>Surgical patients are a major blocker of EMU beds and prevents EMU from functioning as designed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67824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00" dirty="0" smtClean="0"/>
              <a:t>Impending discharges are not consistently communicated making planned flow of patients to wards a challenge</a:t>
            </a:r>
          </a:p>
          <a:p>
            <a:r>
              <a:rPr lang="en-AU" sz="1000" dirty="0" smtClean="0"/>
              <a:t>Discharges are not predicted</a:t>
            </a:r>
          </a:p>
          <a:p>
            <a:endParaRPr lang="en-AU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04001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00" dirty="0" smtClean="0"/>
              <a:t>Discharges occur late in the day preventing emergency patients from accessing inpatient ward beds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452876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00" b="1" dirty="0" smtClean="0"/>
              <a:t>Describe overall surgical activity and planned/emergency split</a:t>
            </a:r>
          </a:p>
          <a:p>
            <a:endParaRPr lang="en-AU" sz="1000" b="1" dirty="0" smtClean="0"/>
          </a:p>
          <a:p>
            <a:r>
              <a:rPr lang="en-AU" sz="1000" b="1" dirty="0" smtClean="0"/>
              <a:t>Calculate emergency and planned</a:t>
            </a:r>
            <a:r>
              <a:rPr lang="en-AU" sz="1000" dirty="0" smtClean="0"/>
              <a:t> demand by day of week – this becomes the target number for volume of discharges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32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94509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dirty="0" smtClean="0">
                <a:solidFill>
                  <a:schemeClr val="bg1"/>
                </a:solidFill>
              </a:rPr>
              <a:t>19.2 </a:t>
            </a:r>
            <a:r>
              <a:rPr lang="en-AU" dirty="0" err="1" smtClean="0">
                <a:solidFill>
                  <a:schemeClr val="bg1"/>
                </a:solidFill>
              </a:rPr>
              <a:t>hrs</a:t>
            </a:r>
            <a:r>
              <a:rPr lang="en-AU" dirty="0" smtClean="0">
                <a:solidFill>
                  <a:schemeClr val="bg1"/>
                </a:solidFill>
              </a:rPr>
              <a:t> emergency capacity required to cover 80% of days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33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09801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EB4BD-AB8E-4093-A2A0-FE91FE1930EF}" type="slidenum">
              <a:rPr lang="en-AU" smtClean="0"/>
              <a:pPr/>
              <a:t>1</a:t>
            </a:fld>
            <a:endParaRPr lang="en-A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5250" marR="0" lvl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338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Between 1- 4 patients per day are staying in ED treatment spaces longer than 24 hours</a:t>
            </a:r>
          </a:p>
          <a:p>
            <a:pPr marL="95250" marR="0" lvl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338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Also look at patients under inpatient teams who are in EMU or other Emergency department spaces for longer than 12 and 24 hours waiting for a bed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5250" marR="0" lvl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338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Between 1- 4 patients per day are staying in ED treatment spaces longer than 24 hours</a:t>
            </a:r>
          </a:p>
          <a:p>
            <a:pPr marL="95250" marR="0" lvl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1338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Also look at patients under inpatient teams who are in EMU or other Emergency department spaces for longer than 12 and 24 hours waiting for a bed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000" dirty="0" smtClean="0"/>
              <a:t>Describe at a high level trends in inpatient activity. Also show the split of overnight to day only</a:t>
            </a:r>
          </a:p>
          <a:p>
            <a:r>
              <a:rPr lang="en-AU" sz="1000" dirty="0" smtClean="0"/>
              <a:t>Translate this into average and/or median overnight admissions per day</a:t>
            </a:r>
          </a:p>
          <a:p>
            <a:r>
              <a:rPr lang="en-AU" sz="1000" dirty="0" smtClean="0"/>
              <a:t>Split inter-hospital transfers from third door admissions if volumes are significant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sz="1000" dirty="0" smtClean="0"/>
              <a:t>Separate out the overnight activity. Calculate your ALOS and trends over 2+ years.  </a:t>
            </a:r>
            <a:r>
              <a:rPr lang="en-AU" sz="1000" dirty="0" err="1" smtClean="0"/>
              <a:t>Eg</a:t>
            </a:r>
            <a:r>
              <a:rPr lang="en-AU" sz="1000" dirty="0" smtClean="0"/>
              <a:t> The overnight average length of stay is trending down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dirty="0" smtClean="0">
                <a:solidFill>
                  <a:schemeClr val="accent1"/>
                </a:solidFill>
              </a:rPr>
              <a:t>Know how many long stay patient you have and the per cent of your bed base they occupy</a:t>
            </a:r>
          </a:p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dirty="0" smtClean="0">
                <a:solidFill>
                  <a:schemeClr val="accent1"/>
                </a:solidFill>
              </a:rPr>
              <a:t>Investigate to understand why they stay for long periods (very rarely due predominately to sub-acute and Nursing home access block).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dirty="0" smtClean="0">
                <a:solidFill>
                  <a:schemeClr val="accent1"/>
                </a:solidFill>
              </a:rPr>
              <a:t>Know how many long stay patient you have and the per cent of your bed base they occupy</a:t>
            </a:r>
          </a:p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dirty="0" smtClean="0">
                <a:solidFill>
                  <a:schemeClr val="accent1"/>
                </a:solidFill>
              </a:rPr>
              <a:t>Investigate to understand why they stay for long periods (very rarely due predominately to sub-acute and Nursing home access block).</a:t>
            </a:r>
          </a:p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AU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57C6-B231-440E-843E-FC1347C9A127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838200"/>
            <a:ext cx="6800850" cy="1682750"/>
          </a:xfrm>
        </p:spPr>
        <p:txBody>
          <a:bodyPr lIns="0" tIns="0" rIns="0" bIns="0"/>
          <a:lstStyle>
            <a:lvl1pPr algn="r">
              <a:defRPr sz="3800"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0113" y="2809875"/>
            <a:ext cx="6800850" cy="3362325"/>
          </a:xfrm>
        </p:spPr>
        <p:txBody>
          <a:bodyPr/>
          <a:lstStyle>
            <a:lvl1pPr>
              <a:buClr>
                <a:srgbClr val="133880"/>
              </a:buClr>
              <a:defRPr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468313"/>
            <a:ext cx="1889125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468313"/>
            <a:ext cx="5519738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35533" y="618285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00F59B-176D-4D5D-9858-DE5675ECA28D}" type="slidenum">
              <a:rPr lang="en-US" sz="1000" b="1" smtClean="0">
                <a:latin typeface="+mn-lt"/>
              </a:rPr>
              <a:pPr algn="ctr"/>
              <a:t>‹#›</a:t>
            </a:fld>
            <a:endParaRPr lang="en-AU" sz="1000" b="1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2233613"/>
            <a:ext cx="37036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2233613"/>
            <a:ext cx="37036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87313"/>
            <a:ext cx="756126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741488"/>
            <a:ext cx="7559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5533" y="618285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00F59B-176D-4D5D-9858-DE5675ECA28D}" type="slidenum">
              <a:rPr lang="en-US" sz="1000" b="1" smtClean="0">
                <a:latin typeface="+mn-lt"/>
              </a:rPr>
              <a:pPr algn="ctr"/>
              <a:t>‹#›</a:t>
            </a:fld>
            <a:endParaRPr lang="en-AU" sz="1000" b="1" dirty="0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dt="0"/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5pPr>
      <a:lvl6pPr marL="4572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863600" rtl="0" eaLnBrk="0" fontAlgn="base" hangingPunct="0">
        <a:spcBef>
          <a:spcPct val="80000"/>
        </a:spcBef>
        <a:spcAft>
          <a:spcPct val="0"/>
        </a:spcAft>
        <a:buClr>
          <a:srgbClr val="133880"/>
        </a:buClr>
        <a:buSzPct val="75000"/>
        <a:buFont typeface="Wingdings" pitchFamily="2" charset="2"/>
        <a:buChar char="l"/>
        <a:defRPr sz="2100">
          <a:solidFill>
            <a:srgbClr val="133880"/>
          </a:solidFill>
          <a:latin typeface="+mn-lt"/>
          <a:ea typeface="+mn-ea"/>
          <a:cs typeface="+mn-cs"/>
        </a:defRPr>
      </a:lvl1pPr>
      <a:lvl2pPr marL="63023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2pPr>
      <a:lvl3pPr marL="90011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3pPr>
      <a:lvl4pPr marL="116998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4pPr>
      <a:lvl5pPr marL="143986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5pPr>
      <a:lvl6pPr marL="18970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6pPr>
      <a:lvl7pPr marL="23542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7pPr>
      <a:lvl8pPr marL="28114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8pPr>
      <a:lvl9pPr marL="32686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1223963" y="3733800"/>
            <a:ext cx="71294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863600">
              <a:spcAft>
                <a:spcPct val="40000"/>
              </a:spcAft>
            </a:pPr>
            <a:r>
              <a:rPr lang="en-AU" sz="1500" dirty="0">
                <a:solidFill>
                  <a:schemeClr val="bg2"/>
                </a:solidFill>
                <a:latin typeface="Arial" charset="0"/>
              </a:rPr>
              <a:t>Prepared by (15pt Arial)  </a:t>
            </a:r>
            <a:r>
              <a:rPr lang="en-AU" sz="1500" b="1" dirty="0">
                <a:solidFill>
                  <a:schemeClr val="bg2"/>
                </a:solidFill>
                <a:latin typeface="Arial" charset="0"/>
              </a:rPr>
              <a:t>[Insert name of presenter 15pt Arial Bold]</a:t>
            </a:r>
            <a:r>
              <a:rPr lang="en-AU" sz="1500" dirty="0">
                <a:solidFill>
                  <a:schemeClr val="bg2"/>
                </a:solidFill>
                <a:latin typeface="Arial" charset="0"/>
              </a:rPr>
              <a:t/>
            </a:r>
            <a:br>
              <a:rPr lang="en-AU" sz="1500" dirty="0">
                <a:solidFill>
                  <a:schemeClr val="bg2"/>
                </a:solidFill>
                <a:latin typeface="Arial" charset="0"/>
              </a:rPr>
            </a:br>
            <a:r>
              <a:rPr lang="en-AU" sz="1500" dirty="0">
                <a:solidFill>
                  <a:schemeClr val="bg2"/>
                </a:solidFill>
                <a:latin typeface="Arial" charset="0"/>
              </a:rPr>
              <a:t>[Insert title]</a:t>
            </a:r>
            <a:br>
              <a:rPr lang="en-AU" sz="1500" dirty="0">
                <a:solidFill>
                  <a:schemeClr val="bg2"/>
                </a:solidFill>
                <a:latin typeface="Arial" charset="0"/>
              </a:rPr>
            </a:br>
            <a:r>
              <a:rPr lang="en-AU" sz="1500" dirty="0">
                <a:solidFill>
                  <a:schemeClr val="bg2"/>
                </a:solidFill>
                <a:latin typeface="Arial" charset="0"/>
              </a:rPr>
              <a:t>[Insert Hospital name]</a:t>
            </a:r>
          </a:p>
          <a:p>
            <a:pPr algn="r" defTabSz="863600"/>
            <a:r>
              <a:rPr lang="en-AU" sz="1200" b="1" dirty="0">
                <a:solidFill>
                  <a:schemeClr val="bg2"/>
                </a:solidFill>
                <a:latin typeface="Arial" charset="0"/>
              </a:rPr>
              <a:t>Month 200X (12pt Arial Bold) 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720725" y="812800"/>
            <a:ext cx="71278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63600">
              <a:lnSpc>
                <a:spcPct val="90000"/>
              </a:lnSpc>
            </a:pPr>
            <a:r>
              <a:rPr lang="en-AU" sz="5400">
                <a:solidFill>
                  <a:schemeClr val="bg2"/>
                </a:solidFill>
                <a:latin typeface="Arial" charset="0"/>
              </a:rPr>
              <a:t>Understanding the business of the hospital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38125" y="84138"/>
            <a:ext cx="8114704" cy="1008062"/>
          </a:xfrm>
        </p:spPr>
        <p:txBody>
          <a:bodyPr/>
          <a:lstStyle/>
          <a:p>
            <a:r>
              <a:rPr lang="en-AU" dirty="0" smtClean="0">
                <a:solidFill>
                  <a:schemeClr val="bg2"/>
                </a:solidFill>
              </a:rPr>
              <a:t>Patients staying in ED longer than 1 or 2 days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037" y="1225451"/>
            <a:ext cx="6264696" cy="409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3" y="1009427"/>
            <a:ext cx="7704856" cy="50752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74675" y="433363"/>
            <a:ext cx="7561263" cy="5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 defTabSz="863600"/>
            <a:r>
              <a:rPr lang="en-AU" sz="30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Map the patient journey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74675" y="433363"/>
            <a:ext cx="7561263" cy="650056"/>
          </a:xfrm>
        </p:spPr>
        <p:txBody>
          <a:bodyPr/>
          <a:lstStyle/>
          <a:p>
            <a:r>
              <a:rPr lang="en-AU" kern="1200" dirty="0" smtClean="0">
                <a:solidFill>
                  <a:schemeClr val="bg2"/>
                </a:solidFill>
              </a:rPr>
              <a:t>Understanding particular patient cohorts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05" y="1209672"/>
            <a:ext cx="6336704" cy="413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5925" y="649387"/>
          <a:ext cx="8280920" cy="5417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2952328"/>
                <a:gridCol w="2220103"/>
                <a:gridCol w="1596321"/>
              </a:tblGrid>
              <a:tr h="562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+mn-lt"/>
                        </a:rPr>
                        <a:t> </a:t>
                      </a:r>
                      <a:endParaRPr lang="en-AU" sz="1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+mn-lt"/>
                        </a:rPr>
                        <a:t>Metrics</a:t>
                      </a:r>
                      <a:endParaRPr lang="en-AU" sz="1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+mn-lt"/>
                        </a:rPr>
                        <a:t>Analysis</a:t>
                      </a:r>
                      <a:endParaRPr lang="en-AU" sz="1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  <a:latin typeface="+mn-lt"/>
                        </a:rPr>
                        <a:t>Data sources</a:t>
                      </a:r>
                      <a:endParaRPr lang="en-AU" sz="1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24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Third door and other urgent admissions </a:t>
                      </a:r>
                      <a:endParaRPr lang="en-A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Admissions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 of admission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Delays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trend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day of week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 for delay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 management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99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Elective surgery</a:t>
                      </a:r>
                      <a:endParaRPr lang="en-A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DOSA rate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 surgery rate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Cancellation on day of surgery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NEST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trend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Pareto reasons for cancellation on day of surgery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 system – FirstNet, EDIS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 – ED visit table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15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Planned medical admissions</a:t>
                      </a:r>
                      <a:endParaRPr lang="en-A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Admissions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 procedure rate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Waiting list – longest wait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trend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 management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99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Inter-hospital transfers</a:t>
                      </a:r>
                      <a:endParaRPr lang="en-A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Admissions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via ED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Delays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trend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FirstNet</a:t>
                      </a: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EDIS, PAS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 – ED visit &amp; Episode table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5750" y="577379"/>
            <a:ext cx="7923063" cy="525239"/>
          </a:xfrm>
        </p:spPr>
        <p:txBody>
          <a:bodyPr/>
          <a:lstStyle/>
          <a:p>
            <a:r>
              <a:rPr lang="en-AU" kern="1200" dirty="0" smtClean="0">
                <a:solidFill>
                  <a:schemeClr val="bg2"/>
                </a:solidFill>
              </a:rPr>
              <a:t>Pathways to Admission</a:t>
            </a:r>
            <a:endParaRPr lang="en-AU" kern="1200" dirty="0" smtClean="0">
              <a:solidFill>
                <a:schemeClr val="bg2"/>
              </a:solidFill>
            </a:endParaRP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13" y="1153443"/>
            <a:ext cx="6732587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2767634"/>
              </p:ext>
            </p:extLst>
          </p:nvPr>
        </p:nvGraphicFramePr>
        <p:xfrm>
          <a:off x="575965" y="577379"/>
          <a:ext cx="7807668" cy="4589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622"/>
                <a:gridCol w="3242622"/>
                <a:gridCol w="1834332"/>
                <a:gridCol w="1505092"/>
              </a:tblGrid>
              <a:tr h="534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</a:rPr>
                        <a:t> 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Metrics</a:t>
                      </a:r>
                      <a:endParaRPr lang="en-A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</a:rPr>
                        <a:t>Analysis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</a:rPr>
                        <a:t>Data sources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</a:tr>
              <a:tr h="1604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</a:rPr>
                        <a:t>Admitted patient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 only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Overnight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length of stay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RSI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trend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Comparison to peer average and/or HRT benchmark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 –Episode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Roundtable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06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</a:rPr>
                        <a:t>Specialty unit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NEAT by specialty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expected admits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daily discharges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length of stay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 LOS &gt;=21 days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RSI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Unplanned readmissions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from consult request to patient review and report 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trend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day of week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Discharges by hour of day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 –Episode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eMR</a:t>
                      </a:r>
                      <a:endParaRPr lang="en-A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record review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73063" y="654050"/>
            <a:ext cx="7777162" cy="10080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70" y="684223"/>
            <a:ext cx="8145613" cy="44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74675" y="433363"/>
            <a:ext cx="7561263" cy="6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Long Stay Patients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89" y="865411"/>
            <a:ext cx="6973480" cy="455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5" y="721395"/>
            <a:ext cx="7488832" cy="4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4675" y="577379"/>
            <a:ext cx="7561263" cy="520030"/>
          </a:xfrm>
        </p:spPr>
        <p:txBody>
          <a:bodyPr/>
          <a:lstStyle/>
          <a:p>
            <a:r>
              <a:rPr lang="en-AU" kern="1200" dirty="0" smtClean="0">
                <a:solidFill>
                  <a:schemeClr val="bg2"/>
                </a:solidFill>
              </a:rPr>
              <a:t>Performance – specialty units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81" y="1009427"/>
            <a:ext cx="7560840" cy="507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720725"/>
            <a:ext cx="7634288" cy="865188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chemeClr val="bg2"/>
                </a:solidFill>
              </a:rPr>
              <a:t>Purpose of business of the hospital diagnostic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 smtClean="0"/>
              <a:t>Understand the performance of the hospital</a:t>
            </a:r>
          </a:p>
          <a:p>
            <a:r>
              <a:rPr lang="en-AU" sz="1800" dirty="0" smtClean="0"/>
              <a:t>Understand demand for hospital resources – inpatient beds, ED beds/treatment spaces</a:t>
            </a:r>
          </a:p>
          <a:p>
            <a:r>
              <a:rPr lang="en-AU" sz="1800" dirty="0" smtClean="0"/>
              <a:t>Understand capacity of hospital and existing capacity constraints</a:t>
            </a:r>
          </a:p>
          <a:p>
            <a:r>
              <a:rPr lang="en-AU" sz="1800" dirty="0" smtClean="0"/>
              <a:t>Understand where there is a mismatch in demand and capacity</a:t>
            </a:r>
          </a:p>
          <a:p>
            <a:r>
              <a:rPr lang="en-AU" sz="1800" dirty="0" smtClean="0"/>
              <a:t>Identify areas for drilldown analysis </a:t>
            </a:r>
          </a:p>
          <a:p>
            <a:r>
              <a:rPr lang="en-AU" sz="1800" dirty="0" smtClean="0"/>
              <a:t>Build understanding of the underlying issues and quantify the impact</a:t>
            </a:r>
          </a:p>
          <a:p>
            <a:r>
              <a:rPr lang="en-AU" sz="1800" dirty="0" smtClean="0"/>
              <a:t>Identify delays and reasons for delay</a:t>
            </a:r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2"/>
                </a:solidFill>
                <a:latin typeface="+mn-lt"/>
              </a:rPr>
              <a:t>Interface with inpatient teams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Delays in inpatient teams coming to ED to review patients following referral by 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1600" y="927151"/>
            <a:ext cx="8539163" cy="2314524"/>
            <a:chOff x="101600" y="1359199"/>
            <a:chExt cx="8539163" cy="2314524"/>
          </a:xfrm>
        </p:grpSpPr>
        <p:graphicFrame>
          <p:nvGraphicFramePr>
            <p:cNvPr id="9" name="Content Placeholder 4"/>
            <p:cNvGraphicFramePr>
              <a:graphicFrameLocks/>
            </p:cNvGraphicFramePr>
            <p:nvPr/>
          </p:nvGraphicFramePr>
          <p:xfrm>
            <a:off x="339266" y="1359199"/>
            <a:ext cx="8301497" cy="23145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7413" name="TextBox 5"/>
            <p:cNvSpPr txBox="1">
              <a:spLocks noChangeArrowheads="1"/>
            </p:cNvSpPr>
            <p:nvPr/>
          </p:nvSpPr>
          <p:spPr bwMode="auto">
            <a:xfrm>
              <a:off x="101600" y="2843213"/>
              <a:ext cx="1185963" cy="82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390" tIns="43196" rIns="86390" bIns="43196">
              <a:spAutoFit/>
            </a:bodyPr>
            <a:lstStyle/>
            <a:p>
              <a:r>
                <a:rPr lang="en-AU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Median</a:t>
              </a:r>
            </a:p>
            <a:p>
              <a:r>
                <a:rPr lang="en-AU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Mean</a:t>
              </a:r>
            </a:p>
          </p:txBody>
        </p:sp>
        <p:sp>
          <p:nvSpPr>
            <p:cNvPr id="17414" name="TextBox 10"/>
            <p:cNvSpPr txBox="1">
              <a:spLocks noChangeArrowheads="1"/>
            </p:cNvSpPr>
            <p:nvPr/>
          </p:nvSpPr>
          <p:spPr bwMode="auto">
            <a:xfrm>
              <a:off x="1290638" y="2843213"/>
              <a:ext cx="871537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90" tIns="43196" rIns="86390" bIns="43196">
              <a:spAutoFit/>
            </a:bodyPr>
            <a:lstStyle/>
            <a:p>
              <a:r>
                <a:rPr lang="en-AU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0:14</a:t>
              </a:r>
            </a:p>
            <a:p>
              <a:r>
                <a:rPr lang="en-AU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0:54</a:t>
              </a:r>
            </a:p>
          </p:txBody>
        </p:sp>
        <p:sp>
          <p:nvSpPr>
            <p:cNvPr id="17415" name="TextBox 11"/>
            <p:cNvSpPr txBox="1">
              <a:spLocks noChangeArrowheads="1"/>
            </p:cNvSpPr>
            <p:nvPr/>
          </p:nvSpPr>
          <p:spPr bwMode="auto">
            <a:xfrm>
              <a:off x="2312988" y="2843213"/>
              <a:ext cx="773990" cy="82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390" tIns="43196" rIns="86390" bIns="43196">
              <a:spAutoFit/>
            </a:bodyPr>
            <a:lstStyle/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0:39</a:t>
              </a:r>
            </a:p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1:18</a:t>
              </a:r>
            </a:p>
          </p:txBody>
        </p:sp>
        <p:sp>
          <p:nvSpPr>
            <p:cNvPr id="17416" name="TextBox 12"/>
            <p:cNvSpPr txBox="1">
              <a:spLocks noChangeArrowheads="1"/>
            </p:cNvSpPr>
            <p:nvPr/>
          </p:nvSpPr>
          <p:spPr bwMode="auto">
            <a:xfrm>
              <a:off x="3197225" y="2843213"/>
              <a:ext cx="773990" cy="82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390" tIns="43196" rIns="86390" bIns="43196">
              <a:spAutoFit/>
            </a:bodyPr>
            <a:lstStyle/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0:42</a:t>
              </a:r>
            </a:p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1:27</a:t>
              </a:r>
            </a:p>
          </p:txBody>
        </p:sp>
        <p:sp>
          <p:nvSpPr>
            <p:cNvPr id="17417" name="TextBox 13"/>
            <p:cNvSpPr txBox="1">
              <a:spLocks noChangeArrowheads="1"/>
            </p:cNvSpPr>
            <p:nvPr/>
          </p:nvSpPr>
          <p:spPr bwMode="auto">
            <a:xfrm>
              <a:off x="4081463" y="2843213"/>
              <a:ext cx="773990" cy="82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390" tIns="43196" rIns="86390" bIns="43196">
              <a:spAutoFit/>
            </a:bodyPr>
            <a:lstStyle/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2:01</a:t>
              </a:r>
            </a:p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2:54</a:t>
              </a:r>
            </a:p>
          </p:txBody>
        </p:sp>
        <p:sp>
          <p:nvSpPr>
            <p:cNvPr id="17418" name="TextBox 14"/>
            <p:cNvSpPr txBox="1">
              <a:spLocks noChangeArrowheads="1"/>
            </p:cNvSpPr>
            <p:nvPr/>
          </p:nvSpPr>
          <p:spPr bwMode="auto">
            <a:xfrm>
              <a:off x="5033963" y="2843213"/>
              <a:ext cx="773990" cy="82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390" tIns="43196" rIns="86390" bIns="43196">
              <a:spAutoFit/>
            </a:bodyPr>
            <a:lstStyle/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2:03</a:t>
              </a:r>
            </a:p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2:45</a:t>
              </a:r>
            </a:p>
          </p:txBody>
        </p:sp>
        <p:sp>
          <p:nvSpPr>
            <p:cNvPr id="17419" name="TextBox 15"/>
            <p:cNvSpPr txBox="1">
              <a:spLocks noChangeArrowheads="1"/>
            </p:cNvSpPr>
            <p:nvPr/>
          </p:nvSpPr>
          <p:spPr bwMode="auto">
            <a:xfrm>
              <a:off x="6804025" y="2794000"/>
              <a:ext cx="773990" cy="82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390" tIns="43196" rIns="86390" bIns="43196">
              <a:spAutoFit/>
            </a:bodyPr>
            <a:lstStyle/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4:00</a:t>
              </a:r>
            </a:p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4:52</a:t>
              </a:r>
            </a:p>
          </p:txBody>
        </p:sp>
        <p:sp>
          <p:nvSpPr>
            <p:cNvPr id="17420" name="TextBox 16"/>
            <p:cNvSpPr txBox="1">
              <a:spLocks noChangeArrowheads="1"/>
            </p:cNvSpPr>
            <p:nvPr/>
          </p:nvSpPr>
          <p:spPr bwMode="auto">
            <a:xfrm>
              <a:off x="7688263" y="2794000"/>
              <a:ext cx="945512" cy="82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390" tIns="43196" rIns="86390" bIns="43196">
              <a:spAutoFit/>
            </a:bodyPr>
            <a:lstStyle/>
            <a:p>
              <a:r>
                <a:rPr lang="en-AU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7:18</a:t>
              </a:r>
            </a:p>
            <a:p>
              <a:r>
                <a:rPr lang="en-AU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10:00</a:t>
              </a:r>
            </a:p>
          </p:txBody>
        </p:sp>
        <p:sp>
          <p:nvSpPr>
            <p:cNvPr id="17421" name="TextBox 23"/>
            <p:cNvSpPr txBox="1">
              <a:spLocks noChangeArrowheads="1"/>
            </p:cNvSpPr>
            <p:nvPr/>
          </p:nvSpPr>
          <p:spPr bwMode="auto">
            <a:xfrm>
              <a:off x="5919788" y="2843213"/>
              <a:ext cx="773990" cy="82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390" tIns="43196" rIns="86390" bIns="43196">
              <a:spAutoFit/>
            </a:bodyPr>
            <a:lstStyle/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3:55</a:t>
              </a:r>
            </a:p>
            <a:p>
              <a:r>
                <a:rPr lang="en-AU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4:22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757738" y="1831975"/>
              <a:ext cx="2090737" cy="17494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06" tIns="30854" rIns="61706" bIns="30854" anchor="ctr"/>
            <a:lstStyle/>
            <a:p>
              <a:pPr algn="ctr">
                <a:defRPr/>
              </a:pPr>
              <a:endParaRPr lang="en-AU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981" y="577379"/>
          <a:ext cx="7591644" cy="570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711"/>
                <a:gridCol w="3152905"/>
                <a:gridCol w="1783579"/>
                <a:gridCol w="1463449"/>
              </a:tblGrid>
              <a:tr h="512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</a:rPr>
                        <a:t> 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Metrics</a:t>
                      </a:r>
                      <a:endParaRPr lang="en-A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Analysis</a:t>
                      </a:r>
                      <a:endParaRPr lang="en-A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900" dirty="0">
                          <a:effectLst/>
                        </a:rPr>
                        <a:t>Data sources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</a:tr>
              <a:tr h="2048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Wards</a:t>
                      </a:r>
                      <a:endParaRPr lang="en-A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NEAT by ward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expected admits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daily discharges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outliers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number of in ward bed moves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length of stay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 LOS &gt;=21 days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trend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day of week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Discharges by hour of day 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 management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 –Episode and Ward episode tables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79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ICU</a:t>
                      </a:r>
                      <a:endParaRPr lang="en-A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expected admits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daily transfers out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Theatre cancellations due to no ICU bed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trend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day of week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Transfers out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 –Episode and Ward episode tables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Theatre Management system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80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EMU</a:t>
                      </a:r>
                      <a:endParaRPr lang="en-A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Admissions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length of stay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Beds occupied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NEAT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Emergency medicine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other specialties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 –ED Visit, Episode and Ward episode tables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574675" y="359371"/>
            <a:ext cx="756126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 defTabSz="863600" eaLnBrk="0" hangingPunct="0"/>
            <a:r>
              <a:rPr lang="en-AU" sz="3000" dirty="0" smtClean="0">
                <a:solidFill>
                  <a:schemeClr val="bg2"/>
                </a:solidFill>
                <a:latin typeface="+mn-lt"/>
              </a:rPr>
              <a:t>Time to bed request &amp; depart by destination </a:t>
            </a:r>
            <a:r>
              <a:rPr lang="en-AU" sz="3000" dirty="0" smtClean="0">
                <a:solidFill>
                  <a:schemeClr val="bg2"/>
                </a:solidFill>
                <a:latin typeface="+mn-lt"/>
              </a:rPr>
              <a:t>ward</a:t>
            </a:r>
            <a:endParaRPr kumimoji="0" lang="en-AU" sz="3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117" y="1081435"/>
            <a:ext cx="6596385" cy="430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77875" y="271463"/>
            <a:ext cx="7127875" cy="801687"/>
          </a:xfrm>
        </p:spPr>
        <p:txBody>
          <a:bodyPr/>
          <a:lstStyle/>
          <a:p>
            <a:r>
              <a:rPr lang="en-AU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Understanding daily demand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12069" y="1191295"/>
            <a:ext cx="6102977" cy="4138612"/>
            <a:chOff x="1512069" y="1062038"/>
            <a:chExt cx="6102977" cy="4138612"/>
          </a:xfrm>
        </p:grpSpPr>
        <p:pic>
          <p:nvPicPr>
            <p:cNvPr id="20484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2069" y="1062038"/>
              <a:ext cx="6089650" cy="413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800101" y="4603750"/>
              <a:ext cx="5814945" cy="290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2" tIns="30861" rIns="61722" bIns="30861" anchor="ctr"/>
            <a:lstStyle/>
            <a:p>
              <a:pPr algn="ctr">
                <a:defRPr/>
              </a:pPr>
              <a:r>
                <a:rPr lang="en-AU" sz="1200" dirty="0"/>
                <a:t>Ward A  </a:t>
              </a:r>
              <a:r>
                <a:rPr lang="en-AU" sz="1200" dirty="0" smtClean="0"/>
                <a:t>  Ward B   </a:t>
              </a:r>
              <a:r>
                <a:rPr lang="en-AU" sz="1200" dirty="0"/>
                <a:t>Ward C </a:t>
              </a:r>
              <a:r>
                <a:rPr lang="en-AU" sz="1200" dirty="0" smtClean="0"/>
                <a:t>  Ward D   </a:t>
              </a:r>
              <a:r>
                <a:rPr lang="en-AU" sz="1200" dirty="0"/>
                <a:t>Ward </a:t>
              </a:r>
              <a:r>
                <a:rPr lang="en-AU" sz="1200" dirty="0" smtClean="0"/>
                <a:t>E   </a:t>
              </a:r>
              <a:r>
                <a:rPr lang="en-AU" sz="1200" dirty="0"/>
                <a:t>Ward </a:t>
              </a:r>
              <a:r>
                <a:rPr lang="en-AU" sz="1200" dirty="0" smtClean="0"/>
                <a:t>F   </a:t>
              </a:r>
              <a:r>
                <a:rPr lang="en-AU" sz="1200" dirty="0"/>
                <a:t>Ward </a:t>
              </a:r>
              <a:r>
                <a:rPr lang="en-AU" sz="1200" dirty="0" smtClean="0"/>
                <a:t>G   </a:t>
              </a:r>
              <a:r>
                <a:rPr lang="en-AU" sz="1200" dirty="0"/>
                <a:t>Ward H Ward I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05" y="793403"/>
            <a:ext cx="6840760" cy="42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29" y="854222"/>
            <a:ext cx="6696744" cy="418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821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77875" y="17463"/>
            <a:ext cx="7127875" cy="1371600"/>
          </a:xfrm>
        </p:spPr>
        <p:txBody>
          <a:bodyPr/>
          <a:lstStyle/>
          <a:p>
            <a:r>
              <a:rPr lang="en-AU" dirty="0" smtClean="0">
                <a:solidFill>
                  <a:schemeClr val="bg2"/>
                </a:solidFill>
              </a:rPr>
              <a:t>EMU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7911305"/>
              </p:ext>
            </p:extLst>
          </p:nvPr>
        </p:nvGraphicFramePr>
        <p:xfrm>
          <a:off x="3096245" y="649387"/>
          <a:ext cx="5328592" cy="250064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0349"/>
                <a:gridCol w="557453"/>
                <a:gridCol w="601615"/>
                <a:gridCol w="1289175"/>
              </a:tblGrid>
              <a:tr h="28803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 smtClean="0"/>
                        <a:t>Top 10 EMU  Admitting</a:t>
                      </a:r>
                      <a:r>
                        <a:rPr lang="en-AU" sz="1400" b="1" u="none" strike="noStrike" baseline="0" dirty="0" smtClean="0"/>
                        <a:t> </a:t>
                      </a:r>
                      <a:r>
                        <a:rPr lang="en-AU" sz="1400" b="1" u="none" strike="noStrike" dirty="0" smtClean="0"/>
                        <a:t>Specialty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/>
                        <a:t>EMU patients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/>
                        <a:t>EMU ALOS Hrs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EMERGENCY MEDICINE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1024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30%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14.5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COLORECTAL SURGERY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316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9%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19.8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GASTROINTESTINAL SURGERY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311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9%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20.3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ORTHOPAEDICS 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240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7%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15.6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UROLOGY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190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6%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18.8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HEAD NECK ONCOLOGY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185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17.8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NEUROSURGERY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166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29.9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GASTROENTEROLOGY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121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4%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23.3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ORTHOPAEDICS 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119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3%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15.7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126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NEUROLOGY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95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3%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30.9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253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80" y="3223220"/>
            <a:ext cx="48133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5965" y="636686"/>
          <a:ext cx="7704855" cy="5485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483"/>
                <a:gridCol w="2951593"/>
                <a:gridCol w="2058507"/>
                <a:gridCol w="1485272"/>
              </a:tblGrid>
              <a:tr h="225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Metrics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Analysis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Data sources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</a:tr>
              <a:tr h="1575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Radiology</a:t>
                      </a:r>
                      <a:endParaRPr lang="en-A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to first </a:t>
                      </a: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 around times (image available)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available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Plain X Ray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MRI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Ultrasound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</a:t>
                      </a: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 </a:t>
                      </a: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Ward </a:t>
                      </a: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hours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 of hours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Radiology information system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0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Pathology</a:t>
                      </a:r>
                      <a:endParaRPr lang="en-A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Turnaround times for key tests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Troponin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FBC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UEC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department patients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Ward inpatients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hours, Out </a:t>
                      </a: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hours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Pathology information system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50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Theatre</a:t>
                      </a:r>
                      <a:endParaRPr lang="en-A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Cancellations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 in hours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 starts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 days taken by patient waiting theatre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(also see Elective surgery section)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trend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/ Elective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Specialty </a:t>
                      </a: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Doctor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 of week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 of day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Theatre Management system, </a:t>
                      </a:r>
                      <a:r>
                        <a:rPr lang="en-A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SurgiNet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75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Discharge</a:t>
                      </a:r>
                      <a:endParaRPr lang="en-A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Discharges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Discharge </a:t>
                      </a: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 </a:t>
                      </a: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 of week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 of day</a:t>
                      </a: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A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Pareto delay reasons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 </a:t>
                      </a: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am I still here Study?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39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Cost</a:t>
                      </a:r>
                      <a:endParaRPr lang="en-A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volume above NEP by DRG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cost low volume above NEP by DRG</a:t>
                      </a:r>
                    </a:p>
                  </a:txBody>
                  <a:tcPr marL="46290" marR="46290" marT="0" marB="0"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Specialty , Doctor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DRG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Casemix</a:t>
                      </a: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costing data</a:t>
                      </a:r>
                    </a:p>
                  </a:txBody>
                  <a:tcPr marL="46290" marR="46290" marT="0" marB="0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433363"/>
            <a:ext cx="7561263" cy="59203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2"/>
                </a:solidFill>
              </a:rPr>
              <a:t>Delays to imaging </a:t>
            </a:r>
            <a:endParaRPr lang="en-AU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21" y="1000236"/>
            <a:ext cx="6696744" cy="437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26426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6045" y="1297459"/>
            <a:ext cx="6429413" cy="38661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4675" y="633413"/>
            <a:ext cx="7561263" cy="5920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863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Radiology Data</a:t>
            </a:r>
            <a:endParaRPr kumimoji="0" lang="en-AU" sz="3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91989" y="1112845"/>
          <a:ext cx="7056784" cy="4073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/>
                <a:gridCol w="1797525"/>
                <a:gridCol w="1946891"/>
              </a:tblGrid>
              <a:tr h="3271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Metrics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Analysis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Data sources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45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admitted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NEAT all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NEAT admitted to inpatient ward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NEAT admit and discharge from ED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NEAT non-admitted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Representations within 24 hours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length of stay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not Wait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in ED &gt;24 hours</a:t>
                      </a:r>
                    </a:p>
                  </a:txBody>
                  <a:tcPr marL="46290" marR="46290" marT="0" marB="0"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Activity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Monthly trend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By hour of day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By day of </a:t>
                      </a:r>
                      <a:r>
                        <a:rPr lang="en-AU" sz="1600" dirty="0" smtClean="0">
                          <a:effectLst/>
                        </a:rPr>
                        <a:t>week</a:t>
                      </a:r>
                      <a:endParaRPr lang="en-AU" sz="1600" dirty="0">
                        <a:effectLst/>
                      </a:endParaRPr>
                    </a:p>
                  </a:txBody>
                  <a:tcPr marL="46290" marR="4629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ED system – </a:t>
                      </a:r>
                      <a:r>
                        <a:rPr lang="en-AU" sz="1600" dirty="0" err="1">
                          <a:effectLst/>
                        </a:rPr>
                        <a:t>FirstNet</a:t>
                      </a:r>
                      <a:r>
                        <a:rPr lang="en-AU" sz="1600" dirty="0">
                          <a:effectLst/>
                        </a:rPr>
                        <a:t>, EDIS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AU" sz="16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HIE </a:t>
                      </a:r>
                      <a:r>
                        <a:rPr lang="en-AU" sz="1600" dirty="0">
                          <a:effectLst/>
                        </a:rPr>
                        <a:t>– ED visit table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90" marR="4629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9981" y="522789"/>
            <a:ext cx="6048672" cy="55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Emergency Department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209" y="804861"/>
            <a:ext cx="6541073" cy="4092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056313" y="6261100"/>
            <a:ext cx="3090862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1" tIns="43201" rIns="86401" bIns="43201">
            <a:spAutoFit/>
          </a:bodyPr>
          <a:lstStyle/>
          <a:p>
            <a:r>
              <a:rPr lang="en-AU" sz="700" i="1"/>
              <a:t>Data source: HIE 1/1/2011 – 31/12/2011 Episode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29" y="1124143"/>
            <a:ext cx="6257486" cy="384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97669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9981" y="522789"/>
            <a:ext cx="6048672" cy="55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Theatre business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3957" y="1182570"/>
          <a:ext cx="7776864" cy="4003321"/>
        </p:xfrm>
        <a:graphic>
          <a:graphicData uri="http://schemas.openxmlformats.org/drawingml/2006/table">
            <a:tbl>
              <a:tblPr/>
              <a:tblGrid>
                <a:gridCol w="4109638"/>
                <a:gridCol w="1889007"/>
                <a:gridCol w="1778219"/>
              </a:tblGrid>
              <a:tr h="20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Metrics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290" marR="462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Analysis</a:t>
                      </a:r>
                      <a:endParaRPr kumimoji="0" lang="en-A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290" marR="462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Data sources</a:t>
                      </a:r>
                      <a:endParaRPr kumimoji="0" lang="en-A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290" marR="462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59481">
                <a:tc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Cancellations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Demand in hours -Operating time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Elective theatre schedule capacity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Emergency theatre schedule capacity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 time starts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</a:rPr>
                        <a:t>Time from triage to theatre for all emergency and non DOSA surgery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</a:rPr>
                        <a:t>Surgery team overtime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</a:rPr>
                        <a:t>Elective wait lists, not, ready for care, cases on per month and cases completed per month, cases removed (not operated 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(also see Elective surgery section)</a:t>
                      </a:r>
                    </a:p>
                  </a:txBody>
                  <a:tcPr marL="46290" marR="462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Monthly trend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Emergency / Elective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Specialty , Doctor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Day of week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Hour of day</a:t>
                      </a:r>
                    </a:p>
                  </a:txBody>
                  <a:tcPr marL="46290" marR="46290" marT="0" marB="0" horzOverflow="overflow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Operating Theatre Management system, </a:t>
                      </a: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SurgiNet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290" marR="46290" marT="0" marB="0" horzOverflow="overflow">
                    <a:lnL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765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1989" y="793403"/>
            <a:ext cx="7148513" cy="42941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05" y="577379"/>
            <a:ext cx="6984776" cy="472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7" descr="cartoon_of_a_poor_sick_person_in_a_hospital_on_a_gurney_0515-1104-2203-3136_SM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25" y="2809627"/>
            <a:ext cx="1924050" cy="16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334963" y="519113"/>
            <a:ext cx="7777162" cy="562322"/>
          </a:xfrm>
        </p:spPr>
        <p:txBody>
          <a:bodyPr/>
          <a:lstStyle/>
          <a:p>
            <a:r>
              <a:rPr lang="en-AU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Voice of the Patient</a:t>
            </a:r>
          </a:p>
        </p:txBody>
      </p:sp>
      <p:grpSp>
        <p:nvGrpSpPr>
          <p:cNvPr id="29700" name="Group 29"/>
          <p:cNvGrpSpPr>
            <a:grpSpLocks/>
          </p:cNvGrpSpPr>
          <p:nvPr/>
        </p:nvGrpSpPr>
        <p:grpSpPr bwMode="auto">
          <a:xfrm>
            <a:off x="1512069" y="1393354"/>
            <a:ext cx="7056686" cy="3792537"/>
            <a:chOff x="352128" y="2711836"/>
            <a:chExt cx="10973557" cy="5473140"/>
          </a:xfrm>
        </p:grpSpPr>
        <p:sp>
          <p:nvSpPr>
            <p:cNvPr id="22" name="Can 21"/>
            <p:cNvSpPr/>
            <p:nvPr/>
          </p:nvSpPr>
          <p:spPr>
            <a:xfrm>
              <a:off x="8794117" y="477942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Clinics</a:t>
              </a:r>
            </a:p>
          </p:txBody>
        </p:sp>
        <p:sp>
          <p:nvSpPr>
            <p:cNvPr id="17" name="Can 16"/>
            <p:cNvSpPr/>
            <p:nvPr/>
          </p:nvSpPr>
          <p:spPr>
            <a:xfrm>
              <a:off x="7065925" y="477942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Wards</a:t>
              </a:r>
            </a:p>
          </p:txBody>
        </p:sp>
        <p:sp>
          <p:nvSpPr>
            <p:cNvPr id="19" name="Can 18"/>
            <p:cNvSpPr/>
            <p:nvPr/>
          </p:nvSpPr>
          <p:spPr>
            <a:xfrm>
              <a:off x="5193717" y="477942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Patient Flow</a:t>
              </a:r>
            </a:p>
          </p:txBody>
        </p:sp>
        <p:sp>
          <p:nvSpPr>
            <p:cNvPr id="20" name="Can 19"/>
            <p:cNvSpPr/>
            <p:nvPr/>
          </p:nvSpPr>
          <p:spPr>
            <a:xfrm>
              <a:off x="3393517" y="477942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Pathology</a:t>
              </a:r>
            </a:p>
          </p:txBody>
        </p:sp>
        <p:sp>
          <p:nvSpPr>
            <p:cNvPr id="4" name="Can 3"/>
            <p:cNvSpPr/>
            <p:nvPr/>
          </p:nvSpPr>
          <p:spPr>
            <a:xfrm>
              <a:off x="1593317" y="475824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ED</a:t>
              </a:r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352128" y="6867666"/>
              <a:ext cx="10973557" cy="1271491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AU" sz="1400" dirty="0"/>
                <a:t>Patient </a:t>
              </a:r>
            </a:p>
            <a:p>
              <a:pPr>
                <a:defRPr/>
              </a:pPr>
              <a:r>
                <a:rPr lang="en-AU" sz="1400" dirty="0"/>
                <a:t>Journey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552210" y="2711836"/>
              <a:ext cx="8623905" cy="1944216"/>
            </a:xfrm>
            <a:prstGeom prst="triangle">
              <a:avLst/>
            </a:prstGeom>
            <a:solidFill>
              <a:schemeClr val="accent1"/>
            </a:solidFill>
            <a:scene3d>
              <a:camera prst="orthographicFront"/>
              <a:lightRig rig="soft" dir="t"/>
            </a:scene3d>
            <a:sp3d prstMaterial="metal">
              <a:bevelT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4257613" y="477942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Consultant Physicians</a:t>
              </a:r>
            </a:p>
          </p:txBody>
        </p:sp>
        <p:sp>
          <p:nvSpPr>
            <p:cNvPr id="16" name="Can 15"/>
            <p:cNvSpPr/>
            <p:nvPr/>
          </p:nvSpPr>
          <p:spPr>
            <a:xfrm>
              <a:off x="2457413" y="477942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Imaging </a:t>
              </a:r>
              <a:r>
                <a:rPr lang="en-AU" sz="1600" dirty="0" smtClean="0"/>
                <a:t>department</a:t>
              </a:r>
              <a:endParaRPr lang="en-AU" sz="1600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6129821" y="477942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Theatres</a:t>
              </a:r>
            </a:p>
          </p:txBody>
        </p:sp>
        <p:sp>
          <p:nvSpPr>
            <p:cNvPr id="21" name="Can 20"/>
            <p:cNvSpPr/>
            <p:nvPr/>
          </p:nvSpPr>
          <p:spPr>
            <a:xfrm>
              <a:off x="7930021" y="477942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Allied health</a:t>
              </a:r>
            </a:p>
          </p:txBody>
        </p:sp>
        <p:sp>
          <p:nvSpPr>
            <p:cNvPr id="23" name="Can 22"/>
            <p:cNvSpPr/>
            <p:nvPr/>
          </p:nvSpPr>
          <p:spPr>
            <a:xfrm>
              <a:off x="9658213" y="4779421"/>
              <a:ext cx="631017" cy="3405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en-AU" sz="1600" dirty="0"/>
                <a:t>Community Health</a:t>
              </a:r>
            </a:p>
          </p:txBody>
        </p:sp>
      </p:grpSp>
      <p:sp>
        <p:nvSpPr>
          <p:cNvPr id="29" name="Cloud Callout 28"/>
          <p:cNvSpPr/>
          <p:nvPr/>
        </p:nvSpPr>
        <p:spPr>
          <a:xfrm>
            <a:off x="791989" y="1729507"/>
            <a:ext cx="1656184" cy="1020316"/>
          </a:xfrm>
          <a:prstGeom prst="cloudCallout">
            <a:avLst>
              <a:gd name="adj1" fmla="val -53671"/>
              <a:gd name="adj2" fmla="val 517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661" tIns="30831" rIns="61661" bIns="30831" anchor="ctr"/>
          <a:lstStyle/>
          <a:p>
            <a:pPr algn="ctr">
              <a:defRPr/>
            </a:pPr>
            <a:r>
              <a:rPr lang="en-AU" sz="1200" b="1" dirty="0">
                <a:solidFill>
                  <a:schemeClr val="bg2"/>
                </a:solidFill>
              </a:rPr>
              <a:t>Why do I have to keep telling my story?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74675" y="505371"/>
            <a:ext cx="7561263" cy="592038"/>
          </a:xfrm>
        </p:spPr>
        <p:txBody>
          <a:bodyPr/>
          <a:lstStyle/>
          <a:p>
            <a:r>
              <a:rPr lang="en-AU" dirty="0" smtClean="0">
                <a:solidFill>
                  <a:schemeClr val="bg2"/>
                </a:solidFill>
              </a:rPr>
              <a:t>Planning diagnostics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75965" y="1081435"/>
            <a:ext cx="7559675" cy="43204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 smtClean="0"/>
              <a:t>Start high level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Identify areas of focus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Emergency elective demand and capacity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Drilldown by Specialty unit, ward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Demand and capacity variances</a:t>
            </a:r>
          </a:p>
          <a:p>
            <a:pPr lvl="1">
              <a:spcBef>
                <a:spcPts val="600"/>
              </a:spcBef>
            </a:pPr>
            <a:r>
              <a:rPr lang="en-AU" sz="1800" dirty="0" smtClean="0"/>
              <a:t>Time of day </a:t>
            </a:r>
          </a:p>
          <a:p>
            <a:pPr lvl="1">
              <a:spcBef>
                <a:spcPts val="600"/>
              </a:spcBef>
            </a:pPr>
            <a:r>
              <a:rPr lang="en-AU" sz="1800" dirty="0" smtClean="0"/>
              <a:t>Day of week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Substantiate and quantify root causes of issues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Source the data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Source the analysis expertise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Data management plan</a:t>
            </a:r>
          </a:p>
          <a:p>
            <a:endParaRPr lang="en-A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74675" y="433363"/>
            <a:ext cx="7561263" cy="592038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chemeClr val="bg2"/>
                </a:solidFill>
              </a:rPr>
              <a:t>NEAT Performance</a:t>
            </a:r>
            <a:endParaRPr lang="en-AU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13" y="937419"/>
            <a:ext cx="6768752" cy="44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4675" y="433363"/>
            <a:ext cx="7561263" cy="592038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chemeClr val="bg2"/>
                </a:solidFill>
              </a:rPr>
              <a:t>Length of Stay by Disposition</a:t>
            </a:r>
            <a:endParaRPr lang="en-AU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5" y="937419"/>
            <a:ext cx="6806059" cy="444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74675" y="433363"/>
            <a:ext cx="7561263" cy="5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Patients with ED LOS</a:t>
            </a:r>
            <a:r>
              <a:rPr kumimoji="0" lang="en-AU" sz="3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&gt; 24 hours</a:t>
            </a:r>
            <a:endParaRPr kumimoji="0" lang="en-AU" sz="3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9700" y="5118100"/>
            <a:ext cx="85010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  <a:normAutofit/>
          </a:bodyPr>
          <a:lstStyle/>
          <a:p>
            <a:pPr marL="360363" marR="0" lvl="0" indent="-360363" algn="l" defTabSz="86360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  <a:buSzTx/>
              <a:buFont typeface="Wingdings" pitchFamily="2" charset="2"/>
              <a:buNone/>
              <a:tabLst/>
              <a:defRPr/>
            </a:pPr>
            <a:endParaRPr kumimoji="0" lang="en-AU" sz="2100" b="0" i="0" u="none" strike="noStrike" kern="0" cap="none" spc="0" normalizeH="0" baseline="0" noProof="0" dirty="0" smtClean="0">
              <a:ln>
                <a:noFill/>
              </a:ln>
              <a:solidFill>
                <a:srgbClr val="1338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86360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AU" sz="2100" b="0" i="0" u="none" strike="noStrike" kern="0" cap="none" spc="0" normalizeH="0" baseline="0" noProof="0" dirty="0">
              <a:ln>
                <a:noFill/>
              </a:ln>
              <a:solidFill>
                <a:srgbClr val="1338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89" y="888950"/>
            <a:ext cx="6840661" cy="446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4675" y="505371"/>
            <a:ext cx="7561263" cy="592038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 smtClean="0">
                <a:solidFill>
                  <a:schemeClr val="bg2"/>
                </a:solidFill>
              </a:rPr>
              <a:t>ED Length of stay increased in May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192547" y="6009106"/>
            <a:ext cx="2016178" cy="345178"/>
          </a:xfrm>
          <a:prstGeom prst="rect">
            <a:avLst/>
          </a:prstGeom>
        </p:spPr>
        <p:txBody>
          <a:bodyPr lIns="86420" tIns="43210" rIns="86420" bIns="43210"/>
          <a:lstStyle/>
          <a:p>
            <a:fld id="{D5CD58FC-D46B-4F5B-909C-BA90EBE3BD00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3384277" y="5401915"/>
            <a:ext cx="3613608" cy="345178"/>
          </a:xfrm>
          <a:prstGeom prst="rect">
            <a:avLst/>
          </a:prstGeom>
        </p:spPr>
        <p:txBody>
          <a:bodyPr vert="horz" lIns="86420" tIns="43210" rIns="86420" bIns="4321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3387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 b="1" dirty="0" smtClean="0">
                <a:solidFill>
                  <a:schemeClr val="tx1"/>
                </a:solidFill>
              </a:rPr>
              <a:t>Data source HIE </a:t>
            </a:r>
            <a:r>
              <a:rPr lang="en-AU" sz="900" b="1" dirty="0" err="1" smtClean="0">
                <a:solidFill>
                  <a:schemeClr val="tx1"/>
                </a:solidFill>
              </a:rPr>
              <a:t>edvisit</a:t>
            </a:r>
            <a:r>
              <a:rPr lang="en-AU" sz="900" b="1" dirty="0" smtClean="0">
                <a:solidFill>
                  <a:schemeClr val="tx1"/>
                </a:solidFill>
              </a:rPr>
              <a:t> table  1/9/2012 – 31/7/2013 </a:t>
            </a:r>
            <a:endParaRPr lang="en-AU" sz="9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7" y="1153443"/>
            <a:ext cx="6809977" cy="406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14838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574675" y="433363"/>
            <a:ext cx="7561263" cy="5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Admitted and non-admitted LOS in ED</a:t>
            </a:r>
            <a:endParaRPr kumimoji="0" lang="en-AU" sz="3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81" y="1153443"/>
            <a:ext cx="7394716" cy="404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5"/>
          <p:cNvSpPr txBox="1">
            <a:spLocks/>
          </p:cNvSpPr>
          <p:nvPr/>
        </p:nvSpPr>
        <p:spPr>
          <a:xfrm>
            <a:off x="3384277" y="5401915"/>
            <a:ext cx="3613608" cy="345178"/>
          </a:xfrm>
          <a:prstGeom prst="rect">
            <a:avLst/>
          </a:prstGeom>
        </p:spPr>
        <p:txBody>
          <a:bodyPr vert="horz" lIns="86420" tIns="43210" rIns="86420" bIns="4321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3387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 b="1" dirty="0" smtClean="0">
                <a:solidFill>
                  <a:schemeClr val="tx1"/>
                </a:solidFill>
              </a:rPr>
              <a:t>Data source HIE </a:t>
            </a:r>
            <a:r>
              <a:rPr lang="en-AU" sz="900" b="1" dirty="0" err="1" smtClean="0">
                <a:solidFill>
                  <a:schemeClr val="tx1"/>
                </a:solidFill>
              </a:rPr>
              <a:t>edvisit</a:t>
            </a:r>
            <a:r>
              <a:rPr lang="en-AU" sz="900" b="1" dirty="0" smtClean="0">
                <a:solidFill>
                  <a:schemeClr val="tx1"/>
                </a:solidFill>
              </a:rPr>
              <a:t> table  1/9/2012 – 31/7/2013 </a:t>
            </a:r>
            <a:endParaRPr lang="en-AU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766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74675" y="577379"/>
            <a:ext cx="75612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do</a:t>
            </a:r>
            <a:r>
              <a:rPr kumimoji="0" lang="en-AU" sz="3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patients admitted from ED go next?</a:t>
            </a:r>
            <a:endParaRPr kumimoji="0" lang="en-AU" sz="3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9700" y="5118100"/>
            <a:ext cx="85010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  <a:normAutofit/>
          </a:bodyPr>
          <a:lstStyle/>
          <a:p>
            <a:pPr marL="360363" marR="0" lvl="0" indent="-360363" algn="l" defTabSz="86360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  <a:buSzTx/>
              <a:buFont typeface="Wingdings" pitchFamily="2" charset="2"/>
              <a:buNone/>
              <a:tabLst/>
              <a:defRPr/>
            </a:pPr>
            <a:endParaRPr kumimoji="0" lang="en-AU" sz="2100" b="0" i="0" u="none" strike="noStrike" kern="0" cap="none" spc="0" normalizeH="0" baseline="0" noProof="0" dirty="0" smtClean="0">
              <a:ln>
                <a:noFill/>
              </a:ln>
              <a:solidFill>
                <a:srgbClr val="1338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86360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AU" sz="2100" b="0" i="0" u="none" strike="noStrike" kern="0" cap="none" spc="0" normalizeH="0" baseline="0" noProof="0" dirty="0">
              <a:ln>
                <a:noFill/>
              </a:ln>
              <a:solidFill>
                <a:srgbClr val="1338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037" y="1153443"/>
            <a:ext cx="6120680" cy="399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4C4C4C"/>
      </a:dk1>
      <a:lt1>
        <a:srgbClr val="FFFFFF"/>
      </a:lt1>
      <a:dk2>
        <a:srgbClr val="8996DE"/>
      </a:dk2>
      <a:lt2>
        <a:srgbClr val="FFFFFF"/>
      </a:lt2>
      <a:accent1>
        <a:srgbClr val="0066CC"/>
      </a:accent1>
      <a:accent2>
        <a:srgbClr val="0099CC"/>
      </a:accent2>
      <a:accent3>
        <a:srgbClr val="C4C9EC"/>
      </a:accent3>
      <a:accent4>
        <a:srgbClr val="DADADA"/>
      </a:accent4>
      <a:accent5>
        <a:srgbClr val="AAB8E2"/>
      </a:accent5>
      <a:accent6>
        <a:srgbClr val="008AB9"/>
      </a:accent6>
      <a:hlink>
        <a:srgbClr val="6699FF"/>
      </a:hlink>
      <a:folHlink>
        <a:srgbClr val="6666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C4C4C"/>
        </a:dk1>
        <a:lt1>
          <a:srgbClr val="FFFFFF"/>
        </a:lt1>
        <a:dk2>
          <a:srgbClr val="8996DE"/>
        </a:dk2>
        <a:lt2>
          <a:srgbClr val="FFFFFF"/>
        </a:lt2>
        <a:accent1>
          <a:srgbClr val="0066CC"/>
        </a:accent1>
        <a:accent2>
          <a:srgbClr val="0099CC"/>
        </a:accent2>
        <a:accent3>
          <a:srgbClr val="C4C9EC"/>
        </a:accent3>
        <a:accent4>
          <a:srgbClr val="DADADA"/>
        </a:accent4>
        <a:accent5>
          <a:srgbClr val="AAB8E2"/>
        </a:accent5>
        <a:accent6>
          <a:srgbClr val="008AB9"/>
        </a:accent6>
        <a:hlink>
          <a:srgbClr val="6699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C046E7DF81C48BACC3DEC487BA9E1" ma:contentTypeVersion="2" ma:contentTypeDescription="Create a new document." ma:contentTypeScope="" ma:versionID="e20a81d7bbb6728ff504e32ac315ac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827acf0bd1064fdf27751d273df85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0D1B9-A3A5-40C8-A398-9F612DF5A542}"/>
</file>

<file path=customXml/itemProps2.xml><?xml version="1.0" encoding="utf-8"?>
<ds:datastoreItem xmlns:ds="http://schemas.openxmlformats.org/officeDocument/2006/customXml" ds:itemID="{9A2ACB06-E2CE-4FC1-878C-64F5A55CFE16}"/>
</file>

<file path=customXml/itemProps3.xml><?xml version="1.0" encoding="utf-8"?>
<ds:datastoreItem xmlns:ds="http://schemas.openxmlformats.org/officeDocument/2006/customXml" ds:itemID="{2B99049E-176D-4FFF-B819-1DE45E34C611}"/>
</file>

<file path=customXml/itemProps4.xml><?xml version="1.0" encoding="utf-8"?>
<ds:datastoreItem xmlns:ds="http://schemas.openxmlformats.org/officeDocument/2006/customXml" ds:itemID="{0DBF32DE-3AEC-4E19-A617-99B2C88FFE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1518</Words>
  <Application>Microsoft Office PowerPoint</Application>
  <PresentationFormat>Custom</PresentationFormat>
  <Paragraphs>397</Paragraphs>
  <Slides>36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Slide 0</vt:lpstr>
      <vt:lpstr>Purpose of business of the hospital diagnostic</vt:lpstr>
      <vt:lpstr>Slide 2</vt:lpstr>
      <vt:lpstr>NEAT Performance</vt:lpstr>
      <vt:lpstr>Length of Stay by Disposition</vt:lpstr>
      <vt:lpstr>Slide 5</vt:lpstr>
      <vt:lpstr>ED Length of stay increased in May</vt:lpstr>
      <vt:lpstr>Slide 7</vt:lpstr>
      <vt:lpstr>Slide 8</vt:lpstr>
      <vt:lpstr>Patients staying in ED longer than 1 or 2 days</vt:lpstr>
      <vt:lpstr>Slide 10</vt:lpstr>
      <vt:lpstr>Understanding particular patient cohorts</vt:lpstr>
      <vt:lpstr>Slide 12</vt:lpstr>
      <vt:lpstr>Pathways to Admission</vt:lpstr>
      <vt:lpstr>Slide 14</vt:lpstr>
      <vt:lpstr>Slide 15</vt:lpstr>
      <vt:lpstr>Slide 16</vt:lpstr>
      <vt:lpstr>Slide 17</vt:lpstr>
      <vt:lpstr>Performance – specialty units</vt:lpstr>
      <vt:lpstr>Interface with inpatient teams</vt:lpstr>
      <vt:lpstr>Slide 20</vt:lpstr>
      <vt:lpstr>Slide 21</vt:lpstr>
      <vt:lpstr>Understanding daily demand</vt:lpstr>
      <vt:lpstr>Slide 23</vt:lpstr>
      <vt:lpstr>Slide 24</vt:lpstr>
      <vt:lpstr>EMU</vt:lpstr>
      <vt:lpstr>Slide 26</vt:lpstr>
      <vt:lpstr>Delays to imaging </vt:lpstr>
      <vt:lpstr>Slide 28</vt:lpstr>
      <vt:lpstr>Slide 29</vt:lpstr>
      <vt:lpstr>Slide 30</vt:lpstr>
      <vt:lpstr>Slide 31</vt:lpstr>
      <vt:lpstr>Slide 32</vt:lpstr>
      <vt:lpstr>Slide 33</vt:lpstr>
      <vt:lpstr>Voice of the Patient</vt:lpstr>
      <vt:lpstr>Planning diagnostics</vt:lpstr>
    </vt:vector>
  </TitlesOfParts>
  <Company>NSW Health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of the Hospital Presentation</dc:title>
  <dc:creator>dpark</dc:creator>
  <cp:lastModifiedBy>amarl</cp:lastModifiedBy>
  <cp:revision>84</cp:revision>
  <cp:lastPrinted>2009-04-22T19:24:48Z</cp:lastPrinted>
  <dcterms:created xsi:type="dcterms:W3CDTF">2005-09-23T06:03:41Z</dcterms:created>
  <dcterms:modified xsi:type="dcterms:W3CDTF">2013-08-28T05:16:20Z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xd_Signature">
    <vt:lpwstr/>
  </property>
  <property fmtid="{D5CDD505-2E9C-101B-9397-08002B2CF9AE}" pid="4" name="Order">
    <vt:r8>3600</vt:r8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display_urn:schemas-microsoft-com:office:office#Author">
    <vt:lpwstr>System Account</vt:lpwstr>
  </property>
  <property fmtid="{D5CDD505-2E9C-101B-9397-08002B2CF9AE}" pid="8" name="_SourceUrl">
    <vt:lpwstr/>
  </property>
  <property fmtid="{D5CDD505-2E9C-101B-9397-08002B2CF9AE}" pid="9" name="ContentTypeId">
    <vt:lpwstr>0x010100303C046E7DF81C48BACC3DEC487BA9E1</vt:lpwstr>
  </property>
  <property fmtid="{D5CDD505-2E9C-101B-9397-08002B2CF9AE}" pid="10" name="_SharedFileIndex">
    <vt:lpwstr/>
  </property>
</Properties>
</file>