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35" r:id="rId1"/>
  </p:sldMasterIdLst>
  <p:notesMasterIdLst>
    <p:notesMasterId r:id="rId17"/>
  </p:notesMasterIdLst>
  <p:sldIdLst>
    <p:sldId id="312" r:id="rId2"/>
    <p:sldId id="299" r:id="rId3"/>
    <p:sldId id="300" r:id="rId4"/>
    <p:sldId id="313" r:id="rId5"/>
    <p:sldId id="314" r:id="rId6"/>
    <p:sldId id="315" r:id="rId7"/>
    <p:sldId id="317" r:id="rId8"/>
    <p:sldId id="318" r:id="rId9"/>
    <p:sldId id="320" r:id="rId10"/>
    <p:sldId id="321" r:id="rId11"/>
    <p:sldId id="322" r:id="rId12"/>
    <p:sldId id="323" r:id="rId13"/>
    <p:sldId id="324" r:id="rId14"/>
    <p:sldId id="325" r:id="rId15"/>
    <p:sldId id="326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TI-Image" initials="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969696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8" autoAdjust="0"/>
    <p:restoredTop sz="79381" autoAdjust="0"/>
  </p:normalViewPr>
  <p:slideViewPr>
    <p:cSldViewPr>
      <p:cViewPr varScale="1">
        <p:scale>
          <a:sx n="57" d="100"/>
          <a:sy n="57" d="100"/>
        </p:scale>
        <p:origin x="-17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4" charset="-128"/>
              </a:defRPr>
            </a:lvl1pPr>
          </a:lstStyle>
          <a:p>
            <a:pPr>
              <a:defRPr/>
            </a:pPr>
            <a:fld id="{A457FD96-7994-4B34-8226-DA2DC4A83B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4" charset="-128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777DE-94B3-4E60-BBC0-AFE6A9E2CD4F}" type="slidenum">
              <a:rPr lang="en-US" smtClean="0">
                <a:ea typeface="ＭＳ Ｐゴシック" pitchFamily="34" charset="-128"/>
              </a:rPr>
              <a:pPr/>
              <a:t>2</a:t>
            </a:fld>
            <a:endParaRPr lang="en-US" smtClean="0">
              <a:ea typeface="ＭＳ Ｐゴシック" pitchFamily="34" charset="-128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Always start with ABCs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Consider: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How long has the seizure been going on?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How has the patient’s behavior been prior to the event?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Are there other symptoms?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Has he ever done this before?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Is he developmentally normal?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Is there a family history of febrile seizures?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Review AAP guidelines on febrile seizures:  PEDIATRICS Volume 127, Number 2, February 2011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this is a simple febrile seizure (&lt; 15 minutes, no </a:t>
            </a:r>
            <a:r>
              <a:rPr lang="en-US" dirty="0" err="1" smtClean="0"/>
              <a:t>focality</a:t>
            </a:r>
            <a:r>
              <a:rPr lang="en-US" dirty="0" smtClean="0"/>
              <a:t>, &lt; 2 in 24 hours), then no further work-up is necessary.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CBC with diff, electrolyte panels do not need to be performed as routine work-up for febrile seizures.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patient is ill-appearing or has </a:t>
            </a:r>
            <a:r>
              <a:rPr lang="en-US" dirty="0" err="1" smtClean="0"/>
              <a:t>meningeal</a:t>
            </a:r>
            <a:r>
              <a:rPr lang="en-US" dirty="0" smtClean="0"/>
              <a:t> signs, perform an LP.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patient is 6-12 months and under-immunized or not immunized, consider LP.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If the patient is pretreated with antibiotics, consider LP.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37D8B2-F383-4CCC-852D-919A8ACEA349}" type="slidenum">
              <a:rPr lang="en-US" smtClean="0">
                <a:ea typeface="ＭＳ Ｐゴシック" pitchFamily="34" charset="-128"/>
              </a:rPr>
              <a:pPr/>
              <a:t>3</a:t>
            </a:fld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Always start with ABCs.  Use benzodiazepines.  Consider loading with anti-epileptics.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Consider: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Does this patient have a seizure disorder?  If so, when was the last time he had a seizure?  Is this the same type of seizure?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Does he take any anti-epileptic medications?  Has he missed any doses?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How has his behavior been prior to the seizures?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Have there been other symptoms?  Vomiting may be indicative of increased ICP.  Fever could signal shunt infection.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US" dirty="0" smtClean="0"/>
              <a:t>When was the patient’s VP shunt last evaluated?  Was it recently revised?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Ask what type of physical assessment this patient should have. 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This is an option: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Patient will be </a:t>
            </a:r>
            <a:r>
              <a:rPr lang="en-US" dirty="0" err="1" smtClean="0"/>
              <a:t>bradycardic</a:t>
            </a:r>
            <a:r>
              <a:rPr lang="en-US" dirty="0" smtClean="0"/>
              <a:t> with hypertension (the start of Cushing’s triad)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We want a </a:t>
            </a:r>
            <a:r>
              <a:rPr lang="en-US" dirty="0" err="1" smtClean="0"/>
              <a:t>pupillary</a:t>
            </a:r>
            <a:r>
              <a:rPr lang="en-US" dirty="0" smtClean="0"/>
              <a:t> exam after ABCs have been taken care of.  The left pupil will be fixed and dilated. 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/>
              <a:t>Lead a discussion into the underlying problem to help ameliorate the seizures </a:t>
            </a:r>
            <a:r>
              <a:rPr lang="en-US" dirty="0" smtClean="0">
                <a:sym typeface="Wingdings" pitchFamily="2" charset="2"/>
              </a:rPr>
              <a:t> increased ICP/shunt malfunction  how do we treat increased ICP?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 smtClean="0">
                <a:sym typeface="Wingdings" pitchFamily="2" charset="2"/>
              </a:rPr>
              <a:t>Treatment for increased ICP  elevate HOB, hyperventilate (if the patient is </a:t>
            </a:r>
            <a:r>
              <a:rPr lang="en-US" dirty="0" err="1" smtClean="0">
                <a:sym typeface="Wingdings" pitchFamily="2" charset="2"/>
              </a:rPr>
              <a:t>intubated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mannitol</a:t>
            </a:r>
            <a:r>
              <a:rPr lang="en-US" dirty="0" smtClean="0">
                <a:sym typeface="Wingdings" pitchFamily="2" charset="2"/>
              </a:rPr>
              <a:t>, hypertonic saline, make the body hypothermic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 smtClean="0">
              <a:sym typeface="Wingdings" pitchFamily="2" charset="2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sym typeface="Wingdings" pitchFamily="2" charset="2"/>
              </a:rPr>
              <a:t>Pediatric</a:t>
            </a:r>
            <a:r>
              <a:rPr lang="en-US" baseline="0" dirty="0" smtClean="0">
                <a:sym typeface="Wingdings" pitchFamily="2" charset="2"/>
              </a:rPr>
              <a:t> Critical Care Medicine 4(30):Supplemental, 2003.</a:t>
            </a:r>
            <a:endParaRPr lang="en-US" dirty="0" smtClean="0">
              <a:sym typeface="Wingdings" pitchFamily="2" charset="2"/>
            </a:endParaRP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>
              <a:sym typeface="Wingdings" pitchFamily="2" charset="2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AED556C-F6D1-4C47-91E0-742C4A1C6D5E}" type="slidenum">
              <a:rPr lang="en-US">
                <a:ea typeface="ＭＳ Ｐゴシック" pitchFamily="34" charset="-128"/>
              </a:rPr>
              <a:pPr/>
              <a:t>4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u="sng" dirty="0" smtClean="0"/>
              <a:t>Partial Seizures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Simple vs. complex – Is consciousness maintained?  Is there laterality?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Types of partial seizures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Motor – focal motor activity, </a:t>
            </a:r>
            <a:r>
              <a:rPr lang="en-US" dirty="0" err="1" smtClean="0"/>
              <a:t>Jacksonian</a:t>
            </a:r>
            <a:r>
              <a:rPr lang="en-US" dirty="0" smtClean="0"/>
              <a:t> march, </a:t>
            </a:r>
            <a:r>
              <a:rPr lang="en-US" dirty="0" err="1" smtClean="0"/>
              <a:t>versive</a:t>
            </a:r>
            <a:r>
              <a:rPr lang="en-US" dirty="0" smtClean="0"/>
              <a:t> movements (turning of the eyes, head and/or trunk), vocalizations or arrest of speech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Sensory – </a:t>
            </a:r>
            <a:r>
              <a:rPr lang="en-US" dirty="0" err="1" smtClean="0"/>
              <a:t>paresthesias</a:t>
            </a:r>
            <a:r>
              <a:rPr lang="en-US" dirty="0" smtClean="0"/>
              <a:t>, feelings of distortion of an extremity, gustatory sensation, olfactory symptom, auditory symptoms, visual phenomena (flashing lights)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Autonomic seizures – sweating, </a:t>
            </a:r>
            <a:r>
              <a:rPr lang="en-US" dirty="0" err="1" smtClean="0"/>
              <a:t>piloerection</a:t>
            </a:r>
            <a:r>
              <a:rPr lang="en-US" dirty="0" smtClean="0"/>
              <a:t>, papillary changes, </a:t>
            </a:r>
            <a:r>
              <a:rPr lang="en-US" dirty="0" err="1" smtClean="0"/>
              <a:t>epigastric</a:t>
            </a:r>
            <a:r>
              <a:rPr lang="en-US" dirty="0" smtClean="0"/>
              <a:t> “rising” sensation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Psychic symptoms – </a:t>
            </a:r>
            <a:r>
              <a:rPr lang="en-US" dirty="0" err="1" smtClean="0"/>
              <a:t>dysphagia</a:t>
            </a:r>
            <a:r>
              <a:rPr lang="en-US" dirty="0" smtClean="0"/>
              <a:t>, cognitive, déjà-vu (</a:t>
            </a:r>
            <a:r>
              <a:rPr lang="en-US" dirty="0" err="1" smtClean="0"/>
              <a:t>dysmnestic</a:t>
            </a:r>
            <a:r>
              <a:rPr lang="en-US" dirty="0" smtClean="0"/>
              <a:t>), affective, illusions, hallucinations</a:t>
            </a:r>
          </a:p>
          <a:p>
            <a:pPr>
              <a:spcBef>
                <a:spcPct val="0"/>
              </a:spcBef>
            </a:pPr>
            <a:r>
              <a:rPr lang="en-US" u="sng" dirty="0" smtClean="0"/>
              <a:t>Generalized Seizures</a:t>
            </a: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Generally bilateral, involving both hemispheres.  No awareness.  Convulsive vs. </a:t>
            </a:r>
            <a:r>
              <a:rPr lang="en-US" dirty="0" err="1" smtClean="0"/>
              <a:t>nonconvulsive</a:t>
            </a:r>
            <a:r>
              <a:rPr lang="en-US" dirty="0" smtClean="0"/>
              <a:t> (absence seizures)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Secondary </a:t>
            </a:r>
            <a:r>
              <a:rPr lang="en-US" dirty="0" err="1" smtClean="0"/>
              <a:t>vs</a:t>
            </a:r>
            <a:r>
              <a:rPr lang="en-US" dirty="0" smtClean="0"/>
              <a:t> secondarily generalized seizures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Secondary suggests underlying etiology – CNS insult (not genetic or idiopathic)</a:t>
            </a:r>
          </a:p>
          <a:p>
            <a:pPr lvl="1">
              <a:spcBef>
                <a:spcPct val="0"/>
              </a:spcBef>
            </a:pPr>
            <a:r>
              <a:rPr lang="en-US" dirty="0" err="1" smtClean="0"/>
              <a:t>Eg</a:t>
            </a:r>
            <a:r>
              <a:rPr lang="en-US" dirty="0" smtClean="0"/>
              <a:t> seizure due to HIE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  Secondarily suggests initial </a:t>
            </a:r>
            <a:r>
              <a:rPr lang="en-US" dirty="0" err="1" smtClean="0"/>
              <a:t>focality</a:t>
            </a:r>
            <a:endParaRPr lang="en-US" dirty="0" smtClean="0"/>
          </a:p>
          <a:p>
            <a:pPr lvl="1">
              <a:spcBef>
                <a:spcPct val="0"/>
              </a:spcBef>
            </a:pPr>
            <a:r>
              <a:rPr lang="en-US" dirty="0" err="1" smtClean="0"/>
              <a:t>Eg</a:t>
            </a:r>
            <a:r>
              <a:rPr lang="en-US" dirty="0" smtClean="0"/>
              <a:t> benign </a:t>
            </a:r>
            <a:r>
              <a:rPr lang="en-US" dirty="0" err="1" smtClean="0"/>
              <a:t>rolandic</a:t>
            </a:r>
            <a:r>
              <a:rPr lang="en-US" dirty="0" smtClean="0"/>
              <a:t> epilepsy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9E3B64-2352-443D-A915-2D5397E84F41}" type="slidenum">
              <a:rPr lang="en-US">
                <a:ea typeface="ＭＳ Ｐゴシック" pitchFamily="34" charset="-128"/>
              </a:rPr>
              <a:pPr/>
              <a:t>5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In children with SE lasting &gt; 30 minutes, associated with mortality ~ 20%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Seizures &gt; 5 minutes will have a high risk of lasting 30 minutes or more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Childhood status incidence 17-23/100,000/yr, febrile SE most common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60% neurologically normal prior to SE</a:t>
            </a:r>
          </a:p>
          <a:p>
            <a:pPr lvl="2"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Neurologic </a:t>
            </a:r>
            <a:r>
              <a:rPr lang="en-US" dirty="0" err="1" smtClean="0"/>
              <a:t>sequelae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Encephalopathy in 6-15%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Neurologic deficits in 9-11%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Risk factors for status </a:t>
            </a:r>
            <a:r>
              <a:rPr lang="en-US" dirty="0" err="1" smtClean="0"/>
              <a:t>epilepticus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History of epilepsy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SE as first presentation/history of prior SE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Partial seizures that tend to cluster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Focal background EEG abnormalities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Generalized abnormalities on </a:t>
            </a:r>
            <a:r>
              <a:rPr lang="en-US" dirty="0" err="1" smtClean="0"/>
              <a:t>neuroimaging</a:t>
            </a:r>
            <a:endParaRPr lang="en-US" dirty="0" smtClean="0"/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Younger age at onset (&lt; 12 months)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dirty="0" smtClean="0"/>
              <a:t>  Symptomatic etiology of epilepsy</a:t>
            </a:r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7779684-C5D1-45C5-98F4-102B7A3DC852}" type="slidenum">
              <a:rPr lang="en-US">
                <a:ea typeface="ＭＳ Ｐゴシック" pitchFamily="34" charset="-128"/>
              </a:rPr>
              <a:pPr/>
              <a:t>6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Describe the episode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What happened?  Was there </a:t>
            </a:r>
            <a:r>
              <a:rPr lang="en-US" dirty="0" err="1" smtClean="0"/>
              <a:t>focality</a:t>
            </a:r>
            <a:r>
              <a:rPr lang="en-US" dirty="0" smtClean="0"/>
              <a:t>?  What was moving and how was it moving?  Were there other symptoms? Color? How long did the episode last?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Setting in which the seizure occurs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Nocturnal?  Medications?  Illness/fever?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What happened before the event?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Precipitants?  Headache, anorexia, nausea, vomiting, breath-holding?  Certain activities?  Aura?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What happened after the event?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Immediate recovery?  Confusion/somnolence?  How long did this last?  Ability to speak/follow commands?  Not moving limbs?  </a:t>
            </a:r>
          </a:p>
          <a:p>
            <a:pPr>
              <a:spcBef>
                <a:spcPct val="0"/>
              </a:spcBef>
            </a:pPr>
            <a:r>
              <a:rPr lang="en-US" dirty="0" smtClean="0"/>
              <a:t>Other important tidbits –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Has the patient had these episodes before? 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What has been done to evaluate/treat these episodes?  How many?  How often?  Has the patient ever been in status </a:t>
            </a:r>
            <a:r>
              <a:rPr lang="en-US" dirty="0" err="1" smtClean="0"/>
              <a:t>epilepticus</a:t>
            </a:r>
            <a:r>
              <a:rPr lang="en-US" dirty="0" smtClean="0"/>
              <a:t>?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Normal development?  Social stressors?  Previous history of neurological illness (infection, HIE, trauma)?  Drug use? (especially in adolescents) </a:t>
            </a:r>
          </a:p>
          <a:p>
            <a:pPr lvl="1">
              <a:spcBef>
                <a:spcPct val="0"/>
              </a:spcBef>
            </a:pPr>
            <a:r>
              <a:rPr lang="en-US" dirty="0" smtClean="0"/>
              <a:t> FAMILY HISTORY!!!!!</a:t>
            </a:r>
          </a:p>
          <a:p>
            <a:pPr lvl="2">
              <a:spcBef>
                <a:spcPct val="0"/>
              </a:spcBef>
            </a:pPr>
            <a:r>
              <a:rPr lang="en-US" dirty="0" smtClean="0"/>
              <a:t>Seizure, developmental delay , genetic/metabolic problems, </a:t>
            </a:r>
            <a:r>
              <a:rPr lang="en-US" dirty="0" err="1" smtClean="0"/>
              <a:t>consanguinuity</a:t>
            </a:r>
            <a:endParaRPr lang="en-US" dirty="0" smtClean="0"/>
          </a:p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13269-D1BF-44D7-9281-F97D0D6A1A13}" type="slidenum">
              <a:rPr lang="en-US">
                <a:ea typeface="ＭＳ Ｐゴシック" pitchFamily="34" charset="-128"/>
              </a:rPr>
              <a:pPr/>
              <a:t>7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C9D9FC5-122A-413E-8384-46B2A3E4EA14}" type="slidenum">
              <a:rPr lang="en-US">
                <a:ea typeface="ＭＳ Ｐゴシック" pitchFamily="34" charset="-128"/>
              </a:rPr>
              <a:pPr/>
              <a:t>8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E56A3DA-A893-4C7A-A27F-01D6D101BD33}" type="slidenum">
              <a:rPr lang="en-US">
                <a:ea typeface="ＭＳ Ｐゴシック" pitchFamily="34" charset="-128"/>
              </a:rPr>
              <a:pPr/>
              <a:t>12</a:t>
            </a:fld>
            <a:endParaRPr lang="en-US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7989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48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989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7885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885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885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7885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7885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885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hlink"/>
                </a:solidFill>
              </a:endParaRPr>
            </a:p>
          </p:txBody>
        </p:sp>
        <p:sp>
          <p:nvSpPr>
            <p:cNvPr id="7885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886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  <p:sp>
          <p:nvSpPr>
            <p:cNvPr id="7886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solidFill>
                  <a:schemeClr val="accent2"/>
                </a:solidFill>
              </a:endParaRPr>
            </a:p>
          </p:txBody>
        </p:sp>
      </p:grpSp>
      <p:sp>
        <p:nvSpPr>
          <p:cNvPr id="1027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8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mbria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png"/><Relationship Id="rId7" Type="http://schemas.openxmlformats.org/officeDocument/2006/relationships/hyperlink" Target="http://www.enotes.com/w/images/a/a9/SHMLogo_4C.png" TargetMode="External"/><Relationship Id="rId2" Type="http://schemas.openxmlformats.org/officeDocument/2006/relationships/hyperlink" Target="http://www.appd.org/home/index.cfm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google.com/imgres?imgurl=http://www.aapnj.org/Portals/0/circle.JPG&amp;imgrefurl=http://www.aapnj.org/&amp;usg=__BuBIYOf0QCpfWl1-gD4xwpRvDPw=&amp;h=621&amp;w=659&amp;sz=95&amp;hl=en&amp;start=1&amp;zoom=1&amp;itbs=1&amp;tbnid=klxnWypGd16pHM:&amp;tbnh=130&amp;tbnw=138&amp;prev=/images?q=american+academy+of+pediatrics&amp;hl=en&amp;gbv=2&amp;tbs=isch:1&amp;ei=8qRJTeuFEI32swP6p52iC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</a:rPr>
              <a:t>Seizures:</a:t>
            </a:r>
            <a:br>
              <a:rPr lang="en-US" dirty="0" smtClean="0">
                <a:ea typeface="ＭＳ Ｐゴシック" pitchFamily="34" charset="-128"/>
              </a:rPr>
            </a:br>
            <a:r>
              <a:rPr lang="en-US" dirty="0" smtClean="0">
                <a:ea typeface="ＭＳ Ｐゴシック" pitchFamily="34" charset="-128"/>
              </a:rPr>
              <a:t>Nuts and Bolts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4343400"/>
            <a:ext cx="7086600" cy="1752600"/>
          </a:xfrm>
        </p:spPr>
        <p:txBody>
          <a:bodyPr/>
          <a:lstStyle/>
          <a:p>
            <a:pPr eaLnBrk="1" hangingPunct="1"/>
            <a:r>
              <a:rPr lang="en-US" dirty="0" smtClean="0"/>
              <a:t>National Pediatric Nighttime Curriculum</a:t>
            </a:r>
          </a:p>
          <a:p>
            <a:pPr eaLnBrk="1" hangingPunct="1"/>
            <a:r>
              <a:rPr lang="en-US" dirty="0" smtClean="0"/>
              <a:t>Written by Anna Lin, MD</a:t>
            </a:r>
          </a:p>
          <a:p>
            <a:pPr eaLnBrk="1" hangingPunct="1"/>
            <a:r>
              <a:rPr lang="en-US" dirty="0" smtClean="0"/>
              <a:t>Lucile Packard Children’s Hospital</a:t>
            </a:r>
          </a:p>
        </p:txBody>
      </p:sp>
      <p:pic>
        <p:nvPicPr>
          <p:cNvPr id="3076" name="Picture 7" descr="APPD Log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06363"/>
            <a:ext cx="1219200" cy="126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http://t3.gstatic.com/images?q=tbn:ANd9GcSKhrTeH-AcAVUwokxEsQTnto3YVOWj6lo_XCURsUme91W-kVqkuIxz4kYX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123825"/>
            <a:ext cx="1162050" cy="109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http://www.academicpeds.org/images/logo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5943600"/>
            <a:ext cx="2333625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0" descr="See full size image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" y="6096000"/>
            <a:ext cx="1430338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381000" y="533400"/>
            <a:ext cx="5735637" cy="10287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Benzodiazepines</a:t>
            </a:r>
            <a:r>
              <a:rPr lang="en-US" dirty="0" smtClean="0">
                <a:latin typeface="Calibri" pitchFamily="34" charset="0"/>
                <a:ea typeface="ＭＳ Ｐゴシック" pitchFamily="34" charset="-128"/>
                <a:cs typeface="Times" pitchFamily="18" charset="0"/>
              </a:rPr>
              <a:t> (2)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381000" y="15240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Diazepam (Valium)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0.05-0.3 mg/kg IV q15-30 min, max dose 10 mg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Quick onset (10-20 sec), rectal formulation, higher risk of respiratory depression</a:t>
            </a:r>
          </a:p>
          <a:p>
            <a:pPr lvl="2"/>
            <a:r>
              <a:rPr lang="en-US" dirty="0" smtClean="0">
                <a:ea typeface="ＭＳ Ｐゴシック" pitchFamily="34" charset="-128"/>
              </a:rPr>
              <a:t>Not considered first line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Lower efficacy</a:t>
            </a:r>
          </a:p>
          <a:p>
            <a:pPr lvl="3"/>
            <a:r>
              <a:rPr lang="en-US" dirty="0" smtClean="0">
                <a:ea typeface="ＭＳ Ｐゴシック" pitchFamily="34" charset="-128"/>
              </a:rPr>
              <a:t>Increased respiratory depression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304800" y="609600"/>
            <a:ext cx="6934200" cy="12573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err="1" smtClean="0">
                <a:ea typeface="ＭＳ Ｐゴシック" pitchFamily="34" charset="-128"/>
                <a:cs typeface="Times" pitchFamily="18" charset="0"/>
              </a:rPr>
              <a:t>Fosphenytoin</a:t>
            </a:r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/</a:t>
            </a:r>
            <a:r>
              <a:rPr lang="en-US" dirty="0" err="1" smtClean="0">
                <a:ea typeface="ＭＳ Ｐゴシック" pitchFamily="34" charset="-128"/>
                <a:cs typeface="Times" pitchFamily="18" charset="0"/>
              </a:rPr>
              <a:t>Phenytoin</a:t>
            </a:r>
            <a:endParaRPr lang="en-US" sz="4000" dirty="0" smtClean="0"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828800"/>
            <a:ext cx="8229600" cy="452596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err="1" smtClean="0"/>
              <a:t>Fosphenytoin</a:t>
            </a:r>
            <a:r>
              <a:rPr lang="en-US" dirty="0" smtClean="0"/>
              <a:t> (</a:t>
            </a:r>
            <a:r>
              <a:rPr lang="en-US" dirty="0" err="1" smtClean="0"/>
              <a:t>Cerebyx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15-20 mg PE/kg IV/IM, may infuse 3 mg/kg/min (max 150 mg/min), max dose 1500 mg PE/24 hours</a:t>
            </a:r>
          </a:p>
          <a:p>
            <a:pPr lvl="2">
              <a:defRPr/>
            </a:pPr>
            <a:r>
              <a:rPr lang="en-US" dirty="0" err="1" smtClean="0"/>
              <a:t>Prodrug</a:t>
            </a:r>
            <a:r>
              <a:rPr lang="en-US" dirty="0" smtClean="0"/>
              <a:t> of </a:t>
            </a:r>
            <a:r>
              <a:rPr lang="en-US" dirty="0" err="1" smtClean="0"/>
              <a:t>phenytoin</a:t>
            </a:r>
            <a:r>
              <a:rPr lang="en-US" dirty="0" smtClean="0"/>
              <a:t> which has fewer side effects</a:t>
            </a:r>
          </a:p>
          <a:p>
            <a:pPr lvl="2">
              <a:defRPr/>
            </a:pPr>
            <a:r>
              <a:rPr lang="en-US" dirty="0" smtClean="0"/>
              <a:t>Can cause cardiac arrhythmias</a:t>
            </a:r>
          </a:p>
          <a:p>
            <a:pPr lvl="2">
              <a:defRPr/>
            </a:pPr>
            <a:r>
              <a:rPr lang="en-US" dirty="0" smtClean="0"/>
              <a:t>Avoid for status with </a:t>
            </a:r>
            <a:r>
              <a:rPr lang="en-US" dirty="0" err="1" smtClean="0"/>
              <a:t>myoclonic</a:t>
            </a:r>
            <a:r>
              <a:rPr lang="en-US" dirty="0" smtClean="0"/>
              <a:t> seizures or absence seizures</a:t>
            </a:r>
          </a:p>
          <a:p>
            <a:pPr lvl="2">
              <a:defRPr/>
            </a:pPr>
            <a:r>
              <a:rPr lang="en-US" dirty="0" smtClean="0"/>
              <a:t>Consider alternatives in seizures associated with illicit drug use</a:t>
            </a:r>
          </a:p>
          <a:p>
            <a:pPr>
              <a:defRPr/>
            </a:pPr>
            <a:r>
              <a:rPr lang="en-US" dirty="0" err="1" smtClean="0"/>
              <a:t>Phenytoin</a:t>
            </a:r>
            <a:r>
              <a:rPr lang="en-US" dirty="0" smtClean="0"/>
              <a:t> (</a:t>
            </a:r>
            <a:r>
              <a:rPr lang="en-US" dirty="0" err="1" smtClean="0"/>
              <a:t>Dilantin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Not used first line as there are many side effects</a:t>
            </a:r>
          </a:p>
          <a:p>
            <a:pPr lvl="2">
              <a:defRPr/>
            </a:pPr>
            <a:r>
              <a:rPr lang="en-US" dirty="0" smtClean="0"/>
              <a:t>Cardiac arrhythmias/hypotension associated with propylene glycol used to dissolve </a:t>
            </a:r>
            <a:r>
              <a:rPr lang="en-US" dirty="0" err="1" smtClean="0"/>
              <a:t>phenytoin</a:t>
            </a:r>
            <a:endParaRPr lang="en-US" dirty="0" smtClean="0"/>
          </a:p>
          <a:p>
            <a:pPr lvl="2">
              <a:defRPr/>
            </a:pPr>
            <a:r>
              <a:rPr lang="en-US" dirty="0" smtClean="0"/>
              <a:t>Local pain, venous thrombosis and purple glove syndrome </a:t>
            </a:r>
            <a:r>
              <a:rPr lang="en-US" dirty="0" smtClean="0">
                <a:sym typeface="Wingdings" pitchFamily="2" charset="2"/>
              </a:rPr>
              <a:t> skin necrosis, limb ischemia  amputation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304800" y="609600"/>
            <a:ext cx="5686425" cy="1077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Barbiturates</a:t>
            </a:r>
            <a:endParaRPr lang="en-US" sz="4000" dirty="0" smtClean="0"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04800" y="1676400"/>
            <a:ext cx="8229600" cy="4525962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Phenobarbital (Luminal)</a:t>
            </a:r>
          </a:p>
          <a:p>
            <a:pPr lvl="1">
              <a:defRPr/>
            </a:pPr>
            <a:r>
              <a:rPr lang="en-US" dirty="0" smtClean="0"/>
              <a:t>15-20 mg/kg IV/IM, may repeat 5 mg/kg IV q15-30 min, max dose 40 mg/kg</a:t>
            </a:r>
          </a:p>
          <a:p>
            <a:pPr lvl="2">
              <a:defRPr/>
            </a:pPr>
            <a:r>
              <a:rPr lang="en-US" dirty="0" smtClean="0"/>
              <a:t>Prolonged sedation, respiratory depression, hypotension</a:t>
            </a:r>
          </a:p>
          <a:p>
            <a:pPr lvl="1">
              <a:defRPr/>
            </a:pPr>
            <a:r>
              <a:rPr lang="en-US" dirty="0" smtClean="0"/>
              <a:t>Generally used after failure of benzodiazepines and </a:t>
            </a:r>
            <a:r>
              <a:rPr lang="en-US" dirty="0" err="1" smtClean="0"/>
              <a:t>fosphenytoin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Pentobarbital (Nembutal)</a:t>
            </a:r>
          </a:p>
          <a:p>
            <a:pPr lvl="1">
              <a:defRPr/>
            </a:pPr>
            <a:r>
              <a:rPr lang="en-US" dirty="0" smtClean="0"/>
              <a:t>12 mg/kg IV followed by 5 mg/kg/hr infusion</a:t>
            </a:r>
          </a:p>
          <a:p>
            <a:pPr lvl="2">
              <a:defRPr/>
            </a:pPr>
            <a:r>
              <a:rPr lang="en-US" dirty="0" smtClean="0"/>
              <a:t>Titrate to EEG inactivity</a:t>
            </a:r>
          </a:p>
          <a:p>
            <a:pPr lvl="1">
              <a:defRPr/>
            </a:pPr>
            <a:r>
              <a:rPr lang="en-US" dirty="0"/>
              <a:t>U</a:t>
            </a:r>
            <a:r>
              <a:rPr lang="en-US" dirty="0" smtClean="0"/>
              <a:t>sed for refractory status </a:t>
            </a:r>
            <a:r>
              <a:rPr lang="en-US" dirty="0" err="1" smtClean="0"/>
              <a:t>epilepticus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381000" y="609600"/>
            <a:ext cx="5751512" cy="10112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Other agents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6764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z="3000" dirty="0" err="1" smtClean="0">
                <a:ea typeface="ＭＳ Ｐゴシック" pitchFamily="34" charset="-128"/>
              </a:rPr>
              <a:t>Propofol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Diprivan</a:t>
            </a:r>
            <a:r>
              <a:rPr lang="en-US" dirty="0" smtClean="0">
                <a:ea typeface="ＭＳ Ｐゴシック" pitchFamily="34" charset="-128"/>
              </a:rPr>
              <a:t>)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Rapid onset, short duration of action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Mechanism of action is unclear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Hypotension, apnea and </a:t>
            </a:r>
            <a:r>
              <a:rPr lang="en-US" sz="2400" dirty="0" err="1" smtClean="0">
                <a:ea typeface="ＭＳ Ｐゴシック" pitchFamily="34" charset="-128"/>
              </a:rPr>
              <a:t>bradycardia</a:t>
            </a:r>
            <a:r>
              <a:rPr lang="en-US" sz="2400" dirty="0" smtClean="0">
                <a:ea typeface="ＭＳ Ｐゴシック" pitchFamily="34" charset="-128"/>
              </a:rPr>
              <a:t> are common</a:t>
            </a:r>
          </a:p>
          <a:p>
            <a:pPr lvl="2"/>
            <a:r>
              <a:rPr lang="en-US" b="1" dirty="0" smtClean="0">
                <a:ea typeface="ＭＳ Ｐゴシック" pitchFamily="34" charset="-128"/>
              </a:rPr>
              <a:t>Intubation and ventilation are required for the use of this medication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Prolonged use can result in </a:t>
            </a:r>
            <a:r>
              <a:rPr lang="en-US" sz="2400" dirty="0" err="1" smtClean="0">
                <a:ea typeface="ＭＳ Ｐゴシック" pitchFamily="34" charset="-128"/>
              </a:rPr>
              <a:t>hypertriglyceridemia</a:t>
            </a:r>
            <a:r>
              <a:rPr lang="en-US" sz="2400" dirty="0" smtClean="0">
                <a:ea typeface="ＭＳ Ｐゴシック" pitchFamily="34" charset="-128"/>
              </a:rPr>
              <a:t> and pulmonary edema</a:t>
            </a:r>
          </a:p>
          <a:p>
            <a:pPr lvl="1"/>
            <a:r>
              <a:rPr lang="en-US" sz="2400" dirty="0" smtClean="0">
                <a:ea typeface="ＭＳ Ｐゴシック" pitchFamily="34" charset="-128"/>
              </a:rPr>
              <a:t>Associated with fatal acidosis and </a:t>
            </a:r>
            <a:r>
              <a:rPr lang="en-US" sz="2400" dirty="0" err="1" smtClean="0">
                <a:ea typeface="ＭＳ Ｐゴシック" pitchFamily="34" charset="-128"/>
              </a:rPr>
              <a:t>rhabdomyolysis</a:t>
            </a:r>
            <a:endParaRPr lang="en-US" sz="2400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304800" y="609600"/>
            <a:ext cx="5799137" cy="1060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Other agents (2)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457200" y="19050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AEDs with some data to suggest use in refractory SE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Valproic</a:t>
            </a:r>
            <a:r>
              <a:rPr lang="en-US" dirty="0" smtClean="0">
                <a:ea typeface="ＭＳ Ｐゴシック" pitchFamily="34" charset="-128"/>
              </a:rPr>
              <a:t> acid (</a:t>
            </a:r>
            <a:r>
              <a:rPr lang="en-US" dirty="0" err="1" smtClean="0">
                <a:ea typeface="ＭＳ Ｐゴシック" pitchFamily="34" charset="-128"/>
              </a:rPr>
              <a:t>Depakote</a:t>
            </a:r>
            <a:r>
              <a:rPr lang="en-US" dirty="0" smtClean="0">
                <a:ea typeface="ＭＳ Ｐゴシック" pitchFamily="34" charset="-128"/>
              </a:rPr>
              <a:t>):  not yet approved for SE, some data to support its use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Topiramate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Topamax</a:t>
            </a:r>
            <a:r>
              <a:rPr lang="en-US" dirty="0" smtClean="0">
                <a:ea typeface="ＭＳ Ｐゴシック" pitchFamily="34" charset="-128"/>
              </a:rPr>
              <a:t>):  PO only</a:t>
            </a:r>
          </a:p>
          <a:p>
            <a:pPr lvl="1"/>
            <a:r>
              <a:rPr lang="en-US" dirty="0" err="1" smtClean="0">
                <a:ea typeface="ＭＳ Ｐゴシック" pitchFamily="34" charset="-128"/>
              </a:rPr>
              <a:t>Levetiracetam</a:t>
            </a:r>
            <a:r>
              <a:rPr lang="en-US" dirty="0" smtClean="0">
                <a:ea typeface="ＭＳ Ｐゴシック" pitchFamily="34" charset="-128"/>
              </a:rPr>
              <a:t> (</a:t>
            </a:r>
            <a:r>
              <a:rPr lang="en-US" dirty="0" err="1" smtClean="0">
                <a:ea typeface="ＭＳ Ｐゴシック" pitchFamily="34" charset="-128"/>
              </a:rPr>
              <a:t>Keppra</a:t>
            </a:r>
            <a:r>
              <a:rPr lang="en-US" dirty="0" smtClean="0">
                <a:ea typeface="ＭＳ Ｐゴシック" pitchFamily="34" charset="-128"/>
              </a:rPr>
              <a:t>):  adult data only</a:t>
            </a:r>
          </a:p>
          <a:p>
            <a:pPr lvl="1"/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ctrTitle"/>
          </p:nvPr>
        </p:nvSpPr>
        <p:spPr bwMode="auto">
          <a:xfrm>
            <a:off x="381000" y="609600"/>
            <a:ext cx="5849937" cy="104457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References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4294967295"/>
          </p:nvPr>
        </p:nvSpPr>
        <p:spPr bwMode="auto">
          <a:xfrm>
            <a:off x="600075" y="1779588"/>
            <a:ext cx="7239000" cy="39020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AAP Subcommittee on Febrile Seizures.  Clinical Practice Guideline—</a:t>
            </a:r>
            <a:r>
              <a:rPr lang="en-US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Neurodiagnostic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Evaluation of the Child With a Simple Febrile Seizure. </a:t>
            </a:r>
            <a:r>
              <a:rPr lang="en-US" sz="2400" i="1" dirty="0" smtClean="0">
                <a:latin typeface="Arial" charset="0"/>
                <a:ea typeface="ＭＳ Ｐゴシック" pitchFamily="34" charset="-128"/>
                <a:cs typeface="Arial" charset="0"/>
              </a:rPr>
              <a:t>Pediatrics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2011, 127(2): 389-394</a:t>
            </a:r>
          </a:p>
          <a:p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Singh RK, Gaillard WD.  Status </a:t>
            </a:r>
            <a:r>
              <a:rPr lang="en-US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Epilepticus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in Children.  </a:t>
            </a:r>
            <a:r>
              <a:rPr lang="en-US" sz="2400" i="1" dirty="0" smtClean="0">
                <a:latin typeface="Arial" charset="0"/>
                <a:ea typeface="ＭＳ Ｐゴシック" pitchFamily="34" charset="-128"/>
                <a:cs typeface="Arial" charset="0"/>
              </a:rPr>
              <a:t>Current Neurology and Neuroscience Reports 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2009, 9:137–144</a:t>
            </a:r>
          </a:p>
          <a:p>
            <a:r>
              <a:rPr lang="en-US" sz="2400" dirty="0" err="1" smtClean="0">
                <a:latin typeface="Arial" charset="0"/>
                <a:ea typeface="ＭＳ Ｐゴシック" pitchFamily="34" charset="-128"/>
                <a:cs typeface="Arial" charset="0"/>
              </a:rPr>
              <a:t>Wilfong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 A. Overview of the classification, etiology, and clinical features of pediatric seizures and epilepsy.  </a:t>
            </a:r>
            <a:r>
              <a:rPr lang="en-US" sz="2400" i="1" dirty="0" smtClean="0">
                <a:latin typeface="Arial" charset="0"/>
                <a:ea typeface="ＭＳ Ｐゴシック" pitchFamily="34" charset="-128"/>
                <a:cs typeface="Arial" charset="0"/>
              </a:rPr>
              <a:t>Up To Date, </a:t>
            </a:r>
            <a:r>
              <a:rPr lang="en-US" sz="2400" dirty="0" smtClean="0">
                <a:latin typeface="Arial" charset="0"/>
                <a:ea typeface="ＭＳ Ｐゴシック" pitchFamily="34" charset="-128"/>
                <a:cs typeface="Arial" charset="0"/>
              </a:rPr>
              <a:t>2011.</a:t>
            </a:r>
          </a:p>
          <a:p>
            <a:endParaRPr lang="en-US" b="1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Learning Objectives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Understand the importance of initial assessment of patients who have seizures</a:t>
            </a:r>
          </a:p>
          <a:p>
            <a:r>
              <a:rPr lang="en-US" dirty="0" smtClean="0">
                <a:ea typeface="ＭＳ Ｐゴシック" pitchFamily="34" charset="-128"/>
              </a:rPr>
              <a:t>Be able to initiate treatment for patients who have seizures</a:t>
            </a:r>
          </a:p>
          <a:p>
            <a:r>
              <a:rPr lang="en-US" dirty="0" smtClean="0">
                <a:ea typeface="ＭＳ Ｐゴシック" pitchFamily="34" charset="-128"/>
              </a:rPr>
              <a:t>Know alternatives to first line treatments for status </a:t>
            </a:r>
            <a:r>
              <a:rPr lang="en-US" dirty="0" err="1" smtClean="0">
                <a:ea typeface="ＭＳ Ｐゴシック" pitchFamily="34" charset="-128"/>
              </a:rPr>
              <a:t>epilepticus</a:t>
            </a:r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Case #1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3163" y="1981200"/>
            <a:ext cx="7772400" cy="4648200"/>
          </a:xfrm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14-month-old developmentally normal boy who presents with generalized tonic-</a:t>
            </a:r>
            <a:r>
              <a:rPr lang="en-US" dirty="0" err="1" smtClean="0">
                <a:ea typeface="ＭＳ Ｐゴシック" pitchFamily="34" charset="-128"/>
              </a:rPr>
              <a:t>clonic</a:t>
            </a:r>
            <a:r>
              <a:rPr lang="en-US" dirty="0" smtClean="0">
                <a:ea typeface="ＭＳ Ｐゴシック" pitchFamily="34" charset="-128"/>
              </a:rPr>
              <a:t> seizures associated with fever.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How would you initiate management?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other information would be useful to you as you are starting to intervene?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type of work-up does this patient need?</a:t>
            </a:r>
          </a:p>
          <a:p>
            <a:pPr lvl="2" eaLnBrk="1" hangingPunct="1">
              <a:buClr>
                <a:schemeClr val="hlink"/>
              </a:buClr>
              <a:buFont typeface="Wingdings" pitchFamily="2" charset="2"/>
              <a:buChar char="§"/>
            </a:pP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381000" y="685800"/>
            <a:ext cx="5768975" cy="10731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400" dirty="0" smtClean="0">
                <a:latin typeface="Calibri" pitchFamily="34" charset="0"/>
                <a:ea typeface="ＭＳ Ｐゴシック" pitchFamily="34" charset="-128"/>
                <a:cs typeface="Times" pitchFamily="18" charset="0"/>
              </a:rPr>
              <a:t>Case # 2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762000" y="18288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12-year-old boy with obstructive hydrocephalus and VP shunt who presents with generalized tonic-</a:t>
            </a:r>
            <a:r>
              <a:rPr lang="en-US" dirty="0" err="1" smtClean="0">
                <a:ea typeface="ＭＳ Ｐゴシック" pitchFamily="34" charset="-128"/>
              </a:rPr>
              <a:t>clonic</a:t>
            </a:r>
            <a:r>
              <a:rPr lang="en-US" dirty="0" smtClean="0">
                <a:ea typeface="ＭＳ Ｐゴシック" pitchFamily="34" charset="-128"/>
              </a:rPr>
              <a:t> seizures for the past 15 minutes.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How would you initiate management?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other information would be useful to you as you are starting to intervene?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What type of work-up does this patient need?</a:t>
            </a:r>
          </a:p>
          <a:p>
            <a:pPr lvl="1">
              <a:buFont typeface="Arial" charset="0"/>
              <a:buNone/>
            </a:pPr>
            <a:endParaRPr lang="en-US" dirty="0" smtClean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152400" y="685800"/>
            <a:ext cx="5691188" cy="10763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ea typeface="ＭＳ Ｐゴシック" pitchFamily="34" charset="-128"/>
                <a:cs typeface="Times" pitchFamily="18" charset="0"/>
              </a:rPr>
              <a:t>Types </a:t>
            </a:r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of</a:t>
            </a:r>
            <a:r>
              <a:rPr lang="en-US" sz="4000" dirty="0" smtClean="0">
                <a:ea typeface="ＭＳ Ｐゴシック" pitchFamily="34" charset="-128"/>
                <a:cs typeface="Times" pitchFamily="18" charset="0"/>
              </a:rPr>
              <a:t> Seizure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85800" y="1828800"/>
            <a:ext cx="8229600" cy="452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Partial Seizures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Simple vs. Complex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Different types (motor, sensory, autonomic, “psychic”)</a:t>
            </a:r>
          </a:p>
          <a:p>
            <a:r>
              <a:rPr lang="en-US" dirty="0" smtClean="0">
                <a:ea typeface="ＭＳ Ｐゴシック" pitchFamily="34" charset="-128"/>
              </a:rPr>
              <a:t>Generalized Seizures</a:t>
            </a:r>
          </a:p>
          <a:p>
            <a:pPr lvl="1"/>
            <a:r>
              <a:rPr lang="en-US" dirty="0" smtClean="0">
                <a:ea typeface="ＭＳ Ｐゴシック" pitchFamily="34" charset="-128"/>
              </a:rPr>
              <a:t>Convulsive vs. </a:t>
            </a:r>
            <a:r>
              <a:rPr lang="en-US" dirty="0" err="1" smtClean="0">
                <a:ea typeface="ＭＳ Ｐゴシック" pitchFamily="34" charset="-128"/>
              </a:rPr>
              <a:t>Nonconvulsive</a:t>
            </a:r>
            <a:endParaRPr lang="en-US" dirty="0" smtClean="0">
              <a:ea typeface="ＭＳ Ｐゴシック" pitchFamily="34" charset="-128"/>
            </a:endParaRPr>
          </a:p>
          <a:p>
            <a:pPr lvl="1"/>
            <a:r>
              <a:rPr lang="en-US" dirty="0" smtClean="0">
                <a:ea typeface="ＭＳ Ｐゴシック" pitchFamily="34" charset="-128"/>
              </a:rPr>
              <a:t>Secondarily generalized vs. Secondary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304800" y="685800"/>
            <a:ext cx="5794375" cy="107791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Status </a:t>
            </a:r>
            <a:r>
              <a:rPr lang="en-US" dirty="0" err="1" smtClean="0">
                <a:ea typeface="ＭＳ Ｐゴシック" pitchFamily="34" charset="-128"/>
                <a:cs typeface="Times" pitchFamily="18" charset="0"/>
              </a:rPr>
              <a:t>Epilepticus</a:t>
            </a:r>
            <a:endParaRPr lang="en-US" dirty="0" smtClean="0"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 bwMode="auto">
          <a:xfrm>
            <a:off x="609600" y="1828800"/>
            <a:ext cx="8229600" cy="45259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A patient is in status </a:t>
            </a:r>
            <a:r>
              <a:rPr lang="en-US" dirty="0" err="1" smtClean="0">
                <a:ea typeface="ＭＳ Ｐゴシック" pitchFamily="34" charset="-128"/>
              </a:rPr>
              <a:t>epilepticus</a:t>
            </a:r>
            <a:r>
              <a:rPr lang="en-US" dirty="0" smtClean="0">
                <a:ea typeface="ＭＳ Ｐゴシック" pitchFamily="34" charset="-128"/>
              </a:rPr>
              <a:t> if seizure activity has lasted &gt; 30 minutes or there are multiple seizure episodes with failure to regain consciousness between episodes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ea typeface="ＭＳ Ｐゴシック" pitchFamily="34" charset="-128"/>
              </a:rPr>
              <a:t>This is an </a:t>
            </a:r>
            <a:r>
              <a:rPr lang="en-US" u="sng" dirty="0" smtClean="0">
                <a:ea typeface="ＭＳ Ｐゴシック" pitchFamily="34" charset="-128"/>
              </a:rPr>
              <a:t>arbitrary</a:t>
            </a:r>
            <a:r>
              <a:rPr lang="en-US" dirty="0" smtClean="0">
                <a:ea typeface="ＭＳ Ｐゴシック" pitchFamily="34" charset="-128"/>
              </a:rPr>
              <a:t> definition</a:t>
            </a:r>
          </a:p>
          <a:p>
            <a:endParaRPr lang="en-US" dirty="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381000" y="609600"/>
            <a:ext cx="84582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</a:rPr>
              <a:t>Management of Seizures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648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500" dirty="0" smtClean="0"/>
              <a:t>Initial assessment</a:t>
            </a:r>
          </a:p>
          <a:p>
            <a:pPr lvl="1">
              <a:defRPr/>
            </a:pPr>
            <a:r>
              <a:rPr lang="en-US" sz="3600" b="1" dirty="0" smtClean="0"/>
              <a:t>A</a:t>
            </a:r>
            <a:r>
              <a:rPr lang="en-US" sz="3600" dirty="0" smtClean="0"/>
              <a:t>irway</a:t>
            </a:r>
          </a:p>
          <a:p>
            <a:pPr lvl="1">
              <a:defRPr/>
            </a:pPr>
            <a:r>
              <a:rPr lang="en-US" sz="3600" b="1" dirty="0" smtClean="0"/>
              <a:t>B</a:t>
            </a:r>
            <a:r>
              <a:rPr lang="en-US" sz="3600" dirty="0" smtClean="0"/>
              <a:t>reathing</a:t>
            </a:r>
          </a:p>
          <a:p>
            <a:pPr lvl="1">
              <a:defRPr/>
            </a:pPr>
            <a:r>
              <a:rPr lang="en-US" sz="3600" b="1" dirty="0" smtClean="0"/>
              <a:t>C</a:t>
            </a:r>
            <a:r>
              <a:rPr lang="en-US" sz="3600" dirty="0" smtClean="0"/>
              <a:t>irculation</a:t>
            </a:r>
          </a:p>
          <a:p>
            <a:pPr>
              <a:defRPr/>
            </a:pPr>
            <a:r>
              <a:rPr lang="en-US" sz="3500" dirty="0" smtClean="0"/>
              <a:t>Call for help</a:t>
            </a:r>
          </a:p>
          <a:p>
            <a:pPr lvl="1">
              <a:defRPr/>
            </a:pPr>
            <a:r>
              <a:rPr lang="en-US" sz="3600" dirty="0" smtClean="0"/>
              <a:t>Hospitalist</a:t>
            </a:r>
          </a:p>
          <a:p>
            <a:pPr lvl="1">
              <a:defRPr/>
            </a:pPr>
            <a:r>
              <a:rPr lang="en-US" sz="3600" dirty="0" err="1" smtClean="0"/>
              <a:t>Neuro</a:t>
            </a:r>
            <a:endParaRPr lang="en-US" sz="3600" dirty="0" smtClean="0"/>
          </a:p>
          <a:p>
            <a:pPr lvl="1">
              <a:defRPr/>
            </a:pPr>
            <a:r>
              <a:rPr lang="en-US" sz="3600" dirty="0" smtClean="0"/>
              <a:t>PICU/RRT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6482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3000" dirty="0" smtClean="0"/>
              <a:t>Ask for more history</a:t>
            </a:r>
          </a:p>
          <a:p>
            <a:pPr lvl="1">
              <a:defRPr/>
            </a:pPr>
            <a:r>
              <a:rPr lang="en-US" sz="2600" dirty="0" smtClean="0"/>
              <a:t>How long has the patient been seizing?</a:t>
            </a:r>
          </a:p>
          <a:p>
            <a:pPr lvl="1">
              <a:defRPr/>
            </a:pPr>
            <a:r>
              <a:rPr lang="en-US" sz="2600" dirty="0" smtClean="0"/>
              <a:t>New-onset vs. known seizure disorder</a:t>
            </a:r>
          </a:p>
          <a:p>
            <a:pPr lvl="1">
              <a:defRPr/>
            </a:pPr>
            <a:r>
              <a:rPr lang="en-US" sz="2600" dirty="0" smtClean="0"/>
              <a:t>Baseline seizure frequency, is this typical or not?</a:t>
            </a:r>
          </a:p>
          <a:p>
            <a:pPr lvl="1">
              <a:defRPr/>
            </a:pPr>
            <a:r>
              <a:rPr lang="en-US" sz="2600" dirty="0" smtClean="0"/>
              <a:t>Events leading up to this episode</a:t>
            </a:r>
          </a:p>
          <a:p>
            <a:pPr lvl="1">
              <a:defRPr/>
            </a:pPr>
            <a:r>
              <a:rPr lang="en-US" sz="2600" dirty="0" smtClean="0"/>
              <a:t>Meds/triggers</a:t>
            </a:r>
          </a:p>
          <a:p>
            <a:pPr lvl="1">
              <a:defRPr/>
            </a:pPr>
            <a:r>
              <a:rPr lang="en-US" sz="2600" dirty="0" smtClean="0"/>
              <a:t>History of status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05838" cy="935037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latin typeface="+mn-lt"/>
              </a:rPr>
              <a:t>Management of Seizures</a:t>
            </a:r>
            <a:endParaRPr lang="en-US" dirty="0">
              <a:latin typeface="+mn-l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4294967295"/>
          </p:nvPr>
        </p:nvSpPr>
        <p:spPr>
          <a:xfrm>
            <a:off x="381000" y="1905000"/>
            <a:ext cx="8229600" cy="452596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Consider rapid work-up for underlying etiologies</a:t>
            </a:r>
          </a:p>
          <a:p>
            <a:pPr lvl="1">
              <a:defRPr/>
            </a:pPr>
            <a:r>
              <a:rPr lang="en-US" dirty="0" smtClean="0"/>
              <a:t>CNS infection</a:t>
            </a:r>
          </a:p>
          <a:p>
            <a:pPr lvl="1">
              <a:defRPr/>
            </a:pPr>
            <a:r>
              <a:rPr lang="en-US" dirty="0" smtClean="0"/>
              <a:t>Acute HIE</a:t>
            </a:r>
          </a:p>
          <a:p>
            <a:pPr lvl="1">
              <a:defRPr/>
            </a:pPr>
            <a:r>
              <a:rPr lang="en-US" dirty="0" smtClean="0"/>
              <a:t>Metabolic disease</a:t>
            </a:r>
          </a:p>
          <a:p>
            <a:pPr lvl="1">
              <a:defRPr/>
            </a:pPr>
            <a:r>
              <a:rPr lang="en-US" dirty="0" smtClean="0"/>
              <a:t>Electrolyte imbalance</a:t>
            </a:r>
          </a:p>
          <a:p>
            <a:pPr lvl="1">
              <a:defRPr/>
            </a:pPr>
            <a:r>
              <a:rPr lang="en-US" dirty="0" smtClean="0"/>
              <a:t>TBI</a:t>
            </a:r>
          </a:p>
          <a:p>
            <a:pPr lvl="1">
              <a:defRPr/>
            </a:pPr>
            <a:r>
              <a:rPr lang="en-US" dirty="0" smtClean="0"/>
              <a:t>Drugs, intoxications, poisonings</a:t>
            </a:r>
          </a:p>
          <a:p>
            <a:pPr lvl="1">
              <a:defRPr/>
            </a:pPr>
            <a:r>
              <a:rPr lang="en-US" dirty="0" err="1" smtClean="0"/>
              <a:t>Cerebrovascular</a:t>
            </a:r>
            <a:r>
              <a:rPr lang="en-US" dirty="0" smtClean="0"/>
              <a:t> event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381000" y="685800"/>
            <a:ext cx="8529638" cy="9731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ea typeface="ＭＳ Ｐゴシック" pitchFamily="34" charset="-128"/>
                <a:cs typeface="Times" pitchFamily="18" charset="0"/>
              </a:rPr>
              <a:t>Benzodiazepines</a:t>
            </a:r>
            <a:endParaRPr lang="en-US" sz="4000" dirty="0" smtClean="0">
              <a:ea typeface="ＭＳ Ｐゴシック" pitchFamily="34" charset="-128"/>
              <a:cs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1600200"/>
            <a:ext cx="8229600" cy="4525963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 err="1" smtClean="0"/>
              <a:t>Lorazepam</a:t>
            </a:r>
            <a:r>
              <a:rPr lang="en-US" dirty="0" smtClean="0"/>
              <a:t> (</a:t>
            </a:r>
            <a:r>
              <a:rPr lang="en-US" dirty="0" err="1" smtClean="0"/>
              <a:t>Ativan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 0.05-0.1 mg/kg IV q10-15 min, max dose 4 mg</a:t>
            </a:r>
          </a:p>
          <a:p>
            <a:pPr lvl="2">
              <a:defRPr/>
            </a:pPr>
            <a:r>
              <a:rPr lang="en-US" dirty="0" smtClean="0"/>
              <a:t>Less respiratory depression than diazepam, longer duration of action, slower onset (2 min)</a:t>
            </a:r>
          </a:p>
          <a:p>
            <a:pPr>
              <a:defRPr/>
            </a:pPr>
            <a:r>
              <a:rPr lang="en-US" dirty="0" err="1" smtClean="0"/>
              <a:t>Midazolam</a:t>
            </a:r>
            <a:r>
              <a:rPr lang="en-US" dirty="0" smtClean="0"/>
              <a:t> (Versed)</a:t>
            </a:r>
          </a:p>
          <a:p>
            <a:pPr lvl="1">
              <a:defRPr/>
            </a:pPr>
            <a:r>
              <a:rPr lang="en-US" dirty="0" smtClean="0"/>
              <a:t>0.15 mg/kg IV then continuous infusion of 1 mcg/kg/min</a:t>
            </a:r>
          </a:p>
          <a:p>
            <a:pPr lvl="2">
              <a:defRPr/>
            </a:pPr>
            <a:r>
              <a:rPr lang="en-US" dirty="0" smtClean="0"/>
              <a:t>Other formulations available:  IM, </a:t>
            </a:r>
            <a:r>
              <a:rPr lang="en-US" b="1" dirty="0" err="1" smtClean="0"/>
              <a:t>buccal</a:t>
            </a:r>
            <a:r>
              <a:rPr lang="en-US" dirty="0" smtClean="0"/>
              <a:t>, intranasal, oral, and rectal</a:t>
            </a:r>
          </a:p>
          <a:p>
            <a:pPr lvl="2">
              <a:defRPr/>
            </a:pPr>
            <a:r>
              <a:rPr lang="en-US" dirty="0" smtClean="0"/>
              <a:t>Short half life, faster onset (1 min)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ustom 1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1438</TotalTime>
  <Words>1530</Words>
  <Application>Microsoft Office PowerPoint</Application>
  <PresentationFormat>On-screen Show (4:3)</PresentationFormat>
  <Paragraphs>192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Pixel</vt:lpstr>
      <vt:lpstr>Seizures: Nuts and Bolts</vt:lpstr>
      <vt:lpstr>Learning Objectives</vt:lpstr>
      <vt:lpstr>Case #1</vt:lpstr>
      <vt:lpstr>Case # 2</vt:lpstr>
      <vt:lpstr>Types of Seizure</vt:lpstr>
      <vt:lpstr>Status Epilepticus</vt:lpstr>
      <vt:lpstr>Management of Seizures</vt:lpstr>
      <vt:lpstr>Management of Seizures</vt:lpstr>
      <vt:lpstr>Benzodiazepines</vt:lpstr>
      <vt:lpstr>Benzodiazepines (2)</vt:lpstr>
      <vt:lpstr>Fosphenytoin/Phenytoin</vt:lpstr>
      <vt:lpstr>Barbiturates</vt:lpstr>
      <vt:lpstr>Other agents</vt:lpstr>
      <vt:lpstr>Other agents (2)</vt:lpstr>
      <vt:lpstr>References</vt:lpstr>
    </vt:vector>
  </TitlesOfParts>
  <Company>TJ Augustine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 Augustine</dc:creator>
  <cp:lastModifiedBy>Anna Lin</cp:lastModifiedBy>
  <cp:revision>66</cp:revision>
  <dcterms:created xsi:type="dcterms:W3CDTF">2010-12-31T18:07:09Z</dcterms:created>
  <dcterms:modified xsi:type="dcterms:W3CDTF">2011-06-08T19:34:52Z</dcterms:modified>
</cp:coreProperties>
</file>