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3" r:id="rId8"/>
    <p:sldId id="264" r:id="rId9"/>
    <p:sldId id="265" r:id="rId10"/>
    <p:sldId id="271" r:id="rId11"/>
    <p:sldId id="272" r:id="rId12"/>
    <p:sldId id="273" r:id="rId13"/>
    <p:sldId id="266" r:id="rId14"/>
    <p:sldId id="278" r:id="rId15"/>
    <p:sldId id="276" r:id="rId16"/>
    <p:sldId id="275" r:id="rId17"/>
    <p:sldId id="277" r:id="rId18"/>
    <p:sldId id="270" r:id="rId19"/>
    <p:sldId id="27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27113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44600F-AE84-4F01-8D1E-D96B4DDD7B02}"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80A0D-643F-4D42-ABB3-05121A7800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4600F-AE84-4F01-8D1E-D96B4DDD7B02}"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80A0D-643F-4D42-ABB3-05121A7800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4600F-AE84-4F01-8D1E-D96B4DDD7B02}"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80A0D-643F-4D42-ABB3-05121A7800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4600F-AE84-4F01-8D1E-D96B4DDD7B02}"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80A0D-643F-4D42-ABB3-05121A7800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44600F-AE84-4F01-8D1E-D96B4DDD7B02}"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D80A0D-643F-4D42-ABB3-05121A7800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44600F-AE84-4F01-8D1E-D96B4DDD7B02}" type="datetimeFigureOut">
              <a:rPr lang="en-US" smtClean="0"/>
              <a:pPr/>
              <a:t>5/30/2012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80A0D-643F-4D42-ABB3-05121A7800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44600F-AE84-4F01-8D1E-D96B4DDD7B02}" type="datetimeFigureOut">
              <a:rPr lang="en-US" smtClean="0"/>
              <a:pPr/>
              <a:t>5/30/2012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D80A0D-643F-4D42-ABB3-05121A7800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44600F-AE84-4F01-8D1E-D96B4DDD7B02}" type="datetimeFigureOut">
              <a:rPr lang="en-US" smtClean="0"/>
              <a:pPr/>
              <a:t>5/30/2012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D80A0D-643F-4D42-ABB3-05121A7800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4600F-AE84-4F01-8D1E-D96B4DDD7B02}" type="datetimeFigureOut">
              <a:rPr lang="en-US" smtClean="0"/>
              <a:pPr/>
              <a:t>5/30/2012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D80A0D-643F-4D42-ABB3-05121A7800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44600F-AE84-4F01-8D1E-D96B4DDD7B02}" type="datetimeFigureOut">
              <a:rPr lang="en-US" smtClean="0"/>
              <a:pPr/>
              <a:t>5/30/2012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80A0D-643F-4D42-ABB3-05121A7800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44600F-AE84-4F01-8D1E-D96B4DDD7B02}" type="datetimeFigureOut">
              <a:rPr lang="en-US" smtClean="0"/>
              <a:pPr/>
              <a:t>5/30/2012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D80A0D-643F-4D42-ABB3-05121A7800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4600F-AE84-4F01-8D1E-D96B4DDD7B02}" type="datetimeFigureOut">
              <a:rPr lang="en-US" smtClean="0"/>
              <a:pPr/>
              <a:t>5/30/2012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D80A0D-643F-4D42-ABB3-05121A7800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www.planetayurveda.com/" TargetMode="External"/><Relationship Id="rId5" Type="http://schemas.openxmlformats.org/officeDocument/2006/relationships/hyperlink" Target="http://www.planetcurcumin.com/" TargetMode="Externa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planetayurveda.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ndox.org.uk/"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nationmaster.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1"/>
            <a:ext cx="9144000" cy="2301637"/>
          </a:xfrm>
          <a:prstGeom prst="rect">
            <a:avLst/>
          </a:prstGeom>
          <a:noFill/>
          <a:ln w="9525">
            <a:noFill/>
            <a:miter lim="800000"/>
            <a:headEnd/>
            <a:tailEnd/>
          </a:ln>
          <a:effectLst/>
        </p:spPr>
      </p:pic>
      <p:pic>
        <p:nvPicPr>
          <p:cNvPr id="8" name="Picture 7" descr="Curcumin-capsules.jpg"/>
          <p:cNvPicPr>
            <a:picLocks noChangeAspect="1"/>
          </p:cNvPicPr>
          <p:nvPr/>
        </p:nvPicPr>
        <p:blipFill>
          <a:blip r:embed="rId3"/>
          <a:stretch>
            <a:fillRect/>
          </a:stretch>
        </p:blipFill>
        <p:spPr>
          <a:xfrm>
            <a:off x="4536084" y="2362200"/>
            <a:ext cx="2017116" cy="3958590"/>
          </a:xfrm>
          <a:prstGeom prst="rect">
            <a:avLst/>
          </a:prstGeom>
        </p:spPr>
      </p:pic>
      <p:pic>
        <p:nvPicPr>
          <p:cNvPr id="1030" name="Picture 6" descr="C:\Users\Desktop\Desktop\curcumin-turmeric-2.jpg"/>
          <p:cNvPicPr>
            <a:picLocks noChangeAspect="1" noChangeArrowheads="1"/>
          </p:cNvPicPr>
          <p:nvPr/>
        </p:nvPicPr>
        <p:blipFill>
          <a:blip r:embed="rId4"/>
          <a:srcRect/>
          <a:stretch>
            <a:fillRect/>
          </a:stretch>
        </p:blipFill>
        <p:spPr bwMode="auto">
          <a:xfrm>
            <a:off x="-81305400" y="4191000"/>
            <a:ext cx="26365200" cy="12877800"/>
          </a:xfrm>
          <a:prstGeom prst="rect">
            <a:avLst/>
          </a:prstGeom>
          <a:noFill/>
        </p:spPr>
      </p:pic>
      <p:pic>
        <p:nvPicPr>
          <p:cNvPr id="1029" name="Picture 5" descr="C:\Users\Desktop\Desktop\curcumin.jpg"/>
          <p:cNvPicPr>
            <a:picLocks noChangeAspect="1" noChangeArrowheads="1"/>
          </p:cNvPicPr>
          <p:nvPr/>
        </p:nvPicPr>
        <p:blipFill>
          <a:blip r:embed="rId5"/>
          <a:srcRect/>
          <a:stretch>
            <a:fillRect/>
          </a:stretch>
        </p:blipFill>
        <p:spPr bwMode="auto">
          <a:xfrm>
            <a:off x="0" y="2438400"/>
            <a:ext cx="3733800" cy="2667000"/>
          </a:xfrm>
          <a:prstGeom prst="rect">
            <a:avLst/>
          </a:prstGeom>
          <a:noFill/>
        </p:spPr>
      </p:pic>
      <p:pic>
        <p:nvPicPr>
          <p:cNvPr id="1027" name="Picture 3"/>
          <p:cNvPicPr>
            <a:picLocks noChangeAspect="1" noChangeArrowheads="1"/>
          </p:cNvPicPr>
          <p:nvPr/>
        </p:nvPicPr>
        <p:blipFill>
          <a:blip r:embed="rId6"/>
          <a:srcRect/>
          <a:stretch>
            <a:fillRect/>
          </a:stretch>
        </p:blipFill>
        <p:spPr bwMode="auto">
          <a:xfrm>
            <a:off x="3276600" y="2514600"/>
            <a:ext cx="1314450" cy="971550"/>
          </a:xfrm>
          <a:prstGeom prst="rect">
            <a:avLst/>
          </a:prstGeom>
          <a:noFill/>
          <a:ln w="9525">
            <a:noFill/>
            <a:miter lim="800000"/>
            <a:headEnd/>
            <a:tailEnd/>
          </a:ln>
          <a:effectLst/>
        </p:spPr>
      </p:pic>
      <p:sp>
        <p:nvSpPr>
          <p:cNvPr id="10" name="TextBox 9"/>
          <p:cNvSpPr txBox="1"/>
          <p:nvPr/>
        </p:nvSpPr>
        <p:spPr>
          <a:xfrm>
            <a:off x="6705600" y="2514600"/>
            <a:ext cx="2438400" cy="4524315"/>
          </a:xfrm>
          <a:prstGeom prst="rect">
            <a:avLst/>
          </a:prstGeom>
          <a:noFill/>
        </p:spPr>
        <p:txBody>
          <a:bodyPr wrap="square" rtlCol="0">
            <a:spAutoFit/>
          </a:bodyPr>
          <a:lstStyle/>
          <a:p>
            <a:r>
              <a:rPr lang="en-US" b="1" dirty="0" smtClean="0"/>
              <a:t>PLANET AYURVEDA </a:t>
            </a:r>
          </a:p>
          <a:p>
            <a:r>
              <a:rPr lang="en-US" b="1" dirty="0" smtClean="0"/>
              <a:t>CURCUMIN CAPSULES</a:t>
            </a:r>
          </a:p>
          <a:p>
            <a:endParaRPr lang="en-US" dirty="0" smtClean="0"/>
          </a:p>
          <a:p>
            <a:r>
              <a:rPr lang="en-US" b="1" dirty="0" smtClean="0">
                <a:solidFill>
                  <a:srgbClr val="002060"/>
                </a:solidFill>
              </a:rPr>
              <a:t>Anti-inflammatory</a:t>
            </a:r>
          </a:p>
          <a:p>
            <a:r>
              <a:rPr lang="en-US" b="1" dirty="0" smtClean="0">
                <a:solidFill>
                  <a:srgbClr val="002060"/>
                </a:solidFill>
              </a:rPr>
              <a:t>Anti-Allergic</a:t>
            </a:r>
          </a:p>
          <a:p>
            <a:r>
              <a:rPr lang="en-US" b="1" dirty="0" smtClean="0">
                <a:solidFill>
                  <a:srgbClr val="002060"/>
                </a:solidFill>
              </a:rPr>
              <a:t>Anti-Cancer</a:t>
            </a:r>
          </a:p>
          <a:p>
            <a:r>
              <a:rPr lang="en-US" b="1" dirty="0" smtClean="0">
                <a:solidFill>
                  <a:srgbClr val="002060"/>
                </a:solidFill>
              </a:rPr>
              <a:t>Anti-diabetic</a:t>
            </a:r>
          </a:p>
          <a:p>
            <a:r>
              <a:rPr lang="en-US" b="1" dirty="0" smtClean="0">
                <a:solidFill>
                  <a:srgbClr val="002060"/>
                </a:solidFill>
              </a:rPr>
              <a:t>Anti-histaminic</a:t>
            </a:r>
          </a:p>
          <a:p>
            <a:r>
              <a:rPr lang="en-US" b="1" dirty="0" smtClean="0">
                <a:solidFill>
                  <a:srgbClr val="002060"/>
                </a:solidFill>
              </a:rPr>
              <a:t>Anti-biotic</a:t>
            </a:r>
          </a:p>
          <a:p>
            <a:r>
              <a:rPr lang="en-US" b="1" dirty="0" smtClean="0">
                <a:solidFill>
                  <a:srgbClr val="002060"/>
                </a:solidFill>
              </a:rPr>
              <a:t>Anti-septic</a:t>
            </a:r>
          </a:p>
          <a:p>
            <a:r>
              <a:rPr lang="en-US" b="1" dirty="0" smtClean="0">
                <a:solidFill>
                  <a:srgbClr val="002060"/>
                </a:solidFill>
              </a:rPr>
              <a:t>Anti-acne</a:t>
            </a:r>
          </a:p>
          <a:p>
            <a:r>
              <a:rPr lang="en-US" b="1" dirty="0" smtClean="0">
                <a:solidFill>
                  <a:srgbClr val="002060"/>
                </a:solidFill>
              </a:rPr>
              <a:t>Blood Cleanser</a:t>
            </a:r>
          </a:p>
          <a:p>
            <a:r>
              <a:rPr lang="en-US" b="1" dirty="0" smtClean="0">
                <a:solidFill>
                  <a:srgbClr val="002060"/>
                </a:solidFill>
              </a:rPr>
              <a:t>Skin Cleanser</a:t>
            </a:r>
          </a:p>
          <a:p>
            <a:r>
              <a:rPr lang="en-US" dirty="0" smtClean="0"/>
              <a:t> </a:t>
            </a:r>
          </a:p>
          <a:p>
            <a:endParaRPr lang="en-US" dirty="0" smtClean="0"/>
          </a:p>
          <a:p>
            <a:endParaRPr lang="en-US" dirty="0"/>
          </a:p>
        </p:txBody>
      </p:sp>
      <p:sp>
        <p:nvSpPr>
          <p:cNvPr id="11" name="Rectangle 10"/>
          <p:cNvSpPr/>
          <p:nvPr/>
        </p:nvSpPr>
        <p:spPr>
          <a:xfrm>
            <a:off x="-76200" y="4842808"/>
            <a:ext cx="5029200" cy="1938992"/>
          </a:xfrm>
          <a:prstGeom prst="rect">
            <a:avLst/>
          </a:prstGeom>
          <a:noFill/>
        </p:spPr>
        <p:txBody>
          <a:bodyPr wrap="square" lIns="91440" tIns="45720" rIns="91440" bIns="45720">
            <a:spAutoFit/>
          </a:bodyPr>
          <a:lstStyle/>
          <a:p>
            <a:pPr algn="ctr"/>
            <a:r>
              <a:rPr lang="en-US" sz="4000" b="1" cap="none" spc="0" dirty="0" smtClean="0">
                <a:ln w="19050">
                  <a:solidFill>
                    <a:schemeClr val="tx2">
                      <a:tint val="1000"/>
                    </a:schemeClr>
                  </a:solidFill>
                  <a:prstDash val="solid"/>
                </a:ln>
                <a:solidFill>
                  <a:srgbClr val="002060"/>
                </a:solidFill>
                <a:effectLst>
                  <a:outerShdw blurRad="38100" dist="38100" dir="2700000" algn="tl">
                    <a:srgbClr val="000000">
                      <a:alpha val="43137"/>
                    </a:srgbClr>
                  </a:outerShdw>
                </a:effectLst>
              </a:rPr>
              <a:t>PLANET AYURVEDA CURCUMIN CAPSULES</a:t>
            </a:r>
          </a:p>
          <a:p>
            <a:pPr algn="ctr"/>
            <a:r>
              <a:rPr lang="en-US" sz="4000" b="1" dirty="0" smtClean="0">
                <a:ln w="19050">
                  <a:solidFill>
                    <a:schemeClr val="tx2">
                      <a:tint val="1000"/>
                    </a:schemeClr>
                  </a:solidFill>
                  <a:prstDash val="solid"/>
                </a:ln>
                <a:solidFill>
                  <a:srgbClr val="002060"/>
                </a:solidFill>
                <a:effectLst>
                  <a:outerShdw blurRad="38100" dist="38100" dir="2700000" algn="tl">
                    <a:srgbClr val="000000">
                      <a:alpha val="43137"/>
                    </a:srgbClr>
                  </a:outerShdw>
                </a:effectLst>
              </a:rPr>
              <a:t>Best  Anti-Cancer</a:t>
            </a:r>
            <a:endParaRPr lang="en-US" sz="4000" b="1" cap="none" spc="0" dirty="0">
              <a:ln w="19050">
                <a:solidFill>
                  <a:schemeClr val="tx2">
                    <a:tint val="1000"/>
                  </a:schemeClr>
                </a:solidFill>
                <a:prstDash val="solid"/>
              </a:ln>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1">
            <a:schemeClr val="accent3"/>
          </a:lnRef>
          <a:fillRef idx="3">
            <a:schemeClr val="accent3"/>
          </a:fillRef>
          <a:effectRef idx="2">
            <a:schemeClr val="accent3"/>
          </a:effectRef>
          <a:fontRef idx="minor">
            <a:schemeClr val="lt1"/>
          </a:fontRef>
        </p:style>
        <p:txBody>
          <a:bodyPr>
            <a:normAutofit fontScale="90000"/>
          </a:bodyPr>
          <a:lstStyle/>
          <a:p>
            <a:r>
              <a:rPr lang="en-US" b="1" dirty="0" smtClean="0"/>
              <a:t>SOME TECHNICAL ASPECTS – ONLY FOR DOCTORS / ONCOLOGISTS  </a:t>
            </a:r>
            <a:endParaRPr lang="en-US" b="1" dirty="0"/>
          </a:p>
        </p:txBody>
      </p:sp>
      <p:pic>
        <p:nvPicPr>
          <p:cNvPr id="1027" name="Picture 3" descr="C:\Users\Desktop\Desktop\curcuma-longa-roots-powder.jpg"/>
          <p:cNvPicPr>
            <a:picLocks noChangeAspect="1" noChangeArrowheads="1"/>
          </p:cNvPicPr>
          <p:nvPr/>
        </p:nvPicPr>
        <p:blipFill>
          <a:blip r:embed="rId2"/>
          <a:srcRect/>
          <a:stretch>
            <a:fillRect/>
          </a:stretch>
        </p:blipFill>
        <p:spPr bwMode="auto">
          <a:xfrm>
            <a:off x="7086600" y="1447800"/>
            <a:ext cx="1752600" cy="1653822"/>
          </a:xfrm>
          <a:prstGeom prst="rect">
            <a:avLst/>
          </a:prstGeom>
          <a:noFill/>
        </p:spPr>
      </p:pic>
      <p:sp>
        <p:nvSpPr>
          <p:cNvPr id="8" name="TextBox 7"/>
          <p:cNvSpPr txBox="1"/>
          <p:nvPr/>
        </p:nvSpPr>
        <p:spPr>
          <a:xfrm>
            <a:off x="76200" y="1166336"/>
            <a:ext cx="6934200" cy="738664"/>
          </a:xfrm>
          <a:prstGeom prst="rect">
            <a:avLst/>
          </a:prstGeom>
          <a:noFill/>
        </p:spPr>
        <p:txBody>
          <a:bodyPr wrap="square" rtlCol="0">
            <a:spAutoFit/>
          </a:bodyPr>
          <a:lstStyle/>
          <a:p>
            <a:pPr algn="ctr"/>
            <a:r>
              <a:rPr lang="en-US" sz="2400" dirty="0" smtClean="0"/>
              <a:t>Curcumin helps to fight cancer at all stages</a:t>
            </a:r>
          </a:p>
          <a:p>
            <a:pPr marL="342900" indent="-342900">
              <a:buAutoNum type="arabicPeriod"/>
            </a:pPr>
            <a:endParaRPr lang="en-US" dirty="0"/>
          </a:p>
        </p:txBody>
      </p:sp>
      <p:sp>
        <p:nvSpPr>
          <p:cNvPr id="10" name="TextBox 9"/>
          <p:cNvSpPr txBox="1"/>
          <p:nvPr/>
        </p:nvSpPr>
        <p:spPr>
          <a:xfrm>
            <a:off x="0" y="5181600"/>
            <a:ext cx="9144000" cy="646331"/>
          </a:xfrm>
          <a:prstGeom prst="rect">
            <a:avLst/>
          </a:prstGeom>
          <a:noFill/>
        </p:spPr>
        <p:txBody>
          <a:bodyPr wrap="square" rtlCol="0">
            <a:spAutoFit/>
          </a:bodyPr>
          <a:lstStyle/>
          <a:p>
            <a:endParaRPr lang="en-US" dirty="0" smtClean="0"/>
          </a:p>
          <a:p>
            <a:endParaRPr lang="en-US" dirty="0" smtClean="0"/>
          </a:p>
        </p:txBody>
      </p:sp>
      <p:sp>
        <p:nvSpPr>
          <p:cNvPr id="11" name="TextBox 10"/>
          <p:cNvSpPr txBox="1"/>
          <p:nvPr/>
        </p:nvSpPr>
        <p:spPr>
          <a:xfrm>
            <a:off x="152400" y="5715000"/>
            <a:ext cx="8686800" cy="646331"/>
          </a:xfrm>
          <a:prstGeom prst="rect">
            <a:avLst/>
          </a:prstGeom>
          <a:noFill/>
        </p:spPr>
        <p:txBody>
          <a:bodyPr wrap="square" rtlCol="0">
            <a:spAutoFit/>
          </a:bodyPr>
          <a:lstStyle/>
          <a:p>
            <a:pPr algn="ctr"/>
            <a:r>
              <a:rPr lang="en-US" b="1" dirty="0" smtClean="0"/>
              <a:t>NEXT FEW SLIDS ARE FOR DOCTORS – CANCER SPEICALISTS &amp; OTHERS CAN CLOSE THEIR EYES OR WAIT FOR A WHILE </a:t>
            </a:r>
            <a:r>
              <a:rPr lang="en-US" b="1" dirty="0" smtClean="0">
                <a:sym typeface="Wingdings" pitchFamily="2" charset="2"/>
              </a:rPr>
              <a:t> - See you at slide # 18  </a:t>
            </a:r>
            <a:endParaRPr lang="en-US" b="1" dirty="0" smtClean="0"/>
          </a:p>
        </p:txBody>
      </p:sp>
      <p:pic>
        <p:nvPicPr>
          <p:cNvPr id="12" name="Picture 11" descr="doctors.jpg"/>
          <p:cNvPicPr>
            <a:picLocks noChangeAspect="1"/>
          </p:cNvPicPr>
          <p:nvPr/>
        </p:nvPicPr>
        <p:blipFill>
          <a:blip r:embed="rId3"/>
          <a:stretch>
            <a:fillRect/>
          </a:stretch>
        </p:blipFill>
        <p:spPr>
          <a:xfrm>
            <a:off x="381000" y="2057400"/>
            <a:ext cx="2286000" cy="343524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1">
            <a:schemeClr val="accent3"/>
          </a:lnRef>
          <a:fillRef idx="3">
            <a:schemeClr val="accent3"/>
          </a:fillRef>
          <a:effectRef idx="2">
            <a:schemeClr val="accent3"/>
          </a:effectRef>
          <a:fontRef idx="minor">
            <a:schemeClr val="lt1"/>
          </a:fontRef>
        </p:style>
        <p:txBody>
          <a:bodyPr>
            <a:normAutofit fontScale="90000"/>
          </a:bodyPr>
          <a:lstStyle/>
          <a:p>
            <a:r>
              <a:rPr lang="en-US" dirty="0" smtClean="0"/>
              <a:t/>
            </a:r>
            <a:br>
              <a:rPr lang="en-US" dirty="0" smtClean="0"/>
            </a:br>
            <a:r>
              <a:rPr lang="en-US" b="1" dirty="0" smtClean="0"/>
              <a:t>CURCUMIN HELPS TO FIGHT CANCER AT ALL STAGES</a:t>
            </a:r>
            <a:r>
              <a:rPr lang="en-US" dirty="0" smtClean="0"/>
              <a:t/>
            </a:r>
            <a:br>
              <a:rPr lang="en-US" dirty="0" smtClean="0"/>
            </a:br>
            <a:endParaRPr lang="en-US" b="1" dirty="0"/>
          </a:p>
        </p:txBody>
      </p:sp>
      <p:pic>
        <p:nvPicPr>
          <p:cNvPr id="1027" name="Picture 3" descr="C:\Users\Desktop\Desktop\curcuma-longa-roots-powder.jpg"/>
          <p:cNvPicPr>
            <a:picLocks noChangeAspect="1" noChangeArrowheads="1"/>
          </p:cNvPicPr>
          <p:nvPr/>
        </p:nvPicPr>
        <p:blipFill>
          <a:blip r:embed="rId2"/>
          <a:srcRect/>
          <a:stretch>
            <a:fillRect/>
          </a:stretch>
        </p:blipFill>
        <p:spPr bwMode="auto">
          <a:xfrm>
            <a:off x="7391400" y="1447800"/>
            <a:ext cx="1752600" cy="1653822"/>
          </a:xfrm>
          <a:prstGeom prst="rect">
            <a:avLst/>
          </a:prstGeom>
          <a:noFill/>
        </p:spPr>
      </p:pic>
      <p:sp>
        <p:nvSpPr>
          <p:cNvPr id="10" name="TextBox 9"/>
          <p:cNvSpPr txBox="1"/>
          <p:nvPr/>
        </p:nvSpPr>
        <p:spPr>
          <a:xfrm>
            <a:off x="0" y="5181600"/>
            <a:ext cx="9144000" cy="646331"/>
          </a:xfrm>
          <a:prstGeom prst="rect">
            <a:avLst/>
          </a:prstGeom>
          <a:noFill/>
        </p:spPr>
        <p:txBody>
          <a:bodyPr wrap="square" rtlCol="0">
            <a:spAutoFit/>
          </a:bodyPr>
          <a:lstStyle/>
          <a:p>
            <a:endParaRPr lang="en-US" dirty="0" smtClean="0"/>
          </a:p>
          <a:p>
            <a:endParaRPr lang="en-US" dirty="0" smtClean="0"/>
          </a:p>
        </p:txBody>
      </p:sp>
      <p:sp>
        <p:nvSpPr>
          <p:cNvPr id="9" name="TextBox 8"/>
          <p:cNvSpPr txBox="1"/>
          <p:nvPr/>
        </p:nvSpPr>
        <p:spPr>
          <a:xfrm>
            <a:off x="152400" y="1219200"/>
            <a:ext cx="7391400" cy="5447645"/>
          </a:xfrm>
          <a:prstGeom prst="rect">
            <a:avLst/>
          </a:prstGeom>
          <a:noFill/>
        </p:spPr>
        <p:txBody>
          <a:bodyPr wrap="square" rtlCol="0">
            <a:spAutoFit/>
          </a:bodyPr>
          <a:lstStyle/>
          <a:p>
            <a:pPr marL="342900" indent="-342900">
              <a:buFont typeface="Arial" pitchFamily="34" charset="0"/>
              <a:buChar char="•"/>
            </a:pPr>
            <a:r>
              <a:rPr lang="en-US" sz="2200" dirty="0" smtClean="0"/>
              <a:t>Stops over expression of </a:t>
            </a:r>
            <a:r>
              <a:rPr lang="en-US" sz="2200" dirty="0" err="1" smtClean="0"/>
              <a:t>Oncogenes</a:t>
            </a:r>
            <a:endParaRPr lang="en-US" sz="2200" dirty="0" smtClean="0"/>
          </a:p>
          <a:p>
            <a:pPr marL="342900" indent="-342900">
              <a:buFont typeface="Arial" pitchFamily="34" charset="0"/>
              <a:buChar char="•"/>
            </a:pPr>
            <a:r>
              <a:rPr lang="en-US" sz="2200" dirty="0" smtClean="0"/>
              <a:t>Stops Activation of Transcription factors like NF-</a:t>
            </a:r>
            <a:r>
              <a:rPr lang="en-US" sz="2200" dirty="0" err="1" smtClean="0"/>
              <a:t>kB</a:t>
            </a:r>
            <a:r>
              <a:rPr lang="en-US" sz="2200" dirty="0" smtClean="0"/>
              <a:t> </a:t>
            </a:r>
          </a:p>
          <a:p>
            <a:pPr marL="342900" indent="-342900">
              <a:buFont typeface="Arial" pitchFamily="34" charset="0"/>
              <a:buChar char="•"/>
            </a:pPr>
            <a:r>
              <a:rPr lang="en-US" sz="2200" dirty="0" smtClean="0"/>
              <a:t>Stops over expression of Protein </a:t>
            </a:r>
            <a:r>
              <a:rPr lang="en-US" sz="2200" dirty="0" err="1" smtClean="0"/>
              <a:t>Kinases</a:t>
            </a:r>
            <a:endParaRPr lang="en-US" sz="2200" dirty="0" smtClean="0"/>
          </a:p>
          <a:p>
            <a:pPr marL="342900" indent="-342900">
              <a:buFont typeface="Arial" pitchFamily="34" charset="0"/>
              <a:buChar char="•"/>
            </a:pPr>
            <a:r>
              <a:rPr lang="en-US" sz="2200" dirty="0" smtClean="0"/>
              <a:t>Stops over expression of Matrix </a:t>
            </a:r>
            <a:r>
              <a:rPr lang="en-US" sz="2200" dirty="0" err="1" smtClean="0"/>
              <a:t>Metalloproteases</a:t>
            </a:r>
            <a:endParaRPr lang="en-US" sz="2200" dirty="0" smtClean="0"/>
          </a:p>
          <a:p>
            <a:pPr marL="342900" indent="-342900">
              <a:buFont typeface="Arial" pitchFamily="34" charset="0"/>
              <a:buChar char="•"/>
            </a:pPr>
            <a:r>
              <a:rPr lang="en-US" sz="2200" dirty="0" smtClean="0"/>
              <a:t>Stops over expression of </a:t>
            </a:r>
            <a:r>
              <a:rPr lang="en-US" sz="2200" dirty="0" err="1" smtClean="0"/>
              <a:t>Cyclooxygenase</a:t>
            </a:r>
            <a:r>
              <a:rPr lang="en-US" sz="2200" dirty="0" smtClean="0"/>
              <a:t> – 2 </a:t>
            </a:r>
          </a:p>
          <a:p>
            <a:pPr marL="342900" indent="-342900">
              <a:buFont typeface="Arial" pitchFamily="34" charset="0"/>
              <a:buChar char="•"/>
            </a:pPr>
            <a:r>
              <a:rPr lang="en-US" sz="2200" dirty="0" smtClean="0"/>
              <a:t>Stops over expression of Chemokines ( </a:t>
            </a:r>
            <a:r>
              <a:rPr lang="en-US" sz="2200" dirty="0" err="1" smtClean="0"/>
              <a:t>Leucotriens</a:t>
            </a:r>
            <a:r>
              <a:rPr lang="en-US" sz="2200" dirty="0" smtClean="0"/>
              <a:t>) and TNF</a:t>
            </a:r>
          </a:p>
          <a:p>
            <a:pPr marL="342900" indent="-342900">
              <a:buFont typeface="Arial" pitchFamily="34" charset="0"/>
              <a:buChar char="•"/>
            </a:pPr>
            <a:r>
              <a:rPr lang="en-US" sz="2200" dirty="0" smtClean="0"/>
              <a:t>Helps  to improve the process of Apoptosis</a:t>
            </a:r>
          </a:p>
          <a:p>
            <a:pPr marL="342900" indent="-342900"/>
            <a:endParaRPr lang="en-US" dirty="0" smtClean="0"/>
          </a:p>
          <a:p>
            <a:pPr marL="342900" indent="-342900"/>
            <a:endParaRPr lang="en-US" dirty="0" smtClean="0"/>
          </a:p>
          <a:p>
            <a:pPr marL="342900" indent="-342900" algn="ctr"/>
            <a:r>
              <a:rPr lang="en-US" sz="3200" b="1" dirty="0" smtClean="0"/>
              <a:t>CURCUMIN WORKS AT ALL LEVELS OF</a:t>
            </a:r>
          </a:p>
          <a:p>
            <a:pPr marL="342900" indent="-342900"/>
            <a:endParaRPr lang="en-US" dirty="0" smtClean="0"/>
          </a:p>
          <a:p>
            <a:pPr marL="342900" indent="-342900" algn="ctr">
              <a:buFont typeface="Arial" pitchFamily="34" charset="0"/>
              <a:buChar char="•"/>
            </a:pPr>
            <a:r>
              <a:rPr lang="en-US" b="1" dirty="0" smtClean="0">
                <a:solidFill>
                  <a:srgbClr val="C00000"/>
                </a:solidFill>
              </a:rPr>
              <a:t>CELL TRANSFORMATION FROM NORMAL TO CANCER CELLS</a:t>
            </a:r>
          </a:p>
          <a:p>
            <a:pPr marL="342900" indent="-342900" algn="ctr">
              <a:buFont typeface="Arial" pitchFamily="34" charset="0"/>
              <a:buChar char="•"/>
            </a:pPr>
            <a:r>
              <a:rPr lang="en-US" dirty="0" smtClean="0"/>
              <a:t> </a:t>
            </a:r>
          </a:p>
          <a:p>
            <a:pPr marL="342900" indent="-342900" algn="ctr">
              <a:buFont typeface="Arial" pitchFamily="34" charset="0"/>
              <a:buChar char="•"/>
            </a:pPr>
            <a:r>
              <a:rPr lang="en-US" b="1" dirty="0" smtClean="0">
                <a:solidFill>
                  <a:srgbClr val="00B050"/>
                </a:solidFill>
              </a:rPr>
              <a:t>PROLIFERATION AND GROWTH OF CANCER CELLS</a:t>
            </a:r>
          </a:p>
          <a:p>
            <a:pPr marL="342900" indent="-342900" algn="ctr">
              <a:buFont typeface="Arial" pitchFamily="34" charset="0"/>
              <a:buChar char="•"/>
            </a:pPr>
            <a:r>
              <a:rPr lang="en-US" dirty="0" smtClean="0"/>
              <a:t> </a:t>
            </a:r>
          </a:p>
          <a:p>
            <a:pPr marL="342900" indent="-342900" algn="ctr">
              <a:buFont typeface="Arial" pitchFamily="34" charset="0"/>
              <a:buChar char="•"/>
            </a:pPr>
            <a:r>
              <a:rPr lang="en-US" dirty="0" smtClean="0"/>
              <a:t> </a:t>
            </a:r>
            <a:r>
              <a:rPr lang="en-US" b="1" dirty="0" smtClean="0">
                <a:solidFill>
                  <a:srgbClr val="7030A0"/>
                </a:solidFill>
              </a:rPr>
              <a:t>METASTASIS  - SPREAD OF CANCER CELLS </a:t>
            </a:r>
            <a:endParaRPr lang="en-US" b="1" dirty="0" smtClean="0"/>
          </a:p>
          <a:p>
            <a:pPr marL="342900" indent="-342900"/>
            <a:endParaRPr lang="en-US" b="1" dirty="0"/>
          </a:p>
        </p:txBody>
      </p:sp>
      <p:pic>
        <p:nvPicPr>
          <p:cNvPr id="12" name="Picture 11" descr="Curcumin-capsules.jpg"/>
          <p:cNvPicPr>
            <a:picLocks noChangeAspect="1"/>
          </p:cNvPicPr>
          <p:nvPr/>
        </p:nvPicPr>
        <p:blipFill>
          <a:blip r:embed="rId3"/>
          <a:stretch>
            <a:fillRect/>
          </a:stretch>
        </p:blipFill>
        <p:spPr>
          <a:xfrm>
            <a:off x="7391400" y="3273742"/>
            <a:ext cx="1676400" cy="328993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style>
          <a:lnRef idx="1">
            <a:schemeClr val="accent3"/>
          </a:lnRef>
          <a:fillRef idx="3">
            <a:schemeClr val="accent3"/>
          </a:fillRef>
          <a:effectRef idx="2">
            <a:schemeClr val="accent3"/>
          </a:effectRef>
          <a:fontRef idx="minor">
            <a:schemeClr val="lt1"/>
          </a:fontRef>
        </p:style>
        <p:txBody>
          <a:bodyPr/>
          <a:lstStyle/>
          <a:p>
            <a:r>
              <a:rPr lang="en-US" dirty="0" smtClean="0"/>
              <a:t>WHAT IS NF-</a:t>
            </a:r>
            <a:r>
              <a:rPr lang="en-US" dirty="0" err="1" smtClean="0"/>
              <a:t>kB</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gn="just"/>
            <a:r>
              <a:rPr lang="en-US" sz="2300" dirty="0" smtClean="0"/>
              <a:t>NF-</a:t>
            </a:r>
            <a:r>
              <a:rPr lang="en-US" sz="2300" dirty="0" err="1" smtClean="0"/>
              <a:t>κB</a:t>
            </a:r>
            <a:r>
              <a:rPr lang="en-US" sz="2300" dirty="0" smtClean="0"/>
              <a:t> (nuclear factor </a:t>
            </a:r>
            <a:r>
              <a:rPr lang="en-US" sz="2300" dirty="0" smtClean="0">
                <a:solidFill>
                  <a:srgbClr val="C00000"/>
                </a:solidFill>
              </a:rPr>
              <a:t>kappa-light-chain-enhancer</a:t>
            </a:r>
            <a:r>
              <a:rPr lang="en-US" sz="2300" dirty="0" smtClean="0"/>
              <a:t> of activated B cells) is a protein complex that controls the transcription of DNA.</a:t>
            </a:r>
          </a:p>
          <a:p>
            <a:pPr algn="just">
              <a:buNone/>
            </a:pPr>
            <a:r>
              <a:rPr lang="en-US" sz="2300" dirty="0" smtClean="0"/>
              <a:t> </a:t>
            </a:r>
          </a:p>
          <a:p>
            <a:pPr algn="just"/>
            <a:r>
              <a:rPr lang="en-US" sz="2300" dirty="0" smtClean="0"/>
              <a:t>NF-</a:t>
            </a:r>
            <a:r>
              <a:rPr lang="en-US" sz="2300" dirty="0" err="1" smtClean="0"/>
              <a:t>κB</a:t>
            </a:r>
            <a:r>
              <a:rPr lang="en-US" sz="2300" dirty="0" smtClean="0"/>
              <a:t> is found in almost all animal cells and is involved in cellular responses to stimuli such as stress, cytokines, free radicals, UV irradiation, oxidized LDL, and bacterial or viral antigens.</a:t>
            </a:r>
          </a:p>
          <a:p>
            <a:pPr algn="just">
              <a:buNone/>
            </a:pPr>
            <a:endParaRPr lang="en-US" sz="2300" dirty="0" smtClean="0"/>
          </a:p>
          <a:p>
            <a:pPr algn="just"/>
            <a:endParaRPr lang="en-US" sz="2300" dirty="0" smtClean="0"/>
          </a:p>
          <a:p>
            <a:pPr algn="just"/>
            <a:r>
              <a:rPr lang="en-US" sz="2300" dirty="0" smtClean="0"/>
              <a:t>NF-</a:t>
            </a:r>
            <a:r>
              <a:rPr lang="en-US" sz="2300" dirty="0" err="1" smtClean="0"/>
              <a:t>κB</a:t>
            </a:r>
            <a:r>
              <a:rPr lang="en-US" sz="2300" dirty="0" smtClean="0"/>
              <a:t> plays a key role in regulating the immune response to infection (</a:t>
            </a:r>
            <a:r>
              <a:rPr lang="en-US" sz="2300" dirty="0" smtClean="0">
                <a:solidFill>
                  <a:srgbClr val="C00000"/>
                </a:solidFill>
              </a:rPr>
              <a:t>kappa light chains are critical components of </a:t>
            </a:r>
            <a:r>
              <a:rPr lang="en-US" sz="2300" dirty="0" err="1" smtClean="0">
                <a:solidFill>
                  <a:srgbClr val="C00000"/>
                </a:solidFill>
              </a:rPr>
              <a:t>immunoglobulins</a:t>
            </a:r>
            <a:r>
              <a:rPr lang="en-US" sz="2300" dirty="0" smtClean="0"/>
              <a:t>)</a:t>
            </a:r>
          </a:p>
          <a:p>
            <a:pPr algn="just"/>
            <a:endParaRPr lang="en-US" sz="2300" dirty="0" smtClean="0"/>
          </a:p>
          <a:p>
            <a:pPr algn="just"/>
            <a:r>
              <a:rPr lang="en-US" sz="2300" dirty="0" smtClean="0"/>
              <a:t>NF-</a:t>
            </a:r>
            <a:r>
              <a:rPr lang="en-US" sz="2300" dirty="0" err="1" smtClean="0"/>
              <a:t>κB</a:t>
            </a:r>
            <a:r>
              <a:rPr lang="en-US" sz="2300" dirty="0" smtClean="0"/>
              <a:t> has been linked to cancer, inflammatory and autoimmune diseases, septic shock, viral infection, and improper immune development. </a:t>
            </a:r>
          </a:p>
          <a:p>
            <a:endParaRPr lang="en-US" sz="2300" dirty="0" smtClean="0"/>
          </a:p>
          <a:p>
            <a:r>
              <a:rPr lang="en-US" sz="2300" dirty="0" smtClean="0"/>
              <a:t>NF-</a:t>
            </a:r>
            <a:r>
              <a:rPr lang="en-US" sz="2300" dirty="0" err="1" smtClean="0"/>
              <a:t>κB</a:t>
            </a:r>
            <a:r>
              <a:rPr lang="en-US" sz="2300" dirty="0" smtClean="0"/>
              <a:t> has also been implicated in processes of synaptic plasticity and memory.</a:t>
            </a:r>
            <a:endParaRPr lang="en-US" sz="23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style>
          <a:lnRef idx="1">
            <a:schemeClr val="accent3"/>
          </a:lnRef>
          <a:fillRef idx="3">
            <a:schemeClr val="accent3"/>
          </a:fillRef>
          <a:effectRef idx="2">
            <a:schemeClr val="accent3"/>
          </a:effectRef>
          <a:fontRef idx="minor">
            <a:schemeClr val="lt1"/>
          </a:fontRef>
        </p:style>
        <p:txBody>
          <a:bodyPr>
            <a:normAutofit fontScale="90000"/>
          </a:bodyPr>
          <a:lstStyle/>
          <a:p>
            <a:r>
              <a:rPr lang="en-US" dirty="0" smtClean="0"/>
              <a:t>SUPPRESSION OF NF Kappa-B by Curcumin</a:t>
            </a:r>
            <a:endParaRPr lang="en-US" dirty="0"/>
          </a:p>
        </p:txBody>
      </p:sp>
      <p:sp>
        <p:nvSpPr>
          <p:cNvPr id="8" name="TextBox 7"/>
          <p:cNvSpPr txBox="1"/>
          <p:nvPr/>
        </p:nvSpPr>
        <p:spPr>
          <a:xfrm>
            <a:off x="0" y="685801"/>
            <a:ext cx="9144000" cy="1846659"/>
          </a:xfrm>
          <a:prstGeom prst="rect">
            <a:avLst/>
          </a:prstGeom>
          <a:noFill/>
        </p:spPr>
        <p:txBody>
          <a:bodyPr wrap="square" rtlCol="0">
            <a:spAutoFit/>
          </a:bodyPr>
          <a:lstStyle/>
          <a:p>
            <a:pPr marL="342900" indent="-342900"/>
            <a:r>
              <a:rPr lang="en-US" sz="2400" dirty="0" smtClean="0">
                <a:solidFill>
                  <a:srgbClr val="C00000"/>
                </a:solidFill>
              </a:rPr>
              <a:t>Nuclear </a:t>
            </a:r>
            <a:r>
              <a:rPr lang="en-US" sz="2400" dirty="0" smtClean="0">
                <a:solidFill>
                  <a:srgbClr val="C00000"/>
                </a:solidFill>
              </a:rPr>
              <a:t>factor Kappa- B is known</a:t>
            </a:r>
          </a:p>
          <a:p>
            <a:pPr marL="342900" indent="-342900"/>
            <a:r>
              <a:rPr lang="en-US" sz="2400" dirty="0" smtClean="0">
                <a:solidFill>
                  <a:srgbClr val="C00000"/>
                </a:solidFill>
              </a:rPr>
              <a:t> for transformation of normal cells </a:t>
            </a:r>
          </a:p>
          <a:p>
            <a:pPr marL="342900" indent="-342900"/>
            <a:r>
              <a:rPr lang="en-US" sz="2400" dirty="0" smtClean="0">
                <a:solidFill>
                  <a:srgbClr val="C00000"/>
                </a:solidFill>
              </a:rPr>
              <a:t>into tumor cells. </a:t>
            </a:r>
          </a:p>
          <a:p>
            <a:pPr marL="342900" indent="-342900" algn="ctr">
              <a:buAutoNum type="arabicPeriod"/>
            </a:pPr>
            <a:endParaRPr lang="en-US" sz="2400" dirty="0" smtClean="0"/>
          </a:p>
          <a:p>
            <a:pPr marL="342900" indent="-342900">
              <a:buAutoNum type="arabicPeriod"/>
            </a:pPr>
            <a:endParaRPr lang="en-US" dirty="0"/>
          </a:p>
        </p:txBody>
      </p:sp>
      <p:sp>
        <p:nvSpPr>
          <p:cNvPr id="10" name="TextBox 9"/>
          <p:cNvSpPr txBox="1"/>
          <p:nvPr/>
        </p:nvSpPr>
        <p:spPr>
          <a:xfrm>
            <a:off x="0" y="1752600"/>
            <a:ext cx="6096000" cy="4922937"/>
          </a:xfrm>
          <a:prstGeom prst="rect">
            <a:avLst/>
          </a:prstGeom>
          <a:noFill/>
        </p:spPr>
        <p:txBody>
          <a:bodyPr wrap="square" rtlCol="0">
            <a:spAutoFit/>
          </a:bodyPr>
          <a:lstStyle/>
          <a:p>
            <a:endParaRPr lang="en-US" sz="2200" b="1" dirty="0" smtClean="0"/>
          </a:p>
          <a:p>
            <a:endParaRPr lang="en-US" sz="2200" b="1" dirty="0" smtClean="0"/>
          </a:p>
          <a:p>
            <a:r>
              <a:rPr lang="en-US" sz="2200" b="1" dirty="0" smtClean="0">
                <a:solidFill>
                  <a:srgbClr val="002060"/>
                </a:solidFill>
              </a:rPr>
              <a:t>NF-</a:t>
            </a:r>
            <a:r>
              <a:rPr lang="en-US" sz="2200" b="1" dirty="0" err="1" smtClean="0">
                <a:solidFill>
                  <a:srgbClr val="002060"/>
                </a:solidFill>
              </a:rPr>
              <a:t>kB</a:t>
            </a:r>
            <a:r>
              <a:rPr lang="en-US" sz="2200" b="1" dirty="0" smtClean="0">
                <a:solidFill>
                  <a:srgbClr val="002060"/>
                </a:solidFill>
              </a:rPr>
              <a:t> is responsible for</a:t>
            </a:r>
          </a:p>
          <a:p>
            <a:endParaRPr lang="en-US" sz="2200" b="1" dirty="0" smtClean="0"/>
          </a:p>
          <a:p>
            <a:r>
              <a:rPr lang="en-US" sz="2200" b="1" dirty="0" smtClean="0"/>
              <a:t>Tumor </a:t>
            </a:r>
            <a:r>
              <a:rPr lang="en-US" sz="2200" b="1" dirty="0" smtClean="0"/>
              <a:t>promotion </a:t>
            </a:r>
            <a:r>
              <a:rPr lang="en-US" sz="2200" b="1" dirty="0" smtClean="0"/>
              <a:t>-COX-2</a:t>
            </a:r>
          </a:p>
          <a:p>
            <a:endParaRPr lang="en-US" sz="2200" b="1" dirty="0" smtClean="0"/>
          </a:p>
          <a:p>
            <a:r>
              <a:rPr lang="en-US" sz="2200" b="1" dirty="0" smtClean="0"/>
              <a:t>Anti-</a:t>
            </a:r>
            <a:r>
              <a:rPr lang="en-US" sz="2200" b="1" dirty="0" err="1" smtClean="0"/>
              <a:t>apopotosis</a:t>
            </a:r>
            <a:r>
              <a:rPr lang="en-US" sz="2200" b="1" dirty="0" smtClean="0"/>
              <a:t> - Anti-</a:t>
            </a:r>
            <a:r>
              <a:rPr lang="en-US" sz="2200" b="1" dirty="0" err="1" smtClean="0"/>
              <a:t>Survivin</a:t>
            </a:r>
            <a:endParaRPr lang="en-US" sz="2200" b="1" dirty="0" smtClean="0"/>
          </a:p>
          <a:p>
            <a:endParaRPr lang="en-US" sz="2200" b="1" dirty="0" smtClean="0"/>
          </a:p>
          <a:p>
            <a:r>
              <a:rPr lang="en-US" sz="2200" b="1" dirty="0" smtClean="0"/>
              <a:t>Proliferation - </a:t>
            </a:r>
            <a:r>
              <a:rPr lang="en-US" sz="2200" b="1" dirty="0" smtClean="0"/>
              <a:t>TNF, IL-1 &amp; </a:t>
            </a:r>
            <a:r>
              <a:rPr lang="en-US" sz="2200" b="1" dirty="0" smtClean="0"/>
              <a:t>IL-6</a:t>
            </a:r>
          </a:p>
          <a:p>
            <a:endParaRPr lang="en-US" sz="2200" b="1" dirty="0" smtClean="0"/>
          </a:p>
          <a:p>
            <a:r>
              <a:rPr lang="en-US" sz="2200" b="1" dirty="0" smtClean="0"/>
              <a:t>Inflammation - </a:t>
            </a:r>
            <a:r>
              <a:rPr lang="en-US" sz="2200" b="1" dirty="0" smtClean="0"/>
              <a:t>TNF, </a:t>
            </a:r>
            <a:r>
              <a:rPr lang="en-US" sz="2200" b="1" dirty="0" smtClean="0"/>
              <a:t>IL-1,Chemokines</a:t>
            </a:r>
          </a:p>
          <a:p>
            <a:r>
              <a:rPr lang="en-US" sz="2200" b="1" dirty="0" smtClean="0"/>
              <a:t>  </a:t>
            </a:r>
            <a:endParaRPr lang="en-US" sz="2200" b="1" dirty="0" smtClean="0"/>
          </a:p>
          <a:p>
            <a:r>
              <a:rPr lang="en-US" sz="2200" b="1" dirty="0" smtClean="0"/>
              <a:t>Metastasis </a:t>
            </a:r>
            <a:r>
              <a:rPr lang="en-US" sz="2200" b="1" dirty="0" smtClean="0"/>
              <a:t>- </a:t>
            </a:r>
            <a:r>
              <a:rPr lang="en-US" sz="2200" b="1" dirty="0" smtClean="0"/>
              <a:t>ICAM-1  , VCAM-1</a:t>
            </a:r>
            <a:r>
              <a:rPr lang="en-US" sz="2200" b="1" dirty="0" smtClean="0"/>
              <a:t>,  ELAM-1 </a:t>
            </a:r>
            <a:endParaRPr lang="en-US" sz="2400" b="1" dirty="0" smtClean="0"/>
          </a:p>
          <a:p>
            <a:endParaRPr lang="en-US" dirty="0" smtClean="0"/>
          </a:p>
        </p:txBody>
      </p:sp>
      <p:pic>
        <p:nvPicPr>
          <p:cNvPr id="9" name="Picture 8" descr="NF-Kappa -B.jpg"/>
          <p:cNvPicPr>
            <a:picLocks noChangeAspect="1"/>
          </p:cNvPicPr>
          <p:nvPr/>
        </p:nvPicPr>
        <p:blipFill>
          <a:blip r:embed="rId2"/>
          <a:stretch>
            <a:fillRect/>
          </a:stretch>
        </p:blipFill>
        <p:spPr>
          <a:xfrm>
            <a:off x="4876800" y="685800"/>
            <a:ext cx="4267200" cy="61722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371600"/>
          </a:xfrm>
        </p:spPr>
        <p:style>
          <a:lnRef idx="1">
            <a:schemeClr val="accent3"/>
          </a:lnRef>
          <a:fillRef idx="3">
            <a:schemeClr val="accent3"/>
          </a:fillRef>
          <a:effectRef idx="2">
            <a:schemeClr val="accent3"/>
          </a:effectRef>
          <a:fontRef idx="minor">
            <a:schemeClr val="lt1"/>
          </a:fontRef>
        </p:style>
        <p:txBody>
          <a:bodyPr>
            <a:normAutofit fontScale="90000"/>
          </a:bodyPr>
          <a:lstStyle/>
          <a:p>
            <a:r>
              <a:rPr lang="en-US" dirty="0" smtClean="0"/>
              <a:t/>
            </a:r>
            <a:br>
              <a:rPr lang="en-US" dirty="0" smtClean="0"/>
            </a:br>
            <a:r>
              <a:rPr lang="en-US" dirty="0" smtClean="0"/>
              <a:t>Role of NF-</a:t>
            </a:r>
            <a:r>
              <a:rPr lang="en-US" dirty="0" err="1" smtClean="0"/>
              <a:t>kB</a:t>
            </a:r>
            <a:r>
              <a:rPr lang="en-US" dirty="0" smtClean="0"/>
              <a:t> </a:t>
            </a:r>
            <a:r>
              <a:rPr lang="en-US" dirty="0" smtClean="0"/>
              <a:t>in </a:t>
            </a:r>
            <a:r>
              <a:rPr lang="en-US" dirty="0" smtClean="0"/>
              <a:t>Cancer Growth </a:t>
            </a:r>
            <a:r>
              <a:rPr lang="en-US" dirty="0" smtClean="0"/>
              <a:t>and </a:t>
            </a:r>
            <a:r>
              <a:rPr lang="en-US" dirty="0" smtClean="0"/>
              <a:t>Proliferation </a:t>
            </a:r>
            <a:r>
              <a:rPr lang="en-US" dirty="0" smtClean="0"/>
              <a:t/>
            </a:r>
            <a:br>
              <a:rPr lang="en-US" dirty="0" smtClean="0"/>
            </a:br>
            <a:endParaRPr lang="en-US" dirty="0"/>
          </a:p>
        </p:txBody>
      </p:sp>
      <p:sp>
        <p:nvSpPr>
          <p:cNvPr id="3" name="Subtitle 2"/>
          <p:cNvSpPr>
            <a:spLocks noGrp="1"/>
          </p:cNvSpPr>
          <p:nvPr>
            <p:ph type="subTitle" idx="1"/>
          </p:nvPr>
        </p:nvSpPr>
        <p:spPr>
          <a:xfrm>
            <a:off x="0" y="1447800"/>
            <a:ext cx="9144000" cy="5410200"/>
          </a:xfrm>
        </p:spPr>
        <p:txBody>
          <a:bodyPr>
            <a:normAutofit lnSpcReduction="10000"/>
          </a:bodyPr>
          <a:lstStyle/>
          <a:p>
            <a:r>
              <a:rPr lang="en-US" dirty="0" smtClean="0">
                <a:solidFill>
                  <a:schemeClr val="tx1"/>
                </a:solidFill>
              </a:rPr>
              <a:t>NF-</a:t>
            </a:r>
            <a:r>
              <a:rPr lang="en-US" dirty="0" err="1" smtClean="0">
                <a:solidFill>
                  <a:schemeClr val="tx1"/>
                </a:solidFill>
              </a:rPr>
              <a:t>kB</a:t>
            </a:r>
            <a:r>
              <a:rPr lang="en-US" dirty="0" smtClean="0">
                <a:solidFill>
                  <a:schemeClr val="tx1"/>
                </a:solidFill>
              </a:rPr>
              <a:t> </a:t>
            </a:r>
            <a:r>
              <a:rPr lang="en-US" dirty="0" smtClean="0">
                <a:solidFill>
                  <a:schemeClr val="tx1"/>
                </a:solidFill>
              </a:rPr>
              <a:t>is involved in the following activities through following pathways </a:t>
            </a:r>
          </a:p>
          <a:p>
            <a:endParaRPr lang="en-US" dirty="0" smtClean="0">
              <a:solidFill>
                <a:schemeClr val="tx1"/>
              </a:solidFill>
            </a:endParaRPr>
          </a:p>
          <a:p>
            <a:pPr algn="l"/>
            <a:r>
              <a:rPr lang="en-US" b="1" dirty="0" smtClean="0">
                <a:solidFill>
                  <a:schemeClr val="tx1"/>
                </a:solidFill>
              </a:rPr>
              <a:t>Tumor promotion </a:t>
            </a:r>
            <a:r>
              <a:rPr lang="en-US" dirty="0" smtClean="0">
                <a:solidFill>
                  <a:schemeClr val="tx1"/>
                </a:solidFill>
              </a:rPr>
              <a:t>– COX – 2, iNOS,MMP-9,uPA </a:t>
            </a:r>
          </a:p>
          <a:p>
            <a:pPr algn="l"/>
            <a:r>
              <a:rPr lang="en-US" b="1" dirty="0" smtClean="0">
                <a:solidFill>
                  <a:schemeClr val="tx1"/>
                </a:solidFill>
              </a:rPr>
              <a:t>Proliferation</a:t>
            </a:r>
            <a:r>
              <a:rPr lang="en-US" dirty="0" smtClean="0">
                <a:solidFill>
                  <a:schemeClr val="tx1"/>
                </a:solidFill>
              </a:rPr>
              <a:t> – TNF, IL-1, IL-6 </a:t>
            </a:r>
          </a:p>
          <a:p>
            <a:pPr algn="l"/>
            <a:r>
              <a:rPr lang="en-US" b="1" dirty="0" smtClean="0">
                <a:solidFill>
                  <a:schemeClr val="tx1"/>
                </a:solidFill>
              </a:rPr>
              <a:t>Metastasis</a:t>
            </a:r>
            <a:r>
              <a:rPr lang="en-US" dirty="0" smtClean="0">
                <a:solidFill>
                  <a:schemeClr val="tx1"/>
                </a:solidFill>
              </a:rPr>
              <a:t> – ICAM – 1, VCAM-1, ELAM-1 </a:t>
            </a:r>
          </a:p>
          <a:p>
            <a:pPr algn="l"/>
            <a:r>
              <a:rPr lang="en-US" b="1" dirty="0" smtClean="0">
                <a:solidFill>
                  <a:schemeClr val="tx1"/>
                </a:solidFill>
              </a:rPr>
              <a:t>Angiogenesis</a:t>
            </a:r>
            <a:r>
              <a:rPr lang="en-US" dirty="0" smtClean="0">
                <a:solidFill>
                  <a:schemeClr val="tx1"/>
                </a:solidFill>
              </a:rPr>
              <a:t> – VEGF, TNF, IL-1, IL-8 </a:t>
            </a:r>
          </a:p>
          <a:p>
            <a:pPr algn="l"/>
            <a:r>
              <a:rPr lang="en-US" b="1" dirty="0" smtClean="0">
                <a:solidFill>
                  <a:schemeClr val="tx1"/>
                </a:solidFill>
              </a:rPr>
              <a:t>Inflammation</a:t>
            </a:r>
            <a:r>
              <a:rPr lang="en-US" dirty="0" smtClean="0">
                <a:solidFill>
                  <a:schemeClr val="tx1"/>
                </a:solidFill>
              </a:rPr>
              <a:t> – IL-1, TNF, </a:t>
            </a:r>
            <a:r>
              <a:rPr lang="en-US" dirty="0" smtClean="0">
                <a:solidFill>
                  <a:schemeClr val="tx1"/>
                </a:solidFill>
              </a:rPr>
              <a:t>Chemokines</a:t>
            </a:r>
          </a:p>
          <a:p>
            <a:r>
              <a:rPr lang="en-US" dirty="0" smtClean="0">
                <a:solidFill>
                  <a:srgbClr val="C00000"/>
                </a:solidFill>
              </a:rPr>
              <a:t>Curcumin stops </a:t>
            </a:r>
            <a:r>
              <a:rPr lang="en-US" dirty="0" smtClean="0">
                <a:solidFill>
                  <a:srgbClr val="C00000"/>
                </a:solidFill>
              </a:rPr>
              <a:t>Activation of Transcription factors like NF-</a:t>
            </a:r>
            <a:r>
              <a:rPr lang="en-US" dirty="0" err="1" smtClean="0">
                <a:solidFill>
                  <a:srgbClr val="C00000"/>
                </a:solidFill>
              </a:rPr>
              <a:t>kB</a:t>
            </a:r>
            <a:r>
              <a:rPr lang="en-US" dirty="0" smtClean="0">
                <a:solidFill>
                  <a:srgbClr val="C00000"/>
                </a:solidFill>
              </a:rPr>
              <a:t> </a:t>
            </a:r>
          </a:p>
          <a:p>
            <a:pPr algn="l"/>
            <a:endParaRPr lang="en-US" dirty="0" smtClean="0">
              <a:solidFill>
                <a:schemeClr val="tx1"/>
              </a:solidFill>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style>
          <a:lnRef idx="1">
            <a:schemeClr val="accent3"/>
          </a:lnRef>
          <a:fillRef idx="3">
            <a:schemeClr val="accent3"/>
          </a:fillRef>
          <a:effectRef idx="2">
            <a:schemeClr val="accent3"/>
          </a:effectRef>
          <a:fontRef idx="minor">
            <a:schemeClr val="lt1"/>
          </a:fontRef>
        </p:style>
        <p:txBody>
          <a:bodyPr>
            <a:normAutofit/>
          </a:bodyPr>
          <a:lstStyle/>
          <a:p>
            <a:r>
              <a:rPr lang="en-US" dirty="0" smtClean="0"/>
              <a:t>WHAT </a:t>
            </a:r>
            <a:r>
              <a:rPr lang="en-US" dirty="0" smtClean="0"/>
              <a:t>ARE CYTOKINES</a:t>
            </a:r>
            <a:endParaRPr lang="en-US" dirty="0"/>
          </a:p>
        </p:txBody>
      </p:sp>
      <p:sp>
        <p:nvSpPr>
          <p:cNvPr id="3" name="Content Placeholder 2"/>
          <p:cNvSpPr>
            <a:spLocks noGrp="1"/>
          </p:cNvSpPr>
          <p:nvPr>
            <p:ph idx="1"/>
          </p:nvPr>
        </p:nvSpPr>
        <p:spPr>
          <a:xfrm>
            <a:off x="0" y="914400"/>
            <a:ext cx="9144000" cy="5943600"/>
          </a:xfrm>
        </p:spPr>
        <p:txBody>
          <a:bodyPr>
            <a:noAutofit/>
          </a:bodyPr>
          <a:lstStyle/>
          <a:p>
            <a:pPr algn="just"/>
            <a:r>
              <a:rPr lang="en-US" sz="2000" dirty="0" smtClean="0"/>
              <a:t> Cytokines – ( Cell- Movement) These are small protein molecules, having messenger and signaling functions and extensively involved in intracellular communication. </a:t>
            </a:r>
          </a:p>
          <a:p>
            <a:pPr algn="just">
              <a:buNone/>
            </a:pPr>
            <a:endParaRPr lang="en-US" sz="2000" dirty="0" smtClean="0"/>
          </a:p>
          <a:p>
            <a:pPr algn="just"/>
            <a:r>
              <a:rPr lang="en-US" sz="2000" dirty="0" smtClean="0"/>
              <a:t>These cytokines are also having </a:t>
            </a:r>
            <a:r>
              <a:rPr lang="en-US" sz="2000" dirty="0" err="1" smtClean="0"/>
              <a:t>immunomodulatory</a:t>
            </a:r>
            <a:r>
              <a:rPr lang="en-US" sz="2000" dirty="0" smtClean="0"/>
              <a:t>  functions. Main cytokines are – Interleukins and </a:t>
            </a:r>
            <a:r>
              <a:rPr lang="en-US" sz="2000" dirty="0" err="1" smtClean="0"/>
              <a:t>Interferons</a:t>
            </a:r>
            <a:r>
              <a:rPr lang="en-US" sz="2000" dirty="0" smtClean="0"/>
              <a:t> </a:t>
            </a:r>
          </a:p>
          <a:p>
            <a:pPr algn="just">
              <a:buNone/>
            </a:pPr>
            <a:endParaRPr lang="en-US" sz="2000" dirty="0" smtClean="0"/>
          </a:p>
          <a:p>
            <a:pPr algn="just"/>
            <a:r>
              <a:rPr lang="en-US" sz="2000" dirty="0" smtClean="0"/>
              <a:t>All endothelial, Epithelial cells are producers of </a:t>
            </a:r>
            <a:r>
              <a:rPr lang="it-IT" sz="2000" dirty="0" smtClean="0"/>
              <a:t>IL-1, IL-6, and </a:t>
            </a:r>
            <a:r>
              <a:rPr lang="it-IT" sz="2000" dirty="0" smtClean="0"/>
              <a:t>TNF-α, Immunoglobulins  during the process of injury, infection and inflammation. </a:t>
            </a:r>
          </a:p>
          <a:p>
            <a:pPr algn="just">
              <a:buNone/>
            </a:pPr>
            <a:endParaRPr lang="it-IT" sz="2000" dirty="0" smtClean="0"/>
          </a:p>
          <a:p>
            <a:pPr algn="just"/>
            <a:r>
              <a:rPr lang="it-IT" sz="2000" b="1" dirty="0" smtClean="0"/>
              <a:t>Function of Cytokines - </a:t>
            </a:r>
          </a:p>
          <a:p>
            <a:pPr algn="just"/>
            <a:r>
              <a:rPr lang="en-US" sz="2000" dirty="0" err="1" smtClean="0"/>
              <a:t>Upregulation</a:t>
            </a:r>
            <a:r>
              <a:rPr lang="en-US" sz="2000" dirty="0" smtClean="0"/>
              <a:t> </a:t>
            </a:r>
            <a:r>
              <a:rPr lang="en-US" sz="2000" dirty="0" smtClean="0"/>
              <a:t>and/or </a:t>
            </a:r>
            <a:r>
              <a:rPr lang="en-US" sz="2000" dirty="0" err="1" smtClean="0"/>
              <a:t>downregulation</a:t>
            </a:r>
            <a:r>
              <a:rPr lang="en-US" sz="2000" dirty="0" smtClean="0"/>
              <a:t> of several genes and their transcription factors, resulting in the production of </a:t>
            </a:r>
            <a:r>
              <a:rPr lang="en-US" sz="2000" dirty="0" smtClean="0"/>
              <a:t>specific anti-bodies, cell growth, differentiation, inflammatory reactions and so on. </a:t>
            </a:r>
          </a:p>
          <a:p>
            <a:pPr algn="just"/>
            <a:r>
              <a:rPr lang="en-US" sz="2000" b="1" dirty="0" smtClean="0">
                <a:solidFill>
                  <a:srgbClr val="C00000"/>
                </a:solidFill>
              </a:rPr>
              <a:t>Curcumin modifies the response of transcription factors, stops inflammatory pathways and interferes in faulty cell growth and differentiation without causing side effects. </a:t>
            </a:r>
            <a:endParaRPr lang="it-IT" sz="2000" b="1" dirty="0" smtClean="0">
              <a:solidFill>
                <a:srgbClr val="C00000"/>
              </a:solidFill>
            </a:endParaRPr>
          </a:p>
          <a:p>
            <a:endParaRPr lang="en-US" sz="2000" dirty="0" smtClean="0"/>
          </a:p>
          <a:p>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style>
          <a:lnRef idx="1">
            <a:schemeClr val="accent3"/>
          </a:lnRef>
          <a:fillRef idx="3">
            <a:schemeClr val="accent3"/>
          </a:fillRef>
          <a:effectRef idx="2">
            <a:schemeClr val="accent3"/>
          </a:effectRef>
          <a:fontRef idx="minor">
            <a:schemeClr val="lt1"/>
          </a:fontRef>
        </p:style>
        <p:txBody>
          <a:bodyPr>
            <a:normAutofit/>
          </a:bodyPr>
          <a:lstStyle/>
          <a:p>
            <a:r>
              <a:rPr lang="en-US" dirty="0" smtClean="0"/>
              <a:t>WHAT IS TNF</a:t>
            </a:r>
            <a:endParaRPr lang="en-US" dirty="0"/>
          </a:p>
        </p:txBody>
      </p:sp>
      <p:sp>
        <p:nvSpPr>
          <p:cNvPr id="3" name="Content Placeholder 2"/>
          <p:cNvSpPr>
            <a:spLocks noGrp="1"/>
          </p:cNvSpPr>
          <p:nvPr>
            <p:ph idx="1"/>
          </p:nvPr>
        </p:nvSpPr>
        <p:spPr>
          <a:xfrm>
            <a:off x="0" y="914400"/>
            <a:ext cx="9144000" cy="5943600"/>
          </a:xfrm>
        </p:spPr>
        <p:txBody>
          <a:bodyPr>
            <a:noAutofit/>
          </a:bodyPr>
          <a:lstStyle/>
          <a:p>
            <a:r>
              <a:rPr lang="en-US" sz="2300" dirty="0" smtClean="0"/>
              <a:t>TNF-α- </a:t>
            </a:r>
            <a:r>
              <a:rPr lang="en-US" sz="2300" dirty="0" smtClean="0"/>
              <a:t>is a cytokine involved in systemic inflammation and is a member of a group of cytokines that stimulate the acute phase reaction. It is produced chiefly by activated </a:t>
            </a:r>
            <a:r>
              <a:rPr lang="en-US" sz="2300" dirty="0" smtClean="0"/>
              <a:t>macrophages.</a:t>
            </a:r>
            <a:endParaRPr lang="en-US" sz="2300" dirty="0" smtClean="0"/>
          </a:p>
          <a:p>
            <a:r>
              <a:rPr lang="en-US" sz="2300" dirty="0" smtClean="0"/>
              <a:t>Tumor </a:t>
            </a:r>
            <a:r>
              <a:rPr lang="en-US" sz="2300" dirty="0" smtClean="0"/>
              <a:t>necrosis factor (TNF) promotes the inflammatory response and is associated with conditions  like  rheumatoid arthritis, Ankylosing spondylitis, Crohn's disease, Psoriasis and refractory Asthma. </a:t>
            </a:r>
          </a:p>
          <a:p>
            <a:r>
              <a:rPr lang="en-US" sz="2300" dirty="0" smtClean="0"/>
              <a:t>These </a:t>
            </a:r>
            <a:r>
              <a:rPr lang="en-US" sz="2300" dirty="0" smtClean="0"/>
              <a:t>disorders are sometimes treated by using a TNF inhibitors </a:t>
            </a:r>
            <a:endParaRPr lang="en-US" sz="2300" dirty="0" smtClean="0"/>
          </a:p>
          <a:p>
            <a:endParaRPr lang="en-US" sz="2300" dirty="0" smtClean="0"/>
          </a:p>
          <a:p>
            <a:r>
              <a:rPr lang="en-US" sz="2300" b="1" dirty="0" smtClean="0">
                <a:solidFill>
                  <a:srgbClr val="0070C0"/>
                </a:solidFill>
              </a:rPr>
              <a:t>The </a:t>
            </a:r>
            <a:r>
              <a:rPr lang="en-US" sz="2300" b="1" dirty="0" smtClean="0">
                <a:solidFill>
                  <a:srgbClr val="0070C0"/>
                </a:solidFill>
              </a:rPr>
              <a:t>important side effects related to TNF blockers include: lymphoma, infections, congestive heart failure, Demyelinating disease, a lupus-like syndrome, induction of auto-antibodies.</a:t>
            </a:r>
          </a:p>
          <a:p>
            <a:r>
              <a:rPr lang="en-US" sz="2300" dirty="0" smtClean="0">
                <a:solidFill>
                  <a:srgbClr val="002060"/>
                </a:solidFill>
              </a:rPr>
              <a:t>The </a:t>
            </a:r>
            <a:r>
              <a:rPr lang="en-US" sz="2300" dirty="0" smtClean="0">
                <a:solidFill>
                  <a:srgbClr val="002060"/>
                </a:solidFill>
              </a:rPr>
              <a:t>global market for TNF inhibitors in 2007 was $ 10 </a:t>
            </a:r>
            <a:r>
              <a:rPr lang="en-US" sz="2300" dirty="0" err="1" smtClean="0">
                <a:solidFill>
                  <a:srgbClr val="002060"/>
                </a:solidFill>
              </a:rPr>
              <a:t>Bn</a:t>
            </a:r>
            <a:r>
              <a:rPr lang="en-US" sz="2300" dirty="0" smtClean="0">
                <a:solidFill>
                  <a:srgbClr val="002060"/>
                </a:solidFill>
              </a:rPr>
              <a:t> and in 2008 it was $13.5Bn and $22Bn in 2009.</a:t>
            </a:r>
          </a:p>
          <a:p>
            <a:r>
              <a:rPr lang="en-US" sz="2300" b="1" dirty="0" smtClean="0">
                <a:solidFill>
                  <a:srgbClr val="C00000"/>
                </a:solidFill>
              </a:rPr>
              <a:t>There </a:t>
            </a:r>
            <a:r>
              <a:rPr lang="en-US" sz="2300" b="1" dirty="0" smtClean="0">
                <a:solidFill>
                  <a:srgbClr val="C00000"/>
                </a:solidFill>
              </a:rPr>
              <a:t>are no such side effects reported with use of Curcumin even in high dosage besides its TNF blocking action.</a:t>
            </a:r>
            <a:endParaRPr lang="en-US" sz="2300" b="1" dirty="0">
              <a:solidFill>
                <a:srgbClr val="C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style>
          <a:lnRef idx="1">
            <a:schemeClr val="accent3"/>
          </a:lnRef>
          <a:fillRef idx="3">
            <a:schemeClr val="accent3"/>
          </a:fillRef>
          <a:effectRef idx="2">
            <a:schemeClr val="accent3"/>
          </a:effectRef>
          <a:fontRef idx="minor">
            <a:schemeClr val="lt1"/>
          </a:fontRef>
        </p:style>
        <p:txBody>
          <a:bodyPr>
            <a:normAutofit/>
          </a:bodyPr>
          <a:lstStyle/>
          <a:p>
            <a:r>
              <a:rPr lang="en-US" dirty="0" smtClean="0"/>
              <a:t>WHAT </a:t>
            </a:r>
            <a:r>
              <a:rPr lang="en-US" dirty="0" smtClean="0"/>
              <a:t>ARE LEUKOTRIENS</a:t>
            </a:r>
            <a:endParaRPr lang="en-US" dirty="0"/>
          </a:p>
        </p:txBody>
      </p:sp>
      <p:sp>
        <p:nvSpPr>
          <p:cNvPr id="3" name="Content Placeholder 2"/>
          <p:cNvSpPr>
            <a:spLocks noGrp="1"/>
          </p:cNvSpPr>
          <p:nvPr>
            <p:ph idx="1"/>
          </p:nvPr>
        </p:nvSpPr>
        <p:spPr>
          <a:xfrm>
            <a:off x="0" y="914400"/>
            <a:ext cx="9144000" cy="5943600"/>
          </a:xfrm>
        </p:spPr>
        <p:txBody>
          <a:bodyPr>
            <a:noAutofit/>
          </a:bodyPr>
          <a:lstStyle/>
          <a:p>
            <a:pPr algn="just"/>
            <a:r>
              <a:rPr lang="en-US" sz="2000" dirty="0" smtClean="0"/>
              <a:t> </a:t>
            </a:r>
            <a:r>
              <a:rPr lang="en-US" sz="2000" b="1" dirty="0" smtClean="0"/>
              <a:t>LEUKOTRIENS – </a:t>
            </a:r>
            <a:r>
              <a:rPr lang="en-US" sz="2000" dirty="0" smtClean="0"/>
              <a:t>Thes</a:t>
            </a:r>
            <a:r>
              <a:rPr lang="en-US" sz="2000" dirty="0" smtClean="0"/>
              <a:t>e are fatty </a:t>
            </a:r>
            <a:r>
              <a:rPr lang="en-US" sz="2000" dirty="0" err="1" smtClean="0"/>
              <a:t>signalling</a:t>
            </a:r>
            <a:r>
              <a:rPr lang="en-US" sz="2000" dirty="0" smtClean="0"/>
              <a:t> molecules, first found in Leucocytes and are produced in the body by </a:t>
            </a:r>
            <a:r>
              <a:rPr lang="en-US" sz="2000" dirty="0" err="1" smtClean="0"/>
              <a:t>Arachidonic</a:t>
            </a:r>
            <a:r>
              <a:rPr lang="en-US" sz="2000" dirty="0" smtClean="0"/>
              <a:t> acid produced by the enzyme 5 </a:t>
            </a:r>
            <a:r>
              <a:rPr lang="en-US" sz="2000" dirty="0" err="1" smtClean="0"/>
              <a:t>lipooxygenase</a:t>
            </a:r>
            <a:r>
              <a:rPr lang="en-US" sz="2000" dirty="0" smtClean="0"/>
              <a:t> , through the </a:t>
            </a:r>
            <a:r>
              <a:rPr lang="en-US" sz="2000" dirty="0" err="1" smtClean="0"/>
              <a:t>Arachidonic</a:t>
            </a:r>
            <a:r>
              <a:rPr lang="en-US" sz="2000" dirty="0" smtClean="0"/>
              <a:t> acid inflammatory pathway. </a:t>
            </a:r>
          </a:p>
          <a:p>
            <a:pPr algn="just">
              <a:buNone/>
            </a:pPr>
            <a:endParaRPr lang="en-US" sz="2000" dirty="0" smtClean="0"/>
          </a:p>
          <a:p>
            <a:pPr algn="just"/>
            <a:r>
              <a:rPr lang="en-US" sz="2000" b="1" dirty="0" smtClean="0"/>
              <a:t>Examples of </a:t>
            </a:r>
            <a:r>
              <a:rPr lang="en-US" sz="2000" b="1" dirty="0" err="1" smtClean="0"/>
              <a:t>Leukotriens</a:t>
            </a:r>
            <a:r>
              <a:rPr lang="en-US" sz="2000" b="1" dirty="0" smtClean="0"/>
              <a:t> are - </a:t>
            </a:r>
            <a:r>
              <a:rPr lang="en-US" sz="2000" dirty="0" smtClean="0"/>
              <a:t>Examples of </a:t>
            </a:r>
            <a:r>
              <a:rPr lang="en-US" sz="2000" dirty="0" err="1" smtClean="0"/>
              <a:t>leukotrienes</a:t>
            </a:r>
            <a:r>
              <a:rPr lang="en-US" sz="2000" dirty="0" smtClean="0"/>
              <a:t> are LTA4, LTB4, LTC4, LTD4, LTE4, and </a:t>
            </a:r>
            <a:r>
              <a:rPr lang="en-US" sz="2000" dirty="0" smtClean="0"/>
              <a:t>LTF4. </a:t>
            </a:r>
          </a:p>
          <a:p>
            <a:pPr algn="just"/>
            <a:r>
              <a:rPr lang="en-US" sz="2000" dirty="0" smtClean="0"/>
              <a:t>Their over production is the cause of Asthma and Allergic Rhinitis. </a:t>
            </a:r>
          </a:p>
          <a:p>
            <a:pPr algn="just"/>
            <a:endParaRPr lang="en-US" sz="2000" dirty="0" smtClean="0"/>
          </a:p>
          <a:p>
            <a:pPr algn="just"/>
            <a:r>
              <a:rPr lang="en-US" sz="2000" b="1" dirty="0" smtClean="0">
                <a:solidFill>
                  <a:srgbClr val="C00000"/>
                </a:solidFill>
              </a:rPr>
              <a:t>What is Role of Curcumin</a:t>
            </a:r>
          </a:p>
          <a:p>
            <a:pPr algn="just">
              <a:buNone/>
            </a:pPr>
            <a:endParaRPr lang="en-US" sz="2000" b="1" dirty="0" smtClean="0">
              <a:solidFill>
                <a:srgbClr val="C00000"/>
              </a:solidFill>
            </a:endParaRPr>
          </a:p>
          <a:p>
            <a:pPr algn="just"/>
            <a:r>
              <a:rPr lang="en-US" sz="2000" dirty="0" smtClean="0">
                <a:solidFill>
                  <a:srgbClr val="C00000"/>
                </a:solidFill>
              </a:rPr>
              <a:t>CURCUMIN stops the release of inflammatory mediators like TNF, </a:t>
            </a:r>
            <a:r>
              <a:rPr lang="en-US" sz="2000" dirty="0" err="1" smtClean="0">
                <a:solidFill>
                  <a:srgbClr val="C00000"/>
                </a:solidFill>
              </a:rPr>
              <a:t>Leukotriens</a:t>
            </a:r>
            <a:r>
              <a:rPr lang="en-US" sz="2000" dirty="0" smtClean="0">
                <a:solidFill>
                  <a:srgbClr val="C00000"/>
                </a:solidFill>
              </a:rPr>
              <a:t>, Histamine, PG’s and Cox-1 &amp; 2, TXA2 (</a:t>
            </a:r>
            <a:r>
              <a:rPr lang="en-US" sz="2000" dirty="0" err="1" smtClean="0">
                <a:solidFill>
                  <a:srgbClr val="C00000"/>
                </a:solidFill>
              </a:rPr>
              <a:t>Thromboxane</a:t>
            </a:r>
            <a:r>
              <a:rPr lang="en-US" sz="2000" dirty="0" smtClean="0">
                <a:solidFill>
                  <a:srgbClr val="C00000"/>
                </a:solidFill>
              </a:rPr>
              <a:t>) </a:t>
            </a:r>
          </a:p>
          <a:p>
            <a:pPr algn="just"/>
            <a:endParaRPr lang="en-US" sz="2000" dirty="0" smtClean="0"/>
          </a:p>
          <a:p>
            <a:pPr algn="just"/>
            <a:endParaRPr lang="en-US" sz="2000" dirty="0" smtClean="0"/>
          </a:p>
          <a:p>
            <a:pPr algn="just"/>
            <a:endParaRPr lang="it-IT" sz="2000" dirty="0" smtClean="0"/>
          </a:p>
          <a:p>
            <a:endParaRPr lang="en-US" sz="2000" dirty="0" smtClean="0"/>
          </a:p>
          <a:p>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style>
          <a:lnRef idx="1">
            <a:schemeClr val="accent3"/>
          </a:lnRef>
          <a:fillRef idx="3">
            <a:schemeClr val="accent3"/>
          </a:fillRef>
          <a:effectRef idx="2">
            <a:schemeClr val="accent3"/>
          </a:effectRef>
          <a:fontRef idx="minor">
            <a:schemeClr val="lt1"/>
          </a:fontRef>
        </p:style>
        <p:txBody>
          <a:bodyPr>
            <a:normAutofit/>
          </a:bodyPr>
          <a:lstStyle/>
          <a:p>
            <a:r>
              <a:rPr lang="en-US" dirty="0" smtClean="0"/>
              <a:t>Uses </a:t>
            </a:r>
            <a:r>
              <a:rPr lang="en-US" dirty="0" smtClean="0"/>
              <a:t>of Turmeric </a:t>
            </a:r>
            <a:endParaRPr lang="en-US" dirty="0"/>
          </a:p>
        </p:txBody>
      </p:sp>
      <p:sp>
        <p:nvSpPr>
          <p:cNvPr id="3" name="Content Placeholder 2"/>
          <p:cNvSpPr>
            <a:spLocks noGrp="1"/>
          </p:cNvSpPr>
          <p:nvPr>
            <p:ph idx="1"/>
          </p:nvPr>
        </p:nvSpPr>
        <p:spPr>
          <a:xfrm>
            <a:off x="0" y="1143000"/>
            <a:ext cx="9144000" cy="5715000"/>
          </a:xfrm>
        </p:spPr>
        <p:txBody>
          <a:bodyPr>
            <a:normAutofit fontScale="47500" lnSpcReduction="20000"/>
          </a:bodyPr>
          <a:lstStyle/>
          <a:p>
            <a:pPr>
              <a:buNone/>
            </a:pPr>
            <a:r>
              <a:rPr lang="en-US" b="1" dirty="0" smtClean="0"/>
              <a:t>ANTI-INFLAMMATORY  </a:t>
            </a:r>
          </a:p>
          <a:p>
            <a:pPr>
              <a:buNone/>
            </a:pPr>
            <a:r>
              <a:rPr lang="en-US" b="1" dirty="0" smtClean="0">
                <a:solidFill>
                  <a:srgbClr val="FF0000"/>
                </a:solidFill>
              </a:rPr>
              <a:t>ANTI-CANCER</a:t>
            </a:r>
            <a:r>
              <a:rPr lang="en-US" b="1" dirty="0" smtClean="0"/>
              <a:t>  </a:t>
            </a:r>
          </a:p>
          <a:p>
            <a:pPr>
              <a:buNone/>
            </a:pPr>
            <a:r>
              <a:rPr lang="en-US" b="1" dirty="0" smtClean="0"/>
              <a:t>ANTI- ALLERGIC</a:t>
            </a:r>
          </a:p>
          <a:p>
            <a:pPr>
              <a:buNone/>
            </a:pPr>
            <a:r>
              <a:rPr lang="en-US" b="1" dirty="0" smtClean="0">
                <a:solidFill>
                  <a:srgbClr val="7030A0"/>
                </a:solidFill>
              </a:rPr>
              <a:t>ANTI-BIOTIC</a:t>
            </a:r>
            <a:r>
              <a:rPr lang="en-US" b="1" dirty="0" smtClean="0"/>
              <a:t> </a:t>
            </a:r>
          </a:p>
          <a:p>
            <a:pPr>
              <a:buNone/>
            </a:pPr>
            <a:r>
              <a:rPr lang="en-US" b="1" dirty="0" smtClean="0">
                <a:solidFill>
                  <a:srgbClr val="00B050"/>
                </a:solidFill>
              </a:rPr>
              <a:t>ANTI-SEPTIC </a:t>
            </a:r>
          </a:p>
          <a:p>
            <a:pPr>
              <a:buNone/>
            </a:pPr>
            <a:r>
              <a:rPr lang="en-US" b="1" dirty="0" smtClean="0">
                <a:solidFill>
                  <a:srgbClr val="C00000"/>
                </a:solidFill>
              </a:rPr>
              <a:t>ANTI-DIABETIC</a:t>
            </a:r>
          </a:p>
          <a:p>
            <a:pPr>
              <a:buNone/>
            </a:pPr>
            <a:r>
              <a:rPr lang="en-US" b="1" dirty="0" smtClean="0"/>
              <a:t>ANTI-AGING </a:t>
            </a:r>
          </a:p>
          <a:p>
            <a:pPr>
              <a:buNone/>
            </a:pPr>
            <a:r>
              <a:rPr lang="en-US" b="1" dirty="0" smtClean="0">
                <a:solidFill>
                  <a:srgbClr val="FF0000"/>
                </a:solidFill>
              </a:rPr>
              <a:t>PROMOTES WOUND HEALING </a:t>
            </a:r>
          </a:p>
          <a:p>
            <a:pPr>
              <a:buNone/>
            </a:pPr>
            <a:r>
              <a:rPr lang="en-US" b="1" dirty="0" smtClean="0">
                <a:solidFill>
                  <a:srgbClr val="003300"/>
                </a:solidFill>
              </a:rPr>
              <a:t>STABILIZES MAST CELLS </a:t>
            </a:r>
          </a:p>
          <a:p>
            <a:pPr>
              <a:buNone/>
            </a:pPr>
            <a:r>
              <a:rPr lang="en-US" b="1" dirty="0" smtClean="0"/>
              <a:t>ANTI-WRINKLES </a:t>
            </a:r>
          </a:p>
          <a:p>
            <a:pPr>
              <a:buNone/>
            </a:pPr>
            <a:r>
              <a:rPr lang="en-US" b="1" dirty="0" smtClean="0">
                <a:solidFill>
                  <a:schemeClr val="accent2">
                    <a:lumMod val="75000"/>
                  </a:schemeClr>
                </a:solidFill>
              </a:rPr>
              <a:t>BLOOD CLEANSER </a:t>
            </a:r>
          </a:p>
          <a:p>
            <a:pPr>
              <a:buNone/>
            </a:pPr>
            <a:r>
              <a:rPr lang="en-US" b="1" dirty="0" smtClean="0">
                <a:solidFill>
                  <a:srgbClr val="FF0000"/>
                </a:solidFill>
              </a:rPr>
              <a:t>ANTI-ACNE</a:t>
            </a:r>
            <a:r>
              <a:rPr lang="en-US" b="1" dirty="0" smtClean="0">
                <a:solidFill>
                  <a:schemeClr val="accent2">
                    <a:lumMod val="75000"/>
                  </a:schemeClr>
                </a:solidFill>
              </a:rPr>
              <a:t> </a:t>
            </a:r>
          </a:p>
          <a:p>
            <a:pPr>
              <a:buNone/>
            </a:pPr>
            <a:r>
              <a:rPr lang="en-US" b="1" dirty="0" smtClean="0">
                <a:solidFill>
                  <a:schemeClr val="accent2">
                    <a:lumMod val="75000"/>
                  </a:schemeClr>
                </a:solidFill>
              </a:rPr>
              <a:t>ANTI-VIRAL </a:t>
            </a:r>
          </a:p>
          <a:p>
            <a:pPr>
              <a:buNone/>
            </a:pPr>
            <a:r>
              <a:rPr lang="en-US" b="1" dirty="0" smtClean="0">
                <a:solidFill>
                  <a:srgbClr val="003300"/>
                </a:solidFill>
              </a:rPr>
              <a:t>ANTI-FLU </a:t>
            </a:r>
          </a:p>
          <a:p>
            <a:pPr>
              <a:buNone/>
            </a:pPr>
            <a:r>
              <a:rPr lang="en-US" b="1" dirty="0" smtClean="0"/>
              <a:t>ANTI-BACTERIA </a:t>
            </a:r>
          </a:p>
          <a:p>
            <a:pPr>
              <a:buNone/>
            </a:pPr>
            <a:r>
              <a:rPr lang="en-US" b="1" dirty="0" smtClean="0">
                <a:solidFill>
                  <a:srgbClr val="FF0000"/>
                </a:solidFill>
              </a:rPr>
              <a:t>HELPS IN ALZHEIMER’S </a:t>
            </a:r>
          </a:p>
          <a:p>
            <a:pPr>
              <a:buNone/>
            </a:pPr>
            <a:r>
              <a:rPr lang="en-US" b="1" dirty="0" smtClean="0">
                <a:solidFill>
                  <a:srgbClr val="003300"/>
                </a:solidFill>
              </a:rPr>
              <a:t>NATURAL FOOD PRESERVATIVE </a:t>
            </a:r>
          </a:p>
          <a:p>
            <a:pPr>
              <a:buNone/>
            </a:pPr>
            <a:r>
              <a:rPr lang="en-US" b="1" dirty="0" smtClean="0">
                <a:solidFill>
                  <a:srgbClr val="7030A0"/>
                </a:solidFill>
              </a:rPr>
              <a:t>NATURAL FOOD ADDITIVE </a:t>
            </a:r>
          </a:p>
          <a:p>
            <a:pPr>
              <a:buNone/>
            </a:pPr>
            <a:r>
              <a:rPr lang="en-US" b="1" dirty="0" smtClean="0">
                <a:solidFill>
                  <a:srgbClr val="0070C0"/>
                </a:solidFill>
              </a:rPr>
              <a:t>NATURAL TASTE MASKER</a:t>
            </a:r>
          </a:p>
          <a:p>
            <a:pPr>
              <a:buNone/>
            </a:pPr>
            <a:r>
              <a:rPr lang="en-US" b="1" dirty="0" smtClean="0">
                <a:solidFill>
                  <a:srgbClr val="FF0000"/>
                </a:solidFill>
              </a:rPr>
              <a:t>ANTI-TUMOR </a:t>
            </a:r>
          </a:p>
          <a:p>
            <a:pPr>
              <a:buNone/>
            </a:pPr>
            <a:r>
              <a:rPr lang="en-US" b="1" dirty="0" smtClean="0">
                <a:solidFill>
                  <a:srgbClr val="00B050"/>
                </a:solidFill>
              </a:rPr>
              <a:t>ANTI-OXIDANT  </a:t>
            </a:r>
          </a:p>
          <a:p>
            <a:pPr>
              <a:buNone/>
            </a:pPr>
            <a:endParaRPr lang="en-US" dirty="0" smtClean="0"/>
          </a:p>
          <a:p>
            <a:pPr>
              <a:buNone/>
            </a:pPr>
            <a:endParaRPr lang="en-US" dirty="0"/>
          </a:p>
        </p:txBody>
      </p:sp>
      <p:pic>
        <p:nvPicPr>
          <p:cNvPr id="6" name="Picture 5" descr="Curcumin-capsules.jpg"/>
          <p:cNvPicPr>
            <a:picLocks noChangeAspect="1"/>
          </p:cNvPicPr>
          <p:nvPr/>
        </p:nvPicPr>
        <p:blipFill>
          <a:blip r:embed="rId2"/>
          <a:stretch>
            <a:fillRect/>
          </a:stretch>
        </p:blipFill>
        <p:spPr>
          <a:xfrm>
            <a:off x="6705600" y="1295400"/>
            <a:ext cx="2017116" cy="3958590"/>
          </a:xfrm>
          <a:prstGeom prst="rect">
            <a:avLst/>
          </a:prstGeom>
        </p:spPr>
      </p:pic>
      <p:pic>
        <p:nvPicPr>
          <p:cNvPr id="1026" name="Picture 2" descr="C:\Users\Desktop\Desktop\curcuma longa plant.jpg"/>
          <p:cNvPicPr>
            <a:picLocks noChangeAspect="1" noChangeArrowheads="1"/>
          </p:cNvPicPr>
          <p:nvPr/>
        </p:nvPicPr>
        <p:blipFill>
          <a:blip r:embed="rId3"/>
          <a:srcRect/>
          <a:stretch>
            <a:fillRect/>
          </a:stretch>
        </p:blipFill>
        <p:spPr bwMode="auto">
          <a:xfrm>
            <a:off x="3733800" y="1337818"/>
            <a:ext cx="2362200" cy="2885840"/>
          </a:xfrm>
          <a:prstGeom prst="rect">
            <a:avLst/>
          </a:prstGeom>
          <a:noFill/>
        </p:spPr>
      </p:pic>
      <p:pic>
        <p:nvPicPr>
          <p:cNvPr id="1027" name="Picture 3" descr="C:\Users\Desktop\Desktop\curcuma-longa-roots-powder.jpg"/>
          <p:cNvPicPr>
            <a:picLocks noChangeAspect="1" noChangeArrowheads="1"/>
          </p:cNvPicPr>
          <p:nvPr/>
        </p:nvPicPr>
        <p:blipFill>
          <a:blip r:embed="rId4"/>
          <a:srcRect/>
          <a:stretch>
            <a:fillRect/>
          </a:stretch>
        </p:blipFill>
        <p:spPr bwMode="auto">
          <a:xfrm>
            <a:off x="3962400" y="4114800"/>
            <a:ext cx="2438400" cy="24384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b="1" dirty="0" smtClean="0"/>
              <a:t>Availability of Curcumin Capsules </a:t>
            </a:r>
            <a:endParaRPr lang="en-US" b="1" dirty="0"/>
          </a:p>
        </p:txBody>
      </p:sp>
      <p:sp>
        <p:nvSpPr>
          <p:cNvPr id="3" name="Content Placeholder 2"/>
          <p:cNvSpPr>
            <a:spLocks noGrp="1"/>
          </p:cNvSpPr>
          <p:nvPr>
            <p:ph idx="1"/>
          </p:nvPr>
        </p:nvSpPr>
        <p:spPr>
          <a:xfrm>
            <a:off x="0" y="3657600"/>
            <a:ext cx="9144000" cy="3200400"/>
          </a:xfrm>
        </p:spPr>
        <p:txBody>
          <a:bodyPr>
            <a:normAutofit/>
          </a:bodyPr>
          <a:lstStyle/>
          <a:p>
            <a:pPr>
              <a:buNone/>
            </a:pPr>
            <a:endParaRPr lang="en-US" dirty="0" smtClean="0"/>
          </a:p>
          <a:p>
            <a:pPr>
              <a:buNone/>
            </a:pPr>
            <a:endParaRPr lang="en-US" dirty="0"/>
          </a:p>
        </p:txBody>
      </p:sp>
      <p:pic>
        <p:nvPicPr>
          <p:cNvPr id="6" name="Picture 5" descr="Curcumin-capsules.jpg"/>
          <p:cNvPicPr>
            <a:picLocks noChangeAspect="1"/>
          </p:cNvPicPr>
          <p:nvPr/>
        </p:nvPicPr>
        <p:blipFill>
          <a:blip r:embed="rId2"/>
          <a:stretch>
            <a:fillRect/>
          </a:stretch>
        </p:blipFill>
        <p:spPr>
          <a:xfrm>
            <a:off x="6781800" y="2057400"/>
            <a:ext cx="2017116" cy="3581400"/>
          </a:xfrm>
          <a:prstGeom prst="rect">
            <a:avLst/>
          </a:prstGeom>
        </p:spPr>
      </p:pic>
      <p:pic>
        <p:nvPicPr>
          <p:cNvPr id="1026" name="Picture 2" descr="C:\Users\Desktop\Desktop\curcuma longa plant.jpg"/>
          <p:cNvPicPr>
            <a:picLocks noChangeAspect="1" noChangeArrowheads="1"/>
          </p:cNvPicPr>
          <p:nvPr/>
        </p:nvPicPr>
        <p:blipFill>
          <a:blip r:embed="rId3"/>
          <a:srcRect/>
          <a:stretch>
            <a:fillRect/>
          </a:stretch>
        </p:blipFill>
        <p:spPr bwMode="auto">
          <a:xfrm>
            <a:off x="381000" y="2743200"/>
            <a:ext cx="1752600" cy="2141107"/>
          </a:xfrm>
          <a:prstGeom prst="rect">
            <a:avLst/>
          </a:prstGeom>
          <a:noFill/>
        </p:spPr>
      </p:pic>
      <p:pic>
        <p:nvPicPr>
          <p:cNvPr id="1027" name="Picture 3" descr="C:\Users\Desktop\Desktop\curcuma-longa-roots-powder.jpg"/>
          <p:cNvPicPr>
            <a:picLocks noChangeAspect="1" noChangeArrowheads="1"/>
          </p:cNvPicPr>
          <p:nvPr/>
        </p:nvPicPr>
        <p:blipFill>
          <a:blip r:embed="rId4"/>
          <a:srcRect/>
          <a:stretch>
            <a:fillRect/>
          </a:stretch>
        </p:blipFill>
        <p:spPr bwMode="auto">
          <a:xfrm>
            <a:off x="4038600" y="3886200"/>
            <a:ext cx="1524000" cy="1524000"/>
          </a:xfrm>
          <a:prstGeom prst="rect">
            <a:avLst/>
          </a:prstGeom>
          <a:noFill/>
        </p:spPr>
      </p:pic>
      <p:sp>
        <p:nvSpPr>
          <p:cNvPr id="10" name="TextBox 9"/>
          <p:cNvSpPr txBox="1"/>
          <p:nvPr/>
        </p:nvSpPr>
        <p:spPr>
          <a:xfrm>
            <a:off x="0" y="790813"/>
            <a:ext cx="9144000" cy="3447098"/>
          </a:xfrm>
          <a:prstGeom prst="rect">
            <a:avLst/>
          </a:prstGeom>
          <a:noFill/>
        </p:spPr>
        <p:txBody>
          <a:bodyPr wrap="square" rtlCol="0">
            <a:spAutoFit/>
          </a:bodyPr>
          <a:lstStyle/>
          <a:p>
            <a:pPr algn="just">
              <a:buFont typeface="Arial" pitchFamily="34" charset="0"/>
              <a:buChar char="•"/>
            </a:pPr>
            <a:r>
              <a:rPr lang="en-US" sz="2400" b="1" dirty="0" smtClean="0">
                <a:solidFill>
                  <a:srgbClr val="C00000"/>
                </a:solidFill>
              </a:rPr>
              <a:t> Planet  </a:t>
            </a:r>
            <a:r>
              <a:rPr lang="en-US" sz="2400" b="1" dirty="0" err="1" smtClean="0">
                <a:solidFill>
                  <a:srgbClr val="C00000"/>
                </a:solidFill>
              </a:rPr>
              <a:t>Ayurveda</a:t>
            </a:r>
            <a:r>
              <a:rPr lang="en-US" sz="2400" b="1" dirty="0" smtClean="0">
                <a:solidFill>
                  <a:srgbClr val="C00000"/>
                </a:solidFill>
              </a:rPr>
              <a:t> Curcumin </a:t>
            </a:r>
            <a:r>
              <a:rPr lang="en-US" sz="2400" dirty="0" smtClean="0"/>
              <a:t>is the best quality Curcumin in the world</a:t>
            </a:r>
          </a:p>
          <a:p>
            <a:pPr algn="just">
              <a:buFont typeface="Arial" pitchFamily="34" charset="0"/>
              <a:buChar char="•"/>
            </a:pPr>
            <a:r>
              <a:rPr lang="en-US" sz="2400" dirty="0" smtClean="0"/>
              <a:t> Contains 500 mg standardized extract of 95 % </a:t>
            </a:r>
            <a:r>
              <a:rPr lang="en-US" sz="2400" dirty="0" err="1" smtClean="0"/>
              <a:t>Curcuminoids</a:t>
            </a:r>
            <a:r>
              <a:rPr lang="en-US" sz="2400" dirty="0" smtClean="0"/>
              <a:t> </a:t>
            </a:r>
          </a:p>
          <a:p>
            <a:pPr algn="just">
              <a:buFont typeface="Arial" pitchFamily="34" charset="0"/>
              <a:buChar char="•"/>
            </a:pPr>
            <a:r>
              <a:rPr lang="en-US" sz="2400" b="1" dirty="0" smtClean="0">
                <a:solidFill>
                  <a:srgbClr val="00B050"/>
                </a:solidFill>
              </a:rPr>
              <a:t> </a:t>
            </a:r>
            <a:r>
              <a:rPr lang="en-US" sz="2400" b="1" dirty="0" smtClean="0">
                <a:solidFill>
                  <a:srgbClr val="002060"/>
                </a:solidFill>
              </a:rPr>
              <a:t>No Preservatives, Synthetic drugs, Colors, Additives or anything unnatural</a:t>
            </a:r>
          </a:p>
          <a:p>
            <a:pPr algn="ctr">
              <a:buFont typeface="Arial" pitchFamily="34" charset="0"/>
              <a:buChar char="•"/>
            </a:pPr>
            <a:r>
              <a:rPr lang="en-US" sz="2400" dirty="0" smtClean="0"/>
              <a:t>100 % Pure vegetarian capsules </a:t>
            </a:r>
          </a:p>
          <a:p>
            <a:pPr algn="ctr"/>
            <a:r>
              <a:rPr lang="en-US" sz="3200" b="1" dirty="0" smtClean="0">
                <a:solidFill>
                  <a:srgbClr val="C00000"/>
                </a:solidFill>
              </a:rPr>
              <a:t>BUY NOW AT  ! ! </a:t>
            </a:r>
          </a:p>
          <a:p>
            <a:pPr algn="ctr"/>
            <a:r>
              <a:rPr lang="en-US" sz="2400" b="1" dirty="0" smtClean="0">
                <a:hlinkClick r:id="rId5"/>
              </a:rPr>
              <a:t>www.planetcurcumin.com</a:t>
            </a:r>
            <a:r>
              <a:rPr lang="en-US" sz="2400" b="1" dirty="0" smtClean="0"/>
              <a:t> </a:t>
            </a:r>
          </a:p>
          <a:p>
            <a:pPr algn="ctr"/>
            <a:r>
              <a:rPr lang="en-US" sz="2400" b="1" dirty="0" smtClean="0"/>
              <a:t>&amp;    </a:t>
            </a:r>
            <a:r>
              <a:rPr lang="en-US" sz="2400" b="1" dirty="0" smtClean="0">
                <a:hlinkClick r:id="rId6"/>
              </a:rPr>
              <a:t>www.planetayurveda.com</a:t>
            </a:r>
            <a:r>
              <a:rPr lang="en-US" sz="2400" b="1" dirty="0" smtClean="0"/>
              <a:t> </a:t>
            </a:r>
          </a:p>
          <a:p>
            <a:endParaRPr lang="en-US" dirty="0"/>
          </a:p>
        </p:txBody>
      </p:sp>
      <p:pic>
        <p:nvPicPr>
          <p:cNvPr id="11" name="Picture 2"/>
          <p:cNvPicPr>
            <a:picLocks noChangeAspect="1" noChangeArrowheads="1"/>
          </p:cNvPicPr>
          <p:nvPr/>
        </p:nvPicPr>
        <p:blipFill>
          <a:blip r:embed="rId7"/>
          <a:srcRect/>
          <a:stretch>
            <a:fillRect/>
          </a:stretch>
        </p:blipFill>
        <p:spPr bwMode="auto">
          <a:xfrm>
            <a:off x="0" y="5857875"/>
            <a:ext cx="9144000" cy="100012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2286000"/>
            <a:ext cx="9144000" cy="4572000"/>
          </a:xfrm>
        </p:spPr>
        <p:txBody>
          <a:bodyPr>
            <a:normAutofit lnSpcReduction="10000"/>
          </a:bodyPr>
          <a:lstStyle/>
          <a:p>
            <a:pPr marL="514350" indent="-514350">
              <a:buNone/>
            </a:pPr>
            <a:r>
              <a:rPr lang="en-US" dirty="0" smtClean="0"/>
              <a:t>* US-FDA registered herbal company</a:t>
            </a:r>
          </a:p>
          <a:p>
            <a:pPr marL="514350" indent="-514350">
              <a:buNone/>
            </a:pPr>
            <a:r>
              <a:rPr lang="en-US" dirty="0" smtClean="0"/>
              <a:t>* Exporting natural products and supplements to US,</a:t>
            </a:r>
          </a:p>
          <a:p>
            <a:pPr marL="514350" indent="-514350">
              <a:buNone/>
            </a:pPr>
            <a:r>
              <a:rPr lang="en-US" dirty="0" smtClean="0"/>
              <a:t>   Europe, Singapore, Malaysia, Australia, Japan, Africa</a:t>
            </a:r>
          </a:p>
          <a:p>
            <a:pPr marL="514350" indent="-514350">
              <a:buNone/>
            </a:pPr>
            <a:r>
              <a:rPr lang="en-US" dirty="0" smtClean="0"/>
              <a:t>* A GMP certified manufacturing unit located near </a:t>
            </a:r>
          </a:p>
          <a:p>
            <a:pPr marL="514350" indent="-514350">
              <a:buNone/>
            </a:pPr>
            <a:r>
              <a:rPr lang="en-US" dirty="0" smtClean="0"/>
              <a:t>   </a:t>
            </a:r>
            <a:r>
              <a:rPr lang="en-US" dirty="0" err="1" smtClean="0"/>
              <a:t>Shivalik</a:t>
            </a:r>
            <a:r>
              <a:rPr lang="en-US" dirty="0" smtClean="0"/>
              <a:t> range of Himalayan mountains.</a:t>
            </a:r>
          </a:p>
          <a:p>
            <a:pPr marL="514350" indent="-514350">
              <a:buNone/>
            </a:pPr>
            <a:r>
              <a:rPr lang="en-US" dirty="0" smtClean="0"/>
              <a:t>* Headed by MD (</a:t>
            </a:r>
            <a:r>
              <a:rPr lang="en-US" dirty="0" err="1" smtClean="0"/>
              <a:t>Ayurveda</a:t>
            </a:r>
            <a:r>
              <a:rPr lang="en-US" dirty="0" smtClean="0"/>
              <a:t>- herbal pharmacology</a:t>
            </a:r>
          </a:p>
          <a:p>
            <a:pPr marL="514350" indent="-514350">
              <a:buNone/>
            </a:pPr>
            <a:r>
              <a:rPr lang="en-US" dirty="0" smtClean="0"/>
              <a:t> expert doctor)  </a:t>
            </a:r>
          </a:p>
          <a:p>
            <a:pPr marL="514350" indent="-514350" algn="ctr">
              <a:buNone/>
            </a:pPr>
            <a:r>
              <a:rPr lang="en-US" b="1" dirty="0" smtClean="0">
                <a:hlinkClick r:id="rId2"/>
              </a:rPr>
              <a:t>Website – www.planetayurveda.com</a:t>
            </a:r>
            <a:endParaRPr lang="en-US" b="1" dirty="0" smtClean="0"/>
          </a:p>
          <a:p>
            <a:pPr>
              <a:buNone/>
            </a:pPr>
            <a:endParaRPr lang="en-US" dirty="0" smtClean="0"/>
          </a:p>
        </p:txBody>
      </p:sp>
      <p:pic>
        <p:nvPicPr>
          <p:cNvPr id="4" name="Picture 2"/>
          <p:cNvPicPr>
            <a:picLocks noChangeAspect="1" noChangeArrowheads="1"/>
          </p:cNvPicPr>
          <p:nvPr/>
        </p:nvPicPr>
        <p:blipFill>
          <a:blip r:embed="rId3"/>
          <a:srcRect/>
          <a:stretch>
            <a:fillRect/>
          </a:stretch>
        </p:blipFill>
        <p:spPr bwMode="auto">
          <a:xfrm>
            <a:off x="0" y="-1"/>
            <a:ext cx="9144000" cy="2301637"/>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609600"/>
          </a:xfrm>
        </p:spPr>
        <p:txBody>
          <a:bodyPr>
            <a:normAutofit fontScale="90000"/>
          </a:bodyPr>
          <a:lstStyle/>
          <a:p>
            <a:r>
              <a:rPr lang="en-US" b="1" dirty="0" smtClean="0"/>
              <a:t/>
            </a:r>
            <a:br>
              <a:rPr lang="en-US" b="1" dirty="0" smtClean="0"/>
            </a:br>
            <a:r>
              <a:rPr lang="en-US" b="1" dirty="0" smtClean="0"/>
              <a:t>Why Cancer incidence is still low in India as compared to Europe and USA </a:t>
            </a:r>
            <a:r>
              <a:rPr lang="en-US" dirty="0"/>
              <a:t/>
            </a:r>
            <a:br>
              <a:rPr lang="en-US" dirty="0"/>
            </a:br>
            <a:endParaRPr lang="en-US" dirty="0"/>
          </a:p>
        </p:txBody>
      </p:sp>
      <p:pic>
        <p:nvPicPr>
          <p:cNvPr id="5" name="Picture 2"/>
          <p:cNvPicPr>
            <a:picLocks noChangeAspect="1" noChangeArrowheads="1"/>
          </p:cNvPicPr>
          <p:nvPr/>
        </p:nvPicPr>
        <p:blipFill>
          <a:blip r:embed="rId2"/>
          <a:srcRect/>
          <a:stretch>
            <a:fillRect/>
          </a:stretch>
        </p:blipFill>
        <p:spPr bwMode="auto">
          <a:xfrm>
            <a:off x="0" y="0"/>
            <a:ext cx="9144000" cy="2133599"/>
          </a:xfrm>
          <a:prstGeom prst="rect">
            <a:avLst/>
          </a:prstGeom>
          <a:noFill/>
          <a:ln w="9525">
            <a:noFill/>
            <a:miter lim="800000"/>
            <a:headEnd/>
            <a:tailEnd/>
          </a:ln>
          <a:effectLst/>
        </p:spPr>
      </p:pic>
      <p:sp>
        <p:nvSpPr>
          <p:cNvPr id="6" name="Content Placeholder 5"/>
          <p:cNvSpPr>
            <a:spLocks noGrp="1"/>
          </p:cNvSpPr>
          <p:nvPr>
            <p:ph idx="1"/>
          </p:nvPr>
        </p:nvSpPr>
        <p:spPr>
          <a:xfrm>
            <a:off x="0" y="3048000"/>
            <a:ext cx="9144000" cy="3810000"/>
          </a:xfrm>
        </p:spPr>
        <p:txBody>
          <a:bodyPr>
            <a:normAutofit fontScale="25000" lnSpcReduction="20000"/>
          </a:bodyPr>
          <a:lstStyle/>
          <a:p>
            <a:endParaRPr lang="en-US" dirty="0" smtClean="0"/>
          </a:p>
          <a:p>
            <a:r>
              <a:rPr lang="en-US" sz="7200" dirty="0" smtClean="0"/>
              <a:t>Recent study concluded the reasons of incidence of cancer in the world –Study available at - </a:t>
            </a:r>
            <a:r>
              <a:rPr lang="en-US" sz="7200" dirty="0" smtClean="0">
                <a:hlinkClick r:id="rId3"/>
              </a:rPr>
              <a:t>http://www.indox.org.uk</a:t>
            </a:r>
            <a:r>
              <a:rPr lang="en-US" sz="7200" dirty="0" smtClean="0"/>
              <a:t> and data at </a:t>
            </a:r>
            <a:r>
              <a:rPr lang="en-US" sz="7200" dirty="0" smtClean="0">
                <a:hlinkClick r:id="rId4"/>
              </a:rPr>
              <a:t>www.nationmaster.com</a:t>
            </a:r>
            <a:r>
              <a:rPr lang="en-US" sz="7200" dirty="0" smtClean="0"/>
              <a:t> </a:t>
            </a:r>
          </a:p>
          <a:p>
            <a:r>
              <a:rPr lang="en-US" sz="7200" dirty="0" smtClean="0"/>
              <a:t>Highest Cancer rates are in Western Europe, North America, UK, Australia, Central Europe</a:t>
            </a:r>
          </a:p>
          <a:p>
            <a:r>
              <a:rPr lang="en-US" sz="7200" dirty="0" smtClean="0"/>
              <a:t>Least Cancer rates are in South Asia ( India, Pakistan, </a:t>
            </a:r>
            <a:r>
              <a:rPr lang="en-US" sz="7200" dirty="0" err="1" smtClean="0"/>
              <a:t>Srilanka</a:t>
            </a:r>
            <a:r>
              <a:rPr lang="en-US" sz="7200" dirty="0" smtClean="0"/>
              <a:t>, Thailand) and in Eastern Africa </a:t>
            </a:r>
          </a:p>
          <a:p>
            <a:endParaRPr lang="en-US" sz="7200" dirty="0" smtClean="0"/>
          </a:p>
          <a:p>
            <a:r>
              <a:rPr lang="en-US" sz="7200" dirty="0" smtClean="0"/>
              <a:t>The study clearly indicates that there is something in these countries which is protecting its citizens from this deadly disease</a:t>
            </a:r>
          </a:p>
          <a:p>
            <a:endParaRPr lang="en-US" sz="7200" dirty="0" smtClean="0"/>
          </a:p>
          <a:p>
            <a:r>
              <a:rPr lang="en-US" sz="7200" dirty="0" smtClean="0"/>
              <a:t>The social lifestyle </a:t>
            </a:r>
          </a:p>
          <a:p>
            <a:r>
              <a:rPr lang="en-US" sz="7200" dirty="0" smtClean="0"/>
              <a:t>Level of Stress</a:t>
            </a:r>
          </a:p>
          <a:p>
            <a:r>
              <a:rPr lang="en-US" sz="7200" dirty="0" smtClean="0"/>
              <a:t>Vegetarianism</a:t>
            </a:r>
          </a:p>
          <a:p>
            <a:r>
              <a:rPr lang="en-US" sz="7200" dirty="0" smtClean="0"/>
              <a:t>Less use of Hormonal Replacement therapies and chemical based drugs </a:t>
            </a:r>
          </a:p>
          <a:p>
            <a:r>
              <a:rPr lang="en-US" sz="7200" dirty="0" smtClean="0"/>
              <a:t> </a:t>
            </a:r>
            <a:r>
              <a:rPr lang="en-US" sz="7200" b="1" dirty="0" smtClean="0"/>
              <a:t>Use of Spices like Turmeric in the food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400800" cy="990600"/>
          </a:xfrm>
        </p:spPr>
        <p:style>
          <a:lnRef idx="1">
            <a:schemeClr val="accent3"/>
          </a:lnRef>
          <a:fillRef idx="3">
            <a:schemeClr val="accent3"/>
          </a:fillRef>
          <a:effectRef idx="2">
            <a:schemeClr val="accent3"/>
          </a:effectRef>
          <a:fontRef idx="minor">
            <a:schemeClr val="lt1"/>
          </a:fontRef>
        </p:style>
        <p:txBody>
          <a:bodyPr>
            <a:normAutofit fontScale="90000"/>
          </a:bodyPr>
          <a:lstStyle/>
          <a:p>
            <a:r>
              <a:rPr lang="en-US" dirty="0" smtClean="0"/>
              <a:t>Use of Turmeric in the Food ?</a:t>
            </a:r>
            <a:endParaRPr lang="en-US" dirty="0"/>
          </a:p>
        </p:txBody>
      </p:sp>
      <p:pic>
        <p:nvPicPr>
          <p:cNvPr id="4" name="Picture 4"/>
          <p:cNvPicPr>
            <a:picLocks noGrp="1" noChangeAspect="1" noChangeArrowheads="1"/>
          </p:cNvPicPr>
          <p:nvPr>
            <p:ph idx="1"/>
          </p:nvPr>
        </p:nvPicPr>
        <p:blipFill>
          <a:blip r:embed="rId2"/>
          <a:srcRect/>
          <a:stretch>
            <a:fillRect/>
          </a:stretch>
        </p:blipFill>
        <p:spPr bwMode="auto">
          <a:xfrm>
            <a:off x="0" y="4724400"/>
            <a:ext cx="9144000" cy="2133600"/>
          </a:xfrm>
          <a:prstGeom prst="rect">
            <a:avLst/>
          </a:prstGeom>
          <a:noFill/>
          <a:ln w="9525">
            <a:noFill/>
            <a:miter lim="800000"/>
            <a:headEnd/>
            <a:tailEnd/>
          </a:ln>
          <a:effectLst/>
        </p:spPr>
      </p:pic>
      <p:pic>
        <p:nvPicPr>
          <p:cNvPr id="5" name="Picture 5" descr="C:\Users\Desktop\Desktop\curcumin.jpg"/>
          <p:cNvPicPr>
            <a:picLocks noChangeAspect="1" noChangeArrowheads="1"/>
          </p:cNvPicPr>
          <p:nvPr/>
        </p:nvPicPr>
        <p:blipFill>
          <a:blip r:embed="rId3"/>
          <a:srcRect/>
          <a:stretch>
            <a:fillRect/>
          </a:stretch>
        </p:blipFill>
        <p:spPr bwMode="auto">
          <a:xfrm>
            <a:off x="6400800" y="0"/>
            <a:ext cx="2743200" cy="1981200"/>
          </a:xfrm>
          <a:prstGeom prst="rect">
            <a:avLst/>
          </a:prstGeom>
          <a:noFill/>
        </p:spPr>
      </p:pic>
      <p:sp>
        <p:nvSpPr>
          <p:cNvPr id="6" name="TextBox 5"/>
          <p:cNvSpPr txBox="1"/>
          <p:nvPr/>
        </p:nvSpPr>
        <p:spPr>
          <a:xfrm>
            <a:off x="0" y="1066800"/>
            <a:ext cx="9144000" cy="3785652"/>
          </a:xfrm>
          <a:prstGeom prst="rect">
            <a:avLst/>
          </a:prstGeom>
          <a:noFill/>
        </p:spPr>
        <p:txBody>
          <a:bodyPr wrap="square" rtlCol="0">
            <a:spAutoFit/>
          </a:bodyPr>
          <a:lstStyle/>
          <a:p>
            <a:r>
              <a:rPr lang="en-US" sz="2200" b="1" dirty="0" smtClean="0">
                <a:solidFill>
                  <a:schemeClr val="tx1">
                    <a:lumMod val="95000"/>
                    <a:lumOff val="5000"/>
                  </a:schemeClr>
                </a:solidFill>
              </a:rPr>
              <a:t>Turmeric is also known as Curry spice but Curry is </a:t>
            </a:r>
          </a:p>
          <a:p>
            <a:r>
              <a:rPr lang="en-US" sz="2200" b="1" dirty="0" smtClean="0">
                <a:solidFill>
                  <a:schemeClr val="tx1">
                    <a:lumMod val="95000"/>
                    <a:lumOff val="5000"/>
                  </a:schemeClr>
                </a:solidFill>
              </a:rPr>
              <a:t>technically a mixture of various spices and not only Turmeric. </a:t>
            </a:r>
          </a:p>
          <a:p>
            <a:endParaRPr lang="en-US" sz="2200" b="1" dirty="0" smtClean="0">
              <a:solidFill>
                <a:srgbClr val="C00000"/>
              </a:solidFill>
            </a:endParaRPr>
          </a:p>
          <a:p>
            <a:r>
              <a:rPr lang="en-US" sz="2200" b="1" dirty="0" smtClean="0">
                <a:solidFill>
                  <a:srgbClr val="C00000"/>
                </a:solidFill>
              </a:rPr>
              <a:t>Turmeric is used traditionally in Indian subcontinent as household Spice  and virtually mixed in every Indian dish. </a:t>
            </a:r>
          </a:p>
          <a:p>
            <a:endParaRPr lang="en-US" sz="2400" dirty="0" smtClean="0">
              <a:solidFill>
                <a:srgbClr val="C00000"/>
              </a:solidFill>
            </a:endParaRPr>
          </a:p>
          <a:p>
            <a:r>
              <a:rPr lang="en-US" sz="2200" b="1" dirty="0" smtClean="0">
                <a:solidFill>
                  <a:srgbClr val="002060"/>
                </a:solidFill>
              </a:rPr>
              <a:t>It is also named as Saffron as the color resembles with Saffron</a:t>
            </a:r>
          </a:p>
          <a:p>
            <a:r>
              <a:rPr lang="en-US" sz="2200" b="1" dirty="0" smtClean="0">
                <a:solidFill>
                  <a:srgbClr val="002060"/>
                </a:solidFill>
              </a:rPr>
              <a:t>It is a household remedy for common cold, sore throat,  joint pains, swelling around joints, morning stiffness in muscles, muscle sprains, urinary tract infections, gastro-intestinal infections.</a:t>
            </a:r>
          </a:p>
          <a:p>
            <a:endParaRPr lang="en-US" b="1"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style>
          <a:lnRef idx="1">
            <a:schemeClr val="accent3"/>
          </a:lnRef>
          <a:fillRef idx="3">
            <a:schemeClr val="accent3"/>
          </a:fillRef>
          <a:effectRef idx="2">
            <a:schemeClr val="accent3"/>
          </a:effectRef>
          <a:fontRef idx="minor">
            <a:schemeClr val="lt1"/>
          </a:fontRef>
        </p:style>
        <p:txBody>
          <a:bodyPr>
            <a:normAutofit/>
          </a:bodyPr>
          <a:lstStyle/>
          <a:p>
            <a:r>
              <a:rPr lang="en-US" dirty="0" smtClean="0"/>
              <a:t>Spices – A boon for health	</a:t>
            </a:r>
            <a:endParaRPr lang="en-US" dirty="0"/>
          </a:p>
        </p:txBody>
      </p:sp>
      <p:sp>
        <p:nvSpPr>
          <p:cNvPr id="3" name="Content Placeholder 2"/>
          <p:cNvSpPr>
            <a:spLocks noGrp="1"/>
          </p:cNvSpPr>
          <p:nvPr>
            <p:ph idx="1"/>
          </p:nvPr>
        </p:nvSpPr>
        <p:spPr>
          <a:xfrm>
            <a:off x="0" y="1143000"/>
            <a:ext cx="9144000" cy="5715000"/>
          </a:xfrm>
        </p:spPr>
        <p:txBody>
          <a:bodyPr>
            <a:normAutofit fontScale="92500" lnSpcReduction="20000"/>
          </a:bodyPr>
          <a:lstStyle/>
          <a:p>
            <a:pPr>
              <a:buNone/>
            </a:pPr>
            <a:r>
              <a:rPr lang="en-US" dirty="0" smtClean="0"/>
              <a:t>* Spices grow only in the </a:t>
            </a:r>
            <a:r>
              <a:rPr lang="en-US" b="1" dirty="0" smtClean="0"/>
              <a:t>tropical</a:t>
            </a:r>
            <a:r>
              <a:rPr lang="en-US" dirty="0" smtClean="0"/>
              <a:t> climate and are a </a:t>
            </a:r>
          </a:p>
          <a:p>
            <a:pPr>
              <a:buNone/>
            </a:pPr>
            <a:r>
              <a:rPr lang="en-US" dirty="0" smtClean="0"/>
              <a:t>    major reason for attraction for westerners. </a:t>
            </a:r>
          </a:p>
          <a:p>
            <a:pPr>
              <a:buNone/>
            </a:pPr>
            <a:r>
              <a:rPr lang="en-US" dirty="0" smtClean="0"/>
              <a:t>* According to </a:t>
            </a:r>
            <a:r>
              <a:rPr lang="en-US" dirty="0" err="1" smtClean="0"/>
              <a:t>Ayurveda</a:t>
            </a:r>
            <a:r>
              <a:rPr lang="en-US" dirty="0" smtClean="0"/>
              <a:t>, Spices lit up digestive fire, </a:t>
            </a:r>
          </a:p>
          <a:p>
            <a:pPr>
              <a:buNone/>
            </a:pPr>
            <a:r>
              <a:rPr lang="en-US" dirty="0" smtClean="0"/>
              <a:t>   which helps to remove toxins (</a:t>
            </a:r>
            <a:r>
              <a:rPr lang="en-US" dirty="0" err="1" smtClean="0"/>
              <a:t>Ama</a:t>
            </a:r>
            <a:r>
              <a:rPr lang="en-US" dirty="0" smtClean="0"/>
              <a:t>) formation which </a:t>
            </a:r>
          </a:p>
          <a:p>
            <a:pPr>
              <a:buNone/>
            </a:pPr>
            <a:r>
              <a:rPr lang="en-US" dirty="0" smtClean="0"/>
              <a:t>   leads to deadly diseases.</a:t>
            </a:r>
          </a:p>
          <a:p>
            <a:pPr>
              <a:buNone/>
            </a:pPr>
            <a:r>
              <a:rPr lang="en-US" dirty="0" smtClean="0"/>
              <a:t> </a:t>
            </a:r>
          </a:p>
          <a:p>
            <a:pPr>
              <a:buNone/>
            </a:pPr>
            <a:r>
              <a:rPr lang="en-US" dirty="0" smtClean="0"/>
              <a:t>* Spices help to reduce weight,</a:t>
            </a:r>
          </a:p>
          <a:p>
            <a:pPr>
              <a:buNone/>
            </a:pPr>
            <a:r>
              <a:rPr lang="en-US" dirty="0" smtClean="0"/>
              <a:t> improve metabolism, clear toxins,</a:t>
            </a:r>
          </a:p>
          <a:p>
            <a:pPr>
              <a:buNone/>
            </a:pPr>
            <a:r>
              <a:rPr lang="en-US" dirty="0" smtClean="0"/>
              <a:t>Clear the blocked arteries, reduce</a:t>
            </a:r>
          </a:p>
          <a:p>
            <a:pPr>
              <a:buNone/>
            </a:pPr>
            <a:r>
              <a:rPr lang="en-US" dirty="0" smtClean="0"/>
              <a:t>Cholesterol. </a:t>
            </a:r>
          </a:p>
          <a:p>
            <a:pPr>
              <a:buNone/>
            </a:pPr>
            <a:r>
              <a:rPr lang="en-US" dirty="0" smtClean="0"/>
              <a:t>* Ginger, Garlic, Cinnamon, Turmeric </a:t>
            </a:r>
          </a:p>
          <a:p>
            <a:pPr>
              <a:buNone/>
            </a:pPr>
            <a:r>
              <a:rPr lang="en-US" dirty="0" smtClean="0"/>
              <a:t>are all known to have excellent healing properties</a:t>
            </a:r>
            <a:endParaRPr lang="en-US" dirty="0"/>
          </a:p>
        </p:txBody>
      </p:sp>
      <p:pic>
        <p:nvPicPr>
          <p:cNvPr id="5" name="Picture 4" descr="spices-turmeric.jpg"/>
          <p:cNvPicPr>
            <a:picLocks noChangeAspect="1"/>
          </p:cNvPicPr>
          <p:nvPr/>
        </p:nvPicPr>
        <p:blipFill>
          <a:blip r:embed="rId2"/>
          <a:stretch>
            <a:fillRect/>
          </a:stretch>
        </p:blipFill>
        <p:spPr>
          <a:xfrm>
            <a:off x="5867400" y="3200400"/>
            <a:ext cx="2895600" cy="249748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09800"/>
            <a:ext cx="9144000" cy="685800"/>
          </a:xfrm>
        </p:spPr>
        <p:txBody>
          <a:bodyPr>
            <a:normAutofit fontScale="90000"/>
          </a:bodyPr>
          <a:lstStyle/>
          <a:p>
            <a:pPr algn="l"/>
            <a:r>
              <a:rPr lang="en-US" b="1" dirty="0" smtClean="0"/>
              <a:t>What is CURCUMIN ? </a:t>
            </a:r>
            <a:br>
              <a:rPr lang="en-US" b="1" dirty="0" smtClean="0"/>
            </a:br>
            <a:endParaRPr lang="en-US" b="1" dirty="0"/>
          </a:p>
        </p:txBody>
      </p:sp>
      <p:pic>
        <p:nvPicPr>
          <p:cNvPr id="5" name="Picture 2"/>
          <p:cNvPicPr>
            <a:picLocks noChangeAspect="1" noChangeArrowheads="1"/>
          </p:cNvPicPr>
          <p:nvPr/>
        </p:nvPicPr>
        <p:blipFill>
          <a:blip r:embed="rId2"/>
          <a:srcRect/>
          <a:stretch>
            <a:fillRect/>
          </a:stretch>
        </p:blipFill>
        <p:spPr bwMode="auto">
          <a:xfrm>
            <a:off x="0" y="1"/>
            <a:ext cx="9144000" cy="1600199"/>
          </a:xfrm>
          <a:prstGeom prst="rect">
            <a:avLst/>
          </a:prstGeom>
          <a:noFill/>
          <a:ln w="9525">
            <a:noFill/>
            <a:miter lim="800000"/>
            <a:headEnd/>
            <a:tailEnd/>
          </a:ln>
          <a:effectLst/>
        </p:spPr>
      </p:pic>
      <p:sp>
        <p:nvSpPr>
          <p:cNvPr id="6" name="Content Placeholder 5"/>
          <p:cNvSpPr>
            <a:spLocks noGrp="1"/>
          </p:cNvSpPr>
          <p:nvPr>
            <p:ph idx="1"/>
          </p:nvPr>
        </p:nvSpPr>
        <p:spPr>
          <a:xfrm>
            <a:off x="0" y="2286000"/>
            <a:ext cx="9144000" cy="4572000"/>
          </a:xfrm>
        </p:spPr>
        <p:txBody>
          <a:bodyPr>
            <a:normAutofit fontScale="85000" lnSpcReduction="20000"/>
          </a:bodyPr>
          <a:lstStyle/>
          <a:p>
            <a:endParaRPr lang="en-US" dirty="0" smtClean="0"/>
          </a:p>
          <a:p>
            <a:r>
              <a:rPr lang="en-US" dirty="0" smtClean="0"/>
              <a:t>Curcumin is the most important </a:t>
            </a:r>
            <a:r>
              <a:rPr lang="en-US" dirty="0" err="1" smtClean="0"/>
              <a:t>curcuminoid</a:t>
            </a:r>
            <a:r>
              <a:rPr lang="en-US" dirty="0" smtClean="0"/>
              <a:t> </a:t>
            </a:r>
            <a:endParaRPr lang="en-US" dirty="0" smtClean="0"/>
          </a:p>
          <a:p>
            <a:pPr>
              <a:buNone/>
            </a:pPr>
            <a:r>
              <a:rPr lang="en-US" dirty="0" smtClean="0"/>
              <a:t> </a:t>
            </a:r>
            <a:r>
              <a:rPr lang="en-US" dirty="0" smtClean="0"/>
              <a:t>     </a:t>
            </a:r>
            <a:r>
              <a:rPr lang="en-US" dirty="0" smtClean="0"/>
              <a:t>in </a:t>
            </a:r>
            <a:r>
              <a:rPr lang="en-US" dirty="0" smtClean="0"/>
              <a:t>most </a:t>
            </a:r>
            <a:r>
              <a:rPr lang="en-US" dirty="0" smtClean="0"/>
              <a:t>popular </a:t>
            </a:r>
            <a:r>
              <a:rPr lang="en-US" dirty="0" smtClean="0"/>
              <a:t>Indian </a:t>
            </a:r>
            <a:r>
              <a:rPr lang="en-US" dirty="0" smtClean="0"/>
              <a:t>spice- </a:t>
            </a:r>
            <a:r>
              <a:rPr lang="en-US" dirty="0" smtClean="0"/>
              <a:t>turmeric</a:t>
            </a:r>
          </a:p>
          <a:p>
            <a:r>
              <a:rPr lang="en-US" dirty="0" err="1" smtClean="0"/>
              <a:t>Curcuminoids</a:t>
            </a:r>
            <a:r>
              <a:rPr lang="en-US" dirty="0" smtClean="0"/>
              <a:t> </a:t>
            </a:r>
            <a:r>
              <a:rPr lang="en-US" dirty="0" smtClean="0"/>
              <a:t>are </a:t>
            </a:r>
            <a:r>
              <a:rPr lang="en-US" dirty="0" err="1" smtClean="0"/>
              <a:t>Polyphenols</a:t>
            </a:r>
            <a:r>
              <a:rPr lang="en-US" dirty="0" smtClean="0"/>
              <a:t> </a:t>
            </a:r>
            <a:r>
              <a:rPr lang="en-US" dirty="0" smtClean="0"/>
              <a:t>and are accountable for the yellow </a:t>
            </a:r>
            <a:r>
              <a:rPr lang="en-US" dirty="0" err="1" smtClean="0"/>
              <a:t>colour</a:t>
            </a:r>
            <a:r>
              <a:rPr lang="en-US" dirty="0" smtClean="0"/>
              <a:t> of turmeric.</a:t>
            </a:r>
          </a:p>
          <a:p>
            <a:r>
              <a:rPr lang="en-US" dirty="0" smtClean="0"/>
              <a:t>It is well documented that cancer rates in India are lower than those seen in Western countries. </a:t>
            </a:r>
            <a:endParaRPr lang="en-US" dirty="0" smtClean="0"/>
          </a:p>
          <a:p>
            <a:r>
              <a:rPr lang="en-US" dirty="0" smtClean="0"/>
              <a:t>In </a:t>
            </a:r>
            <a:r>
              <a:rPr lang="en-US" dirty="0" smtClean="0"/>
              <a:t>a study conducted by the United States National Cancer Institute, the researchers noted, "Of particular interest for cancer prevention is the role of turmeric (Curcumin), an ingredient in common Indian curry spice. </a:t>
            </a:r>
            <a:endParaRPr lang="en-US" dirty="0"/>
          </a:p>
        </p:txBody>
      </p:sp>
      <p:pic>
        <p:nvPicPr>
          <p:cNvPr id="7" name="Picture 5" descr="C:\Users\Desktop\Desktop\curcumin.jpg"/>
          <p:cNvPicPr>
            <a:picLocks noChangeAspect="1" noChangeArrowheads="1"/>
          </p:cNvPicPr>
          <p:nvPr/>
        </p:nvPicPr>
        <p:blipFill>
          <a:blip r:embed="rId3"/>
          <a:srcRect/>
          <a:stretch>
            <a:fillRect/>
          </a:stretch>
        </p:blipFill>
        <p:spPr bwMode="auto">
          <a:xfrm>
            <a:off x="6934200" y="1600200"/>
            <a:ext cx="2209800" cy="159596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style>
          <a:lnRef idx="1">
            <a:schemeClr val="accent3"/>
          </a:lnRef>
          <a:fillRef idx="3">
            <a:schemeClr val="accent3"/>
          </a:fillRef>
          <a:effectRef idx="2">
            <a:schemeClr val="accent3"/>
          </a:effectRef>
          <a:fontRef idx="minor">
            <a:schemeClr val="lt1"/>
          </a:fontRef>
        </p:style>
        <p:txBody>
          <a:bodyPr>
            <a:normAutofit/>
          </a:bodyPr>
          <a:lstStyle/>
          <a:p>
            <a:r>
              <a:rPr lang="en-US" dirty="0" smtClean="0"/>
              <a:t>Use of Turmeric </a:t>
            </a:r>
            <a:endParaRPr lang="en-US" dirty="0"/>
          </a:p>
        </p:txBody>
      </p:sp>
      <p:sp>
        <p:nvSpPr>
          <p:cNvPr id="3" name="Content Placeholder 2"/>
          <p:cNvSpPr>
            <a:spLocks noGrp="1"/>
          </p:cNvSpPr>
          <p:nvPr>
            <p:ph idx="1"/>
          </p:nvPr>
        </p:nvSpPr>
        <p:spPr>
          <a:xfrm>
            <a:off x="0" y="1143000"/>
            <a:ext cx="9144000" cy="5715000"/>
          </a:xfrm>
        </p:spPr>
        <p:txBody>
          <a:bodyPr>
            <a:normAutofit fontScale="47500" lnSpcReduction="20000"/>
          </a:bodyPr>
          <a:lstStyle/>
          <a:p>
            <a:pPr>
              <a:buNone/>
            </a:pPr>
            <a:r>
              <a:rPr lang="en-US" b="1" dirty="0" smtClean="0"/>
              <a:t>ANTI-INFLAMMATORY  </a:t>
            </a:r>
          </a:p>
          <a:p>
            <a:pPr>
              <a:buNone/>
            </a:pPr>
            <a:r>
              <a:rPr lang="en-US" b="1" dirty="0" smtClean="0">
                <a:solidFill>
                  <a:srgbClr val="FF0000"/>
                </a:solidFill>
              </a:rPr>
              <a:t>ANTI-CANCER</a:t>
            </a:r>
            <a:r>
              <a:rPr lang="en-US" b="1" dirty="0" smtClean="0"/>
              <a:t>  </a:t>
            </a:r>
          </a:p>
          <a:p>
            <a:pPr>
              <a:buNone/>
            </a:pPr>
            <a:r>
              <a:rPr lang="en-US" b="1" dirty="0" smtClean="0"/>
              <a:t>ANTI- ALLERGIC</a:t>
            </a:r>
          </a:p>
          <a:p>
            <a:pPr>
              <a:buNone/>
            </a:pPr>
            <a:r>
              <a:rPr lang="en-US" b="1" dirty="0" smtClean="0">
                <a:solidFill>
                  <a:srgbClr val="7030A0"/>
                </a:solidFill>
              </a:rPr>
              <a:t>ANTI-BIOTIC</a:t>
            </a:r>
            <a:r>
              <a:rPr lang="en-US" b="1" dirty="0" smtClean="0"/>
              <a:t> </a:t>
            </a:r>
          </a:p>
          <a:p>
            <a:pPr>
              <a:buNone/>
            </a:pPr>
            <a:r>
              <a:rPr lang="en-US" b="1" dirty="0" smtClean="0">
                <a:solidFill>
                  <a:srgbClr val="00B050"/>
                </a:solidFill>
              </a:rPr>
              <a:t>ANTI-SEPTIC </a:t>
            </a:r>
          </a:p>
          <a:p>
            <a:pPr>
              <a:buNone/>
            </a:pPr>
            <a:r>
              <a:rPr lang="en-US" b="1" dirty="0" smtClean="0">
                <a:solidFill>
                  <a:srgbClr val="C00000"/>
                </a:solidFill>
              </a:rPr>
              <a:t>ANTI-DIABETIC</a:t>
            </a:r>
          </a:p>
          <a:p>
            <a:pPr>
              <a:buNone/>
            </a:pPr>
            <a:r>
              <a:rPr lang="en-US" b="1" dirty="0" smtClean="0"/>
              <a:t>ANTI-AGING </a:t>
            </a:r>
          </a:p>
          <a:p>
            <a:pPr>
              <a:buNone/>
            </a:pPr>
            <a:r>
              <a:rPr lang="en-US" b="1" dirty="0" smtClean="0">
                <a:solidFill>
                  <a:srgbClr val="FF0000"/>
                </a:solidFill>
              </a:rPr>
              <a:t>PROMOTES WOUND HEALING </a:t>
            </a:r>
          </a:p>
          <a:p>
            <a:pPr>
              <a:buNone/>
            </a:pPr>
            <a:r>
              <a:rPr lang="en-US" b="1" dirty="0" smtClean="0">
                <a:solidFill>
                  <a:srgbClr val="003300"/>
                </a:solidFill>
              </a:rPr>
              <a:t>STABILIZES MAST CELLS </a:t>
            </a:r>
          </a:p>
          <a:p>
            <a:pPr>
              <a:buNone/>
            </a:pPr>
            <a:r>
              <a:rPr lang="en-US" b="1" dirty="0" smtClean="0"/>
              <a:t>ANTI-WRINKLES </a:t>
            </a:r>
          </a:p>
          <a:p>
            <a:pPr>
              <a:buNone/>
            </a:pPr>
            <a:r>
              <a:rPr lang="en-US" b="1" dirty="0" smtClean="0">
                <a:solidFill>
                  <a:schemeClr val="accent2">
                    <a:lumMod val="75000"/>
                  </a:schemeClr>
                </a:solidFill>
              </a:rPr>
              <a:t>BLOOD CLEANSER </a:t>
            </a:r>
          </a:p>
          <a:p>
            <a:pPr>
              <a:buNone/>
            </a:pPr>
            <a:r>
              <a:rPr lang="en-US" b="1" dirty="0" smtClean="0">
                <a:solidFill>
                  <a:srgbClr val="FF0000"/>
                </a:solidFill>
              </a:rPr>
              <a:t>ANTI-ACNE</a:t>
            </a:r>
            <a:r>
              <a:rPr lang="en-US" b="1" dirty="0" smtClean="0">
                <a:solidFill>
                  <a:schemeClr val="accent2">
                    <a:lumMod val="75000"/>
                  </a:schemeClr>
                </a:solidFill>
              </a:rPr>
              <a:t> </a:t>
            </a:r>
          </a:p>
          <a:p>
            <a:pPr>
              <a:buNone/>
            </a:pPr>
            <a:r>
              <a:rPr lang="en-US" b="1" dirty="0" smtClean="0">
                <a:solidFill>
                  <a:schemeClr val="accent2">
                    <a:lumMod val="75000"/>
                  </a:schemeClr>
                </a:solidFill>
              </a:rPr>
              <a:t>ANTI-VIRAL </a:t>
            </a:r>
          </a:p>
          <a:p>
            <a:pPr>
              <a:buNone/>
            </a:pPr>
            <a:r>
              <a:rPr lang="en-US" b="1" dirty="0" smtClean="0">
                <a:solidFill>
                  <a:srgbClr val="003300"/>
                </a:solidFill>
              </a:rPr>
              <a:t>ANTI-FLU </a:t>
            </a:r>
          </a:p>
          <a:p>
            <a:pPr>
              <a:buNone/>
            </a:pPr>
            <a:r>
              <a:rPr lang="en-US" b="1" dirty="0" smtClean="0"/>
              <a:t>ANTI-BACTERIA </a:t>
            </a:r>
          </a:p>
          <a:p>
            <a:pPr>
              <a:buNone/>
            </a:pPr>
            <a:r>
              <a:rPr lang="en-US" b="1" dirty="0" smtClean="0">
                <a:solidFill>
                  <a:srgbClr val="FF0000"/>
                </a:solidFill>
              </a:rPr>
              <a:t>HELPS IN ALZHEIMER’S </a:t>
            </a:r>
          </a:p>
          <a:p>
            <a:pPr>
              <a:buNone/>
            </a:pPr>
            <a:r>
              <a:rPr lang="en-US" b="1" dirty="0" smtClean="0">
                <a:solidFill>
                  <a:srgbClr val="003300"/>
                </a:solidFill>
              </a:rPr>
              <a:t>NATURAL FOOD PRESERVATIVE </a:t>
            </a:r>
          </a:p>
          <a:p>
            <a:pPr>
              <a:buNone/>
            </a:pPr>
            <a:r>
              <a:rPr lang="en-US" b="1" dirty="0" smtClean="0">
                <a:solidFill>
                  <a:srgbClr val="7030A0"/>
                </a:solidFill>
              </a:rPr>
              <a:t>NATURAL FOOD ADDITIVE </a:t>
            </a:r>
          </a:p>
          <a:p>
            <a:pPr>
              <a:buNone/>
            </a:pPr>
            <a:r>
              <a:rPr lang="en-US" b="1" dirty="0" smtClean="0">
                <a:solidFill>
                  <a:srgbClr val="0070C0"/>
                </a:solidFill>
              </a:rPr>
              <a:t>NATURAL TASTE MASKER</a:t>
            </a:r>
          </a:p>
          <a:p>
            <a:pPr>
              <a:buNone/>
            </a:pPr>
            <a:r>
              <a:rPr lang="en-US" b="1" dirty="0" smtClean="0">
                <a:solidFill>
                  <a:srgbClr val="FF0000"/>
                </a:solidFill>
              </a:rPr>
              <a:t>ANTI-TUMOR </a:t>
            </a:r>
          </a:p>
          <a:p>
            <a:pPr>
              <a:buNone/>
            </a:pPr>
            <a:r>
              <a:rPr lang="en-US" b="1" dirty="0" smtClean="0">
                <a:solidFill>
                  <a:srgbClr val="00B050"/>
                </a:solidFill>
              </a:rPr>
              <a:t>ANTI-OXIDANT  </a:t>
            </a:r>
          </a:p>
          <a:p>
            <a:pPr>
              <a:buNone/>
            </a:pPr>
            <a:endParaRPr lang="en-US" dirty="0" smtClean="0"/>
          </a:p>
          <a:p>
            <a:pPr>
              <a:buNone/>
            </a:pPr>
            <a:endParaRPr lang="en-US" dirty="0"/>
          </a:p>
        </p:txBody>
      </p:sp>
      <p:pic>
        <p:nvPicPr>
          <p:cNvPr id="6" name="Picture 5" descr="Curcumin-capsules.jpg"/>
          <p:cNvPicPr>
            <a:picLocks noChangeAspect="1"/>
          </p:cNvPicPr>
          <p:nvPr/>
        </p:nvPicPr>
        <p:blipFill>
          <a:blip r:embed="rId2"/>
          <a:stretch>
            <a:fillRect/>
          </a:stretch>
        </p:blipFill>
        <p:spPr>
          <a:xfrm>
            <a:off x="6705600" y="1295400"/>
            <a:ext cx="2017116" cy="3958590"/>
          </a:xfrm>
          <a:prstGeom prst="rect">
            <a:avLst/>
          </a:prstGeom>
        </p:spPr>
      </p:pic>
      <p:pic>
        <p:nvPicPr>
          <p:cNvPr id="1026" name="Picture 2" descr="C:\Users\Desktop\Desktop\curcuma longa plant.jpg"/>
          <p:cNvPicPr>
            <a:picLocks noChangeAspect="1" noChangeArrowheads="1"/>
          </p:cNvPicPr>
          <p:nvPr/>
        </p:nvPicPr>
        <p:blipFill>
          <a:blip r:embed="rId3"/>
          <a:srcRect/>
          <a:stretch>
            <a:fillRect/>
          </a:stretch>
        </p:blipFill>
        <p:spPr bwMode="auto">
          <a:xfrm>
            <a:off x="3733800" y="1337818"/>
            <a:ext cx="2362200" cy="2885840"/>
          </a:xfrm>
          <a:prstGeom prst="rect">
            <a:avLst/>
          </a:prstGeom>
          <a:noFill/>
        </p:spPr>
      </p:pic>
      <p:pic>
        <p:nvPicPr>
          <p:cNvPr id="1027" name="Picture 3" descr="C:\Users\Desktop\Desktop\curcuma-longa-roots-powder.jpg"/>
          <p:cNvPicPr>
            <a:picLocks noChangeAspect="1" noChangeArrowheads="1"/>
          </p:cNvPicPr>
          <p:nvPr/>
        </p:nvPicPr>
        <p:blipFill>
          <a:blip r:embed="rId4"/>
          <a:srcRect/>
          <a:stretch>
            <a:fillRect/>
          </a:stretch>
        </p:blipFill>
        <p:spPr bwMode="auto">
          <a:xfrm>
            <a:off x="3962400" y="4114800"/>
            <a:ext cx="2438400" cy="2438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style>
          <a:lnRef idx="1">
            <a:schemeClr val="accent3"/>
          </a:lnRef>
          <a:fillRef idx="3">
            <a:schemeClr val="accent3"/>
          </a:fillRef>
          <a:effectRef idx="2">
            <a:schemeClr val="accent3"/>
          </a:effectRef>
          <a:fontRef idx="minor">
            <a:schemeClr val="lt1"/>
          </a:fontRef>
        </p:style>
        <p:txBody>
          <a:bodyPr>
            <a:normAutofit/>
          </a:bodyPr>
          <a:lstStyle/>
          <a:p>
            <a:r>
              <a:rPr lang="en-US" dirty="0" smtClean="0"/>
              <a:t>Structure of Curcumin I , II , III  </a:t>
            </a:r>
            <a:endParaRPr lang="en-US" dirty="0"/>
          </a:p>
        </p:txBody>
      </p:sp>
      <p:pic>
        <p:nvPicPr>
          <p:cNvPr id="6" name="Picture 5" descr="Curcumin-capsules.jpg"/>
          <p:cNvPicPr>
            <a:picLocks noChangeAspect="1"/>
          </p:cNvPicPr>
          <p:nvPr/>
        </p:nvPicPr>
        <p:blipFill>
          <a:blip r:embed="rId2"/>
          <a:stretch>
            <a:fillRect/>
          </a:stretch>
        </p:blipFill>
        <p:spPr>
          <a:xfrm>
            <a:off x="7126884" y="2209800"/>
            <a:ext cx="2017116" cy="3958590"/>
          </a:xfrm>
          <a:prstGeom prst="rect">
            <a:avLst/>
          </a:prstGeom>
        </p:spPr>
      </p:pic>
      <p:pic>
        <p:nvPicPr>
          <p:cNvPr id="2050" name="Picture 2" descr="C:\Users\Desktop\Desktop\curcumin-structure.jpg"/>
          <p:cNvPicPr>
            <a:picLocks noGrp="1" noChangeAspect="1" noChangeArrowheads="1"/>
          </p:cNvPicPr>
          <p:nvPr>
            <p:ph idx="1"/>
          </p:nvPr>
        </p:nvPicPr>
        <p:blipFill>
          <a:blip r:embed="rId3"/>
          <a:srcRect/>
          <a:stretch>
            <a:fillRect/>
          </a:stretch>
        </p:blipFill>
        <p:spPr bwMode="auto">
          <a:xfrm>
            <a:off x="0" y="914400"/>
            <a:ext cx="5257800" cy="2631304"/>
          </a:xfrm>
          <a:prstGeom prst="rect">
            <a:avLst/>
          </a:prstGeom>
          <a:noFill/>
        </p:spPr>
      </p:pic>
      <p:pic>
        <p:nvPicPr>
          <p:cNvPr id="1027" name="Picture 3" descr="C:\Users\Desktop\Desktop\curcuma-longa-roots-powder.jpg"/>
          <p:cNvPicPr>
            <a:picLocks noChangeAspect="1" noChangeArrowheads="1"/>
          </p:cNvPicPr>
          <p:nvPr/>
        </p:nvPicPr>
        <p:blipFill>
          <a:blip r:embed="rId4"/>
          <a:srcRect/>
          <a:stretch>
            <a:fillRect/>
          </a:stretch>
        </p:blipFill>
        <p:spPr bwMode="auto">
          <a:xfrm>
            <a:off x="5257800" y="1066800"/>
            <a:ext cx="2057400" cy="2209800"/>
          </a:xfrm>
          <a:prstGeom prst="rect">
            <a:avLst/>
          </a:prstGeom>
          <a:noFill/>
        </p:spPr>
      </p:pic>
      <p:sp>
        <p:nvSpPr>
          <p:cNvPr id="9" name="TextBox 8"/>
          <p:cNvSpPr txBox="1"/>
          <p:nvPr/>
        </p:nvSpPr>
        <p:spPr>
          <a:xfrm>
            <a:off x="228600" y="3581400"/>
            <a:ext cx="7093018" cy="2954655"/>
          </a:xfrm>
          <a:prstGeom prst="rect">
            <a:avLst/>
          </a:prstGeom>
          <a:noFill/>
        </p:spPr>
        <p:txBody>
          <a:bodyPr wrap="square" rtlCol="0">
            <a:spAutoFit/>
          </a:bodyPr>
          <a:lstStyle/>
          <a:p>
            <a:r>
              <a:rPr lang="en-US" sz="2800" b="1" dirty="0" err="1" smtClean="0"/>
              <a:t>Curcuminoids</a:t>
            </a:r>
            <a:r>
              <a:rPr lang="en-US" sz="2800" b="1" dirty="0" smtClean="0"/>
              <a:t> are  found in turmeric and the predominant compound is </a:t>
            </a:r>
          </a:p>
          <a:p>
            <a:endParaRPr lang="en-US" sz="2800" dirty="0" smtClean="0"/>
          </a:p>
          <a:p>
            <a:r>
              <a:rPr lang="en-US" sz="2800" b="1" dirty="0" smtClean="0"/>
              <a:t>Curcumin I – 77 % </a:t>
            </a:r>
          </a:p>
          <a:p>
            <a:r>
              <a:rPr lang="en-US" sz="2800" b="1" dirty="0" err="1" smtClean="0"/>
              <a:t>Demethoxycurcumin</a:t>
            </a:r>
            <a:r>
              <a:rPr lang="en-US" sz="2800" b="1" dirty="0" smtClean="0"/>
              <a:t> (Curcumin II ) – 17 % </a:t>
            </a:r>
          </a:p>
          <a:p>
            <a:r>
              <a:rPr lang="en-US" sz="2800" b="1" dirty="0" err="1" smtClean="0"/>
              <a:t>Bis-demethoxycurcumin</a:t>
            </a:r>
            <a:r>
              <a:rPr lang="en-US" sz="2800" b="1" dirty="0" smtClean="0"/>
              <a:t> ( Curcumin III )  – 3 %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style>
          <a:lnRef idx="1">
            <a:schemeClr val="accent3"/>
          </a:lnRef>
          <a:fillRef idx="3">
            <a:schemeClr val="accent3"/>
          </a:fillRef>
          <a:effectRef idx="2">
            <a:schemeClr val="accent3"/>
          </a:effectRef>
          <a:fontRef idx="minor">
            <a:schemeClr val="lt1"/>
          </a:fontRef>
        </p:style>
        <p:txBody>
          <a:bodyPr>
            <a:normAutofit/>
          </a:bodyPr>
          <a:lstStyle/>
          <a:p>
            <a:r>
              <a:rPr lang="en-US" dirty="0" smtClean="0"/>
              <a:t>Protection of Cancer by Curcumin</a:t>
            </a:r>
            <a:endParaRPr lang="en-US" dirty="0"/>
          </a:p>
        </p:txBody>
      </p:sp>
      <p:pic>
        <p:nvPicPr>
          <p:cNvPr id="1027" name="Picture 3" descr="C:\Users\Desktop\Desktop\curcuma-longa-roots-powder.jpg"/>
          <p:cNvPicPr>
            <a:picLocks noChangeAspect="1" noChangeArrowheads="1"/>
          </p:cNvPicPr>
          <p:nvPr/>
        </p:nvPicPr>
        <p:blipFill>
          <a:blip r:embed="rId2"/>
          <a:srcRect/>
          <a:stretch>
            <a:fillRect/>
          </a:stretch>
        </p:blipFill>
        <p:spPr bwMode="auto">
          <a:xfrm>
            <a:off x="3200400" y="2971800"/>
            <a:ext cx="1752600" cy="1653822"/>
          </a:xfrm>
          <a:prstGeom prst="rect">
            <a:avLst/>
          </a:prstGeom>
          <a:noFill/>
        </p:spPr>
      </p:pic>
      <p:sp>
        <p:nvSpPr>
          <p:cNvPr id="8" name="TextBox 7"/>
          <p:cNvSpPr txBox="1"/>
          <p:nvPr/>
        </p:nvSpPr>
        <p:spPr>
          <a:xfrm>
            <a:off x="0" y="914401"/>
            <a:ext cx="9144000" cy="2215991"/>
          </a:xfrm>
          <a:prstGeom prst="rect">
            <a:avLst/>
          </a:prstGeom>
          <a:noFill/>
        </p:spPr>
        <p:txBody>
          <a:bodyPr wrap="square" rtlCol="0">
            <a:spAutoFit/>
          </a:bodyPr>
          <a:lstStyle/>
          <a:p>
            <a:pPr algn="ctr"/>
            <a:r>
              <a:rPr lang="en-US" sz="2400" dirty="0" smtClean="0"/>
              <a:t>Curcumin helps to fight cancer at all stages</a:t>
            </a:r>
          </a:p>
          <a:p>
            <a:pPr algn="ctr"/>
            <a:r>
              <a:rPr lang="en-US" sz="2400" dirty="0" smtClean="0"/>
              <a:t> </a:t>
            </a:r>
          </a:p>
          <a:p>
            <a:pPr marL="342900" indent="-342900" algn="ctr">
              <a:buAutoNum type="arabicPeriod"/>
            </a:pPr>
            <a:r>
              <a:rPr lang="en-US" sz="2400" dirty="0" smtClean="0"/>
              <a:t>Normal Cells transformation to tumor cells </a:t>
            </a:r>
          </a:p>
          <a:p>
            <a:pPr marL="342900" indent="-342900" algn="ctr">
              <a:buAutoNum type="arabicPeriod"/>
            </a:pPr>
            <a:r>
              <a:rPr lang="en-US" sz="2400" dirty="0" smtClean="0"/>
              <a:t>Tumor cells growth called Proliferation</a:t>
            </a:r>
          </a:p>
          <a:p>
            <a:pPr marL="342900" indent="-342900" algn="ctr">
              <a:buAutoNum type="arabicPeriod"/>
            </a:pPr>
            <a:r>
              <a:rPr lang="en-US" sz="2400" dirty="0" smtClean="0"/>
              <a:t>Tumor cells metastasis  called invasion </a:t>
            </a:r>
          </a:p>
          <a:p>
            <a:pPr marL="342900" indent="-342900">
              <a:buAutoNum type="arabicPeriod"/>
            </a:pPr>
            <a:endParaRPr lang="en-US" dirty="0"/>
          </a:p>
        </p:txBody>
      </p:sp>
      <p:sp>
        <p:nvSpPr>
          <p:cNvPr id="10" name="TextBox 9"/>
          <p:cNvSpPr txBox="1"/>
          <p:nvPr/>
        </p:nvSpPr>
        <p:spPr>
          <a:xfrm>
            <a:off x="0" y="5181600"/>
            <a:ext cx="9144000" cy="1569660"/>
          </a:xfrm>
          <a:prstGeom prst="rect">
            <a:avLst/>
          </a:prstGeom>
          <a:noFill/>
        </p:spPr>
        <p:txBody>
          <a:bodyPr wrap="square" rtlCol="0">
            <a:spAutoFit/>
          </a:bodyPr>
          <a:lstStyle/>
          <a:p>
            <a:r>
              <a:rPr lang="en-US" sz="2000" b="1" dirty="0" smtClean="0"/>
              <a:t>NORMAL CELLS ------TRANSFORMATION ----  PROLIFERATION ------------ INVASION </a:t>
            </a:r>
          </a:p>
          <a:p>
            <a:endParaRPr lang="en-US" sz="2000" b="1" dirty="0" smtClean="0"/>
          </a:p>
          <a:p>
            <a:r>
              <a:rPr lang="en-US" sz="2000" b="1" dirty="0" smtClean="0"/>
              <a:t>NORMAL CELLS ----- TUMOR CELLS        -----  TUMOR GROWTH -------- TUMOR SPREAD</a:t>
            </a:r>
            <a:endParaRPr lang="en-US" dirty="0" smtClean="0"/>
          </a:p>
          <a:p>
            <a:endParaRPr lang="en-US" dirty="0" smtClean="0"/>
          </a:p>
          <a:p>
            <a:endParaRPr lang="en-US" dirty="0" smtClean="0"/>
          </a:p>
        </p:txBody>
      </p:sp>
      <p:cxnSp>
        <p:nvCxnSpPr>
          <p:cNvPr id="16" name="Straight Arrow Connector 15"/>
          <p:cNvCxnSpPr/>
          <p:nvPr/>
        </p:nvCxnSpPr>
        <p:spPr>
          <a:xfrm rot="10800000" flipV="1">
            <a:off x="2057400" y="4419600"/>
            <a:ext cx="1295400" cy="914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H="1">
            <a:off x="4038600" y="4953000"/>
            <a:ext cx="6858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800600" y="4267200"/>
            <a:ext cx="2057400" cy="1143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TotalTime>
  <Words>1404</Words>
  <Application>Microsoft Office PowerPoint</Application>
  <PresentationFormat>On-screen Show (4:3)</PresentationFormat>
  <Paragraphs>219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 Why Cancer incidence is still low in India as compared to Europe and USA  </vt:lpstr>
      <vt:lpstr>Use of Turmeric in the Food ?</vt:lpstr>
      <vt:lpstr>Spices – A boon for health </vt:lpstr>
      <vt:lpstr>What is CURCUMIN ?  </vt:lpstr>
      <vt:lpstr>Use of Turmeric </vt:lpstr>
      <vt:lpstr>Structure of Curcumin I , II , III  </vt:lpstr>
      <vt:lpstr>Protection of Cancer by Curcumin</vt:lpstr>
      <vt:lpstr>SOME TECHNICAL ASPECTS – ONLY FOR DOCTORS / ONCOLOGISTS  </vt:lpstr>
      <vt:lpstr> CURCUMIN HELPS TO FIGHT CANCER AT ALL STAGES </vt:lpstr>
      <vt:lpstr>WHAT IS NF-kB</vt:lpstr>
      <vt:lpstr>SUPPRESSION OF NF Kappa-B by Curcumin</vt:lpstr>
      <vt:lpstr> Role of NF-kB in Cancer Growth and Proliferation  </vt:lpstr>
      <vt:lpstr>WHAT ARE CYTOKINES</vt:lpstr>
      <vt:lpstr>WHAT IS TNF</vt:lpstr>
      <vt:lpstr>WHAT ARE LEUKOTRIENS</vt:lpstr>
      <vt:lpstr>Uses of Turmeric </vt:lpstr>
      <vt:lpstr>Availability of Curcumin Capsules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Desktop</dc:creator>
  <cp:lastModifiedBy>Desktop</cp:lastModifiedBy>
  <cp:revision>94</cp:revision>
  <dcterms:created xsi:type="dcterms:W3CDTF">2012-05-10T12:30:22Z</dcterms:created>
  <dcterms:modified xsi:type="dcterms:W3CDTF">2012-05-30T15:58:17Z</dcterms:modified>
</cp:coreProperties>
</file>