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6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1D988-B2DA-480A-B6C6-E8DF2CCD32BD}" type="datetimeFigureOut">
              <a:rPr lang="en-US" smtClean="0"/>
              <a:pPr/>
              <a:t>10/6/2009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7AA524-1BAB-4AE7-8237-E4F6171B3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Eagle%2007-08%20files\07-08%20C%20Drive\Health%20Occupation\Circulatory\blood%20donations.as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E:\Eagle%2007-08%20files\07-08%20C%20Drive\Health%20Occupation\Circulatory\Blood_tranfusions_(Andreas).asf" TargetMode="External"/><Relationship Id="rId1" Type="http://schemas.openxmlformats.org/officeDocument/2006/relationships/video" Target="file:///E:\Movies\Movies\Blood%20tranfusions%20(Andreas).as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Typing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Occupations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mix serum of the patient with the blood cells of the donor. </a:t>
            </a:r>
          </a:p>
          <a:p>
            <a:r>
              <a:rPr lang="en-US" dirty="0" smtClean="0"/>
              <a:t>If Type A gets matched with Type B then antibodies will clump together</a:t>
            </a:r>
          </a:p>
          <a:p>
            <a:r>
              <a:rPr lang="en-US" dirty="0" smtClean="0"/>
              <a:t>If this test is not done </a:t>
            </a:r>
            <a:r>
              <a:rPr lang="en-US" dirty="0" err="1" smtClean="0"/>
              <a:t>hemolysis</a:t>
            </a:r>
            <a:r>
              <a:rPr lang="en-US" dirty="0" smtClean="0"/>
              <a:t> (rupture of blood cells) can occur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 Blood</a:t>
            </a:r>
          </a:p>
          <a:p>
            <a:pPr lvl="1"/>
            <a:r>
              <a:rPr lang="en-US" dirty="0" smtClean="0"/>
              <a:t>Universal donor</a:t>
            </a:r>
          </a:p>
          <a:p>
            <a:pPr lvl="2"/>
            <a:r>
              <a:rPr lang="en-US" dirty="0" smtClean="0"/>
              <a:t>Because it lacks A and B antigens</a:t>
            </a:r>
          </a:p>
          <a:p>
            <a:r>
              <a:rPr lang="en-US" dirty="0" smtClean="0"/>
              <a:t>Type AB Blood</a:t>
            </a:r>
          </a:p>
          <a:p>
            <a:pPr lvl="1"/>
            <a:r>
              <a:rPr lang="en-US" dirty="0" smtClean="0"/>
              <a:t>Universal recipients because they lack anti-A and anti-B antibodies.  </a:t>
            </a:r>
          </a:p>
          <a:p>
            <a:pPr lvl="2"/>
            <a:r>
              <a:rPr lang="en-US" dirty="0" smtClean="0"/>
              <a:t>(they won’t attack new blood coming in)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RBC</a:t>
            </a:r>
          </a:p>
          <a:p>
            <a:r>
              <a:rPr lang="en-US" dirty="0" err="1" smtClean="0"/>
              <a:t>Rh</a:t>
            </a:r>
            <a:r>
              <a:rPr lang="en-US" dirty="0" smtClean="0"/>
              <a:t>- : people who do not have antigens on RBC</a:t>
            </a:r>
          </a:p>
          <a:p>
            <a:r>
              <a:rPr lang="en-US" dirty="0" err="1" smtClean="0"/>
              <a:t>Rh</a:t>
            </a:r>
            <a:r>
              <a:rPr lang="en-US" dirty="0" smtClean="0"/>
              <a:t>+ : people who do have the antigen on RBC</a:t>
            </a:r>
          </a:p>
          <a:p>
            <a:r>
              <a:rPr lang="en-US" dirty="0" smtClean="0"/>
              <a:t>About 85% of Americans are </a:t>
            </a:r>
            <a:r>
              <a:rPr lang="en-US" dirty="0" err="1" smtClean="0"/>
              <a:t>Rh</a:t>
            </a:r>
            <a:r>
              <a:rPr lang="en-US" dirty="0" smtClean="0"/>
              <a:t>+</a:t>
            </a:r>
          </a:p>
          <a:p>
            <a:r>
              <a:rPr lang="en-US" dirty="0" smtClean="0"/>
              <a:t>If RH + blood is given to </a:t>
            </a:r>
            <a:r>
              <a:rPr lang="en-US" dirty="0" err="1" smtClean="0"/>
              <a:t>Rh</a:t>
            </a:r>
            <a:r>
              <a:rPr lang="en-US" dirty="0" smtClean="0"/>
              <a:t>- then the body thinks it is an invading pathogen and starts to form antibodies for the lock and key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Rh</a:t>
            </a:r>
            <a:r>
              <a:rPr lang="en-US" dirty="0" smtClean="0"/>
              <a:t> Factor Antigen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</a:t>
            </a:r>
            <a:r>
              <a:rPr lang="en-US" dirty="0" err="1" smtClean="0"/>
              <a:t>Rh</a:t>
            </a:r>
            <a:r>
              <a:rPr lang="en-US" dirty="0" smtClean="0"/>
              <a:t>- mother delivers an </a:t>
            </a:r>
            <a:r>
              <a:rPr lang="en-US" dirty="0" err="1" smtClean="0"/>
              <a:t>Rh</a:t>
            </a:r>
            <a:r>
              <a:rPr lang="en-US" dirty="0" smtClean="0"/>
              <a:t>+ baby, some of the baby’s blood may contact the blood of the mother</a:t>
            </a:r>
          </a:p>
          <a:p>
            <a:r>
              <a:rPr lang="en-US" dirty="0" smtClean="0"/>
              <a:t>The mother’s blood then forms antibodies against </a:t>
            </a:r>
            <a:r>
              <a:rPr lang="en-US" dirty="0" err="1" smtClean="0"/>
              <a:t>Rh</a:t>
            </a:r>
            <a:r>
              <a:rPr lang="en-US" dirty="0" smtClean="0"/>
              <a:t>+ RBC</a:t>
            </a:r>
          </a:p>
          <a:p>
            <a:r>
              <a:rPr lang="en-US" dirty="0" smtClean="0"/>
              <a:t>If the mother has another </a:t>
            </a:r>
            <a:r>
              <a:rPr lang="en-US" dirty="0" err="1" smtClean="0"/>
              <a:t>Rh</a:t>
            </a:r>
            <a:r>
              <a:rPr lang="en-US" dirty="0" smtClean="0"/>
              <a:t>+ pregnancy the antibodies will attack the baby’s blood causing </a:t>
            </a:r>
            <a:r>
              <a:rPr lang="en-US" dirty="0" err="1" smtClean="0"/>
              <a:t>erythroblastosis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Rh</a:t>
            </a:r>
            <a:r>
              <a:rPr lang="en-US" dirty="0" smtClean="0"/>
              <a:t> Factor Health 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blood donation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381000"/>
            <a:ext cx="8039100" cy="602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Antigens: foreign object, pathogen</a:t>
            </a:r>
          </a:p>
          <a:p>
            <a:r>
              <a:rPr lang="en-US" dirty="0" smtClean="0"/>
              <a:t>Antibodies: proteins secreted by lymphocytes</a:t>
            </a:r>
          </a:p>
          <a:p>
            <a:endParaRPr lang="en-US" dirty="0"/>
          </a:p>
          <a:p>
            <a:r>
              <a:rPr lang="en-US" dirty="0" smtClean="0"/>
              <a:t>Antibodies bond with antigens = lock and key phenomenon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Antigen = lock			antibody = key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pic>
        <p:nvPicPr>
          <p:cNvPr id="1026" name="Picture 2" descr="C:\Program Files\Microsoft Office\Media\CntCD1\ClipArt4\j024042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962400"/>
            <a:ext cx="1613002" cy="1874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person inherits 2 genes.  </a:t>
            </a:r>
          </a:p>
          <a:p>
            <a:endParaRPr lang="en-US" dirty="0"/>
          </a:p>
          <a:p>
            <a:r>
              <a:rPr lang="en-US" dirty="0" smtClean="0"/>
              <a:t>Dominant genes</a:t>
            </a:r>
          </a:p>
          <a:p>
            <a:pPr lvl="1"/>
            <a:r>
              <a:rPr lang="en-US" dirty="0" smtClean="0"/>
              <a:t>Are A and B</a:t>
            </a:r>
          </a:p>
          <a:p>
            <a:pPr lvl="1"/>
            <a:r>
              <a:rPr lang="en-US" dirty="0" smtClean="0"/>
              <a:t>Shown as “I”</a:t>
            </a:r>
          </a:p>
          <a:p>
            <a:pPr lvl="1"/>
            <a:r>
              <a:rPr lang="en-US" dirty="0" smtClean="0"/>
              <a:t>EX: </a:t>
            </a:r>
          </a:p>
          <a:p>
            <a:r>
              <a:rPr lang="en-US" dirty="0" smtClean="0"/>
              <a:t>Recessive genes</a:t>
            </a:r>
          </a:p>
          <a:p>
            <a:pPr lvl="1"/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Shown as “</a:t>
            </a:r>
            <a:r>
              <a:rPr lang="en-US" dirty="0" err="1" smtClean="0"/>
              <a:t>i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Ex: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Inherited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667000" y="2362200"/>
          <a:ext cx="4191000" cy="3276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/>
                <a:gridCol w="2095500"/>
              </a:tblGrid>
              <a:tr h="1638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8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type is determined by antigens on the surface of RBC</a:t>
            </a:r>
          </a:p>
          <a:p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Only A antigens</a:t>
            </a:r>
          </a:p>
          <a:p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Only B antigens</a:t>
            </a:r>
          </a:p>
          <a:p>
            <a:r>
              <a:rPr lang="en-US" dirty="0" smtClean="0"/>
              <a:t>AB</a:t>
            </a:r>
          </a:p>
          <a:p>
            <a:pPr lvl="1"/>
            <a:r>
              <a:rPr lang="en-US" dirty="0" smtClean="0"/>
              <a:t>Both A and B antigens</a:t>
            </a:r>
          </a:p>
          <a:p>
            <a:r>
              <a:rPr lang="en-US" dirty="0" smtClean="0"/>
              <a:t>O</a:t>
            </a:r>
          </a:p>
          <a:p>
            <a:pPr lvl="1"/>
            <a:r>
              <a:rPr lang="en-US" dirty="0" smtClean="0"/>
              <a:t>Neither A or B antigens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Blood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immune system has a tolerance against it own antigens.  </a:t>
            </a:r>
          </a:p>
          <a:p>
            <a:pPr>
              <a:buNone/>
            </a:pPr>
            <a:r>
              <a:rPr lang="en-US" dirty="0" smtClean="0"/>
              <a:t>(you like your own antigens)</a:t>
            </a:r>
          </a:p>
          <a:p>
            <a:pPr>
              <a:buNone/>
            </a:pPr>
            <a:r>
              <a:rPr lang="en-US" dirty="0" smtClean="0"/>
              <a:t>EX:  Antigen </a:t>
            </a:r>
            <a:r>
              <a:rPr lang="en-US" sz="48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         type </a:t>
            </a:r>
            <a:r>
              <a:rPr lang="en-US" sz="54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blood. It will NOT form anti-A antibodies.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3505200" y="2895600"/>
            <a:ext cx="762000" cy="838200"/>
          </a:xfrm>
          <a:prstGeom prst="hear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Antigens on RBC’s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Antibodies in Plasma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 - B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Recipient</a:t>
            </a:r>
            <a:endParaRPr lang="en-US" dirty="0"/>
          </a:p>
          <a:p>
            <a:pPr>
              <a:buNone/>
            </a:pPr>
            <a:r>
              <a:rPr lang="en-US" dirty="0" smtClean="0"/>
              <a:t>D</a:t>
            </a:r>
          </a:p>
          <a:p>
            <a:pPr>
              <a:buNone/>
            </a:pP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/>
              <a:t>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Complete the table showing which blood can be safely transfused from the donor to recipient.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743200"/>
          <a:ext cx="70104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/>
                <a:gridCol w="1226820"/>
                <a:gridCol w="1577340"/>
                <a:gridCol w="1402080"/>
                <a:gridCol w="140208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od tranfusions (Andreas)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8600" y="304800"/>
            <a:ext cx="8534400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Blood_tranfusions_(Andreas).asf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28600" y="285750"/>
            <a:ext cx="8610600" cy="645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537</TotalTime>
  <Words>368</Words>
  <Application>Microsoft Office PowerPoint</Application>
  <PresentationFormat>On-screen Show (4:3)</PresentationFormat>
  <Paragraphs>80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Blood Typing</vt:lpstr>
      <vt:lpstr>Key Terms</vt:lpstr>
      <vt:lpstr>Blood Type Inherited</vt:lpstr>
      <vt:lpstr>Punnett Square</vt:lpstr>
      <vt:lpstr>4 Blood Types</vt:lpstr>
      <vt:lpstr>Slide 6</vt:lpstr>
      <vt:lpstr>Slide 7</vt:lpstr>
      <vt:lpstr>Complete the table showing which blood can be safely transfused from the donor to recipient. </vt:lpstr>
      <vt:lpstr>Slide 9</vt:lpstr>
      <vt:lpstr>Transfusions</vt:lpstr>
      <vt:lpstr>Blood</vt:lpstr>
      <vt:lpstr>Rh Factor Antigen</vt:lpstr>
      <vt:lpstr>Rh Factor Health Concerns</vt:lpstr>
      <vt:lpstr>Slide 14</vt:lpstr>
    </vt:vector>
  </TitlesOfParts>
  <Company>Joint School District 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Typing</dc:title>
  <dc:creator>District User</dc:creator>
  <cp:lastModifiedBy>District User</cp:lastModifiedBy>
  <cp:revision>27</cp:revision>
  <dcterms:created xsi:type="dcterms:W3CDTF">2008-09-23T18:41:53Z</dcterms:created>
  <dcterms:modified xsi:type="dcterms:W3CDTF">2009-10-06T15:14:37Z</dcterms:modified>
</cp:coreProperties>
</file>