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25"/>
  </p:notesMasterIdLst>
  <p:sldIdLst>
    <p:sldId id="276" r:id="rId3"/>
    <p:sldId id="256" r:id="rId4"/>
    <p:sldId id="274" r:id="rId5"/>
    <p:sldId id="277" r:id="rId6"/>
    <p:sldId id="278" r:id="rId7"/>
    <p:sldId id="279" r:id="rId8"/>
    <p:sldId id="257" r:id="rId9"/>
    <p:sldId id="282" r:id="rId10"/>
    <p:sldId id="281" r:id="rId11"/>
    <p:sldId id="258" r:id="rId12"/>
    <p:sldId id="283" r:id="rId13"/>
    <p:sldId id="266" r:id="rId14"/>
    <p:sldId id="285" r:id="rId15"/>
    <p:sldId id="286" r:id="rId16"/>
    <p:sldId id="284" r:id="rId17"/>
    <p:sldId id="259" r:id="rId18"/>
    <p:sldId id="270" r:id="rId19"/>
    <p:sldId id="287" r:id="rId20"/>
    <p:sldId id="271" r:id="rId21"/>
    <p:sldId id="260" r:id="rId22"/>
    <p:sldId id="267" r:id="rId23"/>
    <p:sldId id="26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2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2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2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2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27" charset="-128"/>
        <a:cs typeface="+mn-cs"/>
      </a:defRPr>
    </a:lvl5pPr>
    <a:lvl6pPr marL="2286000" algn="l" defTabSz="914400" rtl="0" eaLnBrk="1" latinLnBrk="0" hangingPunct="1">
      <a:defRPr kern="1200">
        <a:solidFill>
          <a:schemeClr val="tx1"/>
        </a:solidFill>
        <a:latin typeface="Arial" charset="0"/>
        <a:ea typeface="ＭＳ Ｐゴシック" pitchFamily="127" charset="-128"/>
        <a:cs typeface="+mn-cs"/>
      </a:defRPr>
    </a:lvl6pPr>
    <a:lvl7pPr marL="2743200" algn="l" defTabSz="914400" rtl="0" eaLnBrk="1" latinLnBrk="0" hangingPunct="1">
      <a:defRPr kern="1200">
        <a:solidFill>
          <a:schemeClr val="tx1"/>
        </a:solidFill>
        <a:latin typeface="Arial" charset="0"/>
        <a:ea typeface="ＭＳ Ｐゴシック" pitchFamily="127" charset="-128"/>
        <a:cs typeface="+mn-cs"/>
      </a:defRPr>
    </a:lvl7pPr>
    <a:lvl8pPr marL="3200400" algn="l" defTabSz="914400" rtl="0" eaLnBrk="1" latinLnBrk="0" hangingPunct="1">
      <a:defRPr kern="1200">
        <a:solidFill>
          <a:schemeClr val="tx1"/>
        </a:solidFill>
        <a:latin typeface="Arial" charset="0"/>
        <a:ea typeface="ＭＳ Ｐゴシック" pitchFamily="127" charset="-128"/>
        <a:cs typeface="+mn-cs"/>
      </a:defRPr>
    </a:lvl8pPr>
    <a:lvl9pPr marL="3657600" algn="l" defTabSz="914400" rtl="0" eaLnBrk="1" latinLnBrk="0" hangingPunct="1">
      <a:defRPr kern="1200">
        <a:solidFill>
          <a:schemeClr val="tx1"/>
        </a:solidFill>
        <a:latin typeface="Arial" charset="0"/>
        <a:ea typeface="ＭＳ Ｐゴシック" pitchFamily="12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24"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notesViewPr>
    <p:cSldViewPr snapToGrid="0" snapToObjects="1">
      <p:cViewPr varScale="1">
        <p:scale>
          <a:sx n="85" d="100"/>
          <a:sy n="85" d="100"/>
        </p:scale>
        <p:origin x="-532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127" charset="0"/>
              </a:defRPr>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27" charset="0"/>
              </a:defRPr>
            </a:lvl1pPr>
          </a:lstStyle>
          <a:p>
            <a:fld id="{9691821A-EF36-4BD8-8C89-01C3C2716300}" type="datetimeFigureOut">
              <a:rPr lang="en-US"/>
              <a:pPr/>
              <a:t>10/26/2014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127" charset="0"/>
              </a:defRPr>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27" charset="0"/>
              </a:defRPr>
            </a:lvl1pPr>
          </a:lstStyle>
          <a:p>
            <a:fld id="{7464D677-959C-466C-9B0B-C59F859DCEFB}" type="slidenum">
              <a:rPr lang="en-GB"/>
              <a:pPr/>
              <a:t>‹#›</a:t>
            </a:fld>
            <a:endParaRPr lang="en-GB"/>
          </a:p>
        </p:txBody>
      </p:sp>
    </p:spTree>
    <p:extLst>
      <p:ext uri="{BB962C8B-B14F-4D97-AF65-F5344CB8AC3E}">
        <p14:creationId xmlns:p14="http://schemas.microsoft.com/office/powerpoint/2010/main" val="39670908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7"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127"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7"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7"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uralnews.com/029312_immune_system_vitamin_D.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turalnews.com/029312_immune_system_vitamin_D.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64D677-959C-466C-9B0B-C59F859DCEFB}" type="slidenum">
              <a:rPr lang="en-GB" smtClean="0"/>
              <a:pPr/>
              <a:t>1</a:t>
            </a:fld>
            <a:endParaRPr lang="en-GB"/>
          </a:p>
        </p:txBody>
      </p:sp>
    </p:spTree>
    <p:extLst>
      <p:ext uri="{BB962C8B-B14F-4D97-AF65-F5344CB8AC3E}">
        <p14:creationId xmlns:p14="http://schemas.microsoft.com/office/powerpoint/2010/main" val="384773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a:spcBef>
                <a:spcPct val="0"/>
              </a:spcBef>
            </a:pPr>
            <a:r>
              <a:rPr lang="en-GB" smtClean="0"/>
              <a:t>People with naturally very dark skin; the melanin in their skin affects UV penetration so they need more UV exposure to make vitamin D</a:t>
            </a:r>
          </a:p>
          <a:p>
            <a:pPr>
              <a:spcBef>
                <a:spcPct val="0"/>
              </a:spcBef>
            </a:pPr>
            <a:r>
              <a:rPr lang="en-GB" smtClean="0"/>
              <a:t>	-Elderly people have thinner skin than younger people and so are unable to produce as much vitamin D.</a:t>
            </a:r>
          </a:p>
          <a:p>
            <a:pPr>
              <a:spcBef>
                <a:spcPct val="0"/>
              </a:spcBef>
            </a:pPr>
            <a:r>
              <a:rPr lang="en-GB" smtClean="0"/>
              <a:t>	-Women are more prone to osteoporosis during menopause hence are at a greater risk to Vitamin D deficiency. </a:t>
            </a:r>
          </a:p>
          <a:p>
            <a:pPr>
              <a:spcBef>
                <a:spcPct val="0"/>
              </a:spcBef>
            </a:pPr>
            <a:r>
              <a:rPr lang="en-GB" smtClean="0"/>
              <a:t/>
            </a:r>
            <a:br>
              <a:rPr lang="en-GB" smtClean="0"/>
            </a:br>
            <a:endParaRPr lang="en-GB" smtClean="0"/>
          </a:p>
          <a:p>
            <a:pPr>
              <a:spcBef>
                <a:spcPct val="0"/>
              </a:spcBef>
            </a:pPr>
            <a:r>
              <a:rPr lang="en-GB" smtClean="0"/>
              <a:t>*For a fair skinned person, it is estimated that around 20-30 minutes of sunlight on the face and forearms around the middle of the day 2-3 times a week is sufficient to make enough vitamin D in the summer months in the UK. However, for people with pigmented skin and the elderly, the amount of time needed exposed to sunlight to make enough vitamin D can be much more than this. Note: it is not the same as sunbathing; the skin simply needs to be exposed to sunlight. But, the sunlight has to fall directly on to bare skin (through a window is not enough). </a:t>
            </a:r>
          </a:p>
          <a:p>
            <a:pPr>
              <a:spcBef>
                <a:spcPct val="0"/>
              </a:spcBef>
            </a:pPr>
            <a:r>
              <a:rPr lang="en-GB" smtClean="0"/>
              <a:t>Because symptoms of vitamin D deficiency are often very nonspecific or vague, the problem is often missed. </a:t>
            </a:r>
          </a:p>
          <a:p>
            <a:pPr>
              <a:spcBef>
                <a:spcPct val="0"/>
              </a:spcBef>
            </a:pPr>
            <a:endParaRPr lang="en-GB" smtClean="0"/>
          </a:p>
        </p:txBody>
      </p:sp>
      <p:sp>
        <p:nvSpPr>
          <p:cNvPr id="34819" name="Slide Number Placeholder 3"/>
          <p:cNvSpPr>
            <a:spLocks noGrp="1"/>
          </p:cNvSpPr>
          <p:nvPr>
            <p:ph type="sldNum" sz="quarter" idx="5"/>
          </p:nvPr>
        </p:nvSpPr>
        <p:spPr bwMode="auto">
          <a:noFill/>
          <a:ln>
            <a:miter lim="800000"/>
            <a:headEnd/>
            <a:tailEnd/>
          </a:ln>
        </p:spPr>
        <p:txBody>
          <a:bodyPr/>
          <a:lstStyle/>
          <a:p>
            <a:fld id="{7589A357-4A84-48E4-AF5C-3974DAA723BA}" type="slidenum">
              <a:rPr lang="en-GB"/>
              <a:pPr/>
              <a:t>10</a:t>
            </a:fld>
            <a:endParaRPr lang="en-GB"/>
          </a:p>
        </p:txBody>
      </p:sp>
    </p:spTree>
    <p:extLst>
      <p:ext uri="{BB962C8B-B14F-4D97-AF65-F5344CB8AC3E}">
        <p14:creationId xmlns:p14="http://schemas.microsoft.com/office/powerpoint/2010/main" val="140479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64D677-959C-466C-9B0B-C59F859DCEFB}" type="slidenum">
              <a:rPr lang="en-GB" smtClean="0"/>
              <a:pPr/>
              <a:t>11</a:t>
            </a:fld>
            <a:endParaRPr lang="en-GB"/>
          </a:p>
        </p:txBody>
      </p:sp>
    </p:spTree>
    <p:extLst>
      <p:ext uri="{BB962C8B-B14F-4D97-AF65-F5344CB8AC3E}">
        <p14:creationId xmlns:p14="http://schemas.microsoft.com/office/powerpoint/2010/main" val="211617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a:spcBef>
                <a:spcPct val="0"/>
              </a:spcBef>
            </a:pPr>
            <a:r>
              <a:rPr lang="en-GB" sz="1600" smtClean="0">
                <a:latin typeface="Arial" charset="0"/>
                <a:cs typeface="Arial" charset="0"/>
              </a:rPr>
              <a:t>Many people have no symptoms, or only vague ones such as general aches.</a:t>
            </a:r>
          </a:p>
          <a:p>
            <a:pPr>
              <a:spcBef>
                <a:spcPct val="0"/>
              </a:spcBef>
            </a:pPr>
            <a:r>
              <a:rPr lang="en-GB" sz="1600" smtClean="0">
                <a:latin typeface="Arial" charset="0"/>
                <a:cs typeface="Arial" charset="0"/>
              </a:rPr>
              <a:t>The diagnosis is more easily reached in severe deficiencies with some of the classical (typical) symptoms and bone deformities.</a:t>
            </a:r>
          </a:p>
          <a:p>
            <a:pPr>
              <a:spcBef>
                <a:spcPct val="0"/>
              </a:spcBef>
            </a:pPr>
            <a:r>
              <a:rPr lang="en-GB" sz="1600" smtClean="0">
                <a:latin typeface="Arial" charset="0"/>
                <a:cs typeface="Arial" charset="0"/>
              </a:rPr>
              <a:t>A simple blood test for vitamin D level can make the diagnosis. Blood tests for calcium and phosphate levels and liver function may also show changes linked to a low level of vitamin D.</a:t>
            </a:r>
          </a:p>
          <a:p>
            <a:pPr>
              <a:spcBef>
                <a:spcPct val="0"/>
              </a:spcBef>
            </a:pPr>
            <a:endParaRPr lang="en-GB" sz="1600" b="1" smtClean="0">
              <a:solidFill>
                <a:srgbClr val="00FF00"/>
              </a:solidFill>
              <a:effectLst>
                <a:outerShdw blurRad="38100" dist="38100" dir="2700000" algn="tl">
                  <a:srgbClr val="C0C0C0"/>
                </a:outerShdw>
              </a:effectLst>
            </a:endParaRPr>
          </a:p>
          <a:p>
            <a:pPr>
              <a:spcBef>
                <a:spcPct val="0"/>
              </a:spcBef>
            </a:pPr>
            <a:r>
              <a:rPr lang="en-GB" sz="1600" b="1" smtClean="0">
                <a:solidFill>
                  <a:srgbClr val="00FF00"/>
                </a:solidFill>
                <a:effectLst>
                  <a:outerShdw blurRad="38100" dist="38100" dir="2700000" algn="tl">
                    <a:srgbClr val="C0C0C0"/>
                  </a:outerShdw>
                </a:effectLst>
              </a:rPr>
              <a:t>Symptoms in adults</a:t>
            </a:r>
          </a:p>
          <a:p>
            <a:pPr>
              <a:spcBef>
                <a:spcPct val="0"/>
              </a:spcBef>
            </a:pPr>
            <a:r>
              <a:rPr lang="en-GB" smtClean="0"/>
              <a:t>-General vague aches and pains are the common symptoms.</a:t>
            </a:r>
          </a:p>
          <a:p>
            <a:pPr>
              <a:spcBef>
                <a:spcPct val="0"/>
              </a:spcBef>
            </a:pPr>
            <a:r>
              <a:rPr lang="en-GB" smtClean="0"/>
              <a:t>In more severe deficiency, there may be more severe pain and also weakness. This may lead to difficulty standing up or climbing stairs, or can lead to the person walking with a waddling pattern (osteomalacia) </a:t>
            </a:r>
          </a:p>
          <a:p>
            <a:pPr>
              <a:spcBef>
                <a:spcPct val="0"/>
              </a:spcBef>
            </a:pPr>
            <a:r>
              <a:rPr lang="en-GB" smtClean="0"/>
              <a:t>-Bone pains may develop and are typically felt in the ribs, hips, pelvis, thighs and feet.</a:t>
            </a:r>
          </a:p>
          <a:p>
            <a:pPr>
              <a:spcBef>
                <a:spcPct val="0"/>
              </a:spcBef>
            </a:pPr>
            <a:endParaRPr lang="en-GB" sz="1600" smtClean="0">
              <a:solidFill>
                <a:srgbClr val="00FF00"/>
              </a:solidFill>
            </a:endParaRPr>
          </a:p>
          <a:p>
            <a:pPr>
              <a:spcBef>
                <a:spcPct val="0"/>
              </a:spcBef>
            </a:pPr>
            <a:r>
              <a:rPr lang="en-GB" b="1" smtClean="0"/>
              <a:t>*Symptoms in babies and children</a:t>
            </a:r>
          </a:p>
          <a:p>
            <a:pPr>
              <a:spcBef>
                <a:spcPct val="0"/>
              </a:spcBef>
            </a:pPr>
            <a:r>
              <a:rPr lang="en-GB" smtClean="0"/>
              <a:t>Babies with severe vitamin D deficiency can get muscle spasms (cramps), seizures and breathing difficulties. These problems are related to consequent low levels of calcium.</a:t>
            </a:r>
          </a:p>
          <a:p>
            <a:pPr>
              <a:spcBef>
                <a:spcPct val="0"/>
              </a:spcBef>
            </a:pPr>
            <a:r>
              <a:rPr lang="en-GB" smtClean="0"/>
              <a:t>Children with severe deficiency may have soft skull or leg bones. Their legs may look curved (bow-legged). This condition is known as rickets. (See separate leaflet called </a:t>
            </a:r>
            <a:r>
              <a:rPr lang="en-GB" i="1" smtClean="0"/>
              <a:t>'Rickets'</a:t>
            </a:r>
            <a:r>
              <a:rPr lang="en-GB" smtClean="0"/>
              <a:t> for more information.)</a:t>
            </a:r>
          </a:p>
          <a:p>
            <a:pPr>
              <a:spcBef>
                <a:spcPct val="0"/>
              </a:spcBef>
            </a:pPr>
            <a:r>
              <a:rPr lang="en-GB" smtClean="0"/>
              <a:t>Poor growth. Height is usually affected more than weight. Affected children might be reluctant to start walking.</a:t>
            </a:r>
          </a:p>
          <a:p>
            <a:pPr>
              <a:spcBef>
                <a:spcPct val="0"/>
              </a:spcBef>
            </a:pPr>
            <a:r>
              <a:rPr lang="en-GB" smtClean="0"/>
              <a:t>Tooth delay. Children with vitamin D deficiency may be late teething as the development of the milk teeth has been affected.</a:t>
            </a:r>
          </a:p>
          <a:p>
            <a:pPr>
              <a:spcBef>
                <a:spcPct val="0"/>
              </a:spcBef>
            </a:pPr>
            <a:r>
              <a:rPr lang="en-GB" smtClean="0"/>
              <a:t>Irritability in children can be due to vitamin D deficiency.</a:t>
            </a:r>
          </a:p>
          <a:p>
            <a:pPr>
              <a:spcBef>
                <a:spcPct val="0"/>
              </a:spcBef>
            </a:pPr>
            <a:r>
              <a:rPr lang="en-GB" smtClean="0"/>
              <a:t>Children with vitamin D deficiency are more prone to infections. Respiratory (breathing) symptoms can occur In severe cases. Breathing can be affected because of weak chest muscles and a soft ribcage.</a:t>
            </a:r>
          </a:p>
          <a:p>
            <a:pPr>
              <a:spcBef>
                <a:spcPct val="0"/>
              </a:spcBef>
            </a:pPr>
            <a:r>
              <a:rPr lang="en-GB" smtClean="0"/>
              <a:t>Rarely, an extremely low vitamin D level can cause weakness of the heart muscle (cardiomyopathy).</a:t>
            </a:r>
          </a:p>
          <a:p>
            <a:pPr>
              <a:spcBef>
                <a:spcPct val="0"/>
              </a:spcBef>
            </a:pPr>
            <a:endParaRPr lang="en-GB" smtClean="0"/>
          </a:p>
        </p:txBody>
      </p:sp>
      <p:sp>
        <p:nvSpPr>
          <p:cNvPr id="36867" name="Slide Number Placeholder 3"/>
          <p:cNvSpPr>
            <a:spLocks noGrp="1"/>
          </p:cNvSpPr>
          <p:nvPr>
            <p:ph type="sldNum" sz="quarter" idx="5"/>
          </p:nvPr>
        </p:nvSpPr>
        <p:spPr bwMode="auto">
          <a:noFill/>
          <a:ln>
            <a:miter lim="800000"/>
            <a:headEnd/>
            <a:tailEnd/>
          </a:ln>
        </p:spPr>
        <p:txBody>
          <a:bodyPr/>
          <a:lstStyle/>
          <a:p>
            <a:fld id="{A8A8541D-5A68-4019-9D90-595E14CD6063}" type="slidenum">
              <a:rPr lang="en-GB"/>
              <a:pPr/>
              <a:t>12</a:t>
            </a:fld>
            <a:endParaRPr lang="en-GB"/>
          </a:p>
        </p:txBody>
      </p:sp>
    </p:spTree>
    <p:extLst>
      <p:ext uri="{BB962C8B-B14F-4D97-AF65-F5344CB8AC3E}">
        <p14:creationId xmlns:p14="http://schemas.microsoft.com/office/powerpoint/2010/main" val="1158092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4D677-959C-466C-9B0B-C59F859DCEFB}" type="slidenum">
              <a:rPr lang="en-GB" smtClean="0"/>
              <a:pPr/>
              <a:t>13</a:t>
            </a:fld>
            <a:endParaRPr lang="en-GB"/>
          </a:p>
        </p:txBody>
      </p:sp>
    </p:spTree>
    <p:extLst>
      <p:ext uri="{BB962C8B-B14F-4D97-AF65-F5344CB8AC3E}">
        <p14:creationId xmlns:p14="http://schemas.microsoft.com/office/powerpoint/2010/main" val="3766697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is a senior’s event – may not be particularly relevant</a:t>
            </a:r>
            <a:endParaRPr lang="en-US" dirty="0"/>
          </a:p>
        </p:txBody>
      </p:sp>
      <p:sp>
        <p:nvSpPr>
          <p:cNvPr id="4" name="Slide Number Placeholder 3"/>
          <p:cNvSpPr>
            <a:spLocks noGrp="1"/>
          </p:cNvSpPr>
          <p:nvPr>
            <p:ph type="sldNum" sz="quarter" idx="10"/>
          </p:nvPr>
        </p:nvSpPr>
        <p:spPr/>
        <p:txBody>
          <a:bodyPr/>
          <a:lstStyle/>
          <a:p>
            <a:fld id="{7464D677-959C-466C-9B0B-C59F859DCEFB}" type="slidenum">
              <a:rPr lang="en-GB" smtClean="0"/>
              <a:pPr/>
              <a:t>14</a:t>
            </a:fld>
            <a:endParaRPr lang="en-GB"/>
          </a:p>
        </p:txBody>
      </p:sp>
    </p:spTree>
    <p:extLst>
      <p:ext uri="{BB962C8B-B14F-4D97-AF65-F5344CB8AC3E}">
        <p14:creationId xmlns:p14="http://schemas.microsoft.com/office/powerpoint/2010/main" val="71756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64D677-959C-466C-9B0B-C59F859DCEFB}" type="slidenum">
              <a:rPr lang="en-GB" smtClean="0"/>
              <a:pPr/>
              <a:t>15</a:t>
            </a:fld>
            <a:endParaRPr lang="en-GB"/>
          </a:p>
        </p:txBody>
      </p:sp>
    </p:spTree>
    <p:extLst>
      <p:ext uri="{BB962C8B-B14F-4D97-AF65-F5344CB8AC3E}">
        <p14:creationId xmlns:p14="http://schemas.microsoft.com/office/powerpoint/2010/main" val="131021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a:spcBef>
                <a:spcPct val="0"/>
              </a:spcBef>
            </a:pPr>
            <a:r>
              <a:rPr lang="en-GB" dirty="0" smtClean="0"/>
              <a:t>*NICE states that levels below 25nmol/l indicate a risk of deficiency.</a:t>
            </a:r>
          </a:p>
          <a:p>
            <a:pPr>
              <a:spcBef>
                <a:spcPct val="0"/>
              </a:spcBef>
            </a:pPr>
            <a:endParaRPr lang="en-GB" dirty="0" smtClean="0"/>
          </a:p>
        </p:txBody>
      </p:sp>
      <p:sp>
        <p:nvSpPr>
          <p:cNvPr id="38915" name="Slide Number Placeholder 3"/>
          <p:cNvSpPr>
            <a:spLocks noGrp="1"/>
          </p:cNvSpPr>
          <p:nvPr>
            <p:ph type="sldNum" sz="quarter" idx="5"/>
          </p:nvPr>
        </p:nvSpPr>
        <p:spPr bwMode="auto">
          <a:noFill/>
          <a:ln>
            <a:miter lim="800000"/>
            <a:headEnd/>
            <a:tailEnd/>
          </a:ln>
        </p:spPr>
        <p:txBody>
          <a:bodyPr/>
          <a:lstStyle/>
          <a:p>
            <a:fld id="{20A54C5F-9A19-476D-8125-4A6E45550B34}" type="slidenum">
              <a:rPr lang="en-GB"/>
              <a:pPr/>
              <a:t>16</a:t>
            </a:fld>
            <a:endParaRPr lang="en-GB"/>
          </a:p>
        </p:txBody>
      </p:sp>
    </p:spTree>
    <p:extLst>
      <p:ext uri="{BB962C8B-B14F-4D97-AF65-F5344CB8AC3E}">
        <p14:creationId xmlns:p14="http://schemas.microsoft.com/office/powerpoint/2010/main" val="1516167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64D677-959C-466C-9B0B-C59F859DCEFB}" type="slidenum">
              <a:rPr lang="en-GB" smtClean="0"/>
              <a:pPr/>
              <a:t>17</a:t>
            </a:fld>
            <a:endParaRPr lang="en-GB"/>
          </a:p>
        </p:txBody>
      </p:sp>
    </p:spTree>
    <p:extLst>
      <p:ext uri="{BB962C8B-B14F-4D97-AF65-F5344CB8AC3E}">
        <p14:creationId xmlns:p14="http://schemas.microsoft.com/office/powerpoint/2010/main" val="310238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64D677-959C-466C-9B0B-C59F859DCEFB}" type="slidenum">
              <a:rPr lang="en-GB" smtClean="0"/>
              <a:pPr/>
              <a:t>18</a:t>
            </a:fld>
            <a:endParaRPr lang="en-GB"/>
          </a:p>
        </p:txBody>
      </p:sp>
    </p:spTree>
    <p:extLst>
      <p:ext uri="{BB962C8B-B14F-4D97-AF65-F5344CB8AC3E}">
        <p14:creationId xmlns:p14="http://schemas.microsoft.com/office/powerpoint/2010/main" val="726917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pPr>
              <a:spcBef>
                <a:spcPct val="0"/>
              </a:spcBef>
            </a:pPr>
            <a:r>
              <a:rPr lang="en-GB" dirty="0" smtClean="0"/>
              <a:t>Do we need this slide as it is a repetition</a:t>
            </a:r>
            <a:r>
              <a:rPr lang="en-GB" baseline="0" dirty="0" smtClean="0"/>
              <a:t> of earlier slide.</a:t>
            </a:r>
            <a:endParaRPr lang="en-GB" dirty="0" smtClean="0"/>
          </a:p>
        </p:txBody>
      </p:sp>
      <p:sp>
        <p:nvSpPr>
          <p:cNvPr id="41987" name="Slide Number Placeholder 3"/>
          <p:cNvSpPr>
            <a:spLocks noGrp="1"/>
          </p:cNvSpPr>
          <p:nvPr>
            <p:ph type="sldNum" sz="quarter" idx="5"/>
          </p:nvPr>
        </p:nvSpPr>
        <p:spPr bwMode="auto">
          <a:noFill/>
          <a:ln>
            <a:miter lim="800000"/>
            <a:headEnd/>
            <a:tailEnd/>
          </a:ln>
        </p:spPr>
        <p:txBody>
          <a:bodyPr/>
          <a:lstStyle/>
          <a:p>
            <a:fld id="{39824F8D-AB32-4C3B-820E-1B8A360C073A}" type="slidenum">
              <a:rPr lang="en-GB"/>
              <a:pPr/>
              <a:t>19</a:t>
            </a:fld>
            <a:endParaRPr lang="en-GB"/>
          </a:p>
        </p:txBody>
      </p:sp>
    </p:spTree>
    <p:extLst>
      <p:ext uri="{BB962C8B-B14F-4D97-AF65-F5344CB8AC3E}">
        <p14:creationId xmlns:p14="http://schemas.microsoft.com/office/powerpoint/2010/main" val="212400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normAutofit fontScale="77500" lnSpcReduction="20000"/>
          </a:bodyPr>
          <a:lstStyle/>
          <a:p>
            <a:pPr>
              <a:spcBef>
                <a:spcPct val="0"/>
              </a:spcBef>
            </a:pPr>
            <a:endParaRPr lang="en-GB" dirty="0" smtClean="0"/>
          </a:p>
          <a:p>
            <a:pPr>
              <a:spcBef>
                <a:spcPct val="0"/>
              </a:spcBef>
            </a:pPr>
            <a:endParaRPr lang="en-GB" dirty="0" smtClean="0"/>
          </a:p>
          <a:p>
            <a:pPr marL="452438" indent="-179388">
              <a:buFont typeface="Arial" charset="0"/>
              <a:buChar char="•"/>
            </a:pPr>
            <a:r>
              <a:rPr lang="en-GB" sz="1200" dirty="0" smtClean="0">
                <a:cs typeface="Arial" charset="0"/>
              </a:rPr>
              <a:t>A main source of Vitamin D is made by our own bodies, through the exposure to sunlight. Ultraviolet B (UVB) rays in sunlight convert cholesterol in the skin into vitamin D.</a:t>
            </a:r>
          </a:p>
          <a:p>
            <a:pPr marL="452438" indent="-179388"/>
            <a:endParaRPr lang="en-GB" sz="1200" dirty="0" smtClean="0">
              <a:cs typeface="Arial" charset="0"/>
            </a:endParaRPr>
          </a:p>
          <a:p>
            <a:pPr marL="452438" indent="-179388">
              <a:buFont typeface="Arial" charset="0"/>
              <a:buChar char="•"/>
            </a:pPr>
            <a:r>
              <a:rPr lang="en-GB" sz="1200" dirty="0" smtClean="0">
                <a:cs typeface="Arial" charset="0"/>
              </a:rPr>
              <a:t>Foods that contain vitamin D include: Oily fish, egg yolk and Fortified foods </a:t>
            </a:r>
          </a:p>
          <a:p>
            <a:pPr marL="452438" indent="-179388"/>
            <a:endParaRPr lang="en-GB" sz="1200" dirty="0" smtClean="0">
              <a:cs typeface="Arial" charset="0"/>
            </a:endParaRPr>
          </a:p>
          <a:p>
            <a:pPr marL="452438" indent="-179388">
              <a:buFont typeface="Arial" charset="0"/>
              <a:buChar char="•"/>
            </a:pPr>
            <a:r>
              <a:rPr lang="en-GB" sz="1200" dirty="0" smtClean="0">
                <a:cs typeface="Arial" charset="0"/>
              </a:rPr>
              <a:t> Vitamin D has an essential role in maintaining good health, regulates levels of calcium and phosphate in the body required for healthy teeth and bones, also regulates the immune system, helping prevent infection, cancer and autoimmune disorders.</a:t>
            </a:r>
          </a:p>
          <a:p>
            <a:pPr marL="452438" indent="-179388"/>
            <a:endParaRPr lang="en-GB" sz="1200" dirty="0" smtClean="0">
              <a:cs typeface="Arial" charset="0"/>
            </a:endParaRPr>
          </a:p>
          <a:p>
            <a:pPr marL="452438" indent="-179388">
              <a:buFont typeface="Arial" charset="0"/>
              <a:buChar char="•"/>
            </a:pPr>
            <a:r>
              <a:rPr lang="en-GB" sz="1200" dirty="0" smtClean="0">
                <a:cs typeface="Arial" charset="0"/>
              </a:rPr>
              <a:t>A  lack of Vitamin D can lead to bone deformities such as rickets in children and </a:t>
            </a:r>
            <a:r>
              <a:rPr lang="en-GB" sz="1200" dirty="0" err="1" smtClean="0">
                <a:cs typeface="Arial" charset="0"/>
              </a:rPr>
              <a:t>osteomalacia</a:t>
            </a:r>
            <a:r>
              <a:rPr lang="en-GB" sz="1200" dirty="0" smtClean="0">
                <a:cs typeface="Arial" charset="0"/>
              </a:rPr>
              <a:t> in adults. </a:t>
            </a:r>
          </a:p>
          <a:p>
            <a:pPr>
              <a:spcBef>
                <a:spcPct val="0"/>
              </a:spcBef>
            </a:pPr>
            <a:endParaRPr lang="en-GB" dirty="0" smtClean="0"/>
          </a:p>
          <a:p>
            <a:pPr>
              <a:spcBef>
                <a:spcPct val="0"/>
              </a:spcBef>
            </a:pPr>
            <a:endParaRPr lang="en-GB" dirty="0" smtClean="0"/>
          </a:p>
          <a:p>
            <a:pPr>
              <a:spcBef>
                <a:spcPct val="0"/>
              </a:spcBef>
            </a:pPr>
            <a:r>
              <a:rPr lang="en-GB" dirty="0" err="1" smtClean="0"/>
              <a:t>Presntation</a:t>
            </a:r>
            <a:r>
              <a:rPr lang="en-GB" dirty="0" smtClean="0"/>
              <a:t> brief:</a:t>
            </a:r>
            <a:br>
              <a:rPr lang="en-GB" dirty="0" smtClean="0"/>
            </a:br>
            <a:r>
              <a:rPr lang="en-GB" dirty="0" smtClean="0">
                <a:latin typeface="Bell MT" pitchFamily="127" charset="0"/>
              </a:rPr>
              <a:t>Normal summer sunshine exposure should be sufficient for most people to provide adequate levels, however, during the winter months and for certain groups of people sunlight exposure may not provide adequate levels of vitamin D.</a:t>
            </a:r>
            <a:r>
              <a:rPr lang="en-GB" dirty="0" smtClean="0"/>
              <a:t/>
            </a:r>
            <a:br>
              <a:rPr lang="en-GB" dirty="0" smtClean="0"/>
            </a:br>
            <a:r>
              <a:rPr lang="en-GB" dirty="0" smtClean="0"/>
              <a:t>Increasing awareness of vitamin D deficiency in the elderly &amp; Asian population</a:t>
            </a:r>
            <a:br>
              <a:rPr lang="en-GB" dirty="0" smtClean="0"/>
            </a:br>
            <a:r>
              <a:rPr lang="en-GB" dirty="0" smtClean="0"/>
              <a:t>There have also been links with an increased risk of bowel cancer, heart disease, infections and auto-immune diseases, although more research is needed for any conclusive evidence to be derived. </a:t>
            </a:r>
          </a:p>
          <a:p>
            <a:pPr>
              <a:spcBef>
                <a:spcPct val="0"/>
              </a:spcBef>
            </a:pPr>
            <a:r>
              <a:rPr lang="en-GB" dirty="0" smtClean="0"/>
              <a:t>Vitamin D is a vitamin that is needed for good health. Unlike other vitamins, we do not need to get vitamin D from food. A main source of vitamin D is made by our own bodies. It is made in the skin by the action of sunlight. This is a good thing because most foods contain very little vitamin D naturally. Foods that contain vitamin D include:</a:t>
            </a:r>
          </a:p>
          <a:p>
            <a:pPr>
              <a:spcBef>
                <a:spcPct val="0"/>
              </a:spcBef>
            </a:pPr>
            <a:r>
              <a:rPr lang="en-GB" dirty="0" smtClean="0"/>
              <a:t>Oily fish (such as sardines, pilchards, herring, trout, tuna, salmon and mackerel).</a:t>
            </a:r>
          </a:p>
          <a:p>
            <a:pPr>
              <a:spcBef>
                <a:spcPct val="0"/>
              </a:spcBef>
            </a:pPr>
            <a:r>
              <a:rPr lang="en-GB" dirty="0" smtClean="0"/>
              <a:t>Egg yolk.</a:t>
            </a:r>
          </a:p>
          <a:p>
            <a:pPr>
              <a:spcBef>
                <a:spcPct val="0"/>
              </a:spcBef>
            </a:pPr>
            <a:r>
              <a:rPr lang="en-GB" dirty="0" smtClean="0"/>
              <a:t>Fortified foods (this means they have vitamin D added to them) such as margarine, some cereals, infant formula milk.</a:t>
            </a:r>
          </a:p>
          <a:p>
            <a:pPr>
              <a:spcBef>
                <a:spcPct val="0"/>
              </a:spcBef>
            </a:pPr>
            <a:r>
              <a:rPr lang="en-GB" dirty="0" smtClean="0"/>
              <a:t>While scientists have long known that vitamin D plays a critical role in bone health, recent research has begun to suggest that it also serves to regulate the immune system, helping prevent infection, cancer and autoimmune disorders</a:t>
            </a:r>
            <a:br>
              <a:rPr lang="en-GB" dirty="0" smtClean="0"/>
            </a:br>
            <a:r>
              <a:rPr lang="en-GB" dirty="0" smtClean="0"/>
              <a:t>Learn more: </a:t>
            </a:r>
            <a:r>
              <a:rPr lang="en-GB" dirty="0" smtClean="0">
                <a:hlinkClick r:id="rId3"/>
              </a:rPr>
              <a:t>http://www.naturalnews.com/029312_immune_system_vitamin_D.html#ixzz1vmE5Sfx3</a:t>
            </a:r>
            <a:r>
              <a:rPr lang="en-GB" dirty="0" smtClean="0"/>
              <a:t/>
            </a:r>
            <a:br>
              <a:rPr lang="en-GB" dirty="0" smtClean="0"/>
            </a:br>
            <a:endParaRPr lang="en-GB" dirty="0" smtClean="0"/>
          </a:p>
          <a:p>
            <a:pPr>
              <a:spcBef>
                <a:spcPct val="0"/>
              </a:spcBef>
            </a:pPr>
            <a:endParaRPr lang="en-GB" dirty="0" smtClean="0"/>
          </a:p>
        </p:txBody>
      </p:sp>
      <p:sp>
        <p:nvSpPr>
          <p:cNvPr id="28675" name="Slide Number Placeholder 3"/>
          <p:cNvSpPr>
            <a:spLocks noGrp="1"/>
          </p:cNvSpPr>
          <p:nvPr>
            <p:ph type="sldNum" sz="quarter" idx="5"/>
          </p:nvPr>
        </p:nvSpPr>
        <p:spPr bwMode="auto">
          <a:noFill/>
          <a:ln>
            <a:miter lim="800000"/>
            <a:headEnd/>
            <a:tailEnd/>
          </a:ln>
        </p:spPr>
        <p:txBody>
          <a:bodyPr/>
          <a:lstStyle/>
          <a:p>
            <a:fld id="{44569F77-BC86-40FF-8A1F-A6E453521BE4}" type="slidenum">
              <a:rPr lang="en-GB"/>
              <a:pPr/>
              <a:t>2</a:t>
            </a:fld>
            <a:endParaRPr lang="en-GB"/>
          </a:p>
        </p:txBody>
      </p:sp>
    </p:spTree>
    <p:extLst>
      <p:ext uri="{BB962C8B-B14F-4D97-AF65-F5344CB8AC3E}">
        <p14:creationId xmlns:p14="http://schemas.microsoft.com/office/powerpoint/2010/main" val="2655282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pPr>
              <a:spcBef>
                <a:spcPct val="0"/>
              </a:spcBef>
            </a:pPr>
            <a:r>
              <a:rPr lang="en-GB" smtClean="0">
                <a:latin typeface="Arial" charset="0"/>
                <a:cs typeface="Arial" charset="0"/>
              </a:rPr>
              <a:t>However the expert group on vitamins and minerals advises that taking 25mcg or less of vitamin D per day as a supplement is unlikely to cause harm...</a:t>
            </a:r>
          </a:p>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a:lstStyle/>
          <a:p>
            <a:fld id="{DE3B1EA1-00FD-4C61-B7E4-12501C6CC848}" type="slidenum">
              <a:rPr lang="en-GB"/>
              <a:pPr/>
              <a:t>20</a:t>
            </a:fld>
            <a:endParaRPr lang="en-GB"/>
          </a:p>
        </p:txBody>
      </p:sp>
    </p:spTree>
    <p:extLst>
      <p:ext uri="{BB962C8B-B14F-4D97-AF65-F5344CB8AC3E}">
        <p14:creationId xmlns:p14="http://schemas.microsoft.com/office/powerpoint/2010/main" val="564987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pPr>
              <a:spcBef>
                <a:spcPct val="0"/>
              </a:spcBef>
            </a:pPr>
            <a:r>
              <a:rPr lang="en-GB" sz="1400" dirty="0" smtClean="0">
                <a:latin typeface="Arial" charset="0"/>
                <a:cs typeface="Arial" charset="0"/>
              </a:rPr>
              <a:t>The outlook is usually excellent. Both the vitamin levels and the symptoms generally respond well to treatment. However, it can take time (months) for bones to recover and symptoms such as pain to get better or improve.</a:t>
            </a:r>
            <a:r>
              <a:rPr lang="en-GB" dirty="0" smtClean="0">
                <a:latin typeface="Arial" charset="0"/>
                <a:cs typeface="Arial" charset="0"/>
              </a:rPr>
              <a:t/>
            </a:r>
            <a:br>
              <a:rPr lang="en-GB" dirty="0" smtClean="0">
                <a:latin typeface="Arial" charset="0"/>
                <a:cs typeface="Arial" charset="0"/>
              </a:rPr>
            </a:br>
            <a:r>
              <a:rPr lang="en-GB" dirty="0" smtClean="0">
                <a:latin typeface="Arial" charset="0"/>
                <a:cs typeface="Arial" charset="0"/>
              </a:rPr>
              <a:t/>
            </a:r>
            <a:br>
              <a:rPr lang="en-GB" dirty="0" smtClean="0">
                <a:latin typeface="Arial" charset="0"/>
                <a:cs typeface="Arial" charset="0"/>
              </a:rPr>
            </a:br>
            <a:r>
              <a:rPr lang="en-GB" dirty="0" smtClean="0">
                <a:latin typeface="Arial" charset="0"/>
                <a:cs typeface="Arial" charset="0"/>
              </a:rPr>
              <a:t>Vitamin D has been linked to other diseases. In recent years there have been associations with conditions such as cancer, heart disease, infectious disorders, autoimmune disease and diabetes. This does not mean that all people with vitamin D deficiency will get these problems. Nor does it mean that if you have one of these illnesses, a vitamin D deficiency is the cause...but that vitamin D deficiency could be a predisposing factor.</a:t>
            </a:r>
          </a:p>
          <a:p>
            <a:pPr>
              <a:spcBef>
                <a:spcPct val="0"/>
              </a:spcBef>
            </a:pPr>
            <a:endParaRPr lang="en-GB" dirty="0" smtClean="0"/>
          </a:p>
        </p:txBody>
      </p:sp>
      <p:sp>
        <p:nvSpPr>
          <p:cNvPr id="46083" name="Slide Number Placeholder 3"/>
          <p:cNvSpPr>
            <a:spLocks noGrp="1"/>
          </p:cNvSpPr>
          <p:nvPr>
            <p:ph type="sldNum" sz="quarter" idx="5"/>
          </p:nvPr>
        </p:nvSpPr>
        <p:spPr bwMode="auto">
          <a:noFill/>
          <a:ln>
            <a:miter lim="800000"/>
            <a:headEnd/>
            <a:tailEnd/>
          </a:ln>
        </p:spPr>
        <p:txBody>
          <a:bodyPr/>
          <a:lstStyle/>
          <a:p>
            <a:fld id="{E1BFB60E-A0AC-4611-B0DB-35A6DD937C67}" type="slidenum">
              <a:rPr lang="en-GB"/>
              <a:pPr/>
              <a:t>21</a:t>
            </a:fld>
            <a:endParaRPr lang="en-GB"/>
          </a:p>
        </p:txBody>
      </p:sp>
    </p:spTree>
    <p:extLst>
      <p:ext uri="{BB962C8B-B14F-4D97-AF65-F5344CB8AC3E}">
        <p14:creationId xmlns:p14="http://schemas.microsoft.com/office/powerpoint/2010/main" val="1005948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a:lstStyle/>
          <a:p>
            <a:pPr>
              <a:spcBef>
                <a:spcPct val="0"/>
              </a:spcBef>
            </a:pPr>
            <a:endParaRPr lang="en-GB" smtClean="0"/>
          </a:p>
        </p:txBody>
      </p:sp>
      <p:sp>
        <p:nvSpPr>
          <p:cNvPr id="48131" name="Slide Number Placeholder 3"/>
          <p:cNvSpPr>
            <a:spLocks noGrp="1"/>
          </p:cNvSpPr>
          <p:nvPr>
            <p:ph type="sldNum" sz="quarter" idx="5"/>
          </p:nvPr>
        </p:nvSpPr>
        <p:spPr bwMode="auto">
          <a:noFill/>
          <a:ln>
            <a:miter lim="800000"/>
            <a:headEnd/>
            <a:tailEnd/>
          </a:ln>
        </p:spPr>
        <p:txBody>
          <a:bodyPr/>
          <a:lstStyle/>
          <a:p>
            <a:fld id="{8A0CCD56-1260-4B66-BC20-5CF37FE1B1E7}" type="slidenum">
              <a:rPr lang="en-GB"/>
              <a:pPr/>
              <a:t>22</a:t>
            </a:fld>
            <a:endParaRPr lang="en-GB"/>
          </a:p>
        </p:txBody>
      </p:sp>
    </p:spTree>
    <p:extLst>
      <p:ext uri="{BB962C8B-B14F-4D97-AF65-F5344CB8AC3E}">
        <p14:creationId xmlns:p14="http://schemas.microsoft.com/office/powerpoint/2010/main" val="346147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normAutofit lnSpcReduction="10000"/>
          </a:bodyPr>
          <a:lstStyle/>
          <a:p>
            <a:pPr>
              <a:spcBef>
                <a:spcPct val="0"/>
              </a:spcBef>
            </a:pPr>
            <a:r>
              <a:rPr lang="en-GB" smtClean="0"/>
              <a:t>Presntation brief:</a:t>
            </a:r>
            <a:br>
              <a:rPr lang="en-GB" smtClean="0"/>
            </a:br>
            <a:r>
              <a:rPr lang="en-GB" smtClean="0">
                <a:latin typeface="Bell MT" pitchFamily="127" charset="0"/>
              </a:rPr>
              <a:t>Normal summer sunshine exposure should be sufficient for most people to provide adequate levels, however, during the winter months and for certain groups of people sunlight exposure may not provide adequate levels of vitamin D.</a:t>
            </a:r>
            <a:r>
              <a:rPr lang="en-GB" smtClean="0"/>
              <a:t/>
            </a:r>
            <a:br>
              <a:rPr lang="en-GB" smtClean="0"/>
            </a:br>
            <a:r>
              <a:rPr lang="en-GB" smtClean="0"/>
              <a:t>Increasing awareness of vitamin D deficiency in the elderly &amp; Asian population</a:t>
            </a:r>
            <a:br>
              <a:rPr lang="en-GB" smtClean="0"/>
            </a:br>
            <a:r>
              <a:rPr lang="en-GB" smtClean="0"/>
              <a:t>There have also been links with an increased risk of bowel cancer, heart disease, infections and auto-immune diseases, although more research is needed for any conclusive evidence to be derived. </a:t>
            </a:r>
          </a:p>
          <a:p>
            <a:pPr>
              <a:spcBef>
                <a:spcPct val="0"/>
              </a:spcBef>
            </a:pPr>
            <a:r>
              <a:rPr lang="en-GB" smtClean="0"/>
              <a:t>Vitamin D is a vitamin that is needed for good health. Unlike other vitamins, we do not need to get vitamin D from food. A main source of vitamin D is made by our own bodies. It is made in the skin by the action of sunlight. This is a good thing because most foods contain very little vitamin D naturally. Foods that contain vitamin D include:</a:t>
            </a:r>
          </a:p>
          <a:p>
            <a:pPr>
              <a:spcBef>
                <a:spcPct val="0"/>
              </a:spcBef>
            </a:pPr>
            <a:r>
              <a:rPr lang="en-GB" smtClean="0"/>
              <a:t>Oily fish (such as sardines, pilchards, herring, trout, tuna, salmon and mackerel).</a:t>
            </a:r>
          </a:p>
          <a:p>
            <a:pPr>
              <a:spcBef>
                <a:spcPct val="0"/>
              </a:spcBef>
            </a:pPr>
            <a:r>
              <a:rPr lang="en-GB" smtClean="0"/>
              <a:t>Egg yolk.</a:t>
            </a:r>
          </a:p>
          <a:p>
            <a:pPr>
              <a:spcBef>
                <a:spcPct val="0"/>
              </a:spcBef>
            </a:pPr>
            <a:r>
              <a:rPr lang="en-GB" smtClean="0"/>
              <a:t>Fortified foods (this means they have vitamin D added to them) such as margarine, some cereals, infant formula milk.</a:t>
            </a:r>
          </a:p>
          <a:p>
            <a:pPr>
              <a:spcBef>
                <a:spcPct val="0"/>
              </a:spcBef>
            </a:pPr>
            <a:r>
              <a:rPr lang="en-GB" smtClean="0"/>
              <a:t>While scientists have long known that vitamin D plays a critical role in bone health, recent research has begun to suggest that it also serves to regulate the immune system, helping prevent infection, cancer and autoimmune disorders</a:t>
            </a:r>
            <a:br>
              <a:rPr lang="en-GB" smtClean="0"/>
            </a:br>
            <a:r>
              <a:rPr lang="en-GB" smtClean="0"/>
              <a:t>Learn more: </a:t>
            </a:r>
            <a:r>
              <a:rPr lang="en-GB" smtClean="0">
                <a:hlinkClick r:id="rId3"/>
              </a:rPr>
              <a:t>http://www.naturalnews.com/029312_immune_system_vitamin_D.html#ixzz1vmE5Sfx3</a:t>
            </a:r>
            <a:r>
              <a:rPr lang="en-GB" smtClean="0"/>
              <a:t/>
            </a:r>
            <a:br>
              <a:rPr lang="en-GB" smtClean="0"/>
            </a:br>
            <a:endParaRPr lang="en-GB" smtClean="0"/>
          </a:p>
          <a:p>
            <a:pPr>
              <a:spcBef>
                <a:spcPct val="0"/>
              </a:spcBef>
            </a:pPr>
            <a:endParaRPr lang="en-GB" smtClean="0"/>
          </a:p>
        </p:txBody>
      </p:sp>
      <p:sp>
        <p:nvSpPr>
          <p:cNvPr id="30723" name="Slide Number Placeholder 3"/>
          <p:cNvSpPr>
            <a:spLocks noGrp="1"/>
          </p:cNvSpPr>
          <p:nvPr>
            <p:ph type="sldNum" sz="quarter" idx="5"/>
          </p:nvPr>
        </p:nvSpPr>
        <p:spPr bwMode="auto">
          <a:noFill/>
          <a:ln>
            <a:miter lim="800000"/>
            <a:headEnd/>
            <a:tailEnd/>
          </a:ln>
        </p:spPr>
        <p:txBody>
          <a:bodyPr/>
          <a:lstStyle/>
          <a:p>
            <a:fld id="{D24E97BC-03BA-469F-866F-F95C3667D286}" type="slidenum">
              <a:rPr lang="en-GB"/>
              <a:pPr/>
              <a:t>3</a:t>
            </a:fld>
            <a:endParaRPr lang="en-GB"/>
          </a:p>
        </p:txBody>
      </p:sp>
    </p:spTree>
    <p:extLst>
      <p:ext uri="{BB962C8B-B14F-4D97-AF65-F5344CB8AC3E}">
        <p14:creationId xmlns:p14="http://schemas.microsoft.com/office/powerpoint/2010/main" val="4026182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64D677-959C-466C-9B0B-C59F859DCEFB}" type="slidenum">
              <a:rPr lang="en-GB" smtClean="0"/>
              <a:pPr/>
              <a:t>4</a:t>
            </a:fld>
            <a:endParaRPr lang="en-GB"/>
          </a:p>
        </p:txBody>
      </p:sp>
    </p:spTree>
    <p:extLst>
      <p:ext uri="{BB962C8B-B14F-4D97-AF65-F5344CB8AC3E}">
        <p14:creationId xmlns:p14="http://schemas.microsoft.com/office/powerpoint/2010/main" val="144635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cs typeface="Arial" charset="0"/>
              </a:rPr>
              <a:t>A main source of Vitamin D is made by our own bodies, through the exposure to sunlight. Ultraviolet B (UVB) rays in sunlight convert cholesterol in the skin into vitamin 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7464D677-959C-466C-9B0B-C59F859DCEFB}" type="slidenum">
              <a:rPr lang="en-GB" smtClean="0"/>
              <a:pPr/>
              <a:t>5</a:t>
            </a:fld>
            <a:endParaRPr lang="en-GB"/>
          </a:p>
        </p:txBody>
      </p:sp>
    </p:spTree>
    <p:extLst>
      <p:ext uri="{BB962C8B-B14F-4D97-AF65-F5344CB8AC3E}">
        <p14:creationId xmlns:p14="http://schemas.microsoft.com/office/powerpoint/2010/main" val="395775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cs typeface="Arial" charset="0"/>
              </a:rPr>
              <a:t>Foods that contain vitamin D include: Oily fish, egg yolk and Fortified foods </a:t>
            </a:r>
          </a:p>
          <a:p>
            <a:endParaRPr lang="en-US" dirty="0"/>
          </a:p>
        </p:txBody>
      </p:sp>
      <p:sp>
        <p:nvSpPr>
          <p:cNvPr id="4" name="Slide Number Placeholder 3"/>
          <p:cNvSpPr>
            <a:spLocks noGrp="1"/>
          </p:cNvSpPr>
          <p:nvPr>
            <p:ph type="sldNum" sz="quarter" idx="10"/>
          </p:nvPr>
        </p:nvSpPr>
        <p:spPr/>
        <p:txBody>
          <a:bodyPr/>
          <a:lstStyle/>
          <a:p>
            <a:fld id="{7464D677-959C-466C-9B0B-C59F859DCEFB}" type="slidenum">
              <a:rPr lang="en-GB" smtClean="0"/>
              <a:pPr/>
              <a:t>6</a:t>
            </a:fld>
            <a:endParaRPr lang="en-GB"/>
          </a:p>
        </p:txBody>
      </p:sp>
    </p:spTree>
    <p:extLst>
      <p:ext uri="{BB962C8B-B14F-4D97-AF65-F5344CB8AC3E}">
        <p14:creationId xmlns:p14="http://schemas.microsoft.com/office/powerpoint/2010/main" val="131691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normAutofit lnSpcReduction="10000"/>
          </a:bodyPr>
          <a:lstStyle/>
          <a:p>
            <a:pPr>
              <a:spcBef>
                <a:spcPct val="0"/>
              </a:spcBef>
            </a:pPr>
            <a:r>
              <a:rPr lang="en-GB" smtClean="0"/>
              <a:t>-It has been long established that up to 50% of the UK population  may have insufficient levels of vitamin D in the body due to a lack of exposure to direct sunlight </a:t>
            </a:r>
          </a:p>
          <a:p>
            <a:pPr>
              <a:spcBef>
                <a:spcPct val="0"/>
              </a:spcBef>
            </a:pPr>
            <a:endParaRPr lang="en-GB" smtClean="0"/>
          </a:p>
          <a:p>
            <a:pPr>
              <a:spcBef>
                <a:spcPct val="0"/>
              </a:spcBef>
            </a:pPr>
            <a:r>
              <a:rPr lang="en-GB" smtClean="0"/>
              <a:t>-This is due to a number of factors, most significant is due to a lack of exposure to direct sunlight (90% of vitamin D levels produced via this route)</a:t>
            </a:r>
          </a:p>
          <a:p>
            <a:pPr>
              <a:spcBef>
                <a:spcPct val="0"/>
              </a:spcBef>
            </a:pPr>
            <a:endParaRPr lang="en-GB" smtClean="0"/>
          </a:p>
          <a:p>
            <a:pPr>
              <a:spcBef>
                <a:spcPct val="0"/>
              </a:spcBef>
            </a:pPr>
            <a:r>
              <a:rPr lang="en-US" smtClean="0"/>
              <a:t>-Those at a greater risk include: pregnant and breastfeeding women, babies and children under 5, over 65, those who are housebound or cover up more in the sun, darker skin people such as the African, African-Caribbean and South Asian origin. Those with certain medical conditions such as Crohn’s &amp; Coeliac disease, certain liver and kidney diseases as well.</a:t>
            </a:r>
          </a:p>
          <a:p>
            <a:pPr>
              <a:spcBef>
                <a:spcPct val="0"/>
              </a:spcBef>
            </a:pPr>
            <a:r>
              <a:rPr lang="en-US" smtClean="0"/>
              <a:t> </a:t>
            </a:r>
          </a:p>
          <a:p>
            <a:pPr>
              <a:spcBef>
                <a:spcPct val="0"/>
              </a:spcBef>
            </a:pPr>
            <a:endParaRPr lang="en-GB" smtClean="0"/>
          </a:p>
          <a:p>
            <a:pPr>
              <a:spcBef>
                <a:spcPct val="0"/>
              </a:spcBef>
            </a:pPr>
            <a:r>
              <a:rPr lang="en-GB" smtClean="0"/>
              <a:t>Vitamin D deficiency means that there is not enough vitamin D in your body. Broadly speaking, this can occur in three situations:</a:t>
            </a:r>
          </a:p>
          <a:p>
            <a:pPr>
              <a:spcBef>
                <a:spcPct val="0"/>
              </a:spcBef>
            </a:pPr>
            <a:r>
              <a:rPr lang="en-GB" smtClean="0"/>
              <a:t>The body has an increased need for vitamin D.</a:t>
            </a:r>
          </a:p>
          <a:p>
            <a:pPr>
              <a:spcBef>
                <a:spcPct val="0"/>
              </a:spcBef>
            </a:pPr>
            <a:r>
              <a:rPr lang="en-GB" smtClean="0"/>
              <a:t>The body is unable to make enough vitamin D.</a:t>
            </a:r>
          </a:p>
          <a:p>
            <a:pPr>
              <a:spcBef>
                <a:spcPct val="0"/>
              </a:spcBef>
            </a:pPr>
            <a:r>
              <a:rPr lang="en-GB" smtClean="0"/>
              <a:t>Not enough vitamin D is being taken in the diet.</a:t>
            </a:r>
          </a:p>
          <a:p>
            <a:pPr>
              <a:spcBef>
                <a:spcPct val="0"/>
              </a:spcBef>
            </a:pPr>
            <a:endParaRPr lang="en-GB" smtClean="0"/>
          </a:p>
          <a:p>
            <a:pPr>
              <a:spcBef>
                <a:spcPct val="0"/>
              </a:spcBef>
            </a:pPr>
            <a:r>
              <a:rPr lang="en-GB" smtClean="0"/>
              <a:t>Vitamin D deficiency can also occur in people taking certain medicines - examples include: carbamazepine, phenytoin, primidone, barbiturates and some anti-HIV medicines. Vitamin D deficiency can also occur in people taking certain medicines - examples include: carbamazepine, phenytoin, primidone, barbiturates and some anti-HIV medicines. </a:t>
            </a:r>
          </a:p>
        </p:txBody>
      </p:sp>
      <p:sp>
        <p:nvSpPr>
          <p:cNvPr id="32771" name="Slide Number Placeholder 3"/>
          <p:cNvSpPr>
            <a:spLocks noGrp="1"/>
          </p:cNvSpPr>
          <p:nvPr>
            <p:ph type="sldNum" sz="quarter" idx="5"/>
          </p:nvPr>
        </p:nvSpPr>
        <p:spPr bwMode="auto">
          <a:noFill/>
          <a:ln>
            <a:miter lim="800000"/>
            <a:headEnd/>
            <a:tailEnd/>
          </a:ln>
        </p:spPr>
        <p:txBody>
          <a:bodyPr/>
          <a:lstStyle/>
          <a:p>
            <a:fld id="{A1911523-AF2E-4CB3-A5F9-2BA271E34C79}" type="slidenum">
              <a:rPr lang="en-GB"/>
              <a:pPr/>
              <a:t>7</a:t>
            </a:fld>
            <a:endParaRPr lang="en-GB"/>
          </a:p>
        </p:txBody>
      </p:sp>
    </p:spTree>
    <p:extLst>
      <p:ext uri="{BB962C8B-B14F-4D97-AF65-F5344CB8AC3E}">
        <p14:creationId xmlns:p14="http://schemas.microsoft.com/office/powerpoint/2010/main" val="120766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64D677-959C-466C-9B0B-C59F859DCEFB}" type="slidenum">
              <a:rPr lang="en-GB" smtClean="0"/>
              <a:pPr/>
              <a:t>8</a:t>
            </a:fld>
            <a:endParaRPr lang="en-GB"/>
          </a:p>
        </p:txBody>
      </p:sp>
    </p:spTree>
    <p:extLst>
      <p:ext uri="{BB962C8B-B14F-4D97-AF65-F5344CB8AC3E}">
        <p14:creationId xmlns:p14="http://schemas.microsoft.com/office/powerpoint/2010/main" val="335525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464D677-959C-466C-9B0B-C59F859DCEFB}" type="slidenum">
              <a:rPr lang="en-GB" smtClean="0"/>
              <a:pPr/>
              <a:t>9</a:t>
            </a:fld>
            <a:endParaRPr lang="en-GB"/>
          </a:p>
        </p:txBody>
      </p:sp>
    </p:spTree>
    <p:extLst>
      <p:ext uri="{BB962C8B-B14F-4D97-AF65-F5344CB8AC3E}">
        <p14:creationId xmlns:p14="http://schemas.microsoft.com/office/powerpoint/2010/main" val="309190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413FFD2B-0F7B-4AAB-BFD4-F2578A5895E3}"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D4A6F1A-66A1-4AEE-BADB-8F2849B1FF20}"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3D8A546-29EF-4AD1-9252-A8A6EBFDE5D5}"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71EC319-36B4-4501-A30D-EAF35D5C5783}"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0A8CDA0-B978-447A-BBD4-1C213FC35195}"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3D6E7AF-6B65-431D-9FBF-32F41C27F34B}"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006667F2-AB30-4532-9BFC-AC7687C9CC92}"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61797BD-C1B9-4E8E-8A25-FA4DB0ECE613}"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B0A0995-D927-44A3-A9AB-7053188C1390}"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9AAB6B-B4A2-4074-BC6D-25760A574AFA}"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21590A5-7843-41B5-956A-43B22389588C}"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4B4AE47-DF04-46C6-B41F-52DF7A8E5BBC}"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EAAC017E-FC3F-4C99-8359-70122AFCFAE4}" type="datetimeFigureOut">
              <a:rPr lang="en-GB"/>
              <a:pPr/>
              <a:t>26/10/2014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67CA8DA9-92F3-44BB-B5DE-5761D02A2163}"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882750F8-47D6-46F9-8EBE-A6F2D88C6318}" type="datetimeFigureOut">
              <a:rPr lang="en-GB"/>
              <a:pPr/>
              <a:t>26/10/2014</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6074A976-BBEB-4335-9BED-A47514295A7F}"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197FE612-6E55-41DF-914D-75821D9A6D38}" type="datetimeFigureOut">
              <a:rPr lang="en-GB"/>
              <a:pPr/>
              <a:t>26/10/2014</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16BB0638-1BDF-4E41-9EEB-478182100847}"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D911204-1764-483D-B909-2BFEFC7E8A5F}" type="datetimeFigureOut">
              <a:rPr lang="en-GB"/>
              <a:pPr/>
              <a:t>26/10/2014</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DFCD83AF-CA20-4A64-A08E-812EEEC1BE9E}"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60F504-332C-4C28-AE2C-2FEBE8FDF5E5}" type="datetimeFigureOut">
              <a:rPr lang="en-GB"/>
              <a:pPr/>
              <a:t>26/10/2014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EF87D7B3-0E45-4ADD-914A-623AC2F8FED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0B18004F-2047-41B8-9DC5-8FDB661C746C}"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934BD69-F184-4163-9523-3F26BA53BA32}"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70186D6-C696-471F-A9B7-174EC4D3D523}" type="datetimeFigureOut">
              <a:rPr lang="en-GB"/>
              <a:pPr/>
              <a:t>26/10/2014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A7B2303B-A665-45C5-81A9-DAFB59FADEC4}"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F548F61-44FF-4981-ADBF-3017C722829D}"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55118E5-A282-45A0-BCC2-47293EDB7EE7}"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DC00D58-87B1-4F34-B1F6-BAA679D94512}"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D25C7F1-E972-4DFA-B4B9-9005B9B67E4B}"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1A4CC5B-EDFC-47E7-80E8-AD6AE3971A66}" type="datetimeFigureOut">
              <a:rPr lang="en-GB"/>
              <a:pPr/>
              <a:t>26/10/2014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4539A12-3C77-4AEC-882F-A81C8BD44020}"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6ECFC207-5999-4203-8E6D-DD030F7C6A55}" type="datetimeFigureOut">
              <a:rPr lang="en-GB"/>
              <a:pPr/>
              <a:t>26/10/2014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16BE47E2-4983-4136-B662-952E66AFDC04}"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37939431-3EE5-4B72-B0F8-6BC89A36BF50}" type="datetimeFigureOut">
              <a:rPr lang="en-GB"/>
              <a:pPr/>
              <a:t>26/10/2014</a:t>
            </a:fld>
            <a:endParaRPr lang="en-GB"/>
          </a:p>
        </p:txBody>
      </p:sp>
      <p:sp>
        <p:nvSpPr>
          <p:cNvPr id="8" name="Footer Placeholder 4"/>
          <p:cNvSpPr>
            <a:spLocks noGrp="1"/>
          </p:cNvSpPr>
          <p:nvPr>
            <p:ph type="ftr" sz="quarter" idx="11"/>
          </p:nvPr>
        </p:nvSpPr>
        <p:spPr/>
        <p:txBody>
          <a:bodyPr/>
          <a:lstStyle>
            <a:lvl1pPr>
              <a:defRPr/>
            </a:lvl1pPr>
          </a:lstStyle>
          <a:p>
            <a:endParaRPr lang="en-GB"/>
          </a:p>
        </p:txBody>
      </p:sp>
      <p:sp>
        <p:nvSpPr>
          <p:cNvPr id="9" name="Slide Number Placeholder 5"/>
          <p:cNvSpPr>
            <a:spLocks noGrp="1"/>
          </p:cNvSpPr>
          <p:nvPr>
            <p:ph type="sldNum" sz="quarter" idx="12"/>
          </p:nvPr>
        </p:nvSpPr>
        <p:spPr/>
        <p:txBody>
          <a:bodyPr/>
          <a:lstStyle>
            <a:lvl1pPr>
              <a:defRPr/>
            </a:lvl1pPr>
          </a:lstStyle>
          <a:p>
            <a:fld id="{1F16C87F-AAA3-489E-9D4D-70DF74F96E2C}"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B3CD6A4A-CE04-46D8-8FDA-019F603398A3}" type="datetimeFigureOut">
              <a:rPr lang="en-GB"/>
              <a:pPr/>
              <a:t>26/10/2014</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2822FCC9-48A7-4ABF-ADE1-7726CF9AFD8C}"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C24D9CD-D37E-4308-BB49-5E1029BB758F}" type="datetimeFigureOut">
              <a:rPr lang="en-GB"/>
              <a:pPr/>
              <a:t>26/10/2014</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F3CB008C-A08E-44FF-A9CF-46048ADE631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96CCF5D-8F97-44C4-8E9B-E30F3E4ECE5C}" type="datetimeFigureOut">
              <a:rPr lang="en-GB"/>
              <a:pPr/>
              <a:t>26/10/2014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BD742EC3-7CB5-4B50-914F-2B114A457C81}"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2300A21-51FC-4542-8669-7429D3AA5C60}" type="datetimeFigureOut">
              <a:rPr lang="en-GB"/>
              <a:pPr/>
              <a:t>26/10/2014</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29D5F089-C7B5-44BF-8428-9C9DFADC364E}"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7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27" charset="0"/>
              </a:defRPr>
            </a:lvl1pPr>
          </a:lstStyle>
          <a:p>
            <a:fld id="{1E8A5CCC-D6C9-4573-8205-75845CC2BE99}" type="datetimeFigureOut">
              <a:rPr lang="en-GB"/>
              <a:pPr/>
              <a:t>26/10/2014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27"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27" charset="0"/>
              </a:defRPr>
            </a:lvl1pPr>
          </a:lstStyle>
          <a:p>
            <a:fld id="{691F8975-DBF1-41F4-BE36-16F1323EBD8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ＭＳ Ｐゴシック" pitchFamily="127" charset="-128"/>
          <a:cs typeface="+mj-cs"/>
        </a:defRPr>
      </a:lvl1pPr>
      <a:lvl2pPr algn="ctr" rtl="0" fontAlgn="base">
        <a:spcBef>
          <a:spcPct val="0"/>
        </a:spcBef>
        <a:spcAft>
          <a:spcPct val="0"/>
        </a:spcAft>
        <a:defRPr sz="4400">
          <a:solidFill>
            <a:schemeClr val="tx1"/>
          </a:solidFill>
          <a:latin typeface="Calibri" pitchFamily="127" charset="0"/>
          <a:ea typeface="ＭＳ Ｐゴシック" pitchFamily="127" charset="-128"/>
        </a:defRPr>
      </a:lvl2pPr>
      <a:lvl3pPr algn="ctr" rtl="0" fontAlgn="base">
        <a:spcBef>
          <a:spcPct val="0"/>
        </a:spcBef>
        <a:spcAft>
          <a:spcPct val="0"/>
        </a:spcAft>
        <a:defRPr sz="4400">
          <a:solidFill>
            <a:schemeClr val="tx1"/>
          </a:solidFill>
          <a:latin typeface="Calibri" pitchFamily="127" charset="0"/>
          <a:ea typeface="ＭＳ Ｐゴシック" pitchFamily="127" charset="-128"/>
        </a:defRPr>
      </a:lvl3pPr>
      <a:lvl4pPr algn="ctr" rtl="0" fontAlgn="base">
        <a:spcBef>
          <a:spcPct val="0"/>
        </a:spcBef>
        <a:spcAft>
          <a:spcPct val="0"/>
        </a:spcAft>
        <a:defRPr sz="4400">
          <a:solidFill>
            <a:schemeClr val="tx1"/>
          </a:solidFill>
          <a:latin typeface="Calibri" pitchFamily="127" charset="0"/>
          <a:ea typeface="ＭＳ Ｐゴシック" pitchFamily="127" charset="-128"/>
        </a:defRPr>
      </a:lvl4pPr>
      <a:lvl5pPr algn="ctr" rtl="0" fontAlgn="base">
        <a:spcBef>
          <a:spcPct val="0"/>
        </a:spcBef>
        <a:spcAft>
          <a:spcPct val="0"/>
        </a:spcAft>
        <a:defRPr sz="4400">
          <a:solidFill>
            <a:schemeClr val="tx1"/>
          </a:solidFill>
          <a:latin typeface="Calibri" pitchFamily="127" charset="0"/>
          <a:ea typeface="ＭＳ Ｐゴシック" pitchFamily="127" charset="-128"/>
        </a:defRPr>
      </a:lvl5pPr>
      <a:lvl6pPr marL="457200" algn="ctr" rtl="0" fontAlgn="base">
        <a:spcBef>
          <a:spcPct val="0"/>
        </a:spcBef>
        <a:spcAft>
          <a:spcPct val="0"/>
        </a:spcAft>
        <a:defRPr sz="4400">
          <a:solidFill>
            <a:schemeClr val="tx1"/>
          </a:solidFill>
          <a:latin typeface="Calibri" pitchFamily="127" charset="0"/>
          <a:ea typeface="ＭＳ Ｐゴシック" pitchFamily="127" charset="-128"/>
        </a:defRPr>
      </a:lvl6pPr>
      <a:lvl7pPr marL="914400" algn="ctr" rtl="0" fontAlgn="base">
        <a:spcBef>
          <a:spcPct val="0"/>
        </a:spcBef>
        <a:spcAft>
          <a:spcPct val="0"/>
        </a:spcAft>
        <a:defRPr sz="4400">
          <a:solidFill>
            <a:schemeClr val="tx1"/>
          </a:solidFill>
          <a:latin typeface="Calibri" pitchFamily="127" charset="0"/>
          <a:ea typeface="ＭＳ Ｐゴシック" pitchFamily="127" charset="-128"/>
        </a:defRPr>
      </a:lvl7pPr>
      <a:lvl8pPr marL="1371600" algn="ctr" rtl="0" fontAlgn="base">
        <a:spcBef>
          <a:spcPct val="0"/>
        </a:spcBef>
        <a:spcAft>
          <a:spcPct val="0"/>
        </a:spcAft>
        <a:defRPr sz="4400">
          <a:solidFill>
            <a:schemeClr val="tx1"/>
          </a:solidFill>
          <a:latin typeface="Calibri" pitchFamily="127" charset="0"/>
          <a:ea typeface="ＭＳ Ｐゴシック" pitchFamily="127" charset="-128"/>
        </a:defRPr>
      </a:lvl8pPr>
      <a:lvl9pPr marL="1828800" algn="ctr" rtl="0" fontAlgn="base">
        <a:spcBef>
          <a:spcPct val="0"/>
        </a:spcBef>
        <a:spcAft>
          <a:spcPct val="0"/>
        </a:spcAft>
        <a:defRPr sz="4400">
          <a:solidFill>
            <a:schemeClr val="tx1"/>
          </a:solidFill>
          <a:latin typeface="Calibri" pitchFamily="127" charset="0"/>
          <a:ea typeface="ＭＳ Ｐゴシック" pitchFamily="127" charset="-128"/>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pitchFamily="127" charset="-128"/>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pitchFamily="127" charset="-128"/>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pitchFamily="127" charset="-128"/>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pitchFamily="127" charset="-128"/>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pitchFamily="12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27" charset="0"/>
              </a:defRPr>
            </a:lvl1pPr>
          </a:lstStyle>
          <a:p>
            <a:fld id="{1B3D850A-83EF-4EA8-AA07-AC8A73A672F8}" type="datetimeFigureOut">
              <a:rPr lang="en-GB"/>
              <a:pPr/>
              <a:t>26/10/2014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27"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27" charset="0"/>
              </a:defRPr>
            </a:lvl1pPr>
          </a:lstStyle>
          <a:p>
            <a:fld id="{F36650BD-6902-4F40-8922-CF178507E9D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4400" kern="1200">
          <a:solidFill>
            <a:schemeClr val="tx1"/>
          </a:solidFill>
          <a:latin typeface="+mj-lt"/>
          <a:ea typeface="ＭＳ Ｐゴシック" pitchFamily="127" charset="-128"/>
          <a:cs typeface="+mj-cs"/>
        </a:defRPr>
      </a:lvl1pPr>
      <a:lvl2pPr algn="ctr" rtl="0" fontAlgn="base">
        <a:spcBef>
          <a:spcPct val="0"/>
        </a:spcBef>
        <a:spcAft>
          <a:spcPct val="0"/>
        </a:spcAft>
        <a:defRPr sz="4400">
          <a:solidFill>
            <a:schemeClr val="tx1"/>
          </a:solidFill>
          <a:latin typeface="Calibri" pitchFamily="127" charset="0"/>
          <a:ea typeface="ＭＳ Ｐゴシック" pitchFamily="127" charset="-128"/>
        </a:defRPr>
      </a:lvl2pPr>
      <a:lvl3pPr algn="ctr" rtl="0" fontAlgn="base">
        <a:spcBef>
          <a:spcPct val="0"/>
        </a:spcBef>
        <a:spcAft>
          <a:spcPct val="0"/>
        </a:spcAft>
        <a:defRPr sz="4400">
          <a:solidFill>
            <a:schemeClr val="tx1"/>
          </a:solidFill>
          <a:latin typeface="Calibri" pitchFamily="127" charset="0"/>
          <a:ea typeface="ＭＳ Ｐゴシック" pitchFamily="127" charset="-128"/>
        </a:defRPr>
      </a:lvl3pPr>
      <a:lvl4pPr algn="ctr" rtl="0" fontAlgn="base">
        <a:spcBef>
          <a:spcPct val="0"/>
        </a:spcBef>
        <a:spcAft>
          <a:spcPct val="0"/>
        </a:spcAft>
        <a:defRPr sz="4400">
          <a:solidFill>
            <a:schemeClr val="tx1"/>
          </a:solidFill>
          <a:latin typeface="Calibri" pitchFamily="127" charset="0"/>
          <a:ea typeface="ＭＳ Ｐゴシック" pitchFamily="127" charset="-128"/>
        </a:defRPr>
      </a:lvl4pPr>
      <a:lvl5pPr algn="ctr" rtl="0" fontAlgn="base">
        <a:spcBef>
          <a:spcPct val="0"/>
        </a:spcBef>
        <a:spcAft>
          <a:spcPct val="0"/>
        </a:spcAft>
        <a:defRPr sz="4400">
          <a:solidFill>
            <a:schemeClr val="tx1"/>
          </a:solidFill>
          <a:latin typeface="Calibri" pitchFamily="127" charset="0"/>
          <a:ea typeface="ＭＳ Ｐゴシック" pitchFamily="127" charset="-128"/>
        </a:defRPr>
      </a:lvl5pPr>
      <a:lvl6pPr marL="457200" algn="ctr" rtl="0" fontAlgn="base">
        <a:spcBef>
          <a:spcPct val="0"/>
        </a:spcBef>
        <a:spcAft>
          <a:spcPct val="0"/>
        </a:spcAft>
        <a:defRPr sz="4400">
          <a:solidFill>
            <a:schemeClr val="tx1"/>
          </a:solidFill>
          <a:latin typeface="Calibri" pitchFamily="127" charset="0"/>
          <a:ea typeface="ＭＳ Ｐゴシック" pitchFamily="127" charset="-128"/>
        </a:defRPr>
      </a:lvl6pPr>
      <a:lvl7pPr marL="914400" algn="ctr" rtl="0" fontAlgn="base">
        <a:spcBef>
          <a:spcPct val="0"/>
        </a:spcBef>
        <a:spcAft>
          <a:spcPct val="0"/>
        </a:spcAft>
        <a:defRPr sz="4400">
          <a:solidFill>
            <a:schemeClr val="tx1"/>
          </a:solidFill>
          <a:latin typeface="Calibri" pitchFamily="127" charset="0"/>
          <a:ea typeface="ＭＳ Ｐゴシック" pitchFamily="127" charset="-128"/>
        </a:defRPr>
      </a:lvl7pPr>
      <a:lvl8pPr marL="1371600" algn="ctr" rtl="0" fontAlgn="base">
        <a:spcBef>
          <a:spcPct val="0"/>
        </a:spcBef>
        <a:spcAft>
          <a:spcPct val="0"/>
        </a:spcAft>
        <a:defRPr sz="4400">
          <a:solidFill>
            <a:schemeClr val="tx1"/>
          </a:solidFill>
          <a:latin typeface="Calibri" pitchFamily="127" charset="0"/>
          <a:ea typeface="ＭＳ Ｐゴシック" pitchFamily="127" charset="-128"/>
        </a:defRPr>
      </a:lvl8pPr>
      <a:lvl9pPr marL="1828800" algn="ctr" rtl="0" fontAlgn="base">
        <a:spcBef>
          <a:spcPct val="0"/>
        </a:spcBef>
        <a:spcAft>
          <a:spcPct val="0"/>
        </a:spcAft>
        <a:defRPr sz="4400">
          <a:solidFill>
            <a:schemeClr val="tx1"/>
          </a:solidFill>
          <a:latin typeface="Calibri" pitchFamily="127" charset="0"/>
          <a:ea typeface="ＭＳ Ｐゴシック" pitchFamily="127" charset="-128"/>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pitchFamily="127" charset="-128"/>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pitchFamily="127" charset="-128"/>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pitchFamily="127" charset="-128"/>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pitchFamily="127" charset="-128"/>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pitchFamily="12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7"/>
          <p:cNvGrpSpPr>
            <a:grpSpLocks/>
          </p:cNvGrpSpPr>
          <p:nvPr/>
        </p:nvGrpSpPr>
        <p:grpSpPr bwMode="auto">
          <a:xfrm>
            <a:off x="-1714544" y="285728"/>
            <a:ext cx="6192838" cy="6048375"/>
            <a:chOff x="-1620688" y="439006"/>
            <a:chExt cx="6192688" cy="6048672"/>
          </a:xfrm>
        </p:grpSpPr>
        <p:pic>
          <p:nvPicPr>
            <p:cNvPr id="26628" name="Picture 2" descr="http://t2.gstatic.com/images?q=tbn:ANd9GcSsmWYlBs9IOERDj42TjU-_W4JDnrrUpIaBuNi9iZCVfVDxfZBY"/>
            <p:cNvPicPr>
              <a:picLocks noChangeAspect="1" noChangeArrowheads="1"/>
            </p:cNvPicPr>
            <p:nvPr/>
          </p:nvPicPr>
          <p:blipFill>
            <a:blip r:embed="rId3" cstate="print">
              <a:clrChange>
                <a:clrFrom>
                  <a:srgbClr val="FFFFF4"/>
                </a:clrFrom>
                <a:clrTo>
                  <a:srgbClr val="FFFFF4">
                    <a:alpha val="0"/>
                  </a:srgbClr>
                </a:clrTo>
              </a:clrChange>
            </a:blip>
            <a:srcRect/>
            <a:stretch>
              <a:fillRect/>
            </a:stretch>
          </p:blipFill>
          <p:spPr bwMode="auto">
            <a:xfrm>
              <a:off x="1763688" y="1530200"/>
              <a:ext cx="2808312" cy="2808312"/>
            </a:xfrm>
            <a:prstGeom prst="rect">
              <a:avLst/>
            </a:prstGeom>
            <a:noFill/>
            <a:ln w="9525">
              <a:noFill/>
              <a:miter lim="800000"/>
              <a:headEnd/>
              <a:tailEnd/>
            </a:ln>
          </p:spPr>
        </p:pic>
        <p:pic>
          <p:nvPicPr>
            <p:cNvPr id="26629" name="Picture 3"/>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620688" y="439006"/>
              <a:ext cx="6048672" cy="6048672"/>
            </a:xfrm>
            <a:prstGeom prst="rect">
              <a:avLst/>
            </a:prstGeom>
            <a:noFill/>
            <a:ln w="9525">
              <a:noFill/>
              <a:miter lim="800000"/>
              <a:headEnd/>
              <a:tailEnd/>
            </a:ln>
          </p:spPr>
        </p:pic>
      </p:grpSp>
      <p:sp>
        <p:nvSpPr>
          <p:cNvPr id="6" name="Title 1"/>
          <p:cNvSpPr>
            <a:spLocks noGrp="1"/>
          </p:cNvSpPr>
          <p:nvPr>
            <p:ph type="ctrTitle"/>
          </p:nvPr>
        </p:nvSpPr>
        <p:spPr>
          <a:xfrm>
            <a:off x="4714876" y="1928802"/>
            <a:ext cx="4143404" cy="2308221"/>
          </a:xfrm>
          <a:solidFill>
            <a:srgbClr val="FFFF66"/>
          </a:solidFill>
          <a:ln>
            <a:solidFill>
              <a:schemeClr val="accent6">
                <a:lumMod val="75000"/>
              </a:schemeClr>
            </a:solidFill>
          </a:ln>
          <a:effectLst>
            <a:glow rad="228600">
              <a:schemeClr val="accent6">
                <a:satMod val="175000"/>
                <a:alpha val="40000"/>
              </a:schemeClr>
            </a:glow>
          </a:effectLst>
        </p:spPr>
        <p:txBody>
          <a:bodyPr>
            <a:normAutofit/>
          </a:bodyPr>
          <a:lstStyle/>
          <a:p>
            <a:r>
              <a:rPr lang="en-GB" sz="4800" b="1" dirty="0" smtClean="0">
                <a:effectLst>
                  <a:outerShdw blurRad="38100" dist="38100" dir="2700000" algn="tl">
                    <a:srgbClr val="000000">
                      <a:alpha val="43137"/>
                    </a:srgbClr>
                  </a:outerShdw>
                </a:effectLst>
                <a:latin typeface="Arial" pitchFamily="34" charset="0"/>
                <a:cs typeface="Arial" pitchFamily="34" charset="0"/>
              </a:rPr>
              <a:t>The ‘Wonder’ Vitamin</a:t>
            </a:r>
            <a:endParaRPr lang="en-GB" sz="6000"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7" name="Subtitle 2"/>
          <p:cNvSpPr>
            <a:spLocks noGrp="1"/>
          </p:cNvSpPr>
          <p:nvPr>
            <p:ph type="subTitle" idx="1"/>
          </p:nvPr>
        </p:nvSpPr>
        <p:spPr>
          <a:xfrm>
            <a:off x="5651500" y="5562600"/>
            <a:ext cx="2808288" cy="946150"/>
          </a:xfrm>
        </p:spPr>
        <p:txBody>
          <a:bodyPr>
            <a:normAutofit/>
          </a:bodyPr>
          <a:lstStyle/>
          <a:p>
            <a:pPr>
              <a:lnSpc>
                <a:spcPct val="90000"/>
              </a:lnSpc>
            </a:pPr>
            <a:r>
              <a:rPr lang="en-US" b="1" dirty="0" smtClean="0">
                <a:solidFill>
                  <a:schemeClr val="accent6">
                    <a:lumMod val="50000"/>
                  </a:schemeClr>
                </a:solidFill>
                <a:effectLst>
                  <a:outerShdw blurRad="38100" dist="38100" dir="2700000" algn="tl">
                    <a:srgbClr val="000000">
                      <a:alpha val="43137"/>
                    </a:srgbClr>
                  </a:outerShdw>
                </a:effectLst>
                <a:latin typeface="+mj-lt"/>
                <a:cs typeface="Arial" charset="0"/>
              </a:rPr>
              <a:t>ALTAF </a:t>
            </a:r>
            <a:r>
              <a:rPr lang="en-US" b="1" dirty="0" smtClean="0">
                <a:solidFill>
                  <a:schemeClr val="accent6">
                    <a:lumMod val="50000"/>
                  </a:schemeClr>
                </a:solidFill>
                <a:effectLst>
                  <a:outerShdw blurRad="38100" dist="38100" dir="2700000" algn="tl">
                    <a:srgbClr val="000000">
                      <a:alpha val="43137"/>
                    </a:srgbClr>
                  </a:outerShdw>
                </a:effectLst>
                <a:latin typeface="+mj-lt"/>
                <a:cs typeface="Arial" charset="0"/>
              </a:rPr>
              <a:t>VAIYA</a:t>
            </a:r>
            <a:endParaRPr lang="en-US" b="1" dirty="0" smtClean="0">
              <a:solidFill>
                <a:schemeClr val="accent6">
                  <a:lumMod val="50000"/>
                </a:schemeClr>
              </a:solidFill>
              <a:effectLst>
                <a:outerShdw blurRad="38100" dist="38100" dir="2700000" algn="tl">
                  <a:srgbClr val="000000">
                    <a:alpha val="43137"/>
                  </a:srgbClr>
                </a:outerShdw>
              </a:effectLst>
              <a:latin typeface="+mj-lt"/>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2500298" y="214290"/>
            <a:ext cx="6643702" cy="1077218"/>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r>
              <a:rPr lang="en-GB" sz="3200" b="1" dirty="0">
                <a:effectLst>
                  <a:outerShdw blurRad="38100" dist="38100" dir="2700000" algn="tl">
                    <a:srgbClr val="000000">
                      <a:alpha val="43137"/>
                    </a:srgbClr>
                  </a:outerShdw>
                </a:effectLst>
                <a:cs typeface="Arial" charset="0"/>
              </a:rPr>
              <a:t>Why are Asians and elderly more at risk?</a:t>
            </a:r>
          </a:p>
        </p:txBody>
      </p:sp>
      <p:graphicFrame>
        <p:nvGraphicFramePr>
          <p:cNvPr id="5" name="Table 4"/>
          <p:cNvGraphicFramePr>
            <a:graphicFrameLocks noGrp="1"/>
          </p:cNvGraphicFramePr>
          <p:nvPr>
            <p:extLst>
              <p:ext uri="{D42A27DB-BD31-4B8C-83A1-F6EECF244321}">
                <p14:modId xmlns:p14="http://schemas.microsoft.com/office/powerpoint/2010/main" val="3837285986"/>
              </p:ext>
            </p:extLst>
          </p:nvPr>
        </p:nvGraphicFramePr>
        <p:xfrm>
          <a:off x="2571736" y="1714488"/>
          <a:ext cx="6357982" cy="4714884"/>
        </p:xfrm>
        <a:graphic>
          <a:graphicData uri="http://schemas.openxmlformats.org/drawingml/2006/table">
            <a:tbl>
              <a:tblPr firstRow="1" firstCol="1" bandRow="1">
                <a:tableStyleId>{08FB837D-C827-4EFA-A057-4D05807E0F7C}</a:tableStyleId>
              </a:tblPr>
              <a:tblGrid>
                <a:gridCol w="2040351"/>
                <a:gridCol w="4317631"/>
              </a:tblGrid>
              <a:tr h="392262">
                <a:tc>
                  <a:txBody>
                    <a:bodyPr/>
                    <a:lstStyle/>
                    <a:p>
                      <a:pPr marL="0" marR="0">
                        <a:lnSpc>
                          <a:spcPct val="115000"/>
                        </a:lnSpc>
                        <a:spcBef>
                          <a:spcPts val="0"/>
                        </a:spcBef>
                        <a:spcAft>
                          <a:spcPts val="0"/>
                        </a:spcAft>
                      </a:pPr>
                      <a:r>
                        <a:rPr lang="en-GB" sz="1800" b="1" dirty="0">
                          <a:solidFill>
                            <a:schemeClr val="accent6">
                              <a:lumMod val="50000"/>
                            </a:schemeClr>
                          </a:solidFill>
                          <a:effectLst/>
                          <a:latin typeface="Arial" pitchFamily="34" charset="0"/>
                          <a:cs typeface="Arial" pitchFamily="34" charset="0"/>
                        </a:rPr>
                        <a:t>Group</a:t>
                      </a:r>
                      <a:endParaRPr lang="en-GB" sz="1800" b="1" dirty="0">
                        <a:solidFill>
                          <a:schemeClr val="accent6">
                            <a:lumMod val="50000"/>
                          </a:schemeClr>
                        </a:solidFill>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GB" sz="1800" b="1" dirty="0">
                          <a:solidFill>
                            <a:schemeClr val="accent6">
                              <a:lumMod val="50000"/>
                            </a:schemeClr>
                          </a:solidFill>
                          <a:effectLst/>
                          <a:latin typeface="Arial" pitchFamily="34" charset="0"/>
                          <a:cs typeface="Arial" pitchFamily="34" charset="0"/>
                        </a:rPr>
                        <a:t>Cause</a:t>
                      </a:r>
                      <a:endParaRPr lang="en-GB" sz="1800" b="1" dirty="0">
                        <a:solidFill>
                          <a:schemeClr val="accent6">
                            <a:lumMod val="50000"/>
                          </a:schemeClr>
                        </a:solidFill>
                        <a:effectLst/>
                        <a:latin typeface="Arial" pitchFamily="34" charset="0"/>
                        <a:ea typeface="Calibri"/>
                        <a:cs typeface="Arial" pitchFamily="34" charset="0"/>
                      </a:endParaRPr>
                    </a:p>
                  </a:txBody>
                  <a:tcPr marL="68580" marR="68580" marT="0" marB="0"/>
                </a:tc>
              </a:tr>
              <a:tr h="1797713">
                <a:tc>
                  <a:txBody>
                    <a:bodyPr/>
                    <a:lstStyle/>
                    <a:p>
                      <a:pPr marL="0" marR="0">
                        <a:lnSpc>
                          <a:spcPct val="115000"/>
                        </a:lnSpc>
                        <a:spcBef>
                          <a:spcPts val="0"/>
                        </a:spcBef>
                        <a:spcAft>
                          <a:spcPts val="0"/>
                        </a:spcAft>
                      </a:pPr>
                      <a:r>
                        <a:rPr lang="en-GB" sz="1800" dirty="0">
                          <a:effectLst/>
                          <a:latin typeface="Arial" pitchFamily="34" charset="0"/>
                          <a:cs typeface="Arial" pitchFamily="34" charset="0"/>
                        </a:rPr>
                        <a:t>Naturally very dark skinned people</a:t>
                      </a:r>
                      <a:endParaRPr lang="en-GB" sz="18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1000"/>
                        </a:spcAft>
                      </a:pPr>
                      <a:endParaRPr lang="en-GB" sz="600" dirty="0" smtClean="0">
                        <a:effectLst/>
                        <a:latin typeface="Arial" pitchFamily="34" charset="0"/>
                        <a:cs typeface="Arial" pitchFamily="34" charset="0"/>
                      </a:endParaRPr>
                    </a:p>
                    <a:p>
                      <a:pPr marL="0" marR="0">
                        <a:lnSpc>
                          <a:spcPct val="115000"/>
                        </a:lnSpc>
                        <a:spcBef>
                          <a:spcPts val="0"/>
                        </a:spcBef>
                        <a:spcAft>
                          <a:spcPts val="1000"/>
                        </a:spcAft>
                      </a:pPr>
                      <a:r>
                        <a:rPr lang="en-GB" sz="1800" dirty="0" smtClean="0">
                          <a:effectLst/>
                          <a:latin typeface="Arial" pitchFamily="34" charset="0"/>
                          <a:cs typeface="Arial" pitchFamily="34" charset="0"/>
                        </a:rPr>
                        <a:t>The </a:t>
                      </a:r>
                      <a:r>
                        <a:rPr lang="en-GB" sz="1800" dirty="0">
                          <a:effectLst/>
                          <a:latin typeface="Arial" pitchFamily="34" charset="0"/>
                          <a:cs typeface="Arial" pitchFamily="34" charset="0"/>
                        </a:rPr>
                        <a:t>melanin in their skin affects UV penetration so they need more UV exposure to make vitamin </a:t>
                      </a:r>
                      <a:r>
                        <a:rPr lang="en-GB" sz="1800" dirty="0" smtClean="0">
                          <a:effectLst/>
                          <a:latin typeface="Arial" pitchFamily="34" charset="0"/>
                          <a:cs typeface="Arial" pitchFamily="34" charset="0"/>
                        </a:rPr>
                        <a:t>D</a:t>
                      </a:r>
                    </a:p>
                    <a:p>
                      <a:pPr marL="0" marR="0">
                        <a:lnSpc>
                          <a:spcPct val="115000"/>
                        </a:lnSpc>
                        <a:spcBef>
                          <a:spcPts val="0"/>
                        </a:spcBef>
                        <a:spcAft>
                          <a:spcPts val="1000"/>
                        </a:spcAft>
                      </a:pPr>
                      <a:endParaRPr lang="en-GB" sz="800" dirty="0">
                        <a:effectLst/>
                        <a:latin typeface="Arial" pitchFamily="34" charset="0"/>
                        <a:cs typeface="Arial" pitchFamily="34" charset="0"/>
                      </a:endParaRPr>
                    </a:p>
                  </a:txBody>
                  <a:tcPr marL="68580" marR="68580" marT="0" marB="0" anchor="ctr"/>
                </a:tc>
              </a:tr>
              <a:tr h="1383657">
                <a:tc>
                  <a:txBody>
                    <a:bodyPr/>
                    <a:lstStyle/>
                    <a:p>
                      <a:pPr marL="0" marR="0">
                        <a:lnSpc>
                          <a:spcPct val="115000"/>
                        </a:lnSpc>
                        <a:spcBef>
                          <a:spcPts val="0"/>
                        </a:spcBef>
                        <a:spcAft>
                          <a:spcPts val="0"/>
                        </a:spcAft>
                      </a:pPr>
                      <a:r>
                        <a:rPr lang="en-GB" sz="1800" dirty="0">
                          <a:effectLst/>
                          <a:latin typeface="Arial" pitchFamily="34" charset="0"/>
                          <a:cs typeface="Arial" pitchFamily="34" charset="0"/>
                        </a:rPr>
                        <a:t>Elderly people</a:t>
                      </a:r>
                      <a:endParaRPr lang="en-GB" sz="18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1000"/>
                        </a:spcAft>
                      </a:pPr>
                      <a:endParaRPr lang="en-GB" sz="500" dirty="0" smtClean="0">
                        <a:effectLst/>
                        <a:latin typeface="Arial" pitchFamily="34" charset="0"/>
                        <a:cs typeface="Arial" pitchFamily="34" charset="0"/>
                      </a:endParaRPr>
                    </a:p>
                    <a:p>
                      <a:pPr marL="0" marR="0">
                        <a:lnSpc>
                          <a:spcPct val="115000"/>
                        </a:lnSpc>
                        <a:spcBef>
                          <a:spcPts val="0"/>
                        </a:spcBef>
                        <a:spcAft>
                          <a:spcPts val="1000"/>
                        </a:spcAft>
                      </a:pPr>
                      <a:r>
                        <a:rPr lang="en-GB" sz="1800" dirty="0" smtClean="0">
                          <a:effectLst/>
                          <a:latin typeface="Arial" pitchFamily="34" charset="0"/>
                          <a:cs typeface="Arial" pitchFamily="34" charset="0"/>
                        </a:rPr>
                        <a:t>Have </a:t>
                      </a:r>
                      <a:r>
                        <a:rPr lang="en-GB" sz="1800" dirty="0">
                          <a:effectLst/>
                          <a:latin typeface="Arial" pitchFamily="34" charset="0"/>
                          <a:cs typeface="Arial" pitchFamily="34" charset="0"/>
                        </a:rPr>
                        <a:t>thinner skin, so are unable to produce as much vitamin D</a:t>
                      </a:r>
                      <a:r>
                        <a:rPr lang="en-GB" sz="1800" dirty="0" smtClean="0">
                          <a:effectLst/>
                          <a:latin typeface="Arial" pitchFamily="34" charset="0"/>
                          <a:cs typeface="Arial" pitchFamily="34" charset="0"/>
                        </a:rPr>
                        <a:t>.</a:t>
                      </a:r>
                    </a:p>
                    <a:p>
                      <a:pPr marL="0" marR="0">
                        <a:lnSpc>
                          <a:spcPct val="115000"/>
                        </a:lnSpc>
                        <a:spcBef>
                          <a:spcPts val="0"/>
                        </a:spcBef>
                        <a:spcAft>
                          <a:spcPts val="1000"/>
                        </a:spcAft>
                      </a:pPr>
                      <a:endParaRPr lang="en-GB" sz="800" dirty="0">
                        <a:effectLst/>
                        <a:latin typeface="Arial" pitchFamily="34" charset="0"/>
                        <a:cs typeface="Arial" pitchFamily="34" charset="0"/>
                      </a:endParaRPr>
                    </a:p>
                  </a:txBody>
                  <a:tcPr marL="68580" marR="68580" marT="0" marB="0" anchor="ctr"/>
                </a:tc>
              </a:tr>
              <a:tr h="1141252">
                <a:tc>
                  <a:txBody>
                    <a:bodyPr/>
                    <a:lstStyle/>
                    <a:p>
                      <a:pPr marL="0" marR="0">
                        <a:lnSpc>
                          <a:spcPct val="115000"/>
                        </a:lnSpc>
                        <a:spcBef>
                          <a:spcPts val="0"/>
                        </a:spcBef>
                        <a:spcAft>
                          <a:spcPts val="0"/>
                        </a:spcAft>
                      </a:pPr>
                      <a:r>
                        <a:rPr lang="en-GB" sz="1800" dirty="0">
                          <a:effectLst/>
                          <a:latin typeface="Arial" pitchFamily="34" charset="0"/>
                          <a:cs typeface="Arial" pitchFamily="34" charset="0"/>
                        </a:rPr>
                        <a:t>Menopausal women</a:t>
                      </a:r>
                      <a:endParaRPr lang="en-GB" sz="1800" dirty="0">
                        <a:effectLst/>
                        <a:latin typeface="Arial" pitchFamily="34" charset="0"/>
                        <a:ea typeface="Calibri"/>
                        <a:cs typeface="Arial" pitchFamily="34" charset="0"/>
                      </a:endParaRPr>
                    </a:p>
                  </a:txBody>
                  <a:tcPr marL="68580" marR="68580" marT="0" marB="0" anchor="ctr"/>
                </a:tc>
                <a:tc>
                  <a:txBody>
                    <a:bodyPr/>
                    <a:lstStyle/>
                    <a:p>
                      <a:pPr marL="0" marR="0">
                        <a:lnSpc>
                          <a:spcPct val="115000"/>
                        </a:lnSpc>
                        <a:spcBef>
                          <a:spcPts val="0"/>
                        </a:spcBef>
                        <a:spcAft>
                          <a:spcPts val="1000"/>
                        </a:spcAft>
                      </a:pPr>
                      <a:r>
                        <a:rPr lang="en-GB" sz="1800" dirty="0">
                          <a:effectLst/>
                          <a:latin typeface="Arial" pitchFamily="34" charset="0"/>
                          <a:cs typeface="Arial" pitchFamily="34" charset="0"/>
                        </a:rPr>
                        <a:t>Are prone to osteoporosis, hence are at a greater risk to Vitamin D deficiency. </a:t>
                      </a:r>
                      <a:endParaRPr lang="en-GB" sz="1800" dirty="0" smtClean="0">
                        <a:effectLst/>
                        <a:latin typeface="Arial" pitchFamily="34" charset="0"/>
                        <a:cs typeface="Arial" pitchFamily="34" charset="0"/>
                      </a:endParaRPr>
                    </a:p>
                    <a:p>
                      <a:pPr marL="0" marR="0">
                        <a:lnSpc>
                          <a:spcPct val="115000"/>
                        </a:lnSpc>
                        <a:spcBef>
                          <a:spcPts val="0"/>
                        </a:spcBef>
                        <a:spcAft>
                          <a:spcPts val="1000"/>
                        </a:spcAft>
                      </a:pPr>
                      <a:endParaRPr lang="en-GB" sz="800" dirty="0">
                        <a:effectLst/>
                        <a:latin typeface="Arial" pitchFamily="34" charset="0"/>
                        <a:cs typeface="Arial" pitchFamily="34" charset="0"/>
                      </a:endParaRPr>
                    </a:p>
                  </a:txBody>
                  <a:tcPr marL="68580" marR="68580" marT="0" marB="0" anchor="ctr"/>
                </a:tc>
              </a:tr>
            </a:tbl>
          </a:graphicData>
        </a:graphic>
      </p:graphicFrame>
      <p:pic>
        <p:nvPicPr>
          <p:cNvPr id="33796" name="Picture 2" descr="http://t2.gstatic.com/images?q=tbn:ANd9GcSsmWYlBs9IOERDj42TjU-_W4JDnrrUpIaBuNi9iZCVfVDxfZBY"/>
          <p:cNvPicPr>
            <a:picLocks noChangeAspect="1" noChangeArrowheads="1"/>
          </p:cNvPicPr>
          <p:nvPr/>
        </p:nvPicPr>
        <p:blipFill>
          <a:blip r:embed="rId3" cstate="print">
            <a:clrChange>
              <a:clrFrom>
                <a:srgbClr val="FFFFF4"/>
              </a:clrFrom>
              <a:clrTo>
                <a:srgbClr val="FFFFF4">
                  <a:alpha val="0"/>
                </a:srgbClr>
              </a:clrTo>
            </a:clrChange>
          </a:blip>
          <a:srcRect/>
          <a:stretch>
            <a:fillRect/>
          </a:stretch>
        </p:blipFill>
        <p:spPr bwMode="auto">
          <a:xfrm>
            <a:off x="9525" y="0"/>
            <a:ext cx="1970088" cy="197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Aasia\AppData\Local\Microsoft\Windows\Temporary Internet Files\Content.IE5\7CQN4ERS\MP900448290[1].jpg"/>
          <p:cNvPicPr>
            <a:picLocks noChangeAspect="1" noChangeArrowheads="1"/>
          </p:cNvPicPr>
          <p:nvPr/>
        </p:nvPicPr>
        <p:blipFill>
          <a:blip r:embed="rId3" cstate="print">
            <a:clrChange>
              <a:clrFrom>
                <a:srgbClr val="E9E4E8"/>
              </a:clrFrom>
              <a:clrTo>
                <a:srgbClr val="E9E4E8">
                  <a:alpha val="0"/>
                </a:srgbClr>
              </a:clrTo>
            </a:clrChange>
          </a:blip>
          <a:srcRect t="7460" b="8616"/>
          <a:stretch>
            <a:fillRect/>
          </a:stretch>
        </p:blipFill>
        <p:spPr bwMode="auto">
          <a:xfrm>
            <a:off x="2483768" y="1988840"/>
            <a:ext cx="1800201" cy="2304256"/>
          </a:xfrm>
          <a:prstGeom prst="rect">
            <a:avLst/>
          </a:prstGeom>
          <a:noFill/>
        </p:spPr>
      </p:pic>
      <p:pic>
        <p:nvPicPr>
          <p:cNvPr id="3"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
        <p:nvSpPr>
          <p:cNvPr id="6" name="TextBox 5"/>
          <p:cNvSpPr txBox="1"/>
          <p:nvPr/>
        </p:nvSpPr>
        <p:spPr>
          <a:xfrm>
            <a:off x="2555776" y="188640"/>
            <a:ext cx="6588224" cy="584775"/>
          </a:xfrm>
          <a:prstGeom prst="rect">
            <a:avLst/>
          </a:prstGeom>
          <a:solidFill>
            <a:srgbClr val="FFFF66"/>
          </a:solidFill>
          <a:effectLst>
            <a:glow rad="228600">
              <a:schemeClr val="accent6">
                <a:satMod val="175000"/>
                <a:alpha val="40000"/>
              </a:schemeClr>
            </a:glow>
          </a:effectLst>
        </p:spPr>
        <p:txBody>
          <a:bodyPr wrap="square" rtlCol="0">
            <a:spAutoFit/>
          </a:bodyPr>
          <a:lstStyle/>
          <a:p>
            <a:r>
              <a:rPr lang="en-GB" sz="3200" b="1" dirty="0" smtClean="0"/>
              <a:t>Research...</a:t>
            </a:r>
            <a:endParaRPr lang="en-GB" sz="3200" b="1" dirty="0"/>
          </a:p>
        </p:txBody>
      </p:sp>
      <p:sp>
        <p:nvSpPr>
          <p:cNvPr id="7" name="Content Placeholder 2"/>
          <p:cNvSpPr txBox="1">
            <a:spLocks/>
          </p:cNvSpPr>
          <p:nvPr/>
        </p:nvSpPr>
        <p:spPr bwMode="auto">
          <a:xfrm>
            <a:off x="4084474" y="1844824"/>
            <a:ext cx="5059526" cy="2448272"/>
          </a:xfrm>
          <a:prstGeom prst="rect">
            <a:avLst/>
          </a:prstGeom>
          <a:noFill/>
          <a:ln w="9525">
            <a:noFill/>
            <a:miter lim="800000"/>
            <a:headEnd/>
            <a:tailEnd/>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ＭＳ Ｐゴシック" pitchFamily="127" charset="-128"/>
                <a:cs typeface="+mn-cs"/>
              </a:rPr>
              <a:t>  	</a:t>
            </a:r>
            <a:r>
              <a:rPr kumimoji="0" lang="en-GB" sz="2400" b="1" i="0" u="none" strike="noStrike" kern="1200" cap="none" spc="0" normalizeH="0" baseline="0" noProof="0" dirty="0" smtClean="0">
                <a:ln>
                  <a:noFill/>
                </a:ln>
                <a:solidFill>
                  <a:schemeClr val="tx1"/>
                </a:solidFill>
                <a:effectLst/>
                <a:uLnTx/>
                <a:uFillTx/>
                <a:latin typeface="Arial" charset="0"/>
                <a:ea typeface="ＭＳ Ｐゴシック" pitchFamily="127" charset="-128"/>
                <a:cs typeface="Arial" charset="0"/>
              </a:rPr>
              <a:t>Much research into vitamin D deficiency have revealed  that a large proportion of the population are either unaware of this problem, or ignore the importance of it</a:t>
            </a:r>
            <a:r>
              <a:rPr lang="en-GB" sz="2400" b="1" dirty="0" smtClean="0">
                <a:cs typeface="Arial" charset="0"/>
              </a:rPr>
              <a:t>!</a:t>
            </a:r>
            <a:endParaRPr kumimoji="0" lang="en-GB"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Bradley Hand ITC" pitchFamily="66" charset="0"/>
              <a:ea typeface="ＭＳ Ｐゴシック" pitchFamily="127" charset="-128"/>
              <a:cs typeface="Arial" charset="0"/>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GB" sz="32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Bradley Hand ITC" pitchFamily="66" charset="0"/>
                <a:ea typeface="ＭＳ Ｐゴシック" pitchFamily="127" charset="-128"/>
                <a:cs typeface="Arial" charset="0"/>
              </a:rPr>
              <a:t> </a:t>
            </a:r>
            <a:endParaRPr kumimoji="0" lang="en-GB" sz="3200" b="0" i="0" u="none" strike="noStrike" kern="120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Bradley Hand ITC" pitchFamily="66" charset="0"/>
            </a:endParaRPr>
          </a:p>
        </p:txBody>
      </p:sp>
      <p:sp>
        <p:nvSpPr>
          <p:cNvPr id="12" name="TextBox 11"/>
          <p:cNvSpPr txBox="1"/>
          <p:nvPr/>
        </p:nvSpPr>
        <p:spPr>
          <a:xfrm>
            <a:off x="2483768" y="4795897"/>
            <a:ext cx="6660232" cy="2062103"/>
          </a:xfrm>
          <a:prstGeom prst="rect">
            <a:avLst/>
          </a:prstGeom>
          <a:noFill/>
        </p:spPr>
        <p:txBody>
          <a:bodyPr wrap="square" rtlCol="0">
            <a:spAutoFit/>
          </a:bodyPr>
          <a:lstStyle/>
          <a:p>
            <a:r>
              <a:rPr lang="en-GB" sz="3200" b="1" dirty="0" smtClean="0">
                <a:effectLst>
                  <a:outerShdw blurRad="38100" dist="38100" dir="2700000" algn="tl">
                    <a:srgbClr val="000000">
                      <a:alpha val="43137"/>
                    </a:srgbClr>
                  </a:outerShdw>
                </a:effectLst>
                <a:latin typeface="Bradley Hand ITC" pitchFamily="66" charset="0"/>
                <a:cs typeface="Arial" pitchFamily="34" charset="0"/>
              </a:rPr>
              <a:t>“This indicates the importance of increasing  awareness of vitamin D deficiency ...especially in the OLDER ASIAN POPULATION...”</a:t>
            </a:r>
            <a:endParaRPr lang="en-GB" sz="3200" dirty="0"/>
          </a:p>
        </p:txBody>
      </p:sp>
    </p:spTree>
    <p:extLst>
      <p:ext uri="{BB962C8B-B14F-4D97-AF65-F5344CB8AC3E}">
        <p14:creationId xmlns:p14="http://schemas.microsoft.com/office/powerpoint/2010/main" val="1850304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ChangeArrowheads="1"/>
          </p:cNvSpPr>
          <p:nvPr/>
        </p:nvSpPr>
        <p:spPr bwMode="auto">
          <a:xfrm>
            <a:off x="2500298" y="214290"/>
            <a:ext cx="6429420" cy="1077913"/>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r>
              <a:rPr lang="en-GB" sz="3200" b="1" dirty="0">
                <a:effectLst>
                  <a:outerShdw blurRad="38100" dist="38100" dir="2700000" algn="tl">
                    <a:srgbClr val="000000">
                      <a:alpha val="43137"/>
                    </a:srgbClr>
                  </a:outerShdw>
                </a:effectLst>
                <a:cs typeface="Arial" charset="0"/>
              </a:rPr>
              <a:t>What are the symptoms </a:t>
            </a:r>
          </a:p>
          <a:p>
            <a:r>
              <a:rPr lang="en-GB" sz="3200" b="1" dirty="0">
                <a:effectLst>
                  <a:outerShdw blurRad="38100" dist="38100" dir="2700000" algn="tl">
                    <a:srgbClr val="000000">
                      <a:alpha val="43137"/>
                    </a:srgbClr>
                  </a:outerShdw>
                </a:effectLst>
                <a:cs typeface="Arial" charset="0"/>
              </a:rPr>
              <a:t>of Vitamin D deficiency?</a:t>
            </a:r>
          </a:p>
        </p:txBody>
      </p:sp>
      <p:pic>
        <p:nvPicPr>
          <p:cNvPr id="35844" name="Picture 2" descr="http://t2.gstatic.com/images?q=tbn:ANd9GcSsmWYlBs9IOERDj42TjU-_W4JDnrrUpIaBuNi9iZCVfVDxfZBY"/>
          <p:cNvPicPr>
            <a:picLocks noChangeAspect="1" noChangeArrowheads="1"/>
          </p:cNvPicPr>
          <p:nvPr/>
        </p:nvPicPr>
        <p:blipFill>
          <a:blip r:embed="rId3" cstate="print">
            <a:clrChange>
              <a:clrFrom>
                <a:srgbClr val="FFFFF4"/>
              </a:clrFrom>
              <a:clrTo>
                <a:srgbClr val="FFFFF4">
                  <a:alpha val="0"/>
                </a:srgbClr>
              </a:clrTo>
            </a:clrChange>
          </a:blip>
          <a:srcRect/>
          <a:stretch>
            <a:fillRect/>
          </a:stretch>
        </p:blipFill>
        <p:spPr bwMode="auto">
          <a:xfrm>
            <a:off x="9525" y="0"/>
            <a:ext cx="1825625" cy="1825625"/>
          </a:xfrm>
          <a:prstGeom prst="rect">
            <a:avLst/>
          </a:prstGeom>
          <a:noFill/>
          <a:ln w="9525">
            <a:noFill/>
            <a:miter lim="800000"/>
            <a:headEnd/>
            <a:tailEnd/>
          </a:ln>
        </p:spPr>
      </p:pic>
      <p:pic>
        <p:nvPicPr>
          <p:cNvPr id="21508" name="Picture 4" descr="https://encrypted-tbn0.google.com/images?q=tbn:ANd9GcSoFqLd96qplI-ZKJKLPO0FB77YdKY9CJhVfmu3tOSHZoRM4TL7"/>
          <p:cNvPicPr>
            <a:picLocks noChangeAspect="1" noChangeArrowheads="1"/>
          </p:cNvPicPr>
          <p:nvPr/>
        </p:nvPicPr>
        <p:blipFill>
          <a:blip r:embed="rId4" cstate="print"/>
          <a:srcRect b="5263"/>
          <a:stretch>
            <a:fillRect/>
          </a:stretch>
        </p:blipFill>
        <p:spPr bwMode="auto">
          <a:xfrm flipH="1">
            <a:off x="2699792" y="1628800"/>
            <a:ext cx="2866025" cy="2720913"/>
          </a:xfrm>
          <a:prstGeom prst="rect">
            <a:avLst/>
          </a:prstGeom>
          <a:noFill/>
        </p:spPr>
      </p:pic>
      <p:sp>
        <p:nvSpPr>
          <p:cNvPr id="35842" name="Rectangle 5"/>
          <p:cNvSpPr>
            <a:spLocks noChangeArrowheads="1"/>
          </p:cNvSpPr>
          <p:nvPr/>
        </p:nvSpPr>
        <p:spPr bwMode="auto">
          <a:xfrm>
            <a:off x="2643110" y="4221088"/>
            <a:ext cx="6500890" cy="3108543"/>
          </a:xfrm>
          <a:prstGeom prst="rect">
            <a:avLst/>
          </a:prstGeom>
          <a:noFill/>
          <a:ln w="9525">
            <a:noFill/>
            <a:miter lim="800000"/>
            <a:headEnd/>
            <a:tailEnd/>
          </a:ln>
        </p:spPr>
        <p:txBody>
          <a:bodyPr wrap="square">
            <a:spAutoFit/>
          </a:bodyPr>
          <a:lstStyle/>
          <a:p>
            <a:r>
              <a:rPr lang="en-GB" sz="4000" b="1" dirty="0">
                <a:latin typeface="Arial" pitchFamily="34" charset="0"/>
                <a:cs typeface="Arial" pitchFamily="34" charset="0"/>
              </a:rPr>
              <a:t>Many people have no symptoms, or only vague ones such as general aches</a:t>
            </a:r>
            <a:r>
              <a:rPr lang="en-GB" sz="4000" b="1" dirty="0" smtClean="0">
                <a:latin typeface="Arial" pitchFamily="34" charset="0"/>
                <a:cs typeface="Arial" pitchFamily="34" charset="0"/>
              </a:rPr>
              <a:t>...</a:t>
            </a:r>
            <a:endParaRPr lang="en-GB" sz="4000" b="1" dirty="0">
              <a:latin typeface="Arial" pitchFamily="34" charset="0"/>
              <a:cs typeface="Arial" pitchFamily="34" charset="0"/>
            </a:endParaRPr>
          </a:p>
          <a:p>
            <a:endParaRPr lang="en-GB" sz="3600" b="1" dirty="0">
              <a:solidFill>
                <a:schemeClr val="accent6">
                  <a:lumMod val="50000"/>
                </a:schemeClr>
              </a:solidFill>
              <a:effectLst>
                <a:outerShdw blurRad="38100" dist="38100" dir="2700000" algn="tl">
                  <a:srgbClr val="000000">
                    <a:alpha val="43137"/>
                  </a:srgbClr>
                </a:outerShdw>
              </a:effectLst>
              <a:latin typeface="Bradley Hand ITC" pitchFamily="66"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p:cNvPicPr>
            <a:picLocks noChangeAspect="1" noChangeArrowheads="1"/>
          </p:cNvPicPr>
          <p:nvPr/>
        </p:nvPicPr>
        <p:blipFill>
          <a:blip r:embed="rId3" cstate="print">
            <a:duotone>
              <a:schemeClr val="accent6">
                <a:shade val="45000"/>
                <a:satMod val="135000"/>
              </a:schemeClr>
              <a:prstClr val="white"/>
            </a:duotone>
          </a:blip>
          <a:srcRect t="9375" r="9530"/>
          <a:stretch>
            <a:fillRect/>
          </a:stretch>
        </p:blipFill>
        <p:spPr bwMode="auto">
          <a:xfrm>
            <a:off x="7020272" y="3852667"/>
            <a:ext cx="2123728" cy="3005333"/>
          </a:xfrm>
          <a:prstGeom prst="rect">
            <a:avLst/>
          </a:prstGeom>
          <a:noFill/>
          <a:ln w="9525">
            <a:noFill/>
            <a:miter lim="800000"/>
            <a:headEnd/>
            <a:tailEnd/>
          </a:ln>
        </p:spPr>
      </p:pic>
      <p:sp>
        <p:nvSpPr>
          <p:cNvPr id="2" name="Title 1"/>
          <p:cNvSpPr>
            <a:spLocks noGrp="1"/>
          </p:cNvSpPr>
          <p:nvPr>
            <p:ph type="title"/>
          </p:nvPr>
        </p:nvSpPr>
        <p:spPr>
          <a:xfrm>
            <a:off x="2500298" y="214290"/>
            <a:ext cx="6643702" cy="796908"/>
          </a:xfrm>
          <a:solidFill>
            <a:srgbClr val="FFFF66"/>
          </a:solidFill>
          <a:effectLst>
            <a:glow rad="228600">
              <a:schemeClr val="accent6">
                <a:satMod val="175000"/>
                <a:alpha val="40000"/>
              </a:schemeClr>
            </a:glow>
          </a:effectLst>
        </p:spPr>
        <p:txBody>
          <a:bodyPr/>
          <a:lstStyle/>
          <a:p>
            <a:pPr algn="l"/>
            <a:r>
              <a:rPr lang="en-GB" b="1" dirty="0">
                <a:effectLst>
                  <a:outerShdw blurRad="38100" dist="38100" dir="2700000" algn="tl">
                    <a:srgbClr val="000000">
                      <a:alpha val="43137"/>
                    </a:srgbClr>
                  </a:outerShdw>
                </a:effectLst>
                <a:cs typeface="Arial" charset="0"/>
              </a:rPr>
              <a:t>Symptoms in </a:t>
            </a:r>
            <a:r>
              <a:rPr lang="en-GB" b="1" dirty="0" smtClean="0">
                <a:effectLst>
                  <a:outerShdw blurRad="38100" dist="38100" dir="2700000" algn="tl">
                    <a:srgbClr val="000000">
                      <a:alpha val="43137"/>
                    </a:srgbClr>
                  </a:outerShdw>
                </a:effectLst>
                <a:cs typeface="Arial" charset="0"/>
              </a:rPr>
              <a:t>adults:</a:t>
            </a:r>
            <a:endParaRPr lang="en-US" dirty="0"/>
          </a:p>
        </p:txBody>
      </p:sp>
      <p:sp>
        <p:nvSpPr>
          <p:cNvPr id="4" name="Content Placeholder 3"/>
          <p:cNvSpPr>
            <a:spLocks noGrp="1"/>
          </p:cNvSpPr>
          <p:nvPr>
            <p:ph idx="1"/>
          </p:nvPr>
        </p:nvSpPr>
        <p:spPr>
          <a:xfrm>
            <a:off x="2627784" y="1556792"/>
            <a:ext cx="6516216" cy="4598182"/>
          </a:xfrm>
          <a:prstGeom prst="rect">
            <a:avLst/>
          </a:prstGeom>
        </p:spPr>
        <p:txBody>
          <a:bodyPr wrap="square">
            <a:spAutoFit/>
          </a:bodyPr>
          <a:lstStyle/>
          <a:p>
            <a:pPr>
              <a:buFont typeface="Arial" charset="0"/>
              <a:buChar char="•"/>
            </a:pPr>
            <a:r>
              <a:rPr lang="en-GB" dirty="0" smtClean="0">
                <a:latin typeface="Arial" pitchFamily="34" charset="0"/>
                <a:cs typeface="Arial" pitchFamily="34" charset="0"/>
              </a:rPr>
              <a:t>General </a:t>
            </a:r>
            <a:r>
              <a:rPr lang="en-GB" dirty="0">
                <a:latin typeface="Arial" pitchFamily="34" charset="0"/>
                <a:cs typeface="Arial" pitchFamily="34" charset="0"/>
              </a:rPr>
              <a:t>vague </a:t>
            </a:r>
            <a:r>
              <a:rPr lang="en-GB" dirty="0" smtClean="0">
                <a:latin typeface="Arial" pitchFamily="34" charset="0"/>
                <a:cs typeface="Arial" pitchFamily="34" charset="0"/>
              </a:rPr>
              <a:t>aches &amp; pains</a:t>
            </a:r>
            <a:endParaRPr lang="en-GB" dirty="0">
              <a:latin typeface="Arial" pitchFamily="34" charset="0"/>
              <a:cs typeface="Arial" pitchFamily="34" charset="0"/>
            </a:endParaRPr>
          </a:p>
          <a:p>
            <a:pPr>
              <a:buFont typeface="Arial" charset="0"/>
              <a:buChar char="•"/>
            </a:pPr>
            <a:r>
              <a:rPr lang="en-GB" dirty="0">
                <a:latin typeface="Arial" pitchFamily="34" charset="0"/>
                <a:cs typeface="Arial" pitchFamily="34" charset="0"/>
              </a:rPr>
              <a:t>Tiredness</a:t>
            </a:r>
          </a:p>
          <a:p>
            <a:pPr>
              <a:buFont typeface="Arial" charset="0"/>
              <a:buChar char="•"/>
            </a:pPr>
            <a:r>
              <a:rPr lang="en-GB" dirty="0">
                <a:latin typeface="Arial" pitchFamily="34" charset="0"/>
                <a:cs typeface="Arial" pitchFamily="34" charset="0"/>
              </a:rPr>
              <a:t>Bone pains may develop and are typically felt in the ribs, hips, pelvis, thighs and feet</a:t>
            </a:r>
            <a:r>
              <a:rPr lang="en-GB" dirty="0" smtClean="0">
                <a:latin typeface="Arial" pitchFamily="34" charset="0"/>
                <a:cs typeface="Arial" pitchFamily="34" charset="0"/>
              </a:rPr>
              <a:t>.</a:t>
            </a:r>
          </a:p>
          <a:p>
            <a:pPr>
              <a:buFont typeface="Arial" charset="0"/>
              <a:buChar char="•"/>
            </a:pPr>
            <a:r>
              <a:rPr lang="en-GB" dirty="0" err="1" smtClean="0">
                <a:latin typeface="Arial" pitchFamily="34" charset="0"/>
                <a:cs typeface="Arial" pitchFamily="34" charset="0"/>
              </a:rPr>
              <a:t>Osteomalacia</a:t>
            </a:r>
            <a:r>
              <a:rPr lang="en-GB" dirty="0" smtClean="0">
                <a:latin typeface="Arial" pitchFamily="34" charset="0"/>
                <a:cs typeface="Arial" pitchFamily="34" charset="0"/>
              </a:rPr>
              <a:t> </a:t>
            </a:r>
            <a:br>
              <a:rPr lang="en-GB" dirty="0" smtClean="0">
                <a:latin typeface="Arial" pitchFamily="34" charset="0"/>
                <a:cs typeface="Arial" pitchFamily="34" charset="0"/>
              </a:rPr>
            </a:br>
            <a:r>
              <a:rPr lang="en-GB" dirty="0" smtClean="0">
                <a:latin typeface="Arial" pitchFamily="34" charset="0"/>
                <a:cs typeface="Arial" pitchFamily="34" charset="0"/>
              </a:rPr>
              <a:t>(softening of the bones)</a:t>
            </a:r>
            <a:endParaRPr lang="en-GB" dirty="0">
              <a:latin typeface="Arial" pitchFamily="34" charset="0"/>
              <a:cs typeface="Arial" pitchFamily="34" charset="0"/>
            </a:endParaRPr>
          </a:p>
          <a:p>
            <a:endParaRPr lang="en-GB" sz="3600" dirty="0">
              <a:cs typeface="Arial" charset="0"/>
            </a:endParaRPr>
          </a:p>
        </p:txBody>
      </p:sp>
      <p:pic>
        <p:nvPicPr>
          <p:cNvPr id="5"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Tree>
    <p:extLst>
      <p:ext uri="{BB962C8B-B14F-4D97-AF65-F5344CB8AC3E}">
        <p14:creationId xmlns:p14="http://schemas.microsoft.com/office/powerpoint/2010/main" val="1278549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14290"/>
            <a:ext cx="6660232" cy="1333374"/>
          </a:xfrm>
          <a:solidFill>
            <a:srgbClr val="FFFF66"/>
          </a:solidFill>
          <a:effectLst>
            <a:glow rad="228600">
              <a:schemeClr val="accent6">
                <a:satMod val="175000"/>
                <a:alpha val="40000"/>
              </a:schemeClr>
            </a:glow>
          </a:effectLst>
        </p:spPr>
        <p:txBody>
          <a:bodyPr/>
          <a:lstStyle/>
          <a:p>
            <a:pPr algn="l"/>
            <a:r>
              <a:rPr lang="en-GB" b="1" dirty="0" smtClean="0">
                <a:solidFill>
                  <a:schemeClr val="accent6">
                    <a:lumMod val="75000"/>
                  </a:schemeClr>
                </a:solidFill>
                <a:effectLst>
                  <a:outerShdw blurRad="38100" dist="38100" dir="2700000" algn="tl">
                    <a:srgbClr val="000000">
                      <a:alpha val="43137"/>
                    </a:srgbClr>
                  </a:outerShdw>
                </a:effectLst>
                <a:cs typeface="Arial" charset="0"/>
              </a:rPr>
              <a:t/>
            </a:r>
            <a:br>
              <a:rPr lang="en-GB" b="1" dirty="0" smtClean="0">
                <a:solidFill>
                  <a:schemeClr val="accent6">
                    <a:lumMod val="75000"/>
                  </a:schemeClr>
                </a:solidFill>
                <a:effectLst>
                  <a:outerShdw blurRad="38100" dist="38100" dir="2700000" algn="tl">
                    <a:srgbClr val="000000">
                      <a:alpha val="43137"/>
                    </a:srgbClr>
                  </a:outerShdw>
                </a:effectLst>
                <a:cs typeface="Arial" charset="0"/>
              </a:rPr>
            </a:br>
            <a:r>
              <a:rPr lang="en-GB" b="1" dirty="0" smtClean="0">
                <a:effectLst>
                  <a:outerShdw blurRad="38100" dist="38100" dir="2700000" algn="tl">
                    <a:srgbClr val="000000">
                      <a:alpha val="43137"/>
                    </a:srgbClr>
                  </a:outerShdw>
                </a:effectLst>
                <a:latin typeface="Arial" pitchFamily="34" charset="0"/>
                <a:cs typeface="Arial" pitchFamily="34" charset="0"/>
              </a:rPr>
              <a:t>Symptoms </a:t>
            </a:r>
            <a:r>
              <a:rPr lang="en-GB" b="1" dirty="0">
                <a:effectLst>
                  <a:outerShdw blurRad="38100" dist="38100" dir="2700000" algn="tl">
                    <a:srgbClr val="000000">
                      <a:alpha val="43137"/>
                    </a:srgbClr>
                  </a:outerShdw>
                </a:effectLst>
                <a:latin typeface="Arial" pitchFamily="34" charset="0"/>
                <a:cs typeface="Arial" pitchFamily="34" charset="0"/>
              </a:rPr>
              <a:t>in babies and children:</a:t>
            </a:r>
            <a:r>
              <a:rPr lang="en-GB" b="1" dirty="0">
                <a:solidFill>
                  <a:schemeClr val="accent6">
                    <a:lumMod val="75000"/>
                  </a:schemeClr>
                </a:solidFill>
                <a:effectLst>
                  <a:outerShdw blurRad="38100" dist="38100" dir="2700000" algn="tl">
                    <a:srgbClr val="000000">
                      <a:alpha val="43137"/>
                    </a:srgbClr>
                  </a:outerShdw>
                </a:effectLst>
                <a:cs typeface="Arial" charset="0"/>
              </a:rPr>
              <a:t/>
            </a:r>
            <a:br>
              <a:rPr lang="en-GB" b="1" dirty="0">
                <a:solidFill>
                  <a:schemeClr val="accent6">
                    <a:lumMod val="75000"/>
                  </a:schemeClr>
                </a:solidFill>
                <a:effectLst>
                  <a:outerShdw blurRad="38100" dist="38100" dir="2700000" algn="tl">
                    <a:srgbClr val="000000">
                      <a:alpha val="43137"/>
                    </a:srgbClr>
                  </a:outerShdw>
                </a:effectLst>
                <a:cs typeface="Arial" charset="0"/>
              </a:rPr>
            </a:br>
            <a:endParaRPr lang="en-US" dirty="0"/>
          </a:p>
        </p:txBody>
      </p:sp>
      <p:sp>
        <p:nvSpPr>
          <p:cNvPr id="3" name="Content Placeholder 2"/>
          <p:cNvSpPr>
            <a:spLocks noGrp="1"/>
          </p:cNvSpPr>
          <p:nvPr>
            <p:ph idx="1"/>
          </p:nvPr>
        </p:nvSpPr>
        <p:spPr>
          <a:xfrm>
            <a:off x="2500298" y="1988840"/>
            <a:ext cx="6643702" cy="4525963"/>
          </a:xfrm>
        </p:spPr>
        <p:txBody>
          <a:bodyPr/>
          <a:lstStyle/>
          <a:p>
            <a:pPr>
              <a:buNone/>
            </a:pPr>
            <a:r>
              <a:rPr lang="en-GB" b="1" dirty="0" smtClean="0">
                <a:solidFill>
                  <a:schemeClr val="accent6">
                    <a:lumMod val="50000"/>
                  </a:schemeClr>
                </a:solidFill>
                <a:effectLst>
                  <a:outerShdw blurRad="38100" dist="38100" dir="2700000" algn="tl">
                    <a:srgbClr val="000000">
                      <a:alpha val="43137"/>
                    </a:srgbClr>
                  </a:outerShdw>
                </a:effectLst>
                <a:latin typeface="Bradley Hand ITC" pitchFamily="66" charset="0"/>
                <a:cs typeface="Arial" charset="0"/>
              </a:rPr>
              <a:t>	</a:t>
            </a:r>
            <a:r>
              <a:rPr lang="en-GB" b="1" dirty="0" smtClean="0">
                <a:effectLst>
                  <a:outerShdw blurRad="38100" dist="38100" dir="2700000" algn="tl">
                    <a:srgbClr val="000000">
                      <a:alpha val="43137"/>
                    </a:srgbClr>
                  </a:outerShdw>
                </a:effectLst>
                <a:latin typeface="Bradley Hand ITC" pitchFamily="66" charset="0"/>
                <a:cs typeface="Arial" charset="0"/>
              </a:rPr>
              <a:t>Babies </a:t>
            </a:r>
            <a:r>
              <a:rPr lang="en-GB" b="1" dirty="0">
                <a:effectLst>
                  <a:outerShdw blurRad="38100" dist="38100" dir="2700000" algn="tl">
                    <a:srgbClr val="000000">
                      <a:alpha val="43137"/>
                    </a:srgbClr>
                  </a:outerShdw>
                </a:effectLst>
                <a:latin typeface="Bradley Hand ITC" pitchFamily="66" charset="0"/>
                <a:cs typeface="Arial" charset="0"/>
              </a:rPr>
              <a:t>with severe vitamin </a:t>
            </a:r>
            <a:r>
              <a:rPr lang="en-GB" b="1" dirty="0" smtClean="0">
                <a:effectLst>
                  <a:outerShdw blurRad="38100" dist="38100" dir="2700000" algn="tl">
                    <a:srgbClr val="000000">
                      <a:alpha val="43137"/>
                    </a:srgbClr>
                  </a:outerShdw>
                </a:effectLst>
                <a:latin typeface="Bradley Hand ITC" pitchFamily="66" charset="0"/>
                <a:cs typeface="Arial" pitchFamily="34" charset="0"/>
              </a:rPr>
              <a:t>deficiency </a:t>
            </a:r>
            <a:r>
              <a:rPr lang="en-GB" b="1" dirty="0">
                <a:effectLst>
                  <a:outerShdw blurRad="38100" dist="38100" dir="2700000" algn="tl">
                    <a:srgbClr val="000000">
                      <a:alpha val="43137"/>
                    </a:srgbClr>
                  </a:outerShdw>
                </a:effectLst>
                <a:latin typeface="Bradley Hand ITC" pitchFamily="66" charset="0"/>
                <a:cs typeface="Arial" pitchFamily="34" charset="0"/>
              </a:rPr>
              <a:t>can get;</a:t>
            </a:r>
          </a:p>
          <a:p>
            <a:r>
              <a:rPr lang="en-GB" dirty="0">
                <a:latin typeface="Arial" pitchFamily="34" charset="0"/>
                <a:cs typeface="Arial" pitchFamily="34" charset="0"/>
              </a:rPr>
              <a:t> muscle spasms (cramps), seizures and breathing difficulties</a:t>
            </a:r>
          </a:p>
          <a:p>
            <a:r>
              <a:rPr lang="en-GB" dirty="0">
                <a:latin typeface="Arial" pitchFamily="34" charset="0"/>
                <a:cs typeface="Arial" pitchFamily="34" charset="0"/>
              </a:rPr>
              <a:t>Children with severe deficiency may have soft skull or leg bones</a:t>
            </a:r>
          </a:p>
          <a:p>
            <a:r>
              <a:rPr lang="en-GB" dirty="0">
                <a:latin typeface="Arial" pitchFamily="34" charset="0"/>
                <a:cs typeface="Arial" pitchFamily="34" charset="0"/>
              </a:rPr>
              <a:t>Poor growth. </a:t>
            </a:r>
          </a:p>
          <a:p>
            <a:r>
              <a:rPr lang="en-GB" dirty="0">
                <a:latin typeface="Arial" pitchFamily="34" charset="0"/>
                <a:cs typeface="Arial" pitchFamily="34" charset="0"/>
              </a:rPr>
              <a:t>Tooth delay</a:t>
            </a:r>
            <a:endParaRPr lang="en-GB" b="1" dirty="0">
              <a:latin typeface="Arial" pitchFamily="34" charset="0"/>
              <a:cs typeface="Arial" pitchFamily="34" charset="0"/>
            </a:endParaRPr>
          </a:p>
        </p:txBody>
      </p:sp>
      <p:pic>
        <p:nvPicPr>
          <p:cNvPr id="4" name="Picture 2" descr="http://t2.gstatic.com/images?q=tbn:ANd9GcSsmWYlBs9IOERDj42TjU-_W4JDnrrUpIaBuNi9iZCVfVDxfZBY"/>
          <p:cNvPicPr>
            <a:picLocks noChangeAspect="1" noChangeArrowheads="1"/>
          </p:cNvPicPr>
          <p:nvPr/>
        </p:nvPicPr>
        <p:blipFill>
          <a:blip r:embed="rId3"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pic>
        <p:nvPicPr>
          <p:cNvPr id="6146" name="Picture 2" descr="C:\Users\Aasia\AppData\Local\Microsoft\Windows\Temporary Internet Files\Content.IE5\GTG5WADW\MC900441807[1].png"/>
          <p:cNvPicPr>
            <a:picLocks noChangeAspect="1" noChangeArrowheads="1"/>
          </p:cNvPicPr>
          <p:nvPr/>
        </p:nvPicPr>
        <p:blipFill>
          <a:blip r:embed="rId4" cstate="print"/>
          <a:srcRect/>
          <a:stretch>
            <a:fillRect/>
          </a:stretch>
        </p:blipFill>
        <p:spPr bwMode="auto">
          <a:xfrm>
            <a:off x="7340352" y="5054352"/>
            <a:ext cx="1803648" cy="1803648"/>
          </a:xfrm>
          <a:prstGeom prst="rect">
            <a:avLst/>
          </a:prstGeom>
          <a:noFill/>
        </p:spPr>
      </p:pic>
    </p:spTree>
    <p:extLst>
      <p:ext uri="{BB962C8B-B14F-4D97-AF65-F5344CB8AC3E}">
        <p14:creationId xmlns:p14="http://schemas.microsoft.com/office/powerpoint/2010/main" val="3214106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0298" y="3645024"/>
            <a:ext cx="6643702" cy="3046988"/>
          </a:xfrm>
          <a:prstGeom prst="rect">
            <a:avLst/>
          </a:prstGeom>
        </p:spPr>
        <p:txBody>
          <a:bodyPr wrap="square">
            <a:spAutoFit/>
          </a:bodyPr>
          <a:lstStyle/>
          <a:p>
            <a:r>
              <a:rPr lang="en-GB" sz="3200" dirty="0" smtClean="0">
                <a:latin typeface="Arial" pitchFamily="34" charset="0"/>
                <a:cs typeface="Arial" pitchFamily="34" charset="0"/>
              </a:rPr>
              <a:t>-A </a:t>
            </a:r>
            <a:r>
              <a:rPr lang="en-GB" sz="3200" dirty="0">
                <a:latin typeface="Arial" pitchFamily="34" charset="0"/>
                <a:cs typeface="Arial" pitchFamily="34" charset="0"/>
              </a:rPr>
              <a:t>simple blood test for vitamin D level can make the diagnosis. </a:t>
            </a:r>
            <a:endParaRPr lang="en-GB" sz="3200" dirty="0" smtClean="0">
              <a:latin typeface="Arial" pitchFamily="34" charset="0"/>
              <a:cs typeface="Arial" pitchFamily="34" charset="0"/>
            </a:endParaRPr>
          </a:p>
          <a:p>
            <a:r>
              <a:rPr lang="en-GB" sz="3200" dirty="0" smtClean="0">
                <a:latin typeface="Arial" pitchFamily="34" charset="0"/>
                <a:cs typeface="Arial" pitchFamily="34" charset="0"/>
              </a:rPr>
              <a:t>-Blood </a:t>
            </a:r>
            <a:r>
              <a:rPr lang="en-GB" sz="3200" dirty="0">
                <a:latin typeface="Arial" pitchFamily="34" charset="0"/>
                <a:cs typeface="Arial" pitchFamily="34" charset="0"/>
              </a:rPr>
              <a:t>tests for calcium and phosphate levels and liver function may also show changes linked to a low level of vitamin D</a:t>
            </a:r>
            <a:r>
              <a:rPr lang="en-GB" sz="3200" dirty="0" smtClean="0">
                <a:latin typeface="Arial" pitchFamily="34" charset="0"/>
                <a:cs typeface="Arial" pitchFamily="34" charset="0"/>
              </a:rPr>
              <a:t>...</a:t>
            </a:r>
            <a:endParaRPr lang="en-GB" sz="3200" dirty="0">
              <a:latin typeface="Arial" pitchFamily="34" charset="0"/>
              <a:cs typeface="Arial" pitchFamily="34" charset="0"/>
            </a:endParaRPr>
          </a:p>
        </p:txBody>
      </p:sp>
      <p:sp>
        <p:nvSpPr>
          <p:cNvPr id="5" name="Title 4"/>
          <p:cNvSpPr>
            <a:spLocks noGrp="1"/>
          </p:cNvSpPr>
          <p:nvPr>
            <p:ph type="title"/>
          </p:nvPr>
        </p:nvSpPr>
        <p:spPr>
          <a:xfrm>
            <a:off x="2500298" y="188640"/>
            <a:ext cx="6643702" cy="646331"/>
          </a:xfrm>
          <a:prstGeom prst="rect">
            <a:avLst/>
          </a:prstGeom>
          <a:solidFill>
            <a:srgbClr val="FFFF66"/>
          </a:solidFill>
          <a:effectLst>
            <a:glow rad="228600">
              <a:schemeClr val="accent6">
                <a:satMod val="175000"/>
                <a:alpha val="40000"/>
              </a:schemeClr>
            </a:glow>
          </a:effectLst>
        </p:spPr>
        <p:txBody>
          <a:bodyPr wrap="square">
            <a:spAutoFit/>
          </a:bodyPr>
          <a:lstStyle/>
          <a:p>
            <a:r>
              <a:rPr lang="en-GB" sz="3600" b="1" dirty="0" smtClean="0">
                <a:effectLst>
                  <a:outerShdw blurRad="38100" dist="38100" dir="2700000" algn="tl">
                    <a:srgbClr val="000000">
                      <a:alpha val="43137"/>
                    </a:srgbClr>
                  </a:outerShdw>
                </a:effectLst>
                <a:cs typeface="Arial" charset="0"/>
              </a:rPr>
              <a:t>Testing for Vitamin D:</a:t>
            </a:r>
            <a:endParaRPr lang="en-GB" sz="3600" b="1" dirty="0">
              <a:effectLst>
                <a:outerShdw blurRad="38100" dist="38100" dir="2700000" algn="tl">
                  <a:srgbClr val="000000">
                    <a:alpha val="43137"/>
                  </a:srgbClr>
                </a:outerShdw>
              </a:effectLst>
              <a:cs typeface="Arial" charset="0"/>
            </a:endParaRPr>
          </a:p>
        </p:txBody>
      </p:sp>
      <p:pic>
        <p:nvPicPr>
          <p:cNvPr id="6" name="Picture 2" descr="http://t2.gstatic.com/images?q=tbn:ANd9GcSsmWYlBs9IOERDj42TjU-_W4JDnrrUpIaBuNi9iZCVfVDxfZBY"/>
          <p:cNvPicPr>
            <a:picLocks noChangeAspect="1" noChangeArrowheads="1"/>
          </p:cNvPicPr>
          <p:nvPr/>
        </p:nvPicPr>
        <p:blipFill>
          <a:blip r:embed="rId3"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3923928" y="1268760"/>
            <a:ext cx="2952328" cy="2304256"/>
          </a:xfrm>
          <a:prstGeom prst="rect">
            <a:avLst/>
          </a:prstGeom>
          <a:noFill/>
          <a:ln w="9525">
            <a:noFill/>
            <a:miter lim="800000"/>
            <a:headEnd/>
            <a:tailEnd/>
          </a:ln>
        </p:spPr>
      </p:pic>
    </p:spTree>
    <p:extLst>
      <p:ext uri="{BB962C8B-B14F-4D97-AF65-F5344CB8AC3E}">
        <p14:creationId xmlns:p14="http://schemas.microsoft.com/office/powerpoint/2010/main" val="831015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2571736" y="214290"/>
            <a:ext cx="6572264" cy="584775"/>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r>
              <a:rPr lang="en-GB" sz="3200" b="1" dirty="0" smtClean="0">
                <a:effectLst>
                  <a:outerShdw blurRad="38100" dist="38100" dir="2700000" algn="tl">
                    <a:srgbClr val="000000">
                      <a:alpha val="43137"/>
                    </a:srgbClr>
                  </a:outerShdw>
                </a:effectLst>
                <a:cs typeface="Arial" charset="0"/>
              </a:rPr>
              <a:t>How much is enough?</a:t>
            </a:r>
            <a:endParaRPr lang="en-GB" b="1" dirty="0">
              <a:effectLst>
                <a:outerShdw blurRad="38100" dist="38100" dir="2700000" algn="tl">
                  <a:srgbClr val="000000">
                    <a:alpha val="43137"/>
                  </a:srgbClr>
                </a:outerShdw>
              </a:effectLst>
              <a:cs typeface="Arial"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747414051"/>
              </p:ext>
            </p:extLst>
          </p:nvPr>
        </p:nvGraphicFramePr>
        <p:xfrm>
          <a:off x="2643174" y="1285860"/>
          <a:ext cx="6286544" cy="4937810"/>
        </p:xfrm>
        <a:graphic>
          <a:graphicData uri="http://schemas.openxmlformats.org/drawingml/2006/table">
            <a:tbl>
              <a:tblPr firstRow="1" bandRow="1">
                <a:tableStyleId>{08FB837D-C827-4EFA-A057-4D05807E0F7C}</a:tableStyleId>
              </a:tblPr>
              <a:tblGrid>
                <a:gridCol w="2985357"/>
                <a:gridCol w="3301187"/>
              </a:tblGrid>
              <a:tr h="1554530">
                <a:tc>
                  <a:txBody>
                    <a:bodyPr/>
                    <a:lstStyle/>
                    <a:p>
                      <a:r>
                        <a:rPr lang="en-GB" sz="2400" dirty="0" smtClean="0">
                          <a:solidFill>
                            <a:schemeClr val="accent6">
                              <a:lumMod val="50000"/>
                            </a:schemeClr>
                          </a:solidFill>
                        </a:rPr>
                        <a:t>Patient Class</a:t>
                      </a:r>
                    </a:p>
                  </a:txBody>
                  <a:tcPr/>
                </a:tc>
                <a:tc>
                  <a:txBody>
                    <a:bodyPr/>
                    <a:lstStyle/>
                    <a:p>
                      <a:r>
                        <a:rPr lang="en-GB" sz="2400" dirty="0" smtClean="0">
                          <a:solidFill>
                            <a:schemeClr val="accent6">
                              <a:lumMod val="50000"/>
                            </a:schemeClr>
                          </a:solidFill>
                        </a:rPr>
                        <a:t>Daily supplementation dose of</a:t>
                      </a:r>
                      <a:r>
                        <a:rPr lang="en-GB" sz="2400" baseline="0" dirty="0" smtClean="0">
                          <a:solidFill>
                            <a:schemeClr val="accent6">
                              <a:lumMod val="50000"/>
                            </a:schemeClr>
                          </a:solidFill>
                        </a:rPr>
                        <a:t> Vitamin D</a:t>
                      </a:r>
                      <a:endParaRPr lang="en-GB" sz="2400" dirty="0">
                        <a:solidFill>
                          <a:schemeClr val="accent6">
                            <a:lumMod val="50000"/>
                          </a:schemeClr>
                        </a:solidFill>
                      </a:endParaRPr>
                    </a:p>
                  </a:txBody>
                  <a:tcPr/>
                </a:tc>
              </a:tr>
              <a:tr h="3088940">
                <a:tc>
                  <a:txBody>
                    <a:bodyPr/>
                    <a:lstStyle/>
                    <a:p>
                      <a:r>
                        <a:rPr lang="en-GB" sz="3600" dirty="0" smtClean="0"/>
                        <a:t>Aged over 65 years</a:t>
                      </a:r>
                      <a:r>
                        <a:rPr lang="en-GB" sz="3600" baseline="0" dirty="0" smtClean="0"/>
                        <a:t> or all ages with reduced exposure to sun</a:t>
                      </a:r>
                      <a:endParaRPr lang="en-GB" sz="3600" b="1" dirty="0"/>
                    </a:p>
                  </a:txBody>
                  <a:tcPr/>
                </a:tc>
                <a:tc>
                  <a:txBody>
                    <a:bodyPr/>
                    <a:lstStyle/>
                    <a:p>
                      <a:r>
                        <a:rPr lang="en-GB" sz="3600" dirty="0" smtClean="0"/>
                        <a:t>10mcg (400iu)</a:t>
                      </a:r>
                      <a:endParaRPr lang="en-GB" sz="3600" b="1" dirty="0"/>
                    </a:p>
                  </a:txBody>
                  <a:tcPr/>
                </a:tc>
              </a:tr>
            </a:tbl>
          </a:graphicData>
        </a:graphic>
      </p:graphicFrame>
      <p:pic>
        <p:nvPicPr>
          <p:cNvPr id="4" name="Picture 2" descr="http://t2.gstatic.com/images?q=tbn:ANd9GcSsmWYlBs9IOERDj42TjU-_W4JDnrrUpIaBuNi9iZCVfVDxfZBY"/>
          <p:cNvPicPr>
            <a:picLocks noChangeAspect="1" noChangeArrowheads="1"/>
          </p:cNvPicPr>
          <p:nvPr/>
        </p:nvPicPr>
        <p:blipFill>
          <a:blip r:embed="rId3"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asia\AppData\Local\Microsoft\Windows\Temporary Internet Files\Content.IE5\1MZZYBEQ\MP900337281[1].jpg"/>
          <p:cNvPicPr>
            <a:picLocks noChangeAspect="1" noChangeArrowheads="1"/>
          </p:cNvPicPr>
          <p:nvPr/>
        </p:nvPicPr>
        <p:blipFill>
          <a:blip r:embed="rId3" cstate="print">
            <a:lum bright="30000"/>
          </a:blip>
          <a:srcRect l="12899" t="15015" r="34017"/>
          <a:stretch>
            <a:fillRect/>
          </a:stretch>
        </p:blipFill>
        <p:spPr bwMode="auto">
          <a:xfrm>
            <a:off x="7235280" y="4005064"/>
            <a:ext cx="1908720" cy="2852936"/>
          </a:xfrm>
          <a:prstGeom prst="rect">
            <a:avLst/>
          </a:prstGeom>
          <a:noFill/>
        </p:spPr>
      </p:pic>
      <p:sp>
        <p:nvSpPr>
          <p:cNvPr id="39937" name="Rectangle 4"/>
          <p:cNvSpPr>
            <a:spLocks noChangeArrowheads="1"/>
          </p:cNvSpPr>
          <p:nvPr/>
        </p:nvSpPr>
        <p:spPr bwMode="auto">
          <a:xfrm>
            <a:off x="2500298" y="130156"/>
            <a:ext cx="6643702" cy="584200"/>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r>
              <a:rPr lang="en-GB" sz="3200" b="1" dirty="0">
                <a:effectLst>
                  <a:outerShdw blurRad="38100" dist="38100" dir="2700000" algn="tl">
                    <a:srgbClr val="000000">
                      <a:alpha val="43137"/>
                    </a:srgbClr>
                  </a:outerShdw>
                </a:effectLst>
                <a:cs typeface="Arial" charset="0"/>
              </a:rPr>
              <a:t>Supplementation Guidance</a:t>
            </a:r>
          </a:p>
        </p:txBody>
      </p:sp>
      <p:sp>
        <p:nvSpPr>
          <p:cNvPr id="39939" name="Rectangle 8"/>
          <p:cNvSpPr>
            <a:spLocks noChangeArrowheads="1"/>
          </p:cNvSpPr>
          <p:nvPr/>
        </p:nvSpPr>
        <p:spPr bwMode="auto">
          <a:xfrm>
            <a:off x="2571736" y="980728"/>
            <a:ext cx="6572264" cy="954107"/>
          </a:xfrm>
          <a:prstGeom prst="rect">
            <a:avLst/>
          </a:prstGeom>
          <a:noFill/>
          <a:ln w="9525">
            <a:noFill/>
            <a:miter lim="800000"/>
            <a:headEnd/>
            <a:tailEnd/>
          </a:ln>
        </p:spPr>
        <p:txBody>
          <a:bodyPr wrap="square">
            <a:spAutoFit/>
          </a:bodyPr>
          <a:lstStyle/>
          <a:p>
            <a:r>
              <a:rPr lang="en-GB" sz="2800" b="1" dirty="0">
                <a:effectLst>
                  <a:outerShdw blurRad="38100" dist="38100" dir="2700000" algn="tl">
                    <a:srgbClr val="000000">
                      <a:alpha val="43137"/>
                    </a:srgbClr>
                  </a:outerShdw>
                </a:effectLst>
                <a:latin typeface="Bradley Hand ITC" pitchFamily="66" charset="0"/>
                <a:cs typeface="Arial" pitchFamily="34" charset="0"/>
              </a:rPr>
              <a:t>Vitamin D is available in supplement form...and can be bought over the counter</a:t>
            </a:r>
            <a:r>
              <a:rPr lang="en-GB" sz="2800" b="1" dirty="0">
                <a:solidFill>
                  <a:schemeClr val="accent6">
                    <a:lumMod val="50000"/>
                  </a:schemeClr>
                </a:solidFill>
                <a:effectLst>
                  <a:outerShdw blurRad="38100" dist="38100" dir="2700000" algn="tl">
                    <a:srgbClr val="000000">
                      <a:alpha val="43137"/>
                    </a:srgbClr>
                  </a:outerShdw>
                </a:effectLst>
                <a:latin typeface="Bradley Hand ITC" pitchFamily="66" charset="0"/>
                <a:cs typeface="Arial" pitchFamily="34" charset="0"/>
              </a:rPr>
              <a:t>:</a:t>
            </a:r>
          </a:p>
        </p:txBody>
      </p:sp>
      <p:sp>
        <p:nvSpPr>
          <p:cNvPr id="39940" name="Rectangle 9"/>
          <p:cNvSpPr>
            <a:spLocks noChangeArrowheads="1"/>
          </p:cNvSpPr>
          <p:nvPr/>
        </p:nvSpPr>
        <p:spPr bwMode="auto">
          <a:xfrm>
            <a:off x="2483768" y="2060848"/>
            <a:ext cx="6321439" cy="3970318"/>
          </a:xfrm>
          <a:prstGeom prst="rect">
            <a:avLst/>
          </a:prstGeom>
          <a:noFill/>
          <a:ln w="9525">
            <a:noFill/>
            <a:miter lim="800000"/>
            <a:headEnd/>
            <a:tailEnd/>
          </a:ln>
        </p:spPr>
        <p:txBody>
          <a:bodyPr wrap="square">
            <a:spAutoFit/>
          </a:bodyPr>
          <a:lstStyle/>
          <a:p>
            <a:pPr marL="285750" indent="-285750">
              <a:buFont typeface="Arial" charset="0"/>
              <a:buChar char="•"/>
            </a:pPr>
            <a:r>
              <a:rPr lang="en-GB" sz="2800" dirty="0">
                <a:cs typeface="Arial" charset="0"/>
              </a:rPr>
              <a:t>This is a form of vitamin D called </a:t>
            </a:r>
            <a:r>
              <a:rPr lang="en-GB" sz="2800" b="1" dirty="0" err="1">
                <a:cs typeface="Arial" charset="0"/>
              </a:rPr>
              <a:t>ergocalciferol</a:t>
            </a:r>
            <a:r>
              <a:rPr lang="en-GB" sz="2800" b="1" dirty="0">
                <a:cs typeface="Arial" charset="0"/>
              </a:rPr>
              <a:t> </a:t>
            </a:r>
            <a:r>
              <a:rPr lang="en-GB" sz="2800" dirty="0">
                <a:cs typeface="Arial" charset="0"/>
              </a:rPr>
              <a:t>or </a:t>
            </a:r>
            <a:r>
              <a:rPr lang="en-GB" sz="2800" b="1" dirty="0" err="1">
                <a:cs typeface="Arial" charset="0"/>
              </a:rPr>
              <a:t>calciferol</a:t>
            </a:r>
            <a:r>
              <a:rPr lang="en-GB" sz="2800" b="1" dirty="0">
                <a:cs typeface="Arial" charset="0"/>
              </a:rPr>
              <a:t>.</a:t>
            </a:r>
            <a:r>
              <a:rPr lang="en-GB" sz="2800" dirty="0">
                <a:cs typeface="Arial" charset="0"/>
              </a:rPr>
              <a:t> </a:t>
            </a:r>
          </a:p>
          <a:p>
            <a:pPr marL="285750" indent="-285750">
              <a:buFont typeface="Arial" charset="0"/>
              <a:buChar char="•"/>
            </a:pPr>
            <a:r>
              <a:rPr lang="en-GB" sz="2800" dirty="0">
                <a:cs typeface="Arial" charset="0"/>
              </a:rPr>
              <a:t>Vitamin D can be given as an injection or as a medicine (liquid or tablets). </a:t>
            </a:r>
          </a:p>
          <a:p>
            <a:pPr marL="285750" indent="-285750">
              <a:buFont typeface="Arial" charset="0"/>
              <a:buChar char="•"/>
            </a:pPr>
            <a:r>
              <a:rPr lang="en-GB" sz="2800" dirty="0">
                <a:cs typeface="Arial" charset="0"/>
              </a:rPr>
              <a:t>Doctors discuss the dose, and best treatment schedule, depending on the situation, age, severity of the deficiency, etc.</a:t>
            </a:r>
          </a:p>
        </p:txBody>
      </p:sp>
      <p:pic>
        <p:nvPicPr>
          <p:cNvPr id="39942"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1825625" cy="182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asia\AppData\Local\Microsoft\Windows\Temporary Internet Files\Content.IE5\1MZZYBEQ\MP900337366[1].jpg"/>
          <p:cNvPicPr>
            <a:picLocks noChangeAspect="1" noChangeArrowheads="1"/>
          </p:cNvPicPr>
          <p:nvPr/>
        </p:nvPicPr>
        <p:blipFill>
          <a:blip r:embed="rId3" cstate="print">
            <a:clrChange>
              <a:clrFrom>
                <a:srgbClr val="030303"/>
              </a:clrFrom>
              <a:clrTo>
                <a:srgbClr val="030303">
                  <a:alpha val="0"/>
                </a:srgbClr>
              </a:clrTo>
            </a:clrChange>
            <a:duotone>
              <a:schemeClr val="accent6">
                <a:shade val="45000"/>
                <a:satMod val="135000"/>
              </a:schemeClr>
              <a:prstClr val="white"/>
            </a:duotone>
          </a:blip>
          <a:srcRect/>
          <a:stretch>
            <a:fillRect/>
          </a:stretch>
        </p:blipFill>
        <p:spPr bwMode="auto">
          <a:xfrm>
            <a:off x="5724128" y="908720"/>
            <a:ext cx="3419872" cy="2383039"/>
          </a:xfrm>
          <a:prstGeom prst="rect">
            <a:avLst/>
          </a:prstGeom>
          <a:noFill/>
        </p:spPr>
      </p:pic>
      <p:sp>
        <p:nvSpPr>
          <p:cNvPr id="4" name="Rectangle 3"/>
          <p:cNvSpPr/>
          <p:nvPr/>
        </p:nvSpPr>
        <p:spPr>
          <a:xfrm>
            <a:off x="2483768" y="1628800"/>
            <a:ext cx="6660232" cy="4524315"/>
          </a:xfrm>
          <a:prstGeom prst="rect">
            <a:avLst/>
          </a:prstGeom>
        </p:spPr>
        <p:txBody>
          <a:bodyPr wrap="square">
            <a:spAutoFit/>
          </a:bodyPr>
          <a:lstStyle/>
          <a:p>
            <a:r>
              <a:rPr lang="en-GB" sz="3200" b="1" dirty="0">
                <a:cs typeface="Arial" charset="0"/>
              </a:rPr>
              <a:t>The usual treatment dose for Vitamin D deficiency in adults is</a:t>
            </a:r>
            <a:r>
              <a:rPr lang="en-GB" sz="3200" b="1" dirty="0" smtClean="0">
                <a:cs typeface="Arial" charset="0"/>
              </a:rPr>
              <a:t>:</a:t>
            </a:r>
          </a:p>
          <a:p>
            <a:endParaRPr lang="en-GB" sz="3200" b="1" i="1" dirty="0" smtClean="0">
              <a:cs typeface="Arial" charset="0"/>
            </a:endParaRPr>
          </a:p>
          <a:p>
            <a:pPr>
              <a:buFont typeface="Arial" charset="0"/>
              <a:buChar char="•"/>
            </a:pPr>
            <a:r>
              <a:rPr lang="en-GB" sz="3200" dirty="0">
                <a:cs typeface="Arial" charset="0"/>
              </a:rPr>
              <a:t>10,000 IU </a:t>
            </a:r>
            <a:r>
              <a:rPr lang="en-GB" sz="3200" dirty="0" err="1">
                <a:cs typeface="Arial" charset="0"/>
              </a:rPr>
              <a:t>calciferol</a:t>
            </a:r>
            <a:r>
              <a:rPr lang="en-GB" sz="3200" dirty="0">
                <a:cs typeface="Arial" charset="0"/>
              </a:rPr>
              <a:t> daily or 60,000 IU </a:t>
            </a:r>
            <a:r>
              <a:rPr lang="en-GB" sz="3200" dirty="0" err="1">
                <a:cs typeface="Arial" charset="0"/>
              </a:rPr>
              <a:t>calciferol</a:t>
            </a:r>
            <a:r>
              <a:rPr lang="en-GB" sz="3200" dirty="0">
                <a:cs typeface="Arial" charset="0"/>
              </a:rPr>
              <a:t> weekly for 8-12 weeks</a:t>
            </a:r>
          </a:p>
          <a:p>
            <a:r>
              <a:rPr lang="en-GB" sz="3200" dirty="0">
                <a:cs typeface="Arial" charset="0"/>
              </a:rPr>
              <a:t>Or</a:t>
            </a:r>
          </a:p>
          <a:p>
            <a:pPr>
              <a:buFont typeface="Arial" charset="0"/>
              <a:buChar char="•"/>
            </a:pPr>
            <a:r>
              <a:rPr lang="en-GB" sz="3200" dirty="0" err="1">
                <a:cs typeface="Arial" charset="0"/>
              </a:rPr>
              <a:t>Calciferol</a:t>
            </a:r>
            <a:r>
              <a:rPr lang="en-GB" sz="3200" dirty="0">
                <a:cs typeface="Arial" charset="0"/>
              </a:rPr>
              <a:t> 300,000 or 600,000 IU orally or by intramuscular injection once or twice</a:t>
            </a:r>
          </a:p>
        </p:txBody>
      </p:sp>
      <p:sp>
        <p:nvSpPr>
          <p:cNvPr id="5" name="Title 4"/>
          <p:cNvSpPr>
            <a:spLocks noGrp="1" noChangeArrowheads="1"/>
          </p:cNvSpPr>
          <p:nvPr>
            <p:ph type="title"/>
          </p:nvPr>
        </p:nvSpPr>
        <p:spPr bwMode="auto">
          <a:xfrm>
            <a:off x="2500298" y="285728"/>
            <a:ext cx="6643702" cy="584775"/>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pPr algn="l"/>
            <a:r>
              <a:rPr lang="en-GB" sz="3200" b="1" dirty="0" smtClean="0">
                <a:effectLst>
                  <a:outerShdw blurRad="38100" dist="38100" dir="2700000" algn="tl">
                    <a:srgbClr val="000000">
                      <a:alpha val="43137"/>
                    </a:srgbClr>
                  </a:outerShdw>
                </a:effectLst>
                <a:cs typeface="Arial" charset="0"/>
              </a:rPr>
              <a:t>What dose?</a:t>
            </a:r>
            <a:endParaRPr lang="en-GB" sz="3200" b="1" dirty="0">
              <a:effectLst>
                <a:outerShdw blurRad="38100" dist="38100" dir="2700000" algn="tl">
                  <a:srgbClr val="000000">
                    <a:alpha val="43137"/>
                  </a:srgbClr>
                </a:outerShdw>
              </a:effectLst>
              <a:cs typeface="Arial" charset="0"/>
            </a:endParaRPr>
          </a:p>
        </p:txBody>
      </p:sp>
      <p:pic>
        <p:nvPicPr>
          <p:cNvPr id="6"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Tree>
    <p:extLst>
      <p:ext uri="{BB962C8B-B14F-4D97-AF65-F5344CB8AC3E}">
        <p14:creationId xmlns:p14="http://schemas.microsoft.com/office/powerpoint/2010/main" val="4291806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2" descr="http://t3.gstatic.com/images?q=tbn:ANd9GcQHG3V5CTg-C7RVfOe9Wc9SwrB9QeFjSDOjddDqkQTpnoxoEYH-"/>
          <p:cNvPicPr>
            <a:picLocks noChangeAspect="1" noChangeArrowheads="1"/>
          </p:cNvPicPr>
          <p:nvPr/>
        </p:nvPicPr>
        <p:blipFill>
          <a:blip r:embed="rId3" cstate="print">
            <a:clrChange>
              <a:clrFrom>
                <a:srgbClr val="F6F7FB"/>
              </a:clrFrom>
              <a:clrTo>
                <a:srgbClr val="F6F7FB">
                  <a:alpha val="0"/>
                </a:srgbClr>
              </a:clrTo>
            </a:clrChange>
          </a:blip>
          <a:srcRect/>
          <a:stretch>
            <a:fillRect/>
          </a:stretch>
        </p:blipFill>
        <p:spPr bwMode="auto">
          <a:xfrm flipH="1">
            <a:off x="2483768" y="1124744"/>
            <a:ext cx="2160240" cy="1769767"/>
          </a:xfrm>
          <a:prstGeom prst="rect">
            <a:avLst/>
          </a:prstGeom>
          <a:noFill/>
          <a:ln w="9525">
            <a:noFill/>
            <a:miter lim="800000"/>
            <a:headEnd/>
            <a:tailEnd/>
          </a:ln>
        </p:spPr>
      </p:pic>
      <p:sp>
        <p:nvSpPr>
          <p:cNvPr id="5" name="Rectangle 4"/>
          <p:cNvSpPr/>
          <p:nvPr/>
        </p:nvSpPr>
        <p:spPr>
          <a:xfrm>
            <a:off x="2411760" y="836712"/>
            <a:ext cx="5929313" cy="461962"/>
          </a:xfrm>
          <a:prstGeom prst="rect">
            <a:avLst/>
          </a:prstGeom>
        </p:spPr>
        <p:txBody>
          <a:bodyPr>
            <a:spAutoFit/>
          </a:bodyPr>
          <a:lstStyle/>
          <a:p>
            <a:r>
              <a:rPr lang="en-GB" sz="2400" b="1" dirty="0" smtClean="0">
                <a:effectLst>
                  <a:outerShdw blurRad="38100" dist="38100" dir="2700000" algn="tl">
                    <a:srgbClr val="000000">
                      <a:alpha val="43137"/>
                    </a:srgbClr>
                  </a:outerShdw>
                </a:effectLst>
                <a:cs typeface="Arial" charset="0"/>
              </a:rPr>
              <a:t>Dietary...</a:t>
            </a:r>
            <a:endParaRPr lang="en-GB" sz="2400" b="1" dirty="0">
              <a:effectLst>
                <a:outerShdw blurRad="38100" dist="38100" dir="2700000" algn="tl">
                  <a:srgbClr val="000000">
                    <a:alpha val="43137"/>
                  </a:srgbClr>
                </a:outerShdw>
              </a:effectLst>
              <a:cs typeface="Arial" charset="0"/>
            </a:endParaRPr>
          </a:p>
        </p:txBody>
      </p:sp>
      <p:sp>
        <p:nvSpPr>
          <p:cNvPr id="7" name="TextBox 6"/>
          <p:cNvSpPr txBox="1"/>
          <p:nvPr/>
        </p:nvSpPr>
        <p:spPr>
          <a:xfrm>
            <a:off x="5148064" y="1268760"/>
            <a:ext cx="3995936" cy="2062103"/>
          </a:xfrm>
          <a:prstGeom prst="rect">
            <a:avLst/>
          </a:prstGeom>
          <a:noFill/>
        </p:spPr>
        <p:txBody>
          <a:bodyPr wrap="square">
            <a:spAutoFit/>
          </a:bodyPr>
          <a:lstStyle/>
          <a:p>
            <a:pPr marL="285750" indent="-285750"/>
            <a:r>
              <a:rPr lang="en-GB" sz="2000" dirty="0" smtClean="0">
                <a:cs typeface="Arial" charset="0"/>
              </a:rPr>
              <a:t>-	Oily </a:t>
            </a:r>
            <a:r>
              <a:rPr lang="en-GB" sz="2000" dirty="0">
                <a:cs typeface="Arial" charset="0"/>
              </a:rPr>
              <a:t>fish (salmon &amp; sardines) </a:t>
            </a:r>
            <a:endParaRPr lang="en-GB" sz="2000" dirty="0" smtClean="0">
              <a:cs typeface="Arial" charset="0"/>
            </a:endParaRPr>
          </a:p>
          <a:p>
            <a:pPr marL="285750" indent="-285750"/>
            <a:r>
              <a:rPr lang="en-GB" sz="2000" dirty="0" smtClean="0">
                <a:cs typeface="Arial" charset="0"/>
              </a:rPr>
              <a:t>	and eggs..</a:t>
            </a:r>
          </a:p>
          <a:p>
            <a:pPr marL="285750" indent="-285750"/>
            <a:r>
              <a:rPr lang="en-GB" sz="2000" dirty="0" smtClean="0">
                <a:latin typeface="Arial" pitchFamily="34" charset="0"/>
                <a:cs typeface="Arial" pitchFamily="34" charset="0"/>
              </a:rPr>
              <a:t>-	Difficult to get adequate</a:t>
            </a:r>
            <a:br>
              <a:rPr lang="en-GB" sz="2000" dirty="0" smtClean="0">
                <a:latin typeface="Arial" pitchFamily="34" charset="0"/>
                <a:cs typeface="Arial" pitchFamily="34" charset="0"/>
              </a:rPr>
            </a:br>
            <a:r>
              <a:rPr lang="en-GB" sz="2000" dirty="0" smtClean="0">
                <a:latin typeface="Arial" pitchFamily="34" charset="0"/>
                <a:cs typeface="Arial" pitchFamily="34" charset="0"/>
              </a:rPr>
              <a:t>levels of vitamin D from diet alone.”</a:t>
            </a:r>
            <a:endParaRPr lang="en-GB" sz="2000" dirty="0">
              <a:latin typeface="Arial" pitchFamily="34" charset="0"/>
              <a:cs typeface="Arial" pitchFamily="34" charset="0"/>
            </a:endParaRPr>
          </a:p>
          <a:p>
            <a:pPr marL="285750" indent="-285750"/>
            <a:endParaRPr lang="en-GB" sz="800" dirty="0">
              <a:cs typeface="Arial" charset="0"/>
            </a:endParaRPr>
          </a:p>
          <a:p>
            <a:pPr marL="285750" indent="-285750"/>
            <a:r>
              <a:rPr lang="en-GB" sz="2000" dirty="0" smtClean="0">
                <a:cs typeface="Arial" charset="0"/>
              </a:rPr>
              <a:t> </a:t>
            </a:r>
            <a:endParaRPr lang="en-GB" sz="2000" dirty="0">
              <a:cs typeface="Arial" charset="0"/>
            </a:endParaRPr>
          </a:p>
        </p:txBody>
      </p:sp>
      <p:sp>
        <p:nvSpPr>
          <p:cNvPr id="8" name="Rectangle 7"/>
          <p:cNvSpPr/>
          <p:nvPr/>
        </p:nvSpPr>
        <p:spPr>
          <a:xfrm>
            <a:off x="2411760" y="3068960"/>
            <a:ext cx="6732240" cy="830997"/>
          </a:xfrm>
          <a:prstGeom prst="rect">
            <a:avLst/>
          </a:prstGeom>
        </p:spPr>
        <p:txBody>
          <a:bodyPr wrap="square">
            <a:spAutoFit/>
          </a:bodyPr>
          <a:lstStyle/>
          <a:p>
            <a:r>
              <a:rPr lang="en-GB" sz="2400" b="1" dirty="0" smtClean="0">
                <a:solidFill>
                  <a:srgbClr val="984807"/>
                </a:solidFill>
                <a:effectLst>
                  <a:outerShdw blurRad="38100" dist="38100" dir="2700000" algn="tl">
                    <a:srgbClr val="000000">
                      <a:alpha val="43137"/>
                    </a:srgbClr>
                  </a:outerShdw>
                </a:effectLst>
                <a:latin typeface="Bradley Hand ITC" pitchFamily="66" charset="0"/>
                <a:cs typeface="Arial" charset="0"/>
              </a:rPr>
              <a:t> </a:t>
            </a:r>
            <a:r>
              <a:rPr lang="en-GB" sz="2400" b="1" dirty="0" smtClean="0">
                <a:effectLst>
                  <a:outerShdw blurRad="38100" dist="38100" dir="2700000" algn="tl">
                    <a:srgbClr val="000000">
                      <a:alpha val="43137"/>
                    </a:srgbClr>
                  </a:outerShdw>
                </a:effectLst>
                <a:latin typeface="Bradley Hand ITC" pitchFamily="66" charset="0"/>
                <a:cs typeface="Arial" charset="0"/>
              </a:rPr>
              <a:t>A larger proportion of Vitamin D levels  should come from...</a:t>
            </a:r>
            <a:endParaRPr lang="en-GB" sz="2400" dirty="0">
              <a:cs typeface="Arial" charset="0"/>
            </a:endParaRPr>
          </a:p>
        </p:txBody>
      </p:sp>
      <p:sp>
        <p:nvSpPr>
          <p:cNvPr id="40964" name="TextBox 8"/>
          <p:cNvSpPr txBox="1">
            <a:spLocks noChangeArrowheads="1"/>
          </p:cNvSpPr>
          <p:nvPr/>
        </p:nvSpPr>
        <p:spPr bwMode="auto">
          <a:xfrm>
            <a:off x="5364088" y="4005064"/>
            <a:ext cx="3779912" cy="1631216"/>
          </a:xfrm>
          <a:prstGeom prst="rect">
            <a:avLst/>
          </a:prstGeom>
          <a:noFill/>
          <a:ln w="9525">
            <a:noFill/>
            <a:miter lim="800000"/>
            <a:headEnd/>
            <a:tailEnd/>
          </a:ln>
        </p:spPr>
        <p:txBody>
          <a:bodyPr wrap="square">
            <a:spAutoFit/>
          </a:bodyPr>
          <a:lstStyle/>
          <a:p>
            <a:r>
              <a:rPr lang="en-GB" sz="2000" dirty="0" smtClean="0">
                <a:cs typeface="Arial" charset="0"/>
              </a:rPr>
              <a:t>-Experts advise exposing the skin to regular, short periods of sun during the summer months, without sunscreen, which blocks UVB rays...</a:t>
            </a:r>
            <a:endParaRPr lang="en-GB" sz="2000" dirty="0">
              <a:cs typeface="Arial" charset="0"/>
            </a:endParaRPr>
          </a:p>
        </p:txBody>
      </p:sp>
      <p:sp>
        <p:nvSpPr>
          <p:cNvPr id="40965" name="TextBox 11"/>
          <p:cNvSpPr txBox="1">
            <a:spLocks noChangeArrowheads="1"/>
          </p:cNvSpPr>
          <p:nvPr/>
        </p:nvSpPr>
        <p:spPr bwMode="auto">
          <a:xfrm>
            <a:off x="2483768" y="188640"/>
            <a:ext cx="6660232" cy="523875"/>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r>
              <a:rPr lang="en-GB" sz="2800" b="1" dirty="0">
                <a:cs typeface="Arial" charset="0"/>
              </a:rPr>
              <a:t>Other Sources....</a:t>
            </a:r>
          </a:p>
        </p:txBody>
      </p:sp>
      <p:pic>
        <p:nvPicPr>
          <p:cNvPr id="40966" name="Picture 1"/>
          <p:cNvPicPr>
            <a:picLocks noChangeAspect="1"/>
          </p:cNvPicPr>
          <p:nvPr/>
        </p:nvPicPr>
        <p:blipFill>
          <a:blip r:embed="rId4" cstate="print">
            <a:clrChange>
              <a:clrFrom>
                <a:srgbClr val="FFFFFF"/>
              </a:clrFrom>
              <a:clrTo>
                <a:srgbClr val="FFFFFF">
                  <a:alpha val="0"/>
                </a:srgbClr>
              </a:clrTo>
            </a:clrChange>
          </a:blip>
          <a:srcRect b="51083"/>
          <a:stretch>
            <a:fillRect/>
          </a:stretch>
        </p:blipFill>
        <p:spPr bwMode="auto">
          <a:xfrm flipH="1">
            <a:off x="2267744" y="4653136"/>
            <a:ext cx="2172296" cy="1008112"/>
          </a:xfrm>
          <a:prstGeom prst="rect">
            <a:avLst/>
          </a:prstGeom>
          <a:noFill/>
          <a:ln w="9525">
            <a:noFill/>
            <a:miter lim="800000"/>
            <a:headEnd/>
            <a:tailEnd/>
          </a:ln>
        </p:spPr>
      </p:pic>
      <p:pic>
        <p:nvPicPr>
          <p:cNvPr id="9" name="Picture 2" descr="http://t2.gstatic.com/images?q=tbn:ANd9GcSsmWYlBs9IOERDj42TjU-_W4JDnrrUpIaBuNi9iZCVfVDxfZBY"/>
          <p:cNvPicPr>
            <a:picLocks noChangeAspect="1" noChangeArrowheads="1"/>
          </p:cNvPicPr>
          <p:nvPr/>
        </p:nvPicPr>
        <p:blipFill>
          <a:blip r:embed="rId5"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
        <p:nvSpPr>
          <p:cNvPr id="10" name="Rectangle 9"/>
          <p:cNvSpPr/>
          <p:nvPr/>
        </p:nvSpPr>
        <p:spPr>
          <a:xfrm>
            <a:off x="4644008" y="1988840"/>
            <a:ext cx="4499992" cy="461665"/>
          </a:xfrm>
          <a:prstGeom prst="rect">
            <a:avLst/>
          </a:prstGeom>
        </p:spPr>
        <p:txBody>
          <a:bodyPr wrap="square">
            <a:spAutoFit/>
          </a:bodyPr>
          <a:lstStyle/>
          <a:p>
            <a:pPr marL="285750" indent="-285750"/>
            <a:r>
              <a:rPr lang="en-GB" sz="2400" b="1" dirty="0" smtClean="0">
                <a:effectLst>
                  <a:outerShdw blurRad="38100" dist="38100" dir="2700000" algn="tl">
                    <a:srgbClr val="000000">
                      <a:alpha val="43137"/>
                    </a:srgbClr>
                  </a:outerShdw>
                </a:effectLst>
                <a:latin typeface="Bradley Hand ITC" pitchFamily="66" charset="0"/>
                <a:cs typeface="Arial" charset="0"/>
              </a:rPr>
              <a:t>  </a:t>
            </a:r>
            <a:endParaRPr lang="en-GB" sz="2400" b="1" dirty="0">
              <a:effectLst>
                <a:outerShdw blurRad="38100" dist="38100" dir="2700000" algn="tl">
                  <a:srgbClr val="000000">
                    <a:alpha val="43137"/>
                  </a:srgbClr>
                </a:outerShdw>
              </a:effectLst>
              <a:latin typeface="Bradley Hand ITC" pitchFamily="66" charset="0"/>
              <a:cs typeface="Arial" charset="0"/>
            </a:endParaRPr>
          </a:p>
        </p:txBody>
      </p:sp>
      <p:sp>
        <p:nvSpPr>
          <p:cNvPr id="11" name="Rectangle 10"/>
          <p:cNvSpPr/>
          <p:nvPr/>
        </p:nvSpPr>
        <p:spPr>
          <a:xfrm>
            <a:off x="2483768" y="5903893"/>
            <a:ext cx="6660232" cy="954107"/>
          </a:xfrm>
          <a:prstGeom prst="rect">
            <a:avLst/>
          </a:prstGeom>
        </p:spPr>
        <p:txBody>
          <a:bodyPr wrap="square">
            <a:spAutoFit/>
          </a:bodyPr>
          <a:lstStyle/>
          <a:p>
            <a:r>
              <a:rPr lang="en-GB" sz="2800" b="1" dirty="0" smtClean="0">
                <a:effectLst>
                  <a:outerShdw blurRad="38100" dist="38100" dir="2700000" algn="tl">
                    <a:srgbClr val="000000">
                      <a:alpha val="43137"/>
                    </a:srgbClr>
                  </a:outerShdw>
                </a:effectLst>
                <a:latin typeface="Bradley Hand ITC" pitchFamily="66" charset="0"/>
                <a:cs typeface="Arial" charset="0"/>
              </a:rPr>
              <a:t>However it is important to ensure the skin does not burn...</a:t>
            </a:r>
            <a:endParaRPr lang="en-GB" sz="2800" b="1" dirty="0">
              <a:effectLst>
                <a:outerShdw blurRad="38100" dist="38100" dir="2700000" algn="tl">
                  <a:srgbClr val="000000">
                    <a:alpha val="43137"/>
                  </a:srgbClr>
                </a:outerShdw>
              </a:effectLst>
              <a:latin typeface="Bradley Hand ITC" pitchFamily="66" charset="0"/>
            </a:endParaRPr>
          </a:p>
        </p:txBody>
      </p:sp>
      <p:sp>
        <p:nvSpPr>
          <p:cNvPr id="12" name="Rectangle 11"/>
          <p:cNvSpPr/>
          <p:nvPr/>
        </p:nvSpPr>
        <p:spPr>
          <a:xfrm>
            <a:off x="2411760" y="3933056"/>
            <a:ext cx="1667444" cy="461665"/>
          </a:xfrm>
          <a:prstGeom prst="rect">
            <a:avLst/>
          </a:prstGeom>
        </p:spPr>
        <p:txBody>
          <a:bodyPr wrap="none">
            <a:spAutoFit/>
          </a:bodyPr>
          <a:lstStyle/>
          <a:p>
            <a:r>
              <a:rPr lang="en-GB" sz="2400" b="1" dirty="0" smtClean="0">
                <a:effectLst>
                  <a:outerShdw blurRad="38100" dist="38100" dir="2700000" algn="tl">
                    <a:srgbClr val="000000">
                      <a:alpha val="43137"/>
                    </a:srgbClr>
                  </a:outerShdw>
                </a:effectLst>
                <a:cs typeface="Arial" charset="0"/>
              </a:rPr>
              <a:t>Sunlight...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s://encrypted-tbn3.google.com/images?q=tbn:ANd9GcTK3ubKZuyh_xfJNJPeRjitQpLjxp3L7a1W3mGvOYKkf-XsAjP3"/>
          <p:cNvPicPr>
            <a:picLocks noChangeAspect="1" noChangeArrowheads="1"/>
          </p:cNvPicPr>
          <p:nvPr/>
        </p:nvPicPr>
        <p:blipFill>
          <a:blip r:embed="rId3" cstate="print">
            <a:lum bright="10000"/>
          </a:blip>
          <a:srcRect/>
          <a:stretch>
            <a:fillRect/>
          </a:stretch>
        </p:blipFill>
        <p:spPr bwMode="auto">
          <a:xfrm>
            <a:off x="3923928" y="4653136"/>
            <a:ext cx="2808312" cy="2016224"/>
          </a:xfrm>
          <a:prstGeom prst="rect">
            <a:avLst/>
          </a:prstGeom>
          <a:noFill/>
        </p:spPr>
      </p:pic>
      <p:sp>
        <p:nvSpPr>
          <p:cNvPr id="5" name="Rectangle 4"/>
          <p:cNvSpPr/>
          <p:nvPr/>
        </p:nvSpPr>
        <p:spPr>
          <a:xfrm>
            <a:off x="2483768" y="188640"/>
            <a:ext cx="6660232" cy="584775"/>
          </a:xfrm>
          <a:prstGeom prst="rect">
            <a:avLst/>
          </a:prstGeom>
          <a:solidFill>
            <a:srgbClr val="FFFF66"/>
          </a:solidFill>
          <a:effectLst>
            <a:glow rad="228600">
              <a:schemeClr val="accent6">
                <a:satMod val="175000"/>
                <a:alpha val="40000"/>
              </a:schemeClr>
            </a:glow>
          </a:effectLst>
        </p:spPr>
        <p:txBody>
          <a:bodyPr wrap="square">
            <a:spAutoFit/>
          </a:bodyPr>
          <a:lstStyle/>
          <a:p>
            <a:r>
              <a:rPr lang="en-GB" sz="3200" b="1" dirty="0" smtClean="0">
                <a:effectLst>
                  <a:outerShdw blurRad="38100" dist="38100" dir="2700000" algn="tl">
                    <a:srgbClr val="000000">
                      <a:alpha val="43137"/>
                    </a:srgbClr>
                  </a:outerShdw>
                </a:effectLst>
                <a:latin typeface="Arial" pitchFamily="34" charset="0"/>
                <a:cs typeface="Arial" pitchFamily="34" charset="0"/>
              </a:rPr>
              <a:t>Vitamin D is essential</a:t>
            </a:r>
            <a:r>
              <a:rPr lang="en-US" sz="3200" b="1" dirty="0" smtClean="0">
                <a:effectLst>
                  <a:outerShdw blurRad="38100" dist="38100" dir="2700000" algn="tl">
                    <a:srgbClr val="000000">
                      <a:alpha val="43137"/>
                    </a:srgbClr>
                  </a:outerShdw>
                </a:effectLst>
                <a:latin typeface="Arial" pitchFamily="34" charset="0"/>
                <a:cs typeface="Arial" pitchFamily="34" charset="0"/>
              </a:rPr>
              <a:t>…</a:t>
            </a:r>
            <a:endParaRPr lang="en-GB"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2051720" y="1052736"/>
            <a:ext cx="6840760" cy="5509200"/>
          </a:xfrm>
          <a:prstGeom prst="rect">
            <a:avLst/>
          </a:prstGeom>
          <a:noFill/>
          <a:ln>
            <a:noFill/>
          </a:ln>
          <a:effectLst>
            <a:glow rad="228600">
              <a:schemeClr val="accent6">
                <a:satMod val="175000"/>
                <a:alpha val="40000"/>
              </a:schemeClr>
            </a:glow>
          </a:effectLst>
        </p:spPr>
        <p:txBody>
          <a:bodyPr wrap="square">
            <a:spAutoFit/>
          </a:bodyPr>
          <a:lstStyle/>
          <a:p>
            <a:pPr marL="452438" indent="-179388"/>
            <a:r>
              <a:rPr lang="en-GB" sz="3200" b="1" dirty="0" smtClean="0">
                <a:solidFill>
                  <a:schemeClr val="accent6">
                    <a:lumMod val="50000"/>
                  </a:schemeClr>
                </a:solidFill>
                <a:effectLst>
                  <a:outerShdw blurRad="38100" dist="38100" dir="2700000" algn="tl">
                    <a:srgbClr val="000000">
                      <a:alpha val="43137"/>
                    </a:srgbClr>
                  </a:outerShdw>
                </a:effectLst>
                <a:latin typeface="Bradley Hand ITC" pitchFamily="66" charset="0"/>
                <a:cs typeface="Arial" pitchFamily="34" charset="0"/>
              </a:rPr>
              <a:t> </a:t>
            </a:r>
            <a:r>
              <a:rPr lang="en-GB" sz="3200" b="1" dirty="0" smtClean="0">
                <a:effectLst>
                  <a:outerShdw blurRad="38100" dist="38100" dir="2700000" algn="tl">
                    <a:srgbClr val="000000">
                      <a:alpha val="43137"/>
                    </a:srgbClr>
                  </a:outerShdw>
                </a:effectLst>
                <a:latin typeface="Bradley Hand ITC" pitchFamily="66" charset="0"/>
                <a:cs typeface="Arial" pitchFamily="34" charset="0"/>
              </a:rPr>
              <a:t>“To maintain good health...”</a:t>
            </a:r>
          </a:p>
          <a:p>
            <a:pPr marL="452438" indent="-179388"/>
            <a:r>
              <a:rPr lang="en-GB" sz="3200" dirty="0" smtClean="0">
                <a:latin typeface="Arial" pitchFamily="34" charset="0"/>
                <a:cs typeface="Arial" pitchFamily="34" charset="0"/>
              </a:rPr>
              <a:t>-regulates levels of calcium and phosphate in the body required for healthy </a:t>
            </a:r>
            <a:r>
              <a:rPr lang="en-GB" sz="3200" b="1" dirty="0" smtClean="0">
                <a:latin typeface="Arial" pitchFamily="34" charset="0"/>
                <a:cs typeface="Arial" pitchFamily="34" charset="0"/>
              </a:rPr>
              <a:t>teeth</a:t>
            </a:r>
            <a:r>
              <a:rPr lang="en-GB" sz="3200" dirty="0" smtClean="0">
                <a:latin typeface="Arial" pitchFamily="34" charset="0"/>
                <a:cs typeface="Arial" pitchFamily="34" charset="0"/>
              </a:rPr>
              <a:t> and </a:t>
            </a:r>
            <a:r>
              <a:rPr lang="en-GB" sz="3200" b="1" dirty="0" smtClean="0">
                <a:latin typeface="Arial" pitchFamily="34" charset="0"/>
                <a:cs typeface="Arial" pitchFamily="34" charset="0"/>
              </a:rPr>
              <a:t>bones</a:t>
            </a:r>
          </a:p>
          <a:p>
            <a:pPr marL="452438" indent="-179388"/>
            <a:r>
              <a:rPr lang="en-GB" sz="3200" dirty="0" smtClean="0">
                <a:latin typeface="Arial" pitchFamily="34" charset="0"/>
                <a:cs typeface="Arial" pitchFamily="34" charset="0"/>
              </a:rPr>
              <a:t>-regulates the </a:t>
            </a:r>
            <a:r>
              <a:rPr lang="en-GB" sz="3200" b="1" dirty="0" smtClean="0">
                <a:latin typeface="Arial" pitchFamily="34" charset="0"/>
                <a:cs typeface="Arial" pitchFamily="34" charset="0"/>
              </a:rPr>
              <a:t>immune system</a:t>
            </a:r>
            <a:r>
              <a:rPr lang="en-GB" sz="3200" dirty="0" smtClean="0">
                <a:latin typeface="Arial" pitchFamily="34" charset="0"/>
                <a:cs typeface="Arial" pitchFamily="34" charset="0"/>
              </a:rPr>
              <a:t>, helping prevent infection, cancer and autoimmune disorders.</a:t>
            </a:r>
          </a:p>
          <a:p>
            <a:pPr marL="452438" indent="-179388"/>
            <a:endParaRPr lang="en-GB" sz="1600" dirty="0" smtClean="0">
              <a:cs typeface="Arial" charset="0"/>
            </a:endParaRPr>
          </a:p>
          <a:p>
            <a:pPr marL="452438" indent="-179388"/>
            <a:endParaRPr lang="en-GB" sz="1600" dirty="0">
              <a:cs typeface="Arial" charset="0"/>
            </a:endParaRPr>
          </a:p>
          <a:p>
            <a:pPr marL="452438" indent="-179388"/>
            <a:endParaRPr lang="en-GB" sz="1600" dirty="0" smtClean="0">
              <a:cs typeface="Arial" charset="0"/>
            </a:endParaRPr>
          </a:p>
          <a:p>
            <a:pPr marL="452438" indent="-179388"/>
            <a:endParaRPr lang="en-GB" sz="1600" dirty="0">
              <a:cs typeface="Arial" charset="0"/>
            </a:endParaRPr>
          </a:p>
          <a:p>
            <a:pPr marL="452438" indent="-179388"/>
            <a:endParaRPr lang="en-GB" sz="1600" dirty="0" smtClean="0">
              <a:cs typeface="Arial" charset="0"/>
            </a:endParaRPr>
          </a:p>
          <a:p>
            <a:pPr marL="452438" indent="-179388"/>
            <a:endParaRPr lang="en-GB" sz="1600" dirty="0">
              <a:cs typeface="Arial" charset="0"/>
            </a:endParaRPr>
          </a:p>
          <a:p>
            <a:pPr marL="452438" indent="-179388"/>
            <a:endParaRPr lang="en-GB" sz="1600" dirty="0" smtClean="0">
              <a:cs typeface="Arial" charset="0"/>
            </a:endParaRPr>
          </a:p>
          <a:p>
            <a:pPr marL="452438" indent="-179388"/>
            <a:endParaRPr lang="en-GB" sz="1600" dirty="0">
              <a:cs typeface="Arial" charset="0"/>
            </a:endParaRPr>
          </a:p>
        </p:txBody>
      </p:sp>
      <p:pic>
        <p:nvPicPr>
          <p:cNvPr id="27653"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asia\AppData\Local\Microsoft\Windows\Temporary Internet Files\Content.IE5\1MZZYBEQ\MP900337366[1].jpg"/>
          <p:cNvPicPr>
            <a:picLocks noChangeAspect="1" noChangeArrowheads="1"/>
          </p:cNvPicPr>
          <p:nvPr/>
        </p:nvPicPr>
        <p:blipFill>
          <a:blip r:embed="rId3" cstate="print">
            <a:clrChange>
              <a:clrFrom>
                <a:srgbClr val="030303"/>
              </a:clrFrom>
              <a:clrTo>
                <a:srgbClr val="030303">
                  <a:alpha val="0"/>
                </a:srgbClr>
              </a:clrTo>
            </a:clrChange>
            <a:duotone>
              <a:schemeClr val="accent6">
                <a:shade val="45000"/>
                <a:satMod val="135000"/>
              </a:schemeClr>
              <a:prstClr val="white"/>
            </a:duotone>
          </a:blip>
          <a:srcRect/>
          <a:stretch>
            <a:fillRect/>
          </a:stretch>
        </p:blipFill>
        <p:spPr bwMode="auto">
          <a:xfrm>
            <a:off x="6228184" y="2492895"/>
            <a:ext cx="2736304" cy="1794041"/>
          </a:xfrm>
          <a:prstGeom prst="rect">
            <a:avLst/>
          </a:prstGeom>
          <a:noFill/>
        </p:spPr>
      </p:pic>
      <p:sp>
        <p:nvSpPr>
          <p:cNvPr id="3" name="Content Placeholder 2"/>
          <p:cNvSpPr>
            <a:spLocks noGrp="1"/>
          </p:cNvSpPr>
          <p:nvPr>
            <p:ph idx="1"/>
          </p:nvPr>
        </p:nvSpPr>
        <p:spPr>
          <a:xfrm>
            <a:off x="2590800" y="2000240"/>
            <a:ext cx="6553200" cy="3133165"/>
          </a:xfrm>
        </p:spPr>
        <p:txBody>
          <a:bodyPr>
            <a:spAutoFit/>
          </a:bodyPr>
          <a:lstStyle/>
          <a:p>
            <a:pPr>
              <a:buFont typeface="Arial" charset="0"/>
              <a:buNone/>
            </a:pPr>
            <a:r>
              <a:rPr lang="en-GB" sz="2400" b="1" dirty="0" smtClean="0">
                <a:latin typeface="Arial" charset="0"/>
                <a:cs typeface="Arial" charset="0"/>
              </a:rPr>
              <a:t>Symptoms of high calcium include;</a:t>
            </a:r>
          </a:p>
          <a:p>
            <a:r>
              <a:rPr lang="en-GB" sz="2200" dirty="0" smtClean="0">
                <a:latin typeface="Arial" charset="0"/>
                <a:cs typeface="Arial" charset="0"/>
              </a:rPr>
              <a:t> thirst</a:t>
            </a:r>
          </a:p>
          <a:p>
            <a:r>
              <a:rPr lang="en-GB" sz="2200" dirty="0" smtClean="0">
                <a:latin typeface="Arial" charset="0"/>
                <a:cs typeface="Arial" charset="0"/>
              </a:rPr>
              <a:t> passing a lot of urine</a:t>
            </a:r>
          </a:p>
          <a:p>
            <a:r>
              <a:rPr lang="en-GB" sz="2200" dirty="0" smtClean="0">
                <a:latin typeface="Arial" charset="0"/>
                <a:cs typeface="Arial" charset="0"/>
              </a:rPr>
              <a:t> nausea and vomiting</a:t>
            </a:r>
          </a:p>
          <a:p>
            <a:r>
              <a:rPr lang="en-GB" sz="2200" dirty="0" smtClean="0">
                <a:latin typeface="Arial" charset="0"/>
                <a:cs typeface="Arial" charset="0"/>
              </a:rPr>
              <a:t>dizziness and headaches</a:t>
            </a:r>
          </a:p>
          <a:p>
            <a:pPr>
              <a:buFont typeface="Arial" charset="0"/>
              <a:buNone/>
            </a:pPr>
            <a:r>
              <a:rPr lang="en-GB" sz="2000" b="1" dirty="0" smtClean="0">
                <a:latin typeface="Arial" charset="0"/>
                <a:cs typeface="Arial" charset="0"/>
              </a:rPr>
              <a:t>	If any of these symptoms are experienced then you must stop the supplements and see a GP immediately.</a:t>
            </a:r>
          </a:p>
        </p:txBody>
      </p:sp>
      <p:sp>
        <p:nvSpPr>
          <p:cNvPr id="43010" name="Rectangle 3"/>
          <p:cNvSpPr>
            <a:spLocks noChangeArrowheads="1"/>
          </p:cNvSpPr>
          <p:nvPr/>
        </p:nvSpPr>
        <p:spPr bwMode="auto">
          <a:xfrm>
            <a:off x="2484438" y="285750"/>
            <a:ext cx="6480175" cy="492125"/>
          </a:xfrm>
          <a:prstGeom prst="rect">
            <a:avLst/>
          </a:prstGeom>
          <a:solidFill>
            <a:srgbClr val="FFFF66"/>
          </a:solidFill>
          <a:ln w="9525">
            <a:noFill/>
            <a:miter lim="800000"/>
            <a:headEnd/>
            <a:tailEnd/>
          </a:ln>
          <a:effectLst>
            <a:glow rad="228600">
              <a:schemeClr val="accent6">
                <a:satMod val="175000"/>
                <a:alpha val="40000"/>
              </a:schemeClr>
            </a:glow>
          </a:effectLst>
        </p:spPr>
        <p:txBody>
          <a:bodyPr>
            <a:spAutoFit/>
          </a:bodyPr>
          <a:lstStyle/>
          <a:p>
            <a:r>
              <a:rPr lang="en-GB" sz="2600" b="1" dirty="0">
                <a:effectLst>
                  <a:outerShdw blurRad="38100" dist="38100" dir="2700000" algn="tl">
                    <a:srgbClr val="000000">
                      <a:alpha val="43137"/>
                    </a:srgbClr>
                  </a:outerShdw>
                </a:effectLst>
                <a:cs typeface="Arial" charset="0"/>
              </a:rPr>
              <a:t>But High levels of Vitamin D dangerous</a:t>
            </a:r>
            <a:endParaRPr lang="en-GB" sz="2600" b="1" dirty="0">
              <a:effectLst>
                <a:outerShdw blurRad="38100" dist="38100" dir="2700000" algn="tl">
                  <a:srgbClr val="000000">
                    <a:alpha val="43137"/>
                  </a:srgbClr>
                </a:outerShdw>
              </a:effectLst>
              <a:latin typeface="Calibri" pitchFamily="127" charset="0"/>
            </a:endParaRPr>
          </a:p>
        </p:txBody>
      </p:sp>
      <p:sp>
        <p:nvSpPr>
          <p:cNvPr id="5" name="Rectangle 4"/>
          <p:cNvSpPr/>
          <p:nvPr/>
        </p:nvSpPr>
        <p:spPr>
          <a:xfrm>
            <a:off x="2500298" y="5357826"/>
            <a:ext cx="6643702" cy="1569660"/>
          </a:xfrm>
          <a:prstGeom prst="rect">
            <a:avLst/>
          </a:prstGeom>
        </p:spPr>
        <p:txBody>
          <a:bodyPr wrap="square">
            <a:spAutoFit/>
          </a:bodyPr>
          <a:lstStyle/>
          <a:p>
            <a:r>
              <a:rPr lang="en-GB" sz="2400" b="1" dirty="0" smtClean="0">
                <a:solidFill>
                  <a:srgbClr val="984807"/>
                </a:solidFill>
                <a:effectLst>
                  <a:outerShdw blurRad="38100" dist="38100" dir="2700000" algn="tl">
                    <a:srgbClr val="000000">
                      <a:alpha val="43137"/>
                    </a:srgbClr>
                  </a:outerShdw>
                </a:effectLst>
                <a:latin typeface="Bradley Hand ITC" pitchFamily="66" charset="0"/>
                <a:cs typeface="Arial" charset="0"/>
              </a:rPr>
              <a:t>It is also best to see a GP to check vitamin D levels before starting supplements, as in cases of severe vitamin D deficiency, Prescription </a:t>
            </a:r>
            <a:r>
              <a:rPr lang="en-GB" sz="2400" b="1" dirty="0">
                <a:solidFill>
                  <a:srgbClr val="984807"/>
                </a:solidFill>
                <a:effectLst>
                  <a:outerShdw blurRad="38100" dist="38100" dir="2700000" algn="tl">
                    <a:srgbClr val="000000">
                      <a:alpha val="43137"/>
                    </a:srgbClr>
                  </a:outerShdw>
                </a:effectLst>
                <a:latin typeface="Bradley Hand ITC" pitchFamily="66" charset="0"/>
                <a:cs typeface="Arial" charset="0"/>
              </a:rPr>
              <a:t>only medicines may be required</a:t>
            </a:r>
            <a:r>
              <a:rPr lang="en-GB" sz="2400" b="1" dirty="0" smtClean="0">
                <a:solidFill>
                  <a:srgbClr val="984807"/>
                </a:solidFill>
                <a:effectLst>
                  <a:outerShdw blurRad="38100" dist="38100" dir="2700000" algn="tl">
                    <a:srgbClr val="000000">
                      <a:alpha val="43137"/>
                    </a:srgbClr>
                  </a:outerShdw>
                </a:effectLst>
                <a:latin typeface="Bradley Hand ITC" pitchFamily="66" charset="0"/>
                <a:cs typeface="Arial" charset="0"/>
              </a:rPr>
              <a:t>.</a:t>
            </a:r>
            <a:endParaRPr lang="en-GB" sz="2400" b="1" dirty="0">
              <a:solidFill>
                <a:srgbClr val="984807"/>
              </a:solidFill>
              <a:effectLst>
                <a:outerShdw blurRad="38100" dist="38100" dir="2700000" algn="tl">
                  <a:srgbClr val="000000">
                    <a:alpha val="43137"/>
                  </a:srgbClr>
                </a:outerShdw>
              </a:effectLst>
              <a:latin typeface="Bradley Hand ITC" pitchFamily="66" charset="0"/>
              <a:cs typeface="Arial" charset="0"/>
            </a:endParaRPr>
          </a:p>
        </p:txBody>
      </p:sp>
      <p:sp>
        <p:nvSpPr>
          <p:cNvPr id="2" name="Rectangle 1"/>
          <p:cNvSpPr/>
          <p:nvPr/>
        </p:nvSpPr>
        <p:spPr>
          <a:xfrm>
            <a:off x="2571736" y="1071546"/>
            <a:ext cx="6142051" cy="707886"/>
          </a:xfrm>
          <a:prstGeom prst="rect">
            <a:avLst/>
          </a:prstGeom>
        </p:spPr>
        <p:txBody>
          <a:bodyPr wrap="square">
            <a:spAutoFit/>
          </a:bodyPr>
          <a:lstStyle/>
          <a:p>
            <a:r>
              <a:rPr lang="en-GB" sz="2000" b="1" dirty="0">
                <a:effectLst>
                  <a:outerShdw blurRad="38100" dist="38100" dir="2700000" algn="tl">
                    <a:srgbClr val="000000">
                      <a:alpha val="43137"/>
                    </a:srgbClr>
                  </a:outerShdw>
                </a:effectLst>
                <a:latin typeface="Bradley Hand ITC" pitchFamily="66" charset="0"/>
                <a:cs typeface="Arial" pitchFamily="34" charset="0"/>
              </a:rPr>
              <a:t>High levels of Vitamin D can increase calcium levels in the blood, </a:t>
            </a:r>
            <a:r>
              <a:rPr lang="en-GB" sz="2000" b="1" dirty="0" smtClean="0">
                <a:effectLst>
                  <a:outerShdw blurRad="38100" dist="38100" dir="2700000" algn="tl">
                    <a:srgbClr val="000000">
                      <a:alpha val="43137"/>
                    </a:srgbClr>
                  </a:outerShdw>
                </a:effectLst>
                <a:latin typeface="Bradley Hand ITC" pitchFamily="66" charset="0"/>
                <a:cs typeface="Arial" pitchFamily="34" charset="0"/>
              </a:rPr>
              <a:t>and leading </a:t>
            </a:r>
            <a:r>
              <a:rPr lang="en-GB" sz="2000" b="1" dirty="0">
                <a:effectLst>
                  <a:outerShdw blurRad="38100" dist="38100" dir="2700000" algn="tl">
                    <a:srgbClr val="000000">
                      <a:alpha val="43137"/>
                    </a:srgbClr>
                  </a:outerShdw>
                </a:effectLst>
                <a:latin typeface="Bradley Hand ITC" pitchFamily="66" charset="0"/>
                <a:cs typeface="Arial" pitchFamily="34" charset="0"/>
              </a:rPr>
              <a:t>to bone </a:t>
            </a:r>
            <a:r>
              <a:rPr lang="en-GB" sz="2000" b="1" dirty="0" smtClean="0">
                <a:effectLst>
                  <a:outerShdw blurRad="38100" dist="38100" dir="2700000" algn="tl">
                    <a:srgbClr val="000000">
                      <a:alpha val="43137"/>
                    </a:srgbClr>
                  </a:outerShdw>
                </a:effectLst>
                <a:latin typeface="Bradley Hand ITC" pitchFamily="66" charset="0"/>
                <a:cs typeface="Arial" pitchFamily="34" charset="0"/>
              </a:rPr>
              <a:t>thinning...</a:t>
            </a:r>
            <a:endParaRPr lang="en-GB" sz="2000" b="1" dirty="0">
              <a:effectLst>
                <a:outerShdw blurRad="38100" dist="38100" dir="2700000" algn="tl">
                  <a:srgbClr val="000000">
                    <a:alpha val="43137"/>
                  </a:srgbClr>
                </a:outerShdw>
              </a:effectLst>
              <a:latin typeface="Bradley Hand ITC" pitchFamily="66" charset="0"/>
              <a:cs typeface="Arial" pitchFamily="34" charset="0"/>
            </a:endParaRPr>
          </a:p>
        </p:txBody>
      </p:sp>
      <p:pic>
        <p:nvPicPr>
          <p:cNvPr id="43013"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1825625" cy="182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asia\AppData\Local\Microsoft\Windows\Temporary Internet Files\Content.IE5\7CQN4ERS\MC900441908[1].wmf"/>
          <p:cNvPicPr>
            <a:picLocks noChangeAspect="1" noChangeArrowheads="1"/>
          </p:cNvPicPr>
          <p:nvPr/>
        </p:nvPicPr>
        <p:blipFill>
          <a:blip r:embed="rId3" cstate="print"/>
          <a:srcRect/>
          <a:stretch>
            <a:fillRect/>
          </a:stretch>
        </p:blipFill>
        <p:spPr bwMode="auto">
          <a:xfrm>
            <a:off x="6804471" y="1340768"/>
            <a:ext cx="2232025" cy="1366391"/>
          </a:xfrm>
          <a:prstGeom prst="rect">
            <a:avLst/>
          </a:prstGeom>
          <a:noFill/>
        </p:spPr>
      </p:pic>
      <p:sp>
        <p:nvSpPr>
          <p:cNvPr id="45057" name="Rectangle 3"/>
          <p:cNvSpPr>
            <a:spLocks noChangeArrowheads="1"/>
          </p:cNvSpPr>
          <p:nvPr/>
        </p:nvSpPr>
        <p:spPr bwMode="auto">
          <a:xfrm>
            <a:off x="2699792" y="3356992"/>
            <a:ext cx="6178563" cy="923330"/>
          </a:xfrm>
          <a:prstGeom prst="rect">
            <a:avLst/>
          </a:prstGeom>
          <a:noFill/>
          <a:ln w="9525">
            <a:noFill/>
            <a:miter lim="800000"/>
            <a:headEnd/>
            <a:tailEnd/>
          </a:ln>
        </p:spPr>
        <p:txBody>
          <a:bodyPr wrap="square">
            <a:spAutoFit/>
          </a:bodyPr>
          <a:lstStyle/>
          <a:p>
            <a:r>
              <a:rPr lang="en-GB" dirty="0">
                <a:cs typeface="Arial" charset="0"/>
              </a:rPr>
              <a:t/>
            </a:r>
            <a:br>
              <a:rPr lang="en-GB" dirty="0">
                <a:cs typeface="Arial" charset="0"/>
              </a:rPr>
            </a:br>
            <a:r>
              <a:rPr lang="en-GB" dirty="0">
                <a:cs typeface="Arial" charset="0"/>
              </a:rPr>
              <a:t/>
            </a:r>
            <a:br>
              <a:rPr lang="en-GB" dirty="0">
                <a:cs typeface="Arial" charset="0"/>
              </a:rPr>
            </a:br>
            <a:endParaRPr lang="en-GB" dirty="0">
              <a:cs typeface="Arial" charset="0"/>
            </a:endParaRPr>
          </a:p>
        </p:txBody>
      </p:sp>
      <p:sp>
        <p:nvSpPr>
          <p:cNvPr id="45058" name="Rectangle 1"/>
          <p:cNvSpPr>
            <a:spLocks noChangeArrowheads="1"/>
          </p:cNvSpPr>
          <p:nvPr/>
        </p:nvSpPr>
        <p:spPr bwMode="auto">
          <a:xfrm>
            <a:off x="2483768" y="188640"/>
            <a:ext cx="6480720" cy="954087"/>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r>
              <a:rPr lang="en-GB" sz="2800" b="1" dirty="0">
                <a:effectLst>
                  <a:outerShdw blurRad="38100" dist="38100" dir="2700000" algn="tl">
                    <a:srgbClr val="000000">
                      <a:alpha val="43137"/>
                    </a:srgbClr>
                  </a:outerShdw>
                </a:effectLst>
                <a:cs typeface="Arial" charset="0"/>
              </a:rPr>
              <a:t>What is the outlook to Vitamin D deficiency?</a:t>
            </a:r>
          </a:p>
        </p:txBody>
      </p:sp>
      <p:pic>
        <p:nvPicPr>
          <p:cNvPr id="45059"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1825625" cy="1825625"/>
          </a:xfrm>
          <a:prstGeom prst="rect">
            <a:avLst/>
          </a:prstGeom>
          <a:noFill/>
          <a:ln w="9525">
            <a:noFill/>
            <a:miter lim="800000"/>
            <a:headEnd/>
            <a:tailEnd/>
          </a:ln>
        </p:spPr>
      </p:pic>
      <p:sp>
        <p:nvSpPr>
          <p:cNvPr id="3" name="Rectangle 2"/>
          <p:cNvSpPr/>
          <p:nvPr/>
        </p:nvSpPr>
        <p:spPr>
          <a:xfrm>
            <a:off x="2411760" y="5288340"/>
            <a:ext cx="6732240" cy="1569660"/>
          </a:xfrm>
          <a:prstGeom prst="rect">
            <a:avLst/>
          </a:prstGeom>
        </p:spPr>
        <p:txBody>
          <a:bodyPr wrap="square">
            <a:spAutoFit/>
          </a:bodyPr>
          <a:lstStyle/>
          <a:p>
            <a:r>
              <a:rPr lang="en-GB" sz="3200" b="1" dirty="0">
                <a:solidFill>
                  <a:srgbClr val="984807"/>
                </a:solidFill>
                <a:effectLst>
                  <a:outerShdw blurRad="38100" dist="38100" dir="2700000" algn="tl">
                    <a:srgbClr val="000000">
                      <a:alpha val="43137"/>
                    </a:srgbClr>
                  </a:outerShdw>
                </a:effectLst>
                <a:latin typeface="Bradley Hand ITC" pitchFamily="66" charset="0"/>
                <a:cs typeface="Arial" pitchFamily="34" charset="0"/>
              </a:rPr>
              <a:t>Hence we need to make an effort to recognise whether we are deficient or not!</a:t>
            </a:r>
          </a:p>
        </p:txBody>
      </p:sp>
      <p:sp>
        <p:nvSpPr>
          <p:cNvPr id="2" name="TextBox 1"/>
          <p:cNvSpPr txBox="1"/>
          <p:nvPr/>
        </p:nvSpPr>
        <p:spPr>
          <a:xfrm>
            <a:off x="2483768" y="1916832"/>
            <a:ext cx="6660232" cy="3046988"/>
          </a:xfrm>
          <a:prstGeom prst="rect">
            <a:avLst/>
          </a:prstGeom>
          <a:noFill/>
        </p:spPr>
        <p:txBody>
          <a:bodyPr wrap="square" rtlCol="0">
            <a:spAutoFit/>
          </a:bodyPr>
          <a:lstStyle/>
          <a:p>
            <a:pPr marL="285750" indent="-285750">
              <a:buFont typeface="Wingdings" pitchFamily="2" charset="2"/>
              <a:buChar char="ü"/>
            </a:pPr>
            <a:r>
              <a:rPr lang="en-US" sz="3200" dirty="0" smtClean="0"/>
              <a:t>Excellent outlook</a:t>
            </a:r>
          </a:p>
          <a:p>
            <a:pPr marL="285750" indent="-285750">
              <a:buFont typeface="Wingdings" pitchFamily="2" charset="2"/>
              <a:buChar char="ü"/>
            </a:pPr>
            <a:r>
              <a:rPr lang="en-US" sz="3200" dirty="0" smtClean="0"/>
              <a:t>Symptoms respond well to treatment</a:t>
            </a:r>
          </a:p>
          <a:p>
            <a:pPr marL="285750" indent="-285750">
              <a:buFont typeface="Wingdings" pitchFamily="2" charset="2"/>
              <a:buChar char="ü"/>
            </a:pPr>
            <a:r>
              <a:rPr lang="en-US" sz="3200" dirty="0" smtClean="0"/>
              <a:t>But it can take time – sometimes months for bones to recover and pain to improve</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asia\AppData\Local\Microsoft\Windows\Temporary Internet Files\Content.IE5\GTG5WADW\MC900441884[1].wmf"/>
          <p:cNvPicPr>
            <a:picLocks noChangeAspect="1" noChangeArrowheads="1"/>
          </p:cNvPicPr>
          <p:nvPr/>
        </p:nvPicPr>
        <p:blipFill>
          <a:blip r:embed="rId3" cstate="print"/>
          <a:srcRect/>
          <a:stretch>
            <a:fillRect/>
          </a:stretch>
        </p:blipFill>
        <p:spPr bwMode="auto">
          <a:xfrm>
            <a:off x="6876255" y="3933056"/>
            <a:ext cx="2222615" cy="1800200"/>
          </a:xfrm>
          <a:prstGeom prst="rect">
            <a:avLst/>
          </a:prstGeom>
          <a:noFill/>
        </p:spPr>
      </p:pic>
      <p:sp>
        <p:nvSpPr>
          <p:cNvPr id="47105" name="Rectangle 3"/>
          <p:cNvSpPr>
            <a:spLocks noChangeArrowheads="1"/>
          </p:cNvSpPr>
          <p:nvPr/>
        </p:nvSpPr>
        <p:spPr bwMode="auto">
          <a:xfrm>
            <a:off x="2483768" y="188640"/>
            <a:ext cx="6660232" cy="585788"/>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r>
              <a:rPr lang="en-GB" sz="3200" b="1" dirty="0">
                <a:effectLst>
                  <a:outerShdw blurRad="38100" dist="38100" dir="2700000" algn="tl">
                    <a:srgbClr val="000000">
                      <a:alpha val="43137"/>
                    </a:srgbClr>
                  </a:outerShdw>
                </a:effectLst>
                <a:cs typeface="Arial" charset="0"/>
              </a:rPr>
              <a:t>Take </a:t>
            </a:r>
            <a:r>
              <a:rPr lang="en-GB" sz="3200" b="1" dirty="0" smtClean="0">
                <a:effectLst>
                  <a:outerShdw blurRad="38100" dist="38100" dir="2700000" algn="tl">
                    <a:srgbClr val="000000">
                      <a:alpha val="43137"/>
                    </a:srgbClr>
                  </a:outerShdw>
                </a:effectLst>
                <a:cs typeface="Arial" charset="0"/>
              </a:rPr>
              <a:t>home </a:t>
            </a:r>
            <a:r>
              <a:rPr lang="en-GB" sz="3200" b="1" dirty="0">
                <a:effectLst>
                  <a:outerShdw blurRad="38100" dist="38100" dir="2700000" algn="tl">
                    <a:srgbClr val="000000">
                      <a:alpha val="43137"/>
                    </a:srgbClr>
                  </a:outerShdw>
                </a:effectLst>
                <a:cs typeface="Arial" charset="0"/>
              </a:rPr>
              <a:t>message...</a:t>
            </a:r>
          </a:p>
        </p:txBody>
      </p:sp>
      <p:sp>
        <p:nvSpPr>
          <p:cNvPr id="6" name="Rectangle 5"/>
          <p:cNvSpPr/>
          <p:nvPr/>
        </p:nvSpPr>
        <p:spPr>
          <a:xfrm>
            <a:off x="2555776" y="1052736"/>
            <a:ext cx="6161115" cy="4154984"/>
          </a:xfrm>
          <a:prstGeom prst="rect">
            <a:avLst/>
          </a:prstGeom>
        </p:spPr>
        <p:txBody>
          <a:bodyPr wrap="square">
            <a:spAutoFit/>
          </a:bodyPr>
          <a:lstStyle/>
          <a:p>
            <a:pPr marL="88900">
              <a:buFont typeface="Wingdings" pitchFamily="2" charset="2"/>
              <a:buChar char="§"/>
            </a:pPr>
            <a:r>
              <a:rPr lang="en-GB" sz="2400" dirty="0">
                <a:cs typeface="Arial" charset="0"/>
              </a:rPr>
              <a:t>We have to take an active role in our physical health and well-being...by  taking the appropriate steps to combat vitamin D </a:t>
            </a:r>
            <a:r>
              <a:rPr lang="en-GB" sz="2400" dirty="0" smtClean="0">
                <a:cs typeface="Arial" charset="0"/>
              </a:rPr>
              <a:t>deficiency</a:t>
            </a:r>
          </a:p>
          <a:p>
            <a:pPr marL="88900">
              <a:buFont typeface="Wingdings" pitchFamily="2" charset="2"/>
              <a:buChar char="v"/>
            </a:pPr>
            <a:endParaRPr lang="en-GB" sz="2400" dirty="0" smtClean="0">
              <a:cs typeface="Arial" charset="0"/>
            </a:endParaRPr>
          </a:p>
          <a:p>
            <a:pPr marL="88900">
              <a:buFont typeface="Arial" pitchFamily="34" charset="0"/>
              <a:buChar char="•"/>
            </a:pPr>
            <a:r>
              <a:rPr lang="en-GB" sz="2400" dirty="0" smtClean="0">
                <a:cs typeface="Arial" charset="0"/>
              </a:rPr>
              <a:t>Increase </a:t>
            </a:r>
            <a:r>
              <a:rPr lang="en-GB" sz="2400" dirty="0">
                <a:cs typeface="Arial" charset="0"/>
              </a:rPr>
              <a:t>awareness of vitamin D deficiency:</a:t>
            </a:r>
          </a:p>
          <a:p>
            <a:pPr marL="88900">
              <a:buFont typeface="Arial" charset="0"/>
              <a:buChar char="•"/>
            </a:pPr>
            <a:r>
              <a:rPr lang="en-GB" sz="2400" dirty="0">
                <a:cs typeface="Arial" charset="0"/>
              </a:rPr>
              <a:t>Tell family and </a:t>
            </a:r>
            <a:r>
              <a:rPr lang="en-GB" sz="2400" dirty="0" smtClean="0">
                <a:cs typeface="Arial" charset="0"/>
              </a:rPr>
              <a:t>friends how </a:t>
            </a:r>
            <a:r>
              <a:rPr lang="en-GB" sz="2400" dirty="0">
                <a:cs typeface="Arial" charset="0"/>
              </a:rPr>
              <a:t>common this deficiency is</a:t>
            </a:r>
          </a:p>
          <a:p>
            <a:pPr marL="88900">
              <a:buFont typeface="Arial" charset="0"/>
              <a:buChar char="•"/>
            </a:pPr>
            <a:r>
              <a:rPr lang="en-GB" sz="2400" dirty="0">
                <a:cs typeface="Arial" charset="0"/>
              </a:rPr>
              <a:t>Pass on leaflets </a:t>
            </a:r>
          </a:p>
          <a:p>
            <a:pPr marL="88900">
              <a:buFont typeface="Arial" charset="0"/>
              <a:buChar char="•"/>
            </a:pPr>
            <a:r>
              <a:rPr lang="en-GB" sz="2400" dirty="0">
                <a:cs typeface="Arial" charset="0"/>
              </a:rPr>
              <a:t>Refer to websites etc.</a:t>
            </a:r>
          </a:p>
        </p:txBody>
      </p:sp>
      <p:sp>
        <p:nvSpPr>
          <p:cNvPr id="8" name="TextBox 7"/>
          <p:cNvSpPr txBox="1"/>
          <p:nvPr/>
        </p:nvSpPr>
        <p:spPr>
          <a:xfrm>
            <a:off x="2555776" y="5657671"/>
            <a:ext cx="6000792" cy="1200329"/>
          </a:xfrm>
          <a:prstGeom prst="rect">
            <a:avLst/>
          </a:prstGeom>
          <a:noFill/>
        </p:spPr>
        <p:txBody>
          <a:bodyPr wrap="square">
            <a:spAutoFit/>
          </a:bodyPr>
          <a:lstStyle/>
          <a:p>
            <a:r>
              <a:rPr lang="en-GB" sz="2400" b="1" dirty="0">
                <a:solidFill>
                  <a:srgbClr val="984807"/>
                </a:solidFill>
                <a:effectLst>
                  <a:outerShdw blurRad="38100" dist="38100" dir="2700000" algn="tl">
                    <a:srgbClr val="000000">
                      <a:alpha val="43137"/>
                    </a:srgbClr>
                  </a:outerShdw>
                </a:effectLst>
                <a:latin typeface="Bradley Hand ITC" pitchFamily="66" charset="0"/>
                <a:cs typeface="Arial" charset="0"/>
              </a:rPr>
              <a:t>If we all take an active role to combat vitamin D </a:t>
            </a:r>
            <a:r>
              <a:rPr lang="en-GB" sz="2400" b="1" dirty="0" smtClean="0">
                <a:solidFill>
                  <a:srgbClr val="984807"/>
                </a:solidFill>
                <a:effectLst>
                  <a:outerShdw blurRad="38100" dist="38100" dir="2700000" algn="tl">
                    <a:srgbClr val="000000">
                      <a:alpha val="43137"/>
                    </a:srgbClr>
                  </a:outerShdw>
                </a:effectLst>
                <a:latin typeface="Bradley Hand ITC" pitchFamily="66" charset="0"/>
                <a:cs typeface="Arial" charset="0"/>
              </a:rPr>
              <a:t>deficiency...I </a:t>
            </a:r>
            <a:r>
              <a:rPr lang="en-GB" sz="2400" b="1" dirty="0">
                <a:solidFill>
                  <a:srgbClr val="984807"/>
                </a:solidFill>
                <a:effectLst>
                  <a:outerShdw blurRad="38100" dist="38100" dir="2700000" algn="tl">
                    <a:srgbClr val="000000">
                      <a:alpha val="43137"/>
                    </a:srgbClr>
                  </a:outerShdw>
                </a:effectLst>
                <a:latin typeface="Bradley Hand ITC" pitchFamily="66" charset="0"/>
                <a:cs typeface="Arial" charset="0"/>
              </a:rPr>
              <a:t>am sure this problem can be reduced</a:t>
            </a:r>
            <a:r>
              <a:rPr lang="en-GB" sz="2400" b="1" dirty="0" smtClean="0">
                <a:solidFill>
                  <a:srgbClr val="984807"/>
                </a:solidFill>
                <a:effectLst>
                  <a:outerShdw blurRad="38100" dist="38100" dir="2700000" algn="tl">
                    <a:srgbClr val="000000">
                      <a:alpha val="43137"/>
                    </a:srgbClr>
                  </a:outerShdw>
                </a:effectLst>
                <a:latin typeface="Bradley Hand ITC" pitchFamily="66" charset="0"/>
                <a:cs typeface="Arial" charset="0"/>
              </a:rPr>
              <a:t>!!...</a:t>
            </a:r>
            <a:endParaRPr lang="en-GB" sz="2400" b="1" dirty="0">
              <a:solidFill>
                <a:srgbClr val="984807"/>
              </a:solidFill>
              <a:effectLst>
                <a:outerShdw blurRad="38100" dist="38100" dir="2700000" algn="tl">
                  <a:srgbClr val="000000">
                    <a:alpha val="43137"/>
                  </a:srgbClr>
                </a:outerShdw>
              </a:effectLst>
              <a:latin typeface="Bradley Hand ITC" pitchFamily="66" charset="0"/>
              <a:cs typeface="Arial" charset="0"/>
            </a:endParaRPr>
          </a:p>
        </p:txBody>
      </p:sp>
      <p:pic>
        <p:nvPicPr>
          <p:cNvPr id="47108"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1825625" cy="182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descr="http://www.lindgrensmith.com/geras/jpg/bone_montage.jpg"/>
          <p:cNvPicPr>
            <a:picLocks noChangeAspect="1" noChangeArrowheads="1"/>
          </p:cNvPicPr>
          <p:nvPr/>
        </p:nvPicPr>
        <p:blipFill>
          <a:blip r:embed="rId3" cstate="print"/>
          <a:srcRect l="6329" t="2057" r="32943" b="11971"/>
          <a:stretch>
            <a:fillRect/>
          </a:stretch>
        </p:blipFill>
        <p:spPr bwMode="auto">
          <a:xfrm>
            <a:off x="3923928" y="1196752"/>
            <a:ext cx="3444176" cy="4680520"/>
          </a:xfrm>
          <a:prstGeom prst="rect">
            <a:avLst/>
          </a:prstGeom>
          <a:noFill/>
          <a:ln w="9525">
            <a:noFill/>
            <a:miter lim="800000"/>
            <a:headEnd/>
            <a:tailEnd/>
          </a:ln>
        </p:spPr>
      </p:pic>
      <p:sp>
        <p:nvSpPr>
          <p:cNvPr id="5" name="Rectangle 4"/>
          <p:cNvSpPr/>
          <p:nvPr/>
        </p:nvSpPr>
        <p:spPr>
          <a:xfrm>
            <a:off x="2483768" y="214290"/>
            <a:ext cx="6660232" cy="707886"/>
          </a:xfrm>
          <a:prstGeom prst="rect">
            <a:avLst/>
          </a:prstGeom>
          <a:solidFill>
            <a:srgbClr val="FFFF66"/>
          </a:solidFill>
          <a:effectLst>
            <a:glow rad="228600">
              <a:schemeClr val="accent6">
                <a:satMod val="175000"/>
                <a:alpha val="40000"/>
              </a:schemeClr>
            </a:glow>
          </a:effectLst>
        </p:spPr>
        <p:txBody>
          <a:bodyPr wrap="square">
            <a:spAutoFit/>
          </a:bodyPr>
          <a:lstStyle/>
          <a:p>
            <a:r>
              <a:rPr lang="en-GB" sz="4000" b="1" dirty="0" smtClean="0">
                <a:effectLst>
                  <a:outerShdw blurRad="38100" dist="38100" dir="2700000" algn="tl">
                    <a:srgbClr val="000000">
                      <a:alpha val="43137"/>
                    </a:srgbClr>
                  </a:outerShdw>
                </a:effectLst>
                <a:cs typeface="Arial" charset="0"/>
              </a:rPr>
              <a:t>The evidence is clear...</a:t>
            </a:r>
            <a:endParaRPr lang="en-GB" sz="4000" dirty="0">
              <a:effectLst>
                <a:outerShdw blurRad="38100" dist="38100" dir="2700000" algn="tl">
                  <a:srgbClr val="000000">
                    <a:alpha val="43137"/>
                  </a:srgbClr>
                </a:outerShdw>
              </a:effectLst>
              <a:cs typeface="Arial" charset="0"/>
            </a:endParaRPr>
          </a:p>
        </p:txBody>
      </p:sp>
      <p:pic>
        <p:nvPicPr>
          <p:cNvPr id="4"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
        <p:nvSpPr>
          <p:cNvPr id="6" name="Rectangle 8"/>
          <p:cNvSpPr>
            <a:spLocks noChangeArrowheads="1"/>
          </p:cNvSpPr>
          <p:nvPr/>
        </p:nvSpPr>
        <p:spPr bwMode="auto">
          <a:xfrm>
            <a:off x="2643174" y="5288340"/>
            <a:ext cx="6500826" cy="1569660"/>
          </a:xfrm>
          <a:prstGeom prst="rect">
            <a:avLst/>
          </a:prstGeom>
          <a:solidFill>
            <a:schemeClr val="bg1"/>
          </a:solidFill>
          <a:ln w="9525">
            <a:noFill/>
            <a:miter lim="800000"/>
            <a:headEnd/>
            <a:tailEnd/>
          </a:ln>
        </p:spPr>
        <p:txBody>
          <a:bodyPr wrap="square">
            <a:spAutoFit/>
          </a:bodyPr>
          <a:lstStyle/>
          <a:p>
            <a:pPr algn="ctr"/>
            <a:r>
              <a:rPr lang="en-GB" sz="2400" dirty="0" smtClean="0">
                <a:latin typeface="Arial" pitchFamily="34" charset="0"/>
                <a:cs typeface="Arial" pitchFamily="34" charset="0"/>
              </a:rPr>
              <a:t>“</a:t>
            </a:r>
            <a:r>
              <a:rPr lang="en-GB" sz="3200" b="1" dirty="0" smtClean="0">
                <a:effectLst>
                  <a:outerShdw blurRad="38100" dist="38100" dir="2700000" algn="tl">
                    <a:srgbClr val="000000">
                      <a:alpha val="43137"/>
                    </a:srgbClr>
                  </a:outerShdw>
                </a:effectLst>
                <a:latin typeface="Bradley Hand ITC" pitchFamily="66" charset="0"/>
                <a:cs typeface="Arial" pitchFamily="34" charset="0"/>
              </a:rPr>
              <a:t>Vitamin </a:t>
            </a:r>
            <a:r>
              <a:rPr lang="en-GB" sz="3200" b="1" dirty="0">
                <a:effectLst>
                  <a:outerShdw blurRad="38100" dist="38100" dir="2700000" algn="tl">
                    <a:srgbClr val="000000">
                      <a:alpha val="43137"/>
                    </a:srgbClr>
                  </a:outerShdw>
                </a:effectLst>
                <a:latin typeface="Bradley Hand ITC" pitchFamily="66" charset="0"/>
                <a:cs typeface="Arial" pitchFamily="34" charset="0"/>
              </a:rPr>
              <a:t>D is crucial for bone and muscle development and in the prevention of osteoporosis</a:t>
            </a:r>
            <a:r>
              <a:rPr lang="en-GB" sz="3200" b="1" dirty="0" smtClean="0">
                <a:effectLst>
                  <a:outerShdw blurRad="38100" dist="38100" dir="2700000" algn="tl">
                    <a:srgbClr val="000000">
                      <a:alpha val="43137"/>
                    </a:srgbClr>
                  </a:outerShdw>
                </a:effectLst>
                <a:latin typeface="Bradley Hand ITC" pitchFamily="66" charset="0"/>
                <a:cs typeface="Arial" pitchFamily="34" charset="0"/>
              </a:rPr>
              <a:t>...” </a:t>
            </a:r>
            <a:endParaRPr lang="en-GB" sz="3200" b="1" dirty="0">
              <a:effectLst>
                <a:outerShdw blurRad="38100" dist="38100" dir="2700000" algn="tl">
                  <a:srgbClr val="000000">
                    <a:alpha val="43137"/>
                  </a:srgbClr>
                </a:outerShdw>
              </a:effectLst>
              <a:latin typeface="Bradley Hand ITC" pitchFamily="66"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arch-man.jpg"/>
          <p:cNvPicPr>
            <a:picLocks noChangeAspect="1"/>
          </p:cNvPicPr>
          <p:nvPr/>
        </p:nvPicPr>
        <p:blipFill>
          <a:blip r:embed="rId3" cstate="print"/>
          <a:srcRect l="13333"/>
          <a:stretch>
            <a:fillRect/>
          </a:stretch>
        </p:blipFill>
        <p:spPr>
          <a:xfrm>
            <a:off x="2500298" y="642918"/>
            <a:ext cx="2714644" cy="2643182"/>
          </a:xfrm>
          <a:prstGeom prst="rect">
            <a:avLst/>
          </a:prstGeom>
        </p:spPr>
      </p:pic>
      <p:sp>
        <p:nvSpPr>
          <p:cNvPr id="5" name="Rectangle 3"/>
          <p:cNvSpPr>
            <a:spLocks noChangeArrowheads="1"/>
          </p:cNvSpPr>
          <p:nvPr/>
        </p:nvSpPr>
        <p:spPr bwMode="auto">
          <a:xfrm>
            <a:off x="3857620" y="2071678"/>
            <a:ext cx="5286380" cy="2554545"/>
          </a:xfrm>
          <a:prstGeom prst="rect">
            <a:avLst/>
          </a:prstGeom>
          <a:solidFill>
            <a:srgbClr val="FFFF66"/>
          </a:solidFill>
          <a:ln w="9525">
            <a:noFill/>
            <a:miter lim="800000"/>
            <a:headEnd/>
            <a:tailEnd/>
          </a:ln>
          <a:effectLst>
            <a:glow rad="228600">
              <a:schemeClr val="accent6">
                <a:satMod val="175000"/>
                <a:alpha val="40000"/>
              </a:schemeClr>
            </a:glow>
          </a:effectLst>
        </p:spPr>
        <p:txBody>
          <a:bodyPr wrap="square">
            <a:spAutoFit/>
          </a:bodyPr>
          <a:lstStyle/>
          <a:p>
            <a:r>
              <a:rPr lang="en-GB" sz="4000" b="1" dirty="0">
                <a:effectLst>
                  <a:outerShdw blurRad="38100" dist="38100" dir="2700000" algn="tl">
                    <a:srgbClr val="000000">
                      <a:alpha val="43137"/>
                    </a:srgbClr>
                  </a:outerShdw>
                </a:effectLst>
                <a:latin typeface="Bradley Hand ITC" pitchFamily="66" charset="0"/>
                <a:cs typeface="Arial" pitchFamily="34" charset="0"/>
              </a:rPr>
              <a:t>“Unlike other vitamins, we do not need to </a:t>
            </a:r>
            <a:r>
              <a:rPr lang="en-GB" sz="4000" b="1" dirty="0" smtClean="0">
                <a:effectLst>
                  <a:outerShdw blurRad="38100" dist="38100" dir="2700000" algn="tl">
                    <a:srgbClr val="000000">
                      <a:alpha val="43137"/>
                    </a:srgbClr>
                  </a:outerShdw>
                </a:effectLst>
                <a:latin typeface="Bradley Hand ITC" pitchFamily="66" charset="0"/>
                <a:cs typeface="Arial" pitchFamily="34" charset="0"/>
              </a:rPr>
              <a:t>get Vitamin D </a:t>
            </a:r>
            <a:r>
              <a:rPr lang="en-GB" sz="4000" b="1" dirty="0">
                <a:effectLst>
                  <a:outerShdw blurRad="38100" dist="38100" dir="2700000" algn="tl">
                    <a:srgbClr val="000000">
                      <a:alpha val="43137"/>
                    </a:srgbClr>
                  </a:outerShdw>
                </a:effectLst>
                <a:latin typeface="Bradley Hand ITC" pitchFamily="66" charset="0"/>
                <a:cs typeface="Arial" pitchFamily="34" charset="0"/>
              </a:rPr>
              <a:t>entirely from </a:t>
            </a:r>
            <a:r>
              <a:rPr lang="en-GB" sz="4000" b="1" dirty="0" smtClean="0">
                <a:effectLst>
                  <a:outerShdw blurRad="38100" dist="38100" dir="2700000" algn="tl">
                    <a:srgbClr val="000000">
                      <a:alpha val="43137"/>
                    </a:srgbClr>
                  </a:outerShdw>
                </a:effectLst>
                <a:latin typeface="Bradley Hand ITC" pitchFamily="66" charset="0"/>
                <a:cs typeface="Arial" pitchFamily="34" charset="0"/>
              </a:rPr>
              <a:t>food....”</a:t>
            </a:r>
            <a:endParaRPr lang="en-GB" sz="4000" dirty="0">
              <a:effectLst>
                <a:outerShdw blurRad="38100" dist="38100" dir="2700000" algn="tl">
                  <a:srgbClr val="000000">
                    <a:alpha val="43137"/>
                  </a:srgbClr>
                </a:outerShdw>
              </a:effectLst>
              <a:latin typeface="Bradley Hand ITC" pitchFamily="66" charset="0"/>
              <a:cs typeface="Arial" pitchFamily="34" charset="0"/>
            </a:endParaRPr>
          </a:p>
        </p:txBody>
      </p:sp>
      <p:pic>
        <p:nvPicPr>
          <p:cNvPr id="3"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Tree>
    <p:extLst>
      <p:ext uri="{BB962C8B-B14F-4D97-AF65-F5344CB8AC3E}">
        <p14:creationId xmlns:p14="http://schemas.microsoft.com/office/powerpoint/2010/main" val="255061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635896" y="1196752"/>
            <a:ext cx="3721834" cy="3006096"/>
          </a:xfrm>
          <a:prstGeom prst="rect">
            <a:avLst/>
          </a:prstGeom>
        </p:spPr>
      </p:pic>
      <p:sp>
        <p:nvSpPr>
          <p:cNvPr id="6" name="Rectangle 5"/>
          <p:cNvSpPr/>
          <p:nvPr/>
        </p:nvSpPr>
        <p:spPr>
          <a:xfrm>
            <a:off x="2500298" y="214290"/>
            <a:ext cx="6643702" cy="584200"/>
          </a:xfrm>
          <a:prstGeom prst="rect">
            <a:avLst/>
          </a:prstGeom>
          <a:solidFill>
            <a:srgbClr val="FFFF66"/>
          </a:solidFill>
          <a:effectLst>
            <a:glow rad="228600">
              <a:schemeClr val="accent6">
                <a:satMod val="175000"/>
                <a:alpha val="40000"/>
              </a:schemeClr>
            </a:glow>
          </a:effectLst>
        </p:spPr>
        <p:txBody>
          <a:bodyPr wrap="square">
            <a:spAutoFit/>
          </a:bodyPr>
          <a:lstStyle/>
          <a:p>
            <a:r>
              <a:rPr lang="en-GB" sz="3200" b="1" dirty="0" smtClean="0">
                <a:effectLst>
                  <a:outerShdw blurRad="38100" dist="38100" dir="2700000" algn="tl">
                    <a:srgbClr val="000000">
                      <a:alpha val="43137"/>
                    </a:srgbClr>
                  </a:outerShdw>
                </a:effectLst>
                <a:cs typeface="Arial" charset="0"/>
              </a:rPr>
              <a:t>Source: Our Body</a:t>
            </a:r>
            <a:endParaRPr lang="en-GB" sz="3200" dirty="0">
              <a:effectLst>
                <a:outerShdw blurRad="38100" dist="38100" dir="2700000" algn="tl">
                  <a:srgbClr val="000000">
                    <a:alpha val="43137"/>
                  </a:srgbClr>
                </a:outerShdw>
              </a:effectLst>
              <a:cs typeface="Arial" charset="0"/>
            </a:endParaRPr>
          </a:p>
        </p:txBody>
      </p:sp>
      <p:pic>
        <p:nvPicPr>
          <p:cNvPr id="5" name="Picture 2" descr="http://t2.gstatic.com/images?q=tbn:ANd9GcSsmWYlBs9IOERDj42TjU-_W4JDnrrUpIaBuNi9iZCVfVDxfZBY"/>
          <p:cNvPicPr>
            <a:picLocks noChangeAspect="1" noChangeArrowheads="1"/>
          </p:cNvPicPr>
          <p:nvPr/>
        </p:nvPicPr>
        <p:blipFill>
          <a:blip r:embed="rId4"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
        <p:nvSpPr>
          <p:cNvPr id="7" name="Rectangle 6"/>
          <p:cNvSpPr/>
          <p:nvPr/>
        </p:nvSpPr>
        <p:spPr>
          <a:xfrm>
            <a:off x="2915816" y="4437112"/>
            <a:ext cx="5674382" cy="1323439"/>
          </a:xfrm>
          <a:prstGeom prst="rect">
            <a:avLst/>
          </a:prstGeom>
        </p:spPr>
        <p:txBody>
          <a:bodyPr wrap="square">
            <a:spAutoFit/>
          </a:bodyPr>
          <a:lstStyle/>
          <a:p>
            <a:pPr>
              <a:spcBef>
                <a:spcPct val="30000"/>
              </a:spcBef>
              <a:defRPr/>
            </a:pPr>
            <a:r>
              <a:rPr lang="en-GB" sz="2000" b="1" dirty="0" smtClean="0">
                <a:latin typeface="Arial" pitchFamily="34" charset="0"/>
                <a:cs typeface="Arial" pitchFamily="34" charset="0"/>
              </a:rPr>
              <a:t>A main source of Vitamin D is made by our own bodies, through the exposure to sunlight. Ultraviolet B (UVB) rays in sunlight convert cholesterol in the skin into vitamin D.</a:t>
            </a:r>
          </a:p>
        </p:txBody>
      </p:sp>
      <p:sp>
        <p:nvSpPr>
          <p:cNvPr id="8" name="TextBox 7"/>
          <p:cNvSpPr txBox="1"/>
          <p:nvPr/>
        </p:nvSpPr>
        <p:spPr>
          <a:xfrm>
            <a:off x="2447256" y="5903893"/>
            <a:ext cx="6696744" cy="954107"/>
          </a:xfrm>
          <a:prstGeom prst="rect">
            <a:avLst/>
          </a:prstGeom>
          <a:noFill/>
        </p:spPr>
        <p:txBody>
          <a:bodyPr wrap="square" rtlCol="0">
            <a:spAutoFit/>
          </a:bodyPr>
          <a:lstStyle/>
          <a:p>
            <a:r>
              <a:rPr lang="en-GB" sz="2800" b="1" dirty="0" smtClean="0">
                <a:effectLst>
                  <a:outerShdw blurRad="38100" dist="38100" dir="2700000" algn="tl">
                    <a:srgbClr val="000000">
                      <a:alpha val="43137"/>
                    </a:srgbClr>
                  </a:outerShdw>
                </a:effectLst>
                <a:latin typeface="Bradley Hand ITC" pitchFamily="66" charset="0"/>
              </a:rPr>
              <a:t>“So our skin is so vital for the production of this essential vitamin....”</a:t>
            </a:r>
            <a:endParaRPr lang="en-GB" sz="2800" b="1" dirty="0">
              <a:effectLst>
                <a:outerShdw blurRad="38100" dist="38100" dir="2700000" algn="tl">
                  <a:srgbClr val="000000">
                    <a:alpha val="43137"/>
                  </a:srgbClr>
                </a:outerShdw>
              </a:effectLst>
              <a:latin typeface="Bradley Hand ITC" pitchFamily="66" charset="0"/>
            </a:endParaRPr>
          </a:p>
        </p:txBody>
      </p:sp>
    </p:spTree>
    <p:extLst>
      <p:ext uri="{BB962C8B-B14F-4D97-AF65-F5344CB8AC3E}">
        <p14:creationId xmlns:p14="http://schemas.microsoft.com/office/powerpoint/2010/main" val="2256023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6211724" y="928670"/>
            <a:ext cx="2932276" cy="2000264"/>
          </a:xfrm>
          <a:prstGeom prst="rect">
            <a:avLst/>
          </a:prstGeom>
        </p:spPr>
      </p:pic>
      <p:sp>
        <p:nvSpPr>
          <p:cNvPr id="6" name="Rectangle 5"/>
          <p:cNvSpPr/>
          <p:nvPr/>
        </p:nvSpPr>
        <p:spPr>
          <a:xfrm>
            <a:off x="2483768" y="214290"/>
            <a:ext cx="6660232" cy="584200"/>
          </a:xfrm>
          <a:prstGeom prst="rect">
            <a:avLst/>
          </a:prstGeom>
          <a:solidFill>
            <a:srgbClr val="FFFF66"/>
          </a:solidFill>
          <a:effectLst>
            <a:glow rad="228600">
              <a:schemeClr val="accent6">
                <a:satMod val="175000"/>
                <a:alpha val="40000"/>
              </a:schemeClr>
            </a:glow>
          </a:effectLst>
        </p:spPr>
        <p:txBody>
          <a:bodyPr wrap="square">
            <a:spAutoFit/>
          </a:bodyPr>
          <a:lstStyle/>
          <a:p>
            <a:r>
              <a:rPr lang="en-GB" sz="3200" b="1" dirty="0" smtClean="0">
                <a:effectLst>
                  <a:outerShdw blurRad="38100" dist="38100" dir="2700000" algn="tl">
                    <a:srgbClr val="000000">
                      <a:alpha val="43137"/>
                    </a:srgbClr>
                  </a:outerShdw>
                </a:effectLst>
                <a:cs typeface="Arial" charset="0"/>
              </a:rPr>
              <a:t>Source: Our Diet</a:t>
            </a:r>
            <a:endParaRPr lang="en-GB" sz="3200" dirty="0">
              <a:effectLst>
                <a:outerShdw blurRad="38100" dist="38100" dir="2700000" algn="tl">
                  <a:srgbClr val="000000">
                    <a:alpha val="43137"/>
                  </a:srgbClr>
                </a:outerShdw>
              </a:effectLst>
              <a:cs typeface="Arial" charset="0"/>
            </a:endParaRPr>
          </a:p>
        </p:txBody>
      </p:sp>
      <p:pic>
        <p:nvPicPr>
          <p:cNvPr id="7" name="Picture 6"/>
          <p:cNvPicPr>
            <a:picLocks noChangeAspect="1"/>
          </p:cNvPicPr>
          <p:nvPr/>
        </p:nvPicPr>
        <p:blipFill>
          <a:blip r:embed="rId4" cstate="print"/>
          <a:stretch>
            <a:fillRect/>
          </a:stretch>
        </p:blipFill>
        <p:spPr>
          <a:xfrm>
            <a:off x="2483768" y="1772816"/>
            <a:ext cx="3024336" cy="2056993"/>
          </a:xfrm>
          <a:prstGeom prst="rect">
            <a:avLst/>
          </a:prstGeom>
        </p:spPr>
      </p:pic>
      <p:sp>
        <p:nvSpPr>
          <p:cNvPr id="8" name="TextBox 7"/>
          <p:cNvSpPr txBox="1"/>
          <p:nvPr/>
        </p:nvSpPr>
        <p:spPr>
          <a:xfrm>
            <a:off x="2555776" y="4005064"/>
            <a:ext cx="2736304" cy="1200328"/>
          </a:xfrm>
          <a:prstGeom prst="rect">
            <a:avLst/>
          </a:prstGeom>
          <a:noFill/>
        </p:spPr>
        <p:txBody>
          <a:bodyPr wrap="square" rtlCol="0">
            <a:spAutoFit/>
          </a:bodyPr>
          <a:lstStyle/>
          <a:p>
            <a:r>
              <a:rPr lang="en-US" sz="2400" dirty="0" smtClean="0"/>
              <a:t>Oily fish: e.g., sardines, mackerel, salmon</a:t>
            </a:r>
            <a:endParaRPr lang="en-US" sz="2400" dirty="0"/>
          </a:p>
        </p:txBody>
      </p:sp>
      <p:pic>
        <p:nvPicPr>
          <p:cNvPr id="9" name="Picture 8"/>
          <p:cNvPicPr>
            <a:picLocks noChangeAspect="1"/>
          </p:cNvPicPr>
          <p:nvPr/>
        </p:nvPicPr>
        <p:blipFill>
          <a:blip r:embed="rId5" cstate="print"/>
          <a:stretch>
            <a:fillRect/>
          </a:stretch>
        </p:blipFill>
        <p:spPr>
          <a:xfrm>
            <a:off x="5292080" y="4437112"/>
            <a:ext cx="2808312" cy="1952247"/>
          </a:xfrm>
          <a:prstGeom prst="rect">
            <a:avLst/>
          </a:prstGeom>
        </p:spPr>
      </p:pic>
      <p:sp>
        <p:nvSpPr>
          <p:cNvPr id="10" name="TextBox 9"/>
          <p:cNvSpPr txBox="1"/>
          <p:nvPr/>
        </p:nvSpPr>
        <p:spPr>
          <a:xfrm>
            <a:off x="5940152" y="6381328"/>
            <a:ext cx="1944216" cy="461665"/>
          </a:xfrm>
          <a:prstGeom prst="rect">
            <a:avLst/>
          </a:prstGeom>
          <a:noFill/>
        </p:spPr>
        <p:txBody>
          <a:bodyPr wrap="square" rtlCol="0">
            <a:spAutoFit/>
          </a:bodyPr>
          <a:lstStyle/>
          <a:p>
            <a:r>
              <a:rPr lang="en-US" sz="2400" dirty="0" smtClean="0"/>
              <a:t>Egg Yolk</a:t>
            </a:r>
            <a:endParaRPr lang="en-US" sz="2400" dirty="0"/>
          </a:p>
        </p:txBody>
      </p:sp>
      <p:sp>
        <p:nvSpPr>
          <p:cNvPr id="12" name="TextBox 11"/>
          <p:cNvSpPr txBox="1"/>
          <p:nvPr/>
        </p:nvSpPr>
        <p:spPr>
          <a:xfrm>
            <a:off x="6335688" y="3071810"/>
            <a:ext cx="2808312" cy="1200328"/>
          </a:xfrm>
          <a:prstGeom prst="rect">
            <a:avLst/>
          </a:prstGeom>
          <a:noFill/>
        </p:spPr>
        <p:txBody>
          <a:bodyPr wrap="square" rtlCol="0">
            <a:spAutoFit/>
          </a:bodyPr>
          <a:lstStyle/>
          <a:p>
            <a:r>
              <a:rPr lang="en-US" sz="2400" dirty="0" smtClean="0"/>
              <a:t>Fortified foods e.g., milk, margarine, cereals</a:t>
            </a:r>
            <a:endParaRPr lang="en-US" sz="2400" dirty="0"/>
          </a:p>
        </p:txBody>
      </p:sp>
      <p:pic>
        <p:nvPicPr>
          <p:cNvPr id="13" name="Picture 2" descr="http://t2.gstatic.com/images?q=tbn:ANd9GcSsmWYlBs9IOERDj42TjU-_W4JDnrrUpIaBuNi9iZCVfVDxfZBY"/>
          <p:cNvPicPr>
            <a:picLocks noChangeAspect="1" noChangeArrowheads="1"/>
          </p:cNvPicPr>
          <p:nvPr/>
        </p:nvPicPr>
        <p:blipFill>
          <a:blip r:embed="rId6"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Tree>
    <p:extLst>
      <p:ext uri="{BB962C8B-B14F-4D97-AF65-F5344CB8AC3E}">
        <p14:creationId xmlns:p14="http://schemas.microsoft.com/office/powerpoint/2010/main" val="4246161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1736" y="214290"/>
            <a:ext cx="6572264" cy="523220"/>
          </a:xfrm>
          <a:prstGeom prst="rect">
            <a:avLst/>
          </a:prstGeom>
          <a:solidFill>
            <a:srgbClr val="FFFF66"/>
          </a:solidFill>
          <a:effectLst>
            <a:glow rad="228600">
              <a:schemeClr val="accent6">
                <a:satMod val="175000"/>
                <a:alpha val="40000"/>
              </a:schemeClr>
            </a:glow>
          </a:effectLst>
        </p:spPr>
        <p:txBody>
          <a:bodyPr wrap="square">
            <a:spAutoFit/>
          </a:bodyPr>
          <a:lstStyle/>
          <a:p>
            <a:r>
              <a:rPr lang="en-GB" sz="2800" b="1" dirty="0">
                <a:effectLst>
                  <a:outerShdw blurRad="38100" dist="38100" dir="2700000" algn="tl">
                    <a:srgbClr val="000000">
                      <a:alpha val="43137"/>
                    </a:srgbClr>
                  </a:outerShdw>
                </a:effectLst>
                <a:cs typeface="Arial" charset="0"/>
              </a:rPr>
              <a:t>Prevalence of Vitamin D Deficiency?</a:t>
            </a:r>
            <a:endParaRPr lang="en-GB" sz="2800" dirty="0">
              <a:effectLst>
                <a:outerShdw blurRad="38100" dist="38100" dir="2700000" algn="tl">
                  <a:srgbClr val="000000">
                    <a:alpha val="43137"/>
                  </a:srgbClr>
                </a:outerShdw>
              </a:effectLst>
              <a:cs typeface="Arial" charset="0"/>
            </a:endParaRPr>
          </a:p>
        </p:txBody>
      </p:sp>
      <p:sp>
        <p:nvSpPr>
          <p:cNvPr id="31747" name="Rectangle 3"/>
          <p:cNvSpPr>
            <a:spLocks noChangeArrowheads="1"/>
          </p:cNvSpPr>
          <p:nvPr/>
        </p:nvSpPr>
        <p:spPr bwMode="auto">
          <a:xfrm>
            <a:off x="2699792" y="1124744"/>
            <a:ext cx="6264696" cy="2554545"/>
          </a:xfrm>
          <a:prstGeom prst="rect">
            <a:avLst/>
          </a:prstGeom>
          <a:noFill/>
          <a:ln w="9525">
            <a:noFill/>
            <a:miter lim="800000"/>
            <a:headEnd/>
            <a:tailEnd/>
          </a:ln>
        </p:spPr>
        <p:txBody>
          <a:bodyPr wrap="square">
            <a:spAutoFit/>
          </a:bodyPr>
          <a:lstStyle/>
          <a:p>
            <a:r>
              <a:rPr lang="en-GB" sz="3200" dirty="0">
                <a:latin typeface="Arial" pitchFamily="34" charset="0"/>
                <a:cs typeface="Arial" pitchFamily="34" charset="0"/>
              </a:rPr>
              <a:t>It has been long established that up to </a:t>
            </a:r>
            <a:r>
              <a:rPr lang="en-GB" sz="3200" b="1" dirty="0">
                <a:effectLst>
                  <a:outerShdw blurRad="38100" dist="38100" dir="2700000" algn="tl">
                    <a:srgbClr val="000000">
                      <a:alpha val="43137"/>
                    </a:srgbClr>
                  </a:outerShdw>
                </a:effectLst>
                <a:latin typeface="Arial" pitchFamily="34" charset="0"/>
                <a:cs typeface="Arial" pitchFamily="34" charset="0"/>
              </a:rPr>
              <a:t>50%</a:t>
            </a:r>
            <a:r>
              <a:rPr lang="en-GB" sz="3200" dirty="0">
                <a:latin typeface="Arial" pitchFamily="34" charset="0"/>
                <a:cs typeface="Arial" pitchFamily="34" charset="0"/>
              </a:rPr>
              <a:t> of the UK population  may have </a:t>
            </a:r>
            <a:r>
              <a:rPr lang="en-GB" sz="3200" b="1" dirty="0">
                <a:effectLst>
                  <a:outerShdw blurRad="38100" dist="38100" dir="2700000" algn="tl">
                    <a:srgbClr val="000000">
                      <a:alpha val="43137"/>
                    </a:srgbClr>
                  </a:outerShdw>
                </a:effectLst>
                <a:latin typeface="Arial" pitchFamily="34" charset="0"/>
                <a:cs typeface="Arial" pitchFamily="34" charset="0"/>
              </a:rPr>
              <a:t>insufficient</a:t>
            </a:r>
            <a:r>
              <a:rPr lang="en-GB" sz="3200" dirty="0">
                <a:latin typeface="Arial" pitchFamily="34" charset="0"/>
                <a:cs typeface="Arial" pitchFamily="34" charset="0"/>
              </a:rPr>
              <a:t> levels of </a:t>
            </a:r>
            <a:r>
              <a:rPr lang="en-GB" sz="3200" b="1" dirty="0">
                <a:effectLst>
                  <a:outerShdw blurRad="38100" dist="38100" dir="2700000" algn="tl">
                    <a:srgbClr val="000000">
                      <a:alpha val="43137"/>
                    </a:srgbClr>
                  </a:outerShdw>
                </a:effectLst>
                <a:latin typeface="Arial" pitchFamily="34" charset="0"/>
                <a:cs typeface="Arial" pitchFamily="34" charset="0"/>
              </a:rPr>
              <a:t>vitamin D </a:t>
            </a:r>
            <a:r>
              <a:rPr lang="en-GB" sz="3200" dirty="0">
                <a:latin typeface="Arial" pitchFamily="34" charset="0"/>
                <a:cs typeface="Arial" pitchFamily="34" charset="0"/>
              </a:rPr>
              <a:t>in the body due to a lack of exposure to direct sunlight </a:t>
            </a:r>
          </a:p>
        </p:txBody>
      </p:sp>
      <p:pic>
        <p:nvPicPr>
          <p:cNvPr id="31759" name="Picture 2" descr="http://t2.gstatic.com/images?q=tbn:ANd9GcSsmWYlBs9IOERDj42TjU-_W4JDnrrUpIaBuNi9iZCVfVDxfZBY"/>
          <p:cNvPicPr>
            <a:picLocks noChangeAspect="1" noChangeArrowheads="1"/>
          </p:cNvPicPr>
          <p:nvPr/>
        </p:nvPicPr>
        <p:blipFill>
          <a:blip r:embed="rId3" cstate="print">
            <a:clrChange>
              <a:clrFrom>
                <a:srgbClr val="FFFFF4"/>
              </a:clrFrom>
              <a:clrTo>
                <a:srgbClr val="FFFFF4">
                  <a:alpha val="0"/>
                </a:srgbClr>
              </a:clrTo>
            </a:clrChange>
          </a:blip>
          <a:srcRect/>
          <a:stretch>
            <a:fillRect/>
          </a:stretch>
        </p:blipFill>
        <p:spPr bwMode="auto">
          <a:xfrm>
            <a:off x="9525" y="0"/>
            <a:ext cx="1970088" cy="1970088"/>
          </a:xfrm>
          <a:prstGeom prst="rect">
            <a:avLst/>
          </a:prstGeom>
          <a:noFill/>
          <a:ln w="9525">
            <a:noFill/>
            <a:miter lim="800000"/>
            <a:headEnd/>
            <a:tailEnd/>
          </a:ln>
        </p:spPr>
      </p:pic>
      <p:grpSp>
        <p:nvGrpSpPr>
          <p:cNvPr id="9" name="Group 8"/>
          <p:cNvGrpSpPr/>
          <p:nvPr/>
        </p:nvGrpSpPr>
        <p:grpSpPr>
          <a:xfrm>
            <a:off x="3563888" y="3861047"/>
            <a:ext cx="3816424" cy="2996952"/>
            <a:chOff x="6107926" y="4303566"/>
            <a:chExt cx="3036074" cy="2554433"/>
          </a:xfrm>
        </p:grpSpPr>
        <p:pic>
          <p:nvPicPr>
            <p:cNvPr id="4098" name="Picture 2"/>
            <p:cNvPicPr>
              <a:picLocks noChangeAspect="1" noChangeArrowheads="1"/>
            </p:cNvPicPr>
            <p:nvPr/>
          </p:nvPicPr>
          <p:blipFill>
            <a:blip r:embed="rId4" cstate="print"/>
            <a:srcRect l="26266" t="7052" r="9078"/>
            <a:stretch>
              <a:fillRect/>
            </a:stretch>
          </p:blipFill>
          <p:spPr bwMode="auto">
            <a:xfrm>
              <a:off x="7092280" y="4322882"/>
              <a:ext cx="2051720" cy="2535117"/>
            </a:xfrm>
            <a:prstGeom prst="rect">
              <a:avLst/>
            </a:prstGeom>
            <a:noFill/>
            <a:ln w="9525">
              <a:noFill/>
              <a:miter lim="800000"/>
              <a:headEnd/>
              <a:tailEnd/>
            </a:ln>
          </p:spPr>
        </p:pic>
        <p:sp>
          <p:nvSpPr>
            <p:cNvPr id="8" name="TextBox 7"/>
            <p:cNvSpPr txBox="1"/>
            <p:nvPr/>
          </p:nvSpPr>
          <p:spPr>
            <a:xfrm>
              <a:off x="6107926" y="4303566"/>
              <a:ext cx="2064473" cy="786994"/>
            </a:xfrm>
            <a:prstGeom prst="rect">
              <a:avLst/>
            </a:prstGeom>
            <a:solidFill>
              <a:srgbClr val="FFFF66"/>
            </a:solidFill>
          </p:spPr>
          <p:txBody>
            <a:bodyPr wrap="square" rtlCol="0">
              <a:spAutoFit/>
            </a:bodyPr>
            <a:lstStyle/>
            <a:p>
              <a:r>
                <a:rPr lang="en-GB" sz="1400" b="1" dirty="0" smtClean="0">
                  <a:effectLst>
                    <a:outerShdw blurRad="38100" dist="38100" dir="2700000" algn="tl">
                      <a:srgbClr val="000000">
                        <a:alpha val="43137"/>
                      </a:srgbClr>
                    </a:outerShdw>
                  </a:effectLst>
                  <a:latin typeface="Bradley Hand ITC" pitchFamily="66" charset="0"/>
                </a:rPr>
                <a:t>FACTS ON VIT D:</a:t>
              </a:r>
            </a:p>
            <a:p>
              <a:r>
                <a:rPr lang="en-GB" sz="1400" b="1" dirty="0" smtClean="0">
                  <a:effectLst>
                    <a:outerShdw blurRad="38100" dist="38100" dir="2700000" algn="tl">
                      <a:srgbClr val="000000">
                        <a:alpha val="43137"/>
                      </a:srgbClr>
                    </a:outerShdw>
                  </a:effectLst>
                  <a:latin typeface="Bradley Hand ITC" pitchFamily="66" charset="0"/>
                </a:rPr>
                <a:t>-</a:t>
              </a:r>
              <a:r>
                <a:rPr lang="en-GB" sz="1200" b="1" dirty="0" smtClean="0">
                  <a:effectLst>
                    <a:outerShdw blurRad="38100" dist="38100" dir="2700000" algn="tl">
                      <a:srgbClr val="000000">
                        <a:alpha val="43137"/>
                      </a:srgbClr>
                    </a:outerShdw>
                  </a:effectLst>
                  <a:latin typeface="Bradley Hand ITC" pitchFamily="66" charset="0"/>
                </a:rPr>
                <a:t>50% of Population are lacking in this vitamin...</a:t>
              </a:r>
            </a:p>
            <a:p>
              <a:r>
                <a:rPr lang="en-GB" sz="1400" b="1" dirty="0" smtClean="0">
                  <a:effectLst>
                    <a:outerShdw blurRad="38100" dist="38100" dir="2700000" algn="tl">
                      <a:srgbClr val="000000">
                        <a:alpha val="43137"/>
                      </a:srgbClr>
                    </a:outerShdw>
                  </a:effectLst>
                  <a:latin typeface="Bradley Hand ITC" pitchFamily="66" charset="0"/>
                </a:rPr>
                <a:t>WE NEED TO TACKLE THIS...</a:t>
              </a:r>
              <a:endParaRPr lang="en-GB" sz="1400" b="1" dirty="0">
                <a:effectLst>
                  <a:outerShdw blurRad="38100" dist="38100" dir="2700000" algn="tl">
                    <a:srgbClr val="000000">
                      <a:alpha val="43137"/>
                    </a:srgbClr>
                  </a:outerShdw>
                </a:effectLst>
                <a:latin typeface="Bradley Hand ITC" pitchFamily="66"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5103674"/>
            <a:ext cx="6732240" cy="1754326"/>
          </a:xfrm>
          <a:prstGeom prst="rect">
            <a:avLst/>
          </a:prstGeom>
          <a:noFill/>
        </p:spPr>
        <p:txBody>
          <a:bodyPr wrap="square">
            <a:spAutoFit/>
          </a:bodyPr>
          <a:lstStyle/>
          <a:p>
            <a:r>
              <a:rPr lang="en-GB" sz="3600" b="1" dirty="0" smtClean="0">
                <a:effectLst>
                  <a:outerShdw blurRad="38100" dist="38100" dir="2700000" algn="tl">
                    <a:srgbClr val="000000">
                      <a:alpha val="43137"/>
                    </a:srgbClr>
                  </a:outerShdw>
                </a:effectLst>
                <a:latin typeface="Bradley Hand ITC" pitchFamily="66" charset="0"/>
                <a:cs typeface="Arial" pitchFamily="34" charset="0"/>
              </a:rPr>
              <a:t>Better to identify early those at greater </a:t>
            </a:r>
            <a:r>
              <a:rPr lang="en-GB" sz="3600" b="1" dirty="0">
                <a:effectLst>
                  <a:outerShdw blurRad="38100" dist="38100" dir="2700000" algn="tl">
                    <a:srgbClr val="000000">
                      <a:alpha val="43137"/>
                    </a:srgbClr>
                  </a:outerShdw>
                </a:effectLst>
                <a:latin typeface="Bradley Hand ITC" pitchFamily="66" charset="0"/>
                <a:cs typeface="Arial" pitchFamily="34" charset="0"/>
              </a:rPr>
              <a:t>risk of vitamin D </a:t>
            </a:r>
            <a:r>
              <a:rPr lang="en-GB" sz="3600" b="1" dirty="0" smtClean="0">
                <a:effectLst>
                  <a:outerShdw blurRad="38100" dist="38100" dir="2700000" algn="tl">
                    <a:srgbClr val="000000">
                      <a:alpha val="43137"/>
                    </a:srgbClr>
                  </a:outerShdw>
                </a:effectLst>
                <a:latin typeface="Bradley Hand ITC" pitchFamily="66" charset="0"/>
                <a:cs typeface="Arial" pitchFamily="34" charset="0"/>
              </a:rPr>
              <a:t>deficiency</a:t>
            </a:r>
            <a:r>
              <a:rPr lang="en-US" sz="3600" b="1" dirty="0" smtClean="0">
                <a:effectLst>
                  <a:outerShdw blurRad="38100" dist="38100" dir="2700000" algn="tl">
                    <a:srgbClr val="000000">
                      <a:alpha val="43137"/>
                    </a:srgbClr>
                  </a:outerShdw>
                </a:effectLst>
                <a:latin typeface="Bradley Hand ITC" pitchFamily="66" charset="0"/>
                <a:cs typeface="Arial" pitchFamily="34" charset="0"/>
              </a:rPr>
              <a:t>…</a:t>
            </a:r>
            <a:endParaRPr lang="en-GB" sz="3600" b="1" dirty="0">
              <a:effectLst>
                <a:outerShdw blurRad="38100" dist="38100" dir="2700000" algn="tl">
                  <a:srgbClr val="000000">
                    <a:alpha val="43137"/>
                  </a:srgbClr>
                </a:outerShdw>
              </a:effectLst>
              <a:latin typeface="Bradley Hand ITC" pitchFamily="66" charset="0"/>
              <a:cs typeface="Arial" pitchFamily="34" charset="0"/>
            </a:endParaRPr>
          </a:p>
        </p:txBody>
      </p:sp>
      <p:sp>
        <p:nvSpPr>
          <p:cNvPr id="5" name="TextBox 4"/>
          <p:cNvSpPr txBox="1"/>
          <p:nvPr/>
        </p:nvSpPr>
        <p:spPr>
          <a:xfrm>
            <a:off x="2571736" y="214290"/>
            <a:ext cx="6572264" cy="584775"/>
          </a:xfrm>
          <a:prstGeom prst="rect">
            <a:avLst/>
          </a:prstGeom>
          <a:solidFill>
            <a:srgbClr val="FFFF66"/>
          </a:solidFill>
          <a:effectLst>
            <a:glow rad="228600">
              <a:schemeClr val="accent6">
                <a:satMod val="175000"/>
                <a:alpha val="40000"/>
              </a:schemeClr>
            </a:glow>
          </a:effectLst>
        </p:spPr>
        <p:txBody>
          <a:bodyPr wrap="square">
            <a:spAutoFit/>
          </a:bodyPr>
          <a:lstStyle/>
          <a:p>
            <a:r>
              <a:rPr lang="en-GB" sz="3200" b="1" dirty="0" smtClean="0">
                <a:effectLst>
                  <a:outerShdw blurRad="38100" dist="38100" dir="2700000" algn="tl">
                    <a:srgbClr val="000000">
                      <a:alpha val="43137"/>
                    </a:srgbClr>
                  </a:outerShdw>
                </a:effectLst>
                <a:latin typeface="Arial" pitchFamily="34" charset="0"/>
                <a:cs typeface="Arial" pitchFamily="34" charset="0"/>
              </a:rPr>
              <a:t>Prevention is better than cure</a:t>
            </a:r>
            <a:r>
              <a:rPr lang="en-US" sz="3200" b="1" dirty="0" smtClean="0">
                <a:effectLst>
                  <a:outerShdw blurRad="38100" dist="38100" dir="2700000" algn="tl">
                    <a:srgbClr val="000000">
                      <a:alpha val="43137"/>
                    </a:srgbClr>
                  </a:outerShdw>
                </a:effectLst>
                <a:latin typeface="Arial" pitchFamily="34" charset="0"/>
                <a:cs typeface="Arial" pitchFamily="34" charset="0"/>
              </a:rPr>
              <a:t>…</a:t>
            </a:r>
            <a:endParaRPr lang="en-GB"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2" descr="http://t2.gstatic.com/images?q=tbn:ANd9GcSsmWYlBs9IOERDj42TjU-_W4JDnrrUpIaBuNi9iZCVfVDxfZBY"/>
          <p:cNvPicPr>
            <a:picLocks noChangeAspect="1" noChangeArrowheads="1"/>
          </p:cNvPicPr>
          <p:nvPr/>
        </p:nvPicPr>
        <p:blipFill>
          <a:blip r:embed="rId3"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pic>
        <p:nvPicPr>
          <p:cNvPr id="26626" name="Picture 2" descr="https://encrypted-tbn3.google.com/images?q=tbn:ANd9GcSCZBQgHaJbxjxSkkDLjgamNjkidU053GOnZq3sSqDvVmyHtz0pSg"/>
          <p:cNvPicPr>
            <a:picLocks noChangeAspect="1" noChangeArrowheads="1"/>
          </p:cNvPicPr>
          <p:nvPr/>
        </p:nvPicPr>
        <p:blipFill>
          <a:blip r:embed="rId4" cstate="print"/>
          <a:srcRect/>
          <a:stretch>
            <a:fillRect/>
          </a:stretch>
        </p:blipFill>
        <p:spPr bwMode="auto">
          <a:xfrm>
            <a:off x="4211960" y="1700808"/>
            <a:ext cx="3000396" cy="3071834"/>
          </a:xfrm>
          <a:prstGeom prst="rect">
            <a:avLst/>
          </a:prstGeom>
          <a:noFill/>
        </p:spPr>
      </p:pic>
    </p:spTree>
    <p:extLst>
      <p:ext uri="{BB962C8B-B14F-4D97-AF65-F5344CB8AC3E}">
        <p14:creationId xmlns:p14="http://schemas.microsoft.com/office/powerpoint/2010/main" val="3363571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0298" y="214290"/>
            <a:ext cx="6429420" cy="646331"/>
          </a:xfrm>
          <a:prstGeom prst="rect">
            <a:avLst/>
          </a:prstGeom>
          <a:solidFill>
            <a:srgbClr val="FFFF66"/>
          </a:solidFill>
          <a:effectLst>
            <a:glow rad="228600">
              <a:schemeClr val="accent6">
                <a:satMod val="175000"/>
                <a:alpha val="40000"/>
              </a:schemeClr>
            </a:glow>
          </a:effectLst>
        </p:spPr>
        <p:txBody>
          <a:bodyPr wrap="square">
            <a:spAutoFit/>
          </a:bodyPr>
          <a:lstStyle/>
          <a:p>
            <a:r>
              <a:rPr lang="en-GB" sz="3600" b="1" dirty="0">
                <a:effectLst>
                  <a:outerShdw blurRad="38100" dist="38100" dir="2700000" algn="tl">
                    <a:srgbClr val="000000">
                      <a:alpha val="43137"/>
                    </a:srgbClr>
                  </a:outerShdw>
                </a:effectLst>
                <a:cs typeface="Arial" charset="0"/>
              </a:rPr>
              <a:t>At Risk Groups:</a:t>
            </a:r>
          </a:p>
        </p:txBody>
      </p:sp>
      <p:sp>
        <p:nvSpPr>
          <p:cNvPr id="5" name="Rectangle 6"/>
          <p:cNvSpPr>
            <a:spLocks noChangeArrowheads="1"/>
          </p:cNvSpPr>
          <p:nvPr/>
        </p:nvSpPr>
        <p:spPr bwMode="auto">
          <a:xfrm>
            <a:off x="2483768" y="2852936"/>
            <a:ext cx="2013374" cy="1200329"/>
          </a:xfrm>
          <a:prstGeom prst="rect">
            <a:avLst/>
          </a:prstGeom>
          <a:noFill/>
          <a:ln w="9525">
            <a:noFill/>
            <a:miter lim="800000"/>
            <a:headEnd/>
            <a:tailEnd/>
          </a:ln>
        </p:spPr>
        <p:txBody>
          <a:bodyPr wrap="square">
            <a:spAutoFit/>
          </a:bodyPr>
          <a:lstStyle/>
          <a:p>
            <a:pPr marL="285750" indent="-201613">
              <a:buFont typeface="Arial" charset="0"/>
              <a:buChar char="•"/>
            </a:pPr>
            <a:r>
              <a:rPr lang="en-GB" dirty="0">
                <a:cs typeface="Arial" charset="0"/>
              </a:rPr>
              <a:t>Pregnant &amp; breastfeeding women </a:t>
            </a:r>
          </a:p>
          <a:p>
            <a:pPr marL="285750" indent="-201613">
              <a:buFont typeface="Arial" charset="0"/>
              <a:buChar char="•"/>
            </a:pPr>
            <a:r>
              <a:rPr lang="en-GB" dirty="0">
                <a:cs typeface="Arial" charset="0"/>
              </a:rPr>
              <a:t>Housebound</a:t>
            </a:r>
          </a:p>
        </p:txBody>
      </p:sp>
      <p:sp>
        <p:nvSpPr>
          <p:cNvPr id="6" name="Rectangle 7"/>
          <p:cNvSpPr>
            <a:spLocks noChangeArrowheads="1"/>
          </p:cNvSpPr>
          <p:nvPr/>
        </p:nvSpPr>
        <p:spPr bwMode="auto">
          <a:xfrm>
            <a:off x="6590504" y="2768958"/>
            <a:ext cx="1785950" cy="1477328"/>
          </a:xfrm>
          <a:prstGeom prst="rect">
            <a:avLst/>
          </a:prstGeom>
          <a:noFill/>
          <a:ln w="9525">
            <a:noFill/>
            <a:miter lim="800000"/>
            <a:headEnd/>
            <a:tailEnd/>
          </a:ln>
        </p:spPr>
        <p:txBody>
          <a:bodyPr wrap="square">
            <a:spAutoFit/>
          </a:bodyPr>
          <a:lstStyle/>
          <a:p>
            <a:pPr marL="285750" indent="-106363">
              <a:buFont typeface="Arial" charset="0"/>
              <a:buChar char="•"/>
            </a:pPr>
            <a:r>
              <a:rPr lang="en-GB" dirty="0">
                <a:cs typeface="Arial" charset="0"/>
              </a:rPr>
              <a:t>Children under 5</a:t>
            </a:r>
          </a:p>
          <a:p>
            <a:pPr marL="285750" indent="-106363">
              <a:buFont typeface="Arial" charset="0"/>
              <a:buChar char="•"/>
            </a:pPr>
            <a:r>
              <a:rPr lang="en-US" dirty="0">
                <a:cs typeface="Arial" charset="0"/>
              </a:rPr>
              <a:t>cover up more in the sun</a:t>
            </a:r>
          </a:p>
        </p:txBody>
      </p:sp>
      <p:sp>
        <p:nvSpPr>
          <p:cNvPr id="7" name="Rectangle 8"/>
          <p:cNvSpPr>
            <a:spLocks noChangeArrowheads="1"/>
          </p:cNvSpPr>
          <p:nvPr/>
        </p:nvSpPr>
        <p:spPr bwMode="auto">
          <a:xfrm>
            <a:off x="4499992" y="2780928"/>
            <a:ext cx="2000264" cy="1477328"/>
          </a:xfrm>
          <a:prstGeom prst="rect">
            <a:avLst/>
          </a:prstGeom>
          <a:noFill/>
          <a:ln w="9525">
            <a:noFill/>
            <a:miter lim="800000"/>
            <a:headEnd/>
            <a:tailEnd/>
          </a:ln>
        </p:spPr>
        <p:txBody>
          <a:bodyPr wrap="square">
            <a:spAutoFit/>
          </a:bodyPr>
          <a:lstStyle/>
          <a:p>
            <a:pPr marL="285750" indent="-201613">
              <a:buFont typeface="Arial" charset="0"/>
              <a:buChar char="•"/>
            </a:pPr>
            <a:r>
              <a:rPr lang="en-GB" dirty="0">
                <a:cs typeface="Arial" charset="0"/>
              </a:rPr>
              <a:t>over 65</a:t>
            </a:r>
          </a:p>
          <a:p>
            <a:pPr marL="285750" indent="-201613">
              <a:buFont typeface="Arial" charset="0"/>
              <a:buChar char="•"/>
            </a:pPr>
            <a:r>
              <a:rPr lang="en-US" dirty="0">
                <a:cs typeface="Arial" charset="0"/>
              </a:rPr>
              <a:t>Those with certain medical conditions </a:t>
            </a:r>
          </a:p>
        </p:txBody>
      </p:sp>
      <p:sp>
        <p:nvSpPr>
          <p:cNvPr id="8" name="Rectangle 11"/>
          <p:cNvSpPr>
            <a:spLocks noChangeArrowheads="1"/>
          </p:cNvSpPr>
          <p:nvPr/>
        </p:nvSpPr>
        <p:spPr bwMode="auto">
          <a:xfrm>
            <a:off x="6361087" y="5003486"/>
            <a:ext cx="1868469" cy="1200329"/>
          </a:xfrm>
          <a:prstGeom prst="rect">
            <a:avLst/>
          </a:prstGeom>
          <a:noFill/>
          <a:ln w="9525">
            <a:noFill/>
            <a:miter lim="800000"/>
            <a:headEnd/>
            <a:tailEnd/>
          </a:ln>
        </p:spPr>
        <p:txBody>
          <a:bodyPr wrap="square">
            <a:spAutoFit/>
          </a:bodyPr>
          <a:lstStyle/>
          <a:p>
            <a:pPr marL="285750" indent="-195263">
              <a:buFont typeface="Arial" charset="0"/>
              <a:buChar char="•"/>
            </a:pPr>
            <a:r>
              <a:rPr lang="en-US" dirty="0">
                <a:cs typeface="Arial" charset="0"/>
              </a:rPr>
              <a:t>African, </a:t>
            </a:r>
            <a:r>
              <a:rPr lang="en-US" dirty="0" smtClean="0">
                <a:cs typeface="Arial" charset="0"/>
              </a:rPr>
              <a:t>Afro-Caribbean </a:t>
            </a:r>
            <a:endParaRPr lang="en-US" dirty="0">
              <a:cs typeface="Arial" charset="0"/>
            </a:endParaRPr>
          </a:p>
          <a:p>
            <a:pPr marL="285750" indent="-195263">
              <a:buFont typeface="Arial" charset="0"/>
              <a:buChar char="•"/>
            </a:pPr>
            <a:r>
              <a:rPr lang="en-US" dirty="0">
                <a:cs typeface="Arial" charset="0"/>
              </a:rPr>
              <a:t>&amp; South Asian origin</a:t>
            </a:r>
          </a:p>
        </p:txBody>
      </p:sp>
      <p:pic>
        <p:nvPicPr>
          <p:cNvPr id="9" name="Picture 13" descr="breastfeed"/>
          <p:cNvPicPr>
            <a:picLocks noChangeAspect="1" noChangeArrowheads="1"/>
          </p:cNvPicPr>
          <p:nvPr/>
        </p:nvPicPr>
        <p:blipFill>
          <a:blip r:embed="rId3" cstate="print"/>
          <a:srcRect/>
          <a:stretch>
            <a:fillRect/>
          </a:stretch>
        </p:blipFill>
        <p:spPr bwMode="auto">
          <a:xfrm>
            <a:off x="2627784" y="1268760"/>
            <a:ext cx="1368151" cy="1368152"/>
          </a:xfrm>
          <a:prstGeom prst="rect">
            <a:avLst/>
          </a:prstGeom>
          <a:noFill/>
          <a:ln w="9525">
            <a:noFill/>
            <a:miter lim="800000"/>
            <a:headEnd/>
            <a:tailEnd/>
          </a:ln>
        </p:spPr>
      </p:pic>
      <p:pic>
        <p:nvPicPr>
          <p:cNvPr id="10" name="Picture 14"/>
          <p:cNvPicPr>
            <a:picLocks noChangeAspect="1"/>
          </p:cNvPicPr>
          <p:nvPr/>
        </p:nvPicPr>
        <p:blipFill>
          <a:blip r:embed="rId4" cstate="print"/>
          <a:srcRect l="14286" t="10952" r="9524"/>
          <a:stretch>
            <a:fillRect/>
          </a:stretch>
        </p:blipFill>
        <p:spPr bwMode="auto">
          <a:xfrm>
            <a:off x="4644008" y="1268760"/>
            <a:ext cx="1428760" cy="1366252"/>
          </a:xfrm>
          <a:prstGeom prst="rect">
            <a:avLst/>
          </a:prstGeom>
          <a:noFill/>
          <a:ln w="9525">
            <a:noFill/>
            <a:miter lim="800000"/>
            <a:headEnd/>
            <a:tailEnd/>
          </a:ln>
        </p:spPr>
      </p:pic>
      <p:pic>
        <p:nvPicPr>
          <p:cNvPr id="11" name="Picture 15" descr="sun pic2"/>
          <p:cNvPicPr>
            <a:picLocks noChangeAspect="1" noChangeArrowheads="1"/>
          </p:cNvPicPr>
          <p:nvPr/>
        </p:nvPicPr>
        <p:blipFill>
          <a:blip r:embed="rId5" cstate="print"/>
          <a:srcRect l="4762" t="1817" r="4727"/>
          <a:stretch>
            <a:fillRect/>
          </a:stretch>
        </p:blipFill>
        <p:spPr bwMode="auto">
          <a:xfrm>
            <a:off x="6876256" y="1268760"/>
            <a:ext cx="1285884" cy="1357322"/>
          </a:xfrm>
          <a:prstGeom prst="rect">
            <a:avLst/>
          </a:prstGeom>
          <a:noFill/>
          <a:ln w="9525">
            <a:noFill/>
            <a:miter lim="800000"/>
            <a:headEnd/>
            <a:tailEnd/>
          </a:ln>
        </p:spPr>
      </p:pic>
      <p:pic>
        <p:nvPicPr>
          <p:cNvPr id="12" name="Picture 4" descr="http://t3.gstatic.com/images?q=tbn:ANd9GcTuR1vql4ycN8xv4p4KYJ8n68jmqHguF1fsre5GvklYV6vEoJ2_dQ"/>
          <p:cNvPicPr>
            <a:picLocks noChangeAspect="1" noChangeArrowheads="1"/>
          </p:cNvPicPr>
          <p:nvPr/>
        </p:nvPicPr>
        <p:blipFill>
          <a:blip r:embed="rId6" cstate="print"/>
          <a:srcRect/>
          <a:stretch>
            <a:fillRect/>
          </a:stretch>
        </p:blipFill>
        <p:spPr bwMode="auto">
          <a:xfrm>
            <a:off x="4351416" y="4582267"/>
            <a:ext cx="1660744" cy="1770403"/>
          </a:xfrm>
          <a:prstGeom prst="rect">
            <a:avLst/>
          </a:prstGeom>
          <a:noFill/>
          <a:ln w="9525">
            <a:noFill/>
            <a:miter lim="800000"/>
            <a:headEnd/>
            <a:tailEnd/>
          </a:ln>
        </p:spPr>
      </p:pic>
      <p:pic>
        <p:nvPicPr>
          <p:cNvPr id="13" name="Picture 2" descr="http://t0.gstatic.com/images?q=tbn:ANd9GcS8st5kYAyP9S-5MZ_yyJZw5rTS5V9uC7Wl9KPxz3LlJHDxTjnmfQ"/>
          <p:cNvPicPr>
            <a:picLocks noChangeAspect="1" noChangeArrowheads="1"/>
          </p:cNvPicPr>
          <p:nvPr/>
        </p:nvPicPr>
        <p:blipFill>
          <a:blip r:embed="rId7" cstate="print">
            <a:clrChange>
              <a:clrFrom>
                <a:srgbClr val="E4E4E4"/>
              </a:clrFrom>
              <a:clrTo>
                <a:srgbClr val="E4E4E4">
                  <a:alpha val="0"/>
                </a:srgbClr>
              </a:clrTo>
            </a:clrChange>
          </a:blip>
          <a:srcRect/>
          <a:stretch>
            <a:fillRect/>
          </a:stretch>
        </p:blipFill>
        <p:spPr bwMode="auto">
          <a:xfrm>
            <a:off x="3779911" y="4725144"/>
            <a:ext cx="1371757" cy="1888430"/>
          </a:xfrm>
          <a:prstGeom prst="rect">
            <a:avLst/>
          </a:prstGeom>
          <a:noFill/>
          <a:ln w="9525">
            <a:noFill/>
            <a:miter lim="800000"/>
            <a:headEnd/>
            <a:tailEnd/>
          </a:ln>
        </p:spPr>
      </p:pic>
      <p:pic>
        <p:nvPicPr>
          <p:cNvPr id="14" name="Picture 2" descr="http://t2.gstatic.com/images?q=tbn:ANd9GcSsmWYlBs9IOERDj42TjU-_W4JDnrrUpIaBuNi9iZCVfVDxfZBY"/>
          <p:cNvPicPr>
            <a:picLocks noChangeAspect="1" noChangeArrowheads="1"/>
          </p:cNvPicPr>
          <p:nvPr/>
        </p:nvPicPr>
        <p:blipFill>
          <a:blip r:embed="rId8" cstate="print">
            <a:clrChange>
              <a:clrFrom>
                <a:srgbClr val="FFFFF4"/>
              </a:clrFrom>
              <a:clrTo>
                <a:srgbClr val="FFFFF4">
                  <a:alpha val="0"/>
                </a:srgbClr>
              </a:clrTo>
            </a:clrChange>
          </a:blip>
          <a:srcRect/>
          <a:stretch>
            <a:fillRect/>
          </a:stretch>
        </p:blipFill>
        <p:spPr bwMode="auto">
          <a:xfrm>
            <a:off x="9525" y="0"/>
            <a:ext cx="2041525" cy="2041525"/>
          </a:xfrm>
          <a:prstGeom prst="rect">
            <a:avLst/>
          </a:prstGeom>
          <a:noFill/>
          <a:ln w="9525">
            <a:noFill/>
            <a:miter lim="800000"/>
            <a:headEnd/>
            <a:tailEnd/>
          </a:ln>
        </p:spPr>
      </p:pic>
    </p:spTree>
    <p:extLst>
      <p:ext uri="{BB962C8B-B14F-4D97-AF65-F5344CB8AC3E}">
        <p14:creationId xmlns:p14="http://schemas.microsoft.com/office/powerpoint/2010/main" val="2126249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4208</TotalTime>
  <Words>1665</Words>
  <Application>Microsoft Office PowerPoint</Application>
  <PresentationFormat>On-screen Show (4:3)</PresentationFormat>
  <Paragraphs>209</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ＭＳ Ｐゴシック</vt:lpstr>
      <vt:lpstr>Arial</vt:lpstr>
      <vt:lpstr>Bell MT</vt:lpstr>
      <vt:lpstr>Bradley Hand ITC</vt:lpstr>
      <vt:lpstr>Calibri</vt:lpstr>
      <vt:lpstr>Wingdings</vt:lpstr>
      <vt:lpstr>Custom Design</vt:lpstr>
      <vt:lpstr>1_Office Theme</vt:lpstr>
      <vt:lpstr>The ‘Wonder’ Vitamin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Symptoms in adults:</vt:lpstr>
      <vt:lpstr> Symptoms in babies and children: </vt:lpstr>
      <vt:lpstr>Testing for Vitamin D:</vt:lpstr>
      <vt:lpstr>PowerPoint Presentation</vt:lpstr>
      <vt:lpstr>PowerPoint Presentation</vt:lpstr>
      <vt:lpstr>What dose?</vt:lpstr>
      <vt:lpstr>PowerPoint Presentation</vt:lpstr>
      <vt:lpstr>PowerPoint Presentation</vt:lpstr>
      <vt:lpstr>PowerPoint Presentation</vt:lpstr>
      <vt:lpstr>PowerPoint Presentation</vt:lpstr>
    </vt:vector>
  </TitlesOfParts>
  <Company>Cegedim Rx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1.What is vitamin D?  -role in our bodies  -How it is made?</dc:title>
  <dc:creator>Cegedim Rx</dc:creator>
  <cp:lastModifiedBy>mehboob</cp:lastModifiedBy>
  <cp:revision>117</cp:revision>
  <dcterms:created xsi:type="dcterms:W3CDTF">2012-05-21T16:28:11Z</dcterms:created>
  <dcterms:modified xsi:type="dcterms:W3CDTF">2014-10-26T12:08:39Z</dcterms:modified>
</cp:coreProperties>
</file>