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8"/>
  </p:notesMasterIdLst>
  <p:sldIdLst>
    <p:sldId id="274" r:id="rId2"/>
    <p:sldId id="344" r:id="rId3"/>
    <p:sldId id="34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389" r:id="rId21"/>
    <p:sldId id="390" r:id="rId22"/>
    <p:sldId id="391" r:id="rId23"/>
    <p:sldId id="392" r:id="rId24"/>
    <p:sldId id="393" r:id="rId25"/>
    <p:sldId id="394" r:id="rId26"/>
    <p:sldId id="395" r:id="rId27"/>
    <p:sldId id="275" r:id="rId28"/>
    <p:sldId id="346" r:id="rId29"/>
    <p:sldId id="347" r:id="rId30"/>
    <p:sldId id="358" r:id="rId31"/>
    <p:sldId id="349" r:id="rId32"/>
    <p:sldId id="350" r:id="rId33"/>
    <p:sldId id="351" r:id="rId34"/>
    <p:sldId id="352" r:id="rId35"/>
    <p:sldId id="353" r:id="rId36"/>
    <p:sldId id="359" r:id="rId37"/>
    <p:sldId id="360" r:id="rId38"/>
    <p:sldId id="356" r:id="rId39"/>
    <p:sldId id="357" r:id="rId40"/>
    <p:sldId id="361" r:id="rId41"/>
    <p:sldId id="362" r:id="rId42"/>
    <p:sldId id="363" r:id="rId43"/>
    <p:sldId id="364" r:id="rId44"/>
    <p:sldId id="291" r:id="rId45"/>
    <p:sldId id="366" r:id="rId46"/>
    <p:sldId id="367" r:id="rId47"/>
    <p:sldId id="294" r:id="rId48"/>
    <p:sldId id="371" r:id="rId49"/>
    <p:sldId id="369" r:id="rId50"/>
    <p:sldId id="372" r:id="rId51"/>
    <p:sldId id="306" r:id="rId52"/>
    <p:sldId id="307" r:id="rId53"/>
    <p:sldId id="373" r:id="rId54"/>
    <p:sldId id="310" r:id="rId55"/>
    <p:sldId id="311" r:id="rId56"/>
    <p:sldId id="312" r:id="rId57"/>
    <p:sldId id="374" r:id="rId58"/>
    <p:sldId id="316" r:id="rId59"/>
    <p:sldId id="317" r:id="rId60"/>
    <p:sldId id="376" r:id="rId61"/>
    <p:sldId id="377" r:id="rId62"/>
    <p:sldId id="378" r:id="rId63"/>
    <p:sldId id="379" r:id="rId64"/>
    <p:sldId id="380" r:id="rId65"/>
    <p:sldId id="381" r:id="rId66"/>
    <p:sldId id="382" r:id="rId67"/>
    <p:sldId id="383" r:id="rId68"/>
    <p:sldId id="384" r:id="rId69"/>
    <p:sldId id="385" r:id="rId70"/>
    <p:sldId id="336" r:id="rId71"/>
    <p:sldId id="337" r:id="rId72"/>
    <p:sldId id="338" r:id="rId73"/>
    <p:sldId id="386" r:id="rId74"/>
    <p:sldId id="387" r:id="rId75"/>
    <p:sldId id="388" r:id="rId76"/>
    <p:sldId id="273" r:id="rId77"/>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072" autoAdjust="0"/>
  </p:normalViewPr>
  <p:slideViewPr>
    <p:cSldViewPr>
      <p:cViewPr varScale="1">
        <p:scale>
          <a:sx n="60" d="100"/>
          <a:sy n="60" d="100"/>
        </p:scale>
        <p:origin x="-25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E977B1-D4B3-4CB5-8E1C-2FA2DF74160E}" type="datetimeFigureOut">
              <a:rPr lang="cs-CZ"/>
              <a:pPr>
                <a:defRPr/>
              </a:pPr>
              <a:t>26.9.2013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CDE75D9-B9F0-4895-8D3A-F15AFD84B046}"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5E931D-7173-405D-A9DB-0E35A5D4AB88}" type="slidenum">
              <a:rPr lang="cs-CZ" smtClean="0">
                <a:latin typeface="Times New Roman" pitchFamily="18" charset="0"/>
              </a:rPr>
              <a:pPr fontAlgn="base">
                <a:spcBef>
                  <a:spcPct val="0"/>
                </a:spcBef>
                <a:spcAft>
                  <a:spcPct val="0"/>
                </a:spcAft>
              </a:pPr>
              <a:t>2</a:t>
            </a:fld>
            <a:endParaRPr lang="cs-CZ" smtClean="0">
              <a:latin typeface="Times New Roman" pitchFamily="18"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Zástupný symbol pro obrázek snímku 1"/>
          <p:cNvSpPr>
            <a:spLocks noGrp="1" noRot="1" noChangeAspect="1"/>
          </p:cNvSpPr>
          <p:nvPr>
            <p:ph type="sldImg"/>
          </p:nvPr>
        </p:nvSpPr>
        <p:spPr bwMode="auto">
          <a:noFill/>
          <a:ln>
            <a:solidFill>
              <a:srgbClr val="000000"/>
            </a:solidFill>
            <a:miter lim="800000"/>
            <a:headEnd/>
            <a:tailEnd/>
          </a:ln>
        </p:spPr>
      </p:sp>
      <p:sp>
        <p:nvSpPr>
          <p:cNvPr id="3686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891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B3D468-3583-448A-A46E-8B5E0DC43CBC}" type="slidenum">
              <a:rPr lang="cs-CZ"/>
              <a:pPr fontAlgn="base">
                <a:spcBef>
                  <a:spcPct val="0"/>
                </a:spcBef>
                <a:spcAft>
                  <a:spcPct val="0"/>
                </a:spcAft>
                <a:defRPr/>
              </a:pPr>
              <a:t>12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Zástupný symbol pro obrázek snímku 1"/>
          <p:cNvSpPr>
            <a:spLocks noGrp="1" noRot="1" noChangeAspect="1"/>
          </p:cNvSpPr>
          <p:nvPr>
            <p:ph type="sldImg"/>
          </p:nvPr>
        </p:nvSpPr>
        <p:spPr bwMode="auto">
          <a:noFill/>
          <a:ln>
            <a:solidFill>
              <a:srgbClr val="000000"/>
            </a:solidFill>
            <a:miter lim="800000"/>
            <a:headEnd/>
            <a:tailEnd/>
          </a:ln>
        </p:spPr>
      </p:sp>
      <p:sp>
        <p:nvSpPr>
          <p:cNvPr id="3891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096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532A94-25CB-43F2-83F3-CEA6498E1DD6}" type="slidenum">
              <a:rPr lang="cs-CZ"/>
              <a:pPr fontAlgn="base">
                <a:spcBef>
                  <a:spcPct val="0"/>
                </a:spcBef>
                <a:spcAft>
                  <a:spcPct val="0"/>
                </a:spcAft>
                <a:defRPr/>
              </a:pPr>
              <a:t>13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Zástupný symbol pro obrázek snímku 1"/>
          <p:cNvSpPr>
            <a:spLocks noGrp="1" noRot="1" noChangeAspect="1"/>
          </p:cNvSpPr>
          <p:nvPr>
            <p:ph type="sldImg"/>
          </p:nvPr>
        </p:nvSpPr>
        <p:spPr bwMode="auto">
          <a:noFill/>
          <a:ln>
            <a:solidFill>
              <a:srgbClr val="000000"/>
            </a:solidFill>
            <a:miter lim="800000"/>
            <a:headEnd/>
            <a:tailEnd/>
          </a:ln>
        </p:spPr>
      </p:sp>
      <p:sp>
        <p:nvSpPr>
          <p:cNvPr id="4096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301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09EDA6-A139-4A09-84D0-A1086D7A8A05}" type="slidenum">
              <a:rPr lang="cs-CZ"/>
              <a:pPr fontAlgn="base">
                <a:spcBef>
                  <a:spcPct val="0"/>
                </a:spcBef>
                <a:spcAft>
                  <a:spcPct val="0"/>
                </a:spcAft>
                <a:defRPr/>
              </a:pPr>
              <a:t>14</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Zástupný symbol pro obrázek snímku 1"/>
          <p:cNvSpPr>
            <a:spLocks noGrp="1" noRot="1" noChangeAspect="1"/>
          </p:cNvSpPr>
          <p:nvPr>
            <p:ph type="sldImg"/>
          </p:nvPr>
        </p:nvSpPr>
        <p:spPr bwMode="auto">
          <a:noFill/>
          <a:ln>
            <a:solidFill>
              <a:srgbClr val="000000"/>
            </a:solidFill>
            <a:miter lim="800000"/>
            <a:headEnd/>
            <a:tailEnd/>
          </a:ln>
        </p:spPr>
      </p:sp>
      <p:sp>
        <p:nvSpPr>
          <p:cNvPr id="4301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505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85749-FA45-445F-BC8A-0614771250F5}" type="slidenum">
              <a:rPr lang="cs-CZ"/>
              <a:pPr fontAlgn="base">
                <a:spcBef>
                  <a:spcPct val="0"/>
                </a:spcBef>
                <a:spcAft>
                  <a:spcPct val="0"/>
                </a:spcAft>
                <a:defRPr/>
              </a:pPr>
              <a:t>15</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Zástupný symbol pro obrázek snímku 1"/>
          <p:cNvSpPr>
            <a:spLocks noGrp="1" noRot="1" noChangeAspect="1"/>
          </p:cNvSpPr>
          <p:nvPr>
            <p:ph type="sldImg"/>
          </p:nvPr>
        </p:nvSpPr>
        <p:spPr bwMode="auto">
          <a:noFill/>
          <a:ln>
            <a:solidFill>
              <a:srgbClr val="000000"/>
            </a:solidFill>
            <a:miter lim="800000"/>
            <a:headEnd/>
            <a:tailEnd/>
          </a:ln>
        </p:spPr>
      </p:sp>
      <p:sp>
        <p:nvSpPr>
          <p:cNvPr id="4505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710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4296A-1D2A-4814-961C-F27EF5AB0D06}" type="slidenum">
              <a:rPr lang="cs-CZ"/>
              <a:pPr fontAlgn="base">
                <a:spcBef>
                  <a:spcPct val="0"/>
                </a:spcBef>
                <a:spcAft>
                  <a:spcPct val="0"/>
                </a:spcAft>
                <a:defRPr/>
              </a:pPr>
              <a:t>16</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Zástupný symbol pro obrázek snímku 1"/>
          <p:cNvSpPr>
            <a:spLocks noGrp="1" noRot="1" noChangeAspect="1"/>
          </p:cNvSpPr>
          <p:nvPr>
            <p:ph type="sldImg"/>
          </p:nvPr>
        </p:nvSpPr>
        <p:spPr bwMode="auto">
          <a:noFill/>
          <a:ln>
            <a:solidFill>
              <a:srgbClr val="000000"/>
            </a:solidFill>
            <a:miter lim="800000"/>
            <a:headEnd/>
            <a:tailEnd/>
          </a:ln>
        </p:spPr>
      </p:sp>
      <p:sp>
        <p:nvSpPr>
          <p:cNvPr id="4710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4915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5F82D6-5A60-41D6-ADAC-277686C7CEF2}" type="slidenum">
              <a:rPr lang="cs-CZ"/>
              <a:pPr fontAlgn="base">
                <a:spcBef>
                  <a:spcPct val="0"/>
                </a:spcBef>
                <a:spcAft>
                  <a:spcPct val="0"/>
                </a:spcAft>
                <a:defRPr/>
              </a:pPr>
              <a:t>17</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Zástupný symbol pro obrázek snímku 1"/>
          <p:cNvSpPr>
            <a:spLocks noGrp="1" noRot="1" noChangeAspect="1"/>
          </p:cNvSpPr>
          <p:nvPr>
            <p:ph type="sldImg"/>
          </p:nvPr>
        </p:nvSpPr>
        <p:spPr bwMode="auto">
          <a:noFill/>
          <a:ln>
            <a:solidFill>
              <a:srgbClr val="000000"/>
            </a:solidFill>
            <a:miter lim="800000"/>
            <a:headEnd/>
            <a:tailEnd/>
          </a:ln>
        </p:spPr>
      </p:sp>
      <p:sp>
        <p:nvSpPr>
          <p:cNvPr id="4915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120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047447-19C4-47B6-A1CB-F5183FAC28A6}" type="slidenum">
              <a:rPr lang="cs-CZ"/>
              <a:pPr fontAlgn="base">
                <a:spcBef>
                  <a:spcPct val="0"/>
                </a:spcBef>
                <a:spcAft>
                  <a:spcPct val="0"/>
                </a:spcAft>
                <a:defRPr/>
              </a:pPr>
              <a:t>18</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r>
              <a:rPr lang="cs-CZ" smtClean="0"/>
              <a:t/>
            </a:r>
            <a:br>
              <a:rPr lang="cs-CZ" smtClean="0"/>
            </a:b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BC92E4-49B3-4893-92A8-C5B6CF451564}" type="slidenum">
              <a:rPr lang="cs-CZ" smtClean="0">
                <a:latin typeface="Times New Roman" pitchFamily="18" charset="0"/>
              </a:rPr>
              <a:pPr fontAlgn="base">
                <a:spcBef>
                  <a:spcPct val="0"/>
                </a:spcBef>
                <a:spcAft>
                  <a:spcPct val="0"/>
                </a:spcAft>
              </a:pPr>
              <a:t>27</a:t>
            </a:fld>
            <a:endParaRPr lang="cs-CZ" smtClean="0">
              <a:latin typeface="Times New Roman" pitchFamily="18"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8CDE5-5039-45F9-8D17-9A3664AB93B6}" type="slidenum">
              <a:rPr lang="cs-CZ" smtClean="0">
                <a:latin typeface="Times New Roman" pitchFamily="18" charset="0"/>
              </a:rPr>
              <a:pPr fontAlgn="base">
                <a:spcBef>
                  <a:spcPct val="0"/>
                </a:spcBef>
                <a:spcAft>
                  <a:spcPct val="0"/>
                </a:spcAft>
              </a:pPr>
              <a:t>44</a:t>
            </a:fld>
            <a:endParaRPr lang="cs-CZ" smtClean="0">
              <a:latin typeface="Times New Roman" pitchFamily="18"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DE21F-536C-4644-9B21-89E7219DC614}" type="slidenum">
              <a:rPr lang="cs-CZ" smtClean="0">
                <a:latin typeface="Times New Roman" pitchFamily="18" charset="0"/>
              </a:rPr>
              <a:pPr fontAlgn="base">
                <a:spcBef>
                  <a:spcPct val="0"/>
                </a:spcBef>
                <a:spcAft>
                  <a:spcPct val="0"/>
                </a:spcAft>
              </a:pPr>
              <a:t>3</a:t>
            </a:fld>
            <a:endParaRPr lang="cs-CZ" smtClean="0">
              <a:latin typeface="Times New Roman" pitchFamily="18"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475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7475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E8D3C7-5823-4835-9DC2-F5AAA8A69AB2}" type="slidenum">
              <a:rPr lang="cs-CZ" smtClean="0">
                <a:latin typeface="Times New Roman" pitchFamily="18" charset="0"/>
              </a:rPr>
              <a:pPr fontAlgn="base">
                <a:spcBef>
                  <a:spcPct val="0"/>
                </a:spcBef>
                <a:spcAft>
                  <a:spcPct val="0"/>
                </a:spcAft>
              </a:pPr>
              <a:t>47</a:t>
            </a:fld>
            <a:endParaRPr lang="cs-CZ"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9683D7-5854-4B65-A58F-33B4F101689B}" type="slidenum">
              <a:rPr lang="cs-CZ" smtClean="0">
                <a:latin typeface="Times New Roman" pitchFamily="18" charset="0"/>
              </a:rPr>
              <a:pPr fontAlgn="base">
                <a:spcBef>
                  <a:spcPct val="0"/>
                </a:spcBef>
                <a:spcAft>
                  <a:spcPct val="0"/>
                </a:spcAft>
              </a:pPr>
              <a:t>51</a:t>
            </a:fld>
            <a:endParaRPr lang="cs-CZ" smtClean="0">
              <a:latin typeface="Times New Roman" pitchFamily="18"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14DF4B-FBE4-46CC-8C77-C28A948865A7}" type="slidenum">
              <a:rPr lang="cs-CZ" smtClean="0">
                <a:latin typeface="Times New Roman" pitchFamily="18" charset="0"/>
              </a:rPr>
              <a:pPr fontAlgn="base">
                <a:spcBef>
                  <a:spcPct val="0"/>
                </a:spcBef>
                <a:spcAft>
                  <a:spcPct val="0"/>
                </a:spcAft>
              </a:pPr>
              <a:t>52</a:t>
            </a:fld>
            <a:endParaRPr lang="cs-CZ" smtClean="0">
              <a:latin typeface="Times New Roman" pitchFamily="18"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FA6BB3-8F0F-4752-9AED-244A757CF043}" type="slidenum">
              <a:rPr lang="cs-CZ" smtClean="0">
                <a:latin typeface="Times New Roman" pitchFamily="18" charset="0"/>
              </a:rPr>
              <a:pPr fontAlgn="base">
                <a:spcBef>
                  <a:spcPct val="0"/>
                </a:spcBef>
                <a:spcAft>
                  <a:spcPct val="0"/>
                </a:spcAft>
              </a:pPr>
              <a:t>54</a:t>
            </a:fld>
            <a:endParaRPr lang="cs-CZ" smtClean="0">
              <a:latin typeface="Times New Roman" pitchFamily="18" charset="0"/>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421D5E-CC8A-41BB-B708-2CE2761E5F62}" type="slidenum">
              <a:rPr lang="cs-CZ" smtClean="0">
                <a:latin typeface="Times New Roman" pitchFamily="18" charset="0"/>
              </a:rPr>
              <a:pPr fontAlgn="base">
                <a:spcBef>
                  <a:spcPct val="0"/>
                </a:spcBef>
                <a:spcAft>
                  <a:spcPct val="0"/>
                </a:spcAft>
              </a:pPr>
              <a:t>55</a:t>
            </a:fld>
            <a:endParaRPr lang="cs-CZ" smtClean="0">
              <a:latin typeface="Times New Roman" pitchFamily="18" charset="0"/>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0EEFE1-A9E4-49C2-9B25-EEB55255736B}" type="slidenum">
              <a:rPr lang="cs-CZ" smtClean="0">
                <a:latin typeface="Times New Roman" pitchFamily="18" charset="0"/>
              </a:rPr>
              <a:pPr fontAlgn="base">
                <a:spcBef>
                  <a:spcPct val="0"/>
                </a:spcBef>
                <a:spcAft>
                  <a:spcPct val="0"/>
                </a:spcAft>
              </a:pPr>
              <a:t>56</a:t>
            </a:fld>
            <a:endParaRPr lang="cs-CZ" smtClean="0">
              <a:latin typeface="Times New Roman" pitchFamily="18"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73C014-4F81-4E3A-9AEC-082668F57F7D}" type="slidenum">
              <a:rPr lang="cs-CZ" smtClean="0">
                <a:latin typeface="Times New Roman" pitchFamily="18" charset="0"/>
              </a:rPr>
              <a:pPr fontAlgn="base">
                <a:spcBef>
                  <a:spcPct val="0"/>
                </a:spcBef>
                <a:spcAft>
                  <a:spcPct val="0"/>
                </a:spcAft>
              </a:pPr>
              <a:t>58</a:t>
            </a:fld>
            <a:endParaRPr lang="cs-CZ" smtClean="0">
              <a:latin typeface="Times New Roman" pitchFamily="18"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5BDE7F-632E-47B8-B7DE-5642C72DCC51}" type="slidenum">
              <a:rPr lang="cs-CZ" smtClean="0">
                <a:latin typeface="Times New Roman" pitchFamily="18" charset="0"/>
              </a:rPr>
              <a:pPr fontAlgn="base">
                <a:spcBef>
                  <a:spcPct val="0"/>
                </a:spcBef>
                <a:spcAft>
                  <a:spcPct val="0"/>
                </a:spcAft>
              </a:pPr>
              <a:t>59</a:t>
            </a:fld>
            <a:endParaRPr lang="cs-CZ" smtClean="0">
              <a:latin typeface="Times New Roman" pitchFamily="18"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FBC2B-402B-4922-9142-469FF31911AC}" type="slidenum">
              <a:rPr lang="cs-CZ" smtClean="0">
                <a:latin typeface="Times New Roman" pitchFamily="18" charset="0"/>
              </a:rPr>
              <a:pPr fontAlgn="base">
                <a:spcBef>
                  <a:spcPct val="0"/>
                </a:spcBef>
                <a:spcAft>
                  <a:spcPct val="0"/>
                </a:spcAft>
              </a:pPr>
              <a:t>70</a:t>
            </a:fld>
            <a:endParaRPr lang="cs-CZ" smtClean="0">
              <a:latin typeface="Times New Roman" pitchFamily="18"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150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355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C44FD4-35CE-406C-AFA3-288BE49703D8}" type="slidenum">
              <a:rPr lang="cs-CZ"/>
              <a:pPr fontAlgn="base">
                <a:spcBef>
                  <a:spcPct val="0"/>
                </a:spcBef>
                <a:spcAft>
                  <a:spcPct val="0"/>
                </a:spcAft>
                <a:defRPr/>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355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560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C54DF-9FFE-4B4A-8739-23DD2E3B3F67}" type="slidenum">
              <a:rPr lang="cs-CZ"/>
              <a:pPr fontAlgn="base">
                <a:spcBef>
                  <a:spcPct val="0"/>
                </a:spcBef>
                <a:spcAft>
                  <a:spcPct val="0"/>
                </a:spcAft>
                <a:defRPr/>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560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765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D380C4-1CBB-40D4-9368-5F4781D9DD6E}" type="slidenum">
              <a:rPr lang="cs-CZ"/>
              <a:pPr fontAlgn="base">
                <a:spcBef>
                  <a:spcPct val="0"/>
                </a:spcBef>
                <a:spcAft>
                  <a:spcPct val="0"/>
                </a:spcAft>
                <a:defRPr/>
              </a:pPr>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9FC807-B0FC-4757-AFDB-F7A25C0B0938}" type="slidenum">
              <a:rPr lang="cs-CZ"/>
              <a:pPr fontAlgn="base">
                <a:spcBef>
                  <a:spcPct val="0"/>
                </a:spcBef>
                <a:spcAft>
                  <a:spcPct val="0"/>
                </a:spcAft>
                <a:defRPr/>
              </a:pPr>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277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9ECB2-2EF9-47E0-95C7-0AF80913106F}" type="slidenum">
              <a:rPr lang="cs-CZ"/>
              <a:pPr fontAlgn="base">
                <a:spcBef>
                  <a:spcPct val="0"/>
                </a:spcBef>
                <a:spcAft>
                  <a:spcPct val="0"/>
                </a:spcAft>
                <a:defRPr/>
              </a:pPr>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Zástupný symbol pro obrázek snímku 1"/>
          <p:cNvSpPr>
            <a:spLocks noGrp="1" noRot="1" noChangeAspect="1"/>
          </p:cNvSpPr>
          <p:nvPr>
            <p:ph type="sldImg"/>
          </p:nvPr>
        </p:nvSpPr>
        <p:spPr bwMode="auto">
          <a:noFill/>
          <a:ln>
            <a:solidFill>
              <a:srgbClr val="000000"/>
            </a:solidFill>
            <a:miter lim="800000"/>
            <a:headEnd/>
            <a:tailEnd/>
          </a:ln>
        </p:spPr>
      </p:sp>
      <p:sp>
        <p:nvSpPr>
          <p:cNvPr id="3277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481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04BD5-5B90-4F72-8F0B-CDAA9DF8DE6F}" type="slidenum">
              <a:rPr lang="cs-CZ"/>
              <a:pPr fontAlgn="base">
                <a:spcBef>
                  <a:spcPct val="0"/>
                </a:spcBef>
                <a:spcAft>
                  <a:spcPct val="0"/>
                </a:spcAft>
                <a:defRPr/>
              </a:pPr>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Zástupný symbol pro obrázek snímku 1"/>
          <p:cNvSpPr>
            <a:spLocks noGrp="1" noRot="1" noChangeAspect="1"/>
          </p:cNvSpPr>
          <p:nvPr>
            <p:ph type="sldImg"/>
          </p:nvPr>
        </p:nvSpPr>
        <p:spPr bwMode="auto">
          <a:noFill/>
          <a:ln>
            <a:solidFill>
              <a:srgbClr val="000000"/>
            </a:solidFill>
            <a:miter lim="800000"/>
            <a:headEnd/>
            <a:tailEnd/>
          </a:ln>
        </p:spPr>
      </p:sp>
      <p:sp>
        <p:nvSpPr>
          <p:cNvPr id="3481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686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BB7B28-86A2-47C3-9092-E5E3AFDB1F40}" type="slidenum">
              <a:rPr lang="cs-CZ"/>
              <a:pPr fontAlgn="base">
                <a:spcBef>
                  <a:spcPct val="0"/>
                </a:spcBef>
                <a:spcAft>
                  <a:spcPct val="0"/>
                </a:spcAft>
                <a:defRPr/>
              </a:pPr>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4"/>
          <p:cNvGrpSpPr>
            <a:grpSpLocks/>
          </p:cNvGrpSpPr>
          <p:nvPr/>
        </p:nvGrpSpPr>
        <p:grpSpPr bwMode="auto">
          <a:xfrm>
            <a:off x="0" y="2928938"/>
            <a:ext cx="9144000" cy="285750"/>
            <a:chOff x="0" y="2928934"/>
            <a:chExt cx="9144000" cy="285752"/>
          </a:xfrm>
        </p:grpSpPr>
        <p:sp>
          <p:nvSpPr>
            <p:cNvPr id="5"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6" name="Rectangle 12"/>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7" name="Rectangle 13"/>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cs-CZ" smtClean="0"/>
              <a:t>Klepnutím lze upravit styl předlohy nadpisů.</a:t>
            </a:r>
            <a:endParaRPr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a:p>
        </p:txBody>
      </p:sp>
      <p:sp>
        <p:nvSpPr>
          <p:cNvPr id="8" name="Date Placeholder 3"/>
          <p:cNvSpPr>
            <a:spLocks noGrp="1"/>
          </p:cNvSpPr>
          <p:nvPr>
            <p:ph type="dt" sz="half" idx="10"/>
          </p:nvPr>
        </p:nvSpPr>
        <p:spPr>
          <a:xfrm>
            <a:off x="0" y="6497638"/>
            <a:ext cx="1800225" cy="360362"/>
          </a:xfrm>
        </p:spPr>
        <p:txBody>
          <a:bodyPr/>
          <a:lstStyle>
            <a:lvl1pPr algn="l">
              <a:defRPr/>
            </a:lvl1pPr>
          </a:lstStyle>
          <a:p>
            <a:pPr>
              <a:defRPr/>
            </a:pPr>
            <a:fld id="{1E1BFBEC-D2C6-4999-A180-426B0815171D}" type="datetimeFigureOut">
              <a:rPr lang="cs-CZ"/>
              <a:pPr>
                <a:defRPr/>
              </a:pPr>
              <a:t>26.9.2013</a:t>
            </a:fld>
            <a:endParaRPr lang="cs-CZ"/>
          </a:p>
        </p:txBody>
      </p:sp>
      <p:sp>
        <p:nvSpPr>
          <p:cNvPr id="9" name="Footer Placeholder 4"/>
          <p:cNvSpPr>
            <a:spLocks noGrp="1"/>
          </p:cNvSpPr>
          <p:nvPr>
            <p:ph type="ftr" sz="quarter" idx="11"/>
          </p:nvPr>
        </p:nvSpPr>
        <p:spPr>
          <a:xfrm>
            <a:off x="6264275" y="6497638"/>
            <a:ext cx="2879725" cy="360362"/>
          </a:xfrm>
        </p:spPr>
        <p:txBody>
          <a:bodyPr/>
          <a:lstStyle>
            <a:lvl1pPr>
              <a:defRPr/>
            </a:lvl1pPr>
          </a:lstStyle>
          <a:p>
            <a:pPr>
              <a:defRPr/>
            </a:pPr>
            <a:endParaRPr lang="cs-CZ"/>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DA16C52E-4CF7-4A9D-A301-BFB00E641769}"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5F6F28DF-42F1-4DCC-B5C9-F8D3F7185A5F}" type="datetimeFigureOut">
              <a:rPr lang="cs-CZ"/>
              <a:pPr>
                <a:defRPr/>
              </a:pPr>
              <a:t>26.9.2013</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DCE268F1-9CD2-4959-8354-BB04FF8AE435}"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6286500"/>
            <a:ext cx="9144000" cy="285750"/>
            <a:chOff x="0" y="1428736"/>
            <a:chExt cx="9144000" cy="285752"/>
          </a:xfrm>
        </p:grpSpPr>
        <p:sp>
          <p:nvSpPr>
            <p:cNvPr id="5"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6" name="Rectangle 8"/>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7" name="Rectangle 9"/>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Date Placeholder 3"/>
          <p:cNvSpPr>
            <a:spLocks noGrp="1"/>
          </p:cNvSpPr>
          <p:nvPr>
            <p:ph type="dt" sz="half" idx="10"/>
          </p:nvPr>
        </p:nvSpPr>
        <p:spPr/>
        <p:txBody>
          <a:bodyPr/>
          <a:lstStyle>
            <a:lvl1pPr>
              <a:defRPr/>
            </a:lvl1pPr>
          </a:lstStyle>
          <a:p>
            <a:pPr>
              <a:defRPr/>
            </a:pPr>
            <a:fld id="{FC908E6C-C8DC-4413-9410-031B04DFCEC9}" type="datetimeFigureOut">
              <a:rPr lang="cs-CZ"/>
              <a:pPr>
                <a:defRPr/>
              </a:pPr>
              <a:t>26.9.2013</a:t>
            </a:fld>
            <a:endParaRPr lang="cs-CZ"/>
          </a:p>
        </p:txBody>
      </p:sp>
      <p:sp>
        <p:nvSpPr>
          <p:cNvPr id="9" name="Footer Placeholder 4"/>
          <p:cNvSpPr>
            <a:spLocks noGrp="1"/>
          </p:cNvSpPr>
          <p:nvPr>
            <p:ph type="ftr" sz="quarter" idx="11"/>
          </p:nvPr>
        </p:nvSpPr>
        <p:spPr/>
        <p:txBody>
          <a:bodyPr/>
          <a:lstStyle>
            <a:lvl1pPr>
              <a:defRPr/>
            </a:lvl1pPr>
          </a:lstStyle>
          <a:p>
            <a:pPr>
              <a:defRPr/>
            </a:pPr>
            <a:endParaRPr lang="cs-CZ"/>
          </a:p>
        </p:txBody>
      </p:sp>
      <p:sp>
        <p:nvSpPr>
          <p:cNvPr id="10" name="Slide Number Placeholder 5"/>
          <p:cNvSpPr>
            <a:spLocks noGrp="1"/>
          </p:cNvSpPr>
          <p:nvPr>
            <p:ph type="sldNum" sz="quarter" idx="12"/>
          </p:nvPr>
        </p:nvSpPr>
        <p:spPr>
          <a:xfrm>
            <a:off x="0" y="6286500"/>
            <a:ext cx="809625" cy="285750"/>
          </a:xfrm>
        </p:spPr>
        <p:txBody>
          <a:bodyPr/>
          <a:lstStyle>
            <a:lvl1pPr>
              <a:defRPr/>
            </a:lvl1pPr>
          </a:lstStyle>
          <a:p>
            <a:pPr>
              <a:defRPr/>
            </a:pPr>
            <a:fld id="{D2806D39-876A-4CFD-A4FC-87D6A9CE8E36}"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6A09CAF2-95DD-4113-B189-266C21AEB25C}" type="datetimeFigureOut">
              <a:rPr lang="cs-CZ"/>
              <a:pPr>
                <a:defRPr/>
              </a:pPr>
              <a:t>26.9.2013</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E925191B-3C20-4668-8C4A-F75790A221C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grpSp>
        <p:nvGrpSpPr>
          <p:cNvPr id="4" name="Group 10"/>
          <p:cNvGrpSpPr>
            <a:grpSpLocks/>
          </p:cNvGrpSpPr>
          <p:nvPr/>
        </p:nvGrpSpPr>
        <p:grpSpPr bwMode="auto">
          <a:xfrm>
            <a:off x="0" y="2928938"/>
            <a:ext cx="9144000" cy="285750"/>
            <a:chOff x="0" y="2928934"/>
            <a:chExt cx="9144000" cy="285752"/>
          </a:xfrm>
        </p:grpSpPr>
        <p:sp>
          <p:nvSpPr>
            <p:cNvPr id="5"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6" name="Rectangle 8"/>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7" name="Rectangle 9"/>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Date Placeholder 3"/>
          <p:cNvSpPr>
            <a:spLocks noGrp="1"/>
          </p:cNvSpPr>
          <p:nvPr>
            <p:ph type="dt" sz="half" idx="10"/>
          </p:nvPr>
        </p:nvSpPr>
        <p:spPr>
          <a:xfrm>
            <a:off x="0" y="6497638"/>
            <a:ext cx="1800225" cy="360362"/>
          </a:xfrm>
        </p:spPr>
        <p:txBody>
          <a:bodyPr/>
          <a:lstStyle>
            <a:lvl1pPr>
              <a:defRPr/>
            </a:lvl1pPr>
          </a:lstStyle>
          <a:p>
            <a:pPr>
              <a:defRPr/>
            </a:pPr>
            <a:fld id="{89B586B5-A3EE-4049-AE19-10AD6355C3A0}" type="datetimeFigureOut">
              <a:rPr lang="cs-CZ"/>
              <a:pPr>
                <a:defRPr/>
              </a:pPr>
              <a:t>26.9.2013</a:t>
            </a:fld>
            <a:endParaRPr lang="cs-CZ"/>
          </a:p>
        </p:txBody>
      </p:sp>
      <p:sp>
        <p:nvSpPr>
          <p:cNvPr id="9" name="Footer Placeholder 4"/>
          <p:cNvSpPr>
            <a:spLocks noGrp="1"/>
          </p:cNvSpPr>
          <p:nvPr>
            <p:ph type="ftr" sz="quarter" idx="11"/>
          </p:nvPr>
        </p:nvSpPr>
        <p:spPr>
          <a:xfrm>
            <a:off x="6264275" y="6497638"/>
            <a:ext cx="2879725" cy="360362"/>
          </a:xfrm>
        </p:spPr>
        <p:txBody>
          <a:bodyPr/>
          <a:lstStyle>
            <a:lvl1pPr algn="r">
              <a:defRPr/>
            </a:lvl1pPr>
          </a:lstStyle>
          <a:p>
            <a:pPr>
              <a:defRPr/>
            </a:pPr>
            <a:endParaRPr lang="cs-CZ"/>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DFE1D4E7-BE22-4EF0-99F8-675BC4479FE9}"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F0E9FF9D-3D71-4C65-BF79-FA7FEFDD61FC}" type="datetimeFigureOut">
              <a:rPr lang="cs-CZ"/>
              <a:pPr>
                <a:defRPr/>
              </a:pPr>
              <a:t>26.9.2013</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19E1BC3C-2678-43B4-8380-E6E2DC1F428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F44371B6-C633-4975-A074-58DBB11987FB}" type="datetimeFigureOut">
              <a:rPr lang="cs-CZ"/>
              <a:pPr>
                <a:defRPr/>
              </a:pPr>
              <a:t>26.9.2013</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AAFDBDAE-0D28-490C-A1CF-717EE2AFC0E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grpSp>
        <p:nvGrpSpPr>
          <p:cNvPr id="3" name="Group 9"/>
          <p:cNvGrpSpPr>
            <a:grpSpLocks/>
          </p:cNvGrpSpPr>
          <p:nvPr/>
        </p:nvGrpSpPr>
        <p:grpSpPr bwMode="auto">
          <a:xfrm>
            <a:off x="0" y="1428750"/>
            <a:ext cx="9144000" cy="285750"/>
            <a:chOff x="0" y="1428736"/>
            <a:chExt cx="9144000" cy="285752"/>
          </a:xfrm>
        </p:grpSpPr>
        <p:sp>
          <p:nvSpPr>
            <p:cNvPr id="4"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5" name="Rectangle 7"/>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6" name="Rectangle 8"/>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2" name="Title 1"/>
          <p:cNvSpPr>
            <a:spLocks noGrp="1"/>
          </p:cNvSpPr>
          <p:nvPr>
            <p:ph type="title"/>
          </p:nvPr>
        </p:nvSpPr>
        <p:spPr>
          <a:noFill/>
        </p:spPr>
        <p:txBody>
          <a:bodyPr/>
          <a:lstStyle/>
          <a:p>
            <a:r>
              <a:rPr lang="cs-CZ" smtClean="0"/>
              <a:t>Klepnutím lze upravit styl předlohy nadpisů.</a:t>
            </a:r>
            <a:endParaRPr lang="en-US"/>
          </a:p>
        </p:txBody>
      </p:sp>
      <p:sp>
        <p:nvSpPr>
          <p:cNvPr id="7" name="Date Placeholder 2"/>
          <p:cNvSpPr>
            <a:spLocks noGrp="1"/>
          </p:cNvSpPr>
          <p:nvPr>
            <p:ph type="dt" sz="half" idx="10"/>
          </p:nvPr>
        </p:nvSpPr>
        <p:spPr/>
        <p:txBody>
          <a:bodyPr/>
          <a:lstStyle>
            <a:lvl1pPr>
              <a:defRPr/>
            </a:lvl1pPr>
          </a:lstStyle>
          <a:p>
            <a:pPr>
              <a:defRPr/>
            </a:pPr>
            <a:fld id="{632F55E6-C6B1-45B9-AFCC-ED964836F9BD}" type="datetimeFigureOut">
              <a:rPr lang="cs-CZ"/>
              <a:pPr>
                <a:defRPr/>
              </a:pPr>
              <a:t>26.9.2013</a:t>
            </a:fld>
            <a:endParaRPr lang="cs-CZ"/>
          </a:p>
        </p:txBody>
      </p:sp>
      <p:sp>
        <p:nvSpPr>
          <p:cNvPr id="8" name="Footer Placeholder 3"/>
          <p:cNvSpPr>
            <a:spLocks noGrp="1"/>
          </p:cNvSpPr>
          <p:nvPr>
            <p:ph type="ftr" sz="quarter" idx="11"/>
          </p:nvPr>
        </p:nvSpPr>
        <p:spPr/>
        <p:txBody>
          <a:bodyPr/>
          <a:lstStyle>
            <a:lvl1pPr>
              <a:defRPr/>
            </a:lvl1pPr>
          </a:lstStyle>
          <a:p>
            <a:pPr>
              <a:defRPr/>
            </a:pPr>
            <a:endParaRPr lang="cs-CZ"/>
          </a:p>
        </p:txBody>
      </p:sp>
      <p:sp>
        <p:nvSpPr>
          <p:cNvPr id="9" name="Slide Number Placeholder 4"/>
          <p:cNvSpPr>
            <a:spLocks noGrp="1"/>
          </p:cNvSpPr>
          <p:nvPr>
            <p:ph type="sldNum" sz="quarter" idx="12"/>
          </p:nvPr>
        </p:nvSpPr>
        <p:spPr/>
        <p:txBody>
          <a:bodyPr/>
          <a:lstStyle>
            <a:lvl1pPr>
              <a:defRPr/>
            </a:lvl1pPr>
          </a:lstStyle>
          <a:p>
            <a:pPr>
              <a:defRPr/>
            </a:pPr>
            <a:fld id="{54AB40D0-9294-4C0D-99BE-25979A404968}"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grpSp>
        <p:nvGrpSpPr>
          <p:cNvPr id="2" name="Group 4"/>
          <p:cNvGrpSpPr>
            <a:grpSpLocks/>
          </p:cNvGrpSpPr>
          <p:nvPr/>
        </p:nvGrpSpPr>
        <p:grpSpPr bwMode="auto">
          <a:xfrm>
            <a:off x="0" y="6286500"/>
            <a:ext cx="9144000" cy="285750"/>
            <a:chOff x="0" y="1428736"/>
            <a:chExt cx="9144000" cy="285752"/>
          </a:xfrm>
        </p:grpSpPr>
        <p:sp>
          <p:nvSpPr>
            <p:cNvPr id="3"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6"/>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5" name="Rectangle 7"/>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6" name="Date Placeholder 1"/>
          <p:cNvSpPr>
            <a:spLocks noGrp="1"/>
          </p:cNvSpPr>
          <p:nvPr>
            <p:ph type="dt" sz="half" idx="10"/>
          </p:nvPr>
        </p:nvSpPr>
        <p:spPr/>
        <p:txBody>
          <a:bodyPr/>
          <a:lstStyle>
            <a:lvl1pPr>
              <a:defRPr/>
            </a:lvl1pPr>
          </a:lstStyle>
          <a:p>
            <a:pPr>
              <a:defRPr/>
            </a:pPr>
            <a:fld id="{D8F1AB06-F4BB-4878-8A1F-4E6E71F7D5F7}" type="datetimeFigureOut">
              <a:rPr lang="cs-CZ"/>
              <a:pPr>
                <a:defRPr/>
              </a:pPr>
              <a:t>26.9.2013</a:t>
            </a:fld>
            <a:endParaRPr lang="cs-CZ"/>
          </a:p>
        </p:txBody>
      </p:sp>
      <p:sp>
        <p:nvSpPr>
          <p:cNvPr id="7" name="Footer Placeholder 2"/>
          <p:cNvSpPr>
            <a:spLocks noGrp="1"/>
          </p:cNvSpPr>
          <p:nvPr>
            <p:ph type="ftr" sz="quarter" idx="11"/>
          </p:nvPr>
        </p:nvSpPr>
        <p:spPr/>
        <p:txBody>
          <a:bodyPr/>
          <a:lstStyle>
            <a:lvl1pPr>
              <a:defRPr/>
            </a:lvl1pPr>
          </a:lstStyle>
          <a:p>
            <a:pPr>
              <a:defRPr/>
            </a:pPr>
            <a:endParaRPr lang="cs-CZ"/>
          </a:p>
        </p:txBody>
      </p:sp>
      <p:sp>
        <p:nvSpPr>
          <p:cNvPr id="8" name="Slide Number Placeholder 3"/>
          <p:cNvSpPr>
            <a:spLocks noGrp="1"/>
          </p:cNvSpPr>
          <p:nvPr>
            <p:ph type="sldNum" sz="quarter" idx="12"/>
          </p:nvPr>
        </p:nvSpPr>
        <p:spPr>
          <a:xfrm>
            <a:off x="0" y="6286500"/>
            <a:ext cx="809625" cy="285750"/>
          </a:xfrm>
        </p:spPr>
        <p:txBody>
          <a:bodyPr/>
          <a:lstStyle>
            <a:lvl1pPr>
              <a:defRPr/>
            </a:lvl1pPr>
          </a:lstStyle>
          <a:p>
            <a:pPr>
              <a:defRPr/>
            </a:pPr>
            <a:fld id="{33B71348-EA14-49FA-B63B-F211C28E4E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lang="cs-CZ" smtClean="0"/>
              <a:t>Klepnutím lze upravit styl předlohy nadpisů.</a:t>
            </a:r>
            <a:endParaRPr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2B632B09-BCEB-458F-BC32-8AC56ED29A81}" type="datetimeFigureOut">
              <a:rPr lang="cs-CZ"/>
              <a:pPr>
                <a:defRPr/>
              </a:pPr>
              <a:t>26.9.2013</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954D0983-1297-4DBF-ADB9-A59FE23D75BC}"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lang="cs-CZ" smtClean="0"/>
              <a:t>Klepnutím lze upravit styl předlohy nadpisů.</a:t>
            </a:r>
            <a:endParaRPr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45C1D2BC-CE6E-471E-BE56-6E1F6E20AE0C}" type="datetimeFigureOut">
              <a:rPr lang="cs-CZ"/>
              <a:pPr>
                <a:defRPr/>
              </a:pPr>
              <a:t>26.9.2013</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600B0BAB-C13F-43D0-B87B-7A9F4FC248BD}"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1428750"/>
            <a:ext cx="9144000" cy="285750"/>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9" name="Rectangle 8"/>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8" name="Rectangle 7"/>
            <p:cNvSpPr/>
            <p:nvPr userDrawn="1"/>
          </p:nvSpPr>
          <p:spPr>
            <a:xfrm>
              <a:off x="857250" y="1466836"/>
              <a:ext cx="8286750" cy="214315"/>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1027" name="Text Placeholder 2"/>
          <p:cNvSpPr>
            <a:spLocks noGrp="1"/>
          </p:cNvSpPr>
          <p:nvPr>
            <p:ph type="body" idx="1"/>
          </p:nvPr>
        </p:nvSpPr>
        <p:spPr bwMode="auto">
          <a:xfrm>
            <a:off x="842963" y="1716088"/>
            <a:ext cx="82296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0" y="6572250"/>
            <a:ext cx="1800225" cy="285750"/>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defRPr>
            </a:lvl1pPr>
          </a:lstStyle>
          <a:p>
            <a:pPr>
              <a:defRPr/>
            </a:pPr>
            <a:fld id="{71087C37-1EDD-4CE9-8591-1700B32EC6BD}" type="datetimeFigureOut">
              <a:rPr lang="cs-CZ"/>
              <a:pPr>
                <a:defRPr/>
              </a:pPr>
              <a:t>26.9.2013</a:t>
            </a:fld>
            <a:endParaRPr lang="cs-CZ"/>
          </a:p>
        </p:txBody>
      </p:sp>
      <p:sp>
        <p:nvSpPr>
          <p:cNvPr id="5" name="Footer Placeholder 4"/>
          <p:cNvSpPr>
            <a:spLocks noGrp="1"/>
          </p:cNvSpPr>
          <p:nvPr>
            <p:ph type="ftr" sz="quarter" idx="3"/>
          </p:nvPr>
        </p:nvSpPr>
        <p:spPr>
          <a:xfrm>
            <a:off x="6264275" y="6572250"/>
            <a:ext cx="2879725" cy="285750"/>
          </a:xfrm>
          <a:prstGeom prst="rect">
            <a:avLst/>
          </a:prstGeom>
        </p:spPr>
        <p:txBody>
          <a:bodyPr vert="horz" rtlCol="0" anchor="ctr"/>
          <a:lstStyle>
            <a:lvl1pPr algn="r" eaLnBrk="1" fontAlgn="auto" latinLnBrk="0" hangingPunct="1">
              <a:spcBef>
                <a:spcPts val="0"/>
              </a:spcBef>
              <a:spcAft>
                <a:spcPts val="0"/>
              </a:spcAft>
              <a:defRPr kumimoji="0" sz="1200">
                <a:solidFill>
                  <a:schemeClr val="tx1">
                    <a:tint val="75000"/>
                  </a:schemeClr>
                </a:solidFill>
                <a:latin typeface="+mn-lt"/>
              </a:defRPr>
            </a:lvl1pPr>
          </a:lstStyle>
          <a:p>
            <a:pPr>
              <a:defRPr/>
            </a:pPr>
            <a:endParaRPr lang="cs-CZ"/>
          </a:p>
        </p:txBody>
      </p:sp>
      <p:sp>
        <p:nvSpPr>
          <p:cNvPr id="6" name="Slide Number Placeholder 5"/>
          <p:cNvSpPr>
            <a:spLocks noGrp="1"/>
          </p:cNvSpPr>
          <p:nvPr>
            <p:ph type="sldNum" sz="quarter" idx="4"/>
          </p:nvPr>
        </p:nvSpPr>
        <p:spPr>
          <a:xfrm>
            <a:off x="0" y="1428750"/>
            <a:ext cx="809625" cy="285750"/>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50000"/>
                  </a:schemeClr>
                </a:solidFill>
                <a:latin typeface="+mn-lt"/>
              </a:defRPr>
            </a:lvl1pPr>
          </a:lstStyle>
          <a:p>
            <a:pPr>
              <a:defRPr/>
            </a:pPr>
            <a:fld id="{9733D80F-12AC-4DAB-811F-52DB45D16191}" type="slidenum">
              <a:rPr lang="cs-CZ"/>
              <a:pPr>
                <a:defRPr/>
              </a:pPr>
              <a:t>‹#›</a:t>
            </a:fld>
            <a:endParaRPr lang="cs-CZ"/>
          </a:p>
        </p:txBody>
      </p:sp>
      <p:sp>
        <p:nvSpPr>
          <p:cNvPr id="2" name="Title Placeholder 1"/>
          <p:cNvSpPr>
            <a:spLocks noGrp="1"/>
          </p:cNvSpPr>
          <p:nvPr>
            <p:ph type="title"/>
          </p:nvPr>
        </p:nvSpPr>
        <p:spPr>
          <a:xfrm>
            <a:off x="842963" y="282575"/>
            <a:ext cx="8229600" cy="1143000"/>
          </a:xfrm>
          <a:prstGeom prst="rect">
            <a:avLst/>
          </a:prstGeom>
          <a:noFill/>
        </p:spPr>
        <p:txBody>
          <a:bodyPr vert="horz" rtlCol="0" anchor="ctr">
            <a:normAutofit/>
          </a:bodyPr>
          <a:lstStyle/>
          <a:p>
            <a:r>
              <a:rPr lang="cs-CZ" smtClean="0"/>
              <a:t>Klepnutím lze upravit styl předlohy nadpisů.</a:t>
            </a:r>
            <a:endParaRPr lang="en-US"/>
          </a:p>
        </p:txBody>
      </p:sp>
    </p:spTree>
  </p:cSld>
  <p:clrMap bg1="lt1" tx1="dk1" bg2="lt2" tx2="dk2" accent1="accent1" accent2="accent2" accent3="accent3" accent4="accent4" accent5="accent5" accent6="accent6" hlink="hlink" folHlink="folHlink"/>
  <p:sldLayoutIdLst>
    <p:sldLayoutId id="2147483674" r:id="rId1"/>
    <p:sldLayoutId id="2147483668" r:id="rId2"/>
    <p:sldLayoutId id="2147483675" r:id="rId3"/>
    <p:sldLayoutId id="2147483669" r:id="rId4"/>
    <p:sldLayoutId id="2147483670" r:id="rId5"/>
    <p:sldLayoutId id="2147483676" r:id="rId6"/>
    <p:sldLayoutId id="2147483677" r:id="rId7"/>
    <p:sldLayoutId id="2147483671" r:id="rId8"/>
    <p:sldLayoutId id="2147483672" r:id="rId9"/>
    <p:sldLayoutId id="2147483673" r:id="rId10"/>
    <p:sldLayoutId id="2147483678" r:id="rId11"/>
  </p:sldLayoutIdLst>
  <p:txStyles>
    <p:titleStyle>
      <a:lvl1pPr algn="ctr" rtl="0" eaLnBrk="0" fontAlgn="base" hangingPunct="0">
        <a:spcBef>
          <a:spcPct val="0"/>
        </a:spcBef>
        <a:spcAft>
          <a:spcPct val="0"/>
        </a:spcAft>
        <a:defRPr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file:///C:\Users\UPMD\Desktop\Prezentace\PPH_English\ligatura1.mp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file:///C:\Users\UPMD\Desktop\Prezentace\PPH_English\ligatura2.m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eaLnBrk="1" fontAlgn="auto" hangingPunct="1">
              <a:spcAft>
                <a:spcPts val="0"/>
              </a:spcAft>
              <a:defRPr/>
            </a:pPr>
            <a:r>
              <a:rPr lang="cs-CZ" dirty="0" err="1" smtClean="0"/>
              <a:t>Thromboembolism</a:t>
            </a:r>
            <a:r>
              <a:rPr lang="cs-CZ" dirty="0" smtClean="0"/>
              <a:t> </a:t>
            </a:r>
            <a:r>
              <a:rPr lang="cs-CZ" dirty="0" err="1" smtClean="0"/>
              <a:t>and</a:t>
            </a:r>
            <a:r>
              <a:rPr lang="cs-CZ" dirty="0" smtClean="0"/>
              <a:t> </a:t>
            </a:r>
            <a:r>
              <a:rPr lang="cs-CZ" dirty="0" err="1" smtClean="0"/>
              <a:t>haemorrhage</a:t>
            </a:r>
            <a:r>
              <a:rPr lang="cs-CZ" dirty="0" smtClean="0"/>
              <a:t> in </a:t>
            </a:r>
            <a:r>
              <a:rPr lang="cs-CZ" dirty="0" err="1" smtClean="0"/>
              <a:t>pregnancy</a:t>
            </a:r>
            <a:r>
              <a:rPr lang="cs-CZ" dirty="0" smtClean="0"/>
              <a:t> </a:t>
            </a:r>
            <a:r>
              <a:rPr lang="cs-CZ" dirty="0" err="1" smtClean="0"/>
              <a:t>and</a:t>
            </a:r>
            <a:r>
              <a:rPr lang="cs-CZ" dirty="0" smtClean="0"/>
              <a:t> </a:t>
            </a:r>
            <a:r>
              <a:rPr lang="cs-CZ" dirty="0" err="1" smtClean="0"/>
              <a:t>delivery</a:t>
            </a:r>
            <a:endParaRPr lang="cs-CZ" dirty="0"/>
          </a:p>
        </p:txBody>
      </p:sp>
      <p:sp>
        <p:nvSpPr>
          <p:cNvPr id="3" name="Podnadpis 2"/>
          <p:cNvSpPr>
            <a:spLocks noGrp="1"/>
          </p:cNvSpPr>
          <p:nvPr>
            <p:ph type="subTitle" idx="1"/>
          </p:nvPr>
        </p:nvSpPr>
        <p:spPr>
          <a:xfrm>
            <a:off x="1371600" y="3219450"/>
            <a:ext cx="6400800" cy="1752600"/>
          </a:xfrm>
        </p:spPr>
        <p:txBody>
          <a:bodyPr rtlCol="0">
            <a:normAutofit/>
          </a:bodyPr>
          <a:lstStyle/>
          <a:p>
            <a:pPr eaLnBrk="1" fontAlgn="auto" hangingPunct="1">
              <a:spcAft>
                <a:spcPts val="0"/>
              </a:spcAft>
              <a:defRPr/>
            </a:pPr>
            <a:r>
              <a:rPr lang="cs-CZ" dirty="0" smtClean="0"/>
              <a:t>Petr </a:t>
            </a:r>
            <a:r>
              <a:rPr lang="cs-CZ" dirty="0" err="1" smtClean="0"/>
              <a:t>Krepelka</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a:stretch>
            <a:fillRect/>
          </a:stretch>
        </p:blipFill>
        <p:spPr bwMode="auto">
          <a:xfrm>
            <a:off x="684213" y="476250"/>
            <a:ext cx="7775575" cy="568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a:t>Sequelae</a:t>
            </a:r>
            <a:r>
              <a:rPr lang="cs-CZ" dirty="0"/>
              <a:t> </a:t>
            </a:r>
            <a:r>
              <a:rPr lang="cs-CZ" dirty="0" err="1"/>
              <a:t>of</a:t>
            </a:r>
            <a:r>
              <a:rPr lang="cs-CZ" dirty="0"/>
              <a:t> </a:t>
            </a:r>
            <a:r>
              <a:rPr lang="cs-CZ" dirty="0" smtClean="0"/>
              <a:t>DVT</a:t>
            </a:r>
            <a:endParaRPr lang="cs-CZ" dirty="0"/>
          </a:p>
        </p:txBody>
      </p:sp>
      <p:sp>
        <p:nvSpPr>
          <p:cNvPr id="33794" name="Zástupný symbol pro obsah 2"/>
          <p:cNvSpPr>
            <a:spLocks noGrp="1"/>
          </p:cNvSpPr>
          <p:nvPr>
            <p:ph idx="1"/>
          </p:nvPr>
        </p:nvSpPr>
        <p:spPr/>
        <p:txBody>
          <a:bodyPr/>
          <a:lstStyle/>
          <a:p>
            <a:pPr eaLnBrk="1" hangingPunct="1"/>
            <a:r>
              <a:rPr lang="cs-CZ" smtClean="0"/>
              <a:t>Pulmonary hypertension</a:t>
            </a:r>
          </a:p>
          <a:p>
            <a:pPr eaLnBrk="1" hangingPunct="1"/>
            <a:r>
              <a:rPr lang="cs-CZ" smtClean="0"/>
              <a:t>Post-thrombotic syndrome (pain, cramps, heaviness, paresthesia, edema, skin induration, hyperpigmentation, venous ectasia, redness)</a:t>
            </a:r>
          </a:p>
          <a:p>
            <a:pPr eaLnBrk="1" hangingPunct="1"/>
            <a:r>
              <a:rPr lang="cs-CZ" smtClean="0"/>
              <a:t>Venous insufficiency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normAutofit fontScale="90000"/>
          </a:bodyPr>
          <a:lstStyle/>
          <a:p>
            <a:pPr eaLnBrk="1" fontAlgn="auto" hangingPunct="1">
              <a:spcAft>
                <a:spcPts val="0"/>
              </a:spcAft>
              <a:defRPr/>
            </a:pPr>
            <a:r>
              <a:rPr lang="cs-CZ" dirty="0" err="1" smtClean="0"/>
              <a:t>History</a:t>
            </a:r>
            <a:r>
              <a:rPr lang="cs-CZ" dirty="0" smtClean="0"/>
              <a:t> and </a:t>
            </a:r>
            <a:r>
              <a:rPr lang="cs-CZ" dirty="0" err="1" smtClean="0"/>
              <a:t>physical</a:t>
            </a:r>
            <a:r>
              <a:rPr lang="cs-CZ" dirty="0" smtClean="0"/>
              <a:t> </a:t>
            </a:r>
            <a:r>
              <a:rPr lang="cs-CZ" dirty="0" err="1" smtClean="0"/>
              <a:t>examination</a:t>
            </a:r>
            <a:r>
              <a:rPr lang="cs-CZ" dirty="0" smtClean="0"/>
              <a:t> DVT</a:t>
            </a:r>
            <a:endParaRPr lang="cs-CZ" dirty="0"/>
          </a:p>
        </p:txBody>
      </p:sp>
      <p:sp>
        <p:nvSpPr>
          <p:cNvPr id="35842" name="Zástupný symbol pro obsah 2"/>
          <p:cNvSpPr>
            <a:spLocks noGrp="1"/>
          </p:cNvSpPr>
          <p:nvPr>
            <p:ph idx="1"/>
          </p:nvPr>
        </p:nvSpPr>
        <p:spPr/>
        <p:txBody>
          <a:bodyPr/>
          <a:lstStyle/>
          <a:p>
            <a:pPr eaLnBrk="1" hangingPunct="1"/>
            <a:r>
              <a:rPr lang="cs-CZ" smtClean="0"/>
              <a:t>Signs and symptoms are nonspecific</a:t>
            </a:r>
          </a:p>
          <a:p>
            <a:pPr eaLnBrk="1" hangingPunct="1"/>
            <a:r>
              <a:rPr lang="cs-CZ" smtClean="0"/>
              <a:t>2 most common symptoms</a:t>
            </a:r>
          </a:p>
          <a:p>
            <a:pPr lvl="1" eaLnBrk="1" hangingPunct="1"/>
            <a:r>
              <a:rPr lang="cs-CZ" smtClean="0"/>
              <a:t>Pain</a:t>
            </a:r>
          </a:p>
          <a:p>
            <a:pPr lvl="1" eaLnBrk="1" hangingPunct="1"/>
            <a:r>
              <a:rPr lang="cs-CZ" smtClean="0"/>
              <a:t>Swelling of the lower extremity (mid-calf circumference difference of </a:t>
            </a:r>
            <a:r>
              <a:rPr lang="en-US" smtClean="0"/>
              <a:t>≥</a:t>
            </a:r>
            <a:r>
              <a:rPr lang="cs-CZ" smtClean="0"/>
              <a:t>2 cm)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normAutofit fontScale="90000"/>
          </a:bodyPr>
          <a:lstStyle/>
          <a:p>
            <a:pPr eaLnBrk="1" fontAlgn="auto" hangingPunct="1">
              <a:spcAft>
                <a:spcPts val="0"/>
              </a:spcAft>
              <a:defRPr/>
            </a:pPr>
            <a:r>
              <a:rPr lang="en-US" dirty="0" smtClean="0"/>
              <a:t>History and Physical Examination</a:t>
            </a:r>
            <a:r>
              <a:rPr lang="cs-CZ" dirty="0" smtClean="0"/>
              <a:t> PE</a:t>
            </a:r>
            <a:r>
              <a:rPr lang="en-US" dirty="0" smtClean="0"/>
              <a:t/>
            </a:r>
            <a:br>
              <a:rPr lang="en-US" dirty="0" smtClean="0"/>
            </a:br>
            <a:endParaRPr lang="cs-CZ" dirty="0"/>
          </a:p>
        </p:txBody>
      </p:sp>
      <p:sp>
        <p:nvSpPr>
          <p:cNvPr id="3" name="Zástupný symbol pro obsah 2"/>
          <p:cNvSpPr>
            <a:spLocks noGrp="1"/>
          </p:cNvSpPr>
          <p:nvPr>
            <p:ph idx="1"/>
          </p:nvPr>
        </p:nvSpPr>
        <p:spPr/>
        <p:txBody>
          <a:bodyPr rtlCol="0">
            <a:normAutofit fontScale="85000" lnSpcReduction="20000"/>
          </a:bodyPr>
          <a:lstStyle/>
          <a:p>
            <a:pPr eaLnBrk="1" fontAlgn="auto" hangingPunct="1">
              <a:spcAft>
                <a:spcPts val="0"/>
              </a:spcAft>
              <a:defRPr/>
            </a:pPr>
            <a:r>
              <a:rPr lang="cs-CZ" dirty="0" err="1" smtClean="0"/>
              <a:t>Signs</a:t>
            </a:r>
            <a:r>
              <a:rPr lang="cs-CZ" dirty="0" smtClean="0"/>
              <a:t> and </a:t>
            </a:r>
            <a:r>
              <a:rPr lang="cs-CZ" dirty="0" err="1" smtClean="0"/>
              <a:t>symptoms</a:t>
            </a:r>
            <a:r>
              <a:rPr lang="cs-CZ" dirty="0" smtClean="0"/>
              <a:t> are </a:t>
            </a:r>
            <a:r>
              <a:rPr lang="cs-CZ" dirty="0" err="1" smtClean="0"/>
              <a:t>nonspecific</a:t>
            </a:r>
            <a:endParaRPr lang="cs-CZ" dirty="0" smtClean="0"/>
          </a:p>
          <a:p>
            <a:pPr lvl="1" eaLnBrk="1" fontAlgn="auto" hangingPunct="1">
              <a:spcAft>
                <a:spcPts val="0"/>
              </a:spcAft>
              <a:buFont typeface="Wingdings"/>
              <a:buChar char="Ø"/>
              <a:defRPr/>
            </a:pPr>
            <a:r>
              <a:rPr lang="cs-CZ" dirty="0" err="1" smtClean="0"/>
              <a:t>Dyspnea</a:t>
            </a:r>
            <a:endParaRPr lang="cs-CZ" dirty="0" smtClean="0"/>
          </a:p>
          <a:p>
            <a:pPr lvl="1" eaLnBrk="1" fontAlgn="auto" hangingPunct="1">
              <a:spcAft>
                <a:spcPts val="0"/>
              </a:spcAft>
              <a:buFont typeface="Wingdings"/>
              <a:buChar char="Ø"/>
              <a:defRPr/>
            </a:pPr>
            <a:r>
              <a:rPr lang="cs-CZ" dirty="0" err="1" smtClean="0"/>
              <a:t>Chest</a:t>
            </a:r>
            <a:r>
              <a:rPr lang="cs-CZ" dirty="0" smtClean="0"/>
              <a:t> </a:t>
            </a:r>
            <a:r>
              <a:rPr lang="cs-CZ" dirty="0" err="1" smtClean="0"/>
              <a:t>pain</a:t>
            </a:r>
            <a:endParaRPr lang="cs-CZ" dirty="0" smtClean="0"/>
          </a:p>
          <a:p>
            <a:pPr lvl="1" eaLnBrk="1" fontAlgn="auto" hangingPunct="1">
              <a:spcAft>
                <a:spcPts val="0"/>
              </a:spcAft>
              <a:buFont typeface="Wingdings"/>
              <a:buChar char="Ø"/>
              <a:defRPr/>
            </a:pPr>
            <a:r>
              <a:rPr lang="cs-CZ" dirty="0" err="1" smtClean="0"/>
              <a:t>Cough</a:t>
            </a:r>
            <a:endParaRPr lang="cs-CZ" dirty="0" smtClean="0"/>
          </a:p>
          <a:p>
            <a:pPr eaLnBrk="1" fontAlgn="auto" hangingPunct="1">
              <a:spcAft>
                <a:spcPts val="0"/>
              </a:spcAft>
              <a:defRPr/>
            </a:pPr>
            <a:r>
              <a:rPr lang="cs-CZ" dirty="0" err="1" smtClean="0"/>
              <a:t>Presenting</a:t>
            </a:r>
            <a:r>
              <a:rPr lang="cs-CZ" dirty="0" smtClean="0"/>
              <a:t> </a:t>
            </a:r>
            <a:r>
              <a:rPr lang="cs-CZ" dirty="0" err="1" smtClean="0"/>
              <a:t>signs</a:t>
            </a:r>
            <a:endParaRPr lang="cs-CZ" dirty="0" smtClean="0"/>
          </a:p>
          <a:p>
            <a:pPr lvl="1" eaLnBrk="1" fontAlgn="auto" hangingPunct="1">
              <a:spcAft>
                <a:spcPts val="0"/>
              </a:spcAft>
              <a:buFont typeface="Wingdings"/>
              <a:buChar char="Ø"/>
              <a:defRPr/>
            </a:pPr>
            <a:r>
              <a:rPr lang="cs-CZ" dirty="0" err="1" smtClean="0"/>
              <a:t>Tachypnea</a:t>
            </a:r>
            <a:r>
              <a:rPr lang="cs-CZ" dirty="0" smtClean="0"/>
              <a:t> </a:t>
            </a:r>
          </a:p>
          <a:p>
            <a:pPr lvl="1" eaLnBrk="1" fontAlgn="auto" hangingPunct="1">
              <a:spcAft>
                <a:spcPts val="0"/>
              </a:spcAft>
              <a:buFont typeface="Wingdings"/>
              <a:buChar char="Ø"/>
              <a:defRPr/>
            </a:pPr>
            <a:r>
              <a:rPr lang="cs-CZ" dirty="0" err="1" smtClean="0"/>
              <a:t>Tachycardia</a:t>
            </a:r>
            <a:endParaRPr lang="cs-CZ" dirty="0" smtClean="0"/>
          </a:p>
          <a:p>
            <a:pPr lvl="1" eaLnBrk="1" fontAlgn="auto" hangingPunct="1">
              <a:spcAft>
                <a:spcPts val="0"/>
              </a:spcAft>
              <a:buFont typeface="Wingdings"/>
              <a:buChar char="Ø"/>
              <a:defRPr/>
            </a:pPr>
            <a:r>
              <a:rPr lang="cs-CZ" dirty="0" err="1" smtClean="0"/>
              <a:t>Crackles</a:t>
            </a:r>
            <a:r>
              <a:rPr lang="cs-CZ" dirty="0" smtClean="0"/>
              <a:t> </a:t>
            </a:r>
          </a:p>
          <a:p>
            <a:pPr eaLnBrk="1" fontAlgn="auto" hangingPunct="1">
              <a:spcAft>
                <a:spcPts val="0"/>
              </a:spcAft>
              <a:defRPr/>
            </a:pPr>
            <a:r>
              <a:rPr lang="cs-CZ" dirty="0" smtClean="0"/>
              <a:t>ECG</a:t>
            </a:r>
          </a:p>
          <a:p>
            <a:pPr lvl="1" eaLnBrk="1" fontAlgn="auto" hangingPunct="1">
              <a:spcAft>
                <a:spcPts val="0"/>
              </a:spcAft>
              <a:buFont typeface="Wingdings"/>
              <a:buChar char="Ø"/>
              <a:defRPr/>
            </a:pPr>
            <a:r>
              <a:rPr lang="cs-CZ" dirty="0" err="1" smtClean="0"/>
              <a:t>Right</a:t>
            </a:r>
            <a:r>
              <a:rPr lang="cs-CZ" dirty="0" smtClean="0"/>
              <a:t> </a:t>
            </a:r>
            <a:r>
              <a:rPr lang="cs-CZ" dirty="0" err="1" smtClean="0"/>
              <a:t>ventricular</a:t>
            </a:r>
            <a:r>
              <a:rPr lang="cs-CZ" dirty="0" smtClean="0"/>
              <a:t> </a:t>
            </a:r>
            <a:r>
              <a:rPr lang="cs-CZ" dirty="0" err="1" smtClean="0"/>
              <a:t>strain</a:t>
            </a:r>
            <a:endParaRPr lang="cs-CZ" dirty="0" smtClean="0"/>
          </a:p>
          <a:p>
            <a:pPr lvl="1" eaLnBrk="1" fontAlgn="auto" hangingPunct="1">
              <a:spcAft>
                <a:spcPts val="0"/>
              </a:spcAft>
              <a:buFont typeface="Wingdings"/>
              <a:buChar char="Ø"/>
              <a:defRPr/>
            </a:pPr>
            <a:r>
              <a:rPr lang="cs-CZ" dirty="0" smtClean="0"/>
              <a:t>S1Q3T3 </a:t>
            </a:r>
            <a:r>
              <a:rPr lang="cs-CZ" dirty="0" err="1" smtClean="0"/>
              <a:t>pattern</a:t>
            </a:r>
            <a:endParaRPr lang="cs-CZ" dirty="0" smtClean="0"/>
          </a:p>
          <a:p>
            <a:pPr lvl="1" eaLnBrk="1" fontAlgn="auto" hangingPunct="1">
              <a:spcAft>
                <a:spcPts val="0"/>
              </a:spcAft>
              <a:buFont typeface="Wingdings"/>
              <a:buChar char="Ø"/>
              <a:defRPr/>
            </a:pPr>
            <a:r>
              <a:rPr lang="cs-CZ" dirty="0" err="1" smtClean="0"/>
              <a:t>Nonspecific</a:t>
            </a:r>
            <a:r>
              <a:rPr lang="cs-CZ" dirty="0" smtClean="0"/>
              <a:t> ST segment and T-</a:t>
            </a:r>
            <a:r>
              <a:rPr lang="cs-CZ" dirty="0" err="1" smtClean="0"/>
              <a:t>wave</a:t>
            </a:r>
            <a:r>
              <a:rPr lang="cs-CZ" dirty="0" smtClean="0"/>
              <a:t> </a:t>
            </a:r>
            <a:r>
              <a:rPr lang="cs-CZ" dirty="0" err="1" smtClean="0"/>
              <a:t>abnormalities</a:t>
            </a:r>
            <a:endParaRPr lang="cs-CZ" dirty="0" smtClean="0"/>
          </a:p>
          <a:p>
            <a:pPr lvl="1" eaLnBrk="1" fontAlgn="auto" hangingPunct="1">
              <a:spcAft>
                <a:spcPts val="0"/>
              </a:spcAft>
              <a:buFont typeface="Wingdings"/>
              <a:buChar char="Ø"/>
              <a:defRPr/>
            </a:pP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Laboratory</a:t>
            </a:r>
            <a:r>
              <a:rPr lang="cs-CZ" dirty="0" smtClean="0"/>
              <a:t> </a:t>
            </a:r>
            <a:r>
              <a:rPr lang="cs-CZ" dirty="0" err="1" smtClean="0"/>
              <a:t>evaluation</a:t>
            </a:r>
            <a:r>
              <a:rPr lang="cs-CZ" dirty="0" smtClean="0"/>
              <a:t> DVT</a:t>
            </a:r>
            <a:endParaRPr lang="cs-CZ" dirty="0"/>
          </a:p>
        </p:txBody>
      </p:sp>
      <p:sp>
        <p:nvSpPr>
          <p:cNvPr id="39938" name="Zástupný symbol pro obsah 2"/>
          <p:cNvSpPr>
            <a:spLocks noGrp="1"/>
          </p:cNvSpPr>
          <p:nvPr>
            <p:ph idx="1"/>
          </p:nvPr>
        </p:nvSpPr>
        <p:spPr/>
        <p:txBody>
          <a:bodyPr/>
          <a:lstStyle/>
          <a:p>
            <a:pPr eaLnBrk="1" hangingPunct="1"/>
            <a:r>
              <a:rPr lang="cs-CZ" smtClean="0"/>
              <a:t>D-dimer</a:t>
            </a:r>
          </a:p>
          <a:p>
            <a:pPr lvl="1" eaLnBrk="1" hangingPunct="1"/>
            <a:r>
              <a:rPr lang="cs-CZ" smtClean="0"/>
              <a:t>High negative predictive value &lt;500ng/ml=99% negative predictive value</a:t>
            </a:r>
          </a:p>
          <a:p>
            <a:pPr lvl="1" eaLnBrk="1" hangingPunct="1"/>
            <a:r>
              <a:rPr lang="cs-CZ" smtClean="0"/>
              <a:t>Pregnancy limits the usefulness of D-dimer</a:t>
            </a:r>
          </a:p>
          <a:p>
            <a:pPr lvl="2" eaLnBrk="1" hangingPunct="1"/>
            <a:r>
              <a:rPr lang="cs-CZ" smtClean="0"/>
              <a:t>D-dimer values increase with gestational 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Laboratory</a:t>
            </a:r>
            <a:r>
              <a:rPr lang="cs-CZ" dirty="0" smtClean="0"/>
              <a:t> </a:t>
            </a:r>
            <a:r>
              <a:rPr lang="cs-CZ" dirty="0" err="1" smtClean="0"/>
              <a:t>evaluation</a:t>
            </a:r>
            <a:r>
              <a:rPr lang="cs-CZ" dirty="0" smtClean="0"/>
              <a:t> PE</a:t>
            </a:r>
            <a:endParaRPr lang="cs-CZ" dirty="0"/>
          </a:p>
        </p:txBody>
      </p:sp>
      <p:sp>
        <p:nvSpPr>
          <p:cNvPr id="41986" name="Zástupný symbol pro obsah 2"/>
          <p:cNvSpPr>
            <a:spLocks noGrp="1"/>
          </p:cNvSpPr>
          <p:nvPr>
            <p:ph idx="1"/>
          </p:nvPr>
        </p:nvSpPr>
        <p:spPr/>
        <p:txBody>
          <a:bodyPr/>
          <a:lstStyle/>
          <a:p>
            <a:pPr eaLnBrk="1" hangingPunct="1"/>
            <a:r>
              <a:rPr lang="cs-CZ" smtClean="0"/>
              <a:t>Arterial blood gas</a:t>
            </a:r>
          </a:p>
          <a:p>
            <a:pPr lvl="1" eaLnBrk="1" hangingPunct="1"/>
            <a:r>
              <a:rPr lang="cs-CZ" smtClean="0"/>
              <a:t>Increase in alveolar-arterial gradient</a:t>
            </a:r>
          </a:p>
          <a:p>
            <a:pPr lvl="1" eaLnBrk="1" hangingPunct="1"/>
            <a:r>
              <a:rPr lang="cs-CZ" smtClean="0"/>
              <a:t>Mismatch in ventilation/perfusion</a:t>
            </a:r>
          </a:p>
          <a:p>
            <a:pPr eaLnBrk="1" hangingPunct="1"/>
            <a:endParaRPr lang="cs-CZ"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Imaging</a:t>
            </a:r>
            <a:r>
              <a:rPr lang="cs-CZ" dirty="0" smtClean="0"/>
              <a:t> DVT</a:t>
            </a:r>
            <a:endParaRPr lang="cs-CZ" dirty="0"/>
          </a:p>
        </p:txBody>
      </p:sp>
      <p:sp>
        <p:nvSpPr>
          <p:cNvPr id="44034" name="Zástupný symbol pro obsah 2"/>
          <p:cNvSpPr>
            <a:spLocks noGrp="1"/>
          </p:cNvSpPr>
          <p:nvPr>
            <p:ph idx="1"/>
          </p:nvPr>
        </p:nvSpPr>
        <p:spPr/>
        <p:txBody>
          <a:bodyPr/>
          <a:lstStyle/>
          <a:p>
            <a:pPr eaLnBrk="1" hangingPunct="1"/>
            <a:r>
              <a:rPr lang="cs-CZ" smtClean="0"/>
              <a:t>Compression ultrasound – test of choice in the evaluation of DVT – 95% sensitive for proximal lower extremity</a:t>
            </a:r>
          </a:p>
          <a:p>
            <a:pPr eaLnBrk="1" hangingPunct="1"/>
            <a:r>
              <a:rPr lang="cs-CZ" smtClean="0"/>
              <a:t>Limitation for pelvic thrombosis</a:t>
            </a:r>
          </a:p>
          <a:p>
            <a:pPr eaLnBrk="1" hangingPunct="1"/>
            <a:endParaRPr lang="cs-CZ"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Imaging</a:t>
            </a:r>
            <a:r>
              <a:rPr lang="cs-CZ" dirty="0" smtClean="0"/>
              <a:t> PE</a:t>
            </a:r>
            <a:endParaRPr lang="cs-CZ" dirty="0"/>
          </a:p>
        </p:txBody>
      </p:sp>
      <p:sp>
        <p:nvSpPr>
          <p:cNvPr id="46082" name="Zástupný symbol pro obsah 2"/>
          <p:cNvSpPr>
            <a:spLocks noGrp="1"/>
          </p:cNvSpPr>
          <p:nvPr>
            <p:ph idx="1"/>
          </p:nvPr>
        </p:nvSpPr>
        <p:spPr/>
        <p:txBody>
          <a:bodyPr/>
          <a:lstStyle/>
          <a:p>
            <a:pPr eaLnBrk="1" hangingPunct="1"/>
            <a:r>
              <a:rPr lang="cs-CZ" smtClean="0"/>
              <a:t>S</a:t>
            </a:r>
            <a:r>
              <a:rPr lang="en-US" smtClean="0"/>
              <a:t>piral CT pulmonary angiography (CT-PA)</a:t>
            </a:r>
            <a:endParaRPr lang="cs-CZ" smtClean="0"/>
          </a:p>
          <a:p>
            <a:pPr lvl="1" eaLnBrk="1" hangingPunct="1"/>
            <a:r>
              <a:rPr lang="cs-CZ" smtClean="0"/>
              <a:t>Normal chest radiograph</a:t>
            </a:r>
            <a:r>
              <a:rPr lang="en-US" smtClean="0"/>
              <a:t> </a:t>
            </a:r>
            <a:endParaRPr lang="cs-CZ" smtClean="0"/>
          </a:p>
          <a:p>
            <a:pPr eaLnBrk="1" hangingPunct="1"/>
            <a:r>
              <a:rPr lang="cs-CZ" smtClean="0"/>
              <a:t>V</a:t>
            </a:r>
            <a:r>
              <a:rPr lang="en-US" smtClean="0"/>
              <a:t>entilation-perfusion (V/Q) scan</a:t>
            </a:r>
            <a:endParaRPr lang="cs-CZ" smtClean="0"/>
          </a:p>
          <a:p>
            <a:pPr lvl="1" eaLnBrk="1" hangingPunct="1"/>
            <a:r>
              <a:rPr lang="cs-CZ" smtClean="0"/>
              <a:t>Abnormal chest radiograph or knonw pulmonary disease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Therapy</a:t>
            </a:r>
            <a:endParaRPr lang="cs-CZ" dirty="0"/>
          </a:p>
        </p:txBody>
      </p:sp>
      <p:sp>
        <p:nvSpPr>
          <p:cNvPr id="3" name="Zástupný symbol pro obsah 2"/>
          <p:cNvSpPr>
            <a:spLocks noGrp="1"/>
          </p:cNvSpPr>
          <p:nvPr>
            <p:ph idx="1"/>
          </p:nvPr>
        </p:nvSpPr>
        <p:spPr>
          <a:xfrm>
            <a:off x="457200" y="1600200"/>
            <a:ext cx="8507413" cy="4997450"/>
          </a:xfrm>
        </p:spPr>
        <p:txBody>
          <a:bodyPr rtlCol="0">
            <a:normAutofit fontScale="62500" lnSpcReduction="20000"/>
          </a:bodyPr>
          <a:lstStyle/>
          <a:p>
            <a:pPr eaLnBrk="1" fontAlgn="auto" hangingPunct="1">
              <a:spcAft>
                <a:spcPts val="0"/>
              </a:spcAft>
              <a:defRPr/>
            </a:pPr>
            <a:r>
              <a:rPr lang="en-US" sz="3800" dirty="0" smtClean="0"/>
              <a:t>Indirect thrombin inhibitors</a:t>
            </a:r>
            <a:endParaRPr lang="cs-CZ" sz="3800" dirty="0" smtClean="0"/>
          </a:p>
          <a:p>
            <a:pPr lvl="1" eaLnBrk="1" fontAlgn="auto" hangingPunct="1">
              <a:spcAft>
                <a:spcPts val="0"/>
              </a:spcAft>
              <a:buFont typeface="Wingdings"/>
              <a:buChar char="Ø"/>
              <a:defRPr/>
            </a:pPr>
            <a:r>
              <a:rPr lang="en-US" sz="3800" dirty="0" smtClean="0"/>
              <a:t>unfractionated heparin </a:t>
            </a:r>
            <a:endParaRPr lang="cs-CZ" sz="3800" dirty="0" smtClean="0"/>
          </a:p>
          <a:p>
            <a:pPr lvl="1" eaLnBrk="1" fontAlgn="auto" hangingPunct="1">
              <a:spcAft>
                <a:spcPts val="0"/>
              </a:spcAft>
              <a:buFont typeface="Wingdings"/>
              <a:buChar char="Ø"/>
              <a:defRPr/>
            </a:pPr>
            <a:r>
              <a:rPr lang="en-US" sz="3800" dirty="0" smtClean="0"/>
              <a:t>low molecular weight heparins </a:t>
            </a:r>
            <a:endParaRPr lang="cs-CZ" sz="3800" dirty="0" smtClean="0"/>
          </a:p>
          <a:p>
            <a:pPr lvl="1" eaLnBrk="1" fontAlgn="auto" hangingPunct="1">
              <a:spcAft>
                <a:spcPts val="0"/>
              </a:spcAft>
              <a:buFont typeface="Wingdings"/>
              <a:buChar char="Ø"/>
              <a:defRPr/>
            </a:pPr>
            <a:r>
              <a:rPr lang="en-US" sz="3800" dirty="0" smtClean="0"/>
              <a:t>synthetic heparin </a:t>
            </a:r>
            <a:r>
              <a:rPr lang="en-US" sz="3800" dirty="0" err="1" smtClean="0"/>
              <a:t>pentasaccharides</a:t>
            </a:r>
            <a:r>
              <a:rPr lang="en-US" sz="3800" dirty="0" smtClean="0"/>
              <a:t> </a:t>
            </a:r>
            <a:endParaRPr lang="cs-CZ" sz="3800" dirty="0" smtClean="0"/>
          </a:p>
          <a:p>
            <a:pPr lvl="1" eaLnBrk="1" fontAlgn="auto" hangingPunct="1">
              <a:spcAft>
                <a:spcPts val="0"/>
              </a:spcAft>
              <a:buFont typeface="Wingdings"/>
              <a:buChar char="Ø"/>
              <a:defRPr/>
            </a:pPr>
            <a:r>
              <a:rPr lang="en-US" sz="3800" dirty="0" smtClean="0"/>
              <a:t>orally administered Factor </a:t>
            </a:r>
            <a:r>
              <a:rPr lang="en-US" sz="3800" dirty="0" err="1" smtClean="0"/>
              <a:t>Xa</a:t>
            </a:r>
            <a:r>
              <a:rPr lang="en-US" sz="3800" dirty="0" smtClean="0"/>
              <a:t> inhibitors (</a:t>
            </a:r>
            <a:r>
              <a:rPr lang="en-US" sz="3800" dirty="0" err="1" smtClean="0"/>
              <a:t>eg</a:t>
            </a:r>
            <a:r>
              <a:rPr lang="en-US" sz="3800" dirty="0" smtClean="0"/>
              <a:t>, </a:t>
            </a:r>
            <a:r>
              <a:rPr lang="en-US" sz="3800" dirty="0" err="1" smtClean="0"/>
              <a:t>rivaroxaban</a:t>
            </a:r>
            <a:r>
              <a:rPr lang="en-US" sz="3800" dirty="0" smtClean="0"/>
              <a:t>)</a:t>
            </a:r>
            <a:endParaRPr lang="cs-CZ" sz="3800" dirty="0" smtClean="0"/>
          </a:p>
          <a:p>
            <a:pPr eaLnBrk="1" fontAlgn="auto" hangingPunct="1">
              <a:spcAft>
                <a:spcPts val="0"/>
              </a:spcAft>
              <a:defRPr/>
            </a:pPr>
            <a:r>
              <a:rPr lang="en-US" sz="3800" dirty="0" smtClean="0"/>
              <a:t>Direct thrombin inhibitors</a:t>
            </a:r>
            <a:endParaRPr lang="cs-CZ" sz="3800" dirty="0" smtClean="0"/>
          </a:p>
          <a:p>
            <a:pPr lvl="1" eaLnBrk="1" fontAlgn="auto" hangingPunct="1">
              <a:spcAft>
                <a:spcPts val="0"/>
              </a:spcAft>
              <a:buFont typeface="Wingdings"/>
              <a:buChar char="Ø"/>
              <a:defRPr/>
            </a:pPr>
            <a:r>
              <a:rPr lang="en-US" sz="3800" dirty="0" err="1" smtClean="0"/>
              <a:t>Argatroban</a:t>
            </a:r>
            <a:endParaRPr lang="cs-CZ" sz="3800" dirty="0" smtClean="0"/>
          </a:p>
          <a:p>
            <a:pPr lvl="1" eaLnBrk="1" fontAlgn="auto" hangingPunct="1">
              <a:spcAft>
                <a:spcPts val="0"/>
              </a:spcAft>
              <a:buFont typeface="Wingdings"/>
              <a:buChar char="Ø"/>
              <a:defRPr/>
            </a:pPr>
            <a:r>
              <a:rPr lang="cs-CZ" sz="3800" dirty="0" smtClean="0"/>
              <a:t>L</a:t>
            </a:r>
            <a:r>
              <a:rPr lang="en-US" sz="3800" dirty="0" err="1" smtClean="0"/>
              <a:t>epirudin</a:t>
            </a:r>
            <a:endParaRPr lang="cs-CZ" sz="3800" dirty="0" smtClean="0"/>
          </a:p>
          <a:p>
            <a:pPr lvl="1" eaLnBrk="1" fontAlgn="auto" hangingPunct="1">
              <a:spcAft>
                <a:spcPts val="0"/>
              </a:spcAft>
              <a:buFont typeface="Wingdings"/>
              <a:buChar char="Ø"/>
              <a:defRPr/>
            </a:pPr>
            <a:r>
              <a:rPr lang="cs-CZ" sz="3800" dirty="0" smtClean="0"/>
              <a:t>B</a:t>
            </a:r>
            <a:r>
              <a:rPr lang="en-US" sz="3800" dirty="0" err="1" smtClean="0"/>
              <a:t>ivalirudin</a:t>
            </a:r>
            <a:endParaRPr lang="en-US" sz="3800" dirty="0" smtClean="0"/>
          </a:p>
          <a:p>
            <a:pPr eaLnBrk="1" fontAlgn="auto" hangingPunct="1">
              <a:spcAft>
                <a:spcPts val="0"/>
              </a:spcAft>
              <a:defRPr/>
            </a:pPr>
            <a:r>
              <a:rPr lang="en-US" sz="3800" dirty="0" smtClean="0"/>
              <a:t>Vitamin K antagonist</a:t>
            </a:r>
            <a:endParaRPr lang="cs-CZ" sz="3800" dirty="0" smtClean="0"/>
          </a:p>
          <a:p>
            <a:pPr lvl="1" eaLnBrk="1" fontAlgn="auto" hangingPunct="1">
              <a:spcAft>
                <a:spcPts val="0"/>
              </a:spcAft>
              <a:buFont typeface="Wingdings"/>
              <a:buChar char="Ø"/>
              <a:defRPr/>
            </a:pPr>
            <a:r>
              <a:rPr lang="cs-CZ" sz="3800" dirty="0" smtClean="0"/>
              <a:t>W</a:t>
            </a:r>
            <a:r>
              <a:rPr lang="en-US" sz="3800" dirty="0" err="1" smtClean="0"/>
              <a:t>arfarin</a:t>
            </a:r>
            <a:endParaRPr lang="en-US" sz="3800" dirty="0" smtClean="0"/>
          </a:p>
          <a:p>
            <a:pPr eaLnBrk="1" fontAlgn="auto" hangingPunct="1">
              <a:spcAft>
                <a:spcPts val="0"/>
              </a:spcAft>
              <a:defRPr/>
            </a:pPr>
            <a:r>
              <a:rPr lang="en-US" sz="3800" dirty="0" smtClean="0"/>
              <a:t>Heparin (both unfractionated and low molecular weight) is the preferred drugs for management of VTE in pregnancy</a:t>
            </a:r>
            <a:endParaRPr lang="cs-CZ" sz="3800" dirty="0" smtClean="0"/>
          </a:p>
          <a:p>
            <a:pPr marL="0" indent="0" eaLnBrk="1" fontAlgn="auto" hangingPunct="1">
              <a:spcAft>
                <a:spcPts val="0"/>
              </a:spcAft>
              <a:buFont typeface="Wingdings 3" pitchFamily="18" charset="2"/>
              <a:buNone/>
              <a:defRPr/>
            </a:pP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Therapy</a:t>
            </a:r>
            <a:endParaRPr lang="cs-CZ" dirty="0"/>
          </a:p>
        </p:txBody>
      </p:sp>
      <p:sp>
        <p:nvSpPr>
          <p:cNvPr id="3" name="Zástupný symbol pro obsah 2"/>
          <p:cNvSpPr>
            <a:spLocks noGrp="1"/>
          </p:cNvSpPr>
          <p:nvPr>
            <p:ph idx="1"/>
          </p:nvPr>
        </p:nvSpPr>
        <p:spPr>
          <a:xfrm>
            <a:off x="457200" y="1600200"/>
            <a:ext cx="7620000" cy="1323975"/>
          </a:xfrm>
        </p:spPr>
        <p:txBody>
          <a:bodyPr rtlCol="0">
            <a:normAutofit fontScale="92500" lnSpcReduction="20000"/>
          </a:bodyPr>
          <a:lstStyle/>
          <a:p>
            <a:pPr eaLnBrk="1" fontAlgn="auto" hangingPunct="1">
              <a:spcAft>
                <a:spcPts val="0"/>
              </a:spcAft>
              <a:defRPr/>
            </a:pPr>
            <a:r>
              <a:rPr lang="cs-CZ" dirty="0" err="1" smtClean="0"/>
              <a:t>Massive</a:t>
            </a:r>
            <a:r>
              <a:rPr lang="cs-CZ" dirty="0" smtClean="0"/>
              <a:t> PE</a:t>
            </a:r>
          </a:p>
          <a:p>
            <a:pPr lvl="1" eaLnBrk="1" fontAlgn="auto" hangingPunct="1">
              <a:spcAft>
                <a:spcPts val="0"/>
              </a:spcAft>
              <a:buFont typeface="Wingdings"/>
              <a:buChar char="Ø"/>
              <a:defRPr/>
            </a:pPr>
            <a:r>
              <a:rPr lang="cs-CZ" dirty="0" err="1" smtClean="0"/>
              <a:t>Acute</a:t>
            </a:r>
            <a:r>
              <a:rPr lang="cs-CZ" dirty="0" smtClean="0"/>
              <a:t> </a:t>
            </a:r>
            <a:r>
              <a:rPr lang="cs-CZ" dirty="0" err="1" smtClean="0"/>
              <a:t>embolectomy</a:t>
            </a:r>
            <a:r>
              <a:rPr lang="cs-CZ" dirty="0" smtClean="0"/>
              <a:t> </a:t>
            </a:r>
          </a:p>
          <a:p>
            <a:pPr lvl="1" eaLnBrk="1" fontAlgn="auto" hangingPunct="1">
              <a:spcAft>
                <a:spcPts val="0"/>
              </a:spcAft>
              <a:buFont typeface="Wingdings"/>
              <a:buChar char="Ø"/>
              <a:defRPr/>
            </a:pPr>
            <a:r>
              <a:rPr lang="cs-CZ" dirty="0" err="1" smtClean="0"/>
              <a:t>Lifesaving</a:t>
            </a:r>
            <a:r>
              <a:rPr lang="cs-CZ" dirty="0" smtClean="0"/>
              <a:t> </a:t>
            </a:r>
            <a:r>
              <a:rPr lang="cs-CZ" dirty="0" err="1" smtClean="0"/>
              <a:t>operation</a:t>
            </a:r>
            <a:r>
              <a:rPr lang="cs-CZ" dirty="0" smtClean="0"/>
              <a:t> </a:t>
            </a:r>
            <a:endParaRPr lang="cs-CZ" dirty="0"/>
          </a:p>
        </p:txBody>
      </p:sp>
      <p:pic>
        <p:nvPicPr>
          <p:cNvPr id="50179" name="Picture 2"/>
          <p:cNvPicPr>
            <a:picLocks noChangeAspect="1" noChangeArrowheads="1"/>
          </p:cNvPicPr>
          <p:nvPr/>
        </p:nvPicPr>
        <p:blipFill>
          <a:blip r:embed="rId2"/>
          <a:srcRect/>
          <a:stretch>
            <a:fillRect/>
          </a:stretch>
        </p:blipFill>
        <p:spPr bwMode="auto">
          <a:xfrm>
            <a:off x="4500563" y="1700213"/>
            <a:ext cx="2519362"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noChangeArrowheads="1"/>
          </p:cNvPicPr>
          <p:nvPr/>
        </p:nvPicPr>
        <p:blipFill>
          <a:blip r:embed="rId3"/>
          <a:srcRect/>
          <a:stretch>
            <a:fillRect/>
          </a:stretch>
        </p:blipFill>
        <p:spPr bwMode="auto">
          <a:xfrm>
            <a:off x="0" y="692150"/>
            <a:ext cx="9140825" cy="44323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cs-CZ" smtClean="0">
                <a:solidFill>
                  <a:schemeClr val="tx1"/>
                </a:solidFill>
                <a:effectLst/>
              </a:rPr>
              <a:t>Bleeding in pregnancy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cs-CZ" smtClean="0">
                <a:solidFill>
                  <a:schemeClr val="tx1"/>
                </a:solidFill>
                <a:effectLst/>
              </a:rPr>
              <a:t>First trimestr bleeding</a:t>
            </a:r>
          </a:p>
        </p:txBody>
      </p:sp>
      <p:sp>
        <p:nvSpPr>
          <p:cNvPr id="121859" name="Rectangle 3"/>
          <p:cNvSpPr>
            <a:spLocks noGrp="1"/>
          </p:cNvSpPr>
          <p:nvPr>
            <p:ph type="body" idx="4294967295"/>
          </p:nvPr>
        </p:nvSpPr>
        <p:spPr/>
        <p:txBody>
          <a:bodyPr/>
          <a:lstStyle/>
          <a:p>
            <a:r>
              <a:rPr lang="en-US" smtClean="0"/>
              <a:t>Ectopic pregnancy</a:t>
            </a:r>
          </a:p>
          <a:p>
            <a:r>
              <a:rPr lang="en-US" smtClean="0"/>
              <a:t>Miscarriage (threatened, inevitable, incomplete, complete)</a:t>
            </a:r>
          </a:p>
          <a:p>
            <a:r>
              <a:rPr lang="en-US" smtClean="0"/>
              <a:t>Implantation of the pregnancy</a:t>
            </a:r>
          </a:p>
          <a:p>
            <a:r>
              <a:rPr lang="en-US" smtClean="0"/>
              <a:t>Cervical, vaginal, or uterine pathology (eg, polyps, inflammation/infection, trophoblastic disease)</a:t>
            </a:r>
          </a:p>
          <a:p>
            <a:endParaRPr lang="en-US" smtClean="0"/>
          </a:p>
          <a:p>
            <a:endParaRPr lang="cs-CZ"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cs-CZ" smtClean="0">
                <a:solidFill>
                  <a:schemeClr val="tx1"/>
                </a:solidFill>
                <a:effectLst/>
              </a:rPr>
              <a:t>Second and third trimestr bleeding</a:t>
            </a:r>
          </a:p>
        </p:txBody>
      </p:sp>
      <p:sp>
        <p:nvSpPr>
          <p:cNvPr id="122883" name="Rectangle 3"/>
          <p:cNvSpPr>
            <a:spLocks noGrp="1"/>
          </p:cNvSpPr>
          <p:nvPr>
            <p:ph type="body" idx="4294967295"/>
          </p:nvPr>
        </p:nvSpPr>
        <p:spPr/>
        <p:txBody>
          <a:bodyPr/>
          <a:lstStyle/>
          <a:p>
            <a:pPr>
              <a:lnSpc>
                <a:spcPct val="90000"/>
              </a:lnSpc>
            </a:pPr>
            <a:r>
              <a:rPr lang="cs-CZ" sz="2400" smtClean="0"/>
              <a:t>Bloody show associated with cervical insufficiency or labor (by definition, labor occurs after 20 weeks)</a:t>
            </a:r>
          </a:p>
          <a:p>
            <a:pPr>
              <a:lnSpc>
                <a:spcPct val="90000"/>
              </a:lnSpc>
            </a:pPr>
            <a:r>
              <a:rPr lang="cs-CZ" sz="2400" smtClean="0"/>
              <a:t>Miscarriage (by definition, miscarriage occurs before 20 weeks)</a:t>
            </a:r>
          </a:p>
          <a:p>
            <a:pPr>
              <a:lnSpc>
                <a:spcPct val="90000"/>
              </a:lnSpc>
            </a:pPr>
            <a:r>
              <a:rPr lang="cs-CZ" sz="2400" smtClean="0"/>
              <a:t>Placenta previa</a:t>
            </a:r>
          </a:p>
          <a:p>
            <a:pPr>
              <a:lnSpc>
                <a:spcPct val="90000"/>
              </a:lnSpc>
            </a:pPr>
            <a:r>
              <a:rPr lang="cs-CZ" sz="2400" smtClean="0"/>
              <a:t>Abruptio placenta</a:t>
            </a:r>
          </a:p>
          <a:p>
            <a:pPr>
              <a:lnSpc>
                <a:spcPct val="90000"/>
              </a:lnSpc>
            </a:pPr>
            <a:r>
              <a:rPr lang="cs-CZ" sz="2400" smtClean="0"/>
              <a:t>Uterine rupture</a:t>
            </a:r>
          </a:p>
          <a:p>
            <a:pPr>
              <a:lnSpc>
                <a:spcPct val="90000"/>
              </a:lnSpc>
            </a:pPr>
            <a:r>
              <a:rPr lang="cs-CZ" sz="2400" smtClean="0"/>
              <a:t>Vasa previa</a:t>
            </a:r>
          </a:p>
          <a:p>
            <a:pPr>
              <a:lnSpc>
                <a:spcPct val="90000"/>
              </a:lnSpc>
            </a:pPr>
            <a:r>
              <a:rPr lang="cs-CZ" sz="2400" smtClean="0"/>
              <a:t>Cervical, vaginal, or uterine pathology (eg, polyps, inflammation/infection, trophoblastic disease) and non-tubal ectopic pregnancy are other etiologies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cs-CZ" smtClean="0">
                <a:solidFill>
                  <a:schemeClr val="tx1"/>
                </a:solidFill>
                <a:effectLst/>
              </a:rPr>
              <a:t>Placenta praevia</a:t>
            </a:r>
          </a:p>
        </p:txBody>
      </p:sp>
      <p:sp>
        <p:nvSpPr>
          <p:cNvPr id="124931" name="Rectangle 3"/>
          <p:cNvSpPr>
            <a:spLocks noGrp="1"/>
          </p:cNvSpPr>
          <p:nvPr>
            <p:ph type="body" idx="4294967295"/>
          </p:nvPr>
        </p:nvSpPr>
        <p:spPr/>
        <p:txBody>
          <a:bodyPr/>
          <a:lstStyle/>
          <a:p>
            <a:r>
              <a:rPr lang="cs-CZ" smtClean="0"/>
              <a:t>Presence of placental tissue that extends over or lies proximate to the internal cervical os </a:t>
            </a:r>
          </a:p>
          <a:p>
            <a:r>
              <a:rPr lang="cs-CZ" smtClean="0"/>
              <a:t>3.5 to 4.6 per 1000 births </a:t>
            </a:r>
          </a:p>
          <a:p>
            <a:r>
              <a:rPr lang="cs-CZ" smtClean="0"/>
              <a:t>Main symptom - painless vaginal bleeding (70-80%) </a:t>
            </a:r>
          </a:p>
          <a:p>
            <a:endParaRPr lang="cs-CZ"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cs-CZ" smtClean="0">
                <a:solidFill>
                  <a:schemeClr val="tx1"/>
                </a:solidFill>
                <a:effectLst/>
              </a:rPr>
              <a:t>Risk factors</a:t>
            </a:r>
          </a:p>
        </p:txBody>
      </p:sp>
      <p:sp>
        <p:nvSpPr>
          <p:cNvPr id="125955" name="Rectangle 3"/>
          <p:cNvSpPr>
            <a:spLocks noGrp="1"/>
          </p:cNvSpPr>
          <p:nvPr>
            <p:ph type="body" idx="4294967295"/>
          </p:nvPr>
        </p:nvSpPr>
        <p:spPr/>
        <p:txBody>
          <a:bodyPr/>
          <a:lstStyle/>
          <a:p>
            <a:pPr>
              <a:lnSpc>
                <a:spcPct val="90000"/>
              </a:lnSpc>
            </a:pPr>
            <a:r>
              <a:rPr lang="cs-CZ" sz="2400" smtClean="0"/>
              <a:t>Previous placenta previa</a:t>
            </a:r>
          </a:p>
          <a:p>
            <a:pPr>
              <a:lnSpc>
                <a:spcPct val="90000"/>
              </a:lnSpc>
            </a:pPr>
            <a:r>
              <a:rPr lang="cs-CZ" sz="2400" smtClean="0"/>
              <a:t>Previous cesarean delivery</a:t>
            </a:r>
          </a:p>
          <a:p>
            <a:pPr>
              <a:lnSpc>
                <a:spcPct val="90000"/>
              </a:lnSpc>
            </a:pPr>
            <a:r>
              <a:rPr lang="cs-CZ" sz="2400" smtClean="0"/>
              <a:t>Multiple gestation</a:t>
            </a:r>
          </a:p>
          <a:p>
            <a:pPr>
              <a:lnSpc>
                <a:spcPct val="90000"/>
              </a:lnSpc>
            </a:pPr>
            <a:r>
              <a:rPr lang="cs-CZ" sz="2400" smtClean="0"/>
              <a:t>Multiparity</a:t>
            </a:r>
          </a:p>
          <a:p>
            <a:pPr>
              <a:lnSpc>
                <a:spcPct val="90000"/>
              </a:lnSpc>
            </a:pPr>
            <a:r>
              <a:rPr lang="cs-CZ" sz="2400" smtClean="0"/>
              <a:t>Advanced maternal age</a:t>
            </a:r>
          </a:p>
          <a:p>
            <a:pPr>
              <a:lnSpc>
                <a:spcPct val="90000"/>
              </a:lnSpc>
            </a:pPr>
            <a:r>
              <a:rPr lang="cs-CZ" sz="2400" smtClean="0"/>
              <a:t>Infertility treatment</a:t>
            </a:r>
          </a:p>
          <a:p>
            <a:pPr>
              <a:lnSpc>
                <a:spcPct val="90000"/>
              </a:lnSpc>
            </a:pPr>
            <a:r>
              <a:rPr lang="cs-CZ" sz="2400" smtClean="0"/>
              <a:t>Previous abortion</a:t>
            </a:r>
          </a:p>
          <a:p>
            <a:pPr>
              <a:lnSpc>
                <a:spcPct val="90000"/>
              </a:lnSpc>
            </a:pPr>
            <a:r>
              <a:rPr lang="cs-CZ" sz="2400" smtClean="0"/>
              <a:t>Previous intrauterine surgical procedure</a:t>
            </a:r>
          </a:p>
          <a:p>
            <a:pPr>
              <a:lnSpc>
                <a:spcPct val="90000"/>
              </a:lnSpc>
            </a:pPr>
            <a:r>
              <a:rPr lang="cs-CZ" sz="2400" smtClean="0"/>
              <a:t>Maternal smoking</a:t>
            </a:r>
          </a:p>
          <a:p>
            <a:pPr>
              <a:lnSpc>
                <a:spcPct val="90000"/>
              </a:lnSpc>
            </a:pPr>
            <a:r>
              <a:rPr lang="cs-CZ" sz="2400" smtClean="0"/>
              <a:t>Maternal cocaine use</a:t>
            </a:r>
          </a:p>
          <a:p>
            <a:pPr>
              <a:lnSpc>
                <a:spcPct val="90000"/>
              </a:lnSpc>
            </a:pPr>
            <a:r>
              <a:rPr lang="cs-CZ" sz="2400" smtClean="0"/>
              <a:t>Male fetus</a:t>
            </a:r>
          </a:p>
          <a:p>
            <a:pPr>
              <a:lnSpc>
                <a:spcPct val="90000"/>
              </a:lnSpc>
            </a:pPr>
            <a:r>
              <a:rPr lang="cs-CZ" sz="2400" smtClean="0"/>
              <a:t>Non-white race</a:t>
            </a:r>
          </a:p>
          <a:p>
            <a:pPr>
              <a:lnSpc>
                <a:spcPct val="90000"/>
              </a:lnSpc>
            </a:pPr>
            <a:endParaRPr lang="cs-CZ" sz="2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cs-CZ" smtClean="0">
                <a:solidFill>
                  <a:schemeClr val="tx1"/>
                </a:solidFill>
                <a:effectLst/>
              </a:rPr>
              <a:t>Placental abruption</a:t>
            </a:r>
          </a:p>
        </p:txBody>
      </p:sp>
      <p:sp>
        <p:nvSpPr>
          <p:cNvPr id="126979" name="Rectangle 3"/>
          <p:cNvSpPr>
            <a:spLocks noGrp="1"/>
          </p:cNvSpPr>
          <p:nvPr>
            <p:ph type="body" idx="4294967295"/>
          </p:nvPr>
        </p:nvSpPr>
        <p:spPr/>
        <p:txBody>
          <a:bodyPr/>
          <a:lstStyle/>
          <a:p>
            <a:r>
              <a:rPr lang="cs-CZ" smtClean="0"/>
              <a:t>Partial or total placental detachment prior to delivery of the fetus </a:t>
            </a:r>
          </a:p>
          <a:p>
            <a:r>
              <a:rPr lang="cs-CZ" smtClean="0"/>
              <a:t>Major clinical findings</a:t>
            </a:r>
          </a:p>
          <a:p>
            <a:pPr lvl="1"/>
            <a:r>
              <a:rPr lang="cs-CZ" smtClean="0"/>
              <a:t>vaginal bleeding and abdominal pain</a:t>
            </a:r>
          </a:p>
          <a:p>
            <a:pPr lvl="1"/>
            <a:r>
              <a:rPr lang="cs-CZ" smtClean="0"/>
              <a:t>hypertonic uterine contractions</a:t>
            </a:r>
          </a:p>
          <a:p>
            <a:pPr lvl="1"/>
            <a:r>
              <a:rPr lang="cs-CZ" smtClean="0"/>
              <a:t>uterine tenderness</a:t>
            </a:r>
          </a:p>
          <a:p>
            <a:pPr lvl="1"/>
            <a:r>
              <a:rPr lang="cs-CZ" smtClean="0"/>
              <a:t>nonreassuring fetal heart rate (FHR) pattern</a:t>
            </a:r>
          </a:p>
          <a:p>
            <a:r>
              <a:rPr lang="cs-CZ" smtClean="0"/>
              <a:t>Incidence - 0.4 to 1% of all pregnancies</a:t>
            </a:r>
          </a:p>
          <a:p>
            <a:endParaRPr lang="cs-CZ"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2260600" y="0"/>
            <a:ext cx="4610100" cy="6604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ctrTitle"/>
          </p:nvPr>
        </p:nvSpPr>
        <p:spPr/>
        <p:txBody>
          <a:bodyPr>
            <a:normAutofit fontScale="90000"/>
          </a:bodyPr>
          <a:lstStyle/>
          <a:p>
            <a:pPr eaLnBrk="1" fontAlgn="auto" hangingPunct="1">
              <a:spcAft>
                <a:spcPts val="0"/>
              </a:spcAft>
              <a:defRPr/>
            </a:pPr>
            <a:r>
              <a:rPr lang="cs-CZ" sz="4800" dirty="0" err="1" smtClean="0"/>
              <a:t>Primary</a:t>
            </a:r>
            <a:r>
              <a:rPr lang="cs-CZ" sz="4800" dirty="0" smtClean="0"/>
              <a:t> </a:t>
            </a:r>
            <a:r>
              <a:rPr lang="cs-CZ" sz="4800" dirty="0" err="1" smtClean="0"/>
              <a:t>postpartum</a:t>
            </a:r>
            <a:r>
              <a:rPr lang="cs-CZ" sz="4800" dirty="0" smtClean="0"/>
              <a:t> </a:t>
            </a:r>
            <a:r>
              <a:rPr lang="cs-CZ" sz="4800" dirty="0" err="1" smtClean="0"/>
              <a:t>haemorrhage</a:t>
            </a:r>
            <a:endParaRPr lang="cs-CZ" sz="4800" dirty="0"/>
          </a:p>
        </p:txBody>
      </p:sp>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Epidemiology</a:t>
            </a:r>
          </a:p>
        </p:txBody>
      </p:sp>
      <p:sp>
        <p:nvSpPr>
          <p:cNvPr id="53250" name="Zástupný symbol pro obsah 6"/>
          <p:cNvSpPr>
            <a:spLocks noGrp="1"/>
          </p:cNvSpPr>
          <p:nvPr>
            <p:ph type="body" idx="4294967295"/>
          </p:nvPr>
        </p:nvSpPr>
        <p:spPr/>
        <p:txBody>
          <a:bodyPr/>
          <a:lstStyle/>
          <a:p>
            <a:pPr eaLnBrk="1" hangingPunct="1"/>
            <a:r>
              <a:rPr lang="cs-CZ" smtClean="0"/>
              <a:t>Incidence 0,84-19,8% ???</a:t>
            </a:r>
          </a:p>
          <a:p>
            <a:pPr eaLnBrk="1" hangingPunct="1"/>
            <a:r>
              <a:rPr lang="cs-CZ" smtClean="0"/>
              <a:t>10,5% all deliveries (13-14 000 000 women/1 year)</a:t>
            </a:r>
          </a:p>
          <a:p>
            <a:pPr eaLnBrk="1" hangingPunct="1"/>
            <a:r>
              <a:rPr lang="cs-CZ" smtClean="0"/>
              <a:t>132 000 cases of maternal mortality</a:t>
            </a:r>
          </a:p>
          <a:p>
            <a:pPr eaLnBrk="1" hangingPunct="1"/>
            <a:r>
              <a:rPr lang="cs-CZ" smtClean="0"/>
              <a:t>79 000 sepsis</a:t>
            </a:r>
          </a:p>
          <a:p>
            <a:pPr eaLnBrk="1" hangingPunct="1"/>
            <a:r>
              <a:rPr lang="cs-CZ" smtClean="0"/>
              <a:t>63 000 preeclampsia</a:t>
            </a:r>
          </a:p>
          <a:p>
            <a:pPr eaLnBrk="1" hangingPunct="1"/>
            <a:r>
              <a:rPr lang="cs-CZ" smtClean="0"/>
              <a:t>69 000 abortion</a:t>
            </a:r>
          </a:p>
          <a:p>
            <a:pPr eaLnBrk="1" hangingPunct="1"/>
            <a:r>
              <a:rPr lang="cs-CZ" smtClean="0"/>
              <a:t>42 000 stuck of labor</a:t>
            </a:r>
          </a:p>
          <a:p>
            <a:pPr eaLnBrk="1" hangingPunct="1"/>
            <a:endParaRPr lang="cs-CZ" smtClean="0"/>
          </a:p>
          <a:p>
            <a:pPr lvl="1" eaLnBrk="1" hangingPunct="1"/>
            <a:endParaRPr lang="cs-CZ"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Zástupný symbol pro obsah 2"/>
          <p:cNvSpPr>
            <a:spLocks noGrp="1"/>
          </p:cNvSpPr>
          <p:nvPr>
            <p:ph idx="4294967295"/>
          </p:nvPr>
        </p:nvSpPr>
        <p:spPr/>
        <p:txBody>
          <a:bodyPr/>
          <a:lstStyle/>
          <a:p>
            <a:pPr eaLnBrk="1" hangingPunct="1"/>
            <a:r>
              <a:rPr lang="cs-CZ" smtClean="0"/>
              <a:t>USA … 17% of all MM</a:t>
            </a:r>
          </a:p>
          <a:p>
            <a:pPr eaLnBrk="1" hangingPunct="1"/>
            <a:r>
              <a:rPr lang="cs-CZ" smtClean="0"/>
              <a:t>Francie … 13%</a:t>
            </a:r>
          </a:p>
          <a:p>
            <a:pPr eaLnBrk="1" hangingPunct="1"/>
            <a:r>
              <a:rPr lang="cs-CZ" smtClean="0"/>
              <a:t>Afrika … 25%</a:t>
            </a:r>
          </a:p>
          <a:p>
            <a:pPr eaLnBrk="1" hangingPunct="1"/>
            <a:r>
              <a:rPr lang="cs-CZ" smtClean="0"/>
              <a:t>EU… 13,2% (Europeristat 2002-2004)</a:t>
            </a:r>
          </a:p>
          <a:p>
            <a:pPr eaLnBrk="1" hangingPunct="1"/>
            <a:r>
              <a:rPr lang="cs-CZ" smtClean="0"/>
              <a:t>CR …23,7% (Velebil 2002-2007)</a:t>
            </a:r>
          </a:p>
          <a:p>
            <a:pPr eaLnBrk="1" hangingPunct="1"/>
            <a:endParaRPr lang="cs-CZ" smtClean="0"/>
          </a:p>
        </p:txBody>
      </p:sp>
      <p:sp>
        <p:nvSpPr>
          <p:cNvPr id="54274" name="Rectangle 4"/>
          <p:cNvSpPr>
            <a:spLocks/>
          </p:cNvSpPr>
          <p:nvPr/>
        </p:nvSpPr>
        <p:spPr bwMode="auto">
          <a:xfrm>
            <a:off x="842963" y="282575"/>
            <a:ext cx="8229600" cy="1143000"/>
          </a:xfrm>
          <a:prstGeom prst="rect">
            <a:avLst/>
          </a:prstGeom>
          <a:noFill/>
          <a:ln w="9525">
            <a:noFill/>
            <a:miter lim="800000"/>
            <a:headEnd/>
            <a:tailEnd/>
          </a:ln>
        </p:spPr>
        <p:txBody>
          <a:bodyPr anchor="ctr"/>
          <a:lstStyle/>
          <a:p>
            <a:pPr algn="ctr"/>
            <a:r>
              <a:rPr lang="cs-CZ" sz="4400">
                <a:latin typeface="Calibri" pitchFamily="34" charset="0"/>
              </a:rPr>
              <a:t>Epidemiology</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304800" y="304800"/>
            <a:ext cx="1966913" cy="3260725"/>
          </a:xfrm>
          <a:prstGeom prst="rect">
            <a:avLst/>
          </a:prstGeom>
          <a:noFill/>
          <a:ln w="76200">
            <a:solidFill>
              <a:srgbClr val="FF0000"/>
            </a:solidFill>
            <a:miter lim="800000"/>
            <a:headEnd/>
            <a:tailEnd/>
          </a:ln>
        </p:spPr>
        <p:txBody>
          <a:bodyPr anchor="ctr"/>
          <a:lstStyle/>
          <a:p>
            <a:pPr rtl="1"/>
            <a:r>
              <a:rPr lang="cs-CZ" sz="4000">
                <a:latin typeface="Cambria" pitchFamily="18" charset="0"/>
                <a:ea typeface="Times New Roman (Arabic)"/>
                <a:cs typeface="Times New Roman (Arabic)"/>
              </a:rPr>
              <a:t>   </a:t>
            </a:r>
            <a:r>
              <a:rPr lang="cs-CZ" sz="4000">
                <a:latin typeface="Cambria" pitchFamily="18" charset="0"/>
              </a:rPr>
              <a:t>CR</a:t>
            </a:r>
            <a:r>
              <a:rPr lang="cs-CZ" sz="4000">
                <a:latin typeface="Cambria" pitchFamily="18" charset="0"/>
                <a:ea typeface="Times New Roman (Arabic)"/>
                <a:cs typeface="Times New Roman (Arabic)"/>
              </a:rPr>
              <a:t/>
            </a:r>
            <a:br>
              <a:rPr lang="cs-CZ" sz="4000">
                <a:latin typeface="Cambria" pitchFamily="18" charset="0"/>
                <a:ea typeface="Times New Roman (Arabic)"/>
                <a:cs typeface="Times New Roman (Arabic)"/>
              </a:rPr>
            </a:br>
            <a:r>
              <a:rPr lang="cs-CZ" sz="4000">
                <a:latin typeface="Cambria" pitchFamily="18" charset="0"/>
                <a:ea typeface="Times New Roman (Arabic)"/>
                <a:cs typeface="Times New Roman (Arabic)"/>
              </a:rPr>
              <a:t> 22,4% </a:t>
            </a:r>
          </a:p>
        </p:txBody>
      </p:sp>
      <p:sp>
        <p:nvSpPr>
          <p:cNvPr id="3076" name="Rectangle 3"/>
          <p:cNvSpPr>
            <a:spLocks noChangeArrowheads="1"/>
          </p:cNvSpPr>
          <p:nvPr/>
        </p:nvSpPr>
        <p:spPr bwMode="auto">
          <a:xfrm>
            <a:off x="0" y="5486400"/>
            <a:ext cx="9144000" cy="838200"/>
          </a:xfrm>
          <a:prstGeom prst="rect">
            <a:avLst/>
          </a:prstGeom>
          <a:solidFill>
            <a:schemeClr val="accent1"/>
          </a:solidFill>
          <a:ln w="76200">
            <a:solidFill>
              <a:schemeClr val="tx1"/>
            </a:solidFill>
            <a:miter lim="800000"/>
            <a:headEnd/>
            <a:tailEnd/>
          </a:ln>
        </p:spPr>
        <p:txBody>
          <a:bodyPr/>
          <a:lstStyle/>
          <a:p>
            <a:pPr marL="342900" indent="-342900" rtl="1">
              <a:spcBef>
                <a:spcPct val="20000"/>
              </a:spcBef>
            </a:pPr>
            <a:r>
              <a:rPr lang="cs-CZ">
                <a:solidFill>
                  <a:schemeClr val="bg1"/>
                </a:solidFill>
                <a:latin typeface="Cambria" pitchFamily="18" charset="0"/>
                <a:ea typeface="Times New Roman (Arabic)"/>
                <a:cs typeface="Times New Roman (Arabic)"/>
              </a:rPr>
              <a:t>SRB,B.,VELEBIL,P. </a:t>
            </a:r>
            <a:r>
              <a:rPr lang="cs-CZ" i="1">
                <a:solidFill>
                  <a:schemeClr val="bg1"/>
                </a:solidFill>
                <a:latin typeface="Cambria" pitchFamily="18" charset="0"/>
              </a:rPr>
              <a:t>Analysis of maternal mortality in Czech republic 2000</a:t>
            </a:r>
            <a:r>
              <a:rPr lang="cs-CZ" i="1">
                <a:solidFill>
                  <a:schemeClr val="bg1"/>
                </a:solidFill>
                <a:latin typeface="Cambria" pitchFamily="18" charset="0"/>
                <a:ea typeface="Times New Roman (Arabic)"/>
                <a:cs typeface="Times New Roman (Arabic)"/>
              </a:rPr>
              <a:t>. </a:t>
            </a:r>
            <a:r>
              <a:rPr lang="cs-CZ">
                <a:solidFill>
                  <a:schemeClr val="bg1"/>
                </a:solidFill>
                <a:latin typeface="Cambria" pitchFamily="18" charset="0"/>
                <a:ea typeface="Times New Roman (Arabic)"/>
                <a:cs typeface="Times New Roman (Arabic)"/>
              </a:rPr>
              <a:t>Česká gynekologie, 2002, 9, p.268-74.</a:t>
            </a:r>
          </a:p>
        </p:txBody>
      </p:sp>
      <p:pic>
        <p:nvPicPr>
          <p:cNvPr id="3077" name="Picture 4" descr="czech"/>
          <p:cNvPicPr>
            <a:picLocks noChangeAspect="1" noChangeArrowheads="1"/>
          </p:cNvPicPr>
          <p:nvPr/>
        </p:nvPicPr>
        <p:blipFill>
          <a:blip r:embed="rId4"/>
          <a:srcRect/>
          <a:stretch>
            <a:fillRect/>
          </a:stretch>
        </p:blipFill>
        <p:spPr bwMode="auto">
          <a:xfrm>
            <a:off x="1447800" y="3276600"/>
            <a:ext cx="2133600" cy="1389063"/>
          </a:xfrm>
          <a:prstGeom prst="rect">
            <a:avLst/>
          </a:prstGeom>
          <a:noFill/>
          <a:ln w="76200">
            <a:solidFill>
              <a:schemeClr val="tx1"/>
            </a:solidFill>
            <a:miter lim="800000"/>
            <a:headEnd/>
            <a:tailEnd/>
          </a:ln>
        </p:spPr>
      </p:pic>
      <p:graphicFrame>
        <p:nvGraphicFramePr>
          <p:cNvPr id="3074" name="Object 2"/>
          <p:cNvGraphicFramePr>
            <a:graphicFrameLocks noChangeAspect="1"/>
          </p:cNvGraphicFramePr>
          <p:nvPr/>
        </p:nvGraphicFramePr>
        <p:xfrm>
          <a:off x="2743200" y="304800"/>
          <a:ext cx="6172200" cy="3262313"/>
        </p:xfrm>
        <a:graphic>
          <a:graphicData uri="http://schemas.openxmlformats.org/presentationml/2006/ole">
            <p:oleObj spid="_x0000_s3074" name="Graf" r:id="rId5" imgW="7200000" imgH="4050000" progId="Excel.Sheet.8">
              <p:embed/>
            </p:oleObj>
          </a:graphicData>
        </a:graphic>
      </p:graphicFrame>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Definition of PPH</a:t>
            </a:r>
          </a:p>
        </p:txBody>
      </p:sp>
      <p:sp>
        <p:nvSpPr>
          <p:cNvPr id="55298" name="Rectangle 3"/>
          <p:cNvSpPr>
            <a:spLocks noGrp="1"/>
          </p:cNvSpPr>
          <p:nvPr>
            <p:ph type="body" idx="4294967295"/>
          </p:nvPr>
        </p:nvSpPr>
        <p:spPr/>
        <p:txBody>
          <a:bodyPr/>
          <a:lstStyle/>
          <a:p>
            <a:pPr eaLnBrk="1" hangingPunct="1">
              <a:lnSpc>
                <a:spcPct val="90000"/>
              </a:lnSpc>
            </a:pPr>
            <a:r>
              <a:rPr lang="cs-CZ" sz="4000" smtClean="0"/>
              <a:t>Blood loss 24 hours after birth</a:t>
            </a:r>
          </a:p>
          <a:p>
            <a:pPr lvl="1" eaLnBrk="1" hangingPunct="1">
              <a:lnSpc>
                <a:spcPct val="90000"/>
              </a:lnSpc>
            </a:pPr>
            <a:r>
              <a:rPr lang="cs-CZ" b="1" smtClean="0">
                <a:cs typeface="Times New Roman" pitchFamily="18" charset="0"/>
              </a:rPr>
              <a:t>&gt;</a:t>
            </a:r>
            <a:r>
              <a:rPr lang="cs-CZ" b="1" smtClean="0"/>
              <a:t>500 ml-  vaginal delievery</a:t>
            </a:r>
          </a:p>
          <a:p>
            <a:pPr lvl="1" eaLnBrk="1" hangingPunct="1">
              <a:lnSpc>
                <a:spcPct val="90000"/>
              </a:lnSpc>
            </a:pPr>
            <a:r>
              <a:rPr lang="cs-CZ" b="1" smtClean="0"/>
              <a:t> </a:t>
            </a:r>
            <a:r>
              <a:rPr lang="cs-CZ" b="1" smtClean="0">
                <a:cs typeface="Times New Roman" pitchFamily="18" charset="0"/>
              </a:rPr>
              <a:t>&gt;10</a:t>
            </a:r>
            <a:r>
              <a:rPr lang="cs-CZ" b="1" smtClean="0"/>
              <a:t>00 ml - S.C.</a:t>
            </a:r>
          </a:p>
          <a:p>
            <a:pPr lvl="1" eaLnBrk="1" hangingPunct="1">
              <a:lnSpc>
                <a:spcPct val="90000"/>
              </a:lnSpc>
            </a:pPr>
            <a:r>
              <a:rPr lang="cs-CZ" sz="3200" smtClean="0"/>
              <a:t>Bleeding </a:t>
            </a:r>
          </a:p>
          <a:p>
            <a:pPr lvl="2" eaLnBrk="1" hangingPunct="1">
              <a:lnSpc>
                <a:spcPct val="90000"/>
              </a:lnSpc>
            </a:pPr>
            <a:r>
              <a:rPr lang="cs-CZ" sz="2800" smtClean="0"/>
              <a:t>continues </a:t>
            </a:r>
          </a:p>
          <a:p>
            <a:pPr lvl="2" eaLnBrk="1" hangingPunct="1">
              <a:lnSpc>
                <a:spcPct val="90000"/>
              </a:lnSpc>
            </a:pPr>
            <a:r>
              <a:rPr lang="cs-CZ" sz="2800" smtClean="0"/>
              <a:t>repeats </a:t>
            </a:r>
          </a:p>
          <a:p>
            <a:pPr lvl="2" eaLnBrk="1" hangingPunct="1">
              <a:lnSpc>
                <a:spcPct val="90000"/>
              </a:lnSpc>
            </a:pPr>
            <a:r>
              <a:rPr lang="cs-CZ" b="1" smtClean="0"/>
              <a:t>destabilizes blood circulation or haemocoagulation</a:t>
            </a:r>
          </a:p>
          <a:p>
            <a:pPr eaLnBrk="1" hangingPunct="1"/>
            <a:endParaRPr lang="cs-CZ"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Critical bleeding</a:t>
            </a:r>
          </a:p>
        </p:txBody>
      </p:sp>
      <p:sp>
        <p:nvSpPr>
          <p:cNvPr id="56322" name="Zástupný symbol pro obsah 2"/>
          <p:cNvSpPr>
            <a:spLocks noGrp="1"/>
          </p:cNvSpPr>
          <p:nvPr>
            <p:ph type="body" idx="4294967295"/>
          </p:nvPr>
        </p:nvSpPr>
        <p:spPr/>
        <p:txBody>
          <a:bodyPr/>
          <a:lstStyle/>
          <a:p>
            <a:pPr eaLnBrk="1" hangingPunct="1"/>
            <a:r>
              <a:rPr lang="cs-CZ" smtClean="0"/>
              <a:t>Total blood loss, or transfusion &gt;10 U EM/24 hod. (MacPhail)</a:t>
            </a:r>
          </a:p>
          <a:p>
            <a:pPr eaLnBrk="1" hangingPunct="1"/>
            <a:r>
              <a:rPr lang="cs-CZ" smtClean="0"/>
              <a:t>Blood loss &gt;150 ml/min. (50% volume/20 min.) </a:t>
            </a:r>
          </a:p>
          <a:p>
            <a:pPr eaLnBrk="1" hangingPunct="1"/>
            <a:r>
              <a:rPr lang="cs-CZ" smtClean="0"/>
              <a:t>Sudden blood loss &gt; 1500-2000 ml (Sobiesczyk)</a:t>
            </a:r>
          </a:p>
          <a:p>
            <a:pPr eaLnBrk="1" hangingPunct="1"/>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Normal blood loss</a:t>
            </a:r>
          </a:p>
        </p:txBody>
      </p:sp>
      <p:sp>
        <p:nvSpPr>
          <p:cNvPr id="57346" name="Zástupný symbol pro obsah 2"/>
          <p:cNvSpPr>
            <a:spLocks noGrp="1"/>
          </p:cNvSpPr>
          <p:nvPr>
            <p:ph type="body" idx="4294967295"/>
          </p:nvPr>
        </p:nvSpPr>
        <p:spPr/>
        <p:txBody>
          <a:bodyPr/>
          <a:lstStyle/>
          <a:p>
            <a:pPr eaLnBrk="1" hangingPunct="1"/>
            <a:r>
              <a:rPr lang="cs-CZ" smtClean="0"/>
              <a:t>340-450 ml</a:t>
            </a:r>
          </a:p>
          <a:p>
            <a:pPr eaLnBrk="1" hangingPunct="1"/>
            <a:r>
              <a:rPr lang="cs-CZ" smtClean="0"/>
              <a:t>&lt;500 ml vaginal birth</a:t>
            </a:r>
          </a:p>
          <a:p>
            <a:pPr eaLnBrk="1" hangingPunct="1"/>
            <a:r>
              <a:rPr lang="cs-CZ" smtClean="0"/>
              <a:t>&lt;1000 ml SC</a:t>
            </a:r>
          </a:p>
          <a:p>
            <a:pPr eaLnBrk="1" hangingPunct="1"/>
            <a:r>
              <a:rPr lang="cs-CZ" smtClean="0"/>
              <a:t>PPH</a:t>
            </a:r>
          </a:p>
          <a:p>
            <a:pPr eaLnBrk="1" hangingPunct="1"/>
            <a:r>
              <a:rPr lang="cs-CZ" smtClean="0"/>
              <a:t>Incidence 4,7/1000 live births (0,47%)</a:t>
            </a:r>
          </a:p>
          <a:p>
            <a:pPr eaLnBrk="1" hangingPunct="1"/>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body" idx="4294967295"/>
          </p:nvPr>
        </p:nvSpPr>
        <p:spPr/>
        <p:txBody>
          <a:bodyPr/>
          <a:lstStyle/>
          <a:p>
            <a:pPr eaLnBrk="1" hangingPunct="1"/>
            <a:r>
              <a:rPr lang="cs-CZ" smtClean="0">
                <a:latin typeface="Calibri" pitchFamily="34" charset="0"/>
              </a:rPr>
              <a:t>Clinical monitoring</a:t>
            </a:r>
          </a:p>
          <a:p>
            <a:pPr eaLnBrk="1" hangingPunct="1"/>
            <a:r>
              <a:rPr lang="cs-CZ" smtClean="0">
                <a:latin typeface="Calibri" pitchFamily="34" charset="0"/>
              </a:rPr>
              <a:t>Quantitative methods</a:t>
            </a:r>
          </a:p>
          <a:p>
            <a:pPr eaLnBrk="1" hangingPunct="1"/>
            <a:r>
              <a:rPr lang="cs-CZ" smtClean="0">
                <a:latin typeface="Calibri" pitchFamily="34" charset="0"/>
              </a:rPr>
              <a:t>Reservoir method</a:t>
            </a:r>
          </a:p>
        </p:txBody>
      </p:sp>
      <p:sp>
        <p:nvSpPr>
          <p:cNvPr id="58370"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Diagnosis of PPH</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808" name="Group 80"/>
          <p:cNvGraphicFramePr>
            <a:graphicFrameLocks noGrp="1"/>
          </p:cNvGraphicFramePr>
          <p:nvPr>
            <p:ph idx="4294967295"/>
          </p:nvPr>
        </p:nvGraphicFramePr>
        <p:xfrm>
          <a:off x="2328863" y="404813"/>
          <a:ext cx="4403725" cy="6096000"/>
        </p:xfrm>
        <a:graphic>
          <a:graphicData uri="http://schemas.openxmlformats.org/drawingml/2006/table">
            <a:tbl>
              <a:tblPr/>
              <a:tblGrid>
                <a:gridCol w="506412"/>
                <a:gridCol w="3897313"/>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1</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2</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300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2D05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3</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450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92D05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4</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600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5</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750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6</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900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7</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1050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8</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1200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9</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1350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B3"/>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Cambria" pitchFamily="18" charset="0"/>
                        </a:rPr>
                        <a:t>10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6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1500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67"/>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11</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1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1650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1B"/>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12</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1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1800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1B"/>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13</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1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1950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F1B"/>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14</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2100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15</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2250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16</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2400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17</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2550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6262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18</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141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2700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141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19</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141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2850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141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Cambria" pitchFamily="18" charset="0"/>
                        </a:rPr>
                        <a:t>20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141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bg1"/>
                          </a:solidFill>
                          <a:effectLst/>
                          <a:latin typeface="Cambria" pitchFamily="18" charset="0"/>
                        </a:rPr>
                        <a:t>3000</a:t>
                      </a:r>
                    </a:p>
                  </a:txBody>
                  <a:tcPr marL="91459" marR="91459" marT="45718" marB="4571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14100"/>
                    </a:solidFill>
                  </a:tcPr>
                </a:tc>
              </a:tr>
            </a:tbl>
          </a:graphicData>
        </a:graphic>
      </p:graphicFrame>
      <p:cxnSp>
        <p:nvCxnSpPr>
          <p:cNvPr id="16" name="Přímá spojnice 15"/>
          <p:cNvCxnSpPr/>
          <p:nvPr/>
        </p:nvCxnSpPr>
        <p:spPr>
          <a:xfrm>
            <a:off x="323850" y="3292475"/>
            <a:ext cx="7993063" cy="0"/>
          </a:xfrm>
          <a:prstGeom prst="line">
            <a:avLst/>
          </a:prstGeom>
          <a:ln w="76200">
            <a:solidFill>
              <a:schemeClr val="accent1">
                <a:lumMod val="20000"/>
                <a:lumOff val="80000"/>
              </a:schemeClr>
            </a:solidFill>
            <a:prstDash val="dash"/>
          </a:ln>
        </p:spPr>
        <p:style>
          <a:lnRef idx="3">
            <a:schemeClr val="accent6"/>
          </a:lnRef>
          <a:fillRef idx="0">
            <a:schemeClr val="accent6"/>
          </a:fillRef>
          <a:effectRef idx="2">
            <a:schemeClr val="accent6"/>
          </a:effectRef>
          <a:fontRef idx="minor">
            <a:schemeClr val="tx1"/>
          </a:fontRef>
        </p:style>
      </p:cxnSp>
      <p:cxnSp>
        <p:nvCxnSpPr>
          <p:cNvPr id="15" name="Přímá spojnice 14"/>
          <p:cNvCxnSpPr/>
          <p:nvPr/>
        </p:nvCxnSpPr>
        <p:spPr>
          <a:xfrm>
            <a:off x="323850" y="2139950"/>
            <a:ext cx="7993063" cy="0"/>
          </a:xfrm>
          <a:prstGeom prst="line">
            <a:avLst/>
          </a:prstGeom>
          <a:ln w="76200">
            <a:solidFill>
              <a:schemeClr val="tx1"/>
            </a:solidFill>
            <a:prstDash val="dash"/>
          </a:ln>
        </p:spPr>
        <p:style>
          <a:lnRef idx="3">
            <a:schemeClr val="accent6"/>
          </a:lnRef>
          <a:fillRef idx="0">
            <a:schemeClr val="accent6"/>
          </a:fillRef>
          <a:effectRef idx="2">
            <a:schemeClr val="accent6"/>
          </a:effectRef>
          <a:fontRef idx="minor">
            <a:schemeClr val="tx1"/>
          </a:fontRef>
        </p:style>
      </p:cxnSp>
      <p:sp>
        <p:nvSpPr>
          <p:cNvPr id="8" name="Šipka doleva 7"/>
          <p:cNvSpPr/>
          <p:nvPr/>
        </p:nvSpPr>
        <p:spPr>
          <a:xfrm>
            <a:off x="6588125" y="1916113"/>
            <a:ext cx="863600" cy="433387"/>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accent1"/>
                </a:solidFill>
              </a:rPr>
              <a:t>15%</a:t>
            </a:r>
          </a:p>
        </p:txBody>
      </p:sp>
      <p:sp>
        <p:nvSpPr>
          <p:cNvPr id="9" name="Šipka doleva 8"/>
          <p:cNvSpPr/>
          <p:nvPr/>
        </p:nvSpPr>
        <p:spPr>
          <a:xfrm>
            <a:off x="6588125" y="2501900"/>
            <a:ext cx="863600" cy="431800"/>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accent1"/>
                </a:solidFill>
              </a:rPr>
              <a:t>20%</a:t>
            </a:r>
          </a:p>
        </p:txBody>
      </p:sp>
      <p:sp>
        <p:nvSpPr>
          <p:cNvPr id="10" name="Šipka doleva 9"/>
          <p:cNvSpPr/>
          <p:nvPr/>
        </p:nvSpPr>
        <p:spPr>
          <a:xfrm>
            <a:off x="6588125" y="3086100"/>
            <a:ext cx="863600" cy="431800"/>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accent1"/>
                </a:solidFill>
              </a:rPr>
              <a:t>25%</a:t>
            </a:r>
          </a:p>
        </p:txBody>
      </p:sp>
      <p:sp>
        <p:nvSpPr>
          <p:cNvPr id="11" name="Šipka doleva 10"/>
          <p:cNvSpPr/>
          <p:nvPr/>
        </p:nvSpPr>
        <p:spPr>
          <a:xfrm>
            <a:off x="6588125" y="3716338"/>
            <a:ext cx="863600" cy="433387"/>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tx1"/>
                </a:solidFill>
              </a:rPr>
              <a:t>30%</a:t>
            </a:r>
          </a:p>
        </p:txBody>
      </p:sp>
      <p:sp>
        <p:nvSpPr>
          <p:cNvPr id="12" name="Šipka doleva 11"/>
          <p:cNvSpPr/>
          <p:nvPr/>
        </p:nvSpPr>
        <p:spPr>
          <a:xfrm>
            <a:off x="6588125" y="4292600"/>
            <a:ext cx="863600" cy="431800"/>
          </a:xfrm>
          <a:prstGeom prst="leftArrow">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bg2"/>
                </a:solidFill>
              </a:rPr>
              <a:t>35%</a:t>
            </a:r>
          </a:p>
        </p:txBody>
      </p:sp>
      <p:cxnSp>
        <p:nvCxnSpPr>
          <p:cNvPr id="17" name="Přímá spojnice 16"/>
          <p:cNvCxnSpPr/>
          <p:nvPr/>
        </p:nvCxnSpPr>
        <p:spPr>
          <a:xfrm>
            <a:off x="323850" y="4591050"/>
            <a:ext cx="7993063" cy="0"/>
          </a:xfrm>
          <a:prstGeom prst="line">
            <a:avLst/>
          </a:prstGeom>
          <a:ln w="76200">
            <a:solidFill>
              <a:schemeClr val="accent1">
                <a:lumMod val="60000"/>
                <a:lumOff val="40000"/>
              </a:schemeClr>
            </a:solidFill>
            <a:prstDash val="dash"/>
          </a:ln>
        </p:spPr>
        <p:style>
          <a:lnRef idx="3">
            <a:schemeClr val="accent6"/>
          </a:lnRef>
          <a:fillRef idx="0">
            <a:schemeClr val="accent6"/>
          </a:fillRef>
          <a:effectRef idx="2">
            <a:schemeClr val="accent6"/>
          </a:effectRef>
          <a:fontRef idx="minor">
            <a:schemeClr val="tx1"/>
          </a:fontRef>
        </p:style>
      </p:cxnSp>
      <p:sp>
        <p:nvSpPr>
          <p:cNvPr id="13" name="Šipka doleva 12"/>
          <p:cNvSpPr/>
          <p:nvPr/>
        </p:nvSpPr>
        <p:spPr>
          <a:xfrm>
            <a:off x="6588125" y="4941888"/>
            <a:ext cx="865188" cy="431800"/>
          </a:xfrm>
          <a:prstGeom prst="leftArrow">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bg2"/>
                </a:solidFill>
              </a:rPr>
              <a:t>40%</a:t>
            </a:r>
          </a:p>
        </p:txBody>
      </p:sp>
      <p:sp>
        <p:nvSpPr>
          <p:cNvPr id="2" name="Osmicípá hvězda 1"/>
          <p:cNvSpPr/>
          <p:nvPr/>
        </p:nvSpPr>
        <p:spPr>
          <a:xfrm>
            <a:off x="827088" y="1125538"/>
            <a:ext cx="649287" cy="790575"/>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rgbClr val="00B050"/>
                </a:solidFill>
              </a:rPr>
              <a:t>1</a:t>
            </a:r>
          </a:p>
        </p:txBody>
      </p:sp>
      <p:sp>
        <p:nvSpPr>
          <p:cNvPr id="14" name="Osmicípá hvězda 13"/>
          <p:cNvSpPr/>
          <p:nvPr/>
        </p:nvSpPr>
        <p:spPr>
          <a:xfrm>
            <a:off x="827088" y="2493963"/>
            <a:ext cx="649287" cy="790575"/>
          </a:xfrm>
          <a:prstGeom prst="star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bg1"/>
                </a:solidFill>
              </a:rPr>
              <a:t>2</a:t>
            </a:r>
          </a:p>
        </p:txBody>
      </p:sp>
      <p:sp>
        <p:nvSpPr>
          <p:cNvPr id="18" name="Osmicípá hvězda 17"/>
          <p:cNvSpPr/>
          <p:nvPr/>
        </p:nvSpPr>
        <p:spPr>
          <a:xfrm>
            <a:off x="858838" y="3716338"/>
            <a:ext cx="647700" cy="792162"/>
          </a:xfrm>
          <a:prstGeom prst="star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tx1"/>
                </a:solidFill>
              </a:rPr>
              <a:t>3</a:t>
            </a:r>
          </a:p>
        </p:txBody>
      </p:sp>
      <p:sp>
        <p:nvSpPr>
          <p:cNvPr id="19" name="Osmicípá hvězda 18"/>
          <p:cNvSpPr/>
          <p:nvPr/>
        </p:nvSpPr>
        <p:spPr>
          <a:xfrm>
            <a:off x="860425" y="5157788"/>
            <a:ext cx="647700" cy="792162"/>
          </a:xfrm>
          <a:prstGeom prst="star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tx1"/>
                </a:solidFill>
              </a:rPr>
              <a:t>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74638"/>
            <a:ext cx="8229600" cy="1143000"/>
          </a:xfrm>
        </p:spPr>
        <p:txBody>
          <a:bodyPr wrap="square" lIns="91440" tIns="45720" rIns="91440" bIns="45720" numCol="1" anchorCtr="0" compatLnSpc="1">
            <a:prstTxWarp prst="textNoShape">
              <a:avLst/>
            </a:prstTxWarp>
          </a:bodyPr>
          <a:lstStyle/>
          <a:p>
            <a:pPr eaLnBrk="1" hangingPunct="1">
              <a:defRPr/>
            </a:pPr>
            <a:r>
              <a:rPr lang="cs-CZ" smtClean="0">
                <a:solidFill>
                  <a:srgbClr val="FEFEFE"/>
                </a:solidFill>
                <a:effectLst>
                  <a:outerShdw blurRad="38100" dist="38100" dir="2700000" algn="tl">
                    <a:srgbClr val="000082"/>
                  </a:outerShdw>
                </a:effectLst>
              </a:rPr>
              <a:t>Clinical status</a:t>
            </a:r>
          </a:p>
        </p:txBody>
      </p:sp>
      <p:graphicFrame>
        <p:nvGraphicFramePr>
          <p:cNvPr id="202805" name="Group 53"/>
          <p:cNvGraphicFramePr>
            <a:graphicFrameLocks noGrp="1"/>
          </p:cNvGraphicFramePr>
          <p:nvPr>
            <p:ph idx="4294967295"/>
          </p:nvPr>
        </p:nvGraphicFramePr>
        <p:xfrm>
          <a:off x="539750" y="1412875"/>
          <a:ext cx="8229600" cy="5110163"/>
        </p:xfrm>
        <a:graphic>
          <a:graphicData uri="http://schemas.openxmlformats.org/drawingml/2006/table">
            <a:tbl>
              <a:tblPr/>
              <a:tblGrid>
                <a:gridCol w="1646238"/>
                <a:gridCol w="1646237"/>
                <a:gridCol w="1644650"/>
                <a:gridCol w="1646238"/>
                <a:gridCol w="1646237"/>
              </a:tblGrid>
              <a:tr h="754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Cambria"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III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IV</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 blood loss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20-25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30-35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40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P</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120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140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BP systol</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70-80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60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BP </a:t>
                      </a:r>
                      <a:r>
                        <a:rPr kumimoji="0" lang="cs-CZ" sz="1800" b="0" i="0" u="none" strike="noStrike" cap="none" normalizeH="0" baseline="0" smtClean="0">
                          <a:ln>
                            <a:noFill/>
                          </a:ln>
                          <a:solidFill>
                            <a:schemeClr val="tx1"/>
                          </a:solidFill>
                          <a:effectLst/>
                          <a:latin typeface="Cambria" pitchFamily="18" charset="0"/>
                        </a:rPr>
                        <a:t>mean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200" b="0" i="0" u="none" strike="noStrike" cap="none" normalizeH="0" baseline="0" smtClean="0">
                          <a:ln>
                            <a:noFill/>
                          </a:ln>
                          <a:solidFill>
                            <a:schemeClr val="tx1"/>
                          </a:solidFill>
                          <a:effectLst/>
                          <a:latin typeface="Cambria" pitchFamily="18" charset="0"/>
                        </a:rPr>
                        <a:t>TKD+1/3(TKS-TKD)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200" b="0" i="0" u="none" strike="noStrike" cap="none" normalizeH="0" baseline="0" smtClean="0">
                        <a:ln>
                          <a:noFill/>
                        </a:ln>
                        <a:solidFill>
                          <a:schemeClr val="tx1"/>
                        </a:solidFill>
                        <a:effectLst/>
                        <a:latin typeface="Cambria"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80-90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80-90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50-70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50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Tissue perfusion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Postural hypotension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Peripheral vasoconstriction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Paleness, restlessness, oliguria</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Collapse, anuria, gasping breathing</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74638"/>
            <a:ext cx="8229600" cy="1143000"/>
          </a:xfrm>
        </p:spPr>
        <p:txBody>
          <a:bodyPr wrap="square" lIns="91440" tIns="45720" rIns="91440" bIns="45720" numCol="1" anchorCtr="0" compatLnSpc="1">
            <a:prstTxWarp prst="textNoShape">
              <a:avLst/>
            </a:prstTxWarp>
          </a:bodyPr>
          <a:lstStyle/>
          <a:p>
            <a:pPr eaLnBrk="1" hangingPunct="1">
              <a:defRPr/>
            </a:pPr>
            <a:r>
              <a:rPr lang="cs-CZ" smtClean="0">
                <a:solidFill>
                  <a:srgbClr val="FEFEFE"/>
                </a:solidFill>
                <a:effectLst>
                  <a:outerShdw blurRad="38100" dist="38100" dir="2700000" algn="tl">
                    <a:srgbClr val="000082"/>
                  </a:outerShdw>
                </a:effectLst>
              </a:rPr>
              <a:t>Clinical status</a:t>
            </a:r>
          </a:p>
        </p:txBody>
      </p:sp>
      <p:graphicFrame>
        <p:nvGraphicFramePr>
          <p:cNvPr id="213039" name="Group 47"/>
          <p:cNvGraphicFramePr>
            <a:graphicFrameLocks noGrp="1"/>
          </p:cNvGraphicFramePr>
          <p:nvPr>
            <p:ph idx="4294967295"/>
          </p:nvPr>
        </p:nvGraphicFramePr>
        <p:xfrm>
          <a:off x="539750" y="1412875"/>
          <a:ext cx="8229600" cy="5110163"/>
        </p:xfrm>
        <a:graphic>
          <a:graphicData uri="http://schemas.openxmlformats.org/drawingml/2006/table">
            <a:tbl>
              <a:tblPr/>
              <a:tblGrid>
                <a:gridCol w="1646238"/>
                <a:gridCol w="1646237"/>
                <a:gridCol w="1644650"/>
                <a:gridCol w="1646238"/>
                <a:gridCol w="1646237"/>
              </a:tblGrid>
              <a:tr h="754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Cambria"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III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IV</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 blood loss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20-25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30-35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40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P</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120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140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BP systol</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70-80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60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BP </a:t>
                      </a:r>
                      <a:r>
                        <a:rPr kumimoji="0" lang="cs-CZ" sz="1800" b="0" i="0" u="none" strike="noStrike" cap="none" normalizeH="0" baseline="0" smtClean="0">
                          <a:ln>
                            <a:noFill/>
                          </a:ln>
                          <a:solidFill>
                            <a:schemeClr val="tx1"/>
                          </a:solidFill>
                          <a:effectLst/>
                          <a:latin typeface="Cambria" pitchFamily="18" charset="0"/>
                        </a:rPr>
                        <a:t>mean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200" b="0" i="0" u="none" strike="noStrike" cap="none" normalizeH="0" baseline="0" smtClean="0">
                          <a:ln>
                            <a:noFill/>
                          </a:ln>
                          <a:solidFill>
                            <a:schemeClr val="tx1"/>
                          </a:solidFill>
                          <a:effectLst/>
                          <a:latin typeface="Cambria" pitchFamily="18" charset="0"/>
                        </a:rPr>
                        <a:t>TKD+1/3(TKS-TKD)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200" b="0" i="0" u="none" strike="noStrike" cap="none" normalizeH="0" baseline="0" smtClean="0">
                        <a:ln>
                          <a:noFill/>
                        </a:ln>
                        <a:solidFill>
                          <a:schemeClr val="tx1"/>
                        </a:solidFill>
                        <a:effectLst/>
                        <a:latin typeface="Cambria"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80-90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80-90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50-70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50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Tissue perfusion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Postural hypotension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Peripheral vasoconstriction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Paleness, restlessness, oliguria</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Collapse, anuria, gasping breathing</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74638"/>
            <a:ext cx="8229600" cy="1143000"/>
          </a:xfrm>
        </p:spPr>
        <p:txBody>
          <a:bodyPr wrap="square" lIns="91440" tIns="45720" rIns="91440" bIns="45720" numCol="1" anchorCtr="0" compatLnSpc="1">
            <a:prstTxWarp prst="textNoShape">
              <a:avLst/>
            </a:prstTxWarp>
          </a:bodyPr>
          <a:lstStyle/>
          <a:p>
            <a:pPr eaLnBrk="1" hangingPunct="1">
              <a:defRPr/>
            </a:pPr>
            <a:r>
              <a:rPr lang="cs-CZ" smtClean="0">
                <a:solidFill>
                  <a:srgbClr val="FEFEFE"/>
                </a:solidFill>
                <a:effectLst>
                  <a:outerShdw blurRad="38100" dist="38100" dir="2700000" algn="tl">
                    <a:srgbClr val="000082"/>
                  </a:outerShdw>
                </a:effectLst>
              </a:rPr>
              <a:t>Clinical status</a:t>
            </a:r>
          </a:p>
        </p:txBody>
      </p:sp>
      <p:graphicFrame>
        <p:nvGraphicFramePr>
          <p:cNvPr id="214065" name="Group 49"/>
          <p:cNvGraphicFramePr>
            <a:graphicFrameLocks noGrp="1"/>
          </p:cNvGraphicFramePr>
          <p:nvPr>
            <p:ph idx="4294967295"/>
          </p:nvPr>
        </p:nvGraphicFramePr>
        <p:xfrm>
          <a:off x="539750" y="1412875"/>
          <a:ext cx="8229600" cy="5110163"/>
        </p:xfrm>
        <a:graphic>
          <a:graphicData uri="http://schemas.openxmlformats.org/drawingml/2006/table">
            <a:tbl>
              <a:tblPr/>
              <a:tblGrid>
                <a:gridCol w="1646238"/>
                <a:gridCol w="1646237"/>
                <a:gridCol w="1644650"/>
                <a:gridCol w="1646238"/>
                <a:gridCol w="1646237"/>
              </a:tblGrid>
              <a:tr h="754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Cambria"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III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IV</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 blood loss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20-25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30-35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40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P</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120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140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BP systol</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norm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70-80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60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BP </a:t>
                      </a:r>
                      <a:r>
                        <a:rPr kumimoji="0" lang="cs-CZ" sz="1800" b="0" i="0" u="none" strike="noStrike" cap="none" normalizeH="0" baseline="0" smtClean="0">
                          <a:ln>
                            <a:noFill/>
                          </a:ln>
                          <a:solidFill>
                            <a:schemeClr val="tx1"/>
                          </a:solidFill>
                          <a:effectLst/>
                          <a:latin typeface="Cambria" pitchFamily="18" charset="0"/>
                        </a:rPr>
                        <a:t>mean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200" b="0" i="0" u="none" strike="noStrike" cap="none" normalizeH="0" baseline="0" smtClean="0">
                          <a:ln>
                            <a:noFill/>
                          </a:ln>
                          <a:solidFill>
                            <a:schemeClr val="tx1"/>
                          </a:solidFill>
                          <a:effectLst/>
                          <a:latin typeface="Cambria" pitchFamily="18" charset="0"/>
                        </a:rPr>
                        <a:t>TKD+1/3(TKS-TKD)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200" b="0" i="0" u="none" strike="noStrike" cap="none" normalizeH="0" baseline="0" smtClean="0">
                        <a:ln>
                          <a:noFill/>
                        </a:ln>
                        <a:solidFill>
                          <a:schemeClr val="tx1"/>
                        </a:solidFill>
                        <a:effectLst/>
                        <a:latin typeface="Cambria"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80-90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80-90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50-70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50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Cambria" pitchFamily="18" charset="0"/>
                        </a:rPr>
                        <a:t>Tissue perfusion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Postural hypotension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Peripheral vasoconstriction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Paleness, restlessness, oliguria</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smtClean="0">
                          <a:ln>
                            <a:noFill/>
                          </a:ln>
                          <a:solidFill>
                            <a:schemeClr val="tx1"/>
                          </a:solidFill>
                          <a:effectLst/>
                          <a:latin typeface="Cambria" pitchFamily="18" charset="0"/>
                        </a:rPr>
                        <a:t>Collapse, anuria, gasping breathing</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Quantitative methods</a:t>
            </a:r>
          </a:p>
        </p:txBody>
      </p:sp>
      <p:sp>
        <p:nvSpPr>
          <p:cNvPr id="63490" name="Rectangle 3"/>
          <p:cNvSpPr>
            <a:spLocks noGrp="1" noChangeArrowheads="1"/>
          </p:cNvSpPr>
          <p:nvPr>
            <p:ph idx="4294967295"/>
          </p:nvPr>
        </p:nvSpPr>
        <p:spPr/>
        <p:txBody>
          <a:bodyPr/>
          <a:lstStyle/>
          <a:p>
            <a:pPr eaLnBrk="1" hangingPunct="1"/>
            <a:r>
              <a:rPr lang="cs-CZ" smtClean="0">
                <a:latin typeface="Calibri" pitchFamily="34" charset="0"/>
              </a:rPr>
              <a:t>Visual assessment </a:t>
            </a:r>
          </a:p>
          <a:p>
            <a:pPr lvl="1" eaLnBrk="1" hangingPunct="1"/>
            <a:r>
              <a:rPr lang="cs-CZ" smtClean="0">
                <a:latin typeface="Calibri" pitchFamily="34" charset="0"/>
              </a:rPr>
              <a:t>Simulation</a:t>
            </a:r>
          </a:p>
          <a:p>
            <a:pPr lvl="2" eaLnBrk="1" hangingPunct="1"/>
            <a:r>
              <a:rPr lang="cs-CZ" smtClean="0">
                <a:latin typeface="Calibri" pitchFamily="34" charset="0"/>
              </a:rPr>
              <a:t>Standardized konteiner</a:t>
            </a:r>
          </a:p>
          <a:p>
            <a:pPr lvl="2" eaLnBrk="1" hangingPunct="1"/>
            <a:r>
              <a:rPr lang="cs-CZ" smtClean="0">
                <a:latin typeface="Calibri" pitchFamily="34" charset="0"/>
              </a:rPr>
              <a:t>Standardized drapes</a:t>
            </a:r>
          </a:p>
          <a:p>
            <a:pPr eaLnBrk="1" hangingPunct="1"/>
            <a:r>
              <a:rPr lang="cs-CZ" smtClean="0">
                <a:latin typeface="Calibri" pitchFamily="34" charset="0"/>
              </a:rPr>
              <a:t>Assessment of </a:t>
            </a:r>
            <a:r>
              <a:rPr lang="en-US" smtClean="0">
                <a:latin typeface="Calibri" pitchFamily="34" charset="0"/>
              </a:rPr>
              <a:t>drapes</a:t>
            </a:r>
            <a:r>
              <a:rPr lang="cs-CZ" smtClean="0">
                <a:latin typeface="Calibri" pitchFamily="34" charset="0"/>
              </a:rPr>
              <a:t> weight</a:t>
            </a:r>
          </a:p>
          <a:p>
            <a:pPr eaLnBrk="1" hangingPunct="1"/>
            <a:r>
              <a:rPr lang="cs-CZ" smtClean="0">
                <a:latin typeface="Calibri" pitchFamily="34" charset="0"/>
              </a:rPr>
              <a:t>Changes in Hb and Htk</a:t>
            </a:r>
          </a:p>
          <a:p>
            <a:pPr eaLnBrk="1" hangingPunct="1"/>
            <a:r>
              <a:rPr lang="cs-CZ" smtClean="0">
                <a:latin typeface="Calibri" pitchFamily="34" charset="0"/>
              </a:rPr>
              <a:t>Hematins method - spectrophotometry</a:t>
            </a:r>
          </a:p>
          <a:p>
            <a:pPr eaLnBrk="1" hangingPunct="1"/>
            <a:endParaRPr lang="cs-CZ"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Brass-V drape</a:t>
            </a:r>
          </a:p>
        </p:txBody>
      </p:sp>
      <p:sp>
        <p:nvSpPr>
          <p:cNvPr id="64514" name="Rectangle 3"/>
          <p:cNvSpPr>
            <a:spLocks noGrp="1"/>
          </p:cNvSpPr>
          <p:nvPr>
            <p:ph type="body" sz="half" idx="4294967295"/>
          </p:nvPr>
        </p:nvSpPr>
        <p:spPr>
          <a:xfrm>
            <a:off x="842963" y="1716088"/>
            <a:ext cx="4038600" cy="4838700"/>
          </a:xfrm>
        </p:spPr>
        <p:txBody>
          <a:bodyPr/>
          <a:lstStyle/>
          <a:p>
            <a:pPr eaLnBrk="1" hangingPunct="1"/>
            <a:r>
              <a:rPr lang="cs-CZ" sz="2800" smtClean="0"/>
              <a:t>Brass </a:t>
            </a:r>
          </a:p>
          <a:p>
            <a:pPr eaLnBrk="1" hangingPunct="1"/>
            <a:r>
              <a:rPr lang="cs-CZ" sz="2800" smtClean="0"/>
              <a:t>Calibrated receptacle</a:t>
            </a:r>
          </a:p>
          <a:p>
            <a:pPr eaLnBrk="1" hangingPunct="1"/>
            <a:r>
              <a:rPr lang="en-US" sz="2800" smtClean="0"/>
              <a:t>Measurement comparable spectrophotometry</a:t>
            </a:r>
          </a:p>
          <a:p>
            <a:pPr eaLnBrk="1" hangingPunct="1"/>
            <a:r>
              <a:rPr lang="en-US" sz="2800" smtClean="0"/>
              <a:t>4 times more accurate than the estimate based on visualization</a:t>
            </a:r>
            <a:endParaRPr lang="cs-CZ" sz="2800" smtClean="0"/>
          </a:p>
        </p:txBody>
      </p:sp>
      <p:pic>
        <p:nvPicPr>
          <p:cNvPr id="64515" name="Picture 4"/>
          <p:cNvPicPr>
            <a:picLocks noChangeAspect="1" noChangeArrowheads="1"/>
          </p:cNvPicPr>
          <p:nvPr/>
        </p:nvPicPr>
        <p:blipFill>
          <a:blip r:embed="rId2"/>
          <a:srcRect/>
          <a:stretch>
            <a:fillRect/>
          </a:stretch>
        </p:blipFill>
        <p:spPr bwMode="auto">
          <a:xfrm>
            <a:off x="5435600" y="1412875"/>
            <a:ext cx="3319463" cy="4464050"/>
          </a:xfrm>
          <a:prstGeom prst="rect">
            <a:avLst/>
          </a:prstGeom>
          <a:solidFill>
            <a:schemeClr val="accent1"/>
          </a:solidFill>
          <a:ln w="76200">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eaLnBrk="1" fontAlgn="auto" hangingPunct="1">
              <a:spcAft>
                <a:spcPts val="0"/>
              </a:spcAft>
              <a:defRPr/>
            </a:pPr>
            <a:r>
              <a:rPr lang="cs-CZ" sz="4800" dirty="0" err="1" smtClean="0"/>
              <a:t>Deep</a:t>
            </a:r>
            <a:r>
              <a:rPr lang="cs-CZ" sz="4800" dirty="0" smtClean="0"/>
              <a:t> </a:t>
            </a:r>
            <a:r>
              <a:rPr lang="cs-CZ" sz="4800" dirty="0" err="1" smtClean="0"/>
              <a:t>venous</a:t>
            </a:r>
            <a:r>
              <a:rPr lang="cs-CZ" sz="4800" dirty="0" smtClean="0"/>
              <a:t> </a:t>
            </a:r>
            <a:r>
              <a:rPr lang="cs-CZ" sz="4800" dirty="0" err="1" smtClean="0"/>
              <a:t>thrombosis</a:t>
            </a:r>
            <a:r>
              <a:rPr lang="cs-CZ" sz="4800" dirty="0" smtClean="0"/>
              <a:t> and </a:t>
            </a:r>
            <a:r>
              <a:rPr lang="cs-CZ" sz="4800" dirty="0" err="1" smtClean="0"/>
              <a:t>pulmonary</a:t>
            </a:r>
            <a:r>
              <a:rPr lang="cs-CZ" sz="4800" dirty="0" smtClean="0"/>
              <a:t> </a:t>
            </a:r>
            <a:r>
              <a:rPr lang="cs-CZ" sz="4800" dirty="0" err="1" smtClean="0"/>
              <a:t>embolism</a:t>
            </a:r>
            <a:r>
              <a:rPr lang="cs-CZ" sz="4800" dirty="0" smtClean="0"/>
              <a:t> in </a:t>
            </a:r>
            <a:r>
              <a:rPr lang="cs-CZ" sz="4800" dirty="0" err="1" smtClean="0"/>
              <a:t>pregnancy</a:t>
            </a:r>
            <a:endParaRPr lang="cs-CZ" sz="4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PPH - etiology</a:t>
            </a:r>
          </a:p>
        </p:txBody>
      </p:sp>
      <p:sp>
        <p:nvSpPr>
          <p:cNvPr id="65538" name="Rectangle 3"/>
          <p:cNvSpPr>
            <a:spLocks noGrp="1"/>
          </p:cNvSpPr>
          <p:nvPr>
            <p:ph type="body" idx="4294967295"/>
          </p:nvPr>
        </p:nvSpPr>
        <p:spPr/>
        <p:txBody>
          <a:bodyPr/>
          <a:lstStyle/>
          <a:p>
            <a:pPr eaLnBrk="1" hangingPunct="1">
              <a:buClrTx/>
              <a:buSzTx/>
              <a:buFontTx/>
              <a:buNone/>
            </a:pPr>
            <a:r>
              <a:rPr lang="en-US" smtClean="0"/>
              <a:t>The causes of postpartum hemorrhage can be thought of as the </a:t>
            </a:r>
            <a:r>
              <a:rPr lang="en-US" b="1" smtClean="0"/>
              <a:t>four Ts</a:t>
            </a:r>
            <a:endParaRPr lang="cs-CZ" b="1" smtClean="0"/>
          </a:p>
          <a:p>
            <a:pPr lvl="1" eaLnBrk="1" hangingPunct="1">
              <a:buClrTx/>
              <a:buSzTx/>
            </a:pPr>
            <a:r>
              <a:rPr lang="en-US" b="1" smtClean="0"/>
              <a:t>Tone</a:t>
            </a:r>
          </a:p>
          <a:p>
            <a:pPr lvl="1" eaLnBrk="1" hangingPunct="1">
              <a:buClrTx/>
              <a:buSzTx/>
            </a:pPr>
            <a:r>
              <a:rPr lang="en-US" b="1" smtClean="0"/>
              <a:t>Tissue </a:t>
            </a:r>
          </a:p>
          <a:p>
            <a:pPr lvl="1" eaLnBrk="1" hangingPunct="1">
              <a:buClrTx/>
              <a:buSzTx/>
            </a:pPr>
            <a:r>
              <a:rPr lang="en-US" b="1" smtClean="0"/>
              <a:t>Trauma </a:t>
            </a:r>
          </a:p>
          <a:p>
            <a:pPr lvl="1" eaLnBrk="1" hangingPunct="1">
              <a:buClrTx/>
              <a:buSzTx/>
            </a:pPr>
            <a:r>
              <a:rPr lang="en-US" b="1" smtClean="0"/>
              <a:t>Thrombin</a:t>
            </a:r>
          </a:p>
          <a:p>
            <a:pPr eaLnBrk="1" hangingPunct="1">
              <a:buClrTx/>
              <a:buSzTx/>
              <a:buFontTx/>
              <a:buChar char="•"/>
            </a:pPr>
            <a:endParaRPr lang="en-US" b="1" smtClean="0"/>
          </a:p>
          <a:p>
            <a:pPr eaLnBrk="1" hangingPunct="1"/>
            <a:endParaRPr lang="cs-CZ"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Uterine atony</a:t>
            </a:r>
          </a:p>
        </p:txBody>
      </p:sp>
      <p:sp>
        <p:nvSpPr>
          <p:cNvPr id="66562" name="Rectangle 3"/>
          <p:cNvSpPr>
            <a:spLocks noGrp="1"/>
          </p:cNvSpPr>
          <p:nvPr>
            <p:ph type="body" idx="4294967295"/>
          </p:nvPr>
        </p:nvSpPr>
        <p:spPr/>
        <p:txBody>
          <a:bodyPr/>
          <a:lstStyle/>
          <a:p>
            <a:pPr eaLnBrk="1" hangingPunct="1">
              <a:buFont typeface="Wingdings" pitchFamily="2" charset="2"/>
              <a:buChar char="Ø"/>
            </a:pPr>
            <a:r>
              <a:rPr lang="en-US" smtClean="0"/>
              <a:t>Multiple gestation</a:t>
            </a:r>
          </a:p>
          <a:p>
            <a:pPr eaLnBrk="1" hangingPunct="1">
              <a:buFont typeface="Wingdings" pitchFamily="2" charset="2"/>
              <a:buChar char="Ø"/>
            </a:pPr>
            <a:r>
              <a:rPr lang="en-US" smtClean="0"/>
              <a:t>High parity</a:t>
            </a:r>
          </a:p>
          <a:p>
            <a:pPr eaLnBrk="1" hangingPunct="1">
              <a:buFont typeface="Wingdings" pitchFamily="2" charset="2"/>
              <a:buChar char="Ø"/>
            </a:pPr>
            <a:r>
              <a:rPr lang="en-US" smtClean="0"/>
              <a:t>Prolonged labor</a:t>
            </a:r>
          </a:p>
          <a:p>
            <a:pPr eaLnBrk="1" hangingPunct="1">
              <a:buFont typeface="Wingdings" pitchFamily="2" charset="2"/>
              <a:buChar char="Ø"/>
            </a:pPr>
            <a:r>
              <a:rPr lang="en-US" smtClean="0"/>
              <a:t>Chorioamnionitis </a:t>
            </a:r>
          </a:p>
          <a:p>
            <a:pPr eaLnBrk="1" hangingPunct="1">
              <a:buFont typeface="Wingdings" pitchFamily="2" charset="2"/>
              <a:buChar char="Ø"/>
            </a:pPr>
            <a:r>
              <a:rPr lang="en-US" smtClean="0"/>
              <a:t>Augmented labor</a:t>
            </a:r>
          </a:p>
          <a:p>
            <a:pPr eaLnBrk="1" hangingPunct="1">
              <a:buFont typeface="Wingdings" pitchFamily="2" charset="2"/>
              <a:buChar char="Ø"/>
            </a:pPr>
            <a:r>
              <a:rPr lang="en-US" smtClean="0"/>
              <a:t> Tocolytic agents</a:t>
            </a:r>
          </a:p>
          <a:p>
            <a:pPr eaLnBrk="1" hangingPunct="1"/>
            <a:endParaRPr lang="cs-CZ"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Tissue – retained uterine contents</a:t>
            </a:r>
          </a:p>
        </p:txBody>
      </p:sp>
      <p:sp>
        <p:nvSpPr>
          <p:cNvPr id="67586" name="Rectangle 3"/>
          <p:cNvSpPr>
            <a:spLocks noGrp="1"/>
          </p:cNvSpPr>
          <p:nvPr>
            <p:ph type="body" idx="4294967295"/>
          </p:nvPr>
        </p:nvSpPr>
        <p:spPr/>
        <p:txBody>
          <a:bodyPr/>
          <a:lstStyle/>
          <a:p>
            <a:pPr eaLnBrk="1" hangingPunct="1"/>
            <a:r>
              <a:rPr lang="en-US" smtClean="0"/>
              <a:t>Products of conception</a:t>
            </a:r>
          </a:p>
          <a:p>
            <a:pPr eaLnBrk="1" hangingPunct="1"/>
            <a:r>
              <a:rPr lang="en-US" smtClean="0"/>
              <a:t>Blood clots</a:t>
            </a:r>
          </a:p>
          <a:p>
            <a:pPr eaLnBrk="1" hangingPunct="1"/>
            <a:endParaRPr lang="cs-CZ"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Tissue – placental abnormalities</a:t>
            </a:r>
          </a:p>
        </p:txBody>
      </p:sp>
      <p:sp>
        <p:nvSpPr>
          <p:cNvPr id="68610" name="Rectangle 3"/>
          <p:cNvSpPr>
            <a:spLocks noGrp="1"/>
          </p:cNvSpPr>
          <p:nvPr>
            <p:ph type="body" idx="4294967295"/>
          </p:nvPr>
        </p:nvSpPr>
        <p:spPr/>
        <p:txBody>
          <a:bodyPr/>
          <a:lstStyle/>
          <a:p>
            <a:pPr eaLnBrk="1" hangingPunct="1"/>
            <a:r>
              <a:rPr lang="cs-CZ" smtClean="0"/>
              <a:t>Congenital – bicorporate uterus</a:t>
            </a:r>
          </a:p>
          <a:p>
            <a:pPr eaLnBrk="1" hangingPunct="1"/>
            <a:r>
              <a:rPr lang="cs-CZ" smtClean="0"/>
              <a:t>Location – placenta praevia</a:t>
            </a:r>
          </a:p>
          <a:p>
            <a:pPr eaLnBrk="1" hangingPunct="1"/>
            <a:r>
              <a:rPr lang="cs-CZ" smtClean="0"/>
              <a:t>Attachment – placenta accreta</a:t>
            </a:r>
          </a:p>
          <a:p>
            <a:pPr eaLnBrk="1" hangingPunct="1"/>
            <a:r>
              <a:rPr lang="cs-CZ" smtClean="0"/>
              <a:t>Acquired structural – previous surgery</a:t>
            </a:r>
          </a:p>
          <a:p>
            <a:pPr eaLnBrk="1" hangingPunct="1"/>
            <a:r>
              <a:rPr lang="cs-CZ" smtClean="0"/>
              <a:t> </a:t>
            </a:r>
          </a:p>
          <a:p>
            <a:pPr eaLnBrk="1" hangingPunct="1"/>
            <a:endParaRPr lang="cs-CZ"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placentaprevia"/>
          <p:cNvPicPr>
            <a:picLocks noChangeAspect="1" noChangeArrowheads="1"/>
          </p:cNvPicPr>
          <p:nvPr/>
        </p:nvPicPr>
        <p:blipFill>
          <a:blip r:embed="rId3"/>
          <a:srcRect/>
          <a:stretch>
            <a:fillRect/>
          </a:stretch>
        </p:blipFill>
        <p:spPr bwMode="auto">
          <a:xfrm>
            <a:off x="533400" y="457200"/>
            <a:ext cx="3954463" cy="5715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Trauma</a:t>
            </a:r>
          </a:p>
        </p:txBody>
      </p:sp>
      <p:sp>
        <p:nvSpPr>
          <p:cNvPr id="71682" name="Rectangle 3"/>
          <p:cNvSpPr>
            <a:spLocks noGrp="1"/>
          </p:cNvSpPr>
          <p:nvPr>
            <p:ph type="body" idx="4294967295"/>
          </p:nvPr>
        </p:nvSpPr>
        <p:spPr/>
        <p:txBody>
          <a:bodyPr/>
          <a:lstStyle/>
          <a:p>
            <a:pPr eaLnBrk="1" hangingPunct="1"/>
            <a:r>
              <a:rPr lang="cs-CZ" smtClean="0"/>
              <a:t>Planned – SC, episiotomy</a:t>
            </a:r>
          </a:p>
          <a:p>
            <a:pPr eaLnBrk="1" hangingPunct="1"/>
            <a:r>
              <a:rPr lang="cs-CZ" smtClean="0"/>
              <a:t>Unplaned - v</a:t>
            </a:r>
            <a:r>
              <a:rPr lang="en-US" smtClean="0"/>
              <a:t>aginal/cervical tear</a:t>
            </a:r>
            <a:r>
              <a:rPr lang="cs-CZ" smtClean="0"/>
              <a:t>, s</a:t>
            </a:r>
            <a:r>
              <a:rPr lang="en-US" smtClean="0"/>
              <a:t>urgical trauma</a:t>
            </a:r>
          </a:p>
          <a:p>
            <a:pPr eaLnBrk="1" hangingPunct="1">
              <a:spcBef>
                <a:spcPct val="50000"/>
              </a:spcBef>
              <a:buClrTx/>
              <a:buSzTx/>
              <a:buFontTx/>
              <a:buChar char="•"/>
            </a:pPr>
            <a:endParaRPr lang="cs-CZ"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Thrombin – coagulation disorders</a:t>
            </a:r>
          </a:p>
        </p:txBody>
      </p:sp>
      <p:sp>
        <p:nvSpPr>
          <p:cNvPr id="72706" name="Rectangle 3"/>
          <p:cNvSpPr>
            <a:spLocks noGrp="1"/>
          </p:cNvSpPr>
          <p:nvPr>
            <p:ph type="body" idx="4294967295"/>
          </p:nvPr>
        </p:nvSpPr>
        <p:spPr/>
        <p:txBody>
          <a:bodyPr/>
          <a:lstStyle/>
          <a:p>
            <a:pPr eaLnBrk="1" hangingPunct="1"/>
            <a:r>
              <a:rPr lang="cs-CZ" smtClean="0"/>
              <a:t>Congenital - </a:t>
            </a:r>
            <a:r>
              <a:rPr lang="en-US" b="1" smtClean="0"/>
              <a:t>Von Willebrand's disease</a:t>
            </a:r>
          </a:p>
          <a:p>
            <a:pPr eaLnBrk="1" hangingPunct="1"/>
            <a:r>
              <a:rPr lang="cs-CZ" smtClean="0"/>
              <a:t>Acquired – </a:t>
            </a:r>
            <a:r>
              <a:rPr lang="en-US" smtClean="0"/>
              <a:t>DIC</a:t>
            </a:r>
            <a:r>
              <a:rPr lang="cs-CZ" smtClean="0"/>
              <a:t>, d</a:t>
            </a:r>
            <a:r>
              <a:rPr lang="en-US" smtClean="0"/>
              <a:t>ilutional coagulopathy</a:t>
            </a:r>
            <a:r>
              <a:rPr lang="cs-CZ" smtClean="0"/>
              <a:t>, h</a:t>
            </a:r>
            <a:r>
              <a:rPr lang="en-US" smtClean="0"/>
              <a:t>eparin</a:t>
            </a:r>
            <a:endParaRPr lang="cs-CZ"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a:srcRect/>
          <a:stretch>
            <a:fillRect/>
          </a:stretch>
        </p:blipFill>
        <p:spPr bwMode="auto">
          <a:xfrm>
            <a:off x="179388" y="188913"/>
            <a:ext cx="3887787" cy="2495550"/>
          </a:xfrm>
          <a:prstGeom prst="rect">
            <a:avLst/>
          </a:prstGeom>
          <a:noFill/>
          <a:ln w="9525">
            <a:noFill/>
            <a:miter lim="800000"/>
            <a:headEnd/>
            <a:tailEnd/>
          </a:ln>
        </p:spPr>
      </p:pic>
      <p:pic>
        <p:nvPicPr>
          <p:cNvPr id="73730" name="Picture 3"/>
          <p:cNvPicPr>
            <a:picLocks noChangeAspect="1" noChangeArrowheads="1"/>
          </p:cNvPicPr>
          <p:nvPr/>
        </p:nvPicPr>
        <p:blipFill>
          <a:blip r:embed="rId4"/>
          <a:srcRect/>
          <a:stretch>
            <a:fillRect/>
          </a:stretch>
        </p:blipFill>
        <p:spPr bwMode="auto">
          <a:xfrm>
            <a:off x="2700338" y="1916113"/>
            <a:ext cx="4032250" cy="2586037"/>
          </a:xfrm>
          <a:prstGeom prst="rect">
            <a:avLst/>
          </a:prstGeom>
          <a:noFill/>
          <a:ln w="9525">
            <a:noFill/>
            <a:miter lim="800000"/>
            <a:headEnd/>
            <a:tailEnd/>
          </a:ln>
        </p:spPr>
      </p:pic>
      <p:pic>
        <p:nvPicPr>
          <p:cNvPr id="73731" name="Picture 4"/>
          <p:cNvPicPr>
            <a:picLocks noChangeAspect="1" noChangeArrowheads="1"/>
          </p:cNvPicPr>
          <p:nvPr/>
        </p:nvPicPr>
        <p:blipFill>
          <a:blip r:embed="rId5"/>
          <a:srcRect/>
          <a:stretch>
            <a:fillRect/>
          </a:stretch>
        </p:blipFill>
        <p:spPr bwMode="auto">
          <a:xfrm>
            <a:off x="5183188" y="4149725"/>
            <a:ext cx="3787775"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Prevention</a:t>
            </a:r>
          </a:p>
        </p:txBody>
      </p:sp>
      <p:sp>
        <p:nvSpPr>
          <p:cNvPr id="75778" name="Rectangle 3"/>
          <p:cNvSpPr>
            <a:spLocks noGrp="1"/>
          </p:cNvSpPr>
          <p:nvPr>
            <p:ph type="body" idx="4294967295"/>
          </p:nvPr>
        </p:nvSpPr>
        <p:spPr/>
        <p:txBody>
          <a:bodyPr/>
          <a:lstStyle/>
          <a:p>
            <a:pPr eaLnBrk="1" hangingPunct="1"/>
            <a:r>
              <a:rPr lang="cs-CZ" smtClean="0"/>
              <a:t>Risk factors</a:t>
            </a:r>
          </a:p>
          <a:p>
            <a:pPr eaLnBrk="1" hangingPunct="1"/>
            <a:r>
              <a:rPr lang="cs-CZ" smtClean="0"/>
              <a:t>Prophylactic oxytocics </a:t>
            </a:r>
          </a:p>
          <a:p>
            <a:pPr lvl="1" eaLnBrk="1" hangingPunct="1"/>
            <a:r>
              <a:rPr lang="en-US" sz="2400" smtClean="0">
                <a:latin typeface="Calibri" pitchFamily="34" charset="0"/>
                <a:cs typeface="Arial" charset="0"/>
              </a:rPr>
              <a:t>Prophylactic oxytocics should be offered </a:t>
            </a:r>
            <a:r>
              <a:rPr lang="en-US" sz="2400" u="sng" smtClean="0">
                <a:latin typeface="Calibri" pitchFamily="34" charset="0"/>
                <a:cs typeface="Arial" charset="0"/>
              </a:rPr>
              <a:t>routinely</a:t>
            </a:r>
            <a:r>
              <a:rPr lang="en-US" sz="2400" smtClean="0">
                <a:latin typeface="Calibri" pitchFamily="34" charset="0"/>
                <a:cs typeface="Arial" charset="0"/>
              </a:rPr>
              <a:t> in the management of the third stage of labour as they reduce the risk of PPH by about 60%</a:t>
            </a:r>
            <a:endParaRPr lang="cs-CZ" sz="2400" smtClean="0">
              <a:latin typeface="Calibri" pitchFamily="34" charset="0"/>
              <a:cs typeface="Arial" charset="0"/>
            </a:endParaRPr>
          </a:p>
          <a:p>
            <a:pPr eaLnBrk="1" hangingPunct="1"/>
            <a:r>
              <a:rPr lang="cs-CZ" sz="2800" smtClean="0">
                <a:latin typeface="Calibri" pitchFamily="34" charset="0"/>
                <a:cs typeface="Arial" charset="0"/>
              </a:rPr>
              <a:t>Prevention of anemia</a:t>
            </a:r>
          </a:p>
          <a:p>
            <a:pPr eaLnBrk="1" hangingPunct="1"/>
            <a:r>
              <a:rPr lang="cs-CZ" sz="2800" smtClean="0">
                <a:latin typeface="Calibri" pitchFamily="34" charset="0"/>
                <a:cs typeface="Arial" charset="0"/>
              </a:rPr>
              <a:t>Coagulation studies</a:t>
            </a:r>
          </a:p>
          <a:p>
            <a:pPr eaLnBrk="1" hangingPunct="1"/>
            <a:r>
              <a:rPr lang="cs-CZ" sz="2800" smtClean="0">
                <a:latin typeface="Calibri" pitchFamily="34" charset="0"/>
                <a:cs typeface="Arial" charset="0"/>
              </a:rPr>
              <a:t>Imagine investigations</a:t>
            </a:r>
          </a:p>
          <a:p>
            <a:pPr eaLnBrk="1" hangingPunct="1"/>
            <a:endParaRPr lang="cs-CZ" sz="2800" smtClean="0">
              <a:latin typeface="Calibri" pitchFamily="34" charset="0"/>
              <a:cs typeface="Arial" charset="0"/>
            </a:endParaRPr>
          </a:p>
          <a:p>
            <a:pPr eaLnBrk="1" hangingPunct="1"/>
            <a:endParaRPr lang="cs-CZ" sz="2800" smtClean="0">
              <a:latin typeface="Calibri" pitchFamily="34" charset="0"/>
              <a:cs typeface="Arial" charset="0"/>
            </a:endParaRPr>
          </a:p>
          <a:p>
            <a:pPr eaLnBrk="1" hangingPunct="1"/>
            <a:endParaRPr lang="cs-CZ" smtClean="0"/>
          </a:p>
          <a:p>
            <a:pPr eaLnBrk="1" hangingPunct="1"/>
            <a:endParaRPr lang="cs-CZ"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PPH - Risk factors</a:t>
            </a:r>
          </a:p>
        </p:txBody>
      </p:sp>
      <p:graphicFrame>
        <p:nvGraphicFramePr>
          <p:cNvPr id="23570" name="Group 18"/>
          <p:cNvGraphicFramePr>
            <a:graphicFrameLocks noGrp="1"/>
          </p:cNvGraphicFramePr>
          <p:nvPr>
            <p:ph idx="4294967295"/>
          </p:nvPr>
        </p:nvGraphicFramePr>
        <p:xfrm>
          <a:off x="323850" y="1700213"/>
          <a:ext cx="8496300" cy="4838700"/>
        </p:xfrm>
        <a:graphic>
          <a:graphicData uri="http://schemas.openxmlformats.org/drawingml/2006/table">
            <a:tbl>
              <a:tblPr rtl="1"/>
              <a:tblGrid>
                <a:gridCol w="2079625"/>
                <a:gridCol w="6416675"/>
              </a:tblGrid>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odds ratio for PPH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Risk Factor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5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13</a:t>
                      </a:r>
                      <a:endParaRPr kumimoji="0" lang="ar-SA" sz="2400" b="1"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12</a:t>
                      </a:r>
                      <a:endParaRPr kumimoji="0" lang="ar-SA" sz="2400" b="1"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5</a:t>
                      </a:r>
                      <a:endParaRPr kumimoji="0" lang="ar-SA" sz="2400" b="1"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charset="0"/>
                        </a:rPr>
                        <a:t>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smtClean="0">
                          <a:ln>
                            <a:noFill/>
                          </a:ln>
                          <a:solidFill>
                            <a:schemeClr val="tx1"/>
                          </a:solidFill>
                          <a:effectLst/>
                          <a:latin typeface="Calibri" pitchFamily="34" charset="0"/>
                          <a:cs typeface="Arial" charset="0"/>
                        </a:rPr>
                        <a:t>Proven abruptio placentae</a:t>
                      </a:r>
                      <a:r>
                        <a:rPr kumimoji="0" lang="ar-SA" sz="2400" b="1" i="0" u="none" strike="noStrike" cap="none" normalizeH="0" baseline="0" smtClean="0">
                          <a:ln>
                            <a:noFill/>
                          </a:ln>
                          <a:solidFill>
                            <a:schemeClr val="tx1"/>
                          </a:solidFill>
                          <a:effectLst/>
                          <a:latin typeface="Calibri" pitchFamily="34" charset="0"/>
                          <a:cs typeface="Arial" charset="0"/>
                        </a:rPr>
                        <a:t> </a:t>
                      </a:r>
                      <a:endParaRPr kumimoji="0" lang="en-US" sz="2400" b="1"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ar-SA" sz="2400" b="1"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smtClean="0">
                          <a:ln>
                            <a:noFill/>
                          </a:ln>
                          <a:solidFill>
                            <a:schemeClr val="tx1"/>
                          </a:solidFill>
                          <a:effectLst/>
                          <a:latin typeface="Calibri" pitchFamily="34" charset="0"/>
                          <a:cs typeface="Arial" charset="0"/>
                        </a:rPr>
                        <a:t>Known placenta praevia</a:t>
                      </a:r>
                      <a:r>
                        <a:rPr kumimoji="0" lang="ar-SA" sz="2400" b="1" i="0" u="none" strike="noStrike" cap="none" normalizeH="0" baseline="0" smtClean="0">
                          <a:ln>
                            <a:noFill/>
                          </a:ln>
                          <a:solidFill>
                            <a:schemeClr val="tx1"/>
                          </a:solidFill>
                          <a:effectLst/>
                          <a:latin typeface="Calibri" pitchFamily="34" charset="0"/>
                          <a:cs typeface="Arial" charset="0"/>
                        </a:rPr>
                        <a:t> </a:t>
                      </a:r>
                      <a:endParaRPr kumimoji="0" lang="en-US" sz="2400" b="1"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ar-SA" sz="2400" b="1"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smtClean="0">
                          <a:ln>
                            <a:noFill/>
                          </a:ln>
                          <a:solidFill>
                            <a:schemeClr val="tx1"/>
                          </a:solidFill>
                          <a:effectLst/>
                          <a:latin typeface="Calibri" pitchFamily="34" charset="0"/>
                          <a:cs typeface="Arial" charset="0"/>
                        </a:rPr>
                        <a:t>Multiple pregnancy</a:t>
                      </a:r>
                      <a:r>
                        <a:rPr kumimoji="0" lang="ar-SA" sz="2400" b="1" i="0" u="none" strike="noStrike" cap="none" normalizeH="0" baseline="0" smtClean="0">
                          <a:ln>
                            <a:noFill/>
                          </a:ln>
                          <a:solidFill>
                            <a:schemeClr val="tx1"/>
                          </a:solidFill>
                          <a:effectLst/>
                          <a:latin typeface="Calibri" pitchFamily="34" charset="0"/>
                          <a:cs typeface="Arial" charset="0"/>
                        </a:rPr>
                        <a:t> </a:t>
                      </a:r>
                      <a:endParaRPr kumimoji="0" lang="en-US" sz="2400" b="1"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ar-SA" sz="2400" b="1"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smtClean="0">
                          <a:ln>
                            <a:noFill/>
                          </a:ln>
                          <a:solidFill>
                            <a:schemeClr val="tx1"/>
                          </a:solidFill>
                          <a:effectLst/>
                          <a:latin typeface="Calibri" pitchFamily="34" charset="0"/>
                          <a:cs typeface="Arial" charset="0"/>
                        </a:rPr>
                        <a:t>Pre-eclampsia/gestational hypertension</a:t>
                      </a:r>
                      <a:r>
                        <a:rPr kumimoji="0" lang="ar-SA" sz="2400" b="1" i="0" u="none" strike="noStrike" cap="none" normalizeH="0" baseline="0" smtClean="0">
                          <a:ln>
                            <a:noFill/>
                          </a:ln>
                          <a:solidFill>
                            <a:schemeClr val="tx1"/>
                          </a:solidFill>
                          <a:effectLst/>
                          <a:latin typeface="Calibri" pitchFamily="34" charset="0"/>
                          <a:cs typeface="Arial" charset="0"/>
                        </a:rPr>
                        <a:t> </a:t>
                      </a:r>
                      <a:endParaRPr kumimoji="0" lang="cs-CZ" sz="2400" b="1" i="0" u="none" strike="noStrike" cap="none" normalizeH="0" baseline="0" smtClean="0">
                        <a:ln>
                          <a:noFill/>
                        </a:ln>
                        <a:solidFill>
                          <a:schemeClr val="tx1"/>
                        </a:solidFill>
                        <a:effectLst/>
                        <a:latin typeface="Calibri" pitchFamily="34"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smtClean="0"/>
              <a:t>Epidemiology </a:t>
            </a:r>
            <a:r>
              <a:rPr lang="cs-CZ" dirty="0" err="1" smtClean="0"/>
              <a:t>of</a:t>
            </a:r>
            <a:r>
              <a:rPr lang="cs-CZ" dirty="0" smtClean="0"/>
              <a:t> DVT</a:t>
            </a:r>
            <a:endParaRPr lang="cs-CZ" dirty="0"/>
          </a:p>
        </p:txBody>
      </p:sp>
      <p:sp>
        <p:nvSpPr>
          <p:cNvPr id="22530" name="Zástupný symbol pro obsah 2"/>
          <p:cNvSpPr>
            <a:spLocks noGrp="1"/>
          </p:cNvSpPr>
          <p:nvPr>
            <p:ph idx="1"/>
          </p:nvPr>
        </p:nvSpPr>
        <p:spPr/>
        <p:txBody>
          <a:bodyPr/>
          <a:lstStyle/>
          <a:p>
            <a:pPr eaLnBrk="1" hangingPunct="1"/>
            <a:r>
              <a:rPr lang="cs-CZ" smtClean="0"/>
              <a:t>Prevalence 0,5-2/1000 pregnancies</a:t>
            </a:r>
          </a:p>
          <a:p>
            <a:pPr eaLnBrk="1" hangingPunct="1"/>
            <a:r>
              <a:rPr lang="cs-CZ" smtClean="0"/>
              <a:t>Mortality 1,1 deaths per 100 000 pregnancies</a:t>
            </a:r>
          </a:p>
          <a:p>
            <a:pPr eaLnBrk="1" hangingPunct="1"/>
            <a:r>
              <a:rPr lang="cs-CZ" smtClean="0"/>
              <a:t>Pregnancy increases the risk of DVT 4-5 fold over the nonpregnant state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91" name="Group 15"/>
          <p:cNvGraphicFramePr>
            <a:graphicFrameLocks noGrp="1"/>
          </p:cNvGraphicFramePr>
          <p:nvPr/>
        </p:nvGraphicFramePr>
        <p:xfrm>
          <a:off x="395288" y="404813"/>
          <a:ext cx="8458200" cy="4157662"/>
        </p:xfrm>
        <a:graphic>
          <a:graphicData uri="http://schemas.openxmlformats.org/drawingml/2006/table">
            <a:tbl>
              <a:tblPr rtl="1"/>
              <a:tblGrid>
                <a:gridCol w="1990725"/>
                <a:gridCol w="646747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odds ratio for PPH</a:t>
                      </a:r>
                      <a:r>
                        <a:rPr kumimoji="0" lang="ar-SA" sz="2000" b="0" i="0" u="none" strike="noStrike" cap="none" normalizeH="0" baseline="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smtClean="0">
                        <a:ln>
                          <a:noFill/>
                        </a:ln>
                        <a:solidFill>
                          <a:schemeClr val="tx1"/>
                        </a:solidFill>
                        <a:effectLst/>
                        <a:latin typeface="Calibri"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34" charset="0"/>
                          <a:cs typeface="Arial" charset="0"/>
                        </a:rPr>
                        <a:t>Risk factor</a:t>
                      </a:r>
                      <a:endParaRPr kumimoji="0" lang="ar-SA" sz="3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9</a:t>
                      </a:r>
                      <a:endParaRPr kumimoji="0" lang="en-US" sz="24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4</a:t>
                      </a:r>
                      <a:endParaRPr kumimoji="0" lang="en-US" sz="24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5</a:t>
                      </a:r>
                      <a:endParaRPr kumimoji="0" lang="en-US" sz="24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5</a:t>
                      </a:r>
                      <a:endParaRPr kumimoji="0" lang="en-US" sz="24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2</a:t>
                      </a:r>
                      <a:endParaRPr kumimoji="0" lang="en-US" sz="24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2</a:t>
                      </a:r>
                      <a:endParaRPr kumimoji="0" lang="en-US" sz="2400" b="0" i="0" u="none" strike="noStrike" cap="none" normalizeH="0" baseline="0" smtClean="0">
                        <a:ln>
                          <a:noFill/>
                        </a:ln>
                        <a:solidFill>
                          <a:schemeClr val="tx1"/>
                        </a:solidFill>
                        <a:effectLst/>
                        <a:latin typeface="Calibri"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cs typeface="Arial" charset="0"/>
                        </a:rPr>
                        <a:t>Delivery by emergency Caesarean section</a:t>
                      </a:r>
                      <a:r>
                        <a:rPr kumimoji="0" lang="en-US" sz="2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cs typeface="Arial" charset="0"/>
                        </a:rPr>
                        <a:t>Delivery by elective Caesarean section</a:t>
                      </a:r>
                      <a:r>
                        <a:rPr kumimoji="0" lang="en-US" sz="2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cs typeface="Arial" charset="0"/>
                        </a:rPr>
                        <a:t>Retained placenta</a:t>
                      </a:r>
                      <a:r>
                        <a:rPr kumimoji="0" lang="en-US" sz="2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cs typeface="Arial" charset="0"/>
                        </a:rPr>
                        <a:t>Mediolateral episiotomy</a:t>
                      </a:r>
                      <a:r>
                        <a:rPr kumimoji="0" lang="en-US" sz="2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cs typeface="Arial" charset="0"/>
                        </a:rPr>
                        <a:t>Operative vaginal delivery</a:t>
                      </a:r>
                      <a:r>
                        <a:rPr kumimoji="0" lang="en-US" sz="2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cs typeface="Arial" charset="0"/>
                        </a:rPr>
                        <a:t>Prolonged labour (&gt;12 hours)</a:t>
                      </a:r>
                      <a:r>
                        <a:rPr kumimoji="0" lang="en-US" sz="2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cs typeface="Arial" charset="0"/>
                        </a:rPr>
                        <a:t>Big baby (&gt;4 kg)</a:t>
                      </a:r>
                      <a:r>
                        <a:rPr kumimoji="0" lang="en-US" sz="2400" b="0" i="0" u="none" strike="noStrike" cap="none" normalizeH="0" baseline="0" smtClean="0">
                          <a:ln>
                            <a:noFill/>
                          </a:ln>
                          <a:solidFill>
                            <a:schemeClr val="tx1"/>
                          </a:solidFill>
                          <a:effectLst/>
                          <a:latin typeface="Calibri" pitchFamily="34"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srcRect/>
          <a:stretch>
            <a:fillRect/>
          </a:stretch>
        </p:blipFill>
        <p:spPr bwMode="auto">
          <a:xfrm>
            <a:off x="252413" y="404813"/>
            <a:ext cx="8434387" cy="3163887"/>
          </a:xfrm>
          <a:prstGeom prst="rect">
            <a:avLst/>
          </a:prstGeom>
          <a:noFill/>
          <a:ln w="76200">
            <a:solidFill>
              <a:schemeClr val="tx1"/>
            </a:solidFill>
            <a:miter lim="800000"/>
            <a:headEnd/>
            <a:tailEnd/>
          </a:ln>
        </p:spPr>
      </p:pic>
      <p:sp>
        <p:nvSpPr>
          <p:cNvPr id="78850" name="Text Box 3"/>
          <p:cNvSpPr txBox="1">
            <a:spLocks noChangeArrowheads="1"/>
          </p:cNvSpPr>
          <p:nvPr/>
        </p:nvSpPr>
        <p:spPr bwMode="auto">
          <a:xfrm>
            <a:off x="449263" y="3975100"/>
            <a:ext cx="8389937" cy="2303463"/>
          </a:xfrm>
          <a:prstGeom prst="rect">
            <a:avLst/>
          </a:prstGeom>
          <a:noFill/>
          <a:ln w="76200">
            <a:solidFill>
              <a:srgbClr val="FF3300"/>
            </a:solidFill>
            <a:miter lim="800000"/>
            <a:headEnd/>
            <a:tailEnd/>
          </a:ln>
        </p:spPr>
        <p:txBody>
          <a:bodyPr wrap="none">
            <a:spAutoFit/>
          </a:bodyPr>
          <a:lstStyle/>
          <a:p>
            <a:pPr>
              <a:buFontTx/>
              <a:buChar char="•"/>
            </a:pPr>
            <a:r>
              <a:rPr lang="cs-CZ" sz="2800">
                <a:latin typeface="Times New Roman" pitchFamily="18" charset="0"/>
              </a:rPr>
              <a:t> loss of the hypoechogenic retroplacental zone</a:t>
            </a:r>
          </a:p>
          <a:p>
            <a:pPr>
              <a:buFontTx/>
              <a:buChar char="•"/>
            </a:pPr>
            <a:r>
              <a:rPr lang="cs-CZ" sz="2800">
                <a:latin typeface="Times New Roman" pitchFamily="18" charset="0"/>
              </a:rPr>
              <a:t> irregular uterine serosa</a:t>
            </a:r>
          </a:p>
          <a:p>
            <a:pPr>
              <a:buFontTx/>
              <a:buChar char="•"/>
            </a:pPr>
            <a:r>
              <a:rPr lang="cs-CZ" sz="2800">
                <a:latin typeface="Times New Roman" pitchFamily="18" charset="0"/>
              </a:rPr>
              <a:t> </a:t>
            </a:r>
            <a:r>
              <a:rPr lang="cs-CZ" sz="2800">
                <a:solidFill>
                  <a:srgbClr val="FF3300"/>
                </a:solidFill>
                <a:latin typeface="Times New Roman" pitchFamily="18" charset="0"/>
              </a:rPr>
              <a:t>high vascularisation between myometrium and placenta</a:t>
            </a:r>
          </a:p>
          <a:p>
            <a:pPr>
              <a:buFontTx/>
              <a:buChar char="•"/>
            </a:pPr>
            <a:r>
              <a:rPr lang="cs-CZ" sz="2800">
                <a:solidFill>
                  <a:srgbClr val="FF3300"/>
                </a:solidFill>
                <a:latin typeface="Times New Roman" pitchFamily="18" charset="0"/>
              </a:rPr>
              <a:t> intraplacental lacunae</a:t>
            </a:r>
          </a:p>
          <a:p>
            <a:pPr>
              <a:buFontTx/>
              <a:buChar char="•"/>
            </a:pPr>
            <a:r>
              <a:rPr lang="cs-CZ" sz="2800">
                <a:latin typeface="Times New Roman" pitchFamily="18" charset="0"/>
              </a:rPr>
              <a:t> </a:t>
            </a:r>
            <a:r>
              <a:rPr lang="cs-CZ" sz="2800">
                <a:solidFill>
                  <a:schemeClr val="accent2"/>
                </a:solidFill>
                <a:latin typeface="Times New Roman" pitchFamily="18" charset="0"/>
              </a:rPr>
              <a:t>thinning of uterine wall</a:t>
            </a:r>
            <a:endParaRPr lang="cs-CZ" sz="2800">
              <a:latin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g4a116f5"/>
          <p:cNvPicPr>
            <a:picLocks noChangeAspect="1" noChangeArrowheads="1"/>
          </p:cNvPicPr>
          <p:nvPr/>
        </p:nvPicPr>
        <p:blipFill>
          <a:blip r:embed="rId3"/>
          <a:srcRect/>
          <a:stretch>
            <a:fillRect/>
          </a:stretch>
        </p:blipFill>
        <p:spPr bwMode="auto">
          <a:xfrm>
            <a:off x="611188" y="260350"/>
            <a:ext cx="3689350" cy="5184775"/>
          </a:xfrm>
          <a:prstGeom prst="rect">
            <a:avLst/>
          </a:prstGeom>
          <a:noFill/>
          <a:ln w="9525">
            <a:noFill/>
            <a:miter lim="800000"/>
            <a:headEnd/>
            <a:tailEnd/>
          </a:ln>
        </p:spPr>
      </p:pic>
      <p:pic>
        <p:nvPicPr>
          <p:cNvPr id="80898" name="Picture 3" descr="OB_3_Abnormal_Placenta_Accreta"/>
          <p:cNvPicPr>
            <a:picLocks noChangeAspect="1" noChangeArrowheads="1"/>
          </p:cNvPicPr>
          <p:nvPr/>
        </p:nvPicPr>
        <p:blipFill>
          <a:blip r:embed="rId4"/>
          <a:srcRect/>
          <a:stretch>
            <a:fillRect/>
          </a:stretch>
        </p:blipFill>
        <p:spPr bwMode="auto">
          <a:xfrm>
            <a:off x="5724525" y="260350"/>
            <a:ext cx="3011488" cy="2259013"/>
          </a:xfrm>
          <a:prstGeom prst="rect">
            <a:avLst/>
          </a:prstGeom>
          <a:noFill/>
          <a:ln w="9525">
            <a:noFill/>
            <a:miter lim="800000"/>
            <a:headEnd/>
            <a:tailEnd/>
          </a:ln>
        </p:spPr>
      </p:pic>
      <p:pic>
        <p:nvPicPr>
          <p:cNvPr id="80899" name="Picture 4" descr="g4a116f6"/>
          <p:cNvPicPr>
            <a:picLocks noChangeAspect="1" noChangeArrowheads="1"/>
          </p:cNvPicPr>
          <p:nvPr/>
        </p:nvPicPr>
        <p:blipFill>
          <a:blip r:embed="rId5"/>
          <a:srcRect/>
          <a:stretch>
            <a:fillRect/>
          </a:stretch>
        </p:blipFill>
        <p:spPr bwMode="auto">
          <a:xfrm>
            <a:off x="6084888" y="2781300"/>
            <a:ext cx="2425700" cy="33115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Management</a:t>
            </a:r>
          </a:p>
        </p:txBody>
      </p:sp>
      <p:sp>
        <p:nvSpPr>
          <p:cNvPr id="82946" name="Rectangle 3"/>
          <p:cNvSpPr>
            <a:spLocks noGrp="1"/>
          </p:cNvSpPr>
          <p:nvPr>
            <p:ph type="body" idx="4294967295"/>
          </p:nvPr>
        </p:nvSpPr>
        <p:spPr/>
        <p:txBody>
          <a:bodyPr/>
          <a:lstStyle/>
          <a:p>
            <a:pPr eaLnBrk="1" hangingPunct="1"/>
            <a:r>
              <a:rPr lang="cs-CZ" smtClean="0"/>
              <a:t>Guidelines</a:t>
            </a:r>
          </a:p>
          <a:p>
            <a:pPr lvl="1" eaLnBrk="1" hangingPunct="1"/>
            <a:r>
              <a:rPr lang="cs-CZ" smtClean="0"/>
              <a:t>COMMUNICATE. </a:t>
            </a:r>
          </a:p>
          <a:p>
            <a:pPr lvl="1" eaLnBrk="1" hangingPunct="1"/>
            <a:r>
              <a:rPr lang="cs-CZ" smtClean="0"/>
              <a:t>RESUSCITATE.</a:t>
            </a:r>
          </a:p>
          <a:p>
            <a:pPr lvl="1" eaLnBrk="1" hangingPunct="1"/>
            <a:r>
              <a:rPr lang="cs-CZ" smtClean="0"/>
              <a:t> MONITOR / INVESTIGATE. </a:t>
            </a:r>
          </a:p>
          <a:p>
            <a:pPr lvl="1" eaLnBrk="1" hangingPunct="1"/>
            <a:r>
              <a:rPr lang="cs-CZ" smtClean="0"/>
              <a:t>STOP THE BLEEDING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04800"/>
            <a:ext cx="8458200" cy="1447800"/>
          </a:xfrm>
        </p:spPr>
        <p:txBody>
          <a:bodyPr wrap="square" lIns="91440" tIns="45720" rIns="91440" bIns="45720" numCol="1" anchorCtr="0" compatLnSpc="1">
            <a:prstTxWarp prst="textNoShape">
              <a:avLst/>
            </a:prstTxWarp>
          </a:bodyPr>
          <a:lstStyle/>
          <a:p>
            <a:pPr eaLnBrk="1" hangingPunct="1">
              <a:defRPr/>
            </a:pPr>
            <a:r>
              <a:rPr lang="en-US" sz="4900" b="1" smtClean="0">
                <a:solidFill>
                  <a:schemeClr val="tx1"/>
                </a:solidFill>
                <a:effectLst>
                  <a:outerShdw blurRad="38100" dist="38100" dir="2700000" algn="tl">
                    <a:srgbClr val="C0C0C0"/>
                  </a:outerShdw>
                </a:effectLst>
                <a:cs typeface="Arial" charset="0"/>
              </a:rPr>
              <a:t>COMMUNICATE</a:t>
            </a:r>
            <a:endParaRPr lang="cs-CZ" sz="4900" b="1" smtClean="0">
              <a:solidFill>
                <a:schemeClr val="tx1"/>
              </a:solidFill>
              <a:effectLst>
                <a:outerShdw blurRad="38100" dist="38100" dir="2700000" algn="tl">
                  <a:srgbClr val="C0C0C0"/>
                </a:outerShdw>
              </a:effectLst>
              <a:cs typeface="Arial" charset="0"/>
            </a:endParaRPr>
          </a:p>
        </p:txBody>
      </p:sp>
      <p:sp>
        <p:nvSpPr>
          <p:cNvPr id="83970" name="Rectangle 3"/>
          <p:cNvSpPr>
            <a:spLocks noGrp="1" noChangeArrowheads="1"/>
          </p:cNvSpPr>
          <p:nvPr>
            <p:ph idx="1"/>
          </p:nvPr>
        </p:nvSpPr>
        <p:spPr>
          <a:xfrm>
            <a:off x="0" y="1981200"/>
            <a:ext cx="9829800" cy="4114800"/>
          </a:xfrm>
        </p:spPr>
        <p:txBody>
          <a:bodyPr/>
          <a:lstStyle/>
          <a:p>
            <a:pPr eaLnBrk="1" hangingPunct="1"/>
            <a:r>
              <a:rPr lang="en-US" smtClean="0">
                <a:cs typeface="Arial" charset="0"/>
              </a:rPr>
              <a:t>Call </a:t>
            </a:r>
            <a:r>
              <a:rPr lang="en-US" b="1" smtClean="0">
                <a:cs typeface="Arial" charset="0"/>
              </a:rPr>
              <a:t>experienced midwife </a:t>
            </a:r>
          </a:p>
          <a:p>
            <a:pPr eaLnBrk="1" hangingPunct="1"/>
            <a:r>
              <a:rPr lang="en-US" smtClean="0">
                <a:cs typeface="Arial" charset="0"/>
              </a:rPr>
              <a:t>Call </a:t>
            </a:r>
            <a:r>
              <a:rPr lang="en-US" b="1" smtClean="0">
                <a:cs typeface="Arial" charset="0"/>
              </a:rPr>
              <a:t>experienced</a:t>
            </a:r>
            <a:r>
              <a:rPr lang="cs-CZ" b="1" smtClean="0"/>
              <a:t> obstetrician</a:t>
            </a:r>
            <a:r>
              <a:rPr lang="en-US" smtClean="0">
                <a:cs typeface="Arial" charset="0"/>
              </a:rPr>
              <a:t> </a:t>
            </a:r>
          </a:p>
          <a:p>
            <a:pPr eaLnBrk="1" hangingPunct="1"/>
            <a:r>
              <a:rPr lang="en-US" smtClean="0">
                <a:cs typeface="Arial" charset="0"/>
              </a:rPr>
              <a:t>Call </a:t>
            </a:r>
            <a:r>
              <a:rPr lang="en-US" b="1" smtClean="0">
                <a:cs typeface="Arial" charset="0"/>
              </a:rPr>
              <a:t>experienced </a:t>
            </a:r>
            <a:r>
              <a:rPr lang="cs-CZ" b="1" smtClean="0"/>
              <a:t> anaesthesiologist </a:t>
            </a:r>
            <a:r>
              <a:rPr lang="en-US" smtClean="0">
                <a:cs typeface="Arial" charset="0"/>
              </a:rPr>
              <a:t> </a:t>
            </a:r>
          </a:p>
          <a:p>
            <a:pPr eaLnBrk="1" hangingPunct="1"/>
            <a:r>
              <a:rPr lang="en-US" smtClean="0">
                <a:cs typeface="Arial" charset="0"/>
              </a:rPr>
              <a:t>Alert </a:t>
            </a:r>
            <a:r>
              <a:rPr lang="en-US" b="1" smtClean="0">
                <a:cs typeface="Arial" charset="0"/>
              </a:rPr>
              <a:t>haematologist </a:t>
            </a:r>
          </a:p>
          <a:p>
            <a:pPr eaLnBrk="1" hangingPunct="1"/>
            <a:r>
              <a:rPr lang="en-US" smtClean="0">
                <a:cs typeface="Arial" charset="0"/>
              </a:rPr>
              <a:t>Alert </a:t>
            </a:r>
            <a:r>
              <a:rPr lang="en-US" b="1" smtClean="0">
                <a:cs typeface="Arial" charset="0"/>
              </a:rPr>
              <a:t>Blood Transfusion Service</a:t>
            </a:r>
            <a:r>
              <a:rPr lang="en-US" smtClean="0">
                <a:cs typeface="Arial" charset="0"/>
              </a:rPr>
              <a:t> </a:t>
            </a:r>
          </a:p>
          <a:p>
            <a:pPr eaLnBrk="1" hangingPunct="1"/>
            <a:r>
              <a:rPr lang="en-US" smtClean="0">
                <a:cs typeface="Arial" charset="0"/>
              </a:rPr>
              <a:t>Call </a:t>
            </a:r>
            <a:r>
              <a:rPr lang="en-US" b="1" smtClean="0">
                <a:cs typeface="Arial" charset="0"/>
              </a:rPr>
              <a:t>porters for delivery of specimens / blood</a:t>
            </a:r>
            <a:r>
              <a:rPr lang="en-US" smtClean="0">
                <a:cs typeface="Arial" charset="0"/>
              </a:rPr>
              <a:t> </a:t>
            </a:r>
          </a:p>
          <a:p>
            <a:pPr eaLnBrk="1" hangingPunct="1"/>
            <a:endParaRPr lang="en-US" smtClean="0">
              <a:cs typeface="Arial" charset="0"/>
            </a:endParaRPr>
          </a:p>
        </p:txBody>
      </p:sp>
    </p:spTree>
  </p:cSld>
  <p:clrMapOvr>
    <a:masterClrMapping/>
  </p:clrMapOvr>
  <p:transition>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1143000"/>
          </a:xfrm>
        </p:spPr>
        <p:txBody>
          <a:bodyPr>
            <a:normAutofit fontScale="90000"/>
          </a:bodyPr>
          <a:lstStyle/>
          <a:p>
            <a:pPr eaLnBrk="1" fontAlgn="auto" hangingPunct="1">
              <a:spcAft>
                <a:spcPts val="0"/>
              </a:spcAft>
              <a:defRPr/>
            </a:pPr>
            <a:r>
              <a:rPr lang="en-US" b="1" smtClean="0">
                <a:solidFill>
                  <a:schemeClr val="tx1"/>
                </a:solidFill>
                <a:cs typeface="Arial" charset="0"/>
              </a:rPr>
              <a:t>RESUSCITATE</a:t>
            </a:r>
            <a:r>
              <a:rPr lang="ar-SA" b="1" smtClean="0">
                <a:solidFill>
                  <a:schemeClr val="tx1"/>
                </a:solidFill>
              </a:rPr>
              <a:t/>
            </a:r>
            <a:br>
              <a:rPr lang="ar-SA" b="1" smtClean="0">
                <a:solidFill>
                  <a:schemeClr val="tx1"/>
                </a:solidFill>
              </a:rPr>
            </a:br>
            <a:endParaRPr lang="cs-CZ" b="1" smtClean="0">
              <a:solidFill>
                <a:schemeClr val="tx1"/>
              </a:solidFill>
              <a:cs typeface="Arial" charset="0"/>
            </a:endParaRPr>
          </a:p>
        </p:txBody>
      </p:sp>
      <p:sp>
        <p:nvSpPr>
          <p:cNvPr id="46083" name="Rectangle 3"/>
          <p:cNvSpPr>
            <a:spLocks noGrp="1" noChangeArrowheads="1"/>
          </p:cNvSpPr>
          <p:nvPr>
            <p:ph idx="1"/>
          </p:nvPr>
        </p:nvSpPr>
        <p:spPr>
          <a:xfrm>
            <a:off x="228600" y="1066800"/>
            <a:ext cx="8153400" cy="1828800"/>
          </a:xfrm>
        </p:spPr>
        <p:txBody>
          <a:bodyPr rtlCol="0">
            <a:normAutofit lnSpcReduction="10000"/>
          </a:bodyPr>
          <a:lstStyle/>
          <a:p>
            <a:pPr eaLnBrk="1" fontAlgn="auto" hangingPunct="1">
              <a:lnSpc>
                <a:spcPct val="90000"/>
              </a:lnSpc>
              <a:spcAft>
                <a:spcPts val="0"/>
              </a:spcAft>
              <a:defRPr/>
            </a:pPr>
            <a:r>
              <a:rPr lang="en-US" sz="2800" b="1" smtClean="0">
                <a:cs typeface="Arial" charset="0"/>
              </a:rPr>
              <a:t>IV access with 14 G cannula </a:t>
            </a:r>
          </a:p>
          <a:p>
            <a:pPr eaLnBrk="1" fontAlgn="auto" hangingPunct="1">
              <a:lnSpc>
                <a:spcPct val="90000"/>
              </a:lnSpc>
              <a:spcAft>
                <a:spcPts val="0"/>
              </a:spcAft>
              <a:defRPr/>
            </a:pPr>
            <a:r>
              <a:rPr lang="en-US" sz="2800" b="1" smtClean="0">
                <a:cs typeface="Arial" charset="0"/>
              </a:rPr>
              <a:t>Head down tilt </a:t>
            </a:r>
          </a:p>
          <a:p>
            <a:pPr eaLnBrk="1" fontAlgn="auto" hangingPunct="1">
              <a:lnSpc>
                <a:spcPct val="90000"/>
              </a:lnSpc>
              <a:spcAft>
                <a:spcPts val="0"/>
              </a:spcAft>
              <a:defRPr/>
            </a:pPr>
            <a:r>
              <a:rPr lang="en-US" sz="2800" b="1" smtClean="0">
                <a:cs typeface="Arial" charset="0"/>
              </a:rPr>
              <a:t>Oxygen by mask, 8 litres / min</a:t>
            </a:r>
          </a:p>
          <a:p>
            <a:pPr eaLnBrk="1" fontAlgn="auto" hangingPunct="1">
              <a:lnSpc>
                <a:spcPct val="90000"/>
              </a:lnSpc>
              <a:spcAft>
                <a:spcPts val="0"/>
              </a:spcAft>
              <a:defRPr/>
            </a:pPr>
            <a:r>
              <a:rPr lang="en-US" sz="2800" b="1" smtClean="0">
                <a:cs typeface="Arial" charset="0"/>
              </a:rPr>
              <a:t>Transfuse</a:t>
            </a:r>
          </a:p>
          <a:p>
            <a:pPr eaLnBrk="1" fontAlgn="auto" hangingPunct="1">
              <a:lnSpc>
                <a:spcPct val="90000"/>
              </a:lnSpc>
              <a:spcAft>
                <a:spcPts val="0"/>
              </a:spcAft>
              <a:defRPr/>
            </a:pPr>
            <a:endParaRPr lang="en-US" sz="2800" b="1" smtClean="0">
              <a:cs typeface="Arial" charset="0"/>
            </a:endParaRPr>
          </a:p>
        </p:txBody>
      </p:sp>
      <p:sp>
        <p:nvSpPr>
          <p:cNvPr id="86019" name="Text Box 4"/>
          <p:cNvSpPr txBox="1">
            <a:spLocks noChangeArrowheads="1"/>
          </p:cNvSpPr>
          <p:nvPr/>
        </p:nvSpPr>
        <p:spPr bwMode="auto">
          <a:xfrm>
            <a:off x="1981200" y="3200400"/>
            <a:ext cx="7162800" cy="2830513"/>
          </a:xfrm>
          <a:prstGeom prst="rect">
            <a:avLst/>
          </a:prstGeom>
          <a:noFill/>
          <a:ln w="9525">
            <a:noFill/>
            <a:miter lim="800000"/>
            <a:headEnd/>
            <a:tailEnd/>
          </a:ln>
        </p:spPr>
        <p:txBody>
          <a:bodyPr>
            <a:spAutoFit/>
          </a:bodyPr>
          <a:lstStyle/>
          <a:p>
            <a:pPr>
              <a:spcBef>
                <a:spcPct val="50000"/>
              </a:spcBef>
              <a:buFontTx/>
              <a:buChar char="•"/>
            </a:pPr>
            <a:r>
              <a:rPr lang="en-US" sz="2400" u="sng">
                <a:latin typeface="Times New Roman" pitchFamily="18" charset="0"/>
                <a:cs typeface="Arial" charset="0"/>
              </a:rPr>
              <a:t>Crystalloid </a:t>
            </a:r>
            <a:r>
              <a:rPr lang="en-US" sz="2400">
                <a:latin typeface="Times New Roman" pitchFamily="18" charset="0"/>
                <a:cs typeface="Arial" charset="0"/>
              </a:rPr>
              <a:t>(eg Hartmann’s) </a:t>
            </a:r>
          </a:p>
          <a:p>
            <a:pPr>
              <a:spcBef>
                <a:spcPct val="50000"/>
              </a:spcBef>
              <a:buFontTx/>
              <a:buChar char="•"/>
            </a:pPr>
            <a:r>
              <a:rPr lang="en-US" sz="2400" u="sng">
                <a:latin typeface="Times New Roman" pitchFamily="18" charset="0"/>
                <a:cs typeface="Arial" charset="0"/>
              </a:rPr>
              <a:t>Colloid </a:t>
            </a:r>
            <a:r>
              <a:rPr lang="en-US" sz="2400">
                <a:latin typeface="Times New Roman" pitchFamily="18" charset="0"/>
                <a:cs typeface="Arial" charset="0"/>
              </a:rPr>
              <a:t>(eg </a:t>
            </a:r>
            <a:r>
              <a:rPr lang="cs-CZ" sz="2400">
                <a:latin typeface="Times New Roman" pitchFamily="18" charset="0"/>
              </a:rPr>
              <a:t>Hemacel</a:t>
            </a:r>
            <a:r>
              <a:rPr lang="en-US" sz="2400">
                <a:latin typeface="Times New Roman" pitchFamily="18" charset="0"/>
                <a:cs typeface="Arial" charset="0"/>
              </a:rPr>
              <a:t>) </a:t>
            </a:r>
          </a:p>
          <a:p>
            <a:pPr>
              <a:spcBef>
                <a:spcPct val="50000"/>
              </a:spcBef>
              <a:buFontTx/>
              <a:buChar char="•"/>
            </a:pPr>
            <a:r>
              <a:rPr lang="en-US" sz="2400" u="sng">
                <a:latin typeface="Times New Roman" pitchFamily="18" charset="0"/>
                <a:cs typeface="Arial" charset="0"/>
              </a:rPr>
              <a:t>once 3.5 litres infused, GIVE ‘O NEG’</a:t>
            </a:r>
            <a:r>
              <a:rPr lang="en-US" sz="2400">
                <a:latin typeface="Times New Roman" pitchFamily="18" charset="0"/>
                <a:cs typeface="Arial" charset="0"/>
              </a:rPr>
              <a:t> If no cross-matched blood available OR give  uncross-matched own-group blood, as available</a:t>
            </a:r>
          </a:p>
          <a:p>
            <a:pPr>
              <a:spcBef>
                <a:spcPct val="50000"/>
              </a:spcBef>
            </a:pPr>
            <a:endParaRPr lang="en-US" sz="2400">
              <a:latin typeface="Times New Roman" pitchFamily="18" charset="0"/>
              <a:cs typeface="Arial" charset="0"/>
            </a:endParaRPr>
          </a:p>
        </p:txBody>
      </p:sp>
      <p:sp>
        <p:nvSpPr>
          <p:cNvPr id="86020" name="Text Box 5"/>
          <p:cNvSpPr txBox="1">
            <a:spLocks noChangeArrowheads="1"/>
          </p:cNvSpPr>
          <p:nvPr/>
        </p:nvSpPr>
        <p:spPr bwMode="auto">
          <a:xfrm>
            <a:off x="228600" y="5791200"/>
            <a:ext cx="8915400" cy="1587500"/>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cs typeface="Arial" charset="0"/>
              </a:rPr>
              <a:t>Give up to 1 liter Fresh Frozen Plasma and 10 units cryoprecipitate if clinically indicated</a:t>
            </a:r>
            <a:r>
              <a:rPr lang="en-US" sz="2800">
                <a:latin typeface="Times New Roman" pitchFamily="18" charset="0"/>
                <a:ea typeface="Times New Roman (Arabic)"/>
                <a:cs typeface="Times New Roman (Arabic)"/>
              </a:rPr>
              <a:t> </a:t>
            </a:r>
          </a:p>
          <a:p>
            <a:pPr>
              <a:spcBef>
                <a:spcPct val="50000"/>
              </a:spcBef>
            </a:pPr>
            <a:endParaRPr lang="en-US" sz="2800">
              <a:latin typeface="Times New Roman" pitchFamily="18" charset="0"/>
              <a:ea typeface="Times New Roman (Arabic)"/>
              <a:cs typeface="Times New Roman (Arabic)"/>
            </a:endParaRPr>
          </a:p>
        </p:txBody>
      </p:sp>
    </p:spTree>
  </p:cSld>
  <p:clrMapOvr>
    <a:masterClrMapping/>
  </p:clrMapOvr>
  <p:transition>
    <p:zoom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609600"/>
            <a:ext cx="8534400" cy="1143000"/>
          </a:xfrm>
        </p:spPr>
        <p:txBody>
          <a:bodyPr>
            <a:normAutofit fontScale="90000"/>
          </a:bodyPr>
          <a:lstStyle/>
          <a:p>
            <a:pPr eaLnBrk="1" fontAlgn="auto" hangingPunct="1">
              <a:spcAft>
                <a:spcPts val="0"/>
              </a:spcAft>
              <a:defRPr/>
            </a:pPr>
            <a:r>
              <a:rPr lang="en-US" sz="4800" b="1" smtClean="0">
                <a:solidFill>
                  <a:schemeClr val="tx1"/>
                </a:solidFill>
                <a:cs typeface="Arial" charset="0"/>
              </a:rPr>
              <a:t>MONITOR / INVESTIGATE </a:t>
            </a:r>
            <a:r>
              <a:rPr lang="ar-SA" sz="4800" b="1" smtClean="0">
                <a:solidFill>
                  <a:schemeClr val="tx1"/>
                </a:solidFill>
              </a:rPr>
              <a:t/>
            </a:r>
            <a:br>
              <a:rPr lang="ar-SA" sz="4800" b="1" smtClean="0">
                <a:solidFill>
                  <a:schemeClr val="tx1"/>
                </a:solidFill>
              </a:rPr>
            </a:br>
            <a:endParaRPr lang="cs-CZ" sz="4800" b="1" smtClean="0">
              <a:solidFill>
                <a:schemeClr val="tx1"/>
              </a:solidFill>
              <a:cs typeface="Arial" charset="0"/>
            </a:endParaRPr>
          </a:p>
        </p:txBody>
      </p:sp>
      <p:sp>
        <p:nvSpPr>
          <p:cNvPr id="88066" name="Rectangle 3"/>
          <p:cNvSpPr>
            <a:spLocks noGrp="1" noChangeArrowheads="1"/>
          </p:cNvSpPr>
          <p:nvPr>
            <p:ph idx="1"/>
          </p:nvPr>
        </p:nvSpPr>
        <p:spPr>
          <a:xfrm>
            <a:off x="304800" y="1828800"/>
            <a:ext cx="8153400" cy="4267200"/>
          </a:xfrm>
        </p:spPr>
        <p:txBody>
          <a:bodyPr/>
          <a:lstStyle/>
          <a:p>
            <a:pPr eaLnBrk="1" hangingPunct="1"/>
            <a:r>
              <a:rPr lang="en-US" sz="2800" smtClean="0">
                <a:cs typeface="Arial" charset="0"/>
              </a:rPr>
              <a:t>Cross-match 6 units </a:t>
            </a:r>
          </a:p>
          <a:p>
            <a:pPr eaLnBrk="1" hangingPunct="1"/>
            <a:r>
              <a:rPr lang="en-US" sz="2800" smtClean="0">
                <a:cs typeface="Arial" charset="0"/>
              </a:rPr>
              <a:t>Full blood count </a:t>
            </a:r>
          </a:p>
          <a:p>
            <a:pPr eaLnBrk="1" hangingPunct="1"/>
            <a:r>
              <a:rPr lang="en-US" sz="2800" smtClean="0">
                <a:cs typeface="Arial" charset="0"/>
              </a:rPr>
              <a:t>Clotting screen </a:t>
            </a:r>
          </a:p>
          <a:p>
            <a:pPr eaLnBrk="1" hangingPunct="1"/>
            <a:r>
              <a:rPr lang="en-US" sz="2800" smtClean="0">
                <a:cs typeface="Arial" charset="0"/>
              </a:rPr>
              <a:t>Continuous pulse / BP / </a:t>
            </a:r>
          </a:p>
          <a:p>
            <a:pPr eaLnBrk="1" hangingPunct="1"/>
            <a:r>
              <a:rPr lang="en-US" sz="2800" smtClean="0">
                <a:cs typeface="Arial" charset="0"/>
              </a:rPr>
              <a:t>ECG </a:t>
            </a:r>
          </a:p>
          <a:p>
            <a:pPr eaLnBrk="1" hangingPunct="1"/>
            <a:r>
              <a:rPr lang="en-US" sz="2800" smtClean="0">
                <a:cs typeface="Arial" charset="0"/>
              </a:rPr>
              <a:t>Foley catheter: urine output </a:t>
            </a:r>
          </a:p>
          <a:p>
            <a:pPr eaLnBrk="1" hangingPunct="1"/>
            <a:r>
              <a:rPr lang="en-US" sz="2800" smtClean="0">
                <a:cs typeface="Arial" charset="0"/>
              </a:rPr>
              <a:t>CVP monitoring </a:t>
            </a:r>
          </a:p>
          <a:p>
            <a:pPr eaLnBrk="1" hangingPunct="1"/>
            <a:r>
              <a:rPr lang="en-US" sz="2800" smtClean="0">
                <a:cs typeface="Arial" charset="0"/>
              </a:rPr>
              <a:t>Discuss transfer to I</a:t>
            </a:r>
            <a:r>
              <a:rPr lang="cs-CZ" sz="2800" smtClean="0"/>
              <a:t>C</a:t>
            </a:r>
            <a:r>
              <a:rPr lang="en-US" sz="2800" smtClean="0">
                <a:cs typeface="Arial" charset="0"/>
              </a:rPr>
              <a:t>U </a:t>
            </a:r>
          </a:p>
          <a:p>
            <a:pPr eaLnBrk="1" hangingPunct="1"/>
            <a:endParaRPr lang="en-US" sz="2800" smtClean="0">
              <a:cs typeface="Arial" charset="0"/>
            </a:endParaRPr>
          </a:p>
        </p:txBody>
      </p:sp>
    </p:spTree>
  </p:cSld>
  <p:clrMapOvr>
    <a:masterClrMapping/>
  </p:clrMapOvr>
  <p:transition>
    <p:zoom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Stop bleeding</a:t>
            </a:r>
          </a:p>
        </p:txBody>
      </p:sp>
      <p:sp>
        <p:nvSpPr>
          <p:cNvPr id="90114" name="Rectangle 3"/>
          <p:cNvSpPr>
            <a:spLocks noGrp="1"/>
          </p:cNvSpPr>
          <p:nvPr>
            <p:ph type="body" idx="1"/>
          </p:nvPr>
        </p:nvSpPr>
        <p:spPr/>
        <p:txBody>
          <a:bodyPr/>
          <a:lstStyle/>
          <a:p>
            <a:pPr eaLnBrk="1" hangingPunct="1">
              <a:lnSpc>
                <a:spcPct val="90000"/>
              </a:lnSpc>
            </a:pPr>
            <a:r>
              <a:rPr lang="en-US" sz="2800" smtClean="0">
                <a:cs typeface="Arial" charset="0"/>
              </a:rPr>
              <a:t>Exclude causes of bleeding other than uterine atony </a:t>
            </a:r>
          </a:p>
          <a:p>
            <a:pPr eaLnBrk="1" hangingPunct="1">
              <a:lnSpc>
                <a:spcPct val="90000"/>
              </a:lnSpc>
            </a:pPr>
            <a:r>
              <a:rPr lang="en-US" sz="2800" smtClean="0">
                <a:cs typeface="Arial" charset="0"/>
              </a:rPr>
              <a:t>Ensure bladder empty </a:t>
            </a:r>
          </a:p>
          <a:p>
            <a:pPr eaLnBrk="1" hangingPunct="1">
              <a:lnSpc>
                <a:spcPct val="90000"/>
              </a:lnSpc>
            </a:pPr>
            <a:r>
              <a:rPr lang="en-US" sz="2800" smtClean="0">
                <a:cs typeface="Arial" charset="0"/>
              </a:rPr>
              <a:t>Uterine compression </a:t>
            </a:r>
          </a:p>
          <a:p>
            <a:pPr eaLnBrk="1" hangingPunct="1">
              <a:lnSpc>
                <a:spcPct val="90000"/>
              </a:lnSpc>
            </a:pPr>
            <a:r>
              <a:rPr lang="en-US" sz="2800" smtClean="0">
                <a:cs typeface="Arial" charset="0"/>
              </a:rPr>
              <a:t>IV syntocinon 10 units </a:t>
            </a:r>
          </a:p>
          <a:p>
            <a:pPr eaLnBrk="1" hangingPunct="1">
              <a:lnSpc>
                <a:spcPct val="90000"/>
              </a:lnSpc>
            </a:pPr>
            <a:r>
              <a:rPr lang="en-US" sz="2800" smtClean="0">
                <a:cs typeface="Arial" charset="0"/>
              </a:rPr>
              <a:t>IV ergometrine 500 mg </a:t>
            </a:r>
          </a:p>
          <a:p>
            <a:pPr eaLnBrk="1" hangingPunct="1">
              <a:lnSpc>
                <a:spcPct val="90000"/>
              </a:lnSpc>
            </a:pPr>
            <a:r>
              <a:rPr lang="en-US" sz="2800" smtClean="0">
                <a:cs typeface="Arial" charset="0"/>
              </a:rPr>
              <a:t>Syntocinon infusion (30 units in 500 ml) </a:t>
            </a:r>
          </a:p>
          <a:p>
            <a:pPr eaLnBrk="1" hangingPunct="1">
              <a:lnSpc>
                <a:spcPct val="90000"/>
              </a:lnSpc>
            </a:pPr>
            <a:r>
              <a:rPr lang="en-US" sz="2800" smtClean="0">
                <a:cs typeface="Arial" charset="0"/>
              </a:rPr>
              <a:t>IM Carboprost (500 mg) </a:t>
            </a:r>
          </a:p>
          <a:p>
            <a:pPr eaLnBrk="1" hangingPunct="1">
              <a:lnSpc>
                <a:spcPct val="90000"/>
              </a:lnSpc>
            </a:pPr>
            <a:r>
              <a:rPr lang="en-US" sz="2800" b="1" smtClean="0">
                <a:cs typeface="Arial" charset="0"/>
              </a:rPr>
              <a:t>Surgery earlier rather than late</a:t>
            </a:r>
            <a:r>
              <a:rPr lang="en-US" sz="2800" smtClean="0">
                <a:cs typeface="Arial" charset="0"/>
              </a:rPr>
              <a:t> </a:t>
            </a:r>
          </a:p>
          <a:p>
            <a:pPr eaLnBrk="1" hangingPunct="1">
              <a:lnSpc>
                <a:spcPct val="90000"/>
              </a:lnSpc>
            </a:pPr>
            <a:r>
              <a:rPr lang="en-US" sz="2800" b="1" smtClean="0">
                <a:cs typeface="Arial" charset="0"/>
              </a:rPr>
              <a:t>Hysterctomy early rather than late</a:t>
            </a:r>
            <a:r>
              <a:rPr lang="cs-CZ" sz="2800" b="1" smtClean="0"/>
              <a:t>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304800" y="304800"/>
            <a:ext cx="8370888" cy="5638800"/>
          </a:xfrm>
          <a:prstGeom prst="rect">
            <a:avLst/>
          </a:prstGeom>
          <a:solidFill>
            <a:srgbClr val="0000CC"/>
          </a:solidFill>
          <a:ln w="57150">
            <a:solidFill>
              <a:schemeClr val="accent2"/>
            </a:solidFill>
            <a:miter lim="800000"/>
            <a:headEnd/>
            <a:tailEnd/>
          </a:ln>
        </p:spPr>
        <p:txBody>
          <a:bodyPr/>
          <a:lstStyle/>
          <a:p>
            <a:pPr marL="342900" indent="-342900" algn="ctr">
              <a:spcBef>
                <a:spcPct val="20000"/>
              </a:spcBef>
            </a:pPr>
            <a:r>
              <a:rPr lang="cs-CZ" sz="4000">
                <a:solidFill>
                  <a:schemeClr val="bg1"/>
                </a:solidFill>
                <a:latin typeface="Calibri" pitchFamily="34" charset="0"/>
              </a:rPr>
              <a:t>HYSTERECTOMY </a:t>
            </a:r>
            <a:r>
              <a:rPr lang="en-US" sz="4000">
                <a:solidFill>
                  <a:schemeClr val="bg1"/>
                </a:solidFill>
                <a:latin typeface="Calibri" pitchFamily="34" charset="0"/>
                <a:cs typeface="Arial" charset="0"/>
              </a:rPr>
              <a:t>RATHER </a:t>
            </a:r>
            <a:endParaRPr lang="cs-CZ" sz="4000">
              <a:solidFill>
                <a:schemeClr val="bg1"/>
              </a:solidFill>
              <a:latin typeface="Calibri" pitchFamily="34" charset="0"/>
            </a:endParaRPr>
          </a:p>
          <a:p>
            <a:pPr marL="342900" indent="-342900" algn="ctr">
              <a:spcBef>
                <a:spcPct val="20000"/>
              </a:spcBef>
            </a:pPr>
            <a:r>
              <a:rPr lang="en-US" sz="4000">
                <a:solidFill>
                  <a:schemeClr val="bg1"/>
                </a:solidFill>
                <a:latin typeface="Calibri" pitchFamily="34" charset="0"/>
                <a:cs typeface="Arial" charset="0"/>
              </a:rPr>
              <a:t>SOONER THAN LATER</a:t>
            </a:r>
          </a:p>
        </p:txBody>
      </p:sp>
      <p:pic>
        <p:nvPicPr>
          <p:cNvPr id="91138" name="Picture 3" descr="Placenta%20creta%20with%20uterus%202"/>
          <p:cNvPicPr>
            <a:picLocks noChangeAspect="1" noChangeArrowheads="1"/>
          </p:cNvPicPr>
          <p:nvPr/>
        </p:nvPicPr>
        <p:blipFill>
          <a:blip r:embed="rId3"/>
          <a:srcRect/>
          <a:stretch>
            <a:fillRect/>
          </a:stretch>
        </p:blipFill>
        <p:spPr bwMode="auto">
          <a:xfrm>
            <a:off x="4953000" y="3048000"/>
            <a:ext cx="3370263" cy="3505200"/>
          </a:xfrm>
          <a:prstGeom prst="rect">
            <a:avLst/>
          </a:prstGeom>
          <a:noFill/>
          <a:ln w="9525">
            <a:noFill/>
            <a:miter lim="800000"/>
            <a:headEnd/>
            <a:tailEnd/>
          </a:ln>
        </p:spPr>
      </p:pic>
      <p:pic>
        <p:nvPicPr>
          <p:cNvPr id="91139" name="Picture 4" descr="hrob_oh_5"/>
          <p:cNvPicPr>
            <a:picLocks noChangeAspect="1" noChangeArrowheads="1"/>
          </p:cNvPicPr>
          <p:nvPr/>
        </p:nvPicPr>
        <p:blipFill>
          <a:blip r:embed="rId4"/>
          <a:srcRect/>
          <a:stretch>
            <a:fillRect/>
          </a:stretch>
        </p:blipFill>
        <p:spPr bwMode="auto">
          <a:xfrm>
            <a:off x="381000" y="2986088"/>
            <a:ext cx="3505200" cy="3567112"/>
          </a:xfrm>
          <a:prstGeom prst="rect">
            <a:avLst/>
          </a:prstGeom>
          <a:noFill/>
          <a:ln w="9525">
            <a:noFill/>
            <a:miter lim="800000"/>
            <a:headEnd/>
            <a:tailEnd/>
          </a:ln>
        </p:spPr>
      </p:pic>
      <p:sp>
        <p:nvSpPr>
          <p:cNvPr id="91140" name="Text Box 5"/>
          <p:cNvSpPr txBox="1">
            <a:spLocks noChangeArrowheads="1"/>
          </p:cNvSpPr>
          <p:nvPr/>
        </p:nvSpPr>
        <p:spPr bwMode="auto">
          <a:xfrm>
            <a:off x="533400" y="5788025"/>
            <a:ext cx="1587500" cy="366713"/>
          </a:xfrm>
          <a:prstGeom prst="rect">
            <a:avLst/>
          </a:prstGeom>
          <a:noFill/>
          <a:ln w="9525">
            <a:noFill/>
            <a:miter lim="800000"/>
            <a:headEnd/>
            <a:tailEnd/>
          </a:ln>
        </p:spPr>
        <p:txBody>
          <a:bodyPr wrap="none">
            <a:spAutoFit/>
          </a:bodyPr>
          <a:lstStyle/>
          <a:p>
            <a:r>
              <a:rPr lang="cs-CZ">
                <a:solidFill>
                  <a:srgbClr val="FFFF00"/>
                </a:solidFill>
                <a:latin typeface="Times New Roman" pitchFamily="18" charset="0"/>
              </a:rPr>
              <a:t>Uterine rupture</a:t>
            </a:r>
          </a:p>
        </p:txBody>
      </p:sp>
      <p:sp>
        <p:nvSpPr>
          <p:cNvPr id="91141" name="Text Box 6"/>
          <p:cNvSpPr txBox="1">
            <a:spLocks noChangeArrowheads="1"/>
          </p:cNvSpPr>
          <p:nvPr/>
        </p:nvSpPr>
        <p:spPr bwMode="auto">
          <a:xfrm>
            <a:off x="5851525" y="6134100"/>
            <a:ext cx="1663700" cy="366713"/>
          </a:xfrm>
          <a:prstGeom prst="rect">
            <a:avLst/>
          </a:prstGeom>
          <a:noFill/>
          <a:ln w="9525">
            <a:noFill/>
            <a:miter lim="800000"/>
            <a:headEnd/>
            <a:tailEnd/>
          </a:ln>
        </p:spPr>
        <p:txBody>
          <a:bodyPr wrap="none">
            <a:spAutoFit/>
          </a:bodyPr>
          <a:lstStyle/>
          <a:p>
            <a:r>
              <a:rPr lang="cs-CZ">
                <a:solidFill>
                  <a:srgbClr val="FFFF00"/>
                </a:solidFill>
                <a:latin typeface="Times New Roman" pitchFamily="18" charset="0"/>
              </a:rPr>
              <a:t>Placenta accreta</a:t>
            </a:r>
          </a:p>
        </p:txBody>
      </p:sp>
    </p:spTree>
  </p:cSld>
  <p:clrMapOvr>
    <a:masterClrMapping/>
  </p:clrMapOvr>
  <p:transition>
    <p:zoom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idx="1"/>
          </p:nvPr>
        </p:nvSpPr>
        <p:spPr>
          <a:xfrm>
            <a:off x="304800" y="304800"/>
            <a:ext cx="8610600" cy="6096000"/>
          </a:xfrm>
          <a:ln w="38100">
            <a:solidFill>
              <a:schemeClr val="tx1"/>
            </a:solidFill>
          </a:ln>
        </p:spPr>
        <p:txBody>
          <a:bodyPr/>
          <a:lstStyle/>
          <a:p>
            <a:pPr eaLnBrk="1" hangingPunct="1">
              <a:buFontTx/>
              <a:buNone/>
            </a:pPr>
            <a:r>
              <a:rPr lang="cs-CZ" sz="3600" b="1" smtClean="0"/>
              <a:t>  </a:t>
            </a:r>
            <a:r>
              <a:rPr lang="en-US" sz="3600" smtClean="0">
                <a:cs typeface="Arial" charset="0"/>
              </a:rPr>
              <a:t>Whole blood frequently is used for rapid correction of volume loss because of its ready availability, but component therapy is ideal. A general practice has been to transfuse 1 unit of fresh-frozen plasma for every 3 to 4 units of red cells given to patients who are bleeding profusely</a:t>
            </a:r>
          </a:p>
          <a:p>
            <a:pPr eaLnBrk="1" hangingPunct="1">
              <a:buFontTx/>
              <a:buNone/>
            </a:pPr>
            <a:endParaRPr lang="en-US" sz="3600" smtClean="0">
              <a:cs typeface="Arial" charset="0"/>
            </a:endParaRPr>
          </a:p>
        </p:txBody>
      </p:sp>
      <p:pic>
        <p:nvPicPr>
          <p:cNvPr id="93186" name="Picture 3" descr="FFPlasma"/>
          <p:cNvPicPr>
            <a:picLocks noChangeAspect="1" noChangeArrowheads="1"/>
          </p:cNvPicPr>
          <p:nvPr/>
        </p:nvPicPr>
        <p:blipFill>
          <a:blip r:embed="rId3"/>
          <a:srcRect/>
          <a:stretch>
            <a:fillRect/>
          </a:stretch>
        </p:blipFill>
        <p:spPr bwMode="auto">
          <a:xfrm>
            <a:off x="304800" y="4800600"/>
            <a:ext cx="1174750" cy="1752600"/>
          </a:xfrm>
          <a:prstGeom prst="rect">
            <a:avLst/>
          </a:prstGeom>
          <a:noFill/>
          <a:ln w="9525">
            <a:noFill/>
            <a:miter lim="800000"/>
            <a:headEnd/>
            <a:tailEnd/>
          </a:ln>
        </p:spPr>
      </p:pic>
      <p:pic>
        <p:nvPicPr>
          <p:cNvPr id="93187" name="Picture 4" descr="transfusion"/>
          <p:cNvPicPr>
            <a:picLocks noChangeAspect="1" noChangeArrowheads="1"/>
          </p:cNvPicPr>
          <p:nvPr/>
        </p:nvPicPr>
        <p:blipFill>
          <a:blip r:embed="rId4"/>
          <a:srcRect/>
          <a:stretch>
            <a:fillRect/>
          </a:stretch>
        </p:blipFill>
        <p:spPr bwMode="auto">
          <a:xfrm>
            <a:off x="2057400" y="4953000"/>
            <a:ext cx="1120775" cy="1600200"/>
          </a:xfrm>
          <a:prstGeom prst="rect">
            <a:avLst/>
          </a:prstGeom>
          <a:noFill/>
          <a:ln w="9525">
            <a:noFill/>
            <a:miter lim="800000"/>
            <a:headEnd/>
            <a:tailEnd/>
          </a:ln>
        </p:spPr>
      </p:pic>
      <p:pic>
        <p:nvPicPr>
          <p:cNvPr id="93188" name="Picture 5" descr="transfusion"/>
          <p:cNvPicPr>
            <a:picLocks noChangeAspect="1" noChangeArrowheads="1"/>
          </p:cNvPicPr>
          <p:nvPr/>
        </p:nvPicPr>
        <p:blipFill>
          <a:blip r:embed="rId4"/>
          <a:srcRect/>
          <a:stretch>
            <a:fillRect/>
          </a:stretch>
        </p:blipFill>
        <p:spPr bwMode="auto">
          <a:xfrm>
            <a:off x="3276600" y="4953000"/>
            <a:ext cx="1120775" cy="1600200"/>
          </a:xfrm>
          <a:prstGeom prst="rect">
            <a:avLst/>
          </a:prstGeom>
          <a:noFill/>
          <a:ln w="9525">
            <a:noFill/>
            <a:miter lim="800000"/>
            <a:headEnd/>
            <a:tailEnd/>
          </a:ln>
        </p:spPr>
      </p:pic>
      <p:pic>
        <p:nvPicPr>
          <p:cNvPr id="93189" name="Picture 6" descr="transfusion"/>
          <p:cNvPicPr>
            <a:picLocks noChangeAspect="1" noChangeArrowheads="1"/>
          </p:cNvPicPr>
          <p:nvPr/>
        </p:nvPicPr>
        <p:blipFill>
          <a:blip r:embed="rId4"/>
          <a:srcRect/>
          <a:stretch>
            <a:fillRect/>
          </a:stretch>
        </p:blipFill>
        <p:spPr bwMode="auto">
          <a:xfrm>
            <a:off x="4572000" y="4953000"/>
            <a:ext cx="1120775" cy="1600200"/>
          </a:xfrm>
          <a:prstGeom prst="rect">
            <a:avLst/>
          </a:prstGeom>
          <a:noFill/>
          <a:ln w="9525">
            <a:noFill/>
            <a:miter lim="800000"/>
            <a:headEnd/>
            <a:tailEnd/>
          </a:ln>
        </p:spPr>
      </p:pic>
      <p:pic>
        <p:nvPicPr>
          <p:cNvPr id="93190" name="Picture 7" descr="transfusion"/>
          <p:cNvPicPr>
            <a:picLocks noChangeAspect="1" noChangeArrowheads="1"/>
          </p:cNvPicPr>
          <p:nvPr/>
        </p:nvPicPr>
        <p:blipFill>
          <a:blip r:embed="rId4"/>
          <a:srcRect/>
          <a:stretch>
            <a:fillRect/>
          </a:stretch>
        </p:blipFill>
        <p:spPr bwMode="auto">
          <a:xfrm>
            <a:off x="5867400" y="4953000"/>
            <a:ext cx="1120775" cy="1600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Pathophysiology</a:t>
            </a:r>
            <a:endParaRPr lang="cs-CZ" dirty="0"/>
          </a:p>
        </p:txBody>
      </p:sp>
      <p:sp>
        <p:nvSpPr>
          <p:cNvPr id="24578" name="Zástupný symbol pro obsah 2"/>
          <p:cNvSpPr>
            <a:spLocks noGrp="1"/>
          </p:cNvSpPr>
          <p:nvPr>
            <p:ph idx="1"/>
          </p:nvPr>
        </p:nvSpPr>
        <p:spPr/>
        <p:txBody>
          <a:bodyPr/>
          <a:lstStyle/>
          <a:p>
            <a:pPr eaLnBrk="1" hangingPunct="1"/>
            <a:r>
              <a:rPr lang="cs-CZ" smtClean="0"/>
              <a:t>Virchow´s triad</a:t>
            </a:r>
          </a:p>
          <a:p>
            <a:pPr lvl="1" eaLnBrk="1" hangingPunct="1"/>
            <a:r>
              <a:rPr lang="cs-CZ" smtClean="0"/>
              <a:t>Hypercoagulability (↑ I, II, VII, VIII, IX, X + ↓protein C, protein S)</a:t>
            </a:r>
          </a:p>
          <a:p>
            <a:pPr lvl="1" eaLnBrk="1" hangingPunct="1"/>
            <a:r>
              <a:rPr lang="cs-CZ" smtClean="0"/>
              <a:t>Venous stasis and turbulence (venous compression by the gravid uterus, decreased mobility)</a:t>
            </a:r>
          </a:p>
          <a:p>
            <a:pPr lvl="1" eaLnBrk="1" hangingPunct="1"/>
            <a:r>
              <a:rPr lang="cs-CZ" smtClean="0"/>
              <a:t>Endothelial injury and dysfunction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Genital tract laceration</a:t>
            </a:r>
          </a:p>
        </p:txBody>
      </p:sp>
      <p:sp>
        <p:nvSpPr>
          <p:cNvPr id="95234" name="Rectangle 3"/>
          <p:cNvSpPr>
            <a:spLocks noGrp="1"/>
          </p:cNvSpPr>
          <p:nvPr>
            <p:ph type="body" idx="4294967295"/>
          </p:nvPr>
        </p:nvSpPr>
        <p:spPr/>
        <p:txBody>
          <a:bodyPr/>
          <a:lstStyle/>
          <a:p>
            <a:pPr eaLnBrk="1" hangingPunct="1"/>
            <a:r>
              <a:rPr lang="en-US" smtClean="0"/>
              <a:t>Genital trauma always must be eliminated first if the uterus is firm</a:t>
            </a:r>
            <a:endParaRPr lang="cs-CZ" smtClean="0"/>
          </a:p>
          <a:p>
            <a:pPr eaLnBrk="1" hangingPunct="1"/>
            <a:endParaRPr lang="cs-CZ"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Uterine atony</a:t>
            </a:r>
          </a:p>
        </p:txBody>
      </p:sp>
      <p:sp>
        <p:nvSpPr>
          <p:cNvPr id="96258" name="Rectangle 3"/>
          <p:cNvSpPr>
            <a:spLocks noGrp="1"/>
          </p:cNvSpPr>
          <p:nvPr>
            <p:ph type="body" idx="4294967295"/>
          </p:nvPr>
        </p:nvSpPr>
        <p:spPr/>
        <p:txBody>
          <a:bodyPr/>
          <a:lstStyle/>
          <a:p>
            <a:pPr eaLnBrk="1" hangingPunct="1"/>
            <a:r>
              <a:rPr lang="en-US" smtClean="0"/>
              <a:t>Explore the uterine cavity.</a:t>
            </a:r>
          </a:p>
          <a:p>
            <a:pPr eaLnBrk="1" hangingPunct="1"/>
            <a:r>
              <a:rPr lang="en-US" smtClean="0"/>
              <a:t>Inspect vagina and cervix for lacerations.</a:t>
            </a:r>
          </a:p>
          <a:p>
            <a:pPr eaLnBrk="1" hangingPunct="1"/>
            <a:r>
              <a:rPr lang="en-US" smtClean="0"/>
              <a:t>If the cavity is empty, massage and give methylergometrine 0.2 mg, the dose can be repeated every 2 to 4 hours.</a:t>
            </a:r>
          </a:p>
          <a:p>
            <a:pPr eaLnBrk="1" hangingPunct="1"/>
            <a:r>
              <a:rPr lang="en-US" smtClean="0"/>
              <a:t>Rectal 800mcg. Misoprostol is beneficial (unfortunately is not accesible)</a:t>
            </a:r>
            <a:endParaRPr lang="cs-CZ" smtClean="0"/>
          </a:p>
          <a:p>
            <a:pPr eaLnBrk="1" hangingPunct="1"/>
            <a:r>
              <a:rPr lang="cs-CZ" smtClean="0"/>
              <a:t>B</a:t>
            </a:r>
            <a:r>
              <a:rPr lang="en-US" smtClean="0"/>
              <a:t>imanual compression </a:t>
            </a:r>
          </a:p>
          <a:p>
            <a:pPr eaLnBrk="1" hangingPunct="1"/>
            <a:endParaRPr lang="cs-CZ"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Retained placenta</a:t>
            </a:r>
          </a:p>
        </p:txBody>
      </p:sp>
      <p:sp>
        <p:nvSpPr>
          <p:cNvPr id="97282" name="Rectangle 3"/>
          <p:cNvSpPr>
            <a:spLocks noGrp="1"/>
          </p:cNvSpPr>
          <p:nvPr>
            <p:ph type="body" idx="4294967295"/>
          </p:nvPr>
        </p:nvSpPr>
        <p:spPr/>
        <p:txBody>
          <a:bodyPr/>
          <a:lstStyle/>
          <a:p>
            <a:pPr eaLnBrk="1" hangingPunct="1">
              <a:lnSpc>
                <a:spcPct val="80000"/>
              </a:lnSpc>
              <a:buFont typeface="Wingdings" pitchFamily="2" charset="2"/>
              <a:buChar char="Ø"/>
            </a:pPr>
            <a:r>
              <a:rPr lang="en-US" smtClean="0">
                <a:cs typeface="Arial" charset="0"/>
              </a:rPr>
              <a:t>Retained placental fragments are a leading cause of early and delayed postpartum hemorrhage</a:t>
            </a:r>
            <a:endParaRPr lang="cs-CZ" smtClean="0">
              <a:cs typeface="Arial" charset="0"/>
            </a:endParaRPr>
          </a:p>
          <a:p>
            <a:pPr eaLnBrk="1" hangingPunct="1">
              <a:lnSpc>
                <a:spcPct val="80000"/>
              </a:lnSpc>
              <a:buFont typeface="Wingdings" pitchFamily="2" charset="2"/>
              <a:buChar char="Ø"/>
            </a:pPr>
            <a:r>
              <a:rPr lang="en-US" smtClean="0">
                <a:cs typeface="Arial" charset="0"/>
              </a:rPr>
              <a:t>Treatment is manual removal</a:t>
            </a:r>
          </a:p>
          <a:p>
            <a:pPr eaLnBrk="1" hangingPunct="1">
              <a:lnSpc>
                <a:spcPct val="80000"/>
              </a:lnSpc>
              <a:buFont typeface="Wingdings" pitchFamily="2" charset="2"/>
              <a:buChar char="Ø"/>
            </a:pPr>
            <a:r>
              <a:rPr lang="en-US" smtClean="0">
                <a:cs typeface="Arial" charset="0"/>
              </a:rPr>
              <a:t>On rare occasions, a retained placenta is an undiagnosed placenta accreta, and massive bleeding may occur during attempted manual removal</a:t>
            </a:r>
            <a:endParaRPr lang="cs-CZ" smtClean="0">
              <a:cs typeface="Arial" charset="0"/>
            </a:endParaRPr>
          </a:p>
          <a:p>
            <a:pPr eaLnBrk="1" hangingPunct="1">
              <a:lnSpc>
                <a:spcPct val="80000"/>
              </a:lnSpc>
              <a:buFontTx/>
              <a:buNone/>
            </a:pPr>
            <a:endParaRPr lang="en-US" smtClean="0">
              <a:cs typeface="Arial" charset="0"/>
            </a:endParaRPr>
          </a:p>
          <a:p>
            <a:pPr eaLnBrk="1" hangingPunct="1"/>
            <a:endParaRPr lang="cs-CZ"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Placenta accreta</a:t>
            </a:r>
          </a:p>
        </p:txBody>
      </p:sp>
      <p:sp>
        <p:nvSpPr>
          <p:cNvPr id="98306" name="Rectangle 3"/>
          <p:cNvSpPr>
            <a:spLocks noGrp="1"/>
          </p:cNvSpPr>
          <p:nvPr>
            <p:ph type="body" idx="4294967295"/>
          </p:nvPr>
        </p:nvSpPr>
        <p:spPr/>
        <p:txBody>
          <a:bodyPr/>
          <a:lstStyle/>
          <a:p>
            <a:pPr marL="533400" indent="-533400" eaLnBrk="1" hangingPunct="1">
              <a:lnSpc>
                <a:spcPct val="90000"/>
              </a:lnSpc>
            </a:pPr>
            <a:r>
              <a:rPr lang="en-US" smtClean="0">
                <a:cs typeface="Arial" charset="0"/>
              </a:rPr>
              <a:t>Placenta accreta is defined as an abnormal implantation of the placenta in the uterine wall, of which there are three types:</a:t>
            </a:r>
            <a:endParaRPr lang="cs-CZ" smtClean="0">
              <a:cs typeface="Arial" charset="0"/>
            </a:endParaRPr>
          </a:p>
          <a:p>
            <a:pPr marL="914400" lvl="1" indent="-457200" eaLnBrk="1" hangingPunct="1">
              <a:lnSpc>
                <a:spcPct val="90000"/>
              </a:lnSpc>
              <a:buFont typeface="Wingdings 3" pitchFamily="18" charset="2"/>
              <a:buAutoNum type="arabicPeriod"/>
            </a:pPr>
            <a:r>
              <a:rPr lang="en-US" u="sng" smtClean="0"/>
              <a:t>accreta vera,</a:t>
            </a:r>
            <a:r>
              <a:rPr lang="en-US" smtClean="0"/>
              <a:t> in which the placenta adheres to the myometrium without invasion into the muscle. </a:t>
            </a:r>
          </a:p>
          <a:p>
            <a:pPr marL="914400" lvl="1" indent="-457200" eaLnBrk="1" hangingPunct="1">
              <a:lnSpc>
                <a:spcPct val="90000"/>
              </a:lnSpc>
              <a:buFont typeface="Wingdings 3" pitchFamily="18" charset="2"/>
              <a:buAutoNum type="arabicPeriod"/>
            </a:pPr>
            <a:r>
              <a:rPr lang="en-US" u="sng" smtClean="0"/>
              <a:t>increta,</a:t>
            </a:r>
            <a:r>
              <a:rPr lang="en-US" smtClean="0"/>
              <a:t> in which it invades into the myometrium. </a:t>
            </a:r>
            <a:endParaRPr lang="cs-CZ" smtClean="0"/>
          </a:p>
          <a:p>
            <a:pPr marL="914400" lvl="1" indent="-457200" eaLnBrk="1" hangingPunct="1">
              <a:lnSpc>
                <a:spcPct val="90000"/>
              </a:lnSpc>
              <a:buFont typeface="Wingdings 3" pitchFamily="18" charset="2"/>
              <a:buAutoNum type="arabicPeriod"/>
            </a:pPr>
            <a:r>
              <a:rPr lang="en-US" u="sng" smtClean="0"/>
              <a:t>percreta</a:t>
            </a:r>
            <a:r>
              <a:rPr lang="en-US" smtClean="0"/>
              <a:t>, in which it invades the full thickness of the uterine wall and possibly other pelvic structures, most frequently the bladder</a:t>
            </a:r>
            <a:r>
              <a:rPr lang="en-US" smtClean="0">
                <a:cs typeface="Arial" charset="0"/>
              </a:rPr>
              <a:t> </a:t>
            </a:r>
          </a:p>
          <a:p>
            <a:pPr marL="914400" lvl="1" indent="-457200" eaLnBrk="1" hangingPunct="1">
              <a:lnSpc>
                <a:spcPct val="90000"/>
              </a:lnSpc>
            </a:pPr>
            <a:endParaRPr lang="cs-CZ"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Placenta accreta</a:t>
            </a:r>
          </a:p>
        </p:txBody>
      </p:sp>
      <p:sp>
        <p:nvSpPr>
          <p:cNvPr id="99330" name="Rectangle 3"/>
          <p:cNvSpPr>
            <a:spLocks noGrp="1"/>
          </p:cNvSpPr>
          <p:nvPr>
            <p:ph type="body" idx="4294967295"/>
          </p:nvPr>
        </p:nvSpPr>
        <p:spPr/>
        <p:txBody>
          <a:bodyPr/>
          <a:lstStyle/>
          <a:p>
            <a:pPr eaLnBrk="1" hangingPunct="1"/>
            <a:r>
              <a:rPr lang="en-US" sz="3600" b="1" smtClean="0">
                <a:cs typeface="Arial" charset="0"/>
              </a:rPr>
              <a:t>In a patient with a previous cesarean section and a placenta previa</a:t>
            </a:r>
            <a:endParaRPr lang="cs-CZ" sz="3600" b="1" smtClean="0">
              <a:cs typeface="Arial" charset="0"/>
            </a:endParaRPr>
          </a:p>
          <a:p>
            <a:pPr lvl="1" eaLnBrk="1" hangingPunct="1"/>
            <a:r>
              <a:rPr lang="en-US" smtClean="0"/>
              <a:t>Previous one has 14% risk of placenta accreta</a:t>
            </a:r>
          </a:p>
          <a:p>
            <a:pPr lvl="1" eaLnBrk="1" hangingPunct="1"/>
            <a:r>
              <a:rPr lang="en-US" smtClean="0"/>
              <a:t>Previous two has 24% risk of placenta accreta</a:t>
            </a:r>
          </a:p>
          <a:p>
            <a:pPr lvl="1" eaLnBrk="1" hangingPunct="1"/>
            <a:r>
              <a:rPr lang="en-US" smtClean="0"/>
              <a:t>Previous three has 44% risk of placenta accreta</a:t>
            </a:r>
            <a:endParaRPr lang="cs-CZ"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Uterine rupture</a:t>
            </a:r>
          </a:p>
        </p:txBody>
      </p:sp>
      <p:sp>
        <p:nvSpPr>
          <p:cNvPr id="100354" name="Rectangle 3"/>
          <p:cNvSpPr>
            <a:spLocks noGrp="1"/>
          </p:cNvSpPr>
          <p:nvPr>
            <p:ph type="body" idx="4294967295"/>
          </p:nvPr>
        </p:nvSpPr>
        <p:spPr/>
        <p:txBody>
          <a:bodyPr/>
          <a:lstStyle/>
          <a:p>
            <a:pPr eaLnBrk="1" hangingPunct="1">
              <a:lnSpc>
                <a:spcPct val="90000"/>
              </a:lnSpc>
            </a:pPr>
            <a:r>
              <a:rPr lang="en-US" sz="2400" smtClean="0"/>
              <a:t>Rupture of the uterus is described as complete or incomplete and should be differentiated from dehiscence of a cesarean section scar</a:t>
            </a:r>
            <a:endParaRPr lang="cs-CZ" sz="2400" smtClean="0"/>
          </a:p>
          <a:p>
            <a:pPr eaLnBrk="1" hangingPunct="1">
              <a:lnSpc>
                <a:spcPct val="90000"/>
              </a:lnSpc>
            </a:pPr>
            <a:r>
              <a:rPr lang="en-US" sz="2400" smtClean="0"/>
              <a:t>Complete rupture describes a full-thickness defect of the uterine wall and serosa resulting in direct communication between the uterine cavity and the peritoneal cavity</a:t>
            </a:r>
            <a:endParaRPr lang="cs-CZ" sz="2400" smtClean="0"/>
          </a:p>
          <a:p>
            <a:pPr eaLnBrk="1" hangingPunct="1">
              <a:lnSpc>
                <a:spcPct val="90000"/>
              </a:lnSpc>
            </a:pPr>
            <a:r>
              <a:rPr lang="en-US" sz="2400" smtClean="0"/>
              <a:t>Incomplete rupture describes a defect of the uterine wall that is contained by the visceral peritoneum or broad ligament in patients with prior cesarean section</a:t>
            </a:r>
            <a:endParaRPr lang="cs-CZ" sz="2400" smtClean="0"/>
          </a:p>
          <a:p>
            <a:pPr eaLnBrk="1" hangingPunct="1">
              <a:lnSpc>
                <a:spcPct val="90000"/>
              </a:lnSpc>
            </a:pPr>
            <a:r>
              <a:rPr lang="en-US" sz="2400" smtClean="0"/>
              <a:t>Dehiscence describes partial separation of the scar with minimal bleeding, with the peritoneum and fetal membranes remaining intact</a:t>
            </a:r>
            <a:endParaRPr lang="cs-CZ" sz="2400" smtClean="0"/>
          </a:p>
          <a:p>
            <a:pPr eaLnBrk="1" hangingPunct="1">
              <a:lnSpc>
                <a:spcPct val="90000"/>
              </a:lnSpc>
            </a:pPr>
            <a:endParaRPr lang="cs-CZ" sz="24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Management</a:t>
            </a:r>
          </a:p>
        </p:txBody>
      </p:sp>
      <p:sp>
        <p:nvSpPr>
          <p:cNvPr id="101378" name="Rectangle 3"/>
          <p:cNvSpPr>
            <a:spLocks noGrp="1"/>
          </p:cNvSpPr>
          <p:nvPr>
            <p:ph type="body" idx="4294967295"/>
          </p:nvPr>
        </p:nvSpPr>
        <p:spPr/>
        <p:txBody>
          <a:bodyPr/>
          <a:lstStyle/>
          <a:p>
            <a:pPr eaLnBrk="1" hangingPunct="1">
              <a:lnSpc>
                <a:spcPct val="90000"/>
              </a:lnSpc>
              <a:buFont typeface="Wingdings" pitchFamily="2" charset="2"/>
              <a:buChar char="Ø"/>
            </a:pPr>
            <a:r>
              <a:rPr lang="en-US" sz="2400" smtClean="0">
                <a:cs typeface="Arial" charset="0"/>
              </a:rPr>
              <a:t>The identification or suspicion of uterine rupture must be followed by an immediate and simultaneous response from the obstetric team</a:t>
            </a:r>
          </a:p>
          <a:p>
            <a:pPr eaLnBrk="1" hangingPunct="1">
              <a:lnSpc>
                <a:spcPct val="90000"/>
              </a:lnSpc>
              <a:buFont typeface="Wingdings" pitchFamily="2" charset="2"/>
              <a:buChar char="Ø"/>
            </a:pPr>
            <a:r>
              <a:rPr lang="en-US" sz="2400" smtClean="0">
                <a:cs typeface="Arial" charset="0"/>
              </a:rPr>
              <a:t> </a:t>
            </a:r>
            <a:r>
              <a:rPr lang="cs-CZ" sz="2400" smtClean="0"/>
              <a:t>  </a:t>
            </a:r>
            <a:r>
              <a:rPr lang="en-US" sz="2400" smtClean="0">
                <a:cs typeface="Arial" charset="0"/>
              </a:rPr>
              <a:t>Surgery should not be delayed owing to hypovolemic shock because it may not be easily reversible until the hemorrhage is controlled</a:t>
            </a:r>
            <a:endParaRPr lang="cs-CZ" sz="2400" smtClean="0">
              <a:cs typeface="Arial" charset="0"/>
            </a:endParaRPr>
          </a:p>
          <a:p>
            <a:pPr eaLnBrk="1" hangingPunct="1">
              <a:lnSpc>
                <a:spcPct val="90000"/>
              </a:lnSpc>
              <a:buFont typeface="Wingdings" pitchFamily="2" charset="2"/>
              <a:buChar char="Ø"/>
            </a:pPr>
            <a:r>
              <a:rPr lang="en-US" sz="2400" smtClean="0">
                <a:cs typeface="Arial" charset="0"/>
              </a:rPr>
              <a:t>Upon entering the abdomen, aortic compression can be applied to decrease bleeding</a:t>
            </a:r>
          </a:p>
          <a:p>
            <a:pPr eaLnBrk="1" hangingPunct="1">
              <a:lnSpc>
                <a:spcPct val="90000"/>
              </a:lnSpc>
              <a:buFont typeface="Wingdings" pitchFamily="2" charset="2"/>
              <a:buChar char="Ø"/>
            </a:pPr>
            <a:r>
              <a:rPr lang="en-US" sz="2400" smtClean="0">
                <a:cs typeface="Arial" charset="0"/>
              </a:rPr>
              <a:t> Oxytocin should be administered to effect uterine contraction to assist in vessel constriction and to decrease bleeding</a:t>
            </a:r>
          </a:p>
          <a:p>
            <a:pPr eaLnBrk="1" hangingPunct="1">
              <a:lnSpc>
                <a:spcPct val="90000"/>
              </a:lnSpc>
              <a:buFont typeface="Wingdings" pitchFamily="2" charset="2"/>
              <a:buChar char="Ø"/>
            </a:pPr>
            <a:r>
              <a:rPr lang="en-US" sz="2400" smtClean="0">
                <a:cs typeface="Arial" charset="0"/>
              </a:rPr>
              <a:t>Hemostasis can then be achieved by ligation of the hypogastric artery, uterine artery, or ovarian arteries</a:t>
            </a:r>
            <a:endParaRPr lang="cs-CZ" sz="2400" smtClean="0">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Management</a:t>
            </a:r>
          </a:p>
        </p:txBody>
      </p:sp>
      <p:sp>
        <p:nvSpPr>
          <p:cNvPr id="102402" name="Rectangle 3"/>
          <p:cNvSpPr>
            <a:spLocks noGrp="1"/>
          </p:cNvSpPr>
          <p:nvPr>
            <p:ph type="body" idx="4294967295"/>
          </p:nvPr>
        </p:nvSpPr>
        <p:spPr/>
        <p:txBody>
          <a:bodyPr/>
          <a:lstStyle/>
          <a:p>
            <a:pPr eaLnBrk="1" hangingPunct="1">
              <a:lnSpc>
                <a:spcPct val="90000"/>
              </a:lnSpc>
              <a:buFont typeface="Wingdings" pitchFamily="2" charset="2"/>
              <a:buChar char="Ø"/>
            </a:pPr>
            <a:r>
              <a:rPr lang="en-US" sz="2000" smtClean="0">
                <a:cs typeface="Arial" charset="0"/>
              </a:rPr>
              <a:t>At this point, a decision must be made to perform hysterectomy or to repair the rupture site. In most cases, hysterectomy should be performed</a:t>
            </a:r>
          </a:p>
          <a:p>
            <a:pPr eaLnBrk="1" hangingPunct="1">
              <a:lnSpc>
                <a:spcPct val="90000"/>
              </a:lnSpc>
              <a:buFont typeface="Wingdings" pitchFamily="2" charset="2"/>
              <a:buChar char="Ø"/>
            </a:pPr>
            <a:r>
              <a:rPr lang="en-US" sz="2000" smtClean="0">
                <a:cs typeface="Arial" charset="0"/>
              </a:rPr>
              <a:t> In selected cases, repair of the rupture can be attempted. When rupture occurs in the body of the uterus</a:t>
            </a:r>
          </a:p>
          <a:p>
            <a:pPr eaLnBrk="1" hangingPunct="1">
              <a:lnSpc>
                <a:spcPct val="90000"/>
              </a:lnSpc>
              <a:buFont typeface="Wingdings" pitchFamily="2" charset="2"/>
              <a:buChar char="Ø"/>
            </a:pPr>
            <a:r>
              <a:rPr lang="cs-CZ" sz="2000" smtClean="0"/>
              <a:t>B</a:t>
            </a:r>
            <a:r>
              <a:rPr lang="en-US" sz="2000" smtClean="0">
                <a:cs typeface="Arial" charset="0"/>
              </a:rPr>
              <a:t>ladder rupture must be ruled out by clearly mobilizing and inspecting the bladder to ensure that it is intact. This avoids injury on repair of the defect as well</a:t>
            </a:r>
            <a:endParaRPr lang="cs-CZ" sz="2000" smtClean="0">
              <a:cs typeface="Arial" charset="0"/>
            </a:endParaRPr>
          </a:p>
          <a:p>
            <a:pPr eaLnBrk="1" hangingPunct="1">
              <a:lnSpc>
                <a:spcPct val="90000"/>
              </a:lnSpc>
              <a:buFont typeface="Wingdings" pitchFamily="2" charset="2"/>
              <a:buChar char="Ø"/>
            </a:pPr>
            <a:r>
              <a:rPr lang="en-US" sz="2000" smtClean="0">
                <a:cs typeface="Arial" charset="0"/>
              </a:rPr>
              <a:t>A lower segment lateral rupture can cause transection of the uterine vessels. The vessels can retract toward the pelvic side wall, and the site of bleeding must be isolated before placing clamps to avoid injury to the ureter and iliac vessels. </a:t>
            </a:r>
          </a:p>
          <a:p>
            <a:pPr eaLnBrk="1" hangingPunct="1">
              <a:lnSpc>
                <a:spcPct val="90000"/>
              </a:lnSpc>
              <a:buFont typeface="Wingdings" pitchFamily="2" charset="2"/>
              <a:buChar char="Ø"/>
            </a:pPr>
            <a:r>
              <a:rPr lang="en-US" sz="2000" smtClean="0">
                <a:cs typeface="Arial" charset="0"/>
              </a:rPr>
              <a:t>Typically, longitudinal tears, especially those in a lateral position, should be treated by hysterectomy, whereas low transverse tears may be repaired</a:t>
            </a:r>
          </a:p>
          <a:p>
            <a:pPr eaLnBrk="1" hangingPunct="1">
              <a:lnSpc>
                <a:spcPct val="90000"/>
              </a:lnSpc>
            </a:pPr>
            <a:endParaRPr lang="cs-CZ" sz="240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Step-by-step devascularisation</a:t>
            </a:r>
          </a:p>
        </p:txBody>
      </p:sp>
      <p:sp>
        <p:nvSpPr>
          <p:cNvPr id="103426" name="Rectangle 3"/>
          <p:cNvSpPr>
            <a:spLocks noGrp="1"/>
          </p:cNvSpPr>
          <p:nvPr>
            <p:ph type="body" sz="half" idx="4294967295"/>
          </p:nvPr>
        </p:nvSpPr>
        <p:spPr>
          <a:xfrm>
            <a:off x="842963" y="1716088"/>
            <a:ext cx="4038600" cy="4838700"/>
          </a:xfrm>
        </p:spPr>
        <p:txBody>
          <a:bodyPr/>
          <a:lstStyle/>
          <a:p>
            <a:pPr eaLnBrk="1" hangingPunct="1"/>
            <a:r>
              <a:rPr lang="en-US" smtClean="0">
                <a:cs typeface="Arial" charset="0"/>
              </a:rPr>
              <a:t>Uterine artery ligation involves taking large purchases through the uterine wall to ligate the artery at the cervical isthmus above the bladder flap</a:t>
            </a:r>
            <a:endParaRPr lang="cs-CZ" smtClean="0">
              <a:cs typeface="Arial" charset="0"/>
            </a:endParaRPr>
          </a:p>
        </p:txBody>
      </p:sp>
      <p:pic>
        <p:nvPicPr>
          <p:cNvPr id="103427" name="Picture 4"/>
          <p:cNvPicPr>
            <a:picLocks noChangeAspect="1" noChangeArrowheads="1"/>
          </p:cNvPicPr>
          <p:nvPr/>
        </p:nvPicPr>
        <p:blipFill>
          <a:blip r:embed="rId2"/>
          <a:srcRect/>
          <a:stretch>
            <a:fillRect/>
          </a:stretch>
        </p:blipFill>
        <p:spPr bwMode="auto">
          <a:xfrm>
            <a:off x="5292725" y="1844675"/>
            <a:ext cx="3263900" cy="3960813"/>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z="4000" smtClean="0">
                <a:solidFill>
                  <a:schemeClr val="tx1"/>
                </a:solidFill>
                <a:effectLst/>
              </a:rPr>
              <a:t>Internal iliac artery ligation</a:t>
            </a:r>
            <a:br>
              <a:rPr lang="cs-CZ" sz="4000" smtClean="0">
                <a:solidFill>
                  <a:schemeClr val="tx1"/>
                </a:solidFill>
                <a:effectLst/>
              </a:rPr>
            </a:br>
            <a:endParaRPr lang="cs-CZ" sz="4000" smtClean="0">
              <a:solidFill>
                <a:schemeClr val="tx1"/>
              </a:solidFill>
              <a:effectLst/>
            </a:endParaRPr>
          </a:p>
        </p:txBody>
      </p:sp>
      <p:sp>
        <p:nvSpPr>
          <p:cNvPr id="104450" name="Rectangle 3"/>
          <p:cNvSpPr>
            <a:spLocks noGrp="1"/>
          </p:cNvSpPr>
          <p:nvPr>
            <p:ph type="body" idx="4294967295"/>
          </p:nvPr>
        </p:nvSpPr>
        <p:spPr/>
        <p:txBody>
          <a:bodyPr/>
          <a:lstStyle/>
          <a:p>
            <a:pPr eaLnBrk="1" hangingPunct="1">
              <a:lnSpc>
                <a:spcPct val="90000"/>
              </a:lnSpc>
            </a:pPr>
            <a:r>
              <a:rPr lang="en-US" sz="2400" smtClean="0"/>
              <a:t>The internal iliac artery is exposed by ligating and cutting the round ligament and incising the pelvic sidewall peritoneum cephalad, parallel to the infundibulopelvic ligament The ureter should be visualized and left attached to the medial peritoneal reflection to prevent compromising its blood supply</a:t>
            </a:r>
            <a:endParaRPr lang="cs-CZ" sz="2400" smtClean="0"/>
          </a:p>
          <a:p>
            <a:pPr eaLnBrk="1" hangingPunct="1">
              <a:lnSpc>
                <a:spcPct val="90000"/>
              </a:lnSpc>
            </a:pPr>
            <a:r>
              <a:rPr lang="en-US" sz="2400" smtClean="0">
                <a:cs typeface="Arial" charset="0"/>
              </a:rPr>
              <a:t>The hypogastric artery should be completely visualized. A blunt-tipped, right-angle clamp is gently placed around the hypogastric artery, 2.5 to 3.0 cm distal to the bifurcation of the common iliac artery. Passing the tips of the clamp </a:t>
            </a:r>
            <a:r>
              <a:rPr lang="en-US" sz="2400" u="sng" smtClean="0">
                <a:cs typeface="Arial" charset="0"/>
              </a:rPr>
              <a:t>from lateral to medial</a:t>
            </a:r>
            <a:r>
              <a:rPr lang="en-US" sz="2400" smtClean="0">
                <a:cs typeface="Arial" charset="0"/>
              </a:rPr>
              <a:t> under the artery is crucial in preventing injuries to the underlying hypogastric vein</a:t>
            </a:r>
            <a:endParaRPr lang="cs-CZ" sz="2400" smtClean="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0" y="620713"/>
            <a:ext cx="9144000" cy="568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4988" y="396875"/>
          <a:ext cx="7923212" cy="5695950"/>
        </p:xfrm>
        <a:graphic>
          <a:graphicData uri="http://schemas.openxmlformats.org/presentationml/2006/ole">
            <p:oleObj spid="_x0000_s2050" name="Bitmap Image" r:id="rId4" imgW="5238095" imgH="3933333" progId="PBrush">
              <p:embed/>
            </p:oleObj>
          </a:graphicData>
        </a:graphic>
      </p:graphicFrame>
    </p:spTree>
  </p:cSld>
  <p:clrMapOvr>
    <a:masterClrMapping/>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gatura1.mpg">
            <a:hlinkClick r:id="" action="ppaction://media"/>
          </p:cNvPr>
          <p:cNvPicPr>
            <a:picLocks noRot="1" noChangeAspect="1"/>
          </p:cNvPicPr>
          <p:nvPr>
            <a:videoFile r:link="rId1"/>
          </p:nvPr>
        </p:nvPicPr>
        <p:blipFill>
          <a:blip r:embed="rId3"/>
          <a:srcRect/>
          <a:stretch>
            <a:fillRect/>
          </a:stretch>
        </p:blipFill>
        <p:spPr bwMode="auto">
          <a:xfrm>
            <a:off x="1524000" y="1143000"/>
            <a:ext cx="6096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gatura2.mpg">
            <a:hlinkClick r:id="" action="ppaction://media"/>
          </p:cNvPr>
          <p:cNvPicPr>
            <a:picLocks noRot="1" noChangeAspect="1"/>
          </p:cNvPicPr>
          <p:nvPr>
            <a:videoFile r:link="rId1"/>
          </p:nvPr>
        </p:nvPicPr>
        <p:blipFill>
          <a:blip r:embed="rId3"/>
          <a:srcRect/>
          <a:stretch>
            <a:fillRect/>
          </a:stretch>
        </p:blipFill>
        <p:spPr bwMode="auto">
          <a:xfrm>
            <a:off x="1524000" y="1143000"/>
            <a:ext cx="6096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B-Lynch suture</a:t>
            </a:r>
          </a:p>
        </p:txBody>
      </p:sp>
      <p:pic>
        <p:nvPicPr>
          <p:cNvPr id="110594" name="Picture 3"/>
          <p:cNvPicPr>
            <a:picLocks noChangeAspect="1" noChangeArrowheads="1"/>
          </p:cNvPicPr>
          <p:nvPr/>
        </p:nvPicPr>
        <p:blipFill>
          <a:blip r:embed="rId2"/>
          <a:srcRect/>
          <a:stretch>
            <a:fillRect/>
          </a:stretch>
        </p:blipFill>
        <p:spPr bwMode="auto">
          <a:xfrm>
            <a:off x="457200" y="2590800"/>
            <a:ext cx="3008313" cy="2724150"/>
          </a:xfrm>
          <a:prstGeom prst="rect">
            <a:avLst/>
          </a:prstGeom>
          <a:noFill/>
          <a:ln w="9525">
            <a:noFill/>
            <a:miter lim="800000"/>
            <a:headEnd/>
            <a:tailEnd/>
          </a:ln>
        </p:spPr>
      </p:pic>
      <p:pic>
        <p:nvPicPr>
          <p:cNvPr id="110595" name="Picture 4"/>
          <p:cNvPicPr>
            <a:picLocks noChangeAspect="1" noChangeArrowheads="1"/>
          </p:cNvPicPr>
          <p:nvPr/>
        </p:nvPicPr>
        <p:blipFill>
          <a:blip r:embed="rId3"/>
          <a:srcRect/>
          <a:stretch>
            <a:fillRect/>
          </a:stretch>
        </p:blipFill>
        <p:spPr bwMode="auto">
          <a:xfrm>
            <a:off x="3581400" y="1676400"/>
            <a:ext cx="2984500" cy="2328863"/>
          </a:xfrm>
          <a:prstGeom prst="rect">
            <a:avLst/>
          </a:prstGeom>
          <a:noFill/>
          <a:ln w="9525">
            <a:noFill/>
            <a:miter lim="800000"/>
            <a:headEnd/>
            <a:tailEnd/>
          </a:ln>
        </p:spPr>
      </p:pic>
      <p:pic>
        <p:nvPicPr>
          <p:cNvPr id="110596" name="Picture 5"/>
          <p:cNvPicPr>
            <a:picLocks noChangeAspect="1" noChangeArrowheads="1"/>
          </p:cNvPicPr>
          <p:nvPr/>
        </p:nvPicPr>
        <p:blipFill>
          <a:blip r:embed="rId4"/>
          <a:srcRect/>
          <a:stretch>
            <a:fillRect/>
          </a:stretch>
        </p:blipFill>
        <p:spPr bwMode="auto">
          <a:xfrm>
            <a:off x="5791200" y="3505200"/>
            <a:ext cx="2984500" cy="2479675"/>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mtClean="0">
                <a:solidFill>
                  <a:schemeClr val="tx1"/>
                </a:solidFill>
                <a:effectLst/>
              </a:rPr>
              <a:t>Bleeding after hysterectomy</a:t>
            </a:r>
          </a:p>
        </p:txBody>
      </p:sp>
      <p:sp>
        <p:nvSpPr>
          <p:cNvPr id="111618" name="Rectangle 3"/>
          <p:cNvSpPr>
            <a:spLocks noGrp="1"/>
          </p:cNvSpPr>
          <p:nvPr>
            <p:ph type="body" sz="half" idx="4294967295"/>
          </p:nvPr>
        </p:nvSpPr>
        <p:spPr>
          <a:xfrm>
            <a:off x="842963" y="1716088"/>
            <a:ext cx="7761287" cy="704850"/>
          </a:xfrm>
        </p:spPr>
        <p:txBody>
          <a:bodyPr/>
          <a:lstStyle/>
          <a:p>
            <a:pPr eaLnBrk="1" hangingPunct="1"/>
            <a:r>
              <a:rPr lang="cs-CZ" smtClean="0"/>
              <a:t>Abdominal pelvic pressure pack</a:t>
            </a:r>
          </a:p>
        </p:txBody>
      </p:sp>
      <p:pic>
        <p:nvPicPr>
          <p:cNvPr id="111619" name="Picture 4" descr="pelvic-pack"/>
          <p:cNvPicPr>
            <a:picLocks noChangeAspect="1" noChangeArrowheads="1"/>
          </p:cNvPicPr>
          <p:nvPr/>
        </p:nvPicPr>
        <p:blipFill>
          <a:blip r:embed="rId2"/>
          <a:srcRect/>
          <a:stretch>
            <a:fillRect/>
          </a:stretch>
        </p:blipFill>
        <p:spPr bwMode="auto">
          <a:xfrm>
            <a:off x="2195513" y="2781300"/>
            <a:ext cx="4767262" cy="348773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cs-CZ" sz="4000" smtClean="0">
                <a:solidFill>
                  <a:schemeClr val="tx1"/>
                </a:solidFill>
                <a:effectLst/>
              </a:rPr>
              <a:t>Intraarterial therapeutic embolisation</a:t>
            </a:r>
          </a:p>
        </p:txBody>
      </p:sp>
      <p:sp>
        <p:nvSpPr>
          <p:cNvPr id="112642" name="Rectangle 3"/>
          <p:cNvSpPr>
            <a:spLocks noGrp="1"/>
          </p:cNvSpPr>
          <p:nvPr>
            <p:ph type="body" sz="half" idx="4294967295"/>
          </p:nvPr>
        </p:nvSpPr>
        <p:spPr>
          <a:xfrm>
            <a:off x="842963" y="1716088"/>
            <a:ext cx="4038600" cy="4838700"/>
          </a:xfrm>
        </p:spPr>
        <p:txBody>
          <a:bodyPr/>
          <a:lstStyle/>
          <a:p>
            <a:pPr eaLnBrk="1" hangingPunct="1"/>
            <a:r>
              <a:rPr lang="en-US" sz="2400" smtClean="0"/>
              <a:t>The first application - 1979</a:t>
            </a:r>
          </a:p>
          <a:p>
            <a:pPr eaLnBrk="1" hangingPunct="1"/>
            <a:r>
              <a:rPr lang="en-US" sz="2400" smtClean="0"/>
              <a:t>Benefits</a:t>
            </a:r>
          </a:p>
          <a:p>
            <a:pPr eaLnBrk="1" hangingPunct="1"/>
            <a:r>
              <a:rPr lang="en-US" sz="2400" smtClean="0"/>
              <a:t>Effectiveness 90%</a:t>
            </a:r>
          </a:p>
          <a:p>
            <a:pPr eaLnBrk="1" hangingPunct="1"/>
            <a:r>
              <a:rPr lang="en-US" sz="2400" smtClean="0"/>
              <a:t>Identification of the bleeding source</a:t>
            </a:r>
          </a:p>
          <a:p>
            <a:pPr eaLnBrk="1" hangingPunct="1"/>
            <a:r>
              <a:rPr lang="en-US" sz="2400" smtClean="0"/>
              <a:t>Distal vascular stop</a:t>
            </a:r>
          </a:p>
          <a:p>
            <a:pPr eaLnBrk="1" hangingPunct="1"/>
            <a:r>
              <a:rPr lang="en-US" sz="2400" smtClean="0"/>
              <a:t>Disadvantage</a:t>
            </a:r>
          </a:p>
          <a:p>
            <a:pPr eaLnBrk="1" hangingPunct="1"/>
            <a:r>
              <a:rPr lang="en-US" sz="2400" smtClean="0"/>
              <a:t>Time factor</a:t>
            </a:r>
          </a:p>
          <a:p>
            <a:pPr eaLnBrk="1" hangingPunct="1"/>
            <a:r>
              <a:rPr lang="en-US" sz="2400" smtClean="0"/>
              <a:t>Technical and personal conditions</a:t>
            </a:r>
          </a:p>
          <a:p>
            <a:pPr eaLnBrk="1" hangingPunct="1"/>
            <a:endParaRPr lang="cs-CZ" sz="2400" smtClean="0"/>
          </a:p>
        </p:txBody>
      </p:sp>
      <p:pic>
        <p:nvPicPr>
          <p:cNvPr id="112643" name="Picture 5" descr="3200image"/>
          <p:cNvPicPr>
            <a:picLocks noChangeAspect="1" noChangeArrowheads="1"/>
          </p:cNvPicPr>
          <p:nvPr/>
        </p:nvPicPr>
        <p:blipFill>
          <a:blip r:embed="rId2"/>
          <a:srcRect/>
          <a:stretch>
            <a:fillRect/>
          </a:stretch>
        </p:blipFill>
        <p:spPr bwMode="auto">
          <a:xfrm>
            <a:off x="5715000" y="2133600"/>
            <a:ext cx="3003550" cy="3024188"/>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5229200"/>
            <a:ext cx="8229600" cy="1143000"/>
          </a:xfrm>
        </p:spPr>
        <p:txBody>
          <a:bodyPr>
            <a:normAutofit fontScale="90000"/>
          </a:bodyPr>
          <a:lstStyle/>
          <a:p>
            <a:pPr algn="r" eaLnBrk="1" fontAlgn="auto" hangingPunct="1">
              <a:spcAft>
                <a:spcPts val="0"/>
              </a:spcAft>
              <a:defRPr/>
            </a:pPr>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r>
              <a:rPr lang="cs-CZ" dirty="0" smtClean="0"/>
              <a:t> …</a:t>
            </a:r>
            <a:br>
              <a:rPr lang="cs-CZ" dirty="0" smtClean="0"/>
            </a:br>
            <a:r>
              <a:rPr lang="cs-CZ" dirty="0" smtClean="0"/>
              <a:t>petr.krepelka@upmd.eu</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smtClean="0"/>
              <a:t>Risk </a:t>
            </a:r>
            <a:r>
              <a:rPr lang="cs-CZ" dirty="0" err="1" smtClean="0"/>
              <a:t>factors</a:t>
            </a:r>
            <a:endParaRPr lang="cs-CZ" dirty="0"/>
          </a:p>
        </p:txBody>
      </p:sp>
      <p:sp>
        <p:nvSpPr>
          <p:cNvPr id="27650" name="Zástupný symbol pro obsah 2"/>
          <p:cNvSpPr>
            <a:spLocks noGrp="1"/>
          </p:cNvSpPr>
          <p:nvPr>
            <p:ph idx="1"/>
          </p:nvPr>
        </p:nvSpPr>
        <p:spPr/>
        <p:txBody>
          <a:bodyPr/>
          <a:lstStyle/>
          <a:p>
            <a:pPr eaLnBrk="1" hangingPunct="1"/>
            <a:r>
              <a:rPr lang="cs-CZ" smtClean="0"/>
              <a:t>Normal physiologic alterations in pregnancy</a:t>
            </a:r>
          </a:p>
          <a:p>
            <a:pPr eaLnBrk="1" hangingPunct="1"/>
            <a:r>
              <a:rPr lang="cs-CZ" smtClean="0"/>
              <a:t>Personal or family history of DVT-PE</a:t>
            </a:r>
          </a:p>
          <a:p>
            <a:pPr eaLnBrk="1" hangingPunct="1"/>
            <a:r>
              <a:rPr lang="cs-CZ" smtClean="0"/>
              <a:t>Thrombophilic disorder</a:t>
            </a:r>
          </a:p>
          <a:p>
            <a:pPr eaLnBrk="1" hangingPunct="1"/>
            <a:r>
              <a:rPr lang="cs-CZ" smtClean="0"/>
              <a:t>Cesarean delivery </a:t>
            </a:r>
          </a:p>
          <a:p>
            <a:pPr eaLnBrk="1" hangingPunct="1"/>
            <a:r>
              <a:rPr lang="cs-CZ" smtClean="0"/>
              <a:t>Obesity</a:t>
            </a:r>
          </a:p>
          <a:p>
            <a:pPr eaLnBrk="1" hangingPunct="1"/>
            <a:r>
              <a:rPr lang="cs-CZ" smtClean="0"/>
              <a:t>Cardiac disease </a:t>
            </a:r>
          </a:p>
          <a:p>
            <a:pPr eaLnBrk="1" hangingPunct="1"/>
            <a:r>
              <a:rPr lang="cs-CZ" smtClean="0"/>
              <a:t>Smoking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994" y="283053"/>
            <a:ext cx="8229600" cy="1143000"/>
          </a:xfrm>
        </p:spPr>
        <p:txBody>
          <a:bodyPr/>
          <a:lstStyle/>
          <a:p>
            <a:pPr eaLnBrk="1" fontAlgn="auto" hangingPunct="1">
              <a:spcAft>
                <a:spcPts val="0"/>
              </a:spcAft>
              <a:defRPr/>
            </a:pPr>
            <a:r>
              <a:rPr lang="cs-CZ" dirty="0" err="1" smtClean="0"/>
              <a:t>Location</a:t>
            </a:r>
            <a:r>
              <a:rPr lang="cs-CZ" dirty="0" smtClean="0"/>
              <a:t> </a:t>
            </a:r>
            <a:r>
              <a:rPr lang="cs-CZ" dirty="0" err="1" smtClean="0"/>
              <a:t>of</a:t>
            </a:r>
            <a:r>
              <a:rPr lang="cs-CZ" dirty="0" smtClean="0"/>
              <a:t> DVT</a:t>
            </a:r>
            <a:endParaRPr lang="cs-CZ" dirty="0"/>
          </a:p>
        </p:txBody>
      </p:sp>
      <p:sp>
        <p:nvSpPr>
          <p:cNvPr id="29698" name="Zástupný symbol pro obsah 2"/>
          <p:cNvSpPr>
            <a:spLocks noGrp="1"/>
          </p:cNvSpPr>
          <p:nvPr>
            <p:ph idx="1"/>
          </p:nvPr>
        </p:nvSpPr>
        <p:spPr/>
        <p:txBody>
          <a:bodyPr/>
          <a:lstStyle/>
          <a:p>
            <a:pPr eaLnBrk="1" hangingPunct="1"/>
            <a:r>
              <a:rPr lang="cs-CZ" smtClean="0"/>
              <a:t>More likely to occur in the left leg</a:t>
            </a:r>
          </a:p>
          <a:p>
            <a:pPr eaLnBrk="1" hangingPunct="1"/>
            <a:r>
              <a:rPr lang="cs-CZ" smtClean="0"/>
              <a:t>May-Thurner syndrome</a:t>
            </a:r>
          </a:p>
          <a:p>
            <a:pPr lvl="1" eaLnBrk="1" hangingPunct="1"/>
            <a:r>
              <a:rPr lang="cs-CZ" smtClean="0"/>
              <a:t>Left iliac vein is compressed by the right iliac artery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2.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docProps/app.xml><?xml version="1.0" encoding="utf-8"?>
<Properties xmlns="http://schemas.openxmlformats.org/officeDocument/2006/extended-properties" xmlns:vt="http://schemas.openxmlformats.org/officeDocument/2006/docPropsVTypes">
  <Template>Book</Template>
  <TotalTime>140</TotalTime>
  <Words>1945</Words>
  <Application>Microsoft Office PowerPoint</Application>
  <PresentationFormat>Předvádění na obrazovce (4:3)</PresentationFormat>
  <Paragraphs>503</Paragraphs>
  <Slides>76</Slides>
  <Notes>28</Notes>
  <HiddenSlides>0</HiddenSlides>
  <MMClips>2</MMClips>
  <ScaleCrop>false</ScaleCrop>
  <HeadingPairs>
    <vt:vector size="8" baseType="variant">
      <vt:variant>
        <vt:lpstr>Použitá písma</vt:lpstr>
      </vt:variant>
      <vt:variant>
        <vt:i4>8</vt:i4>
      </vt:variant>
      <vt:variant>
        <vt:lpstr>Šablona návrhu</vt:lpstr>
      </vt:variant>
      <vt:variant>
        <vt:i4>6</vt:i4>
      </vt:variant>
      <vt:variant>
        <vt:lpstr>Vložené servery OLE</vt:lpstr>
      </vt:variant>
      <vt:variant>
        <vt:i4>2</vt:i4>
      </vt:variant>
      <vt:variant>
        <vt:lpstr>Nadpisy snímků</vt:lpstr>
      </vt:variant>
      <vt:variant>
        <vt:i4>76</vt:i4>
      </vt:variant>
    </vt:vector>
  </HeadingPairs>
  <TitlesOfParts>
    <vt:vector size="92" baseType="lpstr">
      <vt:lpstr>Arial</vt:lpstr>
      <vt:lpstr>Calibri</vt:lpstr>
      <vt:lpstr>Cambria</vt:lpstr>
      <vt:lpstr>Wingdings 3</vt:lpstr>
      <vt:lpstr>Wingdings</vt:lpstr>
      <vt:lpstr>方正舒体</vt:lpstr>
      <vt:lpstr>Times New Roman (Arabic)</vt:lpstr>
      <vt:lpstr>Times New Roman</vt:lpstr>
      <vt:lpstr>Book</vt:lpstr>
      <vt:lpstr>Book</vt:lpstr>
      <vt:lpstr>Book</vt:lpstr>
      <vt:lpstr>Book</vt:lpstr>
      <vt:lpstr>Book</vt:lpstr>
      <vt:lpstr>Book</vt:lpstr>
      <vt:lpstr>Graf</vt:lpstr>
      <vt:lpstr>Bitmap Image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Bleeding in pregnancy</vt:lpstr>
      <vt:lpstr>First trimestr bleeding</vt:lpstr>
      <vt:lpstr>Second and third trimestr bleeding</vt:lpstr>
      <vt:lpstr>Placenta praevia</vt:lpstr>
      <vt:lpstr>Risk factors</vt:lpstr>
      <vt:lpstr>Placental abruption</vt:lpstr>
      <vt:lpstr>Snímek 26</vt:lpstr>
      <vt:lpstr>Snímek 27</vt:lpstr>
      <vt:lpstr>Epidemiology</vt:lpstr>
      <vt:lpstr>Snímek 29</vt:lpstr>
      <vt:lpstr>Definition of PPH</vt:lpstr>
      <vt:lpstr>Critical bleeding</vt:lpstr>
      <vt:lpstr>Normal blood loss</vt:lpstr>
      <vt:lpstr>Diagnosis of PPH</vt:lpstr>
      <vt:lpstr>Snímek 34</vt:lpstr>
      <vt:lpstr>Clinical status</vt:lpstr>
      <vt:lpstr>Clinical status</vt:lpstr>
      <vt:lpstr>Clinical status</vt:lpstr>
      <vt:lpstr>Quantitative methods</vt:lpstr>
      <vt:lpstr>Brass-V drape</vt:lpstr>
      <vt:lpstr>PPH - etiology</vt:lpstr>
      <vt:lpstr>Uterine atony</vt:lpstr>
      <vt:lpstr>Tissue – retained uterine contents</vt:lpstr>
      <vt:lpstr>Tissue – placental abnormalities</vt:lpstr>
      <vt:lpstr>Snímek 44</vt:lpstr>
      <vt:lpstr>Trauma</vt:lpstr>
      <vt:lpstr>Thrombin – coagulation disorders</vt:lpstr>
      <vt:lpstr>Snímek 47</vt:lpstr>
      <vt:lpstr>Prevention</vt:lpstr>
      <vt:lpstr>PPH - Risk factors</vt:lpstr>
      <vt:lpstr>Snímek 50</vt:lpstr>
      <vt:lpstr>Snímek 51</vt:lpstr>
      <vt:lpstr>Snímek 52</vt:lpstr>
      <vt:lpstr>Management</vt:lpstr>
      <vt:lpstr>COMMUNICATE</vt:lpstr>
      <vt:lpstr>RESUSCITATE </vt:lpstr>
      <vt:lpstr>MONITOR / INVESTIGATE  </vt:lpstr>
      <vt:lpstr>Stop bleeding</vt:lpstr>
      <vt:lpstr>Snímek 58</vt:lpstr>
      <vt:lpstr>Snímek 59</vt:lpstr>
      <vt:lpstr>Genital tract laceration</vt:lpstr>
      <vt:lpstr>Uterine atony</vt:lpstr>
      <vt:lpstr>Retained placenta</vt:lpstr>
      <vt:lpstr>Placenta accreta</vt:lpstr>
      <vt:lpstr>Placenta accreta</vt:lpstr>
      <vt:lpstr>Uterine rupture</vt:lpstr>
      <vt:lpstr>Management</vt:lpstr>
      <vt:lpstr>Management</vt:lpstr>
      <vt:lpstr>Step-by-step devascularisation</vt:lpstr>
      <vt:lpstr>Internal iliac artery ligation </vt:lpstr>
      <vt:lpstr>Snímek 70</vt:lpstr>
      <vt:lpstr>Snímek 71</vt:lpstr>
      <vt:lpstr>Snímek 72</vt:lpstr>
      <vt:lpstr>B-Lynch suture</vt:lpstr>
      <vt:lpstr>Bleeding after hysterectomy</vt:lpstr>
      <vt:lpstr>Intraarterial therapeutic embolisation</vt:lpstr>
      <vt:lpstr>Snímek 76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Thromboembolism and haemorrhage in pregnancy and delivery</dc:title>
  <dc:creator>doktor</dc:creator>
  <cp:lastModifiedBy>Petr Krepelka</cp:lastModifiedBy>
  <cp:revision>5</cp:revision>
  <dcterms:created xsi:type="dcterms:W3CDTF">2013-09-24T16:49:05Z</dcterms:created>
  <dcterms:modified xsi:type="dcterms:W3CDTF">2013-09-26T09:16:50Z</dcterms:modified>
</cp:coreProperties>
</file>