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80" r:id="rId3"/>
    <p:sldId id="281" r:id="rId4"/>
    <p:sldId id="282" r:id="rId5"/>
    <p:sldId id="283" r:id="rId6"/>
    <p:sldId id="261" r:id="rId7"/>
    <p:sldId id="263" r:id="rId8"/>
    <p:sldId id="262" r:id="rId9"/>
    <p:sldId id="264" r:id="rId10"/>
    <p:sldId id="265" r:id="rId11"/>
    <p:sldId id="266" r:id="rId12"/>
    <p:sldId id="267" r:id="rId13"/>
    <p:sldId id="268" r:id="rId14"/>
    <p:sldId id="310" r:id="rId15"/>
    <p:sldId id="272" r:id="rId16"/>
    <p:sldId id="276" r:id="rId17"/>
    <p:sldId id="269" r:id="rId18"/>
    <p:sldId id="278" r:id="rId19"/>
    <p:sldId id="273" r:id="rId20"/>
    <p:sldId id="270" r:id="rId21"/>
    <p:sldId id="277" r:id="rId22"/>
    <p:sldId id="275" r:id="rId23"/>
    <p:sldId id="284" r:id="rId24"/>
    <p:sldId id="286" r:id="rId25"/>
    <p:sldId id="285" r:id="rId26"/>
    <p:sldId id="287" r:id="rId27"/>
    <p:sldId id="288" r:id="rId28"/>
    <p:sldId id="289" r:id="rId29"/>
    <p:sldId id="303" r:id="rId30"/>
    <p:sldId id="291" r:id="rId31"/>
    <p:sldId id="308" r:id="rId32"/>
    <p:sldId id="292" r:id="rId33"/>
    <p:sldId id="294" r:id="rId34"/>
    <p:sldId id="297" r:id="rId35"/>
    <p:sldId id="307"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4660"/>
  </p:normalViewPr>
  <p:slideViewPr>
    <p:cSldViewPr>
      <p:cViewPr varScale="1">
        <p:scale>
          <a:sx n="69" d="100"/>
          <a:sy n="69" d="100"/>
        </p:scale>
        <p:origin x="-4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2BFF4-A034-4C92-AA2C-2D0E4A75D2BF}" type="datetimeFigureOut">
              <a:rPr lang="en-US" smtClean="0"/>
              <a:pPr/>
              <a:t>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19264-A5E1-4DD8-A65C-F772FD365C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60524-8FD3-469F-9897-C89492492A71}" type="datetimeFigureOut">
              <a:rPr lang="en-US" smtClean="0"/>
              <a:pPr/>
              <a:t>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6D93-FC3A-4BBA-B6B6-CA7A3109ED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Bacteria-reproduce quickly-pneumonia vaccine</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Cysteine</a:t>
            </a:r>
            <a:r>
              <a:rPr lang="en-US" dirty="0" smtClean="0"/>
              <a:t> and </a:t>
            </a:r>
            <a:r>
              <a:rPr lang="en-US" dirty="0" err="1" smtClean="0"/>
              <a:t>methionine</a:t>
            </a:r>
            <a:r>
              <a:rPr lang="en-US" dirty="0" smtClean="0"/>
              <a:t> have sulfur.</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Chromosome 1 has 3150 genes. Chromosome Y</a:t>
            </a:r>
            <a:r>
              <a:rPr lang="en-US" baseline="0" dirty="0" smtClean="0"/>
              <a:t> has 200 genes. The average gene has 3000 nucleotides. The largest gene has 2.4 million nucleotides</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notice about the pairing of the bases? Ladder and rungs</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Polar</a:t>
            </a:r>
            <a:r>
              <a:rPr lang="en-US" baseline="0" dirty="0" smtClean="0"/>
              <a:t> hydrophilic – likes water</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Sugar-phosphate</a:t>
            </a:r>
            <a:r>
              <a:rPr lang="en-US" baseline="0" dirty="0" smtClean="0"/>
              <a:t> backbones run in opposite directions. 5’ refers to the fifth carbon on the sugar ring, 3’ refers to the 3</a:t>
            </a:r>
            <a:r>
              <a:rPr lang="en-US" baseline="30000" dirty="0" smtClean="0"/>
              <a:t>rd</a:t>
            </a:r>
            <a:r>
              <a:rPr lang="en-US" baseline="0" dirty="0" smtClean="0"/>
              <a:t> carbon on the sugar ring.</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Weak</a:t>
            </a:r>
            <a:r>
              <a:rPr lang="en-US" baseline="0" dirty="0" smtClean="0"/>
              <a:t> hydrogen bonds- how would you test this?</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Helicase</a:t>
            </a:r>
            <a:r>
              <a:rPr lang="en-US" dirty="0" smtClean="0"/>
              <a:t> vs. </a:t>
            </a:r>
            <a:r>
              <a:rPr lang="en-US" dirty="0" err="1" smtClean="0"/>
              <a:t>topisomerase</a:t>
            </a:r>
            <a:endParaRPr lang="en-US" dirty="0"/>
          </a:p>
        </p:txBody>
      </p:sp>
      <p:sp>
        <p:nvSpPr>
          <p:cNvPr id="4" name="Slide Number Placeholder 3"/>
          <p:cNvSpPr>
            <a:spLocks noGrp="1"/>
          </p:cNvSpPr>
          <p:nvPr>
            <p:ph type="sldNum" sz="quarter" idx="10"/>
          </p:nvPr>
        </p:nvSpPr>
        <p:spPr/>
        <p:txBody>
          <a:bodyPr/>
          <a:lstStyle/>
          <a:p>
            <a:fld id="{5D026D93-FC3A-4BBA-B6B6-CA7A3109EDD3}"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6284B-16A8-44EA-AE5E-8C2F665A8922}"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6284B-16A8-44EA-AE5E-8C2F665A8922}"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6284B-16A8-44EA-AE5E-8C2F665A8922}"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6284B-16A8-44EA-AE5E-8C2F665A8922}"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6284B-16A8-44EA-AE5E-8C2F665A8922}"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6284B-16A8-44EA-AE5E-8C2F665A8922}" type="datetimeFigureOut">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6284B-16A8-44EA-AE5E-8C2F665A8922}" type="datetimeFigureOut">
              <a:rPr lang="en-US" smtClean="0"/>
              <a:pPr/>
              <a:t>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6284B-16A8-44EA-AE5E-8C2F665A8922}" type="datetimeFigureOut">
              <a:rPr lang="en-US" smtClean="0"/>
              <a:pPr/>
              <a:t>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6284B-16A8-44EA-AE5E-8C2F665A8922}" type="datetimeFigureOut">
              <a:rPr lang="en-US" smtClean="0"/>
              <a:pPr/>
              <a:t>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6284B-16A8-44EA-AE5E-8C2F665A8922}" type="datetimeFigureOut">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6284B-16A8-44EA-AE5E-8C2F665A8922}" type="datetimeFigureOut">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87236-66BF-4D98-A8A2-1378D22A59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6284B-16A8-44EA-AE5E-8C2F665A8922}" type="datetimeFigureOut">
              <a:rPr lang="en-US" smtClean="0"/>
              <a:pPr/>
              <a:t>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87236-66BF-4D98-A8A2-1378D22A59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bs.org/wnet/dna/episode1/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highered.mcgraw-hill.com/sites/0072437316/student_view0/chapter14/animation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ighered.mcgraw-hill.com/olc/dl/120076/bio21.sw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a:t>
            </a:r>
            <a:endParaRPr lang="en-US" dirty="0"/>
          </a:p>
        </p:txBody>
      </p:sp>
      <p:sp>
        <p:nvSpPr>
          <p:cNvPr id="3" name="Subtitle 2"/>
          <p:cNvSpPr>
            <a:spLocks noGrp="1"/>
          </p:cNvSpPr>
          <p:nvPr>
            <p:ph type="subTitle" idx="1"/>
          </p:nvPr>
        </p:nvSpPr>
        <p:spPr/>
        <p:txBody>
          <a:bodyPr>
            <a:normAutofit/>
          </a:bodyPr>
          <a:lstStyle/>
          <a:p>
            <a:r>
              <a:rPr lang="en-US" sz="4000" b="1" dirty="0" smtClean="0"/>
              <a:t>Deoxyribonucleic Acid</a:t>
            </a:r>
          </a:p>
          <a:p>
            <a:r>
              <a:rPr lang="en-US" sz="4000" b="1" dirty="0" smtClean="0"/>
              <a:t>The Code of Life</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Nucleotides=smallest sub-units of DNA</a:t>
            </a:r>
            <a:br>
              <a:rPr lang="en-US" dirty="0" smtClean="0"/>
            </a:br>
            <a:r>
              <a:rPr lang="en-US" dirty="0" smtClean="0"/>
              <a:t>The building blocks of DNA</a:t>
            </a:r>
            <a:endParaRPr lang="en-US" dirty="0"/>
          </a:p>
        </p:txBody>
      </p:sp>
      <p:pic>
        <p:nvPicPr>
          <p:cNvPr id="6" name="Content Placeholder 5" descr="nucleotide.jpg"/>
          <p:cNvPicPr>
            <a:picLocks noGrp="1" noChangeAspect="1"/>
          </p:cNvPicPr>
          <p:nvPr>
            <p:ph sz="half" idx="1"/>
          </p:nvPr>
        </p:nvPicPr>
        <p:blipFill>
          <a:blip r:embed="rId2" cstate="print"/>
          <a:stretch>
            <a:fillRect/>
          </a:stretch>
        </p:blipFill>
        <p:spPr>
          <a:xfrm>
            <a:off x="571500" y="2358231"/>
            <a:ext cx="3810000" cy="3009900"/>
          </a:xfrm>
        </p:spPr>
      </p:pic>
      <p:pic>
        <p:nvPicPr>
          <p:cNvPr id="7" name="Content Placeholder 6" descr="simplenucleotide.jpg"/>
          <p:cNvPicPr>
            <a:picLocks noGrp="1" noChangeAspect="1"/>
          </p:cNvPicPr>
          <p:nvPr>
            <p:ph sz="half" idx="2"/>
          </p:nvPr>
        </p:nvPicPr>
        <p:blipFill>
          <a:blip r:embed="rId3" cstate="print"/>
          <a:stretch>
            <a:fillRect/>
          </a:stretch>
        </p:blipFill>
        <p:spPr>
          <a:xfrm>
            <a:off x="4762500" y="2313781"/>
            <a:ext cx="3810000" cy="3098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228600" y="1491826"/>
            <a:ext cx="4876800" cy="442006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Nucleotides</a:t>
            </a:r>
            <a:endParaRPr lang="en-US" dirty="0"/>
          </a:p>
        </p:txBody>
      </p:sp>
      <p:sp>
        <p:nvSpPr>
          <p:cNvPr id="4" name="Content Placeholder 3"/>
          <p:cNvSpPr>
            <a:spLocks noGrp="1"/>
          </p:cNvSpPr>
          <p:nvPr>
            <p:ph sz="half" idx="2"/>
          </p:nvPr>
        </p:nvSpPr>
        <p:spPr/>
        <p:txBody>
          <a:bodyPr/>
          <a:lstStyle/>
          <a:p>
            <a:r>
              <a:rPr lang="en-US" dirty="0" smtClean="0"/>
              <a:t>Phosphate and sugar the same in every nucleotide.</a:t>
            </a:r>
          </a:p>
          <a:p>
            <a:r>
              <a:rPr lang="en-US" dirty="0" smtClean="0"/>
              <a:t>Nitrogen bases vary.</a:t>
            </a:r>
          </a:p>
          <a:p>
            <a:r>
              <a:rPr lang="en-US" dirty="0" smtClean="0"/>
              <a:t>Four different nitrogen bases provide the “letters” for the DNA code.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bases</a:t>
            </a:r>
            <a:endParaRPr lang="en-US" dirty="0"/>
          </a:p>
        </p:txBody>
      </p:sp>
      <p:pic>
        <p:nvPicPr>
          <p:cNvPr id="5" name="Content Placeholder 4" descr="basesstructureofdna.gif"/>
          <p:cNvPicPr>
            <a:picLocks noGrp="1" noChangeAspect="1"/>
          </p:cNvPicPr>
          <p:nvPr>
            <p:ph sz="half" idx="1"/>
          </p:nvPr>
        </p:nvPicPr>
        <p:blipFill>
          <a:blip r:embed="rId2" cstate="print"/>
          <a:stretch>
            <a:fillRect/>
          </a:stretch>
        </p:blipFill>
        <p:spPr>
          <a:xfrm>
            <a:off x="1047750" y="1371600"/>
            <a:ext cx="3524250" cy="4525169"/>
          </a:xfrm>
        </p:spPr>
      </p:pic>
      <p:sp>
        <p:nvSpPr>
          <p:cNvPr id="4" name="Content Placeholder 3"/>
          <p:cNvSpPr>
            <a:spLocks noGrp="1"/>
          </p:cNvSpPr>
          <p:nvPr>
            <p:ph sz="half" idx="2"/>
          </p:nvPr>
        </p:nvSpPr>
        <p:spPr/>
        <p:txBody>
          <a:bodyPr/>
          <a:lstStyle/>
          <a:p>
            <a:pPr>
              <a:buNone/>
            </a:pPr>
            <a:r>
              <a:rPr lang="en-US" dirty="0" smtClean="0"/>
              <a:t>	</a:t>
            </a:r>
            <a:r>
              <a:rPr lang="en-US" dirty="0" err="1" smtClean="0"/>
              <a:t>Purines</a:t>
            </a:r>
            <a:r>
              <a:rPr lang="en-US" dirty="0" smtClean="0"/>
              <a:t> (double ring)</a:t>
            </a:r>
          </a:p>
          <a:p>
            <a:pPr lvl="1"/>
            <a:r>
              <a:rPr lang="en-US" dirty="0" smtClean="0"/>
              <a:t>Adenine  (A)</a:t>
            </a:r>
          </a:p>
          <a:p>
            <a:pPr lvl="1"/>
            <a:r>
              <a:rPr lang="en-US" dirty="0" smtClean="0"/>
              <a:t>Guanine  (G)</a:t>
            </a:r>
          </a:p>
          <a:p>
            <a:pPr lvl="1">
              <a:buNone/>
            </a:pPr>
            <a:r>
              <a:rPr lang="en-US" sz="2800" dirty="0" err="1" smtClean="0"/>
              <a:t>Pyrimidines</a:t>
            </a:r>
            <a:r>
              <a:rPr lang="en-US" sz="2800" dirty="0" smtClean="0"/>
              <a:t> (single ring)</a:t>
            </a:r>
          </a:p>
          <a:p>
            <a:pPr lvl="1">
              <a:buFontTx/>
              <a:buChar char="-"/>
            </a:pPr>
            <a:r>
              <a:rPr lang="en-US" dirty="0" smtClean="0"/>
              <a:t>Thymine (T)</a:t>
            </a:r>
          </a:p>
          <a:p>
            <a:pPr lvl="1">
              <a:buFontTx/>
              <a:buChar char="-"/>
            </a:pPr>
            <a:r>
              <a:rPr lang="en-US" dirty="0" smtClean="0"/>
              <a:t>Cytosine (C)</a:t>
            </a:r>
          </a:p>
          <a:p>
            <a:pPr lvl="1">
              <a:buNone/>
            </a:pPr>
            <a:r>
              <a:rPr lang="en-US" sz="2800"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228600" y="372591"/>
            <a:ext cx="6248400" cy="6213165"/>
          </a:xfrm>
          <a:prstGeom prst="rect">
            <a:avLst/>
          </a:prstGeom>
          <a:noFill/>
          <a:ln w="9525">
            <a:noFill/>
            <a:miter lim="800000"/>
            <a:headEnd/>
            <a:tailEnd/>
          </a:ln>
        </p:spPr>
      </p:pic>
      <p:sp>
        <p:nvSpPr>
          <p:cNvPr id="2" name="Title 1"/>
          <p:cNvSpPr>
            <a:spLocks noGrp="1"/>
          </p:cNvSpPr>
          <p:nvPr>
            <p:ph type="title"/>
          </p:nvPr>
        </p:nvSpPr>
        <p:spPr>
          <a:xfrm>
            <a:off x="6172200" y="274638"/>
            <a:ext cx="2514600" cy="792162"/>
          </a:xfrm>
        </p:spPr>
        <p:txBody>
          <a:bodyPr>
            <a:normAutofit fontScale="90000"/>
          </a:bodyPr>
          <a:lstStyle/>
          <a:p>
            <a:r>
              <a:rPr lang="en-US" dirty="0" smtClean="0"/>
              <a:t>DNA Structure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34001" y="1997616"/>
            <a:ext cx="3810000" cy="4184109"/>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2642" r="6193" b="7514"/>
          <a:stretch>
            <a:fillRect/>
          </a:stretch>
        </p:blipFill>
        <p:spPr bwMode="auto">
          <a:xfrm>
            <a:off x="152400" y="762000"/>
            <a:ext cx="5257800" cy="3657600"/>
          </a:xfrm>
          <a:prstGeom prst="rect">
            <a:avLst/>
          </a:prstGeom>
          <a:noFill/>
          <a:ln w="9525">
            <a:noFill/>
            <a:miter lim="800000"/>
            <a:headEnd/>
            <a:tailEnd/>
          </a:ln>
        </p:spPr>
      </p:pic>
      <p:sp>
        <p:nvSpPr>
          <p:cNvPr id="3" name="Rectangle 2"/>
          <p:cNvSpPr/>
          <p:nvPr/>
        </p:nvSpPr>
        <p:spPr>
          <a:xfrm>
            <a:off x="1676400" y="609600"/>
            <a:ext cx="5085431" cy="584775"/>
          </a:xfrm>
          <a:prstGeom prst="rect">
            <a:avLst/>
          </a:prstGeom>
          <a:noFill/>
        </p:spPr>
        <p:txBody>
          <a:bodyPr wrap="none" lIns="91440" tIns="45720" rIns="91440" bIns="45720">
            <a:spAutoFit/>
          </a:bodyPr>
          <a:lstStyle/>
          <a:p>
            <a:pPr algn="ctr"/>
            <a:r>
              <a:rPr lang="en-US"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Complementary Base Pairing</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Base Pairing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always pairs/bonds with T , A=T</a:t>
            </a:r>
          </a:p>
          <a:p>
            <a:r>
              <a:rPr lang="en-US" dirty="0" smtClean="0"/>
              <a:t>C always pairs/bonds with G, C=G</a:t>
            </a:r>
          </a:p>
          <a:p>
            <a:r>
              <a:rPr lang="en-US" dirty="0" smtClean="0"/>
              <a:t>Therefore, one strand determines the base pairs on the other strand and they are said to be </a:t>
            </a:r>
            <a:r>
              <a:rPr lang="en-US" b="1" dirty="0" smtClean="0"/>
              <a:t>complementary.</a:t>
            </a:r>
          </a:p>
          <a:p>
            <a:r>
              <a:rPr lang="en-US" dirty="0" smtClean="0"/>
              <a:t>A </a:t>
            </a:r>
            <a:r>
              <a:rPr lang="en-US" dirty="0" err="1" smtClean="0"/>
              <a:t>purine</a:t>
            </a:r>
            <a:r>
              <a:rPr lang="en-US" dirty="0" smtClean="0"/>
              <a:t> pairs with a </a:t>
            </a:r>
            <a:r>
              <a:rPr lang="en-US" dirty="0" err="1" smtClean="0"/>
              <a:t>pyrimidine</a:t>
            </a:r>
            <a:endParaRPr lang="en-US" dirty="0" smtClean="0"/>
          </a:p>
          <a:p>
            <a:pPr>
              <a:buNone/>
            </a:pPr>
            <a:endParaRPr lang="en-US" dirty="0" smtClean="0"/>
          </a:p>
          <a:p>
            <a:pPr>
              <a:buNone/>
            </a:pPr>
            <a:r>
              <a:rPr lang="en-US" dirty="0" smtClean="0"/>
              <a:t>	2 hydrogen bonds between Adenine and Thymine</a:t>
            </a:r>
          </a:p>
          <a:p>
            <a:pPr>
              <a:buNone/>
            </a:pPr>
            <a:r>
              <a:rPr lang="en-US" dirty="0" smtClean="0"/>
              <a:t>	3 hydrogen bonds between Guanine and Cytosine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complementary sequence?</a:t>
            </a:r>
            <a:endParaRPr lang="en-US" dirty="0"/>
          </a:p>
        </p:txBody>
      </p:sp>
      <p:sp>
        <p:nvSpPr>
          <p:cNvPr id="3" name="Content Placeholder 2"/>
          <p:cNvSpPr>
            <a:spLocks noGrp="1"/>
          </p:cNvSpPr>
          <p:nvPr>
            <p:ph idx="1"/>
          </p:nvPr>
        </p:nvSpPr>
        <p:spPr/>
        <p:txBody>
          <a:bodyPr/>
          <a:lstStyle/>
          <a:p>
            <a:r>
              <a:rPr lang="en-US" dirty="0" smtClean="0"/>
              <a:t>ATTGCGAC</a:t>
            </a:r>
          </a:p>
          <a:p>
            <a:endParaRPr lang="en-US" dirty="0" smtClean="0"/>
          </a:p>
          <a:p>
            <a:endParaRPr lang="en-US" dirty="0" smtClean="0"/>
          </a:p>
          <a:p>
            <a:endParaRPr lang="en-US" dirty="0" smtClean="0"/>
          </a:p>
          <a:p>
            <a:r>
              <a:rPr lang="en-US" dirty="0" smtClean="0"/>
              <a:t>TTGCAATGC</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DNA</a:t>
            </a:r>
            <a:endParaRPr lang="en-US" dirty="0"/>
          </a:p>
        </p:txBody>
      </p:sp>
      <p:pic>
        <p:nvPicPr>
          <p:cNvPr id="4" name="Content Placeholder 3" descr="dna_structure.gif"/>
          <p:cNvPicPr>
            <a:picLocks noGrp="1" noChangeAspect="1"/>
          </p:cNvPicPr>
          <p:nvPr>
            <p:ph idx="1"/>
          </p:nvPr>
        </p:nvPicPr>
        <p:blipFill>
          <a:blip r:embed="rId2" cstate="print"/>
          <a:stretch>
            <a:fillRect/>
          </a:stretch>
        </p:blipFill>
        <p:spPr>
          <a:xfrm>
            <a:off x="1600200" y="1600200"/>
            <a:ext cx="5867400" cy="419099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helical structure</a:t>
            </a:r>
            <a:endParaRPr lang="en-US" dirty="0"/>
          </a:p>
        </p:txBody>
      </p:sp>
      <p:sp>
        <p:nvSpPr>
          <p:cNvPr id="3" name="Content Placeholder 2"/>
          <p:cNvSpPr>
            <a:spLocks noGrp="1"/>
          </p:cNvSpPr>
          <p:nvPr>
            <p:ph idx="1"/>
          </p:nvPr>
        </p:nvSpPr>
        <p:spPr>
          <a:xfrm>
            <a:off x="609600" y="1524000"/>
            <a:ext cx="8229600" cy="4525963"/>
          </a:xfrm>
        </p:spPr>
        <p:txBody>
          <a:bodyPr/>
          <a:lstStyle/>
          <a:p>
            <a:r>
              <a:rPr lang="en-US" dirty="0" smtClean="0"/>
              <a:t>The covalent bonds in the sugar-phosphate backbone provide the strength.</a:t>
            </a:r>
          </a:p>
          <a:p>
            <a:r>
              <a:rPr lang="en-US" dirty="0" smtClean="0"/>
              <a:t>The bases are held together by much weaker hydrogen bonds. This is important for replication.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charge on phosphates make DNA a polar molecule</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2693537" y="1600200"/>
            <a:ext cx="3756925"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How did scientists figure out that DNA was the genetic material and the structure of DNA?</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Proteins -?genetic material because lots of them and complicated in structure. </a:t>
            </a:r>
          </a:p>
          <a:p>
            <a:r>
              <a:rPr lang="en-US" dirty="0" smtClean="0"/>
              <a:t>DNA seemed too simple in structure to be able to produce and control the cells of an entire organism.</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strands are anti-parallel</a:t>
            </a:r>
            <a:endParaRPr lang="en-US" dirty="0"/>
          </a:p>
        </p:txBody>
      </p:sp>
      <p:pic>
        <p:nvPicPr>
          <p:cNvPr id="6" name="Content Placeholder 5" descr="base-pairing-structure-in-dna.jpg"/>
          <p:cNvPicPr>
            <a:picLocks noGrp="1" noChangeAspect="1"/>
          </p:cNvPicPr>
          <p:nvPr>
            <p:ph idx="1"/>
          </p:nvPr>
        </p:nvPicPr>
        <p:blipFill>
          <a:blip r:embed="rId3" cstate="print"/>
          <a:stretch>
            <a:fillRect/>
          </a:stretch>
        </p:blipFill>
        <p:spPr>
          <a:xfrm>
            <a:off x="1219200" y="1752600"/>
            <a:ext cx="6400800" cy="4038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organisms different?</a:t>
            </a:r>
            <a:endParaRPr lang="en-US" dirty="0"/>
          </a:p>
        </p:txBody>
      </p:sp>
      <p:sp>
        <p:nvSpPr>
          <p:cNvPr id="3" name="Content Placeholder 2"/>
          <p:cNvSpPr>
            <a:spLocks noGrp="1"/>
          </p:cNvSpPr>
          <p:nvPr>
            <p:ph idx="1"/>
          </p:nvPr>
        </p:nvSpPr>
        <p:spPr/>
        <p:txBody>
          <a:bodyPr>
            <a:normAutofit lnSpcReduction="10000"/>
          </a:bodyPr>
          <a:lstStyle/>
          <a:p>
            <a:r>
              <a:rPr lang="en-US" b="1" dirty="0" smtClean="0"/>
              <a:t>All living organisms have the same DNA structure </a:t>
            </a:r>
            <a:r>
              <a:rPr lang="en-US" dirty="0" smtClean="0"/>
              <a:t>with the </a:t>
            </a:r>
            <a:r>
              <a:rPr lang="en-US" dirty="0" err="1" smtClean="0"/>
              <a:t>deoxyribose</a:t>
            </a:r>
            <a:r>
              <a:rPr lang="en-US" dirty="0" smtClean="0"/>
              <a:t> (sugar) and phosphate backbone and the same four bases. </a:t>
            </a:r>
            <a:r>
              <a:rPr lang="en-US" b="1" dirty="0" smtClean="0"/>
              <a:t>The only thing that distinguishes the DNA of organisms is the order and number of the nitrogen bases. </a:t>
            </a:r>
            <a:r>
              <a:rPr lang="en-US" dirty="0" smtClean="0"/>
              <a:t>Human DNA differs from chimpanzees by 1.6%.</a:t>
            </a:r>
            <a:endParaRPr lang="en-US" b="1" dirty="0" smtClean="0"/>
          </a:p>
          <a:p>
            <a:r>
              <a:rPr lang="en-US" dirty="0" smtClean="0"/>
              <a:t>Our DNA is structurally the same as a cow, chicken, lily, corn etc.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humans different from each other?</a:t>
            </a:r>
            <a:endParaRPr lang="en-US" dirty="0"/>
          </a:p>
        </p:txBody>
      </p:sp>
      <p:sp>
        <p:nvSpPr>
          <p:cNvPr id="3" name="Content Placeholder 2"/>
          <p:cNvSpPr>
            <a:spLocks noGrp="1"/>
          </p:cNvSpPr>
          <p:nvPr>
            <p:ph idx="1"/>
          </p:nvPr>
        </p:nvSpPr>
        <p:spPr/>
        <p:txBody>
          <a:bodyPr/>
          <a:lstStyle/>
          <a:p>
            <a:r>
              <a:rPr lang="en-US" dirty="0" smtClean="0"/>
              <a:t>One percent of DNA bases, order of bases and number of copies of genes differ between humans.</a:t>
            </a:r>
          </a:p>
          <a:p>
            <a:r>
              <a:rPr lang="en-US" dirty="0" smtClean="0"/>
              <a:t>Now that scientists have sequenced the entire human genome we are learning more about our DNA everyday.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Race</a:t>
            </a:r>
            <a:endParaRPr lang="en-US" dirty="0"/>
          </a:p>
        </p:txBody>
      </p:sp>
      <p:sp>
        <p:nvSpPr>
          <p:cNvPr id="3" name="Content Placeholder 2"/>
          <p:cNvSpPr>
            <a:spLocks noGrp="1"/>
          </p:cNvSpPr>
          <p:nvPr>
            <p:ph idx="1"/>
          </p:nvPr>
        </p:nvSpPr>
        <p:spPr/>
        <p:txBody>
          <a:bodyPr/>
          <a:lstStyle/>
          <a:p>
            <a:r>
              <a:rPr lang="en-US" dirty="0" smtClean="0"/>
              <a:t>The race began to figure out the structure of DNA. </a:t>
            </a:r>
          </a:p>
          <a:p>
            <a:r>
              <a:rPr lang="en-US" dirty="0" err="1" smtClean="0"/>
              <a:t>Linus</a:t>
            </a:r>
            <a:r>
              <a:rPr lang="en-US" dirty="0" smtClean="0"/>
              <a:t> Pauling, James Watson and Francis Crick all initially felt that DNA was a triple helix. </a:t>
            </a:r>
          </a:p>
          <a:p>
            <a:r>
              <a:rPr lang="en-US" dirty="0" smtClean="0"/>
              <a:t>Then came Rosalind Franklin’s x-ray of DNA.</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Rosalind Franklin’s DNA x-ray</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90977" y="1600200"/>
            <a:ext cx="4362045"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and Crick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1953, James Watson and Francis Crick figured out the structure of DNA. They used all available information to develop their model. </a:t>
            </a:r>
          </a:p>
          <a:p>
            <a:pPr lvl="1"/>
            <a:r>
              <a:rPr lang="en-US" dirty="0" smtClean="0"/>
              <a:t>Chargaff’s Rule- Ervin Chargaff (1949) discovered that in all DNA (that he tested) from bacteria to humans that the percentage of A(adenine) = T (thymine) and C (Cytosine) = G (guanine) in DNA. </a:t>
            </a:r>
          </a:p>
          <a:p>
            <a:pPr lvl="1"/>
            <a:r>
              <a:rPr lang="en-US" dirty="0" smtClean="0"/>
              <a:t>Rosalind Franklin and Maurice Wilkins (1952) took x-ray diffraction photographs of DNA. Photo 51 taken by Franklin suggested that DNA was a tightly coiled helix composed of 2 nucleotide chains.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DNA</a:t>
            </a:r>
            <a:endParaRPr lang="en-US" dirty="0"/>
          </a:p>
        </p:txBody>
      </p:sp>
      <p:sp>
        <p:nvSpPr>
          <p:cNvPr id="3" name="Content Placeholder 2"/>
          <p:cNvSpPr>
            <a:spLocks noGrp="1"/>
          </p:cNvSpPr>
          <p:nvPr>
            <p:ph idx="1"/>
          </p:nvPr>
        </p:nvSpPr>
        <p:spPr/>
        <p:txBody>
          <a:bodyPr/>
          <a:lstStyle/>
          <a:p>
            <a:r>
              <a:rPr lang="en-US" dirty="0" smtClean="0"/>
              <a:t>Watson and Crick used cardboard and tin-and-wire models to determine what structure of DNA would conform to all of the available information including measurements. The double helix model they developed conformed with all known information and they could even see how DNA could replicate.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and Crick, 1953</a:t>
            </a:r>
            <a:endParaRPr lang="en-US" dirty="0"/>
          </a:p>
        </p:txBody>
      </p:sp>
      <p:pic>
        <p:nvPicPr>
          <p:cNvPr id="4" name="Content Placeholder 3" descr="Watson-Crick.jpg"/>
          <p:cNvPicPr>
            <a:picLocks noGrp="1" noChangeAspect="1"/>
          </p:cNvPicPr>
          <p:nvPr>
            <p:ph idx="1"/>
          </p:nvPr>
        </p:nvPicPr>
        <p:blipFill>
          <a:blip r:embed="rId2" cstate="print"/>
          <a:stretch>
            <a:fillRect/>
          </a:stretch>
        </p:blipFill>
        <p:spPr>
          <a:xfrm>
            <a:off x="2349500" y="1640681"/>
            <a:ext cx="4445000" cy="4445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http://www.pbs.org/wnet/dna/episode1/index.html#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DNA replicate? How does it make a copy of itself?</a:t>
            </a:r>
            <a:endParaRPr lang="en-US" dirty="0"/>
          </a:p>
        </p:txBody>
      </p:sp>
      <p:pic>
        <p:nvPicPr>
          <p:cNvPr id="4" name="Content Placeholder 3" descr="gooddnaMhelix.jpg"/>
          <p:cNvPicPr>
            <a:picLocks noGrp="1" noChangeAspect="1"/>
          </p:cNvPicPr>
          <p:nvPr>
            <p:ph idx="1"/>
          </p:nvPr>
        </p:nvPicPr>
        <p:blipFill>
          <a:blip r:embed="rId3" cstate="print"/>
          <a:stretch>
            <a:fillRect/>
          </a:stretch>
        </p:blipFill>
        <p:spPr>
          <a:xfrm>
            <a:off x="1981200" y="1828800"/>
            <a:ext cx="5867399" cy="4114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sz="1800" dirty="0" smtClean="0"/>
              <a:t/>
            </a:r>
            <a:br>
              <a:rPr lang="en-US" sz="1800" dirty="0" smtClean="0"/>
            </a:br>
            <a:r>
              <a:rPr lang="en-US" sz="1800" b="1" dirty="0" smtClean="0"/>
              <a:t>Frederick Griffith- 1928- </a:t>
            </a:r>
            <a:r>
              <a:rPr lang="en-US" sz="1800" dirty="0" smtClean="0"/>
              <a:t>Something (DNA vs. Protein) is transferred between bacteria (S. pneumonia) that transforms (</a:t>
            </a:r>
            <a:r>
              <a:rPr lang="en-US" sz="1800" b="1" dirty="0" smtClean="0"/>
              <a:t>transformation</a:t>
            </a:r>
            <a:r>
              <a:rPr lang="en-US" sz="1800" dirty="0" smtClean="0"/>
              <a:t>)a harmless bacteria into a harmful one that causes disease and death in mice.  Harmful=capsule, Harmless=no capsule</a:t>
            </a:r>
            <a:r>
              <a:rPr lang="en-US" dirty="0" smtClean="0"/>
              <a:t/>
            </a:r>
            <a:br>
              <a:rPr lang="en-US" dirty="0" smtClean="0"/>
            </a:br>
            <a:endParaRPr lang="en-US" dirty="0"/>
          </a:p>
        </p:txBody>
      </p:sp>
      <p:pic>
        <p:nvPicPr>
          <p:cNvPr id="4" name="Content Placeholder 3"/>
          <p:cNvPicPr>
            <a:picLocks noGrp="1"/>
          </p:cNvPicPr>
          <p:nvPr>
            <p:ph idx="1"/>
          </p:nvPr>
        </p:nvPicPr>
        <p:blipFill>
          <a:blip r:embed="rId3" cstate="print"/>
          <a:srcRect/>
          <a:stretch>
            <a:fillRect/>
          </a:stretch>
        </p:blipFill>
        <p:spPr bwMode="auto">
          <a:xfrm>
            <a:off x="2334600" y="1959681"/>
            <a:ext cx="4474800" cy="380700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Semi-conservative Replication</a:t>
            </a:r>
            <a:endParaRPr lang="en-US" dirty="0"/>
          </a:p>
        </p:txBody>
      </p:sp>
      <p:sp>
        <p:nvSpPr>
          <p:cNvPr id="3" name="Content Placeholder 2"/>
          <p:cNvSpPr>
            <a:spLocks noGrp="1"/>
          </p:cNvSpPr>
          <p:nvPr>
            <p:ph sz="half" idx="1"/>
          </p:nvPr>
        </p:nvSpPr>
        <p:spPr/>
        <p:txBody>
          <a:bodyPr/>
          <a:lstStyle/>
          <a:p>
            <a:r>
              <a:rPr lang="en-US" dirty="0" smtClean="0"/>
              <a:t>Two parent strands serve as templates for new complementary strands of DNA.</a:t>
            </a:r>
          </a:p>
          <a:p>
            <a:r>
              <a:rPr lang="en-US" dirty="0" smtClean="0"/>
              <a:t>Replication occurs before a cell divides.</a:t>
            </a:r>
            <a:endParaRPr lang="en-US" dirty="0"/>
          </a:p>
        </p:txBody>
      </p:sp>
      <p:pic>
        <p:nvPicPr>
          <p:cNvPr id="5" name="Content Placeholder 4" descr="semiconsrep.gif"/>
          <p:cNvPicPr>
            <a:picLocks noGrp="1" noChangeAspect="1"/>
          </p:cNvPicPr>
          <p:nvPr>
            <p:ph sz="half" idx="2"/>
          </p:nvPr>
        </p:nvPicPr>
        <p:blipFill>
          <a:blip r:embed="rId2" cstate="print"/>
          <a:stretch>
            <a:fillRect/>
          </a:stretch>
        </p:blipFill>
        <p:spPr>
          <a:xfrm>
            <a:off x="5029200" y="1828800"/>
            <a:ext cx="2933700" cy="21050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229600" cy="1143000"/>
          </a:xfrm>
        </p:spPr>
        <p:txBody>
          <a:bodyPr>
            <a:normAutofit/>
          </a:bodyPr>
          <a:lstStyle/>
          <a:p>
            <a:r>
              <a:rPr lang="en-US" sz="3100" dirty="0" smtClean="0"/>
              <a:t>Anti-parallel strands and DNA nucleotides can only be added to a 3’ end. (5’ to 3’  direction.)</a:t>
            </a:r>
            <a:endParaRPr lang="en-US" sz="3100" dirty="0"/>
          </a:p>
        </p:txBody>
      </p:sp>
      <p:pic>
        <p:nvPicPr>
          <p:cNvPr id="7" name="Content Placeholder 5" descr="base-pairing-structure-in-dna.jpg"/>
          <p:cNvPicPr>
            <a:picLocks noGrp="1" noChangeAspect="1"/>
          </p:cNvPicPr>
          <p:nvPr>
            <p:ph idx="1"/>
          </p:nvPr>
        </p:nvPicPr>
        <p:blipFill>
          <a:blip r:embed="rId2" cstate="print"/>
          <a:stretch>
            <a:fillRect/>
          </a:stretch>
        </p:blipFill>
        <p:spPr>
          <a:xfrm>
            <a:off x="1600200" y="1981200"/>
            <a:ext cx="6096000" cy="3806031"/>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for Replication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DNA </a:t>
            </a:r>
            <a:r>
              <a:rPr lang="en-US" b="1" dirty="0" err="1" smtClean="0"/>
              <a:t>helicases</a:t>
            </a:r>
            <a:r>
              <a:rPr lang="en-US" b="1" dirty="0" smtClean="0"/>
              <a:t>- </a:t>
            </a:r>
            <a:r>
              <a:rPr lang="en-US" dirty="0" smtClean="0"/>
              <a:t>open the double helix by breaking hydrogen bonds between the nitrogen bases.</a:t>
            </a:r>
          </a:p>
          <a:p>
            <a:r>
              <a:rPr lang="en-US" b="1" dirty="0" smtClean="0"/>
              <a:t>Replication forks- </a:t>
            </a:r>
            <a:r>
              <a:rPr lang="en-US" dirty="0" smtClean="0"/>
              <a:t>the two ends where the strands have unwound forming a Y.</a:t>
            </a:r>
          </a:p>
          <a:p>
            <a:r>
              <a:rPr lang="en-US" b="1" dirty="0" smtClean="0"/>
              <a:t>DNA polymerases- </a:t>
            </a:r>
            <a:r>
              <a:rPr lang="en-US" dirty="0" smtClean="0"/>
              <a:t>Many types of polymerases.</a:t>
            </a:r>
          </a:p>
          <a:p>
            <a:pPr>
              <a:buNone/>
            </a:pPr>
            <a:r>
              <a:rPr lang="en-US" b="1" dirty="0" smtClean="0"/>
              <a:t>	-</a:t>
            </a:r>
            <a:r>
              <a:rPr lang="en-US" dirty="0" smtClean="0"/>
              <a:t>add nucleotides to the exposed nitrogen bases(III). </a:t>
            </a:r>
          </a:p>
          <a:p>
            <a:pPr>
              <a:buNone/>
            </a:pPr>
            <a:r>
              <a:rPr lang="en-US" dirty="0" smtClean="0"/>
              <a:t>     - removes and replaces primer(I)</a:t>
            </a:r>
          </a:p>
          <a:p>
            <a:pPr>
              <a:buNone/>
            </a:pPr>
            <a:r>
              <a:rPr lang="en-US" dirty="0" smtClean="0"/>
              <a:t>	 -proofreads and backtracks to correct mismatched bases. </a:t>
            </a:r>
          </a:p>
          <a:p>
            <a:pPr>
              <a:buNone/>
            </a:pPr>
            <a:r>
              <a:rPr lang="en-US" b="1" dirty="0" smtClean="0"/>
              <a:t>DNA </a:t>
            </a:r>
            <a:r>
              <a:rPr lang="en-US" b="1" dirty="0" err="1" smtClean="0"/>
              <a:t>ligase</a:t>
            </a:r>
            <a:r>
              <a:rPr lang="en-US" b="1" dirty="0" smtClean="0"/>
              <a:t>- </a:t>
            </a:r>
            <a:r>
              <a:rPr lang="en-US" dirty="0" smtClean="0"/>
              <a:t>an essential enzyme that seals breaks in the phosphate-sugar backbone of DNA.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animations</a:t>
            </a:r>
            <a:endParaRPr lang="en-US" dirty="0"/>
          </a:p>
        </p:txBody>
      </p:sp>
      <p:sp>
        <p:nvSpPr>
          <p:cNvPr id="3" name="Content Placeholder 2"/>
          <p:cNvSpPr>
            <a:spLocks noGrp="1"/>
          </p:cNvSpPr>
          <p:nvPr>
            <p:ph idx="1"/>
          </p:nvPr>
        </p:nvSpPr>
        <p:spPr/>
        <p:txBody>
          <a:bodyPr/>
          <a:lstStyle/>
          <a:p>
            <a:r>
              <a:rPr lang="en-US" dirty="0" smtClean="0">
                <a:hlinkClick r:id="rId2"/>
              </a:rPr>
              <a:t>See summary of replication steps on handout</a:t>
            </a:r>
          </a:p>
          <a:p>
            <a:r>
              <a:rPr lang="en-US" dirty="0" smtClean="0">
                <a:hlinkClick r:id="rId2"/>
              </a:rPr>
              <a:t>http://highered.mcgraw-hill.com/sites/0072437316/student_view0/chapter14/animations.html#</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pic>
        <p:nvPicPr>
          <p:cNvPr id="4" name="Content Placeholder 3" descr="DNA_replication_fork.png"/>
          <p:cNvPicPr>
            <a:picLocks noGrp="1" noChangeAspect="1"/>
          </p:cNvPicPr>
          <p:nvPr>
            <p:ph idx="1"/>
          </p:nvPr>
        </p:nvPicPr>
        <p:blipFill>
          <a:blip r:embed="rId3" cstate="print"/>
          <a:stretch>
            <a:fillRect/>
          </a:stretch>
        </p:blipFill>
        <p:spPr>
          <a:xfrm>
            <a:off x="1295400" y="2209800"/>
            <a:ext cx="6581775" cy="3200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mistakes in the code minimized?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DNA polymerase proofreads, backtracks and corrects mistakes.</a:t>
            </a:r>
          </a:p>
          <a:p>
            <a:r>
              <a:rPr lang="en-US" dirty="0" smtClean="0"/>
              <a:t>Template</a:t>
            </a:r>
          </a:p>
          <a:p>
            <a:r>
              <a:rPr lang="en-US" dirty="0" smtClean="0"/>
              <a:t>Only 4 bases</a:t>
            </a:r>
          </a:p>
          <a:p>
            <a:r>
              <a:rPr lang="en-US" dirty="0" smtClean="0"/>
              <a:t>Slower rate with multiple forks speeding up overall replication time.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Oswald Avery</a:t>
            </a:r>
            <a:endParaRPr lang="en-US" dirty="0"/>
          </a:p>
        </p:txBody>
      </p:sp>
      <p:sp>
        <p:nvSpPr>
          <p:cNvPr id="3" name="Content Placeholder 2"/>
          <p:cNvSpPr>
            <a:spLocks noGrp="1"/>
          </p:cNvSpPr>
          <p:nvPr>
            <p:ph idx="1"/>
          </p:nvPr>
        </p:nvSpPr>
        <p:spPr/>
        <p:txBody>
          <a:bodyPr>
            <a:normAutofit lnSpcReduction="10000"/>
          </a:bodyPr>
          <a:lstStyle/>
          <a:p>
            <a:r>
              <a:rPr lang="en-US" dirty="0" smtClean="0"/>
              <a:t>1944</a:t>
            </a:r>
          </a:p>
          <a:p>
            <a:r>
              <a:rPr lang="en-US" dirty="0" smtClean="0"/>
              <a:t> Enzymes that digested (broke down) proteins                 		 bacteria still developed capsules and virulence.</a:t>
            </a:r>
          </a:p>
          <a:p>
            <a:r>
              <a:rPr lang="en-US" dirty="0" smtClean="0"/>
              <a:t> Enzymes that broke down DNA </a:t>
            </a:r>
          </a:p>
          <a:p>
            <a:pPr lvl="1"/>
            <a:r>
              <a:rPr lang="en-US" dirty="0" smtClean="0"/>
              <a:t>            Bacteria did not develop capsules and virulence.</a:t>
            </a:r>
          </a:p>
          <a:p>
            <a:pPr lvl="1">
              <a:buNone/>
            </a:pPr>
            <a:r>
              <a:rPr lang="en-US" dirty="0" smtClean="0"/>
              <a:t>What did this support? DNA or proteins as genetic material and why?</a:t>
            </a:r>
          </a:p>
        </p:txBody>
      </p:sp>
      <p:sp>
        <p:nvSpPr>
          <p:cNvPr id="4" name="Right Arrow 3"/>
          <p:cNvSpPr/>
          <p:nvPr/>
        </p:nvSpPr>
        <p:spPr>
          <a:xfrm>
            <a:off x="1295400" y="2590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066800" y="4038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Hershey-Chase (1952)</a:t>
            </a:r>
            <a:endParaRPr lang="en-US" dirty="0"/>
          </a:p>
        </p:txBody>
      </p:sp>
      <p:sp>
        <p:nvSpPr>
          <p:cNvPr id="3" name="Content Placeholder 2"/>
          <p:cNvSpPr>
            <a:spLocks noGrp="1"/>
          </p:cNvSpPr>
          <p:nvPr>
            <p:ph idx="1"/>
          </p:nvPr>
        </p:nvSpPr>
        <p:spPr/>
        <p:txBody>
          <a:bodyPr/>
          <a:lstStyle/>
          <a:p>
            <a:r>
              <a:rPr lang="en-US" dirty="0" err="1" smtClean="0"/>
              <a:t>Bacteriophages</a:t>
            </a:r>
            <a:endParaRPr lang="en-US" dirty="0" smtClean="0"/>
          </a:p>
          <a:p>
            <a:r>
              <a:rPr lang="en-US" dirty="0" smtClean="0"/>
              <a:t>Proteins contain sulfur while DNA does not. DNA contains phosphorous. (phosphate)</a:t>
            </a:r>
            <a:endParaRPr lang="en-US" dirty="0" smtClean="0">
              <a:hlinkClick r:id="rId3"/>
            </a:endParaRPr>
          </a:p>
          <a:p>
            <a:r>
              <a:rPr lang="en-US" dirty="0" smtClean="0">
                <a:hlinkClick r:id="rId3"/>
              </a:rPr>
              <a:t>http://highered.mcgraw-hill.com/olc/dl/120076/bio21.swf</a:t>
            </a:r>
            <a:endParaRPr lang="en-US" dirty="0" smtClean="0"/>
          </a:p>
          <a:p>
            <a:r>
              <a:rPr lang="en-US" dirty="0" smtClean="0"/>
              <a:t>Most scientists were now convinced that DNA was the genetic material.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DNA and why do living organisms have DNA?</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DNA and why do living organisms have DNA?</a:t>
            </a:r>
            <a:endParaRPr lang="en-US" dirty="0"/>
          </a:p>
        </p:txBody>
      </p:sp>
      <p:sp>
        <p:nvSpPr>
          <p:cNvPr id="3" name="Content Placeholder 2"/>
          <p:cNvSpPr>
            <a:spLocks noGrp="1"/>
          </p:cNvSpPr>
          <p:nvPr>
            <p:ph idx="1"/>
          </p:nvPr>
        </p:nvSpPr>
        <p:spPr/>
        <p:txBody>
          <a:bodyPr/>
          <a:lstStyle/>
          <a:p>
            <a:r>
              <a:rPr lang="en-US" dirty="0"/>
              <a:t>DNA is Deoxyribonucleic acid- genetic material –which </a:t>
            </a:r>
            <a:r>
              <a:rPr lang="en-US" b="1" dirty="0"/>
              <a:t>contains instructions </a:t>
            </a:r>
            <a:r>
              <a:rPr lang="en-US" dirty="0"/>
              <a:t>for the cell to </a:t>
            </a:r>
            <a:r>
              <a:rPr lang="en-US" b="1" dirty="0"/>
              <a:t>make proteins </a:t>
            </a:r>
            <a:r>
              <a:rPr lang="en-US" dirty="0"/>
              <a:t>for cellular functions </a:t>
            </a:r>
            <a:r>
              <a:rPr lang="en-US" b="1" dirty="0"/>
              <a:t>(“How to be a cell”)</a:t>
            </a:r>
            <a:r>
              <a:rPr lang="en-US" dirty="0"/>
              <a:t> and </a:t>
            </a:r>
            <a:r>
              <a:rPr lang="en-US" b="1" dirty="0"/>
              <a:t>stores </a:t>
            </a:r>
            <a:r>
              <a:rPr lang="en-US" dirty="0"/>
              <a:t>our genetic material </a:t>
            </a:r>
            <a:r>
              <a:rPr lang="en-US" dirty="0" smtClean="0"/>
              <a:t>in a form that can be </a:t>
            </a:r>
            <a:r>
              <a:rPr lang="en-US" dirty="0"/>
              <a:t>passed on to </a:t>
            </a:r>
            <a:r>
              <a:rPr lang="en-US" b="1" dirty="0"/>
              <a:t>future </a:t>
            </a:r>
            <a:r>
              <a:rPr lang="en-US" b="1" dirty="0" smtClean="0"/>
              <a:t>generations.</a:t>
            </a:r>
          </a:p>
          <a:p>
            <a:r>
              <a:rPr lang="en-US" dirty="0" smtClean="0"/>
              <a:t>DNA is capable of </a:t>
            </a:r>
            <a:r>
              <a:rPr lang="en-US" b="1" dirty="0" smtClean="0"/>
              <a:t>storing, copying and transmitting the genetic information </a:t>
            </a:r>
            <a:r>
              <a:rPr lang="en-US" dirty="0" smtClean="0"/>
              <a:t>of a cell.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DNA found in the cell?</a:t>
            </a:r>
            <a:endParaRPr lang="en-US" dirty="0"/>
          </a:p>
        </p:txBody>
      </p:sp>
      <p:sp>
        <p:nvSpPr>
          <p:cNvPr id="3" name="Content Placeholder 2"/>
          <p:cNvSpPr>
            <a:spLocks noGrp="1"/>
          </p:cNvSpPr>
          <p:nvPr>
            <p:ph idx="1"/>
          </p:nvPr>
        </p:nvSpPr>
        <p:spPr/>
        <p:txBody>
          <a:bodyPr>
            <a:normAutofit lnSpcReduction="10000"/>
          </a:bodyPr>
          <a:lstStyle/>
          <a:p>
            <a:r>
              <a:rPr lang="en-US" dirty="0" smtClean="0"/>
              <a:t>DNA is located in the nucleus of cells.</a:t>
            </a:r>
          </a:p>
          <a:p>
            <a:r>
              <a:rPr lang="en-US" dirty="0" smtClean="0"/>
              <a:t>DNA is also found in mitochondria in cells.</a:t>
            </a:r>
          </a:p>
          <a:p>
            <a:r>
              <a:rPr lang="en-US" dirty="0" smtClean="0"/>
              <a:t>In cell nucleus, DNA is very thin and coiled and can be seen only with a strong electron microscope. The total length of DNA in a human nucleus is approx. 1 meter. The DNA condenses and looks like the chromosomes that we are familiar with only when the cell is undergoing mitosis or meiosis.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Human DNA</a:t>
            </a:r>
            <a:endParaRPr lang="en-US" dirty="0"/>
          </a:p>
        </p:txBody>
      </p:sp>
      <p:sp>
        <p:nvSpPr>
          <p:cNvPr id="6" name="Content Placeholder 5"/>
          <p:cNvSpPr>
            <a:spLocks noGrp="1"/>
          </p:cNvSpPr>
          <p:nvPr>
            <p:ph idx="1"/>
          </p:nvPr>
        </p:nvSpPr>
        <p:spPr/>
        <p:txBody>
          <a:bodyPr/>
          <a:lstStyle/>
          <a:p>
            <a:pPr lvl="3">
              <a:buNone/>
            </a:pPr>
            <a:r>
              <a:rPr lang="en-US" dirty="0" smtClean="0"/>
              <a:t>  				  Every Cell nucleus *</a:t>
            </a:r>
          </a:p>
          <a:p>
            <a:pPr lvl="3">
              <a:buNone/>
            </a:pPr>
            <a:endParaRPr lang="en-US" dirty="0" smtClean="0"/>
          </a:p>
          <a:p>
            <a:pPr lvl="3">
              <a:buNone/>
            </a:pPr>
            <a:endParaRPr lang="en-US" dirty="0" smtClean="0"/>
          </a:p>
          <a:p>
            <a:pPr lvl="3">
              <a:buNone/>
            </a:pPr>
            <a:r>
              <a:rPr lang="en-US" dirty="0" smtClean="0"/>
              <a:t>				DNA-Chromosomes (46)**</a:t>
            </a:r>
          </a:p>
          <a:p>
            <a:pPr lvl="3">
              <a:buNone/>
            </a:pPr>
            <a:endParaRPr lang="en-US" dirty="0" smtClean="0"/>
          </a:p>
          <a:p>
            <a:pPr lvl="3">
              <a:buNone/>
            </a:pPr>
            <a:r>
              <a:rPr lang="en-US" dirty="0" smtClean="0"/>
              <a:t>		</a:t>
            </a:r>
          </a:p>
          <a:p>
            <a:pPr lvl="3">
              <a:buNone/>
            </a:pPr>
            <a:r>
              <a:rPr lang="en-US" dirty="0" smtClean="0"/>
              <a:t>       			Genes (25,000)**</a:t>
            </a:r>
          </a:p>
          <a:p>
            <a:pPr lvl="3">
              <a:buNone/>
            </a:pPr>
            <a:endParaRPr lang="en-US" dirty="0" smtClean="0"/>
          </a:p>
          <a:p>
            <a:pPr lvl="3">
              <a:buNone/>
            </a:pPr>
            <a:endParaRPr lang="en-US" dirty="0" smtClean="0"/>
          </a:p>
          <a:p>
            <a:pPr lvl="3">
              <a:buNone/>
            </a:pPr>
            <a:r>
              <a:rPr lang="en-US" dirty="0" smtClean="0"/>
              <a:t>				Nucleotides (3.3 billion pairs)**</a:t>
            </a:r>
          </a:p>
          <a:p>
            <a:pPr lvl="3">
              <a:buNone/>
            </a:pPr>
            <a:endParaRPr lang="en-US" dirty="0" smtClean="0"/>
          </a:p>
          <a:p>
            <a:pPr lvl="3">
              <a:buNone/>
            </a:pPr>
            <a:endParaRPr lang="en-US" dirty="0" smtClean="0"/>
          </a:p>
          <a:p>
            <a:pPr lvl="3">
              <a:buNone/>
            </a:pPr>
            <a:endParaRPr lang="en-US" dirty="0" smtClean="0"/>
          </a:p>
          <a:p>
            <a:pPr lvl="3">
              <a:buNone/>
            </a:pPr>
            <a:endParaRPr lang="en-US" dirty="0" smtClean="0"/>
          </a:p>
        </p:txBody>
      </p:sp>
      <p:sp>
        <p:nvSpPr>
          <p:cNvPr id="7" name="Down Arrow 6"/>
          <p:cNvSpPr/>
          <p:nvPr/>
        </p:nvSpPr>
        <p:spPr>
          <a:xfrm>
            <a:off x="4419600" y="205740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648200" y="31242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648200" y="42672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5562600"/>
            <a:ext cx="4572000" cy="646331"/>
          </a:xfrm>
          <a:prstGeom prst="rect">
            <a:avLst/>
          </a:prstGeom>
        </p:spPr>
        <p:txBody>
          <a:bodyPr>
            <a:spAutoFit/>
          </a:bodyPr>
          <a:lstStyle/>
          <a:p>
            <a:r>
              <a:rPr lang="en-US" dirty="0" smtClean="0"/>
              <a:t>. *except red blood cells which don’t have a nucleus. **total number in body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986</Words>
  <Application>Microsoft Office PowerPoint</Application>
  <PresentationFormat>On-screen Show (4:3)</PresentationFormat>
  <Paragraphs>133</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DNA</vt:lpstr>
      <vt:lpstr> How did scientists figure out that DNA was the genetic material and the structure of DNA? </vt:lpstr>
      <vt:lpstr> Frederick Griffith- 1928- Something (DNA vs. Protein) is transferred between bacteria (S. pneumonia) that transforms (transformation)a harmless bacteria into a harmful one that causes disease and death in mice.  Harmful=capsule, Harmless=no capsule </vt:lpstr>
      <vt:lpstr>Oswald Avery</vt:lpstr>
      <vt:lpstr>Hershey-Chase (1952)</vt:lpstr>
      <vt:lpstr>What is DNA and why do living organisms have DNA?</vt:lpstr>
      <vt:lpstr>What is DNA and why do living organisms have DNA?</vt:lpstr>
      <vt:lpstr>Where is DNA found in the cell?</vt:lpstr>
      <vt:lpstr>Human DNA</vt:lpstr>
      <vt:lpstr>Nucleotides=smallest sub-units of DNA The building blocks of DNA</vt:lpstr>
      <vt:lpstr>Nucleotides</vt:lpstr>
      <vt:lpstr>Nitrogen bases</vt:lpstr>
      <vt:lpstr>DNA Structure</vt:lpstr>
      <vt:lpstr>Slide 14</vt:lpstr>
      <vt:lpstr>Complementary Base Pairing</vt:lpstr>
      <vt:lpstr>What is the complementary sequence?</vt:lpstr>
      <vt:lpstr>Structure of DNA</vt:lpstr>
      <vt:lpstr>Double helical structure</vt:lpstr>
      <vt:lpstr>Negative charge on phosphates make DNA a polar molecule</vt:lpstr>
      <vt:lpstr>Two strands are anti-parallel</vt:lpstr>
      <vt:lpstr>What makes organisms different?</vt:lpstr>
      <vt:lpstr>What makes humans different from each other?</vt:lpstr>
      <vt:lpstr>The Race</vt:lpstr>
      <vt:lpstr>Rosalind Franklin’s DNA x-ray</vt:lpstr>
      <vt:lpstr>Watson and Crick</vt:lpstr>
      <vt:lpstr>Model of DNA</vt:lpstr>
      <vt:lpstr>Watson and Crick, 1953</vt:lpstr>
      <vt:lpstr>Slide 28</vt:lpstr>
      <vt:lpstr>How does DNA replicate? How does it make a copy of itself?</vt:lpstr>
      <vt:lpstr>Semi-conservative Replication</vt:lpstr>
      <vt:lpstr>Anti-parallel strands and DNA nucleotides can only be added to a 3’ end. (5’ to 3’  direction.)</vt:lpstr>
      <vt:lpstr>Terms for Replication</vt:lpstr>
      <vt:lpstr>Replication animations</vt:lpstr>
      <vt:lpstr>DNA Replication</vt:lpstr>
      <vt:lpstr>How are mistakes in the code minimized?</vt:lpstr>
      <vt:lpstr>Slide 36</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Wendy K Carter</dc:creator>
  <cp:lastModifiedBy>drontld</cp:lastModifiedBy>
  <cp:revision>163</cp:revision>
  <dcterms:created xsi:type="dcterms:W3CDTF">2010-01-17T16:54:03Z</dcterms:created>
  <dcterms:modified xsi:type="dcterms:W3CDTF">2011-01-04T15:40:28Z</dcterms:modified>
</cp:coreProperties>
</file>