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4/30/2017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4/30/2017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4/30/2017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4/30/2017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4/30/2017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4/30/2017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4/30/2017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مقدمه</a:t>
            </a: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مجموعه فعال</a:t>
            </a:r>
            <a:endParaRPr lang="en-US" b="1"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AU" sz="1600" b="1" dirty="0">
                <a:solidFill>
                  <a:schemeClr val="bg1"/>
                </a:solidFill>
                <a:cs typeface="B Nazanin" panose="00000400000000000000" pitchFamily="2" charset="-78"/>
              </a:rPr>
              <a:t>CPU</a:t>
            </a:r>
            <a:r>
              <a:rPr lang="fa-IR" sz="1600" b="1" dirty="0">
                <a:solidFill>
                  <a:schemeClr val="bg1"/>
                </a:solidFill>
                <a:cs typeface="B Nazanin" panose="00000400000000000000" pitchFamily="2" charset="-78"/>
              </a:rPr>
              <a:t> چند هسته ای</a:t>
            </a:r>
            <a:endParaRPr lang="en-US" sz="1600" b="1" dirty="0">
              <a:solidFill>
                <a:schemeClr val="bg1"/>
              </a:solidFill>
              <a:cs typeface="B Nazanin" panose="00000400000000000000" pitchFamily="2" charset="-78"/>
            </a:endParaRPr>
          </a:p>
        </p:txBody>
      </p:sp>
      <p:sp>
        <p:nvSpPr>
          <p:cNvPr id="31" name="TextBox 30"/>
          <p:cNvSpPr txBox="1"/>
          <p:nvPr/>
        </p:nvSpPr>
        <p:spPr>
          <a:xfrm>
            <a:off x="3299184" y="5994174"/>
            <a:ext cx="1381291"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معماریهای </a:t>
            </a:r>
            <a:r>
              <a:rPr lang="en-AU" sz="1600" b="1" dirty="0">
                <a:solidFill>
                  <a:schemeClr val="bg1"/>
                </a:solidFill>
                <a:cs typeface="B Nazanin" panose="00000400000000000000" pitchFamily="2" charset="-78"/>
              </a:rPr>
              <a:t>GPU</a:t>
            </a:r>
            <a:endParaRPr lang="en-US" sz="1600" b="1"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کاربرد</a:t>
            </a:r>
            <a:endParaRPr lang="en-US" b="1"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ملاحظات پایانی</a:t>
            </a:r>
            <a:endParaRPr lang="en-US" b="1" dirty="0">
              <a:solidFill>
                <a:schemeClr val="bg1"/>
              </a:solidFill>
              <a:cs typeface="B Nazanin" panose="00000400000000000000" pitchFamily="2" charset="-78"/>
            </a:endParaRPr>
          </a:p>
        </p:txBody>
      </p:sp>
      <p:sp>
        <p:nvSpPr>
          <p:cNvPr id="34" name="Rounded Rectangle 33"/>
          <p:cNvSpPr/>
          <p:nvPr/>
        </p:nvSpPr>
        <p:spPr>
          <a:xfrm>
            <a:off x="3122136" y="6416607"/>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سوم</a:t>
            </a:r>
          </a:p>
          <a:p>
            <a:pPr algn="ctr" rtl="1"/>
            <a:r>
              <a:rPr lang="fa-IR" sz="6600" b="1" dirty="0">
                <a:effectLst>
                  <a:outerShdw blurRad="38100" dist="38100" dir="2700000" algn="tl">
                    <a:srgbClr val="000000">
                      <a:alpha val="43137"/>
                    </a:srgbClr>
                  </a:outerShdw>
                </a:effectLst>
                <a:cs typeface="B Nazanin" panose="00000400000000000000" pitchFamily="2" charset="-78"/>
              </a:rPr>
              <a:t>معماریهای</a:t>
            </a:r>
            <a:r>
              <a:rPr lang="en-AU" sz="6600" b="1" dirty="0">
                <a:effectLst>
                  <a:outerShdw blurRad="38100" dist="38100" dir="2700000" algn="tl">
                    <a:srgbClr val="000000">
                      <a:alpha val="43137"/>
                    </a:srgbClr>
                  </a:outerShdw>
                </a:effectLst>
                <a:cs typeface="B Nazanin" panose="00000400000000000000" pitchFamily="2" charset="-78"/>
              </a:rPr>
              <a:t>CPU </a:t>
            </a:r>
            <a:r>
              <a:rPr lang="fa-IR" sz="6600" b="1" dirty="0" smtClean="0">
                <a:effectLst>
                  <a:outerShdw blurRad="38100" dist="38100" dir="2700000" algn="tl">
                    <a:srgbClr val="000000">
                      <a:alpha val="43137"/>
                    </a:srgbClr>
                  </a:outerShdw>
                </a:effectLst>
                <a:cs typeface="B Nazanin" panose="00000400000000000000" pitchFamily="2" charset="-78"/>
              </a:rPr>
              <a:t> چند </a:t>
            </a:r>
            <a:r>
              <a:rPr lang="fa-IR" sz="6600" b="1" dirty="0">
                <a:effectLst>
                  <a:outerShdw blurRad="38100" dist="38100" dir="2700000" algn="tl">
                    <a:srgbClr val="000000">
                      <a:alpha val="43137"/>
                    </a:srgbClr>
                  </a:outerShdw>
                </a:effectLst>
                <a:cs typeface="B Nazanin" panose="00000400000000000000" pitchFamily="2" charset="-78"/>
              </a:rPr>
              <a:t>هسته ای</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12</a:t>
            </a:r>
            <a:r>
              <a:rPr lang="en-US" sz="2400" dirty="0" smtClean="0"/>
              <a:t>/</a:t>
            </a:r>
            <a:r>
              <a:rPr lang="fa-IR" sz="2400" dirty="0" smtClean="0"/>
              <a:t>35</a:t>
            </a:r>
            <a:endParaRPr lang="en-US" dirty="0"/>
          </a:p>
        </p:txBody>
      </p:sp>
    </p:spTree>
    <p:extLst>
      <p:ext uri="{BB962C8B-B14F-4D97-AF65-F5344CB8AC3E}">
        <p14:creationId xmlns:p14="http://schemas.microsoft.com/office/powerpoint/2010/main" val="358310712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مقدمه</a:t>
            </a: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مجموعه فعال</a:t>
            </a:r>
            <a:endParaRPr lang="en-US" b="1"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AU" sz="1600" b="1" dirty="0">
                <a:solidFill>
                  <a:schemeClr val="bg1"/>
                </a:solidFill>
                <a:cs typeface="B Nazanin" panose="00000400000000000000" pitchFamily="2" charset="-78"/>
              </a:rPr>
              <a:t>CPU</a:t>
            </a:r>
            <a:r>
              <a:rPr lang="fa-IR" sz="1600" b="1" dirty="0">
                <a:solidFill>
                  <a:schemeClr val="bg1"/>
                </a:solidFill>
                <a:cs typeface="B Nazanin" panose="00000400000000000000" pitchFamily="2" charset="-78"/>
              </a:rPr>
              <a:t> چند هسته ای</a:t>
            </a:r>
            <a:endParaRPr lang="en-US" sz="1600" b="1" dirty="0">
              <a:solidFill>
                <a:schemeClr val="bg1"/>
              </a:solidFill>
              <a:cs typeface="B Nazanin" panose="00000400000000000000" pitchFamily="2" charset="-78"/>
            </a:endParaRPr>
          </a:p>
        </p:txBody>
      </p:sp>
      <p:sp>
        <p:nvSpPr>
          <p:cNvPr id="31" name="TextBox 30"/>
          <p:cNvSpPr txBox="1"/>
          <p:nvPr/>
        </p:nvSpPr>
        <p:spPr>
          <a:xfrm>
            <a:off x="3299184" y="5994174"/>
            <a:ext cx="1381291"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معماریهای </a:t>
            </a:r>
            <a:r>
              <a:rPr lang="en-AU" sz="1600" b="1" dirty="0">
                <a:solidFill>
                  <a:schemeClr val="bg1"/>
                </a:solidFill>
                <a:cs typeface="B Nazanin" panose="00000400000000000000" pitchFamily="2" charset="-78"/>
              </a:rPr>
              <a:t>GPU</a:t>
            </a:r>
            <a:endParaRPr lang="en-US" sz="1600" b="1"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کاربرد</a:t>
            </a:r>
            <a:endParaRPr lang="en-US" b="1"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ملاحظات پایانی</a:t>
            </a:r>
            <a:endParaRPr lang="en-US" b="1" dirty="0">
              <a:solidFill>
                <a:schemeClr val="bg1"/>
              </a:solidFill>
              <a:cs typeface="B Nazanin" panose="00000400000000000000" pitchFamily="2" charset="-78"/>
            </a:endParaRPr>
          </a:p>
        </p:txBody>
      </p:sp>
      <p:sp>
        <p:nvSpPr>
          <p:cNvPr id="34" name="Rounded Rectangle 33"/>
          <p:cNvSpPr/>
          <p:nvPr/>
        </p:nvSpPr>
        <p:spPr>
          <a:xfrm>
            <a:off x="3122136" y="6416607"/>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روند چند هسته ای به شکل پاسخ به کندسازی قانون مور شروع به کار کرد در جالیکه تولید کنندگان به محدودیت های سرعت های ساعت تک هسته ای نزدیک شدند. با اضافه شدن هسته های بیشتر برروی تراشه (چیپ)، رشته </a:t>
            </a:r>
            <a:r>
              <a:rPr lang="fa-IR" sz="2800" dirty="0" smtClean="0">
                <a:cs typeface="B Nazanin" panose="00000400000000000000" pitchFamily="2" charset="-78"/>
              </a:rPr>
              <a:t>های</a:t>
            </a:r>
            <a:r>
              <a:rPr lang="en-AU" sz="2800" dirty="0" smtClean="0">
                <a:cs typeface="B Nazanin" panose="00000400000000000000" pitchFamily="2" charset="-78"/>
              </a:rPr>
              <a:t>CPU </a:t>
            </a:r>
            <a:r>
              <a:rPr lang="fa-IR" sz="2800" dirty="0" smtClean="0">
                <a:cs typeface="B Nazanin" panose="00000400000000000000" pitchFamily="2" charset="-78"/>
              </a:rPr>
              <a:t> فردی </a:t>
            </a:r>
            <a:r>
              <a:rPr lang="fa-IR" sz="2800" dirty="0">
                <a:cs typeface="B Nazanin" panose="00000400000000000000" pitchFamily="2" charset="-78"/>
              </a:rPr>
              <a:t>را می توان تخصیص و توسط واحدها پردازش نمود. بنابراین مسئله تجزیه و توسط رشته های مختلفی بدون استفاده زیاد از یک هسته حل می شود. بدین طریق چند رشته سازی یک لبه برروی پردازنده های تک هسته ای سنتی شکل می گیرد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13</a:t>
            </a:r>
            <a:r>
              <a:rPr lang="en-US" sz="2400" dirty="0" smtClean="0"/>
              <a:t>/</a:t>
            </a:r>
            <a:r>
              <a:rPr lang="fa-IR" sz="2400" dirty="0" smtClean="0"/>
              <a:t>35</a:t>
            </a:r>
            <a:endParaRPr lang="en-US" dirty="0"/>
          </a:p>
        </p:txBody>
      </p:sp>
    </p:spTree>
    <p:extLst>
      <p:ext uri="{BB962C8B-B14F-4D97-AF65-F5344CB8AC3E}">
        <p14:creationId xmlns:p14="http://schemas.microsoft.com/office/powerpoint/2010/main" val="117501074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مقدمه</a:t>
            </a: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مجموعه فعال</a:t>
            </a:r>
            <a:endParaRPr lang="en-US" b="1"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AU" sz="1600" b="1" dirty="0">
                <a:solidFill>
                  <a:schemeClr val="bg1"/>
                </a:solidFill>
                <a:cs typeface="B Nazanin" panose="00000400000000000000" pitchFamily="2" charset="-78"/>
              </a:rPr>
              <a:t>CPU</a:t>
            </a:r>
            <a:r>
              <a:rPr lang="fa-IR" sz="1600" b="1" dirty="0">
                <a:solidFill>
                  <a:schemeClr val="bg1"/>
                </a:solidFill>
                <a:cs typeface="B Nazanin" panose="00000400000000000000" pitchFamily="2" charset="-78"/>
              </a:rPr>
              <a:t> چند هسته ای</a:t>
            </a:r>
            <a:endParaRPr lang="en-US" sz="1600" b="1" dirty="0">
              <a:solidFill>
                <a:schemeClr val="bg1"/>
              </a:solidFill>
              <a:cs typeface="B Nazanin" panose="00000400000000000000" pitchFamily="2" charset="-78"/>
            </a:endParaRPr>
          </a:p>
        </p:txBody>
      </p:sp>
      <p:sp>
        <p:nvSpPr>
          <p:cNvPr id="31" name="TextBox 30"/>
          <p:cNvSpPr txBox="1"/>
          <p:nvPr/>
        </p:nvSpPr>
        <p:spPr>
          <a:xfrm>
            <a:off x="3299184" y="5994174"/>
            <a:ext cx="1381291"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معماریهای </a:t>
            </a:r>
            <a:r>
              <a:rPr lang="en-AU" sz="1600" b="1" dirty="0">
                <a:solidFill>
                  <a:schemeClr val="bg1"/>
                </a:solidFill>
                <a:cs typeface="B Nazanin" panose="00000400000000000000" pitchFamily="2" charset="-78"/>
              </a:rPr>
              <a:t>GPU</a:t>
            </a:r>
            <a:endParaRPr lang="en-US" sz="1600" b="1"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کاربرد</a:t>
            </a:r>
            <a:endParaRPr lang="en-US" b="1"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ملاحظات پایانی</a:t>
            </a:r>
            <a:endParaRPr lang="en-US" b="1" dirty="0">
              <a:solidFill>
                <a:schemeClr val="bg1"/>
              </a:solidFill>
              <a:cs typeface="B Nazanin" panose="00000400000000000000" pitchFamily="2" charset="-78"/>
            </a:endParaRPr>
          </a:p>
        </p:txBody>
      </p:sp>
      <p:sp>
        <p:nvSpPr>
          <p:cNvPr id="34" name="Rounded Rectangle 33"/>
          <p:cNvSpPr/>
          <p:nvPr/>
        </p:nvSpPr>
        <p:spPr>
          <a:xfrm>
            <a:off x="3122136" y="6416607"/>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این نوع </a:t>
            </a:r>
            <a:r>
              <a:rPr lang="fa-IR" sz="2800" dirty="0" smtClean="0">
                <a:cs typeface="B Nazanin" panose="00000400000000000000" pitchFamily="2" charset="-78"/>
              </a:rPr>
              <a:t>معماریهای</a:t>
            </a:r>
            <a:r>
              <a:rPr lang="en-AU" sz="2800" dirty="0" smtClean="0">
                <a:cs typeface="B Nazanin" panose="00000400000000000000" pitchFamily="2" charset="-78"/>
              </a:rPr>
              <a:t>MIMD </a:t>
            </a:r>
            <a:r>
              <a:rPr lang="fa-IR" sz="2800" dirty="0" smtClean="0">
                <a:cs typeface="B Nazanin" panose="00000400000000000000" pitchFamily="2" charset="-78"/>
              </a:rPr>
              <a:t> از </a:t>
            </a:r>
            <a:r>
              <a:rPr lang="fa-IR" sz="2800" dirty="0">
                <a:cs typeface="B Nazanin" panose="00000400000000000000" pitchFamily="2" charset="-78"/>
              </a:rPr>
              <a:t>موازات سطح وظیفه پشتیبانی می کنند که هر هسته به صورت غیر همزمان می توان رشته های جداگانه ای را بر روی مناطق مجزای داده اجرا کند. هسته های فردی اغلب سوپراسکالر بوده و به همین خاطر قابلیت پردازش دستورالعمل های نامنظم در پایپ لاین (خط لوله) خود را دارند.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14</a:t>
            </a:r>
            <a:r>
              <a:rPr lang="en-US" sz="2400" dirty="0" smtClean="0"/>
              <a:t>/</a:t>
            </a:r>
            <a:r>
              <a:rPr lang="fa-IR" sz="2400" dirty="0" smtClean="0"/>
              <a:t>35</a:t>
            </a:r>
            <a:endParaRPr lang="en-US" dirty="0"/>
          </a:p>
        </p:txBody>
      </p:sp>
    </p:spTree>
    <p:extLst>
      <p:ext uri="{BB962C8B-B14F-4D97-AF65-F5344CB8AC3E}">
        <p14:creationId xmlns:p14="http://schemas.microsoft.com/office/powerpoint/2010/main" val="363684544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مقدمه</a:t>
            </a: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مجموعه فعال</a:t>
            </a:r>
            <a:endParaRPr lang="en-US" b="1"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AU" sz="1600" b="1" dirty="0">
                <a:solidFill>
                  <a:schemeClr val="bg1"/>
                </a:solidFill>
                <a:cs typeface="B Nazanin" panose="00000400000000000000" pitchFamily="2" charset="-78"/>
              </a:rPr>
              <a:t>CPU</a:t>
            </a:r>
            <a:r>
              <a:rPr lang="fa-IR" sz="1600" b="1" dirty="0">
                <a:solidFill>
                  <a:schemeClr val="bg1"/>
                </a:solidFill>
                <a:cs typeface="B Nazanin" panose="00000400000000000000" pitchFamily="2" charset="-78"/>
              </a:rPr>
              <a:t> چند هسته ای</a:t>
            </a:r>
            <a:endParaRPr lang="en-US" sz="1600" b="1" dirty="0">
              <a:solidFill>
                <a:schemeClr val="bg1"/>
              </a:solidFill>
              <a:cs typeface="B Nazanin" panose="00000400000000000000" pitchFamily="2" charset="-78"/>
            </a:endParaRPr>
          </a:p>
        </p:txBody>
      </p:sp>
      <p:sp>
        <p:nvSpPr>
          <p:cNvPr id="31" name="TextBox 30"/>
          <p:cNvSpPr txBox="1"/>
          <p:nvPr/>
        </p:nvSpPr>
        <p:spPr>
          <a:xfrm>
            <a:off x="3299184" y="5994174"/>
            <a:ext cx="1381291"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معماریهای </a:t>
            </a:r>
            <a:r>
              <a:rPr lang="en-AU" sz="1600" b="1" dirty="0">
                <a:solidFill>
                  <a:schemeClr val="bg1"/>
                </a:solidFill>
                <a:cs typeface="B Nazanin" panose="00000400000000000000" pitchFamily="2" charset="-78"/>
              </a:rPr>
              <a:t>GPU</a:t>
            </a:r>
            <a:endParaRPr lang="en-US" sz="1600" b="1"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کاربرد</a:t>
            </a:r>
            <a:endParaRPr lang="en-US" b="1"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ملاحظات پایانی</a:t>
            </a:r>
            <a:endParaRPr lang="en-US" b="1" dirty="0">
              <a:solidFill>
                <a:schemeClr val="bg1"/>
              </a:solidFill>
              <a:cs typeface="B Nazanin" panose="00000400000000000000" pitchFamily="2" charset="-78"/>
            </a:endParaRPr>
          </a:p>
        </p:txBody>
      </p:sp>
      <p:sp>
        <p:nvSpPr>
          <p:cNvPr id="34" name="Rounded Rectangle 33"/>
          <p:cNvSpPr/>
          <p:nvPr/>
        </p:nvSpPr>
        <p:spPr>
          <a:xfrm>
            <a:off x="3122136" y="6416607"/>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این کار به معماریهای چند هسته ای اجازه شبیه سازی موازات سطح داده ها از </a:t>
            </a:r>
            <a:r>
              <a:rPr lang="fa-IR" sz="2800" dirty="0" smtClean="0">
                <a:cs typeface="B Nazanin" panose="00000400000000000000" pitchFamily="2" charset="-78"/>
              </a:rPr>
              <a:t>معماریهای</a:t>
            </a:r>
            <a:r>
              <a:rPr lang="en-AU" sz="2800" dirty="0" smtClean="0">
                <a:cs typeface="B Nazanin" panose="00000400000000000000" pitchFamily="2" charset="-78"/>
              </a:rPr>
              <a:t>Single-Instruction-Multiple-Data </a:t>
            </a:r>
            <a:r>
              <a:rPr lang="en-AU" sz="2800" dirty="0">
                <a:cs typeface="B Nazanin" panose="00000400000000000000" pitchFamily="2" charset="-78"/>
              </a:rPr>
              <a:t>(SIMD) </a:t>
            </a:r>
            <a:r>
              <a:rPr lang="fa-IR" sz="2800" dirty="0" smtClean="0">
                <a:cs typeface="B Nazanin" panose="00000400000000000000" pitchFamily="2" charset="-78"/>
              </a:rPr>
              <a:t> گونه نظیر</a:t>
            </a:r>
            <a:r>
              <a:rPr lang="en-AU" sz="2800" dirty="0" smtClean="0">
                <a:cs typeface="B Nazanin" panose="00000400000000000000" pitchFamily="2" charset="-78"/>
              </a:rPr>
              <a:t>GPU </a:t>
            </a:r>
            <a:r>
              <a:rPr lang="fa-IR" sz="2800" dirty="0" smtClean="0">
                <a:cs typeface="B Nazanin" panose="00000400000000000000" pitchFamily="2" charset="-78"/>
              </a:rPr>
              <a:t> با </a:t>
            </a:r>
            <a:r>
              <a:rPr lang="fa-IR" sz="2800" dirty="0">
                <a:cs typeface="B Nazanin" panose="00000400000000000000" pitchFamily="2" charset="-78"/>
              </a:rPr>
              <a:t>مهارت اضافه شده را می دهد. به علاوه معماریهای چند هسته ای به منبع و مخزن مشترک حافظه اصلی دسترسی داشته و قابلیت ذخیره سازی چند سطحی در هر هسته و هر پردازنده را دارند. برای موازات سطح داده ها و وظیفه، این کار امکان تجزیه حافظه و ذخیره در هر هسته برای استفاده مجدد کارآمد را فراهم می آورد.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15</a:t>
            </a:r>
            <a:r>
              <a:rPr lang="en-US" sz="2400" dirty="0" smtClean="0"/>
              <a:t>/</a:t>
            </a:r>
            <a:r>
              <a:rPr lang="fa-IR" sz="2400" dirty="0" smtClean="0"/>
              <a:t>35</a:t>
            </a:r>
            <a:endParaRPr lang="en-US" dirty="0"/>
          </a:p>
        </p:txBody>
      </p:sp>
    </p:spTree>
    <p:extLst>
      <p:ext uri="{BB962C8B-B14F-4D97-AF65-F5344CB8AC3E}">
        <p14:creationId xmlns:p14="http://schemas.microsoft.com/office/powerpoint/2010/main" val="160407058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305</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2017-04-30T04:49:16Z</dcterms:modified>
</cp:coreProperties>
</file>