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4/27/2017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4/27/2017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بررسی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تاکسونومی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نتایج بررسی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a:t>
            </a:r>
            <a:r>
              <a:rPr lang="fa-IR" sz="2200" dirty="0" smtClean="0">
                <a:solidFill>
                  <a:schemeClr val="bg1"/>
                </a:solidFill>
                <a:cs typeface="B Nazanin" panose="00000400000000000000" pitchFamily="2" charset="-78"/>
              </a:rPr>
              <a:t>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en-US" sz="2800" b="1" u="sng" dirty="0" smtClean="0">
                <a:cs typeface="B Nazanin" panose="00000400000000000000" pitchFamily="2" charset="-78"/>
              </a:rPr>
              <a:t>(B</a:t>
            </a:r>
            <a:r>
              <a:rPr lang="fa-IR" sz="2800" b="1" u="sng" dirty="0" smtClean="0">
                <a:cs typeface="B Nazanin" panose="00000400000000000000" pitchFamily="2" charset="-78"/>
              </a:rPr>
              <a:t> تحلیل </a:t>
            </a:r>
            <a:r>
              <a:rPr lang="fa-IR" sz="2800" b="1" u="sng" dirty="0">
                <a:cs typeface="B Nazanin" panose="00000400000000000000" pitchFamily="2" charset="-78"/>
              </a:rPr>
              <a:t>طبقه سیستم کنترل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مدل</a:t>
            </a:r>
            <a:r>
              <a:rPr lang="fa-IR" sz="2800" dirty="0">
                <a:cs typeface="B Nazanin" panose="00000400000000000000" pitchFamily="2" charset="-78"/>
              </a:rPr>
              <a:t>: بر طبق آماره ها، مدلهای جعبه سیاه مشهورتر از مدلهای تحلیلی می باشند. در نزدیک به 65 درصد از مقالات، از مدلهای جعبه سیاه استفاده شده است. در مقابل، از مدلهای صف بندی و سایر مطالعات تحلیلی در درصدهای مشابه در میان مقالات استفاده شده است.</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30</a:t>
            </a:r>
            <a:r>
              <a:rPr lang="en-US" sz="2400" dirty="0" smtClean="0"/>
              <a:t>/</a:t>
            </a:r>
            <a:r>
              <a:rPr lang="fa-IR" sz="2400" dirty="0" smtClean="0"/>
              <a:t>41</a:t>
            </a:r>
            <a:endParaRPr lang="en-US" dirty="0"/>
          </a:p>
        </p:txBody>
      </p:sp>
    </p:spTree>
    <p:extLst>
      <p:ext uri="{BB962C8B-B14F-4D97-AF65-F5344CB8AC3E}">
        <p14:creationId xmlns:p14="http://schemas.microsoft.com/office/powerpoint/2010/main" val="397875626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بررسی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تاکسونومی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نتایج بررسی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a:t>
            </a:r>
            <a:r>
              <a:rPr lang="fa-IR" sz="2200" dirty="0" smtClean="0">
                <a:solidFill>
                  <a:schemeClr val="bg1"/>
                </a:solidFill>
                <a:cs typeface="B Nazanin" panose="00000400000000000000" pitchFamily="2" charset="-78"/>
              </a:rPr>
              <a:t>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تیپ</a:t>
            </a:r>
            <a:r>
              <a:rPr lang="fa-IR" sz="2800" dirty="0">
                <a:cs typeface="B Nazanin" panose="00000400000000000000" pitchFamily="2" charset="-78"/>
              </a:rPr>
              <a:t>: صرف نظر از دو مقاله ای که از مسیر کنترل پیشرو مستقل استفاده کردند، نزدیک به 99 درصد از مقالات از حلقه کنترل بازخورد استفاده کرده اند. بسیاری از مقالاتی که از مسیر کنترل پیشرو استفاده کردند، نرخ یا حجم کار را به عنوان اختلال اصلی اندازه گیری کرده بودند.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31</a:t>
            </a:r>
            <a:r>
              <a:rPr lang="en-US" sz="2400" dirty="0" smtClean="0"/>
              <a:t>/</a:t>
            </a:r>
            <a:r>
              <a:rPr lang="fa-IR" sz="2400" dirty="0" smtClean="0"/>
              <a:t>41</a:t>
            </a:r>
            <a:endParaRPr lang="en-US" dirty="0"/>
          </a:p>
        </p:txBody>
      </p:sp>
    </p:spTree>
    <p:extLst>
      <p:ext uri="{BB962C8B-B14F-4D97-AF65-F5344CB8AC3E}">
        <p14:creationId xmlns:p14="http://schemas.microsoft.com/office/powerpoint/2010/main" val="26824318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بررسی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تاکسونومی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نتایج بررسی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a:t>
            </a:r>
            <a:r>
              <a:rPr lang="fa-IR" sz="2200" dirty="0" smtClean="0">
                <a:solidFill>
                  <a:schemeClr val="bg1"/>
                </a:solidFill>
                <a:cs typeface="B Nazanin" panose="00000400000000000000" pitchFamily="2" charset="-78"/>
              </a:rPr>
              <a:t>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ابعاد حلقه</a:t>
            </a:r>
            <a:r>
              <a:rPr lang="fa-IR" sz="2800" dirty="0">
                <a:cs typeface="B Nazanin" panose="00000400000000000000" pitchFamily="2" charset="-78"/>
              </a:rPr>
              <a:t>: ابعاد کنترل کننده یا حلقه کنترل نیز نتایج جالب توجهی آشکار می کند </a:t>
            </a:r>
            <a:r>
              <a:rPr lang="fa-IR" sz="2800" dirty="0" smtClean="0">
                <a:cs typeface="B Nazanin" panose="00000400000000000000" pitchFamily="2" charset="-78"/>
              </a:rPr>
              <a:t>(جدول 2). </a:t>
            </a:r>
            <a:r>
              <a:rPr lang="fa-IR" sz="2800" dirty="0">
                <a:cs typeface="B Nazanin" panose="00000400000000000000" pitchFamily="2" charset="-78"/>
              </a:rPr>
              <a:t>بسیاری از راه حل های کنترل تاکنون پیشنهاد شده در پژوهش با یک هدف کنترل سرو کار دارند. کلاً 74 مقاله، راه حل های </a:t>
            </a:r>
            <a:r>
              <a:rPr lang="fa-IR" sz="2800" dirty="0" smtClean="0">
                <a:cs typeface="B Nazanin" panose="00000400000000000000" pitchFamily="2" charset="-78"/>
              </a:rPr>
              <a:t>کنترل</a:t>
            </a:r>
            <a:r>
              <a:rPr lang="en-AU" sz="2800" dirty="0" smtClean="0">
                <a:cs typeface="B Nazanin" panose="00000400000000000000" pitchFamily="2" charset="-78"/>
              </a:rPr>
              <a:t>SISO </a:t>
            </a:r>
            <a:r>
              <a:rPr lang="fa-IR" sz="2800" dirty="0" smtClean="0">
                <a:cs typeface="B Nazanin" panose="00000400000000000000" pitchFamily="2" charset="-78"/>
              </a:rPr>
              <a:t> طراحی </a:t>
            </a:r>
            <a:r>
              <a:rPr lang="fa-IR" sz="2800" dirty="0">
                <a:cs typeface="B Nazanin" panose="00000400000000000000" pitchFamily="2" charset="-78"/>
              </a:rPr>
              <a:t>کردند. اما 89 مقاله به مسائل کنترل </a:t>
            </a:r>
            <a:r>
              <a:rPr lang="en-AU" sz="2800" dirty="0">
                <a:cs typeface="B Nazanin" panose="00000400000000000000" pitchFamily="2" charset="-78"/>
              </a:rPr>
              <a:t>MIMO </a:t>
            </a:r>
            <a:r>
              <a:rPr lang="fa-IR" sz="2800" dirty="0" smtClean="0">
                <a:cs typeface="B Nazanin" panose="00000400000000000000" pitchFamily="2" charset="-78"/>
              </a:rPr>
              <a:t> نگاه </a:t>
            </a:r>
            <a:r>
              <a:rPr lang="fa-IR" sz="2800" dirty="0">
                <a:cs typeface="B Nazanin" panose="00000400000000000000" pitchFamily="2" charset="-78"/>
              </a:rPr>
              <a:t>کرده و راه حل های کنترل </a:t>
            </a:r>
            <a:r>
              <a:rPr lang="fa-IR" sz="2800" dirty="0" smtClean="0">
                <a:cs typeface="B Nazanin" panose="00000400000000000000" pitchFamily="2" charset="-78"/>
              </a:rPr>
              <a:t>مولتی</a:t>
            </a:r>
            <a:r>
              <a:rPr lang="en-AU" sz="2800" dirty="0" smtClean="0">
                <a:cs typeface="B Nazanin" panose="00000400000000000000" pitchFamily="2" charset="-78"/>
              </a:rPr>
              <a:t>SISO </a:t>
            </a:r>
            <a:r>
              <a:rPr lang="fa-IR" sz="2800" dirty="0" smtClean="0">
                <a:cs typeface="B Nazanin" panose="00000400000000000000" pitchFamily="2" charset="-78"/>
              </a:rPr>
              <a:t> یا</a:t>
            </a:r>
            <a:r>
              <a:rPr lang="en-AU" sz="2800" dirty="0" smtClean="0">
                <a:cs typeface="B Nazanin" panose="00000400000000000000" pitchFamily="2" charset="-78"/>
              </a:rPr>
              <a:t>MIMO </a:t>
            </a:r>
            <a:r>
              <a:rPr lang="fa-IR" sz="2800" dirty="0" smtClean="0">
                <a:cs typeface="B Nazanin" panose="00000400000000000000" pitchFamily="2" charset="-78"/>
              </a:rPr>
              <a:t> برای </a:t>
            </a:r>
            <a:r>
              <a:rPr lang="fa-IR" sz="2800" dirty="0">
                <a:cs typeface="B Nazanin" panose="00000400000000000000" pitchFamily="2" charset="-78"/>
              </a:rPr>
              <a:t>آنها پیشنهاد کردند.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41</a:t>
            </a:r>
            <a:endParaRPr lang="en-US" dirty="0"/>
          </a:p>
        </p:txBody>
      </p:sp>
    </p:spTree>
    <p:extLst>
      <p:ext uri="{BB962C8B-B14F-4D97-AF65-F5344CB8AC3E}">
        <p14:creationId xmlns:p14="http://schemas.microsoft.com/office/powerpoint/2010/main" val="7826559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روش بررسی</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تاکسونومی</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a:solidFill>
                  <a:schemeClr val="bg1"/>
                </a:solidFill>
                <a:cs typeface="B Nazanin" panose="00000400000000000000" pitchFamily="2" charset="-78"/>
              </a:rPr>
              <a:t>نتایج بررسی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a:solidFill>
                  <a:schemeClr val="bg1"/>
                </a:solidFill>
                <a:cs typeface="B Nazanin" panose="00000400000000000000" pitchFamily="2" charset="-78"/>
              </a:rPr>
              <a:t>نتیجه </a:t>
            </a:r>
            <a:r>
              <a:rPr lang="fa-IR" sz="2200" dirty="0" smtClean="0">
                <a:solidFill>
                  <a:schemeClr val="bg1"/>
                </a:solidFill>
                <a:cs typeface="B Nazanin" panose="00000400000000000000" pitchFamily="2" charset="-78"/>
              </a:rPr>
              <a:t>گیری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400" dirty="0">
                <a:cs typeface="B Nazanin" panose="00000400000000000000" pitchFamily="2" charset="-78"/>
              </a:rPr>
              <a:t>جدول </a:t>
            </a:r>
            <a:r>
              <a:rPr lang="fa-IR" sz="2400" dirty="0" smtClean="0">
                <a:cs typeface="B Nazanin" panose="00000400000000000000" pitchFamily="2" charset="-78"/>
              </a:rPr>
              <a:t>2: </a:t>
            </a:r>
            <a:r>
              <a:rPr lang="fa-IR" sz="2400" dirty="0">
                <a:cs typeface="B Nazanin" panose="00000400000000000000" pitchFamily="2" charset="-78"/>
              </a:rPr>
              <a:t>نتایج </a:t>
            </a:r>
            <a:r>
              <a:rPr lang="fa-IR" sz="2400" dirty="0" smtClean="0">
                <a:cs typeface="B Nazanin" panose="00000400000000000000" pitchFamily="2" charset="-78"/>
              </a:rPr>
              <a:t>کمی</a:t>
            </a:r>
          </a:p>
          <a:p>
            <a:pPr algn="just" rtl="1">
              <a:lnSpc>
                <a:spcPct val="150000"/>
              </a:lnSpc>
            </a:pPr>
            <a:r>
              <a:rPr lang="fa-IR" sz="2400" dirty="0" smtClean="0">
                <a:cs typeface="B Nazanin" panose="00000400000000000000" pitchFamily="2" charset="-78"/>
              </a:rPr>
              <a:t> </a:t>
            </a:r>
            <a:r>
              <a:rPr lang="fa-IR" sz="2400" dirty="0">
                <a:cs typeface="B Nazanin" panose="00000400000000000000" pitchFamily="2" charset="-78"/>
              </a:rPr>
              <a:t>زیرطبقات طبقه سیستم کنترل</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41</a:t>
            </a:r>
            <a:endParaRPr lang="en-US" dirty="0"/>
          </a:p>
        </p:txBody>
      </p:sp>
      <p:pic>
        <p:nvPicPr>
          <p:cNvPr id="25" name="Picture 24"/>
          <p:cNvPicPr/>
          <p:nvPr/>
        </p:nvPicPr>
        <p:blipFill>
          <a:blip r:embed="rId2"/>
          <a:stretch>
            <a:fillRect/>
          </a:stretch>
        </p:blipFill>
        <p:spPr>
          <a:xfrm>
            <a:off x="1215189" y="287480"/>
            <a:ext cx="4052270" cy="5289071"/>
          </a:xfrm>
          <a:prstGeom prst="rect">
            <a:avLst/>
          </a:prstGeom>
        </p:spPr>
      </p:pic>
    </p:spTree>
    <p:extLst>
      <p:ext uri="{BB962C8B-B14F-4D97-AF65-F5344CB8AC3E}">
        <p14:creationId xmlns:p14="http://schemas.microsoft.com/office/powerpoint/2010/main" val="195656442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248</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2017-04-27T03:42:27Z</dcterms:modified>
</cp:coreProperties>
</file>