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400" autoAdjust="0"/>
    <p:restoredTop sz="94660"/>
  </p:normalViewPr>
  <p:slideViewPr>
    <p:cSldViewPr snapToGrid="0">
      <p:cViewPr varScale="1">
        <p:scale>
          <a:sx n="74" d="100"/>
          <a:sy n="74" d="100"/>
        </p:scale>
        <p:origin x="780" y="5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4/29/2017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4/29/2017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4/29/2017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4/29/2017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4/29/2017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4/29/2017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4/29/2017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4/29/2017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4/29/2017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4/29/2017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4/29/2017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4/29/2017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2572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8" name="TextBox 27"/>
          <p:cNvSpPr txBox="1"/>
          <p:nvPr/>
        </p:nvSpPr>
        <p:spPr>
          <a:xfrm>
            <a:off x="7796715" y="5991246"/>
            <a:ext cx="1171216" cy="400110"/>
          </a:xfrm>
          <a:prstGeom prst="rect">
            <a:avLst/>
          </a:prstGeom>
          <a:noFill/>
        </p:spPr>
        <p:txBody>
          <a:bodyPr wrap="square" rtlCol="0">
            <a:spAutoFit/>
          </a:bodyPr>
          <a:lstStyle/>
          <a:p>
            <a:pPr algn="ctr" rtl="1"/>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
        <p:nvSpPr>
          <p:cNvPr id="29" name="TextBox 28"/>
          <p:cNvSpPr txBox="1"/>
          <p:nvPr/>
        </p:nvSpPr>
        <p:spPr>
          <a:xfrm>
            <a:off x="6320357" y="5983134"/>
            <a:ext cx="1476358" cy="400110"/>
          </a:xfrm>
          <a:prstGeom prst="rect">
            <a:avLst/>
          </a:prstGeom>
          <a:noFill/>
        </p:spPr>
        <p:txBody>
          <a:bodyPr wrap="square" rtlCol="0">
            <a:spAutoFit/>
          </a:bodyPr>
          <a:lstStyle/>
          <a:p>
            <a:pPr algn="ctr" rtl="1"/>
            <a:r>
              <a:rPr lang="fa-IR" sz="2000" b="1" dirty="0">
                <a:solidFill>
                  <a:schemeClr val="bg1"/>
                </a:solidFill>
                <a:cs typeface="B Nazanin" panose="00000400000000000000" pitchFamily="2" charset="-78"/>
              </a:rPr>
              <a:t>الگوهای دودویی</a:t>
            </a:r>
          </a:p>
        </p:txBody>
      </p:sp>
      <p:sp>
        <p:nvSpPr>
          <p:cNvPr id="30" name="TextBox 29"/>
          <p:cNvSpPr txBox="1"/>
          <p:nvPr/>
        </p:nvSpPr>
        <p:spPr>
          <a:xfrm>
            <a:off x="4827498" y="5983134"/>
            <a:ext cx="1462395" cy="400110"/>
          </a:xfrm>
          <a:prstGeom prst="rect">
            <a:avLst/>
          </a:prstGeom>
          <a:noFill/>
        </p:spPr>
        <p:txBody>
          <a:bodyPr wrap="square" rtlCol="0">
            <a:spAutoFit/>
          </a:bodyPr>
          <a:lstStyle/>
          <a:p>
            <a:pPr algn="ctr" rtl="1"/>
            <a:r>
              <a:rPr lang="fa-IR" sz="2000" b="1" dirty="0">
                <a:solidFill>
                  <a:schemeClr val="bg1"/>
                </a:solidFill>
                <a:cs typeface="B Nazanin" panose="00000400000000000000" pitchFamily="2" charset="-78"/>
              </a:rPr>
              <a:t>تغییر الگوها</a:t>
            </a:r>
            <a:endParaRPr lang="en-US" sz="2000" b="1" dirty="0">
              <a:solidFill>
                <a:schemeClr val="bg1"/>
              </a:solidFill>
              <a:cs typeface="B Nazanin" panose="00000400000000000000" pitchFamily="2" charset="-78"/>
            </a:endParaRPr>
          </a:p>
        </p:txBody>
      </p:sp>
      <p:sp>
        <p:nvSpPr>
          <p:cNvPr id="31" name="TextBox 30"/>
          <p:cNvSpPr txBox="1"/>
          <p:nvPr/>
        </p:nvSpPr>
        <p:spPr>
          <a:xfrm>
            <a:off x="3439225" y="5994838"/>
            <a:ext cx="1381291" cy="400110"/>
          </a:xfrm>
          <a:prstGeom prst="rect">
            <a:avLst/>
          </a:prstGeom>
          <a:noFill/>
        </p:spPr>
        <p:txBody>
          <a:bodyPr wrap="square" rtlCol="0">
            <a:spAutoFit/>
          </a:bodyPr>
          <a:lstStyle/>
          <a:p>
            <a:pPr algn="ctr" rtl="1"/>
            <a:r>
              <a:rPr lang="fa-IR" sz="2000" b="1" dirty="0">
                <a:solidFill>
                  <a:schemeClr val="bg1"/>
                </a:solidFill>
                <a:cs typeface="B Nazanin" panose="00000400000000000000" pitchFamily="2" charset="-78"/>
              </a:rPr>
              <a:t>انتخاب ویژگیها</a:t>
            </a:r>
            <a:endParaRPr lang="en-US" sz="2000" b="1" dirty="0">
              <a:solidFill>
                <a:schemeClr val="bg1"/>
              </a:solidFill>
              <a:cs typeface="B Nazanin" panose="00000400000000000000" pitchFamily="2" charset="-78"/>
            </a:endParaRPr>
          </a:p>
        </p:txBody>
      </p:sp>
      <p:sp>
        <p:nvSpPr>
          <p:cNvPr id="32" name="TextBox 31"/>
          <p:cNvSpPr txBox="1"/>
          <p:nvPr/>
        </p:nvSpPr>
        <p:spPr>
          <a:xfrm>
            <a:off x="1733781" y="5983133"/>
            <a:ext cx="1670440"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b="1" dirty="0">
                <a:solidFill>
                  <a:schemeClr val="bg1"/>
                </a:solidFill>
                <a:cs typeface="B Nazanin" panose="00000400000000000000" pitchFamily="2" charset="-78"/>
              </a:rPr>
              <a:t>تحلیل تصویر</a:t>
            </a:r>
            <a:endParaRPr lang="en-US" sz="2000" b="1" dirty="0">
              <a:solidFill>
                <a:schemeClr val="bg1"/>
              </a:solidFill>
              <a:cs typeface="B Nazanin" panose="00000400000000000000" pitchFamily="2" charset="-78"/>
            </a:endParaRPr>
          </a:p>
        </p:txBody>
      </p:sp>
      <p:sp>
        <p:nvSpPr>
          <p:cNvPr id="33" name="TextBox 32"/>
          <p:cNvSpPr txBox="1"/>
          <p:nvPr/>
        </p:nvSpPr>
        <p:spPr>
          <a:xfrm>
            <a:off x="226959" y="5967890"/>
            <a:ext cx="1506821" cy="400110"/>
          </a:xfrm>
          <a:prstGeom prst="rect">
            <a:avLst/>
          </a:prstGeom>
          <a:noFill/>
        </p:spPr>
        <p:txBody>
          <a:bodyPr wrap="square" rtlCol="0">
            <a:spAutoFit/>
          </a:bodyPr>
          <a:lstStyle/>
          <a:p>
            <a:pPr algn="ctr" rtl="1"/>
            <a:r>
              <a:rPr lang="fa-IR" sz="2000" b="1" dirty="0">
                <a:solidFill>
                  <a:schemeClr val="bg1"/>
                </a:solidFill>
                <a:cs typeface="B Nazanin" panose="00000400000000000000" pitchFamily="2" charset="-78"/>
              </a:rPr>
              <a:t>ملاحظات</a:t>
            </a:r>
            <a:endParaRPr lang="en-US" sz="2000" b="1"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algn="r" rtl="1"/>
            <a:r>
              <a:rPr lang="fa-IR" sz="4400" b="1" dirty="0" smtClean="0">
                <a:effectLst>
                  <a:outerShdw blurRad="38100" dist="38100" dir="2700000" algn="tl">
                    <a:srgbClr val="000000">
                      <a:alpha val="43137"/>
                    </a:srgbClr>
                  </a:outerShdw>
                </a:effectLst>
                <a:cs typeface="B Nazanin" panose="00000400000000000000" pitchFamily="2" charset="-78"/>
              </a:rPr>
              <a:t>فصل پنجم</a:t>
            </a:r>
          </a:p>
          <a:p>
            <a:pPr algn="ctr" rtl="1"/>
            <a:r>
              <a:rPr lang="fa-IR" sz="6000" b="1" dirty="0">
                <a:effectLst>
                  <a:outerShdw blurRad="38100" dist="38100" dir="2700000" algn="tl">
                    <a:srgbClr val="000000">
                      <a:alpha val="43137"/>
                    </a:srgbClr>
                  </a:outerShdw>
                </a:effectLst>
                <a:cs typeface="B Nazanin" panose="00000400000000000000" pitchFamily="2" charset="-78"/>
              </a:rPr>
              <a:t>تحلیل تصویر چهره مبتنی بر الگوی دودویی محلی </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29</a:t>
            </a:r>
            <a:r>
              <a:rPr lang="en-US" sz="2400" dirty="0" smtClean="0"/>
              <a:t>/</a:t>
            </a:r>
            <a:r>
              <a:rPr lang="fa-IR" sz="2400" dirty="0" smtClean="0"/>
              <a:t>43</a:t>
            </a:r>
            <a:endParaRPr lang="en-US" dirty="0"/>
          </a:p>
        </p:txBody>
      </p:sp>
    </p:spTree>
    <p:extLst>
      <p:ext uri="{BB962C8B-B14F-4D97-AF65-F5344CB8AC3E}">
        <p14:creationId xmlns:p14="http://schemas.microsoft.com/office/powerpoint/2010/main" val="3970628000"/>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2572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8" name="TextBox 27"/>
          <p:cNvSpPr txBox="1"/>
          <p:nvPr/>
        </p:nvSpPr>
        <p:spPr>
          <a:xfrm>
            <a:off x="7796715" y="5991246"/>
            <a:ext cx="1171216" cy="400110"/>
          </a:xfrm>
          <a:prstGeom prst="rect">
            <a:avLst/>
          </a:prstGeom>
          <a:noFill/>
        </p:spPr>
        <p:txBody>
          <a:bodyPr wrap="square" rtlCol="0">
            <a:spAutoFit/>
          </a:bodyPr>
          <a:lstStyle/>
          <a:p>
            <a:pPr algn="ctr" rtl="1"/>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
        <p:nvSpPr>
          <p:cNvPr id="29" name="TextBox 28"/>
          <p:cNvSpPr txBox="1"/>
          <p:nvPr/>
        </p:nvSpPr>
        <p:spPr>
          <a:xfrm>
            <a:off x="6320357" y="5983134"/>
            <a:ext cx="1476358" cy="400110"/>
          </a:xfrm>
          <a:prstGeom prst="rect">
            <a:avLst/>
          </a:prstGeom>
          <a:noFill/>
        </p:spPr>
        <p:txBody>
          <a:bodyPr wrap="square" rtlCol="0">
            <a:spAutoFit/>
          </a:bodyPr>
          <a:lstStyle/>
          <a:p>
            <a:pPr algn="ctr" rtl="1"/>
            <a:r>
              <a:rPr lang="fa-IR" sz="2000" b="1" dirty="0">
                <a:solidFill>
                  <a:schemeClr val="bg1"/>
                </a:solidFill>
                <a:cs typeface="B Nazanin" panose="00000400000000000000" pitchFamily="2" charset="-78"/>
              </a:rPr>
              <a:t>الگوهای دودویی</a:t>
            </a:r>
          </a:p>
        </p:txBody>
      </p:sp>
      <p:sp>
        <p:nvSpPr>
          <p:cNvPr id="30" name="TextBox 29"/>
          <p:cNvSpPr txBox="1"/>
          <p:nvPr/>
        </p:nvSpPr>
        <p:spPr>
          <a:xfrm>
            <a:off x="4827498" y="5983134"/>
            <a:ext cx="1462395" cy="400110"/>
          </a:xfrm>
          <a:prstGeom prst="rect">
            <a:avLst/>
          </a:prstGeom>
          <a:noFill/>
        </p:spPr>
        <p:txBody>
          <a:bodyPr wrap="square" rtlCol="0">
            <a:spAutoFit/>
          </a:bodyPr>
          <a:lstStyle/>
          <a:p>
            <a:pPr algn="ctr" rtl="1"/>
            <a:r>
              <a:rPr lang="fa-IR" sz="2000" b="1" dirty="0">
                <a:solidFill>
                  <a:schemeClr val="bg1"/>
                </a:solidFill>
                <a:cs typeface="B Nazanin" panose="00000400000000000000" pitchFamily="2" charset="-78"/>
              </a:rPr>
              <a:t>تغییر الگوها</a:t>
            </a:r>
            <a:endParaRPr lang="en-US" sz="2000" b="1" dirty="0">
              <a:solidFill>
                <a:schemeClr val="bg1"/>
              </a:solidFill>
              <a:cs typeface="B Nazanin" panose="00000400000000000000" pitchFamily="2" charset="-78"/>
            </a:endParaRPr>
          </a:p>
        </p:txBody>
      </p:sp>
      <p:sp>
        <p:nvSpPr>
          <p:cNvPr id="31" name="TextBox 30"/>
          <p:cNvSpPr txBox="1"/>
          <p:nvPr/>
        </p:nvSpPr>
        <p:spPr>
          <a:xfrm>
            <a:off x="3439225" y="5994838"/>
            <a:ext cx="1381291" cy="400110"/>
          </a:xfrm>
          <a:prstGeom prst="rect">
            <a:avLst/>
          </a:prstGeom>
          <a:noFill/>
        </p:spPr>
        <p:txBody>
          <a:bodyPr wrap="square" rtlCol="0">
            <a:spAutoFit/>
          </a:bodyPr>
          <a:lstStyle/>
          <a:p>
            <a:pPr algn="ctr" rtl="1"/>
            <a:r>
              <a:rPr lang="fa-IR" sz="2000" b="1" dirty="0">
                <a:solidFill>
                  <a:schemeClr val="bg1"/>
                </a:solidFill>
                <a:cs typeface="B Nazanin" panose="00000400000000000000" pitchFamily="2" charset="-78"/>
              </a:rPr>
              <a:t>انتخاب ویژگیها</a:t>
            </a:r>
            <a:endParaRPr lang="en-US" sz="2000" b="1" dirty="0">
              <a:solidFill>
                <a:schemeClr val="bg1"/>
              </a:solidFill>
              <a:cs typeface="B Nazanin" panose="00000400000000000000" pitchFamily="2" charset="-78"/>
            </a:endParaRPr>
          </a:p>
        </p:txBody>
      </p:sp>
      <p:sp>
        <p:nvSpPr>
          <p:cNvPr id="32" name="TextBox 31"/>
          <p:cNvSpPr txBox="1"/>
          <p:nvPr/>
        </p:nvSpPr>
        <p:spPr>
          <a:xfrm>
            <a:off x="1733781" y="5983133"/>
            <a:ext cx="1670440"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b="1" dirty="0">
                <a:solidFill>
                  <a:schemeClr val="bg1"/>
                </a:solidFill>
                <a:cs typeface="B Nazanin" panose="00000400000000000000" pitchFamily="2" charset="-78"/>
              </a:rPr>
              <a:t>تحلیل تصویر</a:t>
            </a:r>
            <a:endParaRPr lang="en-US" sz="2000" b="1" dirty="0">
              <a:solidFill>
                <a:schemeClr val="bg1"/>
              </a:solidFill>
              <a:cs typeface="B Nazanin" panose="00000400000000000000" pitchFamily="2" charset="-78"/>
            </a:endParaRPr>
          </a:p>
        </p:txBody>
      </p:sp>
      <p:sp>
        <p:nvSpPr>
          <p:cNvPr id="33" name="TextBox 32"/>
          <p:cNvSpPr txBox="1"/>
          <p:nvPr/>
        </p:nvSpPr>
        <p:spPr>
          <a:xfrm>
            <a:off x="226959" y="5967890"/>
            <a:ext cx="1506821" cy="400110"/>
          </a:xfrm>
          <a:prstGeom prst="rect">
            <a:avLst/>
          </a:prstGeom>
          <a:noFill/>
        </p:spPr>
        <p:txBody>
          <a:bodyPr wrap="square" rtlCol="0">
            <a:spAutoFit/>
          </a:bodyPr>
          <a:lstStyle/>
          <a:p>
            <a:pPr algn="ctr" rtl="1"/>
            <a:r>
              <a:rPr lang="fa-IR" sz="2000" b="1" dirty="0">
                <a:solidFill>
                  <a:schemeClr val="bg1"/>
                </a:solidFill>
                <a:cs typeface="B Nazanin" panose="00000400000000000000" pitchFamily="2" charset="-78"/>
              </a:rPr>
              <a:t>ملاحظات</a:t>
            </a:r>
            <a:endParaRPr lang="en-US" sz="2000" b="1"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Ø"/>
            </a:pPr>
            <a:r>
              <a:rPr lang="fa-IR" sz="2800" dirty="0">
                <a:cs typeface="B Nazanin" panose="00000400000000000000" pitchFamily="2" charset="-78"/>
              </a:rPr>
              <a:t>شناسایی چهره مبتنی برماشین شامل دو بعد حساس یعنی نمایش چهره و طراحی رده بند یا طبقه بند می باشد. نمایش چهره از نیل به مجموعه ویژگیهای وابسته از تصاویر اصلی برای وصف چهره ها به منظور تسهیل روند شناسایی موثر مبتنی بر ماشین تشکیل می شود.</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30</a:t>
            </a:r>
            <a:r>
              <a:rPr lang="en-US" sz="2400" dirty="0" smtClean="0"/>
              <a:t>/</a:t>
            </a:r>
            <a:r>
              <a:rPr lang="fa-IR" sz="2400" dirty="0" smtClean="0"/>
              <a:t>43</a:t>
            </a:r>
            <a:endParaRPr lang="en-US" dirty="0"/>
          </a:p>
        </p:txBody>
      </p:sp>
    </p:spTree>
    <p:extLst>
      <p:ext uri="{BB962C8B-B14F-4D97-AF65-F5344CB8AC3E}">
        <p14:creationId xmlns:p14="http://schemas.microsoft.com/office/powerpoint/2010/main" val="201353060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2572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8" name="TextBox 27"/>
          <p:cNvSpPr txBox="1"/>
          <p:nvPr/>
        </p:nvSpPr>
        <p:spPr>
          <a:xfrm>
            <a:off x="7796715" y="5991246"/>
            <a:ext cx="1171216" cy="400110"/>
          </a:xfrm>
          <a:prstGeom prst="rect">
            <a:avLst/>
          </a:prstGeom>
          <a:noFill/>
        </p:spPr>
        <p:txBody>
          <a:bodyPr wrap="square" rtlCol="0">
            <a:spAutoFit/>
          </a:bodyPr>
          <a:lstStyle/>
          <a:p>
            <a:pPr algn="ctr" rtl="1"/>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
        <p:nvSpPr>
          <p:cNvPr id="29" name="TextBox 28"/>
          <p:cNvSpPr txBox="1"/>
          <p:nvPr/>
        </p:nvSpPr>
        <p:spPr>
          <a:xfrm>
            <a:off x="6320357" y="5983134"/>
            <a:ext cx="1476358" cy="400110"/>
          </a:xfrm>
          <a:prstGeom prst="rect">
            <a:avLst/>
          </a:prstGeom>
          <a:noFill/>
        </p:spPr>
        <p:txBody>
          <a:bodyPr wrap="square" rtlCol="0">
            <a:spAutoFit/>
          </a:bodyPr>
          <a:lstStyle/>
          <a:p>
            <a:pPr algn="ctr" rtl="1"/>
            <a:r>
              <a:rPr lang="fa-IR" sz="2000" b="1" dirty="0">
                <a:solidFill>
                  <a:schemeClr val="bg1"/>
                </a:solidFill>
                <a:cs typeface="B Nazanin" panose="00000400000000000000" pitchFamily="2" charset="-78"/>
              </a:rPr>
              <a:t>الگوهای دودویی</a:t>
            </a:r>
          </a:p>
        </p:txBody>
      </p:sp>
      <p:sp>
        <p:nvSpPr>
          <p:cNvPr id="30" name="TextBox 29"/>
          <p:cNvSpPr txBox="1"/>
          <p:nvPr/>
        </p:nvSpPr>
        <p:spPr>
          <a:xfrm>
            <a:off x="4827498" y="5983134"/>
            <a:ext cx="1462395" cy="400110"/>
          </a:xfrm>
          <a:prstGeom prst="rect">
            <a:avLst/>
          </a:prstGeom>
          <a:noFill/>
        </p:spPr>
        <p:txBody>
          <a:bodyPr wrap="square" rtlCol="0">
            <a:spAutoFit/>
          </a:bodyPr>
          <a:lstStyle/>
          <a:p>
            <a:pPr algn="ctr" rtl="1"/>
            <a:r>
              <a:rPr lang="fa-IR" sz="2000" b="1" dirty="0">
                <a:solidFill>
                  <a:schemeClr val="bg1"/>
                </a:solidFill>
                <a:cs typeface="B Nazanin" panose="00000400000000000000" pitchFamily="2" charset="-78"/>
              </a:rPr>
              <a:t>تغییر الگوها</a:t>
            </a:r>
            <a:endParaRPr lang="en-US" sz="2000" b="1" dirty="0">
              <a:solidFill>
                <a:schemeClr val="bg1"/>
              </a:solidFill>
              <a:cs typeface="B Nazanin" panose="00000400000000000000" pitchFamily="2" charset="-78"/>
            </a:endParaRPr>
          </a:p>
        </p:txBody>
      </p:sp>
      <p:sp>
        <p:nvSpPr>
          <p:cNvPr id="31" name="TextBox 30"/>
          <p:cNvSpPr txBox="1"/>
          <p:nvPr/>
        </p:nvSpPr>
        <p:spPr>
          <a:xfrm>
            <a:off x="3439225" y="5994838"/>
            <a:ext cx="1381291" cy="400110"/>
          </a:xfrm>
          <a:prstGeom prst="rect">
            <a:avLst/>
          </a:prstGeom>
          <a:noFill/>
        </p:spPr>
        <p:txBody>
          <a:bodyPr wrap="square" rtlCol="0">
            <a:spAutoFit/>
          </a:bodyPr>
          <a:lstStyle/>
          <a:p>
            <a:pPr algn="ctr" rtl="1"/>
            <a:r>
              <a:rPr lang="fa-IR" sz="2000" b="1" dirty="0">
                <a:solidFill>
                  <a:schemeClr val="bg1"/>
                </a:solidFill>
                <a:cs typeface="B Nazanin" panose="00000400000000000000" pitchFamily="2" charset="-78"/>
              </a:rPr>
              <a:t>انتخاب ویژگیها</a:t>
            </a:r>
            <a:endParaRPr lang="en-US" sz="2000" b="1" dirty="0">
              <a:solidFill>
                <a:schemeClr val="bg1"/>
              </a:solidFill>
              <a:cs typeface="B Nazanin" panose="00000400000000000000" pitchFamily="2" charset="-78"/>
            </a:endParaRPr>
          </a:p>
        </p:txBody>
      </p:sp>
      <p:sp>
        <p:nvSpPr>
          <p:cNvPr id="32" name="TextBox 31"/>
          <p:cNvSpPr txBox="1"/>
          <p:nvPr/>
        </p:nvSpPr>
        <p:spPr>
          <a:xfrm>
            <a:off x="1733781" y="5983133"/>
            <a:ext cx="1670440"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b="1" dirty="0">
                <a:solidFill>
                  <a:schemeClr val="bg1"/>
                </a:solidFill>
                <a:cs typeface="B Nazanin" panose="00000400000000000000" pitchFamily="2" charset="-78"/>
              </a:rPr>
              <a:t>تحلیل تصویر</a:t>
            </a:r>
            <a:endParaRPr lang="en-US" sz="2000" b="1" dirty="0">
              <a:solidFill>
                <a:schemeClr val="bg1"/>
              </a:solidFill>
              <a:cs typeface="B Nazanin" panose="00000400000000000000" pitchFamily="2" charset="-78"/>
            </a:endParaRPr>
          </a:p>
        </p:txBody>
      </p:sp>
      <p:sp>
        <p:nvSpPr>
          <p:cNvPr id="33" name="TextBox 32"/>
          <p:cNvSpPr txBox="1"/>
          <p:nvPr/>
        </p:nvSpPr>
        <p:spPr>
          <a:xfrm>
            <a:off x="226959" y="5967890"/>
            <a:ext cx="1506821" cy="400110"/>
          </a:xfrm>
          <a:prstGeom prst="rect">
            <a:avLst/>
          </a:prstGeom>
          <a:noFill/>
        </p:spPr>
        <p:txBody>
          <a:bodyPr wrap="square" rtlCol="0">
            <a:spAutoFit/>
          </a:bodyPr>
          <a:lstStyle/>
          <a:p>
            <a:pPr algn="ctr" rtl="1"/>
            <a:r>
              <a:rPr lang="fa-IR" sz="2000" b="1" dirty="0">
                <a:solidFill>
                  <a:schemeClr val="bg1"/>
                </a:solidFill>
                <a:cs typeface="B Nazanin" panose="00000400000000000000" pitchFamily="2" charset="-78"/>
              </a:rPr>
              <a:t>ملاحظات</a:t>
            </a:r>
            <a:endParaRPr lang="en-US" sz="2000" b="1"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algn="just" rtl="1">
              <a:lnSpc>
                <a:spcPct val="150000"/>
              </a:lnSpc>
            </a:pPr>
            <a:r>
              <a:rPr lang="en-AU" sz="2800" b="1" u="sng" dirty="0" smtClean="0">
                <a:cs typeface="B Nazanin" panose="00000400000000000000" pitchFamily="2" charset="-78"/>
              </a:rPr>
              <a:t>A</a:t>
            </a:r>
            <a:r>
              <a:rPr lang="fa-IR" sz="2800" b="1" u="sng" dirty="0" smtClean="0">
                <a:cs typeface="B Nazanin" panose="00000400000000000000" pitchFamily="2" charset="-78"/>
              </a:rPr>
              <a:t>.</a:t>
            </a:r>
            <a:r>
              <a:rPr lang="en-AU" sz="2800" b="1" u="sng" dirty="0" smtClean="0">
                <a:cs typeface="B Nazanin" panose="00000400000000000000" pitchFamily="2" charset="-78"/>
              </a:rPr>
              <a:t> </a:t>
            </a:r>
            <a:r>
              <a:rPr lang="fa-IR" sz="2800" b="1" u="sng" dirty="0" smtClean="0">
                <a:cs typeface="B Nazanin" panose="00000400000000000000" pitchFamily="2" charset="-78"/>
              </a:rPr>
              <a:t>توصیف </a:t>
            </a:r>
            <a:r>
              <a:rPr lang="fa-IR" sz="2800" b="1" u="sng" dirty="0">
                <a:cs typeface="B Nazanin" panose="00000400000000000000" pitchFamily="2" charset="-78"/>
              </a:rPr>
              <a:t>چهره مبتنی بر الگوی دودویی محلی </a:t>
            </a:r>
            <a:endParaRPr lang="fa-IR" sz="2800" b="1" u="sng" dirty="0" smtClean="0">
              <a:cs typeface="B Nazanin" panose="00000400000000000000" pitchFamily="2" charset="-78"/>
            </a:endParaRPr>
          </a:p>
          <a:p>
            <a:pPr marL="457200" indent="-457200" algn="just" rtl="1">
              <a:lnSpc>
                <a:spcPct val="150000"/>
              </a:lnSpc>
              <a:buFont typeface="Wingdings" panose="05000000000000000000" pitchFamily="2" charset="2"/>
              <a:buChar char="Ø"/>
            </a:pPr>
            <a:r>
              <a:rPr lang="fa-IR" sz="2800" dirty="0">
                <a:cs typeface="B Nazanin" panose="00000400000000000000" pitchFamily="2" charset="-78"/>
              </a:rPr>
              <a:t>تصویر چهره را می توان ترکیبی از میکروالگوهای توصیف شده </a:t>
            </a:r>
            <a:r>
              <a:rPr lang="fa-IR" sz="2800" dirty="0" smtClean="0">
                <a:cs typeface="B Nazanin" panose="00000400000000000000" pitchFamily="2" charset="-78"/>
              </a:rPr>
              <a:t>توسط</a:t>
            </a:r>
            <a:r>
              <a:rPr lang="en-AU" sz="2800" dirty="0" smtClean="0">
                <a:cs typeface="B Nazanin" panose="00000400000000000000" pitchFamily="2" charset="-78"/>
              </a:rPr>
              <a:t>LBP </a:t>
            </a:r>
            <a:r>
              <a:rPr lang="fa-IR" sz="2800" dirty="0">
                <a:cs typeface="B Nazanin" panose="00000400000000000000" pitchFamily="2" charset="-78"/>
              </a:rPr>
              <a:t>در نظر گرفت. در این راستا می توان یک </a:t>
            </a:r>
            <a:r>
              <a:rPr lang="fa-IR" sz="2800" dirty="0" smtClean="0">
                <a:cs typeface="B Nazanin" panose="00000400000000000000" pitchFamily="2" charset="-78"/>
              </a:rPr>
              <a:t>هیستوگرام</a:t>
            </a:r>
            <a:r>
              <a:rPr lang="en-AU" sz="2800" dirty="0" smtClean="0">
                <a:cs typeface="B Nazanin" panose="00000400000000000000" pitchFamily="2" charset="-78"/>
              </a:rPr>
              <a:t>LBP </a:t>
            </a:r>
            <a:r>
              <a:rPr lang="fa-IR" sz="2800" dirty="0" smtClean="0">
                <a:cs typeface="B Nazanin" panose="00000400000000000000" pitchFamily="2" charset="-78"/>
              </a:rPr>
              <a:t> محاسبه </a:t>
            </a:r>
            <a:r>
              <a:rPr lang="fa-IR" sz="2800" dirty="0">
                <a:cs typeface="B Nazanin" panose="00000400000000000000" pitchFamily="2" charset="-78"/>
              </a:rPr>
              <a:t>شده برروی تصویر کل چهره ساخت. اما چنین نمایشی فقط رخدادهای میکروالگوها را رمزگذاری می کند بدون اینکه چیزی در مورد مکان و محل آنها بگوید. </a:t>
            </a:r>
            <a:r>
              <a:rPr lang="fa-IR" sz="2800" dirty="0" smtClean="0">
                <a:cs typeface="B Nazanin" panose="00000400000000000000" pitchFamily="2" charset="-78"/>
              </a:rPr>
              <a:t>به </a:t>
            </a:r>
            <a:r>
              <a:rPr lang="fa-IR" sz="2800" dirty="0">
                <a:cs typeface="B Nazanin" panose="00000400000000000000" pitchFamily="2" charset="-78"/>
              </a:rPr>
              <a:t>علاوه برای درنظرگرفتن اطلاعات شکل چهره ها، </a:t>
            </a:r>
            <a:r>
              <a:rPr lang="en-AU" sz="2800" dirty="0" err="1">
                <a:cs typeface="B Nazanin" panose="00000400000000000000" pitchFamily="2" charset="-78"/>
              </a:rPr>
              <a:t>Ahonen</a:t>
            </a:r>
            <a:r>
              <a:rPr lang="en-AU" sz="2800" dirty="0">
                <a:cs typeface="B Nazanin" panose="00000400000000000000" pitchFamily="2" charset="-78"/>
              </a:rPr>
              <a:t> </a:t>
            </a:r>
            <a:r>
              <a:rPr lang="fa-IR" sz="2800" dirty="0" smtClean="0">
                <a:cs typeface="B Nazanin" panose="00000400000000000000" pitchFamily="2" charset="-78"/>
              </a:rPr>
              <a:t> تقسیم </a:t>
            </a:r>
            <a:r>
              <a:rPr lang="fa-IR" sz="2800" dirty="0">
                <a:cs typeface="B Nazanin" panose="00000400000000000000" pitchFamily="2" charset="-78"/>
              </a:rPr>
              <a:t>تصاویر چهره </a:t>
            </a:r>
            <a:r>
              <a:rPr lang="fa-IR" sz="2800" dirty="0" smtClean="0">
                <a:cs typeface="B Nazanin" panose="00000400000000000000" pitchFamily="2" charset="-78"/>
              </a:rPr>
              <a:t>به</a:t>
            </a:r>
            <a:r>
              <a:rPr lang="en-AU" sz="2800" dirty="0" smtClean="0">
                <a:cs typeface="B Nazanin" panose="00000400000000000000" pitchFamily="2" charset="-78"/>
              </a:rPr>
              <a:t>m </a:t>
            </a:r>
            <a:r>
              <a:rPr lang="fa-IR" sz="2800" dirty="0" smtClean="0">
                <a:cs typeface="B Nazanin" panose="00000400000000000000" pitchFamily="2" charset="-78"/>
              </a:rPr>
              <a:t> منطقه </a:t>
            </a:r>
            <a:r>
              <a:rPr lang="fa-IR" sz="2800" dirty="0">
                <a:cs typeface="B Nazanin" panose="00000400000000000000" pitchFamily="2" charset="-78"/>
              </a:rPr>
              <a:t>محلی را پیشنهاد کردند که از میان آنها هیستوگرام </a:t>
            </a:r>
            <a:r>
              <a:rPr lang="fa-IR" sz="2800" dirty="0" smtClean="0">
                <a:cs typeface="B Nazanin" panose="00000400000000000000" pitchFamily="2" charset="-78"/>
              </a:rPr>
              <a:t>های</a:t>
            </a:r>
            <a:r>
              <a:rPr lang="en-AU" sz="2800" dirty="0" smtClean="0">
                <a:cs typeface="B Nazanin" panose="00000400000000000000" pitchFamily="2" charset="-78"/>
              </a:rPr>
              <a:t>LBP </a:t>
            </a:r>
            <a:r>
              <a:rPr lang="fa-IR" sz="2800" dirty="0" smtClean="0">
                <a:cs typeface="B Nazanin" panose="00000400000000000000" pitchFamily="2" charset="-78"/>
              </a:rPr>
              <a:t> محلی </a:t>
            </a:r>
            <a:r>
              <a:rPr lang="fa-IR" sz="2800" dirty="0">
                <a:cs typeface="B Nazanin" panose="00000400000000000000" pitchFamily="2" charset="-78"/>
              </a:rPr>
              <a:t>را می توان استخراج نمود.</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31</a:t>
            </a:r>
            <a:r>
              <a:rPr lang="en-US" sz="2400" dirty="0" smtClean="0"/>
              <a:t>/</a:t>
            </a:r>
            <a:r>
              <a:rPr lang="fa-IR" sz="2400" dirty="0" smtClean="0"/>
              <a:t>43</a:t>
            </a:r>
            <a:endParaRPr lang="en-US" dirty="0"/>
          </a:p>
        </p:txBody>
      </p:sp>
    </p:spTree>
    <p:extLst>
      <p:ext uri="{BB962C8B-B14F-4D97-AF65-F5344CB8AC3E}">
        <p14:creationId xmlns:p14="http://schemas.microsoft.com/office/powerpoint/2010/main" val="2241391279"/>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2572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8" name="TextBox 27"/>
          <p:cNvSpPr txBox="1"/>
          <p:nvPr/>
        </p:nvSpPr>
        <p:spPr>
          <a:xfrm>
            <a:off x="7796715" y="5991246"/>
            <a:ext cx="1171216" cy="400110"/>
          </a:xfrm>
          <a:prstGeom prst="rect">
            <a:avLst/>
          </a:prstGeom>
          <a:noFill/>
        </p:spPr>
        <p:txBody>
          <a:bodyPr wrap="square" rtlCol="0">
            <a:spAutoFit/>
          </a:bodyPr>
          <a:lstStyle/>
          <a:p>
            <a:pPr algn="ctr" rtl="1"/>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
        <p:nvSpPr>
          <p:cNvPr id="29" name="TextBox 28"/>
          <p:cNvSpPr txBox="1"/>
          <p:nvPr/>
        </p:nvSpPr>
        <p:spPr>
          <a:xfrm>
            <a:off x="6320357" y="5983134"/>
            <a:ext cx="1476358" cy="400110"/>
          </a:xfrm>
          <a:prstGeom prst="rect">
            <a:avLst/>
          </a:prstGeom>
          <a:noFill/>
        </p:spPr>
        <p:txBody>
          <a:bodyPr wrap="square" rtlCol="0">
            <a:spAutoFit/>
          </a:bodyPr>
          <a:lstStyle/>
          <a:p>
            <a:pPr algn="ctr" rtl="1"/>
            <a:r>
              <a:rPr lang="fa-IR" sz="2000" b="1" dirty="0">
                <a:solidFill>
                  <a:schemeClr val="bg1"/>
                </a:solidFill>
                <a:cs typeface="B Nazanin" panose="00000400000000000000" pitchFamily="2" charset="-78"/>
              </a:rPr>
              <a:t>الگوهای دودویی</a:t>
            </a:r>
          </a:p>
        </p:txBody>
      </p:sp>
      <p:sp>
        <p:nvSpPr>
          <p:cNvPr id="30" name="TextBox 29"/>
          <p:cNvSpPr txBox="1"/>
          <p:nvPr/>
        </p:nvSpPr>
        <p:spPr>
          <a:xfrm>
            <a:off x="4827498" y="5983134"/>
            <a:ext cx="1462395" cy="400110"/>
          </a:xfrm>
          <a:prstGeom prst="rect">
            <a:avLst/>
          </a:prstGeom>
          <a:noFill/>
        </p:spPr>
        <p:txBody>
          <a:bodyPr wrap="square" rtlCol="0">
            <a:spAutoFit/>
          </a:bodyPr>
          <a:lstStyle/>
          <a:p>
            <a:pPr algn="ctr" rtl="1"/>
            <a:r>
              <a:rPr lang="fa-IR" sz="2000" b="1" dirty="0">
                <a:solidFill>
                  <a:schemeClr val="bg1"/>
                </a:solidFill>
                <a:cs typeface="B Nazanin" panose="00000400000000000000" pitchFamily="2" charset="-78"/>
              </a:rPr>
              <a:t>تغییر الگوها</a:t>
            </a:r>
            <a:endParaRPr lang="en-US" sz="2000" b="1" dirty="0">
              <a:solidFill>
                <a:schemeClr val="bg1"/>
              </a:solidFill>
              <a:cs typeface="B Nazanin" panose="00000400000000000000" pitchFamily="2" charset="-78"/>
            </a:endParaRPr>
          </a:p>
        </p:txBody>
      </p:sp>
      <p:sp>
        <p:nvSpPr>
          <p:cNvPr id="31" name="TextBox 30"/>
          <p:cNvSpPr txBox="1"/>
          <p:nvPr/>
        </p:nvSpPr>
        <p:spPr>
          <a:xfrm>
            <a:off x="3439225" y="5994838"/>
            <a:ext cx="1381291" cy="400110"/>
          </a:xfrm>
          <a:prstGeom prst="rect">
            <a:avLst/>
          </a:prstGeom>
          <a:noFill/>
        </p:spPr>
        <p:txBody>
          <a:bodyPr wrap="square" rtlCol="0">
            <a:spAutoFit/>
          </a:bodyPr>
          <a:lstStyle/>
          <a:p>
            <a:pPr algn="ctr" rtl="1"/>
            <a:r>
              <a:rPr lang="fa-IR" sz="2000" b="1" dirty="0">
                <a:solidFill>
                  <a:schemeClr val="bg1"/>
                </a:solidFill>
                <a:cs typeface="B Nazanin" panose="00000400000000000000" pitchFamily="2" charset="-78"/>
              </a:rPr>
              <a:t>انتخاب ویژگیها</a:t>
            </a:r>
            <a:endParaRPr lang="en-US" sz="2000" b="1" dirty="0">
              <a:solidFill>
                <a:schemeClr val="bg1"/>
              </a:solidFill>
              <a:cs typeface="B Nazanin" panose="00000400000000000000" pitchFamily="2" charset="-78"/>
            </a:endParaRPr>
          </a:p>
        </p:txBody>
      </p:sp>
      <p:sp>
        <p:nvSpPr>
          <p:cNvPr id="32" name="TextBox 31"/>
          <p:cNvSpPr txBox="1"/>
          <p:nvPr/>
        </p:nvSpPr>
        <p:spPr>
          <a:xfrm>
            <a:off x="1733781" y="5983133"/>
            <a:ext cx="1670440"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b="1" dirty="0">
                <a:solidFill>
                  <a:schemeClr val="bg1"/>
                </a:solidFill>
                <a:cs typeface="B Nazanin" panose="00000400000000000000" pitchFamily="2" charset="-78"/>
              </a:rPr>
              <a:t>تحلیل تصویر</a:t>
            </a:r>
            <a:endParaRPr lang="en-US" sz="2000" b="1" dirty="0">
              <a:solidFill>
                <a:schemeClr val="bg1"/>
              </a:solidFill>
              <a:cs typeface="B Nazanin" panose="00000400000000000000" pitchFamily="2" charset="-78"/>
            </a:endParaRPr>
          </a:p>
        </p:txBody>
      </p:sp>
      <p:sp>
        <p:nvSpPr>
          <p:cNvPr id="33" name="TextBox 32"/>
          <p:cNvSpPr txBox="1"/>
          <p:nvPr/>
        </p:nvSpPr>
        <p:spPr>
          <a:xfrm>
            <a:off x="226959" y="5967890"/>
            <a:ext cx="1506821" cy="400110"/>
          </a:xfrm>
          <a:prstGeom prst="rect">
            <a:avLst/>
          </a:prstGeom>
          <a:noFill/>
        </p:spPr>
        <p:txBody>
          <a:bodyPr wrap="square" rtlCol="0">
            <a:spAutoFit/>
          </a:bodyPr>
          <a:lstStyle/>
          <a:p>
            <a:pPr algn="ctr" rtl="1"/>
            <a:r>
              <a:rPr lang="fa-IR" sz="2000" b="1" dirty="0">
                <a:solidFill>
                  <a:schemeClr val="bg1"/>
                </a:solidFill>
                <a:cs typeface="B Nazanin" panose="00000400000000000000" pitchFamily="2" charset="-78"/>
              </a:rPr>
              <a:t>ملاحظات</a:t>
            </a:r>
            <a:endParaRPr lang="en-US" sz="2000" b="1"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algn="ctr" rtl="1">
              <a:lnSpc>
                <a:spcPct val="150000"/>
              </a:lnSpc>
            </a:pPr>
            <a:endParaRPr lang="fa-IR" sz="2500" dirty="0" smtClean="0">
              <a:cs typeface="B Nazanin" panose="00000400000000000000" pitchFamily="2" charset="-78"/>
            </a:endParaRPr>
          </a:p>
          <a:p>
            <a:pPr algn="ctr" rtl="1">
              <a:lnSpc>
                <a:spcPct val="150000"/>
              </a:lnSpc>
            </a:pPr>
            <a:endParaRPr lang="fa-IR" sz="2500" dirty="0">
              <a:cs typeface="B Nazanin" panose="00000400000000000000" pitchFamily="2" charset="-78"/>
            </a:endParaRPr>
          </a:p>
          <a:p>
            <a:pPr algn="ctr" rtl="1">
              <a:lnSpc>
                <a:spcPct val="150000"/>
              </a:lnSpc>
            </a:pPr>
            <a:endParaRPr lang="fa-IR" sz="2500" dirty="0" smtClean="0">
              <a:cs typeface="B Nazanin" panose="00000400000000000000" pitchFamily="2" charset="-78"/>
            </a:endParaRPr>
          </a:p>
          <a:p>
            <a:pPr algn="ctr" rtl="1">
              <a:lnSpc>
                <a:spcPct val="150000"/>
              </a:lnSpc>
            </a:pPr>
            <a:r>
              <a:rPr lang="fa-IR" sz="2500" dirty="0" smtClean="0">
                <a:cs typeface="B Nazanin" panose="00000400000000000000" pitchFamily="2" charset="-78"/>
              </a:rPr>
              <a:t>شکل8 </a:t>
            </a:r>
            <a:r>
              <a:rPr lang="fa-IR" sz="2500" dirty="0">
                <a:cs typeface="B Nazanin" panose="00000400000000000000" pitchFamily="2" charset="-78"/>
              </a:rPr>
              <a:t>چهار زیرمنطقه انتخاب شده </a:t>
            </a:r>
            <a:r>
              <a:rPr lang="fa-IR" sz="2500" dirty="0" smtClean="0">
                <a:cs typeface="B Nazanin" panose="00000400000000000000" pitchFamily="2" charset="-78"/>
              </a:rPr>
              <a:t>بالا</a:t>
            </a:r>
          </a:p>
          <a:p>
            <a:pPr algn="ctr" rtl="1">
              <a:lnSpc>
                <a:spcPct val="150000"/>
              </a:lnSpc>
            </a:pPr>
            <a:endParaRPr lang="fa-IR" sz="1200" dirty="0" smtClean="0">
              <a:cs typeface="B Nazanin" panose="00000400000000000000" pitchFamily="2" charset="-78"/>
            </a:endParaRPr>
          </a:p>
          <a:p>
            <a:pPr marL="457200" indent="-457200" algn="just" rtl="1">
              <a:lnSpc>
                <a:spcPct val="150000"/>
              </a:lnSpc>
              <a:buFont typeface="Wingdings" panose="05000000000000000000" pitchFamily="2" charset="2"/>
              <a:buChar char="Ø"/>
            </a:pPr>
            <a:r>
              <a:rPr lang="fa-IR" sz="2800" dirty="0">
                <a:cs typeface="B Nazanin" panose="00000400000000000000" pitchFamily="2" charset="-78"/>
              </a:rPr>
              <a:t>اما تقسیم تصاویر چهره به گرید یا شبکه ای از زیرمناطق تا حدی اختیاری بوده و زیرمناطق الزاماً با ویژگیهای چهره همراستا نمی باشند. به علاوه، شرح و وصف حاصله چهره به اندازه انتخاب شده و موقعیت این زیرمناطق بستگی دارد.</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32</a:t>
            </a:r>
            <a:r>
              <a:rPr lang="en-US" sz="2400" dirty="0" smtClean="0"/>
              <a:t>/</a:t>
            </a:r>
            <a:r>
              <a:rPr lang="fa-IR" sz="2400" dirty="0" smtClean="0"/>
              <a:t>43</a:t>
            </a:r>
            <a:endParaRPr lang="en-US" dirty="0"/>
          </a:p>
        </p:txBody>
      </p:sp>
      <p:pic>
        <p:nvPicPr>
          <p:cNvPr id="25" name="Picture 24"/>
          <p:cNvPicPr/>
          <p:nvPr/>
        </p:nvPicPr>
        <p:blipFill>
          <a:blip r:embed="rId2"/>
          <a:stretch>
            <a:fillRect/>
          </a:stretch>
        </p:blipFill>
        <p:spPr>
          <a:xfrm>
            <a:off x="1697686" y="387774"/>
            <a:ext cx="5849334" cy="1479663"/>
          </a:xfrm>
          <a:prstGeom prst="rect">
            <a:avLst/>
          </a:prstGeom>
        </p:spPr>
      </p:pic>
    </p:spTree>
    <p:extLst>
      <p:ext uri="{BB962C8B-B14F-4D97-AF65-F5344CB8AC3E}">
        <p14:creationId xmlns:p14="http://schemas.microsoft.com/office/powerpoint/2010/main" val="3068835667"/>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257</Words>
  <Application>Microsoft Office PowerPoint</Application>
  <PresentationFormat>On-screen Show (4:3)</PresentationFormat>
  <Paragraphs>39</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B Nazanin</vt:lpstr>
      <vt:lpstr>Calibri</vt:lpstr>
      <vt:lpstr>Calibri Light</vt:lpstr>
      <vt:lpstr>Wingdings</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2017-04-29T05:03:38Z</dcterms:modified>
</cp:coreProperties>
</file>