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86" d="100"/>
          <a:sy n="86" d="100"/>
        </p:scale>
        <p:origin x="420"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سرمایه فکری</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زمینه تحلیل</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مدلهای تحقیق</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کارایی و بهره وری </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چهارم</a:t>
            </a:r>
          </a:p>
          <a:p>
            <a:pPr algn="ctr" rtl="1"/>
            <a:r>
              <a:rPr lang="fa-IR" sz="9600" b="1" dirty="0" smtClean="0">
                <a:effectLst>
                  <a:outerShdw blurRad="38100" dist="38100" dir="2700000" algn="tl">
                    <a:srgbClr val="000000">
                      <a:alpha val="43137"/>
                    </a:srgbClr>
                  </a:outerShdw>
                </a:effectLst>
                <a:cs typeface="B Nazanin" panose="00000400000000000000" pitchFamily="2" charset="-78"/>
              </a:rPr>
              <a:t>مدل های تحقیق</a:t>
            </a:r>
            <a:endParaRPr lang="fa-IR" sz="96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13</a:t>
            </a:r>
            <a:r>
              <a:rPr lang="en-US" sz="2400" dirty="0" smtClean="0"/>
              <a:t>/</a:t>
            </a:r>
            <a:r>
              <a:rPr lang="fa-IR" sz="2400" dirty="0" smtClean="0"/>
              <a:t>38</a:t>
            </a:r>
            <a:endParaRPr lang="en-US" dirty="0"/>
          </a:p>
        </p:txBody>
      </p:sp>
    </p:spTree>
    <p:extLst>
      <p:ext uri="{BB962C8B-B14F-4D97-AF65-F5344CB8AC3E}">
        <p14:creationId xmlns:p14="http://schemas.microsoft.com/office/powerpoint/2010/main" val="117275192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سرمایه فکری</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زمینه تحلیل</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مدلهای تحقیق</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کارایی و بهره وری </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تحلیل پوششی داده </a:t>
            </a:r>
            <a:r>
              <a:rPr lang="fa-IR" sz="2800" b="1" u="sng" dirty="0" smtClean="0">
                <a:cs typeface="B Nazanin" panose="00000400000000000000" pitchFamily="2" charset="-78"/>
              </a:rPr>
              <a:t>ها</a:t>
            </a:r>
          </a:p>
          <a:p>
            <a:pPr marL="457200" indent="-457200" algn="just" rtl="1">
              <a:lnSpc>
                <a:spcPct val="150000"/>
              </a:lnSpc>
              <a:buFont typeface="Wingdings 3" panose="05040102010807070707" pitchFamily="18" charset="2"/>
              <a:buChar char="Ë"/>
            </a:pPr>
            <a:r>
              <a:rPr lang="en-US" sz="2800" dirty="0">
                <a:cs typeface="B Nazanin" panose="00000400000000000000" pitchFamily="2" charset="-78"/>
              </a:rPr>
              <a:t>DEA </a:t>
            </a:r>
            <a:r>
              <a:rPr lang="fa-IR" sz="2800" dirty="0" smtClean="0">
                <a:cs typeface="B Nazanin" panose="00000400000000000000" pitchFamily="2" charset="-78"/>
              </a:rPr>
              <a:t> روشی </a:t>
            </a:r>
            <a:r>
              <a:rPr lang="fa-IR" sz="2800" dirty="0">
                <a:cs typeface="B Nazanin" panose="00000400000000000000" pitchFamily="2" charset="-78"/>
              </a:rPr>
              <a:t>است که به تحلیل گران مدیریت اجازه اندازه گیری کارایی تولیدی نسبی هر عضو از مجموعه واحدهای سازمانی قابل قیاس براساس عملکرد بهینه نظری برای هر سازمان را می دهد. برای این منظور ، واحدهای سازمانی مورد تحلیل ، واحدهای تصمیم </a:t>
            </a:r>
            <a:r>
              <a:rPr lang="fa-IR" sz="2800" dirty="0" smtClean="0">
                <a:cs typeface="B Nazanin" panose="00000400000000000000" pitchFamily="2" charset="-78"/>
              </a:rPr>
              <a:t>گیری</a:t>
            </a:r>
            <a:r>
              <a:rPr lang="en-US" sz="2800" dirty="0" smtClean="0">
                <a:cs typeface="B Nazanin" panose="00000400000000000000" pitchFamily="2" charset="-78"/>
              </a:rPr>
              <a:t>(DMU</a:t>
            </a:r>
            <a:r>
              <a:rPr lang="en-US" sz="2800" dirty="0">
                <a:cs typeface="B Nazanin" panose="00000400000000000000" pitchFamily="2" charset="-78"/>
              </a:rPr>
              <a:t>) </a:t>
            </a:r>
            <a:r>
              <a:rPr lang="fa-IR" sz="2800" dirty="0" smtClean="0">
                <a:cs typeface="B Nazanin" panose="00000400000000000000" pitchFamily="2" charset="-78"/>
              </a:rPr>
              <a:t> نامیده </a:t>
            </a:r>
            <a:r>
              <a:rPr lang="fa-IR" sz="2800" dirty="0">
                <a:cs typeface="B Nazanin" panose="00000400000000000000" pitchFamily="2" charset="-78"/>
              </a:rPr>
              <a:t>شده اند. این واحدها می توانند شرکت ها یا نهادها یا سایت ها و شعب یک شرکت یا نمایندگی را از هم جدا کنند.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38</a:t>
            </a:r>
            <a:endParaRPr lang="en-US" dirty="0"/>
          </a:p>
        </p:txBody>
      </p:sp>
    </p:spTree>
    <p:extLst>
      <p:ext uri="{BB962C8B-B14F-4D97-AF65-F5344CB8AC3E}">
        <p14:creationId xmlns:p14="http://schemas.microsoft.com/office/powerpoint/2010/main" val="365408529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سرمایه فکری</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زمینه تحلیل</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مدلهای تحقیق</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کارایی و بهره وری </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Ë"/>
            </a:pPr>
            <a:r>
              <a:rPr lang="fa-IR" sz="2800" dirty="0">
                <a:cs typeface="B Nazanin" panose="00000400000000000000" pitchFamily="2" charset="-78"/>
              </a:rPr>
              <a:t>تحلیل پوششی داده ها امکان تاکید بر مرز تولید واقعی تعیین شده توسط </a:t>
            </a:r>
            <a:r>
              <a:rPr lang="en-US" sz="2800" dirty="0">
                <a:cs typeface="B Nazanin" panose="00000400000000000000" pitchFamily="2" charset="-78"/>
              </a:rPr>
              <a:t>DMU </a:t>
            </a:r>
            <a:r>
              <a:rPr lang="fa-IR" sz="2800" dirty="0" smtClean="0">
                <a:cs typeface="B Nazanin" panose="00000400000000000000" pitchFamily="2" charset="-78"/>
              </a:rPr>
              <a:t> را </a:t>
            </a:r>
            <a:r>
              <a:rPr lang="fa-IR" sz="2800" dirty="0">
                <a:cs typeface="B Nazanin" panose="00000400000000000000" pitchFamily="2" charset="-78"/>
              </a:rPr>
              <a:t>فراهم می آورد</a:t>
            </a:r>
            <a:r>
              <a:rPr lang="fa-IR" sz="2800" dirty="0" smtClean="0">
                <a:cs typeface="B Nazanin" panose="00000400000000000000" pitchFamily="2" charset="-78"/>
              </a:rPr>
              <a:t>. </a:t>
            </a:r>
            <a:r>
              <a:rPr lang="fa-IR" sz="2800" dirty="0">
                <a:cs typeface="B Nazanin" panose="00000400000000000000" pitchFamily="2" charset="-78"/>
              </a:rPr>
              <a:t>در این راستا لازم نیست توانایی تخمین و برآورد بهترین تابع تولید از قبل را داشته باشیم: بدین طریق تحلیل گر نیازی به مدلسازی فرایند خلق ارزش ندارد، بلکه به وسیله نمونه منتخب برای تحلیل می تواند مرز </a:t>
            </a:r>
            <a:r>
              <a:rPr lang="fa-IR" sz="2800" dirty="0" smtClean="0">
                <a:cs typeface="B Nazanin" panose="00000400000000000000" pitchFamily="2" charset="-78"/>
              </a:rPr>
              <a:t>تولید را تعیین </a:t>
            </a:r>
            <a:r>
              <a:rPr lang="fa-IR" sz="2800" dirty="0">
                <a:cs typeface="B Nazanin" panose="00000400000000000000" pitchFamily="2" charset="-78"/>
              </a:rPr>
              <a:t>کند. از این نظر، انتخاب نمونه شرکت ها در بخش کسب و کار الزامی می </a:t>
            </a:r>
            <a:r>
              <a:rPr lang="fa-IR" sz="2800" dirty="0" smtClean="0">
                <a:cs typeface="B Nazanin" panose="00000400000000000000" pitchFamily="2" charset="-78"/>
              </a:rPr>
              <a:t>شود، </a:t>
            </a:r>
            <a:r>
              <a:rPr lang="fa-IR" sz="2800" dirty="0">
                <a:cs typeface="B Nazanin" panose="00000400000000000000" pitchFamily="2" charset="-78"/>
              </a:rPr>
              <a:t>شرکت ها باید از لحاظ اندازه و صنعت قابل قیاس باشند تا بدین طریق بتوان فرض	نمود که فرایندهای نامشهود خلق ارزش شبیه به هم هستند.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38</a:t>
            </a:r>
            <a:endParaRPr lang="en-US" dirty="0"/>
          </a:p>
        </p:txBody>
      </p:sp>
    </p:spTree>
    <p:extLst>
      <p:ext uri="{BB962C8B-B14F-4D97-AF65-F5344CB8AC3E}">
        <p14:creationId xmlns:p14="http://schemas.microsoft.com/office/powerpoint/2010/main" val="120461350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سرمایه فکری</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زمینه تحلیل</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مدلهای تحقیق</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کارایی و بهره وری </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Ë"/>
            </a:pPr>
            <a:r>
              <a:rPr lang="fa-IR" sz="2800" dirty="0">
                <a:cs typeface="B Nazanin" panose="00000400000000000000" pitchFamily="2" charset="-78"/>
              </a:rPr>
              <a:t>یکی دیگر از مزایای کلیدی </a:t>
            </a:r>
            <a:r>
              <a:rPr lang="fa-IR" sz="2800" dirty="0" smtClean="0">
                <a:cs typeface="B Nazanin" panose="00000400000000000000" pitchFamily="2" charset="-78"/>
              </a:rPr>
              <a:t>مهم</a:t>
            </a:r>
            <a:r>
              <a:rPr lang="en-US" sz="2800" dirty="0" smtClean="0">
                <a:cs typeface="B Nazanin" panose="00000400000000000000" pitchFamily="2" charset="-78"/>
              </a:rPr>
              <a:t>DEA </a:t>
            </a:r>
            <a:r>
              <a:rPr lang="fa-IR" sz="2800" dirty="0" smtClean="0">
                <a:cs typeface="B Nazanin" panose="00000400000000000000" pitchFamily="2" charset="-78"/>
              </a:rPr>
              <a:t> نسبت </a:t>
            </a:r>
            <a:r>
              <a:rPr lang="fa-IR" sz="2800" dirty="0">
                <a:cs typeface="B Nazanin" panose="00000400000000000000" pitchFamily="2" charset="-78"/>
              </a:rPr>
              <a:t>به دیگر روشهای ارزیابی عملکرد آن است که امکان توجه همزمان به تعداد ورودیها و خروجیها را فراهم می آورد بدون اینکه به اندازه گیری کلیه متغیرهای مربوطه در واحدهای معمول توجه کند. در مسئله خلق ارزش سرمایه فکری</a:t>
            </a:r>
            <a:r>
              <a:rPr lang="fa-IR" sz="2800" dirty="0" smtClean="0">
                <a:cs typeface="B Nazanin" panose="00000400000000000000" pitchFamily="2" charset="-78"/>
              </a:rPr>
              <a:t>، </a:t>
            </a:r>
            <a:r>
              <a:rPr lang="en-US" sz="2800" dirty="0" smtClean="0">
                <a:cs typeface="B Nazanin" panose="00000400000000000000" pitchFamily="2" charset="-78"/>
              </a:rPr>
              <a:t>DEA</a:t>
            </a:r>
            <a:r>
              <a:rPr lang="fa-IR" sz="2800" dirty="0" smtClean="0">
                <a:cs typeface="B Nazanin" panose="00000400000000000000" pitchFamily="2" charset="-78"/>
              </a:rPr>
              <a:t> انعطاف </a:t>
            </a:r>
            <a:r>
              <a:rPr lang="fa-IR" sz="2800" dirty="0">
                <a:cs typeface="B Nazanin" panose="00000400000000000000" pitchFamily="2" charset="-78"/>
              </a:rPr>
              <a:t>پذیری لازم برای انتخاب ورودیها و خروجیهایی را فراهم می کند که برطبق بخش کسب و کار مورد مطالعه تغییر می کنند.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38</a:t>
            </a:r>
            <a:endParaRPr lang="en-US" dirty="0"/>
          </a:p>
        </p:txBody>
      </p:sp>
    </p:spTree>
    <p:extLst>
      <p:ext uri="{BB962C8B-B14F-4D97-AF65-F5344CB8AC3E}">
        <p14:creationId xmlns:p14="http://schemas.microsoft.com/office/powerpoint/2010/main" val="383812536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318</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 3</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2017-04-05T09:40:23Z</dcterms:modified>
</cp:coreProperties>
</file>