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5"/>
  </p:notesMasterIdLst>
  <p:sldIdLst>
    <p:sldId id="256" r:id="rId2"/>
    <p:sldId id="288" r:id="rId3"/>
    <p:sldId id="258" r:id="rId4"/>
    <p:sldId id="257" r:id="rId5"/>
    <p:sldId id="260" r:id="rId6"/>
    <p:sldId id="259" r:id="rId7"/>
    <p:sldId id="261" r:id="rId8"/>
    <p:sldId id="262" r:id="rId9"/>
    <p:sldId id="265" r:id="rId10"/>
    <p:sldId id="271" r:id="rId11"/>
    <p:sldId id="266" r:id="rId12"/>
    <p:sldId id="264" r:id="rId13"/>
    <p:sldId id="268" r:id="rId14"/>
    <p:sldId id="263" r:id="rId15"/>
    <p:sldId id="284" r:id="rId16"/>
    <p:sldId id="267" r:id="rId17"/>
    <p:sldId id="270" r:id="rId18"/>
    <p:sldId id="286" r:id="rId19"/>
    <p:sldId id="272" r:id="rId20"/>
    <p:sldId id="269" r:id="rId21"/>
    <p:sldId id="273" r:id="rId22"/>
    <p:sldId id="274" r:id="rId23"/>
    <p:sldId id="275" r:id="rId24"/>
    <p:sldId id="276" r:id="rId25"/>
    <p:sldId id="278" r:id="rId26"/>
    <p:sldId id="279" r:id="rId27"/>
    <p:sldId id="280" r:id="rId28"/>
    <p:sldId id="281" r:id="rId29"/>
    <p:sldId id="282" r:id="rId30"/>
    <p:sldId id="283" r:id="rId31"/>
    <p:sldId id="285" r:id="rId32"/>
    <p:sldId id="277" r:id="rId33"/>
    <p:sldId id="287" r:id="rId3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6" d="100"/>
          <a:sy n="96" d="100"/>
        </p:scale>
        <p:origin x="-87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notesMaster" Target="notesMasters/notesMaster1.xml"/><Relationship Id="rId36" Type="http://schemas.openxmlformats.org/officeDocument/2006/relationships/printerSettings" Target="printerSettings/printerSettings1.bin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FE9659-05EF-F64C-884E-401EC0CF529C}" type="datetimeFigureOut">
              <a:rPr lang="en-US" smtClean="0"/>
              <a:t>4/10/13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970250-CD54-B24D-A9A4-6164DA9D7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8870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Distributes</a:t>
            </a:r>
            <a:r>
              <a:rPr lang="en-US" baseline="0" dirty="0" smtClean="0"/>
              <a:t> electrodes at proportional distances across cranium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970250-CD54-B24D-A9A4-6164DA9D727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8187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PDR:  </a:t>
            </a:r>
            <a:r>
              <a:rPr lang="en-US" dirty="0" err="1" smtClean="0"/>
              <a:t>occiptial</a:t>
            </a:r>
            <a:r>
              <a:rPr lang="en-US" baseline="0" dirty="0" smtClean="0"/>
              <a:t> in awake person.  Can become more anterior in drowsy patient.  Sinusoidal, </a:t>
            </a:r>
            <a:r>
              <a:rPr lang="en-US" baseline="0" smtClean="0"/>
              <a:t>alpha frequency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970250-CD54-B24D-A9A4-6164DA9D727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954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970250-CD54-B24D-A9A4-6164DA9D727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3100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Spike</a:t>
            </a:r>
            <a:r>
              <a:rPr lang="en-US" baseline="0" dirty="0" smtClean="0"/>
              <a:t> = 20-70ms</a:t>
            </a:r>
          </a:p>
          <a:p>
            <a:r>
              <a:rPr lang="en-US" baseline="0" dirty="0" smtClean="0"/>
              <a:t>Sharp= 70-200ms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970250-CD54-B24D-A9A4-6164DA9D727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7834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970250-CD54-B24D-A9A4-6164DA9D7274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4839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Eye blinking</a:t>
            </a:r>
            <a:r>
              <a:rPr lang="en-US" baseline="0" dirty="0" smtClean="0"/>
              <a:t> – eye rolls up </a:t>
            </a:r>
            <a:r>
              <a:rPr lang="en-US" baseline="0" dirty="0" smtClean="0">
                <a:sym typeface="Wingdings"/>
              </a:rPr>
              <a:t>creating a positive charge (negative deflection) in anterior frontal leads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970250-CD54-B24D-A9A4-6164DA9D7274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6167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ABFDA-A932-0B47-BD98-A80AA21845B3}" type="datetimeFigureOut">
              <a:rPr lang="en-US" smtClean="0"/>
              <a:t>4/10/13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735BA-3130-DB4A-9791-BDB2A0B7F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6802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ABFDA-A932-0B47-BD98-A80AA21845B3}" type="datetimeFigureOut">
              <a:rPr lang="en-US" smtClean="0"/>
              <a:t>4/10/13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735BA-3130-DB4A-9791-BDB2A0B7F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6827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ABFDA-A932-0B47-BD98-A80AA21845B3}" type="datetimeFigureOut">
              <a:rPr lang="en-US" smtClean="0"/>
              <a:t>4/10/13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735BA-3130-DB4A-9791-BDB2A0B7F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8245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ABFDA-A932-0B47-BD98-A80AA21845B3}" type="datetimeFigureOut">
              <a:rPr lang="en-US" smtClean="0"/>
              <a:t>4/10/13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735BA-3130-DB4A-9791-BDB2A0B7F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0809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ABFDA-A932-0B47-BD98-A80AA21845B3}" type="datetimeFigureOut">
              <a:rPr lang="en-US" smtClean="0"/>
              <a:t>4/10/13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735BA-3130-DB4A-9791-BDB2A0B7F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1302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ABFDA-A932-0B47-BD98-A80AA21845B3}" type="datetimeFigureOut">
              <a:rPr lang="en-US" smtClean="0"/>
              <a:t>4/10/13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735BA-3130-DB4A-9791-BDB2A0B7F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9381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ABFDA-A932-0B47-BD98-A80AA21845B3}" type="datetimeFigureOut">
              <a:rPr lang="en-US" smtClean="0"/>
              <a:t>4/10/13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735BA-3130-DB4A-9791-BDB2A0B7F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0657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ABFDA-A932-0B47-BD98-A80AA21845B3}" type="datetimeFigureOut">
              <a:rPr lang="en-US" smtClean="0"/>
              <a:t>4/10/13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735BA-3130-DB4A-9791-BDB2A0B7F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9467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ABFDA-A932-0B47-BD98-A80AA21845B3}" type="datetimeFigureOut">
              <a:rPr lang="en-US" smtClean="0"/>
              <a:t>4/10/13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735BA-3130-DB4A-9791-BDB2A0B7F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665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ABFDA-A932-0B47-BD98-A80AA21845B3}" type="datetimeFigureOut">
              <a:rPr lang="en-US" smtClean="0"/>
              <a:t>4/10/13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735BA-3130-DB4A-9791-BDB2A0B7F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331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ABFDA-A932-0B47-BD98-A80AA21845B3}" type="datetimeFigureOut">
              <a:rPr lang="en-US" smtClean="0"/>
              <a:t>4/10/13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735BA-3130-DB4A-9791-BDB2A0B7F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9090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0ABFDA-A932-0B47-BD98-A80AA21845B3}" type="datetimeFigureOut">
              <a:rPr lang="en-US" smtClean="0"/>
              <a:t>4/10/13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A735BA-3130-DB4A-9791-BDB2A0B7F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879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jpg"/><Relationship Id="rId3" Type="http://schemas.openxmlformats.org/officeDocument/2006/relationships/image" Target="../media/image8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gi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gi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gi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gi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6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6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gi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gi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4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g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Introduction to EEG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Rachel Garvin, MD</a:t>
            </a:r>
          </a:p>
          <a:p>
            <a:r>
              <a:rPr lang="en-US" dirty="0" err="1" smtClean="0"/>
              <a:t>Neurocritical</a:t>
            </a:r>
            <a:r>
              <a:rPr lang="en-US" dirty="0" smtClean="0"/>
              <a:t> Care</a:t>
            </a:r>
          </a:p>
          <a:p>
            <a:r>
              <a:rPr lang="en-US" dirty="0" smtClean="0"/>
              <a:t>UTHSCSA</a:t>
            </a:r>
            <a:endParaRPr lang="en-US" dirty="0"/>
          </a:p>
        </p:txBody>
      </p:sp>
      <p:pic>
        <p:nvPicPr>
          <p:cNvPr id="7" name="Content Placeholder 6" descr="brain_brainwaves.jpg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747" r="-11747"/>
          <a:stretch>
            <a:fillRect/>
          </a:stretch>
        </p:blipFill>
        <p:spPr>
          <a:xfrm>
            <a:off x="5992379" y="0"/>
            <a:ext cx="3560041" cy="1958011"/>
          </a:xfrm>
        </p:spPr>
      </p:pic>
    </p:spTree>
    <p:extLst>
      <p:ext uri="{BB962C8B-B14F-4D97-AF65-F5344CB8AC3E}">
        <p14:creationId xmlns:p14="http://schemas.microsoft.com/office/powerpoint/2010/main" val="23552262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Electrode Placement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Left sided leads</a:t>
            </a:r>
            <a:endParaRPr lang="en-US" dirty="0"/>
          </a:p>
        </p:txBody>
      </p:sp>
      <p:pic>
        <p:nvPicPr>
          <p:cNvPr id="4" name="Content Placeholder 3" descr="Fig-1A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9928" b="-19928"/>
          <a:stretch>
            <a:fillRect/>
          </a:stretch>
        </p:blipFill>
        <p:spPr/>
      </p:pic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Right sided leads</a:t>
            </a:r>
            <a:endParaRPr lang="en-US" dirty="0"/>
          </a:p>
        </p:txBody>
      </p:sp>
      <p:pic>
        <p:nvPicPr>
          <p:cNvPr id="11" name="Content Placeholder 10" descr="Fig-1B.jpg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0827" b="-2082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7896077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10-20_locations__brain_functions_map.gi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999" r="-1299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5777958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Bipolar </a:t>
            </a:r>
            <a:r>
              <a:rPr lang="en-US" dirty="0" err="1" smtClean="0"/>
              <a:t>vs</a:t>
            </a:r>
            <a:r>
              <a:rPr lang="en-US" dirty="0" smtClean="0"/>
              <a:t> Unipolar</a:t>
            </a:r>
            <a:endParaRPr lang="en-US" dirty="0"/>
          </a:p>
        </p:txBody>
      </p:sp>
      <p:pic>
        <p:nvPicPr>
          <p:cNvPr id="4" name="Content Placeholder 3" descr="1303.gi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8631" b="-1863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5768463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EEG waveforms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Frequency = number of complete waveforms/second (Hz)</a:t>
            </a:r>
          </a:p>
          <a:p>
            <a:r>
              <a:rPr lang="en-US" dirty="0" smtClean="0"/>
              <a:t>Amplitude:  size of wave measured in microvolts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66354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1305x.gi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8074" r="-3807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8831895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EEG Waveforms cont’d</a:t>
            </a:r>
            <a:endParaRPr lang="en-US" dirty="0"/>
          </a:p>
        </p:txBody>
      </p:sp>
      <p:pic>
        <p:nvPicPr>
          <p:cNvPr id="5" name="Content Placeholder 4" descr="BrainWaves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709" r="-1670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6109054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EEG frequency Ranges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Delta: focal or diffuse</a:t>
            </a:r>
          </a:p>
          <a:p>
            <a:r>
              <a:rPr lang="en-US" dirty="0" smtClean="0"/>
              <a:t>Theta:  central or diffuse</a:t>
            </a:r>
          </a:p>
          <a:p>
            <a:r>
              <a:rPr lang="en-US" dirty="0" smtClean="0"/>
              <a:t>Beta:  frontal, central</a:t>
            </a:r>
          </a:p>
          <a:p>
            <a:r>
              <a:rPr lang="en-US" dirty="0" smtClean="0"/>
              <a:t>Alpha:  occipital  (alpha rhythm different from alpha frequency)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79848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normal</a:t>
            </a:r>
            <a:endParaRPr lang="en-US" dirty="0"/>
          </a:p>
        </p:txBody>
      </p:sp>
      <p:pic>
        <p:nvPicPr>
          <p:cNvPr id="4" name="Content Placeholder 3" descr="eeg0089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761" b="-176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590180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Normal EEG</a:t>
            </a:r>
            <a:endParaRPr lang="en-US" dirty="0"/>
          </a:p>
        </p:txBody>
      </p:sp>
      <p:pic>
        <p:nvPicPr>
          <p:cNvPr id="4" name="Content Placeholder 3" descr="eeg0003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821" b="-382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933849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Normal Background Frequency changes with age</a:t>
            </a:r>
            <a:endParaRPr lang="en-US" dirty="0"/>
          </a:p>
        </p:txBody>
      </p:sp>
      <p:pic>
        <p:nvPicPr>
          <p:cNvPr id="4" name="Content Placeholder 3" descr="Fig-3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471" r="-1847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2340883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Neuronal Arrangement in Cortex</a:t>
            </a:r>
            <a:endParaRPr lang="en-US" dirty="0"/>
          </a:p>
        </p:txBody>
      </p:sp>
      <p:pic>
        <p:nvPicPr>
          <p:cNvPr id="4" name="Content Placeholder 3" descr="FigV5.gi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8089" r="-2808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971196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are we looking for on the tracing?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 smtClean="0"/>
              <a:t>Location</a:t>
            </a:r>
          </a:p>
          <a:p>
            <a:r>
              <a:rPr lang="en-US" sz="2400" dirty="0" smtClean="0"/>
              <a:t>Symmetry</a:t>
            </a:r>
          </a:p>
          <a:p>
            <a:pPr lvl="1"/>
            <a:r>
              <a:rPr lang="en-US" sz="2400" dirty="0" smtClean="0"/>
              <a:t>Are waveforms the same on L &amp; R (amplitude, frequency)</a:t>
            </a:r>
          </a:p>
          <a:p>
            <a:r>
              <a:rPr lang="en-US" sz="2400" dirty="0" smtClean="0"/>
              <a:t>Synchrony</a:t>
            </a:r>
          </a:p>
          <a:p>
            <a:pPr lvl="1"/>
            <a:r>
              <a:rPr lang="en-US" sz="2400" dirty="0" smtClean="0"/>
              <a:t>Is there simultaneous occurrence of similar waveforms (</a:t>
            </a:r>
            <a:r>
              <a:rPr lang="en-US" sz="2400" dirty="0" err="1" smtClean="0"/>
              <a:t>epi</a:t>
            </a:r>
            <a:r>
              <a:rPr lang="en-US" sz="2400" dirty="0" smtClean="0"/>
              <a:t> on one side)</a:t>
            </a:r>
          </a:p>
          <a:p>
            <a:r>
              <a:rPr lang="en-US" sz="2400" dirty="0" smtClean="0"/>
              <a:t>Reactivity</a:t>
            </a:r>
          </a:p>
          <a:p>
            <a:r>
              <a:rPr lang="en-US" sz="2400" dirty="0" smtClean="0"/>
              <a:t>Morphology</a:t>
            </a:r>
          </a:p>
          <a:p>
            <a:pPr lvl="1"/>
            <a:r>
              <a:rPr lang="en-US" sz="2000" dirty="0" smtClean="0"/>
              <a:t>How would you describe the waveform</a:t>
            </a:r>
          </a:p>
          <a:p>
            <a:r>
              <a:rPr lang="en-US" sz="2400" dirty="0" smtClean="0"/>
              <a:t>Rhythmicity</a:t>
            </a:r>
          </a:p>
          <a:p>
            <a:pPr lvl="1"/>
            <a:r>
              <a:rPr lang="en-US" sz="1600" dirty="0" smtClean="0"/>
              <a:t>Continuous repetition of waveforms that are similar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65553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Abnormal EEG findings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Generalized or focal slowing</a:t>
            </a:r>
          </a:p>
          <a:p>
            <a:r>
              <a:rPr lang="en-US" dirty="0" smtClean="0"/>
              <a:t>Lack of reactivity</a:t>
            </a:r>
          </a:p>
          <a:p>
            <a:r>
              <a:rPr lang="en-US" dirty="0" err="1" smtClean="0"/>
              <a:t>Epileptiform</a:t>
            </a:r>
            <a:r>
              <a:rPr lang="en-US" dirty="0" smtClean="0"/>
              <a:t> discharges</a:t>
            </a:r>
          </a:p>
          <a:p>
            <a:r>
              <a:rPr lang="en-US" dirty="0" err="1" smtClean="0"/>
              <a:t>Ictal</a:t>
            </a:r>
            <a:r>
              <a:rPr lang="en-US" dirty="0" smtClean="0"/>
              <a:t> patterns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78224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these sharp waves?</a:t>
            </a:r>
            <a:endParaRPr lang="en-US" dirty="0"/>
          </a:p>
        </p:txBody>
      </p:sp>
      <p:pic>
        <p:nvPicPr>
          <p:cNvPr id="4" name="Content Placeholder 3" descr="1-s2.0-S152550500800005X-gr1.jpg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410" t="1" r="-11576" b="67639"/>
          <a:stretch/>
        </p:blipFill>
        <p:spPr>
          <a:xfrm>
            <a:off x="1920720" y="1630710"/>
            <a:ext cx="5103628" cy="4084617"/>
          </a:xfrm>
        </p:spPr>
      </p:pic>
    </p:spTree>
    <p:extLst>
      <p:ext uri="{BB962C8B-B14F-4D97-AF65-F5344CB8AC3E}">
        <p14:creationId xmlns:p14="http://schemas.microsoft.com/office/powerpoint/2010/main" val="18890776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Pattern Recognition</a:t>
            </a:r>
            <a:endParaRPr lang="en-US" dirty="0"/>
          </a:p>
        </p:txBody>
      </p:sp>
      <p:pic>
        <p:nvPicPr>
          <p:cNvPr id="4" name="Content Placeholder 3" descr="1-s2.0-S152550500800005X-gr1.jpg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561" t="34279" r="-10844"/>
          <a:stretch/>
        </p:blipFill>
        <p:spPr>
          <a:xfrm>
            <a:off x="1936400" y="1293592"/>
            <a:ext cx="5119307" cy="5088131"/>
          </a:xfrm>
        </p:spPr>
      </p:pic>
    </p:spTree>
    <p:extLst>
      <p:ext uri="{BB962C8B-B14F-4D97-AF65-F5344CB8AC3E}">
        <p14:creationId xmlns:p14="http://schemas.microsoft.com/office/powerpoint/2010/main" val="41519925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FIRDA</a:t>
            </a:r>
            <a:endParaRPr lang="en-US" dirty="0"/>
          </a:p>
        </p:txBody>
      </p:sp>
      <p:pic>
        <p:nvPicPr>
          <p:cNvPr id="4" name="Content Placeholder 3" descr="1-s2.0-S1525505010007262-gr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676" r="-367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110278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PLEDs</a:t>
            </a:r>
            <a:endParaRPr lang="en-US" dirty="0"/>
          </a:p>
        </p:txBody>
      </p:sp>
      <p:pic>
        <p:nvPicPr>
          <p:cNvPr id="4" name="Content Placeholder 3" descr="texte_alt_jleepd00085_gr2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418" r="-1741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323835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Burst Suppression</a:t>
            </a:r>
            <a:endParaRPr lang="en-US" dirty="0"/>
          </a:p>
        </p:txBody>
      </p:sp>
      <p:pic>
        <p:nvPicPr>
          <p:cNvPr id="4" name="Content Placeholder 3" descr="1471-2377-5-14-2-l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527" t="2079" r="-14635" b="50130"/>
          <a:stretch/>
        </p:blipFill>
        <p:spPr>
          <a:xfrm>
            <a:off x="1222990" y="2125477"/>
            <a:ext cx="6499090" cy="3966167"/>
          </a:xfrm>
        </p:spPr>
      </p:pic>
    </p:spTree>
    <p:extLst>
      <p:ext uri="{BB962C8B-B14F-4D97-AF65-F5344CB8AC3E}">
        <p14:creationId xmlns:p14="http://schemas.microsoft.com/office/powerpoint/2010/main" val="32391148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Diffuse Slowing</a:t>
            </a:r>
            <a:endParaRPr lang="en-US" dirty="0"/>
          </a:p>
        </p:txBody>
      </p:sp>
      <p:pic>
        <p:nvPicPr>
          <p:cNvPr id="4" name="Content Placeholder 3" descr="texte_alt_jleepd00397_gr4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391" r="-839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5848157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Focal Slowing</a:t>
            </a:r>
            <a:endParaRPr lang="en-US" dirty="0"/>
          </a:p>
        </p:txBody>
      </p:sp>
      <p:pic>
        <p:nvPicPr>
          <p:cNvPr id="4" name="Content Placeholder 3" descr="sin458594.fig15.gi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096" r="-1709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6484996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Breach Artifact</a:t>
            </a:r>
            <a:endParaRPr lang="en-US" dirty="0"/>
          </a:p>
        </p:txBody>
      </p:sp>
      <p:pic>
        <p:nvPicPr>
          <p:cNvPr id="6" name="Content Placeholder 5" descr="eeg0067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117" r="-911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308733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does EEG work?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EEG sets up a circuit: lead is an electrode and plasma membrane acts a capacitor</a:t>
            </a:r>
          </a:p>
          <a:p>
            <a:r>
              <a:rPr lang="en-US" dirty="0" smtClean="0"/>
              <a:t>Negative charges line up on inside of cell membrane and positive on outside </a:t>
            </a:r>
            <a:r>
              <a:rPr lang="en-US" dirty="0" smtClean="0">
                <a:sym typeface="Wingdings"/>
              </a:rPr>
              <a:t> completed circuit</a:t>
            </a:r>
            <a:endParaRPr lang="en-US" dirty="0"/>
          </a:p>
        </p:txBody>
      </p:sp>
      <p:pic>
        <p:nvPicPr>
          <p:cNvPr id="5" name="Content Placeholder 4" descr="rc_circuit.gif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6657" b="-3665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765404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 Types of Artifact</a:t>
            </a:r>
            <a:endParaRPr lang="en-US" dirty="0"/>
          </a:p>
        </p:txBody>
      </p:sp>
      <p:pic>
        <p:nvPicPr>
          <p:cNvPr id="4" name="Content Placeholder 3" descr="d1788aa21e0bd7c7d5df2d9d489e5d93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17" b="-91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300415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Looks like seizure…..</a:t>
            </a:r>
            <a:endParaRPr lang="en-US" dirty="0"/>
          </a:p>
        </p:txBody>
      </p:sp>
      <p:pic>
        <p:nvPicPr>
          <p:cNvPr id="4" name="Content Placeholder 3" descr="eeg0004on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236" b="-323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2571430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Status </a:t>
            </a:r>
            <a:r>
              <a:rPr lang="en-US" dirty="0" err="1" smtClean="0"/>
              <a:t>Epilepticus</a:t>
            </a:r>
            <a:endParaRPr lang="en-US" dirty="0"/>
          </a:p>
        </p:txBody>
      </p:sp>
      <p:pic>
        <p:nvPicPr>
          <p:cNvPr id="4" name="Content Placeholder 3" descr="texte_alt_jleepd00085_gr11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267" t="8989" r="-28317" b="1976"/>
          <a:stretch/>
        </p:blipFill>
        <p:spPr>
          <a:xfrm>
            <a:off x="1787446" y="1638550"/>
            <a:ext cx="5589688" cy="4515814"/>
          </a:xfrm>
        </p:spPr>
      </p:pic>
    </p:spTree>
    <p:extLst>
      <p:ext uri="{BB962C8B-B14F-4D97-AF65-F5344CB8AC3E}">
        <p14:creationId xmlns:p14="http://schemas.microsoft.com/office/powerpoint/2010/main" val="34551905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/>
          </a:p>
        </p:txBody>
      </p:sp>
      <p:pic>
        <p:nvPicPr>
          <p:cNvPr id="4" name="Content Placeholder 3" descr="V-tach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2274" b="-3227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6088026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does EEG work?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Neurons in a column in the brain behave as a group</a:t>
            </a:r>
          </a:p>
          <a:p>
            <a:r>
              <a:rPr lang="en-US" dirty="0" smtClean="0"/>
              <a:t>EPSP correlate with surface negative EEG waves</a:t>
            </a:r>
          </a:p>
          <a:p>
            <a:r>
              <a:rPr lang="en-US" dirty="0" smtClean="0"/>
              <a:t>IPSP correlate with surface positive EEG waves</a:t>
            </a:r>
          </a:p>
          <a:p>
            <a:r>
              <a:rPr lang="en-US" dirty="0" smtClean="0"/>
              <a:t>Electrical activity of the brain ranges from 10-150microvolts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6244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f4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613" r="-4061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630198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age7.gi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187" r="-1818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3300062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areas of the brain does EEG detect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Cortex best – more superficial areas better</a:t>
            </a:r>
          </a:p>
          <a:p>
            <a:r>
              <a:rPr lang="en-US" dirty="0" smtClean="0"/>
              <a:t>Does not detect deep structures such as BG, thalamus, brainstem</a:t>
            </a:r>
          </a:p>
          <a:p>
            <a:r>
              <a:rPr lang="en-US" dirty="0" smtClean="0"/>
              <a:t>Also does not detect well in sulci, </a:t>
            </a:r>
            <a:r>
              <a:rPr lang="en-US" dirty="0" err="1" smtClean="0"/>
              <a:t>sylvian</a:t>
            </a:r>
            <a:r>
              <a:rPr lang="en-US" dirty="0" smtClean="0"/>
              <a:t> fissure, </a:t>
            </a:r>
            <a:r>
              <a:rPr lang="en-US" dirty="0" err="1" smtClean="0"/>
              <a:t>interhemispheric</a:t>
            </a:r>
            <a:r>
              <a:rPr lang="en-US" dirty="0" smtClean="0"/>
              <a:t> fissure or skull base area</a:t>
            </a:r>
          </a:p>
        </p:txBody>
      </p:sp>
    </p:spTree>
    <p:extLst>
      <p:ext uri="{BB962C8B-B14F-4D97-AF65-F5344CB8AC3E}">
        <p14:creationId xmlns:p14="http://schemas.microsoft.com/office/powerpoint/2010/main" val="5665729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Electrode Application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Electrodes must make good contact with skin</a:t>
            </a:r>
          </a:p>
          <a:p>
            <a:r>
              <a:rPr lang="en-US" dirty="0" err="1" smtClean="0"/>
              <a:t>Electroconductive</a:t>
            </a:r>
            <a:r>
              <a:rPr lang="en-US" dirty="0" smtClean="0"/>
              <a:t> gel is used for low </a:t>
            </a:r>
            <a:r>
              <a:rPr lang="en-US" dirty="0" err="1" smtClean="0"/>
              <a:t>impedence</a:t>
            </a:r>
            <a:r>
              <a:rPr lang="en-US" dirty="0" smtClean="0"/>
              <a:t> of current</a:t>
            </a:r>
          </a:p>
          <a:p>
            <a:r>
              <a:rPr lang="en-US" dirty="0" smtClean="0"/>
              <a:t>Max </a:t>
            </a:r>
            <a:r>
              <a:rPr lang="en-US" dirty="0" err="1" smtClean="0"/>
              <a:t>impedence</a:t>
            </a:r>
            <a:r>
              <a:rPr lang="en-US" dirty="0" smtClean="0"/>
              <a:t> of 5 </a:t>
            </a:r>
            <a:r>
              <a:rPr lang="en-US" dirty="0" err="1" smtClean="0"/>
              <a:t>Kohms</a:t>
            </a:r>
            <a:r>
              <a:rPr lang="en-US" dirty="0" smtClean="0"/>
              <a:t> – checked before EEG recording</a:t>
            </a:r>
          </a:p>
          <a:p>
            <a:r>
              <a:rPr lang="en-US" dirty="0" smtClean="0"/>
              <a:t>Increased </a:t>
            </a:r>
            <a:r>
              <a:rPr lang="en-US" dirty="0" err="1" smtClean="0"/>
              <a:t>impedence</a:t>
            </a:r>
            <a:r>
              <a:rPr lang="en-US" dirty="0" smtClean="0"/>
              <a:t> = increased noise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84291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10-20_sysprof.gif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915" r="-4091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401769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</TotalTime>
  <Words>404</Words>
  <Application>Microsoft Macintosh PowerPoint</Application>
  <PresentationFormat>On-screen Show (4:3)</PresentationFormat>
  <Paragraphs>77</Paragraphs>
  <Slides>33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Introduction to EEG</vt:lpstr>
      <vt:lpstr>Neuronal Arrangement in Cortex</vt:lpstr>
      <vt:lpstr>How does EEG work?</vt:lpstr>
      <vt:lpstr>How does EEG work?</vt:lpstr>
      <vt:lpstr>PowerPoint Presentation</vt:lpstr>
      <vt:lpstr>PowerPoint Presentation</vt:lpstr>
      <vt:lpstr>What areas of the brain does EEG detect</vt:lpstr>
      <vt:lpstr>Electrode Application</vt:lpstr>
      <vt:lpstr>PowerPoint Presentation</vt:lpstr>
      <vt:lpstr>Electrode Placement</vt:lpstr>
      <vt:lpstr>PowerPoint Presentation</vt:lpstr>
      <vt:lpstr>Bipolar vs Unipolar</vt:lpstr>
      <vt:lpstr>EEG waveforms</vt:lpstr>
      <vt:lpstr>PowerPoint Presentation</vt:lpstr>
      <vt:lpstr>EEG Waveforms cont’d</vt:lpstr>
      <vt:lpstr>EEG frequency Ranges</vt:lpstr>
      <vt:lpstr>What is normal</vt:lpstr>
      <vt:lpstr>Normal EEG</vt:lpstr>
      <vt:lpstr>Normal Background Frequency changes with age</vt:lpstr>
      <vt:lpstr>What are we looking for on the tracing?</vt:lpstr>
      <vt:lpstr>Abnormal EEG findings</vt:lpstr>
      <vt:lpstr>What are these sharp waves?</vt:lpstr>
      <vt:lpstr>Pattern Recognition</vt:lpstr>
      <vt:lpstr>FIRDA</vt:lpstr>
      <vt:lpstr>PLEDs</vt:lpstr>
      <vt:lpstr>Burst Suppression</vt:lpstr>
      <vt:lpstr>Diffuse Slowing</vt:lpstr>
      <vt:lpstr>Focal Slowing</vt:lpstr>
      <vt:lpstr>Breach Artifact</vt:lpstr>
      <vt:lpstr>2 Types of Artifact</vt:lpstr>
      <vt:lpstr>Looks like seizure…..</vt:lpstr>
      <vt:lpstr>Status Epilepticus</vt:lpstr>
      <vt:lpstr>Pattern Recognition</vt:lpstr>
    </vt:vector>
  </TitlesOfParts>
  <Company>UTHSCSA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EEG</dc:title>
  <dc:creator>Rachel Garvin</dc:creator>
  <cp:lastModifiedBy>Rachel Garvin</cp:lastModifiedBy>
  <cp:revision>20</cp:revision>
  <dcterms:created xsi:type="dcterms:W3CDTF">2012-11-28T17:10:50Z</dcterms:created>
  <dcterms:modified xsi:type="dcterms:W3CDTF">2013-04-10T18:39:33Z</dcterms:modified>
</cp:coreProperties>
</file>