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5" r:id="rId4"/>
    <p:sldId id="264" r:id="rId5"/>
    <p:sldId id="259" r:id="rId6"/>
    <p:sldId id="275" r:id="rId7"/>
    <p:sldId id="261" r:id="rId8"/>
    <p:sldId id="266" r:id="rId9"/>
    <p:sldId id="269" r:id="rId10"/>
    <p:sldId id="262" r:id="rId11"/>
    <p:sldId id="273" r:id="rId12"/>
    <p:sldId id="268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034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73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9170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233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74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887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02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709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00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39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6555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9F41-FCEA-44B4-BCCB-231250D745C8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B69F2-716F-4E7D-B898-12DB541F75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163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1989" y="149208"/>
            <a:ext cx="11218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Chitosan: A versatile tool for drug and gene delivery</a:t>
            </a:r>
          </a:p>
          <a:p>
            <a:pPr algn="ctr"/>
            <a:r>
              <a:rPr lang="en-GB" sz="2800" dirty="0" smtClean="0"/>
              <a:t>MSc.</a:t>
            </a:r>
            <a:r>
              <a:rPr lang="ru-RU" sz="2800" dirty="0" smtClean="0"/>
              <a:t> </a:t>
            </a:r>
            <a:r>
              <a:rPr lang="en-GB" sz="2800" dirty="0" smtClean="0"/>
              <a:t>Antonio Di Martino, Ph.D.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778213" y="1300954"/>
            <a:ext cx="9066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Centre of Polymer Systems, University Institute Tomas Bata University in </a:t>
            </a:r>
            <a:r>
              <a:rPr lang="en-GB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Zlin</a:t>
            </a:r>
            <a:r>
              <a:rPr lang="en-GB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en-GB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GB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tr.T.Bati</a:t>
            </a:r>
            <a:r>
              <a:rPr lang="en-GB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5678,76001,Zlin,Czech Republic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pic>
        <p:nvPicPr>
          <p:cNvPr id="2050" name="Picture 2" descr="Výsledek obrázku pro gene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4" y="4107518"/>
            <a:ext cx="3292527" cy="2192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drug deliv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" y="3690915"/>
            <a:ext cx="3921070" cy="2609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95" y="2216274"/>
            <a:ext cx="4659726" cy="118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ýsledek obrázku pro ge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88" y="3011651"/>
            <a:ext cx="3447177" cy="3431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19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4169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Gene Therapy…What is it?</a:t>
            </a:r>
            <a:endParaRPr lang="cs-CZ" sz="4000" dirty="0"/>
          </a:p>
        </p:txBody>
      </p:sp>
      <p:pic>
        <p:nvPicPr>
          <p:cNvPr id="3074" name="Picture 2" descr="media/fig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59" y="10225521"/>
            <a:ext cx="7420053" cy="556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225" y="935355"/>
            <a:ext cx="5155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Delivery of a transgene into  a host genome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991" y="1896740"/>
            <a:ext cx="2689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 smtClean="0"/>
              <a:t>Different Approaches:</a:t>
            </a:r>
          </a:p>
          <a:p>
            <a:endParaRPr lang="en-US" dirty="0"/>
          </a:p>
          <a:p>
            <a:r>
              <a:rPr lang="en-US" dirty="0" smtClean="0"/>
              <a:t>I)   </a:t>
            </a:r>
            <a:r>
              <a:rPr lang="en-US" i="1" dirty="0" err="1" smtClean="0"/>
              <a:t>Germline</a:t>
            </a:r>
            <a:r>
              <a:rPr lang="en-US" dirty="0" smtClean="0"/>
              <a:t> </a:t>
            </a:r>
            <a:r>
              <a:rPr lang="ru-RU" dirty="0" smtClean="0"/>
              <a:t>G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ru-RU" dirty="0" smtClean="0"/>
              <a:t>T</a:t>
            </a:r>
            <a:r>
              <a:rPr lang="en-US" dirty="0" err="1" smtClean="0"/>
              <a:t>herapy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II) </a:t>
            </a:r>
            <a:r>
              <a:rPr lang="en-US" i="1" dirty="0" smtClean="0"/>
              <a:t>Somatic</a:t>
            </a:r>
            <a:r>
              <a:rPr lang="en-US" dirty="0" smtClean="0"/>
              <a:t> Gene Therapy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Ex Vivo </a:t>
            </a:r>
            <a:r>
              <a:rPr lang="en-US" dirty="0" smtClean="0"/>
              <a:t>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In Situ </a:t>
            </a:r>
            <a:r>
              <a:rPr lang="en-US" dirty="0" smtClean="0"/>
              <a:t>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In Vivo </a:t>
            </a:r>
            <a:r>
              <a:rPr lang="en-US" dirty="0" smtClean="0"/>
              <a:t>Delivery</a:t>
            </a:r>
            <a:endParaRPr lang="en-US" dirty="0"/>
          </a:p>
        </p:txBody>
      </p:sp>
      <p:pic>
        <p:nvPicPr>
          <p:cNvPr id="1032" name="Picture 8" descr="Výsledek obrázku pro ex vivo gene deliv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6" y="1441121"/>
            <a:ext cx="6882977" cy="3033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3991" y="5261114"/>
            <a:ext cx="4036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Cystic Fibrosis (CF)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Adenosine Deaminase (ADA)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Hemophilia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Duchenne Muscular Dystrophy (DMD)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3991" y="4847811"/>
            <a:ext cx="458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gene (X-recessive single gene disorders)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52660" y="4826675"/>
            <a:ext cx="23387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Polygenic disorders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Cancer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Neurodegenerative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Vascular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inflammatory</a:t>
            </a:r>
          </a:p>
          <a:p>
            <a:endParaRPr lang="en-US" dirty="0"/>
          </a:p>
        </p:txBody>
      </p:sp>
      <p:pic>
        <p:nvPicPr>
          <p:cNvPr id="34" name="Picture 2" descr="Výsledek obrázku pro gene thera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96" y="4474495"/>
            <a:ext cx="3304208" cy="220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4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939246" y="1223555"/>
            <a:ext cx="2342605" cy="705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v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97726" y="1214846"/>
            <a:ext cx="1946365" cy="705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v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 Delivery: Vectors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2824" y="1328909"/>
            <a:ext cx="1928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Viral Vectors  </a:t>
            </a:r>
          </a:p>
          <a:p>
            <a:endParaRPr lang="en-US" dirty="0"/>
          </a:p>
        </p:txBody>
      </p:sp>
      <p:pic>
        <p:nvPicPr>
          <p:cNvPr id="2050" name="Picture 2" descr="Výsledek obrázku pro Herpes simplex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3" y="2169930"/>
            <a:ext cx="1490003" cy="1475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445" y="382502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HSV</a:t>
            </a:r>
            <a:endParaRPr lang="en-US" dirty="0"/>
          </a:p>
        </p:txBody>
      </p:sp>
      <p:pic>
        <p:nvPicPr>
          <p:cNvPr id="2054" name="Picture 6" descr="Výsledek obrázku pro lenti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44" y="2169931"/>
            <a:ext cx="1475102" cy="1475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3202" y="3825025"/>
            <a:ext cx="13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Lentiviruses</a:t>
            </a:r>
            <a:endParaRPr lang="en-US" dirty="0"/>
          </a:p>
        </p:txBody>
      </p:sp>
      <p:pic>
        <p:nvPicPr>
          <p:cNvPr id="2058" name="Picture 10" descr="Výsledek obrázku pro pox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" y="4379023"/>
            <a:ext cx="2117608" cy="1491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616" y="6014434"/>
            <a:ext cx="9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Poxvirus</a:t>
            </a:r>
            <a:endParaRPr lang="en-US" dirty="0"/>
          </a:p>
        </p:txBody>
      </p:sp>
      <p:pic>
        <p:nvPicPr>
          <p:cNvPr id="2062" name="Picture 14" descr="Výsledek obrázku pro epstein bar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01" y="4379023"/>
            <a:ext cx="1510405" cy="1434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3202" y="6014434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Epstein-Barr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6974" y="1328909"/>
            <a:ext cx="2555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Non-Viral Vectors 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9063" y="1970675"/>
            <a:ext cx="33793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Physical methods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Naked DNA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Electroporation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Gene gun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Magnetofection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Cationic liposomes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Cationic polymers</a:t>
            </a:r>
            <a:endParaRPr lang="en-US" sz="2800" b="1" dirty="0"/>
          </a:p>
        </p:txBody>
      </p:sp>
      <p:sp>
        <p:nvSpPr>
          <p:cNvPr id="10" name="Down Arrow 9"/>
          <p:cNvSpPr/>
          <p:nvPr/>
        </p:nvSpPr>
        <p:spPr>
          <a:xfrm>
            <a:off x="7202700" y="5157596"/>
            <a:ext cx="479796" cy="8972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4825" y="6083674"/>
            <a:ext cx="150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CHITOSAN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23713" y="4411723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PEI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 rot="16200000">
            <a:off x="9394524" y="4386108"/>
            <a:ext cx="479796" cy="8972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43865" y="4863531"/>
            <a:ext cx="255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High transfection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High stability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Toxic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312" y="-21637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Virus</a:t>
            </a:r>
            <a:r>
              <a:rPr lang="en-GB" sz="4000" dirty="0" smtClean="0"/>
              <a:t> </a:t>
            </a:r>
            <a:r>
              <a:rPr lang="en-GB" sz="4000" dirty="0" smtClean="0"/>
              <a:t>VS </a:t>
            </a:r>
            <a:r>
              <a:rPr lang="ru-RU" sz="4000" dirty="0" err="1" smtClean="0"/>
              <a:t>Chitosan</a:t>
            </a:r>
            <a:r>
              <a:rPr lang="en-GB" sz="4000" dirty="0" smtClean="0"/>
              <a:t>: </a:t>
            </a:r>
            <a:r>
              <a:rPr lang="en-GB" sz="4000" dirty="0" smtClean="0"/>
              <a:t>Gene Therapy</a:t>
            </a:r>
            <a:endParaRPr lang="cs-CZ" sz="4000" dirty="0"/>
          </a:p>
        </p:txBody>
      </p:sp>
      <p:pic>
        <p:nvPicPr>
          <p:cNvPr id="4098" name="Picture 2" descr="Výsledek obrázku pro adeno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9" y="946949"/>
            <a:ext cx="2215696" cy="2181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33253" y="3240045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Chitosan</a:t>
            </a:r>
            <a:r>
              <a:rPr lang="en-GB" b="1" dirty="0" smtClean="0"/>
              <a:t> </a:t>
            </a:r>
            <a:r>
              <a:rPr lang="en-GB" b="1" dirty="0" err="1" smtClean="0"/>
              <a:t>nanosphere</a:t>
            </a:r>
            <a:r>
              <a:rPr lang="ru-RU" b="1" dirty="0" err="1" smtClean="0"/>
              <a:t>s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94126" y="3128697"/>
            <a:ext cx="127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Adenovirus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498896" y="3500610"/>
            <a:ext cx="33441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http://www.virology.net/Big_Virology/BVDNAadeno.html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082" y="898495"/>
            <a:ext cx="2596284" cy="2278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122" y="3868025"/>
            <a:ext cx="54006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High efficient for </a:t>
            </a:r>
            <a:r>
              <a:rPr lang="en-US" i="1" dirty="0" smtClean="0"/>
              <a:t>in vivo </a:t>
            </a:r>
            <a:r>
              <a:rPr lang="en-US" dirty="0" err="1" smtClean="0"/>
              <a:t>tra</a:t>
            </a:r>
            <a:r>
              <a:rPr lang="ru-RU" dirty="0" err="1" smtClean="0"/>
              <a:t>n</a:t>
            </a:r>
            <a:r>
              <a:rPr lang="en-US" dirty="0" err="1" smtClean="0"/>
              <a:t>sfection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Immunization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Restricted gene material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toxicity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Immunogenicity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Inflammatory potential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Insertional mutagenesis</a:t>
            </a:r>
          </a:p>
          <a:p>
            <a:endParaRPr lang="en-US" dirty="0"/>
          </a:p>
          <a:p>
            <a:r>
              <a:rPr lang="en-US" sz="2000" b="1" dirty="0" smtClean="0"/>
              <a:t>Need to be reassessed with regard to their safety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05819" y="3885267"/>
            <a:ext cx="36432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Low transfection efficiency </a:t>
            </a:r>
            <a:r>
              <a:rPr lang="en-US" i="1" dirty="0" smtClean="0"/>
              <a:t>in vivo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Ease of synthesis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Extensive modifications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Low immunogenicity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Biocompatible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Unrestricted gene materials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Stimuli responsive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Safe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81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900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Chitosan</a:t>
            </a:r>
            <a:r>
              <a:rPr lang="ru-RU" sz="4000" dirty="0" smtClean="0"/>
              <a:t>:</a:t>
            </a:r>
            <a:r>
              <a:rPr lang="en-GB" sz="4000" dirty="0" smtClean="0"/>
              <a:t> </a:t>
            </a:r>
            <a:r>
              <a:rPr lang="en-GB" sz="4000" dirty="0" smtClean="0"/>
              <a:t>Gene Therapy</a:t>
            </a:r>
            <a:endParaRPr lang="cs-CZ" sz="4000" dirty="0"/>
          </a:p>
        </p:txBody>
      </p:sp>
      <p:pic>
        <p:nvPicPr>
          <p:cNvPr id="3074" name="Picture 2" descr="Výsledek obrázku pro chitosan drug deliv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5" y="924832"/>
            <a:ext cx="3546587" cy="246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gene therapy with chitos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074263"/>
            <a:ext cx="3801292" cy="2413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7349" y="2002075"/>
            <a:ext cx="3480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/>
              <a:t>How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to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Overcome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Bio-Barriers</a:t>
            </a:r>
            <a:r>
              <a:rPr lang="ru-RU" sz="2000" i="1" dirty="0" smtClean="0"/>
              <a:t> ?</a:t>
            </a:r>
            <a:endParaRPr lang="ru-R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165206" y="3589959"/>
            <a:ext cx="388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Chitosan</a:t>
            </a:r>
            <a:r>
              <a:rPr lang="ru-RU" sz="2000" b="1" i="1" dirty="0" smtClean="0"/>
              <a:t> – DNA </a:t>
            </a:r>
            <a:r>
              <a:rPr lang="ru-RU" sz="2000" b="1" i="1" dirty="0" err="1" smtClean="0"/>
              <a:t>polyplexes</a:t>
            </a:r>
            <a:endParaRPr lang="ru-RU" sz="2000" b="1" i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467497" y="2547258"/>
            <a:ext cx="2965269" cy="41801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5400000" flipV="1">
            <a:off x="8093359" y="4288792"/>
            <a:ext cx="2024743" cy="1881048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02674" y="3775166"/>
            <a:ext cx="583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High</a:t>
            </a:r>
            <a:r>
              <a:rPr lang="ru-RU" i="1" dirty="0" smtClean="0"/>
              <a:t> </a:t>
            </a:r>
            <a:r>
              <a:rPr lang="ru-RU" i="1" dirty="0" err="1" smtClean="0"/>
              <a:t>Trasfection</a:t>
            </a:r>
            <a:r>
              <a:rPr lang="ru-RU" i="1" dirty="0" smtClean="0"/>
              <a:t> </a:t>
            </a:r>
            <a:r>
              <a:rPr lang="ru-RU" i="1" dirty="0" err="1" smtClean="0"/>
              <a:t>Efficiency</a:t>
            </a:r>
            <a:r>
              <a:rPr lang="ru-RU" i="1" dirty="0" smtClean="0"/>
              <a:t> 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several</a:t>
            </a:r>
            <a:r>
              <a:rPr lang="ru-RU" i="1" dirty="0" smtClean="0"/>
              <a:t> </a:t>
            </a:r>
            <a:r>
              <a:rPr lang="ru-RU" i="1" dirty="0" err="1" smtClean="0"/>
              <a:t>cell</a:t>
            </a:r>
            <a:r>
              <a:rPr lang="ru-RU" i="1" dirty="0" smtClean="0"/>
              <a:t> </a:t>
            </a:r>
            <a:r>
              <a:rPr lang="ru-RU" i="1" dirty="0" err="1" smtClean="0"/>
              <a:t>lines</a:t>
            </a:r>
            <a:r>
              <a:rPr lang="ru-RU" i="1" dirty="0" smtClean="0"/>
              <a:t>…</a:t>
            </a:r>
            <a:endParaRPr lang="ru-RU" i="1" dirty="0"/>
          </a:p>
        </p:txBody>
      </p:sp>
      <p:pic>
        <p:nvPicPr>
          <p:cNvPr id="4106" name="Picture 10" descr="Výsledek obrázku pro l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" y="4634460"/>
            <a:ext cx="2559413" cy="1620290"/>
          </a:xfrm>
          <a:prstGeom prst="rect">
            <a:avLst/>
          </a:prstGeom>
          <a:noFill/>
        </p:spPr>
      </p:pic>
      <p:pic>
        <p:nvPicPr>
          <p:cNvPr id="4108" name="Picture 12" descr="Výsledek obrázku pro nervous 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679" y="4336871"/>
            <a:ext cx="1713321" cy="2284429"/>
          </a:xfrm>
          <a:prstGeom prst="rect">
            <a:avLst/>
          </a:prstGeom>
          <a:noFill/>
        </p:spPr>
      </p:pic>
      <p:pic>
        <p:nvPicPr>
          <p:cNvPr id="4110" name="Picture 14" descr="Výsledek obrázku pro lun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711" y="4608334"/>
            <a:ext cx="2221683" cy="166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46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9069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Chitosan</a:t>
            </a:r>
            <a:r>
              <a:rPr lang="ru-RU" sz="4000" dirty="0" smtClean="0"/>
              <a:t>:</a:t>
            </a:r>
            <a:r>
              <a:rPr lang="en-GB" sz="4000" dirty="0" smtClean="0"/>
              <a:t> </a:t>
            </a:r>
            <a:r>
              <a:rPr lang="en-GB" sz="4000" dirty="0" smtClean="0"/>
              <a:t>Gene Therapy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238292" y="1091563"/>
            <a:ext cx="4776500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Factors affecting the DNA delivery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Molecular </a:t>
            </a:r>
            <a:r>
              <a:rPr lang="en-GB" sz="2000" b="1" dirty="0" smtClean="0"/>
              <a:t>weight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Chemical modification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Presence of ligand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Deacetylation degree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N/P ratio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Salt form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err="1" smtClean="0"/>
              <a:t>pDNA</a:t>
            </a:r>
            <a:r>
              <a:rPr lang="en-GB" sz="2000" dirty="0" smtClean="0"/>
              <a:t> concentration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Presence of additives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Preparation technique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Administration route</a:t>
            </a:r>
          </a:p>
          <a:p>
            <a:endParaRPr lang="en-GB" sz="2000" dirty="0" smtClean="0"/>
          </a:p>
          <a:p>
            <a:r>
              <a:rPr lang="cs-CZ" sz="2000" dirty="0">
                <a:solidFill>
                  <a:srgbClr val="2E2E2E"/>
                </a:solidFill>
                <a:latin typeface="Arial" panose="020B0604020202020204" pitchFamily="34" charset="0"/>
              </a:rPr>
              <a:t> </a:t>
            </a:r>
            <a:endParaRPr lang="cs-C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53837" y="1060785"/>
            <a:ext cx="26959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Chitosan derivatives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5456968" y="17338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Hydrophilic modification </a:t>
            </a:r>
          </a:p>
          <a:p>
            <a:r>
              <a:rPr lang="en-US" i="1" dirty="0" smtClean="0"/>
              <a:t>PEG-CS</a:t>
            </a:r>
          </a:p>
          <a:p>
            <a:r>
              <a:rPr lang="en-US" i="1" dirty="0" smtClean="0"/>
              <a:t>PEI-CS TMC</a:t>
            </a:r>
          </a:p>
          <a:p>
            <a:r>
              <a:rPr lang="en-US" i="1" dirty="0" smtClean="0"/>
              <a:t>PEG-g-TMC</a:t>
            </a:r>
            <a:endParaRPr lang="en-US" i="1" dirty="0"/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000186" y="2102198"/>
            <a:ext cx="2147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</a:t>
            </a:r>
          </a:p>
          <a:p>
            <a:r>
              <a:rPr lang="en-US" dirty="0" smtClean="0"/>
              <a:t>Stability</a:t>
            </a:r>
          </a:p>
          <a:p>
            <a:r>
              <a:rPr lang="en-US" dirty="0" err="1" smtClean="0"/>
              <a:t>Trasfection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6968" y="30282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Hydrophobic </a:t>
            </a:r>
            <a:r>
              <a:rPr lang="en-US" b="1" i="1" dirty="0"/>
              <a:t>modification </a:t>
            </a:r>
          </a:p>
          <a:p>
            <a:r>
              <a:rPr lang="en-US" i="1" dirty="0" smtClean="0"/>
              <a:t>L-Phenylalanine-CS</a:t>
            </a:r>
          </a:p>
          <a:p>
            <a:r>
              <a:rPr lang="en-US" i="1" dirty="0" smtClean="0"/>
              <a:t>Stearic acid –CS</a:t>
            </a:r>
          </a:p>
          <a:p>
            <a:r>
              <a:rPr lang="en-US" i="1" dirty="0" err="1" smtClean="0"/>
              <a:t>Urocanic</a:t>
            </a:r>
            <a:r>
              <a:rPr lang="en-US" i="1" dirty="0" smtClean="0"/>
              <a:t> acid-CS</a:t>
            </a:r>
            <a:endParaRPr lang="en-US" i="1" dirty="0"/>
          </a:p>
        </p:txBody>
      </p:sp>
      <p:sp>
        <p:nvSpPr>
          <p:cNvPr id="11" name="Right Arrow 10"/>
          <p:cNvSpPr/>
          <p:nvPr/>
        </p:nvSpPr>
        <p:spPr>
          <a:xfrm>
            <a:off x="7068355" y="2324630"/>
            <a:ext cx="1700011" cy="39924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353837" y="3596067"/>
            <a:ext cx="1700011" cy="39924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31121" y="3228616"/>
            <a:ext cx="284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 endosomal rupture</a:t>
            </a:r>
          </a:p>
          <a:p>
            <a:r>
              <a:rPr lang="en-US" dirty="0" smtClean="0"/>
              <a:t>Interaction with DNA</a:t>
            </a:r>
          </a:p>
          <a:p>
            <a:r>
              <a:rPr lang="en-US" dirty="0" err="1" smtClean="0"/>
              <a:t>Muchoadesivity</a:t>
            </a:r>
            <a:endParaRPr lang="en-US" dirty="0" smtClean="0"/>
          </a:p>
          <a:p>
            <a:r>
              <a:rPr lang="en-US" dirty="0" smtClean="0"/>
              <a:t>Cellular uptake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56968" y="424670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Ligand modification</a:t>
            </a:r>
          </a:p>
          <a:p>
            <a:r>
              <a:rPr lang="en-US" i="1" dirty="0" smtClean="0"/>
              <a:t>Folic Acid-CS</a:t>
            </a:r>
          </a:p>
          <a:p>
            <a:r>
              <a:rPr lang="en-US" i="1" dirty="0" smtClean="0"/>
              <a:t>Transferrin-CS</a:t>
            </a:r>
          </a:p>
          <a:p>
            <a:r>
              <a:rPr lang="en-US" i="1" dirty="0" smtClean="0"/>
              <a:t>Mannose-CS</a:t>
            </a:r>
          </a:p>
          <a:p>
            <a:r>
              <a:rPr lang="en-US" i="1" dirty="0" smtClean="0"/>
              <a:t>Galactose-CS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353836" y="4891213"/>
            <a:ext cx="1700011" cy="39924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56215" y="4767669"/>
            <a:ext cx="1587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Selectivity</a:t>
            </a:r>
          </a:p>
          <a:p>
            <a:r>
              <a:rPr lang="en-US" dirty="0" smtClean="0"/>
              <a:t>Cellular uptake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56968" y="57769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Thermosensitive modification</a:t>
            </a:r>
          </a:p>
          <a:p>
            <a:r>
              <a:rPr lang="en-US" i="1" dirty="0" smtClean="0"/>
              <a:t>TMC-N-isopropyl-acrylamide</a:t>
            </a:r>
          </a:p>
          <a:p>
            <a:r>
              <a:rPr lang="en-US" i="1" dirty="0" smtClean="0"/>
              <a:t>Poly-acrylamide-vinyl laureate-CS</a:t>
            </a:r>
          </a:p>
        </p:txBody>
      </p:sp>
    </p:spTree>
    <p:extLst>
      <p:ext uri="{BB962C8B-B14F-4D97-AF65-F5344CB8AC3E}">
        <p14:creationId xmlns="" xmlns:p14="http://schemas.microsoft.com/office/powerpoint/2010/main" val="2111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7" y="98669"/>
            <a:ext cx="40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0457" y="1721666"/>
            <a:ext cx="1152757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Chitosan </a:t>
            </a:r>
            <a:r>
              <a:rPr lang="en-US" sz="2000" dirty="0"/>
              <a:t>represents a promising material for delivery of active pharmaceutical ingredients (API) and </a:t>
            </a:r>
            <a:r>
              <a:rPr lang="en-US" sz="2000" dirty="0" smtClean="0"/>
              <a:t>genes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</a:t>
            </a:r>
            <a:r>
              <a:rPr lang="en-US" sz="2000" dirty="0"/>
              <a:t>results have been obtained </a:t>
            </a:r>
            <a:r>
              <a:rPr lang="en-US" sz="2000" i="1" dirty="0"/>
              <a:t>in vitro </a:t>
            </a:r>
            <a:r>
              <a:rPr lang="en-US" sz="2000" dirty="0"/>
              <a:t>and </a:t>
            </a:r>
            <a:r>
              <a:rPr lang="en-US" sz="2000" i="1" dirty="0"/>
              <a:t>in </a:t>
            </a:r>
            <a:r>
              <a:rPr lang="en-US" sz="2000" i="1" dirty="0" smtClean="0"/>
              <a:t>vivo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</a:t>
            </a:r>
            <a:r>
              <a:rPr lang="en-US" sz="2000" dirty="0" smtClean="0"/>
              <a:t>till </a:t>
            </a:r>
            <a:r>
              <a:rPr lang="en-US" sz="2000" dirty="0"/>
              <a:t>some drawbacks have to be </a:t>
            </a:r>
            <a:r>
              <a:rPr lang="en-US" sz="2000" dirty="0" smtClean="0"/>
              <a:t>solved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457" y="9442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As evidenced by the last 10 years </a:t>
            </a:r>
            <a:r>
              <a:rPr lang="en-US" sz="2400" dirty="0" smtClean="0"/>
              <a:t>literature….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100" name="Picture 4" descr="Výsledek obrázku pro drug delivery vec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48" y="2422047"/>
            <a:ext cx="4274936" cy="4120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drug delivery vec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4" y="3629880"/>
            <a:ext cx="4525806" cy="2828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6297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Chitin and Chitosan : Introduction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097" y="2536811"/>
            <a:ext cx="1384287" cy="1039261"/>
          </a:xfrm>
          <a:prstGeom prst="rect">
            <a:avLst/>
          </a:prstGeom>
        </p:spPr>
      </p:pic>
      <p:pic>
        <p:nvPicPr>
          <p:cNvPr id="6" name="Picture 5" descr="DSC00109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66" y="2836283"/>
            <a:ext cx="1439110" cy="10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461" y="1232485"/>
            <a:ext cx="2996294" cy="11375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8891" y="1066478"/>
            <a:ext cx="3115060" cy="1207567"/>
          </a:xfrm>
          <a:prstGeom prst="rect">
            <a:avLst/>
          </a:prstGeom>
        </p:spPr>
      </p:pic>
      <p:sp>
        <p:nvSpPr>
          <p:cNvPr id="11" name="Šipka doprava 10"/>
          <p:cNvSpPr/>
          <p:nvPr/>
        </p:nvSpPr>
        <p:spPr>
          <a:xfrm>
            <a:off x="4571374" y="1666009"/>
            <a:ext cx="2402494" cy="46397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991382" y="1140793"/>
            <a:ext cx="156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Deacetylation</a:t>
            </a:r>
          </a:p>
          <a:p>
            <a:r>
              <a:rPr lang="en-GB" dirty="0" smtClean="0"/>
              <a:t>Alkaline media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41671" y="2330785"/>
            <a:ext cx="29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Chitosan DD &gt; 50%</a:t>
            </a:r>
            <a:r>
              <a:rPr lang="ru-RU" dirty="0" smtClean="0"/>
              <a:t>; DA &lt;50%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87814" y="2222839"/>
            <a:ext cx="1677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Temperature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pH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13499" y="3712483"/>
            <a:ext cx="372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natural polymer for abundance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Exoskeleton of arthropods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Cell walls of fungi and yeast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INSOLUBLE</a:t>
            </a:r>
            <a:endParaRPr lang="cs-CZ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8494" y="3778601"/>
            <a:ext cx="797460" cy="1184463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58360" y="4098708"/>
            <a:ext cx="53336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Chitosan is the only </a:t>
            </a:r>
            <a:r>
              <a:rPr lang="en-GB" dirty="0" err="1" smtClean="0"/>
              <a:t>pseudonatural</a:t>
            </a:r>
            <a:r>
              <a:rPr lang="en-GB" dirty="0" smtClean="0"/>
              <a:t> cationic polymer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/>
              <a:t>Semicrystalline</a:t>
            </a:r>
            <a:r>
              <a:rPr lang="en-GB" dirty="0" smtClean="0"/>
              <a:t> in solid </a:t>
            </a:r>
            <a:r>
              <a:rPr lang="en-GB" dirty="0" smtClean="0"/>
              <a:t>state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Soluble in water at pH &lt; 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err="1" smtClean="0"/>
              <a:t>pKa</a:t>
            </a:r>
            <a:r>
              <a:rPr lang="en-GB" b="1" dirty="0" smtClean="0"/>
              <a:t> ~ 6.5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Simple</a:t>
            </a:r>
            <a:r>
              <a:rPr lang="en-GB" dirty="0" smtClean="0"/>
              <a:t> </a:t>
            </a:r>
            <a:r>
              <a:rPr lang="en-GB" dirty="0" smtClean="0"/>
              <a:t>to process</a:t>
            </a:r>
            <a:endParaRPr lang="cs-CZ" dirty="0"/>
          </a:p>
        </p:txBody>
      </p:sp>
      <p:pic>
        <p:nvPicPr>
          <p:cNvPr id="1028" name="Picture 4" descr="Výsledek obrázku pro chitosan crystalline stru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6" y="5060194"/>
            <a:ext cx="5637773" cy="1651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98760" y="5392434"/>
            <a:ext cx="1263445" cy="1270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8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6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Chitosan : properties</a:t>
            </a:r>
            <a:endParaRPr lang="en-US" sz="4000" dirty="0"/>
          </a:p>
        </p:txBody>
      </p:sp>
      <p:pic>
        <p:nvPicPr>
          <p:cNvPr id="1026" name="Picture 2" descr="Výsledek obrázku pro chitos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43" y="1097190"/>
            <a:ext cx="3783146" cy="1649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06277" y="2785895"/>
            <a:ext cx="44915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Physiochemical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Cationic polyamine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High charge density at pH &lt;6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Form gel with </a:t>
            </a:r>
            <a:r>
              <a:rPr lang="en-GB" dirty="0" err="1" smtClean="0"/>
              <a:t>polyanions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Forms salts with organic and inorganic acid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Linear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Wide range of Mw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Chelate certain transition metals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Reactive amino/hydroxyl groups</a:t>
            </a:r>
          </a:p>
          <a:p>
            <a:endParaRPr lang="en-GB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12420" y="2792656"/>
            <a:ext cx="34906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Biocompatible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Biodegradable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Non toxic LD50&gt; 16g/Kg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Haemostatic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Bacteriostatic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/>
              <a:t>Fungistatic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/>
              <a:t>Anticholestreremic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Spermicidal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 smtClean="0"/>
              <a:t>Anticancerogenic</a:t>
            </a:r>
            <a:r>
              <a:rPr lang="en-GB" dirty="0" smtClean="0"/>
              <a:t> (still not clear)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4" name="Bent-Up Arrow 3"/>
          <p:cNvSpPr/>
          <p:nvPr/>
        </p:nvSpPr>
        <p:spPr>
          <a:xfrm rot="10800000">
            <a:off x="1481069" y="1765162"/>
            <a:ext cx="1670984" cy="82472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0800000" flipH="1">
            <a:off x="7411204" y="1817675"/>
            <a:ext cx="1434972" cy="824727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93154" y="999448"/>
            <a:ext cx="3783146" cy="184545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6662058" y="2063931"/>
            <a:ext cx="444137" cy="4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91051" y="1915885"/>
            <a:ext cx="444137" cy="4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56811" y="1341119"/>
            <a:ext cx="444137" cy="4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27863" y="2285999"/>
            <a:ext cx="444137" cy="4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62103" y="1737359"/>
            <a:ext cx="444137" cy="40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3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076" y="-11204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Chitosan derivatives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255918" y="2798239"/>
            <a:ext cx="48027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O-and N-</a:t>
            </a:r>
            <a:r>
              <a:rPr lang="cs-CZ" sz="2400" dirty="0" err="1" smtClean="0"/>
              <a:t>Carboxymethlchitosans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Chitosan</a:t>
            </a:r>
            <a:r>
              <a:rPr lang="cs-CZ" sz="2400" dirty="0" smtClean="0"/>
              <a:t> 6-O-</a:t>
            </a:r>
            <a:r>
              <a:rPr lang="en-GB" sz="2400" dirty="0" smtClean="0"/>
              <a:t> and N-</a:t>
            </a:r>
            <a:r>
              <a:rPr lang="cs-CZ" sz="2400" dirty="0" err="1" smtClean="0"/>
              <a:t>sulfate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 smtClean="0"/>
              <a:t>Chitosan-grafted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copolymers</a:t>
            </a:r>
            <a:endParaRPr lang="en-GB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 smtClean="0"/>
              <a:t>Carbohydrate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branched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chitosans</a:t>
            </a:r>
            <a:endParaRPr lang="en-GB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Alkylated</a:t>
            </a:r>
            <a:r>
              <a:rPr lang="cs-CZ" sz="2400" dirty="0" smtClean="0"/>
              <a:t> </a:t>
            </a:r>
            <a:r>
              <a:rPr lang="cs-CZ" sz="2400" dirty="0" err="1" smtClean="0"/>
              <a:t>chitosans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Cyclodextrin-linked</a:t>
            </a:r>
            <a:r>
              <a:rPr lang="cs-CZ" sz="2400" dirty="0" smtClean="0"/>
              <a:t> </a:t>
            </a:r>
            <a:r>
              <a:rPr lang="cs-CZ" sz="2400" dirty="0" err="1" smtClean="0"/>
              <a:t>chitosans</a:t>
            </a:r>
            <a:endParaRPr lang="cs-CZ" sz="2400" dirty="0"/>
          </a:p>
        </p:txBody>
      </p:sp>
      <p:sp>
        <p:nvSpPr>
          <p:cNvPr id="5" name="Šipka doprava 4"/>
          <p:cNvSpPr/>
          <p:nvPr/>
        </p:nvSpPr>
        <p:spPr>
          <a:xfrm>
            <a:off x="5159911" y="3617322"/>
            <a:ext cx="1157928" cy="36640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ýsledek obrázku pro polylact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43" y="871276"/>
            <a:ext cx="1789562" cy="53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alginic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443" y="2055143"/>
            <a:ext cx="1615331" cy="586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478719" y="305702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Alginic</a:t>
            </a:r>
            <a:r>
              <a:rPr lang="en-GB" dirty="0" smtClean="0"/>
              <a:t> acid</a:t>
            </a:r>
            <a:endParaRPr lang="cs-CZ" dirty="0"/>
          </a:p>
        </p:txBody>
      </p:sp>
      <p:pic>
        <p:nvPicPr>
          <p:cNvPr id="2054" name="Picture 6" descr="Výsledek obrázku pro pectic ac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90" y="1972013"/>
            <a:ext cx="987484" cy="866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715323" y="305975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Pectic</a:t>
            </a:r>
            <a:r>
              <a:rPr lang="en-GB" dirty="0" smtClean="0"/>
              <a:t> acid</a:t>
            </a:r>
            <a:endParaRPr lang="cs-CZ" dirty="0"/>
          </a:p>
        </p:txBody>
      </p:sp>
      <p:pic>
        <p:nvPicPr>
          <p:cNvPr id="2058" name="Picture 10" descr="Výsledek obrázku pro dextran 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65" y="1752081"/>
            <a:ext cx="1623977" cy="1169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86224" y="3059758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Dextran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359426" y="582692"/>
            <a:ext cx="1927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PDLLA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PLLA</a:t>
            </a:r>
          </a:p>
          <a:p>
            <a:pPr>
              <a:buFont typeface="Wingdings" pitchFamily="2" charset="2"/>
              <a:buChar char="§"/>
            </a:pPr>
            <a:r>
              <a:rPr lang="en-GB" dirty="0" err="1" smtClean="0"/>
              <a:t>Carboxy</a:t>
            </a:r>
            <a:r>
              <a:rPr lang="en-GB" dirty="0" smtClean="0"/>
              <a:t> enriched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Branched</a:t>
            </a:r>
            <a:endParaRPr lang="cs-CZ" dirty="0"/>
          </a:p>
        </p:txBody>
      </p:sp>
      <p:pic>
        <p:nvPicPr>
          <p:cNvPr id="2060" name="Picture 12" descr="Výsledek obrázku pro folic ac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6" y="3769520"/>
            <a:ext cx="1730867" cy="632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947624" y="4616316"/>
            <a:ext cx="104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Folic acid</a:t>
            </a:r>
            <a:endParaRPr lang="cs-CZ" dirty="0"/>
          </a:p>
        </p:txBody>
      </p:sp>
      <p:pic>
        <p:nvPicPr>
          <p:cNvPr id="2062" name="Picture 14" descr="Výsledek obrázku pro DT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10" y="5235842"/>
            <a:ext cx="1270959" cy="730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086224" y="6111453"/>
            <a:ext cx="67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DTPA</a:t>
            </a:r>
            <a:endParaRPr lang="cs-CZ" dirty="0"/>
          </a:p>
        </p:txBody>
      </p:sp>
      <p:pic>
        <p:nvPicPr>
          <p:cNvPr id="2064" name="Picture 16" descr="Výsledek obrázku pro doxorubic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76" y="3625060"/>
            <a:ext cx="1212425" cy="980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614285" y="4645360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Doxorubicin</a:t>
            </a:r>
            <a:endParaRPr lang="cs-CZ" dirty="0"/>
          </a:p>
        </p:txBody>
      </p:sp>
      <p:pic>
        <p:nvPicPr>
          <p:cNvPr id="2066" name="Picture 18" descr="Výsledek obrázku pro fluoresc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95" y="5429972"/>
            <a:ext cx="1089129" cy="731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530507" y="6201417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Fluorescein</a:t>
            </a:r>
            <a:endParaRPr lang="cs-CZ" dirty="0"/>
          </a:p>
        </p:txBody>
      </p:sp>
      <p:pic>
        <p:nvPicPr>
          <p:cNvPr id="2068" name="Picture 20" descr="Výsledek obrázku pro Bovine serum album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08" y="3479857"/>
            <a:ext cx="1211756" cy="1211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0885699" y="4639369"/>
            <a:ext cx="5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BSA</a:t>
            </a:r>
            <a:endParaRPr lang="cs-CZ" dirty="0"/>
          </a:p>
        </p:txBody>
      </p:sp>
      <p:pic>
        <p:nvPicPr>
          <p:cNvPr id="2070" name="Picture 22" descr="Výsledek obrázku pro ED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49" y="5205840"/>
            <a:ext cx="1221566" cy="995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8995264" y="6214381"/>
            <a:ext cx="66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EDTA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6606566" y="365125"/>
            <a:ext cx="5337195" cy="64350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56754" y="1259118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Reactive amino</a:t>
            </a:r>
            <a:r>
              <a:rPr lang="ru-RU" sz="2800" dirty="0" smtClean="0"/>
              <a:t> (C</a:t>
            </a:r>
            <a:r>
              <a:rPr lang="ru-RU" dirty="0" smtClean="0"/>
              <a:t>2</a:t>
            </a:r>
            <a:r>
              <a:rPr lang="ru-RU" sz="2800" dirty="0" smtClean="0"/>
              <a:t>)</a:t>
            </a:r>
            <a:r>
              <a:rPr lang="en-GB" sz="2800" dirty="0" smtClean="0"/>
              <a:t> and hydroxyl groups in C</a:t>
            </a:r>
            <a:r>
              <a:rPr lang="en-GB" dirty="0" smtClean="0"/>
              <a:t>3</a:t>
            </a:r>
            <a:r>
              <a:rPr lang="en-GB" sz="2800" dirty="0" smtClean="0"/>
              <a:t>-C</a:t>
            </a:r>
            <a:r>
              <a:rPr lang="en-GB" dirty="0" smtClean="0"/>
              <a:t>6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8061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051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Chitosan: applications</a:t>
            </a:r>
            <a:endParaRPr lang="cs-CZ" sz="4000" dirty="0"/>
          </a:p>
        </p:txBody>
      </p:sp>
      <p:pic>
        <p:nvPicPr>
          <p:cNvPr id="1026" name="Picture 2" descr="Výsledek obrázku pro chitosan biomedical appl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" y="1075048"/>
            <a:ext cx="8213224" cy="3023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164205" y="4021431"/>
            <a:ext cx="1139783" cy="5795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819" y="4536904"/>
            <a:ext cx="3036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Tissue Engineering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Biosensor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Wound dressing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Antibacterial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Drug and Gene delivery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24" y="981710"/>
            <a:ext cx="3886889" cy="49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3947" y="6043222"/>
            <a:ext cx="412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Nutraceuticals </a:t>
            </a:r>
            <a:r>
              <a:rPr lang="en-US" sz="1200" dirty="0" err="1" smtClean="0"/>
              <a:t>World,WebMD,EUCHIS,Market</a:t>
            </a:r>
            <a:r>
              <a:rPr lang="en-US" sz="1200" dirty="0" smtClean="0"/>
              <a:t> Research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049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432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</a:t>
            </a:r>
            <a:r>
              <a:rPr lang="en-GB" sz="4000" dirty="0" err="1" smtClean="0"/>
              <a:t>Chitosan</a:t>
            </a:r>
            <a:r>
              <a:rPr lang="en-GB" sz="4000" dirty="0" smtClean="0"/>
              <a:t>: </a:t>
            </a:r>
            <a:r>
              <a:rPr lang="en-GB" sz="4000" dirty="0" smtClean="0"/>
              <a:t>Drug delivery</a:t>
            </a:r>
            <a:endParaRPr lang="cs-CZ" sz="4000" dirty="0"/>
          </a:p>
        </p:txBody>
      </p:sp>
      <p:sp>
        <p:nvSpPr>
          <p:cNvPr id="4" name="Rectangle 3"/>
          <p:cNvSpPr/>
          <p:nvPr/>
        </p:nvSpPr>
        <p:spPr>
          <a:xfrm>
            <a:off x="168499" y="1171446"/>
            <a:ext cx="11436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Drug delivery</a:t>
            </a:r>
            <a:r>
              <a:rPr lang="en-US" dirty="0"/>
              <a:t> refers to approaches, formulations, technologies, and systems for transporting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pharmaceutical</a:t>
            </a:r>
            <a:r>
              <a:rPr lang="en-US" dirty="0"/>
              <a:t> 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en-US" dirty="0" smtClean="0"/>
              <a:t>compound </a:t>
            </a:r>
            <a:r>
              <a:rPr lang="en-US" dirty="0"/>
              <a:t>in the body </a:t>
            </a:r>
            <a:r>
              <a:rPr lang="en-US" dirty="0" smtClean="0"/>
              <a:t>to </a:t>
            </a:r>
            <a:r>
              <a:rPr lang="en-US" dirty="0"/>
              <a:t>safely achieve its </a:t>
            </a:r>
            <a:r>
              <a:rPr lang="ru-RU" dirty="0" err="1" smtClean="0"/>
              <a:t>therapeutic</a:t>
            </a:r>
            <a:r>
              <a:rPr lang="ru-RU" dirty="0" smtClean="0"/>
              <a:t> </a:t>
            </a:r>
            <a:r>
              <a:rPr lang="ru-RU" dirty="0" err="1" smtClean="0"/>
              <a:t>effect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6994" y="3461377"/>
            <a:ext cx="11011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drug carrier</a:t>
            </a:r>
            <a:r>
              <a:rPr lang="en-US" dirty="0"/>
              <a:t> is any substrate used </a:t>
            </a:r>
            <a:r>
              <a:rPr lang="en-US" dirty="0" smtClean="0"/>
              <a:t>to improve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selectivity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effectiveness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safety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drug </a:t>
            </a:r>
            <a:r>
              <a:rPr lang="en-US" dirty="0"/>
              <a:t>administration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994" y="1976273"/>
            <a:ext cx="6284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Injection based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Transdermal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Carrier-based</a:t>
            </a:r>
            <a:endParaRPr lang="en-US" b="1" dirty="0"/>
          </a:p>
        </p:txBody>
      </p:sp>
      <p:pic>
        <p:nvPicPr>
          <p:cNvPr id="1028" name="Picture 4" descr="Výsledek obrázku pro pi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61" y="2045600"/>
            <a:ext cx="1573404" cy="1047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ransdermal p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98" y="1917235"/>
            <a:ext cx="1524031" cy="1143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inj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51" y="1847906"/>
            <a:ext cx="2030042" cy="135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9" y="5011770"/>
            <a:ext cx="1397651" cy="1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45" y="4385730"/>
            <a:ext cx="1622689" cy="15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84" y="4934067"/>
            <a:ext cx="1428952" cy="17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5" y="3960252"/>
            <a:ext cx="15287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97" y="4934066"/>
            <a:ext cx="1497034" cy="154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95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61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Chitosan</a:t>
            </a:r>
            <a:r>
              <a:rPr lang="en-GB" sz="4000" dirty="0" smtClean="0"/>
              <a:t>: </a:t>
            </a:r>
            <a:r>
              <a:rPr lang="en-GB" sz="4000" dirty="0" smtClean="0"/>
              <a:t>Drug delivery</a:t>
            </a:r>
            <a:endParaRPr lang="cs-CZ" sz="4000" dirty="0"/>
          </a:p>
        </p:txBody>
      </p:sp>
      <p:pic>
        <p:nvPicPr>
          <p:cNvPr id="2050" name="Picture 2" descr="Výsledek obrázku pro chitosan drug deliv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2" y="1529739"/>
            <a:ext cx="5333088" cy="4126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096000" y="620588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i="1" dirty="0" err="1" smtClean="0"/>
              <a:t>Nanotechnology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and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Nanomaterial</a:t>
            </a:r>
            <a:r>
              <a:rPr lang="ru-RU" sz="1200" i="1" dirty="0" smtClean="0"/>
              <a:t> </a:t>
            </a:r>
            <a:r>
              <a:rPr lang="en-US" sz="1200" i="1" dirty="0" smtClean="0"/>
              <a:t>ISBN 978-953-51-1628-8,</a:t>
            </a:r>
            <a:r>
              <a:rPr lang="en-US" sz="1200" i="1" dirty="0" smtClean="0">
                <a:solidFill>
                  <a:srgbClr val="AAAAAA"/>
                </a:solidFill>
                <a:latin typeface="Georgia" panose="02040502050405020303" pitchFamily="18" charset="0"/>
              </a:rPr>
              <a:t> 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66678" y="1088645"/>
            <a:ext cx="53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Chitosan to protect environmental sensible molecules</a:t>
            </a:r>
            <a:endParaRPr lang="cs-CZ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237" y="6392482"/>
            <a:ext cx="2699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Chem. </a:t>
            </a:r>
            <a:r>
              <a:rPr lang="en-US" sz="1200" i="1" dirty="0" err="1" smtClean="0"/>
              <a:t>Commun</a:t>
            </a:r>
            <a:r>
              <a:rPr lang="en-US" sz="1200" i="1" dirty="0" smtClean="0"/>
              <a:t>., 2014,50, 13268-13271</a:t>
            </a:r>
            <a:endParaRPr lang="ru-RU" sz="1200" i="1" dirty="0"/>
          </a:p>
        </p:txBody>
      </p:sp>
      <p:pic>
        <p:nvPicPr>
          <p:cNvPr id="9218" name="Picture 2" descr="Výsledek obrázku pro chitosan in drug delivery of anticancer dr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4" y="4118624"/>
            <a:ext cx="4415246" cy="22121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362995"/>
            <a:ext cx="388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Chitosan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/>
              <a:t>stimuli</a:t>
            </a:r>
            <a:r>
              <a:rPr lang="ru-RU" b="1" dirty="0" smtClean="0"/>
              <a:t> </a:t>
            </a:r>
            <a:r>
              <a:rPr lang="ru-RU" b="1" dirty="0" err="1" smtClean="0"/>
              <a:t>responsive</a:t>
            </a:r>
            <a:r>
              <a:rPr lang="ru-RU" b="1" dirty="0" smtClean="0"/>
              <a:t> </a:t>
            </a:r>
            <a:r>
              <a:rPr lang="ru-RU" b="1" dirty="0" err="1" smtClean="0"/>
              <a:t>release</a:t>
            </a:r>
            <a:endParaRPr lang="ru-RU" b="1" dirty="0"/>
          </a:p>
        </p:txBody>
      </p:sp>
      <p:pic>
        <p:nvPicPr>
          <p:cNvPr id="9220" name="Picture 4" descr="Výsledek obrázku pro chitosan in drug delivery of anticancer dr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" y="1321832"/>
            <a:ext cx="4064587" cy="25447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875212"/>
            <a:ext cx="49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Chitosan</a:t>
            </a:r>
            <a:r>
              <a:rPr lang="ru-RU" b="1" dirty="0" smtClean="0"/>
              <a:t> </a:t>
            </a:r>
            <a:r>
              <a:rPr lang="ru-RU" b="1" dirty="0" err="1" smtClean="0"/>
              <a:t>based</a:t>
            </a:r>
            <a:r>
              <a:rPr lang="ru-RU" b="1" dirty="0" smtClean="0"/>
              <a:t> </a:t>
            </a:r>
            <a:r>
              <a:rPr lang="ru-RU" b="1" dirty="0" err="1" smtClean="0"/>
              <a:t>pro-drug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/>
              <a:t>intracellular</a:t>
            </a:r>
            <a:r>
              <a:rPr lang="ru-RU" b="1" dirty="0" smtClean="0"/>
              <a:t> </a:t>
            </a:r>
            <a:r>
              <a:rPr lang="ru-RU" b="1" dirty="0" err="1" smtClean="0"/>
              <a:t>delivery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823" y="3827417"/>
            <a:ext cx="1980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err="1" smtClean="0"/>
              <a:t>Nanotechnology</a:t>
            </a:r>
            <a:r>
              <a:rPr lang="ru-RU" sz="1200" i="1" dirty="0" smtClean="0"/>
              <a:t>, 2015,25,25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289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595" y="1"/>
            <a:ext cx="10147169" cy="8861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Chitosan: Drug delivery</a:t>
            </a:r>
            <a:endParaRPr lang="cs-CZ" sz="4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882382"/>
              </p:ext>
            </p:extLst>
          </p:nvPr>
        </p:nvGraphicFramePr>
        <p:xfrm>
          <a:off x="509856" y="950763"/>
          <a:ext cx="11123629" cy="545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44"/>
                <a:gridCol w="3564922"/>
                <a:gridCol w="5590163"/>
              </a:tblGrid>
              <a:tr h="6689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r>
                        <a:rPr lang="en-GB" sz="1600" baseline="0" dirty="0" smtClean="0"/>
                        <a:t> of system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Method of preparation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Active Pharmaceutical Ingredient</a:t>
                      </a:r>
                      <a:r>
                        <a:rPr lang="en-GB" sz="1600" baseline="0" dirty="0" smtClean="0"/>
                        <a:t> (API)</a:t>
                      </a:r>
                      <a:endParaRPr lang="cs-CZ" sz="1600" dirty="0"/>
                    </a:p>
                  </a:txBody>
                  <a:tcPr/>
                </a:tc>
              </a:tr>
              <a:tr h="6689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Tablets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/>
                        <a:t>Matrix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/>
                        <a:t>Coating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5-ASA, </a:t>
                      </a:r>
                      <a:r>
                        <a:rPr lang="cs-CZ" sz="1600" dirty="0" err="1" smtClean="0"/>
                        <a:t>Diclofenac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Sodium</a:t>
                      </a:r>
                      <a:r>
                        <a:rPr lang="en-GB" sz="1600" dirty="0" smtClean="0"/>
                        <a:t>,</a:t>
                      </a:r>
                      <a:r>
                        <a:rPr lang="cs-CZ" sz="1600" dirty="0" smtClean="0"/>
                        <a:t>  </a:t>
                      </a:r>
                      <a:r>
                        <a:rPr lang="cs-CZ" sz="1600" dirty="0" err="1" smtClean="0"/>
                        <a:t>Theophylline</a:t>
                      </a:r>
                      <a:r>
                        <a:rPr lang="en-GB" sz="1600" dirty="0" smtClean="0"/>
                        <a:t>,</a:t>
                      </a:r>
                      <a:r>
                        <a:rPr lang="cs-CZ" sz="1600" dirty="0" smtClean="0"/>
                        <a:t>  </a:t>
                      </a:r>
                      <a:r>
                        <a:rPr lang="cs-CZ" sz="1600" dirty="0" err="1" smtClean="0"/>
                        <a:t>Mesalamine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Glipizide</a:t>
                      </a:r>
                      <a:r>
                        <a:rPr lang="en-GB" sz="1600" dirty="0" smtClean="0"/>
                        <a:t>, </a:t>
                      </a:r>
                      <a:r>
                        <a:rPr lang="cs-CZ" sz="1600" dirty="0" err="1" smtClean="0"/>
                        <a:t>Propranolol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HCl</a:t>
                      </a:r>
                      <a:r>
                        <a:rPr lang="en-GB" sz="1600" dirty="0" smtClean="0"/>
                        <a:t>, Ibuprofen, </a:t>
                      </a:r>
                      <a:r>
                        <a:rPr lang="en-GB" sz="1600" dirty="0" err="1" smtClean="0"/>
                        <a:t>Ketoprofen</a:t>
                      </a:r>
                      <a:endParaRPr lang="cs-CZ" sz="1600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Capsules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 smtClean="0"/>
                        <a:t>Capsule shell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Insulin, 5-ASA</a:t>
                      </a:r>
                      <a:endParaRPr lang="cs-CZ" sz="1600" dirty="0"/>
                    </a:p>
                  </a:txBody>
                  <a:tcPr/>
                </a:tc>
              </a:tr>
              <a:tr h="6689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Microspheres</a:t>
                      </a:r>
                    </a:p>
                    <a:p>
                      <a:r>
                        <a:rPr lang="en-GB" sz="1600" dirty="0" err="1" smtClean="0"/>
                        <a:t>Microparticles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smtClean="0"/>
                        <a:t>Emulsion cross-linking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cs-CZ" sz="1600" dirty="0" smtClean="0"/>
                        <a:t>Coacervation/precipitation </a:t>
                      </a:r>
                      <a:endParaRPr lang="en-GB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Spray-drying</a:t>
                      </a:r>
                      <a:endParaRPr lang="en-GB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gelation</a:t>
                      </a:r>
                      <a:r>
                        <a:rPr lang="cs-CZ" sz="1600" dirty="0" smtClean="0"/>
                        <a:t> </a:t>
                      </a:r>
                      <a:endParaRPr lang="en-GB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Sieving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method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Gentamicin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Sulphate</a:t>
                      </a:r>
                      <a:r>
                        <a:rPr lang="cs-CZ" sz="1600" dirty="0" smtClean="0"/>
                        <a:t>, Hemoglobin, </a:t>
                      </a:r>
                      <a:r>
                        <a:rPr lang="cs-CZ" sz="1600" dirty="0" err="1" smtClean="0"/>
                        <a:t>Diclofenac</a:t>
                      </a:r>
                      <a:r>
                        <a:rPr lang="cs-CZ" sz="1600" dirty="0" smtClean="0"/>
                        <a:t> </a:t>
                      </a:r>
                      <a:r>
                        <a:rPr lang="en-GB" sz="1600" dirty="0" smtClean="0"/>
                        <a:t>Sodium</a:t>
                      </a:r>
                      <a:r>
                        <a:rPr lang="cs-CZ" sz="1600" dirty="0" smtClean="0"/>
                        <a:t>, </a:t>
                      </a:r>
                      <a:r>
                        <a:rPr lang="cs-CZ" sz="1600" dirty="0" err="1" smtClean="0"/>
                        <a:t>Clarithromicin</a:t>
                      </a:r>
                      <a:r>
                        <a:rPr lang="en-GB" sz="1600" dirty="0" smtClean="0"/>
                        <a:t>,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Propranolol-HCl</a:t>
                      </a:r>
                      <a:r>
                        <a:rPr lang="en-GB" sz="1600" dirty="0" smtClean="0"/>
                        <a:t>,</a:t>
                      </a:r>
                      <a:r>
                        <a:rPr lang="cs-CZ" sz="1600" dirty="0" err="1" smtClean="0"/>
                        <a:t>Cimetidine</a:t>
                      </a:r>
                      <a:r>
                        <a:rPr lang="cs-CZ" sz="1600" dirty="0" smtClean="0"/>
                        <a:t>, </a:t>
                      </a:r>
                      <a:r>
                        <a:rPr lang="cs-CZ" sz="1600" dirty="0" err="1" smtClean="0"/>
                        <a:t>Famotidine</a:t>
                      </a:r>
                      <a:r>
                        <a:rPr lang="cs-CZ" sz="1600" dirty="0" smtClean="0"/>
                        <a:t>, </a:t>
                      </a:r>
                      <a:endParaRPr lang="en-GB" sz="1600" dirty="0" smtClean="0"/>
                    </a:p>
                    <a:p>
                      <a:r>
                        <a:rPr lang="cs-CZ" sz="1600" dirty="0" err="1" smtClean="0"/>
                        <a:t>Bovine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serum</a:t>
                      </a:r>
                      <a:r>
                        <a:rPr lang="cs-CZ" sz="1600" dirty="0" smtClean="0"/>
                        <a:t> albumin</a:t>
                      </a:r>
                      <a:r>
                        <a:rPr lang="en-GB" sz="1600" dirty="0" smtClean="0"/>
                        <a:t>, </a:t>
                      </a:r>
                      <a:r>
                        <a:rPr lang="cs-CZ" sz="1600" dirty="0" err="1" smtClean="0"/>
                        <a:t>Clozapine</a:t>
                      </a:r>
                      <a:r>
                        <a:rPr lang="en-GB" sz="1600" dirty="0" smtClean="0"/>
                        <a:t> , NSAID, Indomethacin</a:t>
                      </a:r>
                      <a:endParaRPr lang="cs-CZ" sz="1600" dirty="0"/>
                    </a:p>
                  </a:txBody>
                  <a:tcPr/>
                </a:tc>
              </a:tr>
              <a:tr h="66895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Nanospheres</a:t>
                      </a:r>
                      <a:r>
                        <a:rPr lang="en-GB" sz="1600" dirty="0" smtClean="0"/>
                        <a:t> Nanoparticles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Emulsion-droplet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coalescence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Coacervation</a:t>
                      </a:r>
                      <a:r>
                        <a:rPr lang="cs-CZ" sz="1600" dirty="0" smtClean="0"/>
                        <a:t>/ </a:t>
                      </a:r>
                      <a:r>
                        <a:rPr lang="cs-CZ" sz="1600" dirty="0" err="1" smtClean="0"/>
                        <a:t>precipitation</a:t>
                      </a:r>
                      <a:r>
                        <a:rPr lang="cs-CZ" sz="1600" dirty="0" smtClean="0"/>
                        <a:t> </a:t>
                      </a:r>
                      <a:endParaRPr lang="en-GB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gelation</a:t>
                      </a:r>
                      <a:r>
                        <a:rPr lang="cs-CZ" sz="1600" dirty="0" smtClean="0"/>
                        <a:t> </a:t>
                      </a:r>
                      <a:endParaRPr lang="en-GB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smtClean="0"/>
                        <a:t>Reverse </a:t>
                      </a:r>
                      <a:r>
                        <a:rPr lang="cs-CZ" sz="1600" dirty="0" err="1" smtClean="0"/>
                        <a:t>micellar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method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 smtClean="0"/>
                        <a:t>Gadopentetic</a:t>
                      </a:r>
                      <a:r>
                        <a:rPr lang="cs-CZ" sz="1600" dirty="0" smtClean="0"/>
                        <a:t> acid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cs-CZ" sz="1600" dirty="0" err="1" smtClean="0"/>
                        <a:t>Bovine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serum</a:t>
                      </a:r>
                      <a:r>
                        <a:rPr lang="cs-CZ" sz="1600" dirty="0" smtClean="0"/>
                        <a:t> albumin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Ascorbic acid, </a:t>
                      </a:r>
                      <a:r>
                        <a:rPr lang="en-GB" sz="1600" dirty="0" err="1" smtClean="0"/>
                        <a:t>Cyclosporin</a:t>
                      </a:r>
                      <a:r>
                        <a:rPr lang="en-GB" sz="1600" dirty="0" smtClean="0"/>
                        <a:t>, Doxorubicin, </a:t>
                      </a:r>
                      <a:r>
                        <a:rPr lang="en-GB" sz="1600" dirty="0" err="1" smtClean="0"/>
                        <a:t>Temozolomide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5-Fluorouracil, Bevacizumab, Insulin, </a:t>
                      </a:r>
                      <a:r>
                        <a:rPr lang="en-GB" sz="1600" dirty="0" err="1" smtClean="0"/>
                        <a:t>Carmustine</a:t>
                      </a:r>
                      <a:r>
                        <a:rPr lang="en-GB" sz="1600" dirty="0" smtClean="0"/>
                        <a:t>, NSAID, Ibuprofen, Naproxen</a:t>
                      </a:r>
                      <a:endParaRPr lang="cs-CZ" sz="1600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Beads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Coacervation</a:t>
                      </a:r>
                      <a:r>
                        <a:rPr lang="cs-CZ" sz="1600" dirty="0" smtClean="0"/>
                        <a:t>/ </a:t>
                      </a:r>
                      <a:r>
                        <a:rPr lang="cs-CZ" sz="1600" dirty="0" err="1" smtClean="0"/>
                        <a:t>precipitation</a:t>
                      </a:r>
                      <a:endParaRPr lang="en-GB" sz="16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dirty="0" smtClean="0"/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Bovine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serum</a:t>
                      </a:r>
                      <a:r>
                        <a:rPr lang="cs-CZ" sz="1600" dirty="0" smtClean="0"/>
                        <a:t> albumin, Insulin</a:t>
                      </a:r>
                      <a:r>
                        <a:rPr lang="en-GB" sz="1600" dirty="0" smtClean="0"/>
                        <a:t>,</a:t>
                      </a:r>
                      <a:endParaRPr lang="cs-CZ" sz="1600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Films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Solution</a:t>
                      </a:r>
                      <a:r>
                        <a:rPr lang="cs-CZ" sz="1600" dirty="0" smtClean="0"/>
                        <a:t> casting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Ofloxacin</a:t>
                      </a:r>
                      <a:r>
                        <a:rPr lang="cs-CZ" sz="1600" dirty="0" smtClean="0"/>
                        <a:t>, </a:t>
                      </a:r>
                      <a:r>
                        <a:rPr lang="cs-CZ" sz="1600" dirty="0" err="1" smtClean="0"/>
                        <a:t>Paclitaxel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Clarithromicin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Vancomicin</a:t>
                      </a:r>
                      <a:endParaRPr lang="cs-CZ" sz="1600" dirty="0"/>
                    </a:p>
                  </a:txBody>
                  <a:tcPr/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600" dirty="0" err="1" smtClean="0"/>
                        <a:t>Cross-linking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5-Fluorouracil, EGF, Paclitaxel, </a:t>
                      </a:r>
                      <a:r>
                        <a:rPr lang="en-GB" sz="1600" dirty="0" err="1" smtClean="0"/>
                        <a:t>Aminolevulinic</a:t>
                      </a:r>
                      <a:r>
                        <a:rPr lang="en-GB" sz="1600" baseline="0" dirty="0" smtClean="0"/>
                        <a:t> acid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22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932" y="221433"/>
            <a:ext cx="10515600" cy="1325563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Výsledek obrázku pro d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80" y="1623832"/>
            <a:ext cx="3447647" cy="2582409"/>
          </a:xfrm>
          <a:prstGeom prst="rect">
            <a:avLst/>
          </a:prstGeom>
          <a:noFill/>
        </p:spPr>
      </p:pic>
      <p:pic>
        <p:nvPicPr>
          <p:cNvPr id="7172" name="Picture 4" descr="Výsledek obrázku pro g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171" y="3043645"/>
            <a:ext cx="4458788" cy="2215460"/>
          </a:xfrm>
          <a:prstGeom prst="rect">
            <a:avLst/>
          </a:prstGeom>
          <a:noFill/>
        </p:spPr>
      </p:pic>
      <p:pic>
        <p:nvPicPr>
          <p:cNvPr id="7174" name="Picture 6" descr="Výsledek obrázku pro g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861" y="3765051"/>
            <a:ext cx="3289029" cy="209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26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720</Words>
  <Application>Microsoft Office PowerPoint</Application>
  <PresentationFormat>Произвольный</PresentationFormat>
  <Paragraphs>248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Motiv Office</vt:lpstr>
      <vt:lpstr>Слайд 1</vt:lpstr>
      <vt:lpstr>Chitin and Chitosan : Introduction</vt:lpstr>
      <vt:lpstr>Chitosan : properties</vt:lpstr>
      <vt:lpstr>Chitosan derivatives</vt:lpstr>
      <vt:lpstr>Chitosan: applications</vt:lpstr>
      <vt:lpstr>   Chitosan: Drug delivery</vt:lpstr>
      <vt:lpstr>Chitosan: Drug delivery</vt:lpstr>
      <vt:lpstr>Chitosan: Drug delivery</vt:lpstr>
      <vt:lpstr>From Drug to Gene delivery…….</vt:lpstr>
      <vt:lpstr>Gene Therapy…What is it?</vt:lpstr>
      <vt:lpstr>Gene Delivery: Vectors</vt:lpstr>
      <vt:lpstr>Virus VS Chitosan: Gene Therapy</vt:lpstr>
      <vt:lpstr>Chitosan: Gene Therapy</vt:lpstr>
      <vt:lpstr>Chitosan: Gene Therapy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Antonio</cp:lastModifiedBy>
  <cp:revision>92</cp:revision>
  <dcterms:created xsi:type="dcterms:W3CDTF">2016-11-01T09:59:58Z</dcterms:created>
  <dcterms:modified xsi:type="dcterms:W3CDTF">2016-11-13T16:40:06Z</dcterms:modified>
</cp:coreProperties>
</file>