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handoutMasterIdLst>
    <p:handoutMasterId r:id="rId53"/>
  </p:handoutMasterIdLst>
  <p:sldIdLst>
    <p:sldId id="257" r:id="rId2"/>
    <p:sldId id="299" r:id="rId3"/>
    <p:sldId id="329" r:id="rId4"/>
    <p:sldId id="307" r:id="rId5"/>
    <p:sldId id="330" r:id="rId6"/>
    <p:sldId id="331" r:id="rId7"/>
    <p:sldId id="332" r:id="rId8"/>
    <p:sldId id="333" r:id="rId9"/>
    <p:sldId id="308" r:id="rId10"/>
    <p:sldId id="263" r:id="rId11"/>
    <p:sldId id="264" r:id="rId12"/>
    <p:sldId id="287" r:id="rId13"/>
    <p:sldId id="334" r:id="rId14"/>
    <p:sldId id="335" r:id="rId15"/>
    <p:sldId id="336" r:id="rId16"/>
    <p:sldId id="285" r:id="rId17"/>
    <p:sldId id="258" r:id="rId18"/>
    <p:sldId id="309" r:id="rId19"/>
    <p:sldId id="337" r:id="rId20"/>
    <p:sldId id="289" r:id="rId21"/>
    <p:sldId id="290" r:id="rId22"/>
    <p:sldId id="259" r:id="rId23"/>
    <p:sldId id="286" r:id="rId24"/>
    <p:sldId id="306" r:id="rId25"/>
    <p:sldId id="311" r:id="rId26"/>
    <p:sldId id="265" r:id="rId27"/>
    <p:sldId id="304" r:id="rId28"/>
    <p:sldId id="272" r:id="rId29"/>
    <p:sldId id="305" r:id="rId30"/>
    <p:sldId id="279" r:id="rId31"/>
    <p:sldId id="267" r:id="rId32"/>
    <p:sldId id="268" r:id="rId33"/>
    <p:sldId id="266" r:id="rId34"/>
    <p:sldId id="276" r:id="rId35"/>
    <p:sldId id="318" r:id="rId36"/>
    <p:sldId id="261" r:id="rId37"/>
    <p:sldId id="275" r:id="rId38"/>
    <p:sldId id="339" r:id="rId39"/>
    <p:sldId id="325" r:id="rId40"/>
    <p:sldId id="284" r:id="rId41"/>
    <p:sldId id="320" r:id="rId42"/>
    <p:sldId id="321" r:id="rId43"/>
    <p:sldId id="322" r:id="rId44"/>
    <p:sldId id="323" r:id="rId45"/>
    <p:sldId id="277" r:id="rId46"/>
    <p:sldId id="278" r:id="rId47"/>
    <p:sldId id="326" r:id="rId48"/>
    <p:sldId id="341" r:id="rId49"/>
    <p:sldId id="327" r:id="rId50"/>
    <p:sldId id="32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76021" autoAdjust="0"/>
  </p:normalViewPr>
  <p:slideViewPr>
    <p:cSldViewPr>
      <p:cViewPr>
        <p:scale>
          <a:sx n="60" d="100"/>
          <a:sy n="60" d="100"/>
        </p:scale>
        <p:origin x="-1422" y="-72"/>
      </p:cViewPr>
      <p:guideLst>
        <p:guide orient="horz" pos="2160"/>
        <p:guide pos="2880"/>
      </p:guideLst>
    </p:cSldViewPr>
  </p:slideViewPr>
  <p:outlineViewPr>
    <p:cViewPr>
      <p:scale>
        <a:sx n="33" d="100"/>
        <a:sy n="33" d="100"/>
      </p:scale>
      <p:origin x="0" y="10218"/>
    </p:cViewPr>
  </p:outlineViewPr>
  <p:notesTextViewPr>
    <p:cViewPr>
      <p:scale>
        <a:sx n="125" d="100"/>
        <a:sy n="125"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423854-6F07-4318-80A4-3FCB6F5369C3}" type="datetimeFigureOut">
              <a:rPr lang="en-GB"/>
              <a:pPr>
                <a:defRPr/>
              </a:pPr>
              <a:t>28/04/2014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CF60831-2C46-4638-9EF4-6361BC5B49EE}" type="slidenum">
              <a:rPr lang="en-GB"/>
              <a:pPr>
                <a:defRPr/>
              </a:pPr>
              <a:t>‹#›</a:t>
            </a:fld>
            <a:endParaRPr lang="en-GB"/>
          </a:p>
        </p:txBody>
      </p:sp>
    </p:spTree>
    <p:extLst>
      <p:ext uri="{BB962C8B-B14F-4D97-AF65-F5344CB8AC3E}">
        <p14:creationId xmlns:p14="http://schemas.microsoft.com/office/powerpoint/2010/main" val="124598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A0E259-A00F-4E88-AAF6-53294924F545}" type="datetimeFigureOut">
              <a:rPr lang="en-GB"/>
              <a:pPr>
                <a:defRPr/>
              </a:pPr>
              <a:t>28/04/2014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769FE29-3C65-4A40-B306-E761375137F6}" type="slidenum">
              <a:rPr lang="en-GB"/>
              <a:pPr>
                <a:defRPr/>
              </a:pPr>
              <a:t>‹#›</a:t>
            </a:fld>
            <a:endParaRPr lang="en-GB"/>
          </a:p>
        </p:txBody>
      </p:sp>
    </p:spTree>
    <p:extLst>
      <p:ext uri="{BB962C8B-B14F-4D97-AF65-F5344CB8AC3E}">
        <p14:creationId xmlns:p14="http://schemas.microsoft.com/office/powerpoint/2010/main" val="18369658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69FE29-3C65-4A40-B306-E761375137F6}" type="slidenum">
              <a:rPr lang="en-GB" smtClean="0"/>
              <a:pPr>
                <a:defRPr/>
              </a:pPr>
              <a:t>1</a:t>
            </a:fld>
            <a:endParaRPr lang="en-GB"/>
          </a:p>
        </p:txBody>
      </p:sp>
    </p:spTree>
    <p:extLst>
      <p:ext uri="{BB962C8B-B14F-4D97-AF65-F5344CB8AC3E}">
        <p14:creationId xmlns:p14="http://schemas.microsoft.com/office/powerpoint/2010/main" val="417691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63491"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Electrocardiogram of a 48 year old woman with unstable angina (top). Note the acute ischaemic changes in leads V1 to V5 (arrows). Coronary angiography revealed a severe mid-left anterior descending coronary artery stenosis (arrow, bottom left), which was successfully stented (bottom right)</a:t>
            </a:r>
            <a:r>
              <a:rPr lang="ar-SA" smtClean="0">
                <a:solidFill>
                  <a:srgbClr val="000000"/>
                </a:solidFill>
                <a:latin typeface="Arial" charset="0"/>
              </a:rPr>
              <a:t>‏</a:t>
            </a:r>
            <a:endParaRPr lang="en-GB" smtClean="0">
              <a:solidFill>
                <a:srgbClr val="000000"/>
              </a:solidFill>
              <a:latin typeface="Arial" charset="0"/>
              <a:ea typeface="msgothic"/>
              <a:cs typeface="ms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anaerobic threshold is crossed and the patient develops symptomatic angina pectoris. </a:t>
            </a:r>
          </a:p>
          <a:p>
            <a:pPr>
              <a:spcBef>
                <a:spcPct val="0"/>
              </a:spcBef>
            </a:pPr>
            <a:r>
              <a:rPr lang="en-GB" smtClean="0"/>
              <a:t>Supply and demand</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DEA3FF-C727-4F45-93A5-AE8D0419414C}" type="slidenum">
              <a:rPr lang="en-GB"/>
              <a:pPr fontAlgn="base">
                <a:spcBef>
                  <a:spcPct val="0"/>
                </a:spcBef>
                <a:spcAft>
                  <a:spcPct val="0"/>
                </a:spcAft>
              </a:pPr>
              <a:t>32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71683"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Rates of death from all causes and non-fatal myocardial infarction at 14 days, by TIMI risk score. Note sharp rate increase when score ≥ 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Crusade bleeding score</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FE2BB-FE8C-4855-AD42-D32CC63AB62D}" type="slidenum">
              <a:rPr lang="en-GB"/>
              <a:pPr fontAlgn="base">
                <a:spcBef>
                  <a:spcPct val="0"/>
                </a:spcBef>
                <a:spcAft>
                  <a:spcPct val="0"/>
                </a:spcAft>
              </a:pPr>
              <a:t>35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79875"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Simplified management pathway for patients with unstable angina or non-ST segment elevation myocardial infarction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88067" name="Text Box 2"/>
          <p:cNvSpPr txBox="1">
            <a:spLocks noGrp="1" noChangeArrowheads="1"/>
          </p:cNvSpPr>
          <p:nvPr>
            <p:ph type="body" idx="1"/>
          </p:nvPr>
        </p:nvSpPr>
        <p:spPr bwMode="auto">
          <a:xfrm>
            <a:off x="1046163" y="4352925"/>
            <a:ext cx="4770437" cy="7521575"/>
          </a:xfrm>
          <a:noFill/>
        </p:spPr>
        <p:txBody>
          <a:bodyPr wrap="square" lIns="0" tIns="0" rIns="0" bIns="0" numCol="1" anchor="t" anchorCtr="0" compatLnSpc="1">
            <a:prstTxWarp prst="textNoShape">
              <a:avLst/>
            </a:prstTxWarp>
            <a:spAutoFit/>
          </a:bodyPr>
          <a:lstStyle/>
          <a:p>
            <a:pPr marL="215900" indent="-215900">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sz="1800" smtClean="0">
                <a:solidFill>
                  <a:srgbClr val="000000"/>
                </a:solidFill>
                <a:latin typeface="Times New Roman" pitchFamily="18" charset="0"/>
                <a:ea typeface="Gothic"/>
                <a:cs typeface="Gothic"/>
              </a:rPr>
              <a:t>Figure 1. Cumulative Kaplan-Meier Estimates of the Rates of Key Study End Points during the Follow-up Period. Panel A shows data for the primary efficacy end point (death from cardiovascular causes, nonfatal myocardial infarction [MI], or nonfatal stroke) (top) and for the key safety end point (Thrombolysis in Myocardial Infarction [TIMI] major bleeding not related to coronary-artery bypass grafting) (bottom) during the full follow-up period. The hazard ratio for prasugrel, as compared with clopidogrel, for the primary efficacy end point at 30 days was 0.77 (95% confidence interval [CI], 0.67 to 0.88; P&lt;0.001) and at 90 days was 0.80 (95% CI, 0.71 to 0.90; P&lt;0.001). Data for the primary efficacy end point are also shown from the time of randomization to day 3 (Panel B) and from 3 days to 15 months, with all end points occurring before day 3 censored (Panel C). In Panel C, the number at risk includes all patients who were alive (regardless of whether a nonfatal event had occurred during the first 3 days after randomization) and had not withdrawn consent for follow-up. The P values in Panel A for the primary efficacy end point were calculated with the use of the Gehan-Wilcoxon test; all other P values were calculated with the use of the log-rank test.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90115" name="Text Box 2"/>
          <p:cNvSpPr txBox="1">
            <a:spLocks noGrp="1" noChangeArrowheads="1"/>
          </p:cNvSpPr>
          <p:nvPr>
            <p:ph type="body" idx="1"/>
          </p:nvPr>
        </p:nvSpPr>
        <p:spPr bwMode="auto">
          <a:xfrm>
            <a:off x="1046163" y="4352925"/>
            <a:ext cx="4770437" cy="4835525"/>
          </a:xfrm>
          <a:noFill/>
        </p:spPr>
        <p:txBody>
          <a:bodyPr wrap="square" lIns="0" tIns="0" rIns="0" bIns="0" numCol="1" anchor="t" anchorCtr="0" compatLnSpc="1">
            <a:prstTxWarp prst="textNoShape">
              <a:avLst/>
            </a:prstTxWarp>
            <a:spAutoFit/>
          </a:bodyPr>
          <a:lstStyle/>
          <a:p>
            <a:pPr marL="215900" indent="-215900">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sz="1800" smtClean="0">
                <a:solidFill>
                  <a:srgbClr val="000000"/>
                </a:solidFill>
                <a:latin typeface="Times New Roman" pitchFamily="18" charset="0"/>
                <a:ea typeface="Gothic"/>
                <a:cs typeface="Gothic"/>
              </a:rPr>
              <a:t>Figure 2. Hazard Ratios and Rates of the Primary End Point, According to Selected Subgroups of Study Patients. The primary end point was defined as death from cardiovascular causes, nonfatal myocardial infarction (MI), or nonfatal stroke. The percentages are Kaplan-Meier estimates of the rate of the end point at 15 months. For each subgroup, the size of the square is proportional to the number of patients in the subgroups and represents the point estimate of the treatment effect. The overall treatment effect of prasugrel as compared with clopidogrel is represented by the diamond, and the dashed vertical line represents the corresponding overall point estimate. None of the P values for interactions were significant. Glycoprotein IIb/IIIa-receptor antagonist use was that during the index hospitalization.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93187" name="Text Box 2"/>
          <p:cNvSpPr>
            <a:spLocks noGrp="1" noChangeArrowheads="1"/>
          </p:cNvSpPr>
          <p:nvPr>
            <p:ph type="body" idx="1"/>
          </p:nvPr>
        </p:nvSpPr>
        <p:spPr bwMode="auto">
          <a:xfrm>
            <a:off x="1046163" y="4352925"/>
            <a:ext cx="4770437" cy="1346200"/>
          </a:xfrm>
          <a:noFill/>
        </p:spPr>
        <p:txBody>
          <a:bodyPr wrap="square" numCol="1" anchor="t" anchorCtr="0" compatLnSpc="1">
            <a:prstTxWarp prst="textNoShape">
              <a:avLst/>
            </a:prstTxWarp>
            <a:spAutoFit/>
          </a:bodyPr>
          <a:lstStyle/>
          <a:p>
            <a:pPr marL="215900" indent="-215900">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Gothic"/>
                <a:cs typeface="Gothic"/>
              </a:rPr>
              <a:t>Figure 1. Cumulative Kaplan-Meier Estimates of the Time to the First Adjudicated Occurrence of the Primary Efficacy End Point. The primary end point - a composite of death from vascular causes, myocardial infarction, or stroke - occurred significantly less often in the ticagrelor group than in the clopidogrel group (9.8% vs. 11.7% at 12 months; hazard ratio, 0.84; 95% confidence interval, 0.77 to 0.92; P&lt;0.001).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95235" name="Text Box 2"/>
          <p:cNvSpPr>
            <a:spLocks noGrp="1" noChangeArrowheads="1"/>
          </p:cNvSpPr>
          <p:nvPr>
            <p:ph type="body" idx="1"/>
          </p:nvPr>
        </p:nvSpPr>
        <p:spPr bwMode="auto">
          <a:xfrm>
            <a:off x="1046163" y="4352925"/>
            <a:ext cx="4770437" cy="1346200"/>
          </a:xfrm>
          <a:noFill/>
        </p:spPr>
        <p:txBody>
          <a:bodyPr wrap="square" numCol="1" anchor="t" anchorCtr="0" compatLnSpc="1">
            <a:prstTxWarp prst="textNoShape">
              <a:avLst/>
            </a:prstTxWarp>
            <a:spAutoFit/>
          </a:bodyPr>
          <a:lstStyle/>
          <a:p>
            <a:pPr marL="215900" indent="-215900">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Gothic"/>
                <a:cs typeface="Gothic"/>
              </a:rPr>
              <a:t>Figure 2. Cumulative Kaplan-Meier Estimates of the Time to the First Major Bleeding End Point, According to the Study Criteria. The time was estimated from the first dose of the study drug in the safety population. The hazard ratio for major bleeding, defined according to the study criteria, for the ticagrelor group as compared with the clopidogrel group was 1.04 (95% confidence interval, 0.95 to 1.13).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Sex and stairs rule</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AC2EE9-A4A3-43ED-B822-8B8B038F8DA5}" type="slidenum">
              <a:rPr lang="en-US" smtClean="0"/>
              <a:pPr eaLnBrk="1" hangingPunct="1"/>
              <a:t>48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What makes cardiac chest pain?</a:t>
            </a:r>
          </a:p>
          <a:p>
            <a:r>
              <a:rPr lang="en-GB" smtClean="0">
                <a:latin typeface="Arial" pitchFamily="34" charset="0"/>
                <a:cs typeface="Arial" pitchFamily="34" charset="0"/>
              </a:rPr>
              <a:t>What does PCI and CANG stand for?</a:t>
            </a:r>
          </a:p>
          <a:p>
            <a:r>
              <a:rPr lang="en-GB" smtClean="0">
                <a:latin typeface="Arial" pitchFamily="34" charset="0"/>
                <a:cs typeface="Arial" pitchFamily="34" charset="0"/>
              </a:rPr>
              <a:t>What differentials do you have for chest pain?</a:t>
            </a:r>
          </a:p>
          <a:p>
            <a:r>
              <a:rPr lang="en-GB" smtClean="0">
                <a:latin typeface="Arial" pitchFamily="34" charset="0"/>
                <a:cs typeface="Arial" pitchFamily="34" charset="0"/>
              </a:rPr>
              <a:t>What differentials do they get?</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5D01A6-E0D8-4E44-96CF-464B9E4B33FC}" type="slidenum">
              <a:rPr lang="en-US" smtClean="0"/>
              <a:pPr eaLnBrk="1" hangingPunct="1"/>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22531"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Spectrum of acute coronary syndromes according to electrocardiographic and biochemical markers of myocardial necrosis (troponin T, troponin I, and creatine kinase MB), in patients presenting with acute cardiac chest pain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24579"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Diagram of an unstable plaque with superimposed luminal thrombus</a:t>
            </a:r>
          </a:p>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smtClean="0">
              <a:solidFill>
                <a:srgbClr val="000000"/>
              </a:solidFill>
              <a:latin typeface="Arial" charset="0"/>
              <a:ea typeface="msgothic"/>
              <a:cs typeface="msgothic"/>
            </a:endParaRPr>
          </a:p>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Times New Roman" pitchFamily="18" charset="0"/>
              </a:rPr>
              <a:t>Unstable angina and non-ST segment elevation myocardial infarction are generally associated with white, platelet-rich, and only partially occlusive thrombus. Microthrombi can detach and embolise downstream, causing myocardial ischaemia and infarction. In contrast, ST segment elevation (or Q wave) myocardial infarction has red, fibrin-rich, and more stable occlusive thrombus.</a:t>
            </a:r>
            <a:endParaRPr lang="en-GB" smtClean="0">
              <a:solidFill>
                <a:srgbClr val="000000"/>
              </a:solidFill>
              <a:latin typeface="Arial" charset="0"/>
              <a:ea typeface="msgothic"/>
              <a:cs typeface="ms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26627"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Histological appearance of a ruptured atheromatous plaque (bottom arrow) and occlusive thrombus (top arrow) resulting in acute myocardial infarction</a:t>
            </a:r>
          </a:p>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Occlusion epicardial artery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Mortality rate of STEMI and NSTEMI simliar at 30 days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8BDF26-3ADD-4BC4-8D10-3B416CAF3654}" type="slidenum">
              <a:rPr lang="en-GB"/>
              <a:pPr fontAlgn="base">
                <a:spcBef>
                  <a:spcPct val="0"/>
                </a:spcBef>
                <a:spcAft>
                  <a:spcPct val="0"/>
                </a:spcAft>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Regional wall abnormalities occur within seconds coronary arter occlusion</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8ADF4-CC6D-42A6-B20A-E9660EFDCAFA}" type="slidenum">
              <a:rPr lang="en-GB"/>
              <a:pPr fontAlgn="base">
                <a:spcBef>
                  <a:spcPct val="0"/>
                </a:spcBef>
                <a:spcAft>
                  <a:spcPct val="0"/>
                </a:spcAft>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53229-965B-424B-A3F8-0227D4FB40E1}" type="slidenum">
              <a:rPr lang="en-GB"/>
              <a:pPr fontAlgn="base">
                <a:spcBef>
                  <a:spcPct val="0"/>
                </a:spcBef>
                <a:spcAft>
                  <a:spcPct val="0"/>
                </a:spcAft>
              </a:pPr>
              <a:t>22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29699"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Distal embolisation of a platelet-rich thrombus causing occlusion of intramyocardial arteriole (arrow). Such an event may result in micro-infarction and elevation of markers of myocardial necrosis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5BECCCE5-B377-45E6-9EB3-56527C16E38C}" type="datetimeFigureOut">
              <a:rPr lang="en-GB"/>
              <a:pPr>
                <a:defRPr/>
              </a:pPr>
              <a:t>28/04/2014</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C5E39C70-D5C4-4079-864B-65E83A525E8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78D3E24-A29F-46D2-AA8C-BA6DE129EC8C}" type="datetimeFigureOut">
              <a:rPr lang="en-GB"/>
              <a:pPr>
                <a:defRPr/>
              </a:pPr>
              <a:t>28/04/2014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35738D9-168C-47F1-A5A1-EAC4082A21E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A018E7E-EAFB-4A04-8D74-823FE31A91A6}" type="datetimeFigureOut">
              <a:rPr lang="en-GB"/>
              <a:pPr>
                <a:defRPr/>
              </a:pPr>
              <a:t>28/04/2014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93E29F3-F8BA-478C-9E3E-46E807E31FD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3DC1F1D-DE26-4ACF-9528-957C9317A12D}" type="datetimeFigureOut">
              <a:rPr lang="en-GB"/>
              <a:pPr>
                <a:defRPr/>
              </a:pPr>
              <a:t>28/04/2014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B6E7CC2-9EE8-4F47-8C3D-98189CECF1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357043C-5C2C-4D0E-8E1F-5815BB98904D}" type="datetimeFigureOut">
              <a:rPr lang="en-GB"/>
              <a:pPr>
                <a:defRPr/>
              </a:pPr>
              <a:t>28/04/2014</a:t>
            </a:fld>
            <a:endParaRPr lang="en-GB"/>
          </a:p>
        </p:txBody>
      </p:sp>
      <p:sp>
        <p:nvSpPr>
          <p:cNvPr id="7" name="Footer Placeholder 4"/>
          <p:cNvSpPr>
            <a:spLocks noGrp="1"/>
          </p:cNvSpPr>
          <p:nvPr>
            <p:ph type="ftr" sz="quarter" idx="11"/>
          </p:nvPr>
        </p:nvSpPr>
        <p:spPr/>
        <p:txBody>
          <a:bodyPr/>
          <a:lstStyle>
            <a:lvl1pPr>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a:lvl1pPr>
            <a:extLst/>
          </a:lstStyle>
          <a:p>
            <a:pPr>
              <a:defRPr/>
            </a:pPr>
            <a:fld id="{F1AD4540-9215-4F13-9621-A3303D0F7EA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295FC07C-A011-48F2-9909-CA28E153C355}" type="datetimeFigureOut">
              <a:rPr lang="en-GB"/>
              <a:pPr>
                <a:defRPr/>
              </a:pPr>
              <a:t>28/04/2014</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4FED1EB7-68CB-4D5C-9395-F32514743520}"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2683093-CF62-48A6-9EAC-F2E16D89CE85}" type="datetimeFigureOut">
              <a:rPr lang="en-GB"/>
              <a:pPr>
                <a:defRPr/>
              </a:pPr>
              <a:t>28/04/2014</a:t>
            </a:fld>
            <a:endParaRPr lang="en-GB"/>
          </a:p>
        </p:txBody>
      </p:sp>
      <p:sp>
        <p:nvSpPr>
          <p:cNvPr id="8" name="Footer Placeholder 7"/>
          <p:cNvSpPr>
            <a:spLocks noGrp="1"/>
          </p:cNvSpPr>
          <p:nvPr>
            <p:ph type="ftr" sz="quarter" idx="11"/>
          </p:nvPr>
        </p:nvSpPr>
        <p:spPr/>
        <p:txBody>
          <a:bodyPr/>
          <a:lstStyle>
            <a:lvl1pPr>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vl1pPr>
            <a:extLst/>
          </a:lstStyle>
          <a:p>
            <a:pPr>
              <a:defRPr/>
            </a:pPr>
            <a:fld id="{605FEF34-D3EA-42D1-BBDA-8CC950A770EA}"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F7958B1-5627-4ECA-9456-806909C97F48}" type="datetimeFigureOut">
              <a:rPr lang="en-GB"/>
              <a:pPr>
                <a:defRPr/>
              </a:pPr>
              <a:t>28/04/2014</a:t>
            </a:fld>
            <a:endParaRPr lang="en-GB"/>
          </a:p>
        </p:txBody>
      </p:sp>
      <p:sp>
        <p:nvSpPr>
          <p:cNvPr id="4" name="Footer Placeholder 3"/>
          <p:cNvSpPr>
            <a:spLocks noGrp="1"/>
          </p:cNvSpPr>
          <p:nvPr>
            <p:ph type="ftr" sz="quarter" idx="11"/>
          </p:nvPr>
        </p:nvSpPr>
        <p:spPr/>
        <p:txBody>
          <a:bodyPr/>
          <a:lstStyle>
            <a:lvl1pPr>
              <a:defRPr/>
            </a:lvl1pPr>
            <a:extLst/>
          </a:lstStyle>
          <a:p>
            <a:pPr>
              <a:defRPr/>
            </a:pPr>
            <a:endParaRPr lang="en-GB"/>
          </a:p>
        </p:txBody>
      </p:sp>
      <p:sp>
        <p:nvSpPr>
          <p:cNvPr id="5" name="Slide Number Placeholder 4"/>
          <p:cNvSpPr>
            <a:spLocks noGrp="1"/>
          </p:cNvSpPr>
          <p:nvPr>
            <p:ph type="sldNum" sz="quarter" idx="12"/>
          </p:nvPr>
        </p:nvSpPr>
        <p:spPr/>
        <p:txBody>
          <a:bodyPr/>
          <a:lstStyle>
            <a:lvl1pPr>
              <a:defRPr/>
            </a:lvl1pPr>
            <a:extLst/>
          </a:lstStyle>
          <a:p>
            <a:pPr>
              <a:defRPr/>
            </a:pPr>
            <a:fld id="{9E77EE3B-8AF8-4FEA-903F-C580CB2FD426}"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367EECB-AC46-43B2-81A1-F792A324EC34}" type="datetimeFigureOut">
              <a:rPr lang="en-GB"/>
              <a:pPr>
                <a:defRPr/>
              </a:pPr>
              <a:t>28/04/2014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4AE873C6-092E-4A3A-8588-151B2C7CC1E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FC3648E-8BA9-4BC5-98B4-687A0B5904D1}" type="datetimeFigureOut">
              <a:rPr lang="en-GB"/>
              <a:pPr>
                <a:defRPr/>
              </a:pPr>
              <a:t>28/04/2014</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ED633D4E-8693-45FF-B32F-7A967760C11B}"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56D81FF4-8280-476A-8012-D26BD1BC2B50}" type="datetimeFigureOut">
              <a:rPr lang="en-GB"/>
              <a:pPr>
                <a:defRPr/>
              </a:pPr>
              <a:t>28/04/2014</a:t>
            </a:fld>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49CD17BE-542C-4746-8E7E-48186D2668B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8A71B11D-203F-4B30-9444-0757490E12C1}" type="datetimeFigureOut">
              <a:rPr lang="en-GB"/>
              <a:pPr>
                <a:defRPr/>
              </a:pPr>
              <a:t>28/04/2014</a:t>
            </a:fld>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4FC5CF4A-D372-4FA5-B2F4-E40305C5EED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6" r:id="rId4"/>
    <p:sldLayoutId id="2147483747" r:id="rId5"/>
    <p:sldLayoutId id="2147483748" r:id="rId6"/>
    <p:sldLayoutId id="2147483742" r:id="rId7"/>
    <p:sldLayoutId id="2147483749" r:id="rId8"/>
    <p:sldLayoutId id="2147483750" r:id="rId9"/>
    <p:sldLayoutId id="2147483741" r:id="rId10"/>
    <p:sldLayoutId id="2147483740" r:id="rId11"/>
  </p:sldLayoutIdLst>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fontAlgn="auto">
              <a:spcAft>
                <a:spcPts val="0"/>
              </a:spcAft>
              <a:defRPr/>
            </a:pPr>
            <a:r>
              <a:rPr lang="en-GB" dirty="0" smtClean="0"/>
              <a:t>Coronary Artery Disease</a:t>
            </a:r>
            <a:endParaRPr lang="en-GB" dirty="0"/>
          </a:p>
        </p:txBody>
      </p:sp>
      <p:sp>
        <p:nvSpPr>
          <p:cNvPr id="5" name="Subtitle 4"/>
          <p:cNvSpPr>
            <a:spLocks noGrp="1"/>
          </p:cNvSpPr>
          <p:nvPr>
            <p:ph type="subTitle" idx="1"/>
          </p:nvPr>
        </p:nvSpPr>
        <p:spPr>
          <a:xfrm>
            <a:off x="685800" y="3611563"/>
            <a:ext cx="7772400" cy="1200150"/>
          </a:xfrm>
        </p:spPr>
        <p:txBody>
          <a:bodyPr>
            <a:normAutofit/>
          </a:bodyPr>
          <a:lstStyle/>
          <a:p>
            <a:pPr marR="0">
              <a:lnSpc>
                <a:spcPct val="80000"/>
              </a:lnSpc>
            </a:pPr>
            <a:r>
              <a:rPr lang="en-GB" sz="2500" dirty="0" smtClean="0"/>
              <a:t>UHCW Cardiology Teaching</a:t>
            </a:r>
          </a:p>
          <a:p>
            <a:pPr marR="0">
              <a:lnSpc>
                <a:spcPct val="80000"/>
              </a:lnSpc>
            </a:pPr>
            <a:r>
              <a:rPr lang="en-GB" sz="2500" dirty="0" smtClean="0"/>
              <a:t>Dr Chris </a:t>
            </a:r>
            <a:r>
              <a:rPr lang="en-GB" sz="2500" dirty="0" err="1" smtClean="0"/>
              <a:t>McAloon</a:t>
            </a:r>
            <a:endParaRPr lang="en-GB" sz="25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7935913" y="6205538"/>
            <a:ext cx="815975" cy="522287"/>
          </a:xfrm>
          <a:prstGeom prst="rect">
            <a:avLst/>
          </a:prstGeom>
          <a:noFill/>
          <a:ln w="9525">
            <a:noFill/>
            <a:miter lim="800000"/>
            <a:headEnd/>
            <a:tailEnd/>
          </a:ln>
        </p:spPr>
      </p:pic>
      <p:pic>
        <p:nvPicPr>
          <p:cNvPr id="21506" name="Picture 3"/>
          <p:cNvPicPr>
            <a:picLocks noChangeAspect="1" noChangeArrowheads="1"/>
          </p:cNvPicPr>
          <p:nvPr/>
        </p:nvPicPr>
        <p:blipFill>
          <a:blip r:embed="rId4"/>
          <a:srcRect/>
          <a:stretch>
            <a:fillRect/>
          </a:stretch>
        </p:blipFill>
        <p:spPr bwMode="auto">
          <a:xfrm>
            <a:off x="1571625" y="1125538"/>
            <a:ext cx="6046788" cy="4892675"/>
          </a:xfrm>
          <a:prstGeom prst="rect">
            <a:avLst/>
          </a:prstGeom>
          <a:noFill/>
          <a:ln w="9525">
            <a:noFill/>
            <a:miter lim="800000"/>
            <a:headEnd/>
            <a:tailEnd/>
          </a:ln>
        </p:spPr>
      </p:pic>
      <p:sp>
        <p:nvSpPr>
          <p:cNvPr id="21507" name="Text Box 4"/>
          <p:cNvSpPr txBox="1">
            <a:spLocks noChangeArrowheads="1"/>
          </p:cNvSpPr>
          <p:nvPr/>
        </p:nvSpPr>
        <p:spPr bwMode="auto">
          <a:xfrm>
            <a:off x="3348038" y="6203950"/>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Grech E D , Ramsdale D R BMJ 2003;326:1259-1261</a:t>
            </a:r>
          </a:p>
        </p:txBody>
      </p:sp>
      <p:sp>
        <p:nvSpPr>
          <p:cNvPr id="21508"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gothic"/>
                <a:cs typeface="msgothic"/>
              </a:rPr>
              <a:t>©2003 by British Medical Journal Publishing Group</a:t>
            </a:r>
          </a:p>
        </p:txBody>
      </p:sp>
      <p:sp>
        <p:nvSpPr>
          <p:cNvPr id="2" name="Title 1"/>
          <p:cNvSpPr>
            <a:spLocks noGrp="1"/>
          </p:cNvSpPr>
          <p:nvPr>
            <p:ph type="title"/>
          </p:nvPr>
        </p:nvSpPr>
        <p:spPr/>
        <p:txBody>
          <a:bodyPr/>
          <a:lstStyle/>
          <a:p>
            <a:pPr algn="ctr" fontAlgn="auto">
              <a:spcAft>
                <a:spcPts val="0"/>
              </a:spcAft>
              <a:defRPr/>
            </a:pPr>
            <a:r>
              <a:rPr lang="en-GB" dirty="0" smtClean="0"/>
              <a:t>Pathophysiology ACS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7935913" y="6205538"/>
            <a:ext cx="815975" cy="522287"/>
          </a:xfrm>
          <a:prstGeom prst="rect">
            <a:avLst/>
          </a:prstGeom>
          <a:noFill/>
          <a:ln w="9525">
            <a:noFill/>
            <a:miter lim="800000"/>
            <a:headEnd/>
            <a:tailEnd/>
          </a:ln>
        </p:spPr>
      </p:pic>
      <p:pic>
        <p:nvPicPr>
          <p:cNvPr id="23554" name="Picture 3"/>
          <p:cNvPicPr>
            <a:picLocks noChangeAspect="1" noChangeArrowheads="1"/>
          </p:cNvPicPr>
          <p:nvPr/>
        </p:nvPicPr>
        <p:blipFill>
          <a:blip r:embed="rId4"/>
          <a:srcRect/>
          <a:stretch>
            <a:fillRect/>
          </a:stretch>
        </p:blipFill>
        <p:spPr bwMode="auto">
          <a:xfrm>
            <a:off x="687388" y="1292225"/>
            <a:ext cx="7804150" cy="4268788"/>
          </a:xfrm>
          <a:prstGeom prst="rect">
            <a:avLst/>
          </a:prstGeom>
          <a:noFill/>
          <a:ln w="9525">
            <a:noFill/>
            <a:miter lim="800000"/>
            <a:headEnd/>
            <a:tailEnd/>
          </a:ln>
        </p:spPr>
      </p:pic>
      <p:sp>
        <p:nvSpPr>
          <p:cNvPr id="23555" name="Text Box 4"/>
          <p:cNvSpPr txBox="1">
            <a:spLocks noChangeArrowheads="1"/>
          </p:cNvSpPr>
          <p:nvPr/>
        </p:nvSpPr>
        <p:spPr bwMode="auto">
          <a:xfrm>
            <a:off x="671513"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Grech E D , Ramsdale D R BMJ 2003;326:1259-1261</a:t>
            </a:r>
          </a:p>
        </p:txBody>
      </p:sp>
      <p:sp>
        <p:nvSpPr>
          <p:cNvPr id="23556"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gothic"/>
                <a:cs typeface="msgothic"/>
              </a:rPr>
              <a:t>©2003 by British Medical Journal Publishing Group</a:t>
            </a:r>
          </a:p>
        </p:txBody>
      </p:sp>
      <p:sp>
        <p:nvSpPr>
          <p:cNvPr id="2" name="Title 1"/>
          <p:cNvSpPr>
            <a:spLocks noGrp="1"/>
          </p:cNvSpPr>
          <p:nvPr>
            <p:ph type="title"/>
          </p:nvPr>
        </p:nvSpPr>
        <p:spPr/>
        <p:txBody>
          <a:bodyPr>
            <a:normAutofit fontScale="90000"/>
          </a:bodyPr>
          <a:lstStyle/>
          <a:p>
            <a:pPr algn="ctr" fontAlgn="auto">
              <a:spcAft>
                <a:spcPts val="0"/>
              </a:spcAft>
              <a:defRPr/>
            </a:pPr>
            <a:r>
              <a:rPr lang="en-GB" dirty="0" smtClean="0"/>
              <a:t>Plaque and Thrombin Formation</a:t>
            </a:r>
            <a:endParaRPr lang="en-GB" dirty="0"/>
          </a:p>
        </p:txBody>
      </p:sp>
      <p:sp>
        <p:nvSpPr>
          <p:cNvPr id="23558" name="Content Placeholder 2"/>
          <p:cNvSpPr>
            <a:spLocks noGrp="1"/>
          </p:cNvSpPr>
          <p:nvPr>
            <p:ph idx="1"/>
          </p:nvPr>
        </p:nvSpPr>
        <p:spPr/>
        <p:txBody>
          <a:bodyPr/>
          <a:lstStyle/>
          <a:p>
            <a:endParaRPr lang="en-GB" smtClean="0"/>
          </a:p>
        </p:txBody>
      </p:sp>
      <p:sp>
        <p:nvSpPr>
          <p:cNvPr id="4" name="Rounded Rectangle 3"/>
          <p:cNvSpPr/>
          <p:nvPr/>
        </p:nvSpPr>
        <p:spPr>
          <a:xfrm>
            <a:off x="687388" y="2565400"/>
            <a:ext cx="7804150"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b="1" dirty="0">
                <a:effectLst>
                  <a:outerShdw blurRad="38100" dist="38100" dir="2700000" algn="tl">
                    <a:srgbClr val="000000">
                      <a:alpha val="43137"/>
                    </a:srgbClr>
                  </a:outerShdw>
                </a:effectLst>
              </a:rPr>
              <a:t>Ischaemic Heart Disease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a:stretch>
            <a:fillRect/>
          </a:stretch>
        </p:blipFill>
        <p:spPr bwMode="auto">
          <a:xfrm>
            <a:off x="7935913" y="6205538"/>
            <a:ext cx="815975" cy="522287"/>
          </a:xfrm>
          <a:prstGeom prst="rect">
            <a:avLst/>
          </a:prstGeom>
          <a:noFill/>
          <a:ln w="9525">
            <a:noFill/>
            <a:miter lim="800000"/>
            <a:headEnd/>
            <a:tailEnd/>
          </a:ln>
        </p:spPr>
      </p:pic>
      <p:pic>
        <p:nvPicPr>
          <p:cNvPr id="25602" name="Picture 3"/>
          <p:cNvPicPr>
            <a:picLocks noChangeAspect="1" noChangeArrowheads="1"/>
          </p:cNvPicPr>
          <p:nvPr/>
        </p:nvPicPr>
        <p:blipFill>
          <a:blip r:embed="rId4"/>
          <a:srcRect/>
          <a:stretch>
            <a:fillRect/>
          </a:stretch>
        </p:blipFill>
        <p:spPr bwMode="auto">
          <a:xfrm>
            <a:off x="2700338" y="1538288"/>
            <a:ext cx="3949700" cy="4894262"/>
          </a:xfrm>
          <a:prstGeom prst="rect">
            <a:avLst/>
          </a:prstGeom>
          <a:noFill/>
          <a:ln w="9525">
            <a:noFill/>
            <a:miter lim="800000"/>
            <a:headEnd/>
            <a:tailEnd/>
          </a:ln>
        </p:spPr>
      </p:pic>
      <p:sp>
        <p:nvSpPr>
          <p:cNvPr id="25603" name="Text Box 4"/>
          <p:cNvSpPr txBox="1">
            <a:spLocks noChangeArrowheads="1"/>
          </p:cNvSpPr>
          <p:nvPr/>
        </p:nvSpPr>
        <p:spPr bwMode="auto">
          <a:xfrm>
            <a:off x="3675063" y="6432550"/>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Grech E D , Ramsdale D R BMJ 2003;326:1379-1381</a:t>
            </a:r>
          </a:p>
        </p:txBody>
      </p:sp>
      <p:sp>
        <p:nvSpPr>
          <p:cNvPr id="25604"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gothic"/>
                <a:cs typeface="msgothic"/>
              </a:rPr>
              <a:t>©2003 by British Medical Journal Publishing Group</a:t>
            </a:r>
          </a:p>
        </p:txBody>
      </p:sp>
      <p:sp>
        <p:nvSpPr>
          <p:cNvPr id="2" name="Title 1"/>
          <p:cNvSpPr>
            <a:spLocks noGrp="1"/>
          </p:cNvSpPr>
          <p:nvPr>
            <p:ph type="title"/>
          </p:nvPr>
        </p:nvSpPr>
        <p:spPr/>
        <p:txBody>
          <a:bodyPr>
            <a:normAutofit fontScale="90000"/>
          </a:bodyPr>
          <a:lstStyle/>
          <a:p>
            <a:pPr algn="ctr" fontAlgn="auto">
              <a:spcAft>
                <a:spcPts val="0"/>
              </a:spcAft>
              <a:defRPr/>
            </a:pPr>
            <a:r>
              <a:rPr lang="en-GB" sz="4400" dirty="0" smtClean="0">
                <a:latin typeface="Arial" charset="0"/>
              </a:rPr>
              <a:t>Ruptured </a:t>
            </a:r>
            <a:r>
              <a:rPr lang="en-GB" sz="4400" dirty="0" err="1" smtClean="0">
                <a:latin typeface="Arial" charset="0"/>
              </a:rPr>
              <a:t>Atheromatous</a:t>
            </a:r>
            <a:r>
              <a:rPr lang="en-GB" sz="4400" dirty="0" smtClean="0">
                <a:latin typeface="Arial" charset="0"/>
              </a:rPr>
              <a:t> Plaque and Occlusive Thrombus</a:t>
            </a:r>
            <a:endParaRPr lang="en-GB" dirty="0"/>
          </a:p>
        </p:txBody>
      </p:sp>
      <p:sp>
        <p:nvSpPr>
          <p:cNvPr id="9" name="Rounded Rectangle 8"/>
          <p:cNvSpPr/>
          <p:nvPr/>
        </p:nvSpPr>
        <p:spPr>
          <a:xfrm>
            <a:off x="1227138" y="2708275"/>
            <a:ext cx="6692900" cy="1420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b="1" dirty="0">
                <a:effectLst>
                  <a:outerShdw blurRad="38100" dist="38100" dir="2700000" algn="tl">
                    <a:srgbClr val="000000">
                      <a:alpha val="43137"/>
                    </a:srgbClr>
                  </a:outerShdw>
                </a:effectLst>
              </a:rPr>
              <a:t>STEMI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t>ECG: ST elevation</a:t>
            </a:r>
            <a:endParaRPr lang="en-US" smtClean="0"/>
          </a:p>
        </p:txBody>
      </p:sp>
      <p:graphicFrame>
        <p:nvGraphicFramePr>
          <p:cNvPr id="13315" name="Group 3"/>
          <p:cNvGraphicFramePr>
            <a:graphicFrameLocks noGrp="1"/>
          </p:cNvGraphicFramePr>
          <p:nvPr>
            <p:ph type="body" idx="1"/>
          </p:nvPr>
        </p:nvGraphicFramePr>
        <p:xfrm>
          <a:off x="457200" y="1600200"/>
          <a:ext cx="8229600" cy="4591050"/>
        </p:xfrm>
        <a:graphic>
          <a:graphicData uri="http://schemas.openxmlformats.org/drawingml/2006/table">
            <a:tbl>
              <a:tblPr/>
              <a:tblGrid>
                <a:gridCol w="2406650"/>
                <a:gridCol w="2406650"/>
                <a:gridCol w="3416300"/>
              </a:tblGrid>
              <a:tr h="88406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rgbClr val="000000"/>
                          </a:solidFill>
                          <a:effectLst/>
                          <a:latin typeface="Arial" charset="0"/>
                          <a:cs typeface="Arial" charset="0"/>
                        </a:rPr>
                        <a:t>ECG Changes</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rgbClr val="000000"/>
                          </a:solidFill>
                          <a:effectLst/>
                          <a:latin typeface="Arial" charset="0"/>
                          <a:cs typeface="Arial" charset="0"/>
                        </a:rPr>
                        <a:t>Site of Infarction</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rgbClr val="000000"/>
                          </a:solidFill>
                          <a:effectLst/>
                          <a:latin typeface="Arial" charset="0"/>
                          <a:cs typeface="Arial" charset="0"/>
                        </a:rPr>
                        <a:t>Vessel Occluded</a:t>
                      </a: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304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V1-V3</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Anteroseptal</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200" b="0" i="0" u="none" strike="noStrike" cap="none" normalizeH="0" baseline="0" smtClean="0">
                          <a:ln>
                            <a:noFill/>
                          </a:ln>
                          <a:solidFill>
                            <a:srgbClr val="000000"/>
                          </a:solidFill>
                          <a:effectLst/>
                          <a:latin typeface="Arial" charset="0"/>
                          <a:cs typeface="Arial" charset="0"/>
                        </a:rPr>
                        <a:t>LAD</a:t>
                      </a:r>
                      <a:endParaRPr kumimoji="0" lang="en-US" sz="2200" b="0" i="0" u="none" strike="noStrike" cap="none" normalizeH="0" baseline="0" smtClean="0">
                        <a:ln>
                          <a:noFill/>
                        </a:ln>
                        <a:solidFill>
                          <a:srgbClr val="000000"/>
                        </a:solidFill>
                        <a:effectLst/>
                        <a:latin typeface="Arial"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35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V4, V5, AVL, I</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Anterior Lateral</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200" b="0" i="0" u="none" strike="noStrike" cap="none" normalizeH="0" baseline="0" smtClean="0">
                          <a:ln>
                            <a:noFill/>
                          </a:ln>
                          <a:solidFill>
                            <a:srgbClr val="000000"/>
                          </a:solidFill>
                          <a:effectLst/>
                          <a:latin typeface="Arial" charset="0"/>
                          <a:cs typeface="Arial" charset="0"/>
                        </a:rPr>
                        <a:t>LAD, diagonal</a:t>
                      </a:r>
                      <a:endParaRPr kumimoji="0" lang="en-US" sz="2200" b="0" i="0" u="none" strike="noStrike" cap="none" normalizeH="0" baseline="0" smtClean="0">
                        <a:ln>
                          <a:noFill/>
                        </a:ln>
                        <a:solidFill>
                          <a:srgbClr val="000000"/>
                        </a:solidFill>
                        <a:effectLst/>
                        <a:latin typeface="Arial" charset="0"/>
                        <a:cs typeface="Arial" charset="0"/>
                      </a:endParaRP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919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200" b="0" i="0" u="none" strike="noStrike" cap="none" normalizeH="0" baseline="0" smtClean="0">
                          <a:ln>
                            <a:noFill/>
                          </a:ln>
                          <a:solidFill>
                            <a:srgbClr val="000000"/>
                          </a:solidFill>
                          <a:effectLst/>
                          <a:latin typeface="Arial" charset="0"/>
                          <a:cs typeface="Arial" charset="0"/>
                        </a:rPr>
                        <a:t>Widespread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200" b="0" i="0" u="none" strike="noStrike" cap="none" normalizeH="0" baseline="0" smtClean="0">
                          <a:ln>
                            <a:noFill/>
                          </a:ln>
                          <a:solidFill>
                            <a:srgbClr val="000000"/>
                          </a:solidFill>
                          <a:effectLst/>
                          <a:latin typeface="Arial" charset="0"/>
                          <a:cs typeface="Arial" charset="0"/>
                        </a:rPr>
                        <a:t>1, AVL, V1-V6</a:t>
                      </a:r>
                      <a:endParaRPr kumimoji="0" lang="en-US" sz="2200" b="0" i="0" u="none" strike="noStrike" cap="none" normalizeH="0" baseline="0" smtClean="0">
                        <a:ln>
                          <a:noFill/>
                        </a:ln>
                        <a:solidFill>
                          <a:srgbClr val="000000"/>
                        </a:solidFill>
                        <a:effectLst/>
                        <a:latin typeface="Arial" charset="0"/>
                        <a:cs typeface="Arial" charset="0"/>
                      </a:endParaRP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Large Anterior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Prox LAD (could be LMS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 Pump probs</a:t>
                      </a: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919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II, III, AVF</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Inferior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RCA (or Cx)</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 Bradyarrhythmia</a:t>
                      </a: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82919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Times New Roman" pitchFamily="18" charset="0"/>
                        </a:rPr>
                        <a:t>↓ ST V1-V2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Times New Roman" pitchFamily="18" charset="0"/>
                        </a:rPr>
                        <a:t>↑ ST in post leads</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Posterior</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00"/>
                          </a:solidFill>
                          <a:effectLst/>
                          <a:latin typeface="Arial" charset="0"/>
                          <a:cs typeface="Arial" charset="0"/>
                        </a:rPr>
                        <a:t>RCA (or Cx)</a:t>
                      </a: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21" name="Text Box 41"/>
          <p:cNvSpPr txBox="1">
            <a:spLocks noChangeArrowheads="1"/>
          </p:cNvSpPr>
          <p:nvPr/>
        </p:nvSpPr>
        <p:spPr bwMode="auto">
          <a:xfrm>
            <a:off x="395288" y="6381750"/>
            <a:ext cx="842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t>NB remember Cx occlusion can be silent on the ECG</a:t>
            </a:r>
            <a:endParaRPr lang="en-US"/>
          </a:p>
        </p:txBody>
      </p:sp>
    </p:spTree>
    <p:extLst>
      <p:ext uri="{BB962C8B-B14F-4D97-AF65-F5344CB8AC3E}">
        <p14:creationId xmlns:p14="http://schemas.microsoft.com/office/powerpoint/2010/main" val="68304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1700213"/>
            <a:ext cx="8497888" cy="4210050"/>
          </a:xfrm>
          <a:noFill/>
        </p:spPr>
      </p:pic>
      <p:sp>
        <p:nvSpPr>
          <p:cNvPr id="14339" name="Text Box 3"/>
          <p:cNvSpPr txBox="1">
            <a:spLocks noChangeArrowheads="1"/>
          </p:cNvSpPr>
          <p:nvPr/>
        </p:nvSpPr>
        <p:spPr bwMode="auto">
          <a:xfrm>
            <a:off x="430213" y="476250"/>
            <a:ext cx="84629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3200" b="1">
                <a:solidFill>
                  <a:schemeClr val="tx2"/>
                </a:solidFill>
                <a:latin typeface="Times New Roman" pitchFamily="18" charset="0"/>
              </a:rPr>
              <a:t>ANTERIOR STEMI</a:t>
            </a:r>
            <a:r>
              <a:rPr lang="en-GB">
                <a:solidFill>
                  <a:schemeClr val="tx2"/>
                </a:solidFill>
              </a:rPr>
              <a:t>    ST elevation V1-V6, reciprocal changes in 					II, III, AVF</a:t>
            </a:r>
            <a:endParaRPr lang="en-US">
              <a:solidFill>
                <a:schemeClr val="tx2"/>
              </a:solidFill>
            </a:endParaRPr>
          </a:p>
        </p:txBody>
      </p:sp>
    </p:spTree>
    <p:extLst>
      <p:ext uri="{BB962C8B-B14F-4D97-AF65-F5344CB8AC3E}">
        <p14:creationId xmlns:p14="http://schemas.microsoft.com/office/powerpoint/2010/main" val="10042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GB" sz="3800" smtClean="0"/>
              <a:t>Infero-posterior STEMI </a:t>
            </a:r>
            <a:r>
              <a:rPr lang="en-GB" sz="2800" smtClean="0"/>
              <a:t>ST elevation in II, III and AF, R wave and ST depression in V1-2</a:t>
            </a:r>
            <a:endParaRPr lang="en-US" sz="3800" smtClean="0"/>
          </a:p>
        </p:txBody>
      </p:sp>
      <p:pic>
        <p:nvPicPr>
          <p:cNvPr id="14339" name="Picture 3" descr="800x40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5288" y="1776413"/>
            <a:ext cx="8424862" cy="4213225"/>
          </a:xfrm>
          <a:noFill/>
        </p:spPr>
      </p:pic>
    </p:spTree>
    <p:extLst>
      <p:ext uri="{BB962C8B-B14F-4D97-AF65-F5344CB8AC3E}">
        <p14:creationId xmlns:p14="http://schemas.microsoft.com/office/powerpoint/2010/main" val="323461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dirty="0" smtClean="0"/>
              <a:t>Size of the Problem: </a:t>
            </a:r>
            <a:br>
              <a:rPr lang="en-GB" dirty="0" smtClean="0"/>
            </a:br>
            <a:r>
              <a:rPr lang="en-GB" dirty="0" smtClean="0"/>
              <a:t>England and Wales 2009-10</a:t>
            </a:r>
            <a:endParaRPr lang="en-GB" dirty="0"/>
          </a:p>
        </p:txBody>
      </p:sp>
      <p:sp>
        <p:nvSpPr>
          <p:cNvPr id="3" name="Content Placeholder 2"/>
          <p:cNvSpPr>
            <a:spLocks noGrp="1"/>
          </p:cNvSpPr>
          <p:nvPr>
            <p:ph idx="1"/>
          </p:nvPr>
        </p:nvSpPr>
        <p:spPr>
          <a:xfrm>
            <a:off x="468313" y="1677988"/>
            <a:ext cx="8229600" cy="4525962"/>
          </a:xfrm>
        </p:spPr>
        <p:txBody>
          <a:bodyPr>
            <a:normAutofit/>
          </a:bodyPr>
          <a:lstStyle/>
          <a:p>
            <a:pPr marL="109728" indent="0" fontAlgn="auto">
              <a:spcAft>
                <a:spcPts val="0"/>
              </a:spcAft>
              <a:buFont typeface="Wingdings 3"/>
              <a:buNone/>
              <a:defRPr/>
            </a:pPr>
            <a:r>
              <a:rPr lang="en-GB" dirty="0"/>
              <a:t>STEMI</a:t>
            </a:r>
          </a:p>
          <a:p>
            <a:pPr marL="365760" indent="-256032" fontAlgn="auto">
              <a:spcAft>
                <a:spcPts val="0"/>
              </a:spcAft>
              <a:buFont typeface="Wingdings 3"/>
              <a:buChar char=""/>
              <a:defRPr/>
            </a:pPr>
            <a:r>
              <a:rPr lang="en-GB" dirty="0" smtClean="0"/>
              <a:t>31,412 in 2009-10</a:t>
            </a:r>
          </a:p>
          <a:p>
            <a:pPr marL="365760" indent="-256032" fontAlgn="auto">
              <a:spcAft>
                <a:spcPts val="0"/>
              </a:spcAft>
              <a:buFont typeface="Wingdings 3"/>
              <a:buChar char=""/>
              <a:defRPr/>
            </a:pPr>
            <a:r>
              <a:rPr lang="en-GB" dirty="0" smtClean="0"/>
              <a:t>Frequency falling</a:t>
            </a:r>
          </a:p>
          <a:p>
            <a:pPr marL="109728" indent="0" fontAlgn="auto">
              <a:spcAft>
                <a:spcPts val="0"/>
              </a:spcAft>
              <a:buFont typeface="Wingdings 3"/>
              <a:buNone/>
              <a:defRPr/>
            </a:pPr>
            <a:endParaRPr lang="en-GB" dirty="0"/>
          </a:p>
          <a:p>
            <a:pPr marL="109728" indent="0" fontAlgn="auto">
              <a:spcAft>
                <a:spcPts val="0"/>
              </a:spcAft>
              <a:buFont typeface="Wingdings 3"/>
              <a:buNone/>
              <a:defRPr/>
            </a:pPr>
            <a:r>
              <a:rPr lang="en-GB" dirty="0" smtClean="0"/>
              <a:t>NSTEMI</a:t>
            </a:r>
          </a:p>
          <a:p>
            <a:pPr marL="365760" indent="-256032" fontAlgn="auto">
              <a:spcAft>
                <a:spcPts val="0"/>
              </a:spcAft>
              <a:buFont typeface="Wingdings 3"/>
              <a:buChar char=""/>
              <a:defRPr/>
            </a:pPr>
            <a:r>
              <a:rPr lang="en-GB" dirty="0" smtClean="0"/>
              <a:t>Estimated 100, 000 in 2009-10</a:t>
            </a:r>
          </a:p>
          <a:p>
            <a:pPr marL="365760" indent="-256032" fontAlgn="auto">
              <a:spcAft>
                <a:spcPts val="0"/>
              </a:spcAft>
              <a:buFont typeface="Wingdings 3"/>
              <a:buChar char=""/>
              <a:defRPr/>
            </a:pPr>
            <a:r>
              <a:rPr lang="en-GB" dirty="0" smtClean="0"/>
              <a:t>Recorded frequency rising</a:t>
            </a:r>
          </a:p>
          <a:p>
            <a:pPr marL="365760" indent="-256032" fontAlgn="auto">
              <a:spcAft>
                <a:spcPts val="0"/>
              </a:spcAft>
              <a:buFont typeface="Wingdings 3"/>
              <a:buChar char=""/>
              <a:defRPr/>
            </a:pPr>
            <a:r>
              <a:rPr lang="en-GB" dirty="0" smtClean="0"/>
              <a:t>50% not managed on ACU/ CCU</a:t>
            </a:r>
          </a:p>
          <a:p>
            <a:pPr marL="365760" indent="-256032" fontAlgn="auto">
              <a:spcAft>
                <a:spcPts val="0"/>
              </a:spcAft>
              <a:buFont typeface="Wingdings 3"/>
              <a:buChar char=""/>
              <a:defRPr/>
            </a:pPr>
            <a:endParaRPr lang="en-GB" dirty="0"/>
          </a:p>
        </p:txBody>
      </p:sp>
      <p:sp>
        <p:nvSpPr>
          <p:cNvPr id="30723" name="Text Box 4"/>
          <p:cNvSpPr txBox="1">
            <a:spLocks noChangeArrowheads="1"/>
          </p:cNvSpPr>
          <p:nvPr/>
        </p:nvSpPr>
        <p:spPr bwMode="auto">
          <a:xfrm>
            <a:off x="3563938"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BCS  Recommendations Acute Coronary Care Oct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GB" dirty="0" smtClean="0"/>
              <a:t>30 </a:t>
            </a:r>
            <a:r>
              <a:rPr lang="en-GB" dirty="0"/>
              <a:t>D</a:t>
            </a:r>
            <a:r>
              <a:rPr lang="en-GB" dirty="0" smtClean="0"/>
              <a:t>ay Mortality </a:t>
            </a:r>
            <a:endParaRPr lang="en-GB" dirty="0"/>
          </a:p>
        </p:txBody>
      </p:sp>
      <p:pic>
        <p:nvPicPr>
          <p:cNvPr id="31746" name="Picture 2"/>
          <p:cNvPicPr>
            <a:picLocks noChangeAspect="1" noChangeArrowheads="1"/>
          </p:cNvPicPr>
          <p:nvPr/>
        </p:nvPicPr>
        <p:blipFill>
          <a:blip r:embed="rId3"/>
          <a:srcRect/>
          <a:stretch>
            <a:fillRect/>
          </a:stretch>
        </p:blipFill>
        <p:spPr bwMode="auto">
          <a:xfrm>
            <a:off x="971550" y="1557338"/>
            <a:ext cx="7466013" cy="4392612"/>
          </a:xfrm>
          <a:prstGeom prst="rect">
            <a:avLst/>
          </a:prstGeom>
          <a:noFill/>
          <a:ln w="9525">
            <a:noFill/>
            <a:miter lim="800000"/>
            <a:headEnd/>
            <a:tailEnd/>
          </a:ln>
        </p:spPr>
      </p:pic>
      <p:sp>
        <p:nvSpPr>
          <p:cNvPr id="31747" name="Text Box 4"/>
          <p:cNvSpPr txBox="1">
            <a:spLocks noChangeArrowheads="1"/>
          </p:cNvSpPr>
          <p:nvPr/>
        </p:nvSpPr>
        <p:spPr bwMode="auto">
          <a:xfrm>
            <a:off x="3563938"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BCS  Recommendations Acute Coronary Care Oct 2011</a:t>
            </a:r>
          </a:p>
        </p:txBody>
      </p:sp>
      <p:sp>
        <p:nvSpPr>
          <p:cNvPr id="2" name="Oval 1"/>
          <p:cNvSpPr/>
          <p:nvPr/>
        </p:nvSpPr>
        <p:spPr>
          <a:xfrm>
            <a:off x="6156325" y="2781300"/>
            <a:ext cx="792163" cy="1295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GB" dirty="0" smtClean="0"/>
              <a:t>STEMI Initial Diagnosis</a:t>
            </a:r>
            <a:endParaRPr lang="en-GB" dirty="0"/>
          </a:p>
        </p:txBody>
      </p:sp>
      <p:pic>
        <p:nvPicPr>
          <p:cNvPr id="37890" name="Picture 3"/>
          <p:cNvPicPr>
            <a:picLocks noChangeAspect="1" noChangeArrowheads="1"/>
          </p:cNvPicPr>
          <p:nvPr/>
        </p:nvPicPr>
        <p:blipFill>
          <a:blip r:embed="rId3"/>
          <a:srcRect/>
          <a:stretch>
            <a:fillRect/>
          </a:stretch>
        </p:blipFill>
        <p:spPr bwMode="auto">
          <a:xfrm>
            <a:off x="995363" y="1700213"/>
            <a:ext cx="7153275" cy="4010025"/>
          </a:xfrm>
          <a:prstGeom prst="rect">
            <a:avLst/>
          </a:prstGeom>
          <a:noFill/>
          <a:ln w="9525">
            <a:noFill/>
            <a:miter lim="800000"/>
            <a:headEnd/>
            <a:tailEnd/>
          </a:ln>
        </p:spPr>
      </p:pic>
      <p:sp>
        <p:nvSpPr>
          <p:cNvPr id="37891" name="Text Box 4"/>
          <p:cNvSpPr txBox="1">
            <a:spLocks noChangeArrowheads="1"/>
          </p:cNvSpPr>
          <p:nvPr/>
        </p:nvSpPr>
        <p:spPr bwMode="auto">
          <a:xfrm>
            <a:off x="4264025" y="5949950"/>
            <a:ext cx="3917950"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ACS STE Guidelines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Management of STEMI</a:t>
            </a:r>
            <a:endParaRPr lang="en-US" smtClean="0"/>
          </a:p>
        </p:txBody>
      </p:sp>
      <p:sp>
        <p:nvSpPr>
          <p:cNvPr id="15363" name="Rectangle 3"/>
          <p:cNvSpPr>
            <a:spLocks noGrp="1" noChangeArrowheads="1"/>
          </p:cNvSpPr>
          <p:nvPr>
            <p:ph type="body" idx="1"/>
          </p:nvPr>
        </p:nvSpPr>
        <p:spPr>
          <a:xfrm>
            <a:off x="395288" y="2276475"/>
            <a:ext cx="8229600" cy="4276725"/>
          </a:xfrm>
          <a:noFill/>
        </p:spPr>
        <p:txBody>
          <a:bodyPr/>
          <a:lstStyle/>
          <a:p>
            <a:pPr algn="ctr" eaLnBrk="1" hangingPunct="1">
              <a:lnSpc>
                <a:spcPct val="90000"/>
              </a:lnSpc>
              <a:buFont typeface="Wingdings" pitchFamily="2" charset="2"/>
              <a:buNone/>
            </a:pPr>
            <a:r>
              <a:rPr lang="en-US" sz="1600" smtClean="0">
                <a:solidFill>
                  <a:srgbClr val="000000"/>
                </a:solidFill>
              </a:rPr>
              <a:t>(GTN)</a:t>
            </a:r>
          </a:p>
          <a:p>
            <a:pPr algn="ctr" eaLnBrk="1" hangingPunct="1">
              <a:lnSpc>
                <a:spcPct val="90000"/>
              </a:lnSpc>
              <a:buFont typeface="Wingdings" pitchFamily="2" charset="2"/>
              <a:buNone/>
            </a:pPr>
            <a:r>
              <a:rPr lang="en-US" sz="1600" smtClean="0">
                <a:solidFill>
                  <a:srgbClr val="000000"/>
                </a:solidFill>
                <a:cs typeface="Times New Roman" pitchFamily="18" charset="0"/>
              </a:rPr>
              <a:t>↓</a:t>
            </a:r>
            <a:endParaRPr lang="en-US" sz="1600" smtClean="0">
              <a:solidFill>
                <a:srgbClr val="000000"/>
              </a:solidFill>
            </a:endParaRPr>
          </a:p>
          <a:p>
            <a:pPr algn="ctr" eaLnBrk="1" hangingPunct="1">
              <a:lnSpc>
                <a:spcPct val="90000"/>
              </a:lnSpc>
              <a:buFont typeface="Wingdings" pitchFamily="2" charset="2"/>
              <a:buNone/>
            </a:pPr>
            <a:r>
              <a:rPr lang="en-US" sz="2100" smtClean="0">
                <a:solidFill>
                  <a:srgbClr val="000000"/>
                </a:solidFill>
              </a:rPr>
              <a:t>High Flow Oxygen (15L)</a:t>
            </a:r>
          </a:p>
          <a:p>
            <a:pPr algn="ctr" eaLnBrk="1" hangingPunct="1">
              <a:lnSpc>
                <a:spcPct val="90000"/>
              </a:lnSpc>
              <a:buFont typeface="Wingdings" pitchFamily="2" charset="2"/>
              <a:buNone/>
            </a:pPr>
            <a:r>
              <a:rPr lang="en-US" sz="2100" smtClean="0">
                <a:solidFill>
                  <a:srgbClr val="000000"/>
                </a:solidFill>
                <a:cs typeface="Times New Roman" pitchFamily="18" charset="0"/>
              </a:rPr>
              <a:t>↓</a:t>
            </a:r>
          </a:p>
          <a:p>
            <a:pPr algn="ctr" eaLnBrk="1" hangingPunct="1">
              <a:lnSpc>
                <a:spcPct val="90000"/>
              </a:lnSpc>
              <a:buFont typeface="Wingdings" pitchFamily="2" charset="2"/>
              <a:buNone/>
            </a:pPr>
            <a:r>
              <a:rPr lang="en-US" sz="2100" b="1" u="sng" smtClean="0">
                <a:solidFill>
                  <a:srgbClr val="000000"/>
                </a:solidFill>
                <a:cs typeface="Times New Roman" pitchFamily="18" charset="0"/>
              </a:rPr>
              <a:t>300mg Aspirin/ 600mg Clopidogrel</a:t>
            </a:r>
          </a:p>
          <a:p>
            <a:pPr algn="ctr" eaLnBrk="1" hangingPunct="1">
              <a:lnSpc>
                <a:spcPct val="90000"/>
              </a:lnSpc>
              <a:buFont typeface="Wingdings" pitchFamily="2" charset="2"/>
              <a:buNone/>
            </a:pPr>
            <a:r>
              <a:rPr lang="en-US" sz="2100" smtClean="0">
                <a:solidFill>
                  <a:srgbClr val="000000"/>
                </a:solidFill>
                <a:cs typeface="Times New Roman" pitchFamily="18" charset="0"/>
              </a:rPr>
              <a:t>↓</a:t>
            </a:r>
          </a:p>
          <a:p>
            <a:pPr algn="ctr" eaLnBrk="1" hangingPunct="1">
              <a:lnSpc>
                <a:spcPct val="90000"/>
              </a:lnSpc>
              <a:buFont typeface="Wingdings" pitchFamily="2" charset="2"/>
              <a:buNone/>
            </a:pPr>
            <a:r>
              <a:rPr lang="en-US" sz="2100" smtClean="0">
                <a:solidFill>
                  <a:srgbClr val="000000"/>
                </a:solidFill>
                <a:cs typeface="Times New Roman" pitchFamily="18" charset="0"/>
              </a:rPr>
              <a:t>Analgesia: Morphine + Metoclopramide</a:t>
            </a:r>
          </a:p>
          <a:p>
            <a:pPr algn="ctr" eaLnBrk="1" hangingPunct="1">
              <a:lnSpc>
                <a:spcPct val="90000"/>
              </a:lnSpc>
              <a:buFont typeface="Wingdings" pitchFamily="2" charset="2"/>
              <a:buNone/>
            </a:pPr>
            <a:r>
              <a:rPr lang="en-US" sz="2100" smtClean="0">
                <a:solidFill>
                  <a:srgbClr val="000000"/>
                </a:solidFill>
                <a:cs typeface="Times New Roman" pitchFamily="18" charset="0"/>
              </a:rPr>
              <a:t>↓ </a:t>
            </a:r>
          </a:p>
          <a:p>
            <a:pPr algn="ctr" eaLnBrk="1" hangingPunct="1">
              <a:lnSpc>
                <a:spcPct val="90000"/>
              </a:lnSpc>
              <a:buFont typeface="Wingdings" pitchFamily="2" charset="2"/>
              <a:buNone/>
            </a:pPr>
            <a:r>
              <a:rPr lang="en-US" sz="2100" b="1" u="sng" smtClean="0">
                <a:solidFill>
                  <a:srgbClr val="000000"/>
                </a:solidFill>
                <a:cs typeface="Times New Roman" pitchFamily="18" charset="0"/>
              </a:rPr>
              <a:t>Reperfusion: PCI / Fibrinolysis</a:t>
            </a:r>
          </a:p>
          <a:p>
            <a:pPr algn="ctr" eaLnBrk="1" hangingPunct="1">
              <a:lnSpc>
                <a:spcPct val="90000"/>
              </a:lnSpc>
              <a:buFont typeface="Wingdings" pitchFamily="2" charset="2"/>
              <a:buNone/>
            </a:pPr>
            <a:endParaRPr lang="en-US" sz="2100" smtClean="0">
              <a:solidFill>
                <a:srgbClr val="000000"/>
              </a:solidFill>
              <a:cs typeface="Times New Roman" pitchFamily="18" charset="0"/>
            </a:endParaRPr>
          </a:p>
        </p:txBody>
      </p:sp>
      <p:sp>
        <p:nvSpPr>
          <p:cNvPr id="15364" name="Text Box 4"/>
          <p:cNvSpPr txBox="1">
            <a:spLocks noChangeArrowheads="1"/>
          </p:cNvSpPr>
          <p:nvPr/>
        </p:nvSpPr>
        <p:spPr bwMode="auto">
          <a:xfrm>
            <a:off x="250825" y="1125538"/>
            <a:ext cx="8713788" cy="105410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b="1"/>
              <a:t>THINK REPERFUSION STRATEGY: </a:t>
            </a:r>
          </a:p>
          <a:p>
            <a:pPr eaLnBrk="1" hangingPunct="1">
              <a:spcBef>
                <a:spcPct val="50000"/>
              </a:spcBef>
            </a:pPr>
            <a:r>
              <a:rPr lang="en-GB" b="1"/>
              <a:t>			■ Primary PCI if available (</a:t>
            </a:r>
            <a:r>
              <a:rPr lang="en-GB" sz="1600" b="1"/>
              <a:t>CALL THE CATH LAB</a:t>
            </a:r>
            <a:r>
              <a:rPr lang="en-GB" b="1"/>
              <a:t>) 				■</a:t>
            </a:r>
            <a:r>
              <a:rPr lang="en-GB"/>
              <a:t> </a:t>
            </a:r>
            <a:r>
              <a:rPr lang="en-GB" b="1"/>
              <a:t>Thrombolysis if not, then refer to PCI centre</a:t>
            </a:r>
            <a:endParaRPr lang="en-US" b="1"/>
          </a:p>
        </p:txBody>
      </p:sp>
    </p:spTree>
    <p:extLst>
      <p:ext uri="{BB962C8B-B14F-4D97-AF65-F5344CB8AC3E}">
        <p14:creationId xmlns:p14="http://schemas.microsoft.com/office/powerpoint/2010/main" val="425937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p:txBody>
          <a:bodyPr/>
          <a:lstStyle/>
          <a:p>
            <a:r>
              <a:rPr lang="en-GB" smtClean="0"/>
              <a:t>65 year old man</a:t>
            </a:r>
          </a:p>
          <a:p>
            <a:r>
              <a:rPr lang="en-GB" smtClean="0"/>
              <a:t>Playing golf</a:t>
            </a:r>
          </a:p>
          <a:p>
            <a:r>
              <a:rPr lang="en-GB" smtClean="0"/>
              <a:t>Sudden onset chest pain</a:t>
            </a:r>
          </a:p>
          <a:p>
            <a:r>
              <a:rPr lang="en-GB" smtClean="0"/>
              <a:t>Crushing, central, severe</a:t>
            </a:r>
          </a:p>
          <a:p>
            <a:r>
              <a:rPr lang="en-GB" smtClean="0"/>
              <a:t>Vomiting</a:t>
            </a:r>
          </a:p>
          <a:p>
            <a:r>
              <a:rPr lang="en-GB" smtClean="0"/>
              <a:t>No previous chest pain</a:t>
            </a:r>
          </a:p>
          <a:p>
            <a:r>
              <a:rPr lang="en-GB" smtClean="0"/>
              <a:t>HTN, Ex-Smoker</a:t>
            </a:r>
          </a:p>
          <a:p>
            <a:r>
              <a:rPr lang="en-GB" smtClean="0"/>
              <a:t>Otherwise well</a:t>
            </a:r>
          </a:p>
          <a:p>
            <a:r>
              <a:rPr lang="en-GB" smtClean="0"/>
              <a:t>GTN helped – not resolved</a:t>
            </a:r>
          </a:p>
        </p:txBody>
      </p:sp>
      <p:sp>
        <p:nvSpPr>
          <p:cNvPr id="3" name="Title 2"/>
          <p:cNvSpPr>
            <a:spLocks noGrp="1"/>
          </p:cNvSpPr>
          <p:nvPr>
            <p:ph type="title"/>
          </p:nvPr>
        </p:nvSpPr>
        <p:spPr/>
        <p:txBody>
          <a:bodyPr/>
          <a:lstStyle/>
          <a:p>
            <a:pPr algn="ctr" fontAlgn="auto">
              <a:spcAft>
                <a:spcPts val="0"/>
              </a:spcAft>
              <a:defRPr/>
            </a:pPr>
            <a:r>
              <a:rPr lang="en-GB" dirty="0" smtClean="0"/>
              <a:t>Case One </a:t>
            </a:r>
            <a:endParaRPr lang="en-GB" dirty="0"/>
          </a:p>
        </p:txBody>
      </p:sp>
      <p:pic>
        <p:nvPicPr>
          <p:cNvPr id="34819" name="Picture 2" descr="http://www.golfsales365.com/images/upload/Image/golf(1).jpg"/>
          <p:cNvPicPr>
            <a:picLocks noChangeAspect="1" noChangeArrowheads="1"/>
          </p:cNvPicPr>
          <p:nvPr/>
        </p:nvPicPr>
        <p:blipFill>
          <a:blip r:embed="rId2"/>
          <a:srcRect/>
          <a:stretch>
            <a:fillRect/>
          </a:stretch>
        </p:blipFill>
        <p:spPr bwMode="auto">
          <a:xfrm>
            <a:off x="5148263" y="2420938"/>
            <a:ext cx="3776662"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p:txBody>
          <a:bodyPr/>
          <a:lstStyle/>
          <a:p>
            <a:endParaRPr lang="en-GB" smtClean="0"/>
          </a:p>
        </p:txBody>
      </p:sp>
      <p:sp>
        <p:nvSpPr>
          <p:cNvPr id="3" name="Title 2"/>
          <p:cNvSpPr>
            <a:spLocks noGrp="1"/>
          </p:cNvSpPr>
          <p:nvPr>
            <p:ph type="title"/>
          </p:nvPr>
        </p:nvSpPr>
        <p:spPr/>
        <p:txBody>
          <a:bodyPr/>
          <a:lstStyle/>
          <a:p>
            <a:pPr algn="ctr" fontAlgn="auto">
              <a:spcAft>
                <a:spcPts val="0"/>
              </a:spcAft>
              <a:defRPr/>
            </a:pPr>
            <a:r>
              <a:rPr lang="en-GB" dirty="0" smtClean="0"/>
              <a:t>STEMI Management</a:t>
            </a:r>
            <a:endParaRPr lang="en-GB" dirty="0"/>
          </a:p>
        </p:txBody>
      </p:sp>
      <p:pic>
        <p:nvPicPr>
          <p:cNvPr id="39939" name="Picture 2"/>
          <p:cNvPicPr>
            <a:picLocks noChangeAspect="1" noChangeArrowheads="1"/>
          </p:cNvPicPr>
          <p:nvPr/>
        </p:nvPicPr>
        <p:blipFill>
          <a:blip r:embed="rId2"/>
          <a:srcRect/>
          <a:stretch>
            <a:fillRect/>
          </a:stretch>
        </p:blipFill>
        <p:spPr bwMode="auto">
          <a:xfrm>
            <a:off x="1503363" y="1365250"/>
            <a:ext cx="6653212" cy="5448300"/>
          </a:xfrm>
          <a:prstGeom prst="rect">
            <a:avLst/>
          </a:prstGeom>
          <a:noFill/>
          <a:ln w="9525">
            <a:noFill/>
            <a:miter lim="800000"/>
            <a:headEnd/>
            <a:tailEnd/>
          </a:ln>
        </p:spPr>
      </p:pic>
      <p:sp>
        <p:nvSpPr>
          <p:cNvPr id="39940" name="Text Box 4"/>
          <p:cNvSpPr txBox="1">
            <a:spLocks noChangeArrowheads="1"/>
          </p:cNvSpPr>
          <p:nvPr/>
        </p:nvSpPr>
        <p:spPr bwMode="auto">
          <a:xfrm>
            <a:off x="4486275" y="6662738"/>
            <a:ext cx="3917950"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Revasculration Guidelines 2011</a:t>
            </a:r>
          </a:p>
        </p:txBody>
      </p:sp>
      <p:sp>
        <p:nvSpPr>
          <p:cNvPr id="5" name="Oval 4"/>
          <p:cNvSpPr/>
          <p:nvPr/>
        </p:nvSpPr>
        <p:spPr>
          <a:xfrm>
            <a:off x="1908175" y="4724400"/>
            <a:ext cx="1943100" cy="16573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TextBox 5"/>
          <p:cNvSpPr txBox="1"/>
          <p:nvPr/>
        </p:nvSpPr>
        <p:spPr>
          <a:xfrm>
            <a:off x="4284663" y="2500313"/>
            <a:ext cx="3527425" cy="1570037"/>
          </a:xfrm>
          <a:prstGeom prst="rect">
            <a:avLst/>
          </a:prstGeom>
          <a:solidFill>
            <a:schemeClr val="accent1">
              <a:lumMod val="40000"/>
              <a:lumOff val="60000"/>
            </a:schemeClr>
          </a:solidFill>
          <a:ln>
            <a:solidFill>
              <a:schemeClr val="bg2">
                <a:lumMod val="50000"/>
              </a:schemeClr>
            </a:solidFill>
          </a:ln>
        </p:spPr>
        <p:txBody>
          <a:bodyPr>
            <a:spAutoFit/>
          </a:bodyPr>
          <a:lstStyle/>
          <a:p>
            <a:pPr algn="ctr" fontAlgn="auto">
              <a:spcBef>
                <a:spcPts val="0"/>
              </a:spcBef>
              <a:spcAft>
                <a:spcPts val="0"/>
              </a:spcAft>
              <a:defRPr/>
            </a:pPr>
            <a:r>
              <a:rPr lang="en-GB" sz="2400" b="1" dirty="0">
                <a:solidFill>
                  <a:schemeClr val="bg1"/>
                </a:solidFill>
                <a:latin typeface="+mn-lt"/>
              </a:rPr>
              <a:t>Successful Thrombolysis </a:t>
            </a:r>
          </a:p>
          <a:p>
            <a:pPr algn="ctr" fontAlgn="auto">
              <a:spcBef>
                <a:spcPts val="0"/>
              </a:spcBef>
              <a:spcAft>
                <a:spcPts val="0"/>
              </a:spcAft>
              <a:defRPr/>
            </a:pPr>
            <a:r>
              <a:rPr lang="en-GB" sz="2400" b="1" dirty="0">
                <a:solidFill>
                  <a:schemeClr val="bg1"/>
                </a:solidFill>
                <a:latin typeface="+mn-lt"/>
              </a:rPr>
              <a:t>ST segment resolution 50% at 90 minutes</a:t>
            </a:r>
          </a:p>
        </p:txBody>
      </p:sp>
      <p:sp>
        <p:nvSpPr>
          <p:cNvPr id="8" name="Left Arrow 7"/>
          <p:cNvSpPr/>
          <p:nvPr/>
        </p:nvSpPr>
        <p:spPr>
          <a:xfrm rot="19123947">
            <a:off x="3825875" y="4487863"/>
            <a:ext cx="2009775" cy="865187"/>
          </a:xfrm>
          <a:prstGeom prst="leftArrow">
            <a:avLst/>
          </a:prstGeom>
          <a:solidFill>
            <a:schemeClr val="accent1">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p:txBody>
          <a:bodyPr/>
          <a:lstStyle/>
          <a:p>
            <a:r>
              <a:rPr lang="en-GB" smtClean="0"/>
              <a:t>Direct paramedic transfer to PPCI centre or timely inter-hospital transfer </a:t>
            </a:r>
          </a:p>
          <a:p>
            <a:r>
              <a:rPr lang="en-GB" smtClean="0"/>
              <a:t>PPCI with first medical contact-to-balloon time &lt;120 minutes </a:t>
            </a:r>
          </a:p>
          <a:p>
            <a:r>
              <a:rPr lang="en-GB" smtClean="0"/>
              <a:t>Monitoring on CCU (including for repatriated patients) </a:t>
            </a:r>
          </a:p>
          <a:p>
            <a:r>
              <a:rPr lang="en-GB" smtClean="0"/>
              <a:t>Early initiation of secondary prevention and cardiac rehabilitation </a:t>
            </a:r>
          </a:p>
          <a:p>
            <a:endParaRPr lang="en-GB" smtClean="0"/>
          </a:p>
        </p:txBody>
      </p:sp>
      <p:sp>
        <p:nvSpPr>
          <p:cNvPr id="3" name="Title 2"/>
          <p:cNvSpPr>
            <a:spLocks noGrp="1"/>
          </p:cNvSpPr>
          <p:nvPr>
            <p:ph type="title"/>
          </p:nvPr>
        </p:nvSpPr>
        <p:spPr/>
        <p:txBody>
          <a:bodyPr/>
          <a:lstStyle/>
          <a:p>
            <a:pPr algn="ctr" fontAlgn="auto">
              <a:spcAft>
                <a:spcPts val="0"/>
              </a:spcAft>
              <a:defRPr/>
            </a:pPr>
            <a:r>
              <a:rPr lang="en-GB" dirty="0" smtClean="0"/>
              <a:t>Standards STEMI Management</a:t>
            </a:r>
            <a:endParaRPr lang="en-GB" dirty="0"/>
          </a:p>
        </p:txBody>
      </p:sp>
      <p:sp>
        <p:nvSpPr>
          <p:cNvPr id="43011" name="Text Box 4"/>
          <p:cNvSpPr txBox="1">
            <a:spLocks noChangeArrowheads="1"/>
          </p:cNvSpPr>
          <p:nvPr/>
        </p:nvSpPr>
        <p:spPr bwMode="auto">
          <a:xfrm>
            <a:off x="4486275" y="6430963"/>
            <a:ext cx="3917950"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Revasculration Guidelines 2011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p:txBody>
          <a:bodyPr/>
          <a:lstStyle/>
          <a:p>
            <a:endParaRPr lang="en-GB" smtClean="0"/>
          </a:p>
        </p:txBody>
      </p:sp>
      <p:sp>
        <p:nvSpPr>
          <p:cNvPr id="3" name="Title 2"/>
          <p:cNvSpPr>
            <a:spLocks noGrp="1"/>
          </p:cNvSpPr>
          <p:nvPr>
            <p:ph type="title"/>
          </p:nvPr>
        </p:nvSpPr>
        <p:spPr/>
        <p:txBody>
          <a:bodyPr/>
          <a:lstStyle/>
          <a:p>
            <a:pPr algn="ctr" fontAlgn="auto">
              <a:spcAft>
                <a:spcPts val="0"/>
              </a:spcAft>
              <a:defRPr/>
            </a:pPr>
            <a:r>
              <a:rPr lang="en-GB" dirty="0" smtClean="0"/>
              <a:t>The Changing Face STEMI </a:t>
            </a:r>
            <a:r>
              <a:rPr lang="en-GB" dirty="0" err="1" smtClean="0"/>
              <a:t>Mx</a:t>
            </a:r>
            <a:endParaRPr lang="en-GB" dirty="0"/>
          </a:p>
        </p:txBody>
      </p:sp>
      <p:pic>
        <p:nvPicPr>
          <p:cNvPr id="47107" name="Picture 2"/>
          <p:cNvPicPr>
            <a:picLocks noChangeAspect="1" noChangeArrowheads="1"/>
          </p:cNvPicPr>
          <p:nvPr/>
        </p:nvPicPr>
        <p:blipFill>
          <a:blip r:embed="rId3"/>
          <a:srcRect/>
          <a:stretch>
            <a:fillRect/>
          </a:stretch>
        </p:blipFill>
        <p:spPr bwMode="auto">
          <a:xfrm>
            <a:off x="827088" y="1628775"/>
            <a:ext cx="7848600" cy="4533900"/>
          </a:xfrm>
          <a:prstGeom prst="rect">
            <a:avLst/>
          </a:prstGeom>
          <a:noFill/>
          <a:ln w="9525">
            <a:noFill/>
            <a:miter lim="800000"/>
            <a:headEnd/>
            <a:tailEnd/>
          </a:ln>
        </p:spPr>
      </p:pic>
      <p:sp>
        <p:nvSpPr>
          <p:cNvPr id="47108" name="Text Box 4"/>
          <p:cNvSpPr txBox="1">
            <a:spLocks noChangeArrowheads="1"/>
          </p:cNvSpPr>
          <p:nvPr/>
        </p:nvSpPr>
        <p:spPr bwMode="auto">
          <a:xfrm>
            <a:off x="4572000" y="6381750"/>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BCS  Recommendations Acute Coronary Care Oct 2011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p:txBody>
          <a:bodyPr/>
          <a:lstStyle/>
          <a:p>
            <a:r>
              <a:rPr lang="en-GB" smtClean="0"/>
              <a:t>95% England covered by PPCI networks</a:t>
            </a:r>
          </a:p>
          <a:p>
            <a:r>
              <a:rPr lang="en-GB" smtClean="0"/>
              <a:t>Thrombolysis remains in place in remote centres</a:t>
            </a:r>
          </a:p>
          <a:p>
            <a:pPr lvl="1"/>
            <a:r>
              <a:rPr lang="en-GB" smtClean="0"/>
              <a:t>Geography impacts time to PPCI centre</a:t>
            </a:r>
          </a:p>
          <a:p>
            <a:r>
              <a:rPr lang="en-GB" smtClean="0"/>
              <a:t>30% Thrombolysis fail to reperfuse and need immediate rescue PCI</a:t>
            </a:r>
          </a:p>
        </p:txBody>
      </p:sp>
      <p:sp>
        <p:nvSpPr>
          <p:cNvPr id="3" name="Title 2"/>
          <p:cNvSpPr>
            <a:spLocks noGrp="1"/>
          </p:cNvSpPr>
          <p:nvPr>
            <p:ph type="title"/>
          </p:nvPr>
        </p:nvSpPr>
        <p:spPr/>
        <p:txBody>
          <a:bodyPr/>
          <a:lstStyle/>
          <a:p>
            <a:pPr algn="ctr" fontAlgn="auto">
              <a:spcAft>
                <a:spcPts val="0"/>
              </a:spcAft>
              <a:defRPr/>
            </a:pPr>
            <a:r>
              <a:rPr lang="en-GB" dirty="0" smtClean="0"/>
              <a:t>The Changing Face STEMI </a:t>
            </a:r>
            <a:r>
              <a:rPr lang="en-GB" dirty="0" err="1" smtClean="0"/>
              <a:t>Mx</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endParaRPr lang="en-GB" dirty="0"/>
          </a:p>
        </p:txBody>
      </p:sp>
      <p:pic>
        <p:nvPicPr>
          <p:cNvPr id="60418" name="Picture 2"/>
          <p:cNvPicPr>
            <a:picLocks noChangeAspect="1" noChangeArrowheads="1"/>
          </p:cNvPicPr>
          <p:nvPr/>
        </p:nvPicPr>
        <p:blipFill>
          <a:blip r:embed="rId2"/>
          <a:srcRect/>
          <a:stretch>
            <a:fillRect/>
          </a:stretch>
        </p:blipFill>
        <p:spPr bwMode="auto">
          <a:xfrm>
            <a:off x="1958975" y="260350"/>
            <a:ext cx="5267325" cy="5972175"/>
          </a:xfrm>
          <a:prstGeom prst="rect">
            <a:avLst/>
          </a:prstGeom>
          <a:noFill/>
          <a:ln w="9525">
            <a:noFill/>
            <a:miter lim="800000"/>
            <a:headEnd/>
            <a:tailEnd/>
          </a:ln>
        </p:spPr>
      </p:pic>
      <p:sp>
        <p:nvSpPr>
          <p:cNvPr id="60419" name="Text Box 4"/>
          <p:cNvSpPr txBox="1">
            <a:spLocks noChangeArrowheads="1"/>
          </p:cNvSpPr>
          <p:nvPr/>
        </p:nvSpPr>
        <p:spPr bwMode="auto">
          <a:xfrm>
            <a:off x="4592638" y="6453188"/>
            <a:ext cx="3917950"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ACS STE Guidelines 2011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r>
              <a:rPr lang="en-GB" dirty="0" smtClean="0"/>
              <a:t>Disruption of occlusion using a balloon</a:t>
            </a:r>
          </a:p>
          <a:p>
            <a:pPr marL="365760" indent="-256032" fontAlgn="auto">
              <a:spcAft>
                <a:spcPts val="0"/>
              </a:spcAft>
              <a:buFont typeface="Wingdings 3"/>
              <a:buChar char=""/>
              <a:defRPr/>
            </a:pPr>
            <a:r>
              <a:rPr lang="en-GB" dirty="0" smtClean="0"/>
              <a:t>Stent deployed to maintain anterograde blood flow</a:t>
            </a:r>
          </a:p>
          <a:p>
            <a:pPr marL="109728" indent="0" fontAlgn="auto">
              <a:spcAft>
                <a:spcPts val="0"/>
              </a:spcAft>
              <a:buFont typeface="Wingdings 3"/>
              <a:buNone/>
              <a:defRPr/>
            </a:pPr>
            <a:r>
              <a:rPr lang="en-GB" dirty="0" smtClean="0"/>
              <a:t>Types</a:t>
            </a:r>
          </a:p>
          <a:p>
            <a:pPr marL="365760" indent="-256032" fontAlgn="auto">
              <a:spcAft>
                <a:spcPts val="0"/>
              </a:spcAft>
              <a:buFont typeface="Wingdings 3"/>
              <a:buChar char=""/>
              <a:defRPr/>
            </a:pPr>
            <a:r>
              <a:rPr lang="en-GB" dirty="0" smtClean="0"/>
              <a:t>Primary PCI – PCI within 2 hours </a:t>
            </a:r>
          </a:p>
          <a:p>
            <a:pPr marL="365760" indent="-256032" fontAlgn="auto">
              <a:spcAft>
                <a:spcPts val="0"/>
              </a:spcAft>
              <a:buFont typeface="Wingdings 3"/>
              <a:buChar char=""/>
              <a:defRPr/>
            </a:pPr>
            <a:r>
              <a:rPr lang="en-GB" dirty="0" smtClean="0"/>
              <a:t>Rescue PCI – PCI after failed thrombolysis</a:t>
            </a:r>
          </a:p>
          <a:p>
            <a:pPr marL="365760" indent="-256032" fontAlgn="auto">
              <a:spcAft>
                <a:spcPts val="0"/>
              </a:spcAft>
              <a:buFont typeface="Wingdings 3"/>
              <a:buChar char=""/>
              <a:defRPr/>
            </a:pPr>
            <a:r>
              <a:rPr lang="en-GB" dirty="0" smtClean="0"/>
              <a:t>Facilitated PCI – PCI bridged with lytic therapy</a:t>
            </a:r>
          </a:p>
          <a:p>
            <a:pPr marL="621792" lvl="1" fontAlgn="auto">
              <a:spcBef>
                <a:spcPts val="324"/>
              </a:spcBef>
              <a:spcAft>
                <a:spcPts val="0"/>
              </a:spcAft>
              <a:buFont typeface="Verdana"/>
              <a:buChar char="◦"/>
              <a:defRPr/>
            </a:pPr>
            <a:r>
              <a:rPr lang="en-GB" dirty="0" smtClean="0"/>
              <a:t>Time delayed PPCI</a:t>
            </a:r>
          </a:p>
        </p:txBody>
      </p:sp>
      <p:sp>
        <p:nvSpPr>
          <p:cNvPr id="3" name="Title 2"/>
          <p:cNvSpPr>
            <a:spLocks noGrp="1"/>
          </p:cNvSpPr>
          <p:nvPr>
            <p:ph type="title"/>
          </p:nvPr>
        </p:nvSpPr>
        <p:spPr/>
        <p:txBody>
          <a:bodyPr>
            <a:normAutofit fontScale="90000"/>
          </a:bodyPr>
          <a:lstStyle/>
          <a:p>
            <a:pPr algn="ctr" fontAlgn="auto">
              <a:spcAft>
                <a:spcPts val="0"/>
              </a:spcAft>
              <a:defRPr/>
            </a:pPr>
            <a:r>
              <a:rPr lang="en-GB" dirty="0" smtClean="0"/>
              <a:t>What is Percutaneous Coronary Intervention (PCI)?</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7935913" y="6205538"/>
            <a:ext cx="815975" cy="522287"/>
          </a:xfrm>
          <a:prstGeom prst="rect">
            <a:avLst/>
          </a:prstGeom>
          <a:noFill/>
          <a:ln w="9525">
            <a:noFill/>
            <a:miter lim="800000"/>
            <a:headEnd/>
            <a:tailEnd/>
          </a:ln>
        </p:spPr>
      </p:pic>
      <p:pic>
        <p:nvPicPr>
          <p:cNvPr id="28674" name="Picture 3"/>
          <p:cNvPicPr>
            <a:picLocks noChangeAspect="1" noChangeArrowheads="1"/>
          </p:cNvPicPr>
          <p:nvPr/>
        </p:nvPicPr>
        <p:blipFill>
          <a:blip r:embed="rId4"/>
          <a:srcRect/>
          <a:stretch>
            <a:fillRect/>
          </a:stretch>
        </p:blipFill>
        <p:spPr bwMode="auto">
          <a:xfrm>
            <a:off x="1962150" y="2144713"/>
            <a:ext cx="5808663" cy="4060825"/>
          </a:xfrm>
          <a:prstGeom prst="rect">
            <a:avLst/>
          </a:prstGeom>
          <a:noFill/>
          <a:ln w="9525">
            <a:noFill/>
            <a:miter lim="800000"/>
            <a:headEnd/>
            <a:tailEnd/>
          </a:ln>
        </p:spPr>
      </p:pic>
      <p:sp>
        <p:nvSpPr>
          <p:cNvPr id="28675" name="Text Box 4"/>
          <p:cNvSpPr txBox="1">
            <a:spLocks noChangeArrowheads="1"/>
          </p:cNvSpPr>
          <p:nvPr/>
        </p:nvSpPr>
        <p:spPr bwMode="auto">
          <a:xfrm>
            <a:off x="3851275" y="6319838"/>
            <a:ext cx="3919538"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Grech E D , Ramsdale D R BMJ 2003;326:1259-1261</a:t>
            </a:r>
          </a:p>
        </p:txBody>
      </p:sp>
      <p:sp>
        <p:nvSpPr>
          <p:cNvPr id="28676"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gothic"/>
                <a:cs typeface="msgothic"/>
              </a:rPr>
              <a:t>©2003 by British Medical Journal Publishing Group</a:t>
            </a:r>
          </a:p>
        </p:txBody>
      </p:sp>
      <p:sp>
        <p:nvSpPr>
          <p:cNvPr id="2" name="Title 1"/>
          <p:cNvSpPr>
            <a:spLocks noGrp="1"/>
          </p:cNvSpPr>
          <p:nvPr>
            <p:ph type="title"/>
          </p:nvPr>
        </p:nvSpPr>
        <p:spPr>
          <a:xfrm>
            <a:off x="522720" y="476672"/>
            <a:ext cx="8229600" cy="1143000"/>
          </a:xfrm>
        </p:spPr>
        <p:txBody>
          <a:bodyPr>
            <a:noAutofit/>
          </a:bodyPr>
          <a:lstStyle/>
          <a:p>
            <a:pPr algn="ctr" fontAlgn="auto">
              <a:spcAft>
                <a:spcPts val="0"/>
              </a:spcAft>
              <a:defRPr/>
            </a:pPr>
            <a:r>
              <a:rPr lang="en-GB" sz="3600" dirty="0">
                <a:latin typeface="Arial" charset="0"/>
              </a:rPr>
              <a:t>Distal </a:t>
            </a:r>
            <a:r>
              <a:rPr lang="en-GB" sz="3600" dirty="0" err="1" smtClean="0">
                <a:latin typeface="Arial" charset="0"/>
              </a:rPr>
              <a:t>Embolisation</a:t>
            </a:r>
            <a:r>
              <a:rPr lang="en-GB" sz="3600" dirty="0" smtClean="0">
                <a:latin typeface="Arial" charset="0"/>
              </a:rPr>
              <a:t> </a:t>
            </a:r>
            <a:r>
              <a:rPr lang="en-GB" sz="3600" dirty="0">
                <a:latin typeface="Arial" charset="0"/>
              </a:rPr>
              <a:t>of a </a:t>
            </a:r>
            <a:r>
              <a:rPr lang="en-GB" sz="3600" dirty="0" smtClean="0">
                <a:latin typeface="Arial" charset="0"/>
              </a:rPr>
              <a:t>Platelet-Rich Thrombus </a:t>
            </a:r>
            <a:r>
              <a:rPr lang="en-GB" sz="3600" dirty="0">
                <a:latin typeface="Arial" charset="0"/>
              </a:rPr>
              <a:t>causing </a:t>
            </a:r>
            <a:r>
              <a:rPr lang="en-GB" sz="3600" dirty="0" smtClean="0">
                <a:latin typeface="Arial" charset="0"/>
              </a:rPr>
              <a:t>Occlusion </a:t>
            </a:r>
            <a:r>
              <a:rPr lang="en-GB" sz="3600" dirty="0">
                <a:latin typeface="Arial" charset="0"/>
              </a:rPr>
              <a:t>of </a:t>
            </a:r>
            <a:r>
              <a:rPr lang="en-GB" sz="3600" dirty="0" err="1" smtClean="0">
                <a:latin typeface="Arial" charset="0"/>
              </a:rPr>
              <a:t>Intramyocardial</a:t>
            </a:r>
            <a:r>
              <a:rPr lang="en-GB" sz="3600" dirty="0" smtClean="0">
                <a:latin typeface="Arial" charset="0"/>
              </a:rPr>
              <a:t> </a:t>
            </a:r>
            <a:r>
              <a:rPr lang="en-GB" sz="3600" dirty="0">
                <a:latin typeface="Arial" charset="0"/>
              </a:rPr>
              <a:t>A</a:t>
            </a:r>
            <a:r>
              <a:rPr lang="en-GB" sz="3600" dirty="0" smtClean="0">
                <a:latin typeface="Arial" charset="0"/>
              </a:rPr>
              <a:t>rteriole</a:t>
            </a:r>
            <a:endParaRPr lang="en-GB" sz="3600" dirty="0"/>
          </a:p>
        </p:txBody>
      </p:sp>
      <p:sp>
        <p:nvSpPr>
          <p:cNvPr id="9" name="Rounded Rectangle 8"/>
          <p:cNvSpPr/>
          <p:nvPr/>
        </p:nvSpPr>
        <p:spPr>
          <a:xfrm>
            <a:off x="1519238" y="2708275"/>
            <a:ext cx="6692900" cy="1420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b="1" dirty="0">
                <a:effectLst>
                  <a:outerShdw blurRad="38100" dist="38100" dir="2700000" algn="tl">
                    <a:srgbClr val="000000">
                      <a:alpha val="43137"/>
                    </a:srgbClr>
                  </a:outerShdw>
                </a:effectLst>
              </a:rPr>
              <a:t>NSTEMI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p:txBody>
          <a:bodyPr/>
          <a:lstStyle/>
          <a:p>
            <a:r>
              <a:rPr lang="en-GB" smtClean="0"/>
              <a:t>48 year old lady</a:t>
            </a:r>
          </a:p>
          <a:p>
            <a:r>
              <a:rPr lang="en-GB" smtClean="0"/>
              <a:t>Shopping </a:t>
            </a:r>
          </a:p>
          <a:p>
            <a:r>
              <a:rPr lang="en-GB" smtClean="0"/>
              <a:t>Central dull Pain on walking</a:t>
            </a:r>
          </a:p>
          <a:p>
            <a:r>
              <a:rPr lang="en-GB" smtClean="0"/>
              <a:t>Not relieved GTN spray</a:t>
            </a:r>
          </a:p>
          <a:p>
            <a:r>
              <a:rPr lang="en-GB" smtClean="0"/>
              <a:t> Gets on exertion normally</a:t>
            </a:r>
          </a:p>
          <a:p>
            <a:r>
              <a:rPr lang="en-GB" smtClean="0"/>
              <a:t>Recently distant decreasing to onset pain</a:t>
            </a:r>
          </a:p>
          <a:p>
            <a:r>
              <a:rPr lang="en-GB" smtClean="0"/>
              <a:t>Pain last night in bed</a:t>
            </a:r>
          </a:p>
          <a:p>
            <a:endParaRPr lang="en-GB" smtClean="0"/>
          </a:p>
        </p:txBody>
      </p:sp>
      <p:sp>
        <p:nvSpPr>
          <p:cNvPr id="3" name="Title 2"/>
          <p:cNvSpPr>
            <a:spLocks noGrp="1"/>
          </p:cNvSpPr>
          <p:nvPr>
            <p:ph type="title"/>
          </p:nvPr>
        </p:nvSpPr>
        <p:spPr/>
        <p:txBody>
          <a:bodyPr/>
          <a:lstStyle/>
          <a:p>
            <a:pPr algn="ctr" fontAlgn="auto">
              <a:spcAft>
                <a:spcPts val="0"/>
              </a:spcAft>
              <a:defRPr/>
            </a:pPr>
            <a:r>
              <a:rPr lang="en-GB" dirty="0" smtClean="0"/>
              <a:t>Case Two</a:t>
            </a:r>
            <a:endParaRPr lang="en-GB" dirty="0"/>
          </a:p>
        </p:txBody>
      </p:sp>
      <p:pic>
        <p:nvPicPr>
          <p:cNvPr id="61443" name="Picture 2" descr="http://t2.gstatic.com/images?q=tbn:ANd9GcSVqhmUZ6j-L8MbRjvw2WkXZK3GLET8Lj1LIiPwQcpnhtYAQPhG5A"/>
          <p:cNvPicPr>
            <a:picLocks noChangeAspect="1" noChangeArrowheads="1"/>
          </p:cNvPicPr>
          <p:nvPr/>
        </p:nvPicPr>
        <p:blipFill>
          <a:blip r:embed="rId2"/>
          <a:srcRect/>
          <a:stretch>
            <a:fillRect/>
          </a:stretch>
        </p:blipFill>
        <p:spPr bwMode="auto">
          <a:xfrm>
            <a:off x="6011863" y="1196975"/>
            <a:ext cx="2619375" cy="1743075"/>
          </a:xfrm>
          <a:prstGeom prst="rect">
            <a:avLst/>
          </a:prstGeom>
          <a:noFill/>
          <a:ln w="9525">
            <a:noFill/>
            <a:miter lim="800000"/>
            <a:headEnd/>
            <a:tailEnd/>
          </a:ln>
        </p:spPr>
      </p:pic>
      <p:pic>
        <p:nvPicPr>
          <p:cNvPr id="61444" name="Picture 4" descr="http://t3.gstatic.com/images?q=tbn:ANd9GcTV-TXDAgw37FGqV8XSiBhskbzTOttxSX3XM1iloJkucMn4Ebq3cg"/>
          <p:cNvPicPr>
            <a:picLocks noChangeAspect="1" noChangeArrowheads="1"/>
          </p:cNvPicPr>
          <p:nvPr/>
        </p:nvPicPr>
        <p:blipFill>
          <a:blip r:embed="rId3"/>
          <a:srcRect/>
          <a:stretch>
            <a:fillRect/>
          </a:stretch>
        </p:blipFill>
        <p:spPr bwMode="auto">
          <a:xfrm>
            <a:off x="6372225" y="4219575"/>
            <a:ext cx="2493963"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a:stretch>
            <a:fillRect/>
          </a:stretch>
        </p:blipFill>
        <p:spPr bwMode="auto">
          <a:xfrm>
            <a:off x="7935913" y="6205538"/>
            <a:ext cx="815975" cy="522287"/>
          </a:xfrm>
          <a:prstGeom prst="rect">
            <a:avLst/>
          </a:prstGeom>
          <a:noFill/>
          <a:ln w="9525">
            <a:noFill/>
            <a:miter lim="800000"/>
            <a:headEnd/>
            <a:tailEnd/>
          </a:ln>
        </p:spPr>
      </p:pic>
      <p:pic>
        <p:nvPicPr>
          <p:cNvPr id="62466" name="Picture 3"/>
          <p:cNvPicPr>
            <a:picLocks noChangeAspect="1" noChangeArrowheads="1"/>
          </p:cNvPicPr>
          <p:nvPr/>
        </p:nvPicPr>
        <p:blipFill>
          <a:blip r:embed="rId4"/>
          <a:srcRect/>
          <a:stretch>
            <a:fillRect/>
          </a:stretch>
        </p:blipFill>
        <p:spPr bwMode="auto">
          <a:xfrm>
            <a:off x="1087438" y="1292225"/>
            <a:ext cx="6973887" cy="4892675"/>
          </a:xfrm>
          <a:prstGeom prst="rect">
            <a:avLst/>
          </a:prstGeom>
          <a:noFill/>
          <a:ln w="9525">
            <a:noFill/>
            <a:miter lim="800000"/>
            <a:headEnd/>
            <a:tailEnd/>
          </a:ln>
        </p:spPr>
      </p:pic>
      <p:sp>
        <p:nvSpPr>
          <p:cNvPr id="62467" name="Text Box 4"/>
          <p:cNvSpPr txBox="1">
            <a:spLocks noChangeArrowheads="1"/>
          </p:cNvSpPr>
          <p:nvPr/>
        </p:nvSpPr>
        <p:spPr bwMode="auto">
          <a:xfrm>
            <a:off x="3563938" y="6205538"/>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Grech E D , Ramsdale D R BMJ 2003;326:1259-1261</a:t>
            </a:r>
          </a:p>
        </p:txBody>
      </p:sp>
      <p:sp>
        <p:nvSpPr>
          <p:cNvPr id="62468"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gothic"/>
                <a:cs typeface="msgothic"/>
              </a:rPr>
              <a:t>©2003 by British Medical Journal Publishing Group</a:t>
            </a:r>
          </a:p>
        </p:txBody>
      </p:sp>
      <p:sp>
        <p:nvSpPr>
          <p:cNvPr id="2" name="Title 1"/>
          <p:cNvSpPr>
            <a:spLocks noGrp="1"/>
          </p:cNvSpPr>
          <p:nvPr>
            <p:ph type="title"/>
          </p:nvPr>
        </p:nvSpPr>
        <p:spPr/>
        <p:txBody>
          <a:bodyPr/>
          <a:lstStyle/>
          <a:p>
            <a:pPr algn="ctr" fontAlgn="auto">
              <a:spcAft>
                <a:spcPts val="0"/>
              </a:spcAft>
              <a:defRPr/>
            </a:pPr>
            <a:r>
              <a:rPr lang="en-GB" dirty="0" smtClean="0"/>
              <a:t>Worrying ECG?</a:t>
            </a:r>
            <a:endParaRPr lang="en-GB" dirty="0"/>
          </a:p>
        </p:txBody>
      </p:sp>
      <p:sp>
        <p:nvSpPr>
          <p:cNvPr id="62470" name="Content Placeholder 2"/>
          <p:cNvSpPr>
            <a:spLocks noGrp="1"/>
          </p:cNvSpPr>
          <p:nvPr>
            <p:ph idx="1"/>
          </p:nvPr>
        </p:nvSpPr>
        <p:spPr/>
        <p:txBody>
          <a:bodyPr/>
          <a:lstStyle/>
          <a:p>
            <a:endParaRPr lang="en-GB"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fontAlgn="auto">
              <a:spcAft>
                <a:spcPts val="0"/>
              </a:spcAft>
              <a:defRPr/>
            </a:pPr>
            <a:r>
              <a:rPr lang="en-GB" dirty="0" smtClean="0"/>
              <a:t>What do you do as the SHO clerking patient in A+E?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GB" sz="4400" smtClean="0"/>
              <a:t>History – what information do you need to elicit?</a:t>
            </a:r>
            <a:endParaRPr lang="en-US" sz="4400" smtClean="0"/>
          </a:p>
        </p:txBody>
      </p:sp>
      <p:sp>
        <p:nvSpPr>
          <p:cNvPr id="7171" name="Rectangle 3"/>
          <p:cNvSpPr>
            <a:spLocks noGrp="1" noChangeArrowheads="1"/>
          </p:cNvSpPr>
          <p:nvPr>
            <p:ph type="body" idx="1"/>
          </p:nvPr>
        </p:nvSpPr>
        <p:spPr>
          <a:xfrm>
            <a:off x="395288" y="1844675"/>
            <a:ext cx="8229600" cy="4530725"/>
          </a:xfrm>
        </p:spPr>
        <p:txBody>
          <a:bodyPr/>
          <a:lstStyle/>
          <a:p>
            <a:pPr eaLnBrk="1" hangingPunct="1"/>
            <a:r>
              <a:rPr lang="en-GB" sz="2800" smtClean="0"/>
              <a:t>Pain </a:t>
            </a:r>
          </a:p>
          <a:p>
            <a:pPr lvl="1" eaLnBrk="1" hangingPunct="1"/>
            <a:r>
              <a:rPr lang="en-GB" sz="2400" smtClean="0"/>
              <a:t>Character / Radiation / GTN spray effect</a:t>
            </a:r>
          </a:p>
          <a:p>
            <a:pPr lvl="1" eaLnBrk="1" hangingPunct="1"/>
            <a:r>
              <a:rPr lang="en-GB" sz="2400" smtClean="0"/>
              <a:t>Was this pain like your previous Angina/ MI pain?</a:t>
            </a:r>
          </a:p>
          <a:p>
            <a:pPr eaLnBrk="1" hangingPunct="1"/>
            <a:r>
              <a:rPr lang="en-GB" sz="2800" smtClean="0"/>
              <a:t>Autonomic features</a:t>
            </a:r>
          </a:p>
          <a:p>
            <a:pPr eaLnBrk="1" hangingPunct="1"/>
            <a:r>
              <a:rPr lang="en-GB" sz="2800" smtClean="0"/>
              <a:t>Risk factors</a:t>
            </a:r>
          </a:p>
          <a:p>
            <a:pPr lvl="1" eaLnBrk="1" hangingPunct="1"/>
            <a:r>
              <a:rPr lang="en-GB" smtClean="0"/>
              <a:t>Smoker / Hypertension / Diabetes Hyperlipidaemia / Family history</a:t>
            </a:r>
          </a:p>
          <a:p>
            <a:pPr lvl="1" eaLnBrk="1" hangingPunct="1"/>
            <a:r>
              <a:rPr lang="en-GB" smtClean="0"/>
              <a:t>Previous MI / CABG / PCI / CVA</a:t>
            </a:r>
          </a:p>
          <a:p>
            <a:pPr eaLnBrk="1" hangingPunct="1"/>
            <a:r>
              <a:rPr lang="en-GB" smtClean="0"/>
              <a:t>Differentials</a:t>
            </a:r>
          </a:p>
        </p:txBody>
      </p:sp>
    </p:spTree>
    <p:extLst>
      <p:ext uri="{BB962C8B-B14F-4D97-AF65-F5344CB8AC3E}">
        <p14:creationId xmlns:p14="http://schemas.microsoft.com/office/powerpoint/2010/main" val="339238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dirty="0" smtClean="0"/>
              <a:t>Defining Angina Pectoris</a:t>
            </a:r>
            <a:endParaRPr lang="en-GB" dirty="0"/>
          </a:p>
        </p:txBody>
      </p:sp>
      <p:sp>
        <p:nvSpPr>
          <p:cNvPr id="65538" name="Content Placeholder 2"/>
          <p:cNvSpPr>
            <a:spLocks noGrp="1"/>
          </p:cNvSpPr>
          <p:nvPr>
            <p:ph idx="1"/>
          </p:nvPr>
        </p:nvSpPr>
        <p:spPr/>
        <p:txBody>
          <a:bodyPr/>
          <a:lstStyle/>
          <a:p>
            <a:r>
              <a:rPr lang="en-GB" smtClean="0"/>
              <a:t>Stable Angina </a:t>
            </a:r>
          </a:p>
          <a:p>
            <a:pPr lvl="1"/>
            <a:r>
              <a:rPr lang="en-GB" smtClean="0"/>
              <a:t>pattern of frequency, intensity, ease of provocation, or duration does not change over several weeks</a:t>
            </a:r>
          </a:p>
          <a:p>
            <a:r>
              <a:rPr lang="en-GB" smtClean="0"/>
              <a:t>Accelerating Angina</a:t>
            </a:r>
          </a:p>
          <a:p>
            <a:pPr lvl="1"/>
            <a:r>
              <a:rPr lang="en-GB" smtClean="0"/>
              <a:t> change in the pattern of stable angina</a:t>
            </a:r>
          </a:p>
          <a:p>
            <a:pPr lvl="1"/>
            <a:r>
              <a:rPr lang="en-GB" smtClean="0"/>
              <a:t>greater ease of provocation, more prolonged episodes, and episodes of greater severity or more frequent use of sublingual GTN</a:t>
            </a:r>
          </a:p>
          <a:p>
            <a:r>
              <a:rPr lang="en-GB" smtClean="0"/>
              <a:t>Unstable Angina</a:t>
            </a:r>
          </a:p>
          <a:p>
            <a:pPr lvl="1"/>
            <a:r>
              <a:rPr lang="en-GB" smtClean="0"/>
              <a:t> pattern of chest pain changes abruptly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fontAlgn="auto">
              <a:spcAft>
                <a:spcPts val="0"/>
              </a:spcAft>
              <a:defRPr/>
            </a:pPr>
            <a:r>
              <a:rPr lang="en-GB" dirty="0" smtClean="0"/>
              <a:t>Three Presentations UA</a:t>
            </a:r>
            <a:endParaRPr lang="en-GB" dirty="0"/>
          </a:p>
        </p:txBody>
      </p:sp>
      <p:sp>
        <p:nvSpPr>
          <p:cNvPr id="66562" name="Rectangle 1"/>
          <p:cNvSpPr>
            <a:spLocks noChangeArrowheads="1"/>
          </p:cNvSpPr>
          <p:nvPr/>
        </p:nvSpPr>
        <p:spPr bwMode="auto">
          <a:xfrm>
            <a:off x="457200" y="2713038"/>
            <a:ext cx="0" cy="415925"/>
          </a:xfrm>
          <a:prstGeom prst="rect">
            <a:avLst/>
          </a:prstGeom>
          <a:solidFill>
            <a:srgbClr val="FFFFFF"/>
          </a:solidFill>
          <a:ln w="9525">
            <a:noFill/>
            <a:miter lim="800000"/>
            <a:headEnd/>
            <a:tailEnd/>
          </a:ln>
        </p:spPr>
        <p:txBody>
          <a:bodyPr wrap="none" lIns="0" tIns="0" rIns="0" bIns="0" anchor="ctr">
            <a:spAutoFit/>
          </a:bodyPr>
          <a:lstStyle/>
          <a:p>
            <a:endParaRPr lang="en-US" sz="900">
              <a:solidFill>
                <a:srgbClr val="333333"/>
              </a:solidFill>
              <a:latin typeface="Lucida Grande"/>
              <a:cs typeface="Arial" charset="0"/>
            </a:endParaRPr>
          </a:p>
          <a:p>
            <a:pPr eaLnBrk="0" hangingPunct="0"/>
            <a:endParaRPr lang="en-US">
              <a:cs typeface="Arial" charset="0"/>
            </a:endParaRPr>
          </a:p>
        </p:txBody>
      </p:sp>
      <p:sp>
        <p:nvSpPr>
          <p:cNvPr id="66563" name="Content Placeholder 6"/>
          <p:cNvSpPr>
            <a:spLocks noGrp="1"/>
          </p:cNvSpPr>
          <p:nvPr>
            <p:ph idx="1"/>
          </p:nvPr>
        </p:nvSpPr>
        <p:spPr/>
        <p:txBody>
          <a:bodyPr/>
          <a:lstStyle/>
          <a:p>
            <a:pPr fontAlgn="t"/>
            <a:r>
              <a:rPr lang="en-GB" smtClean="0"/>
              <a:t>Angina at rest—Also prolonged, usually &gt; 20 minutes</a:t>
            </a:r>
          </a:p>
          <a:p>
            <a:pPr fontAlgn="t"/>
            <a:r>
              <a:rPr lang="en-GB" smtClean="0"/>
              <a:t>Angina of new onset—At least CCS class III in severity</a:t>
            </a:r>
          </a:p>
          <a:p>
            <a:pPr fontAlgn="t"/>
            <a:r>
              <a:rPr lang="en-GB" smtClean="0"/>
              <a:t> Angina increasing—Previously diagnosed angina that has become more frequent, longer in duration, or lower in threshold (change in severity by &gt; 1 CCS class to at least CCS class III)</a:t>
            </a:r>
          </a:p>
          <a:p>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r>
              <a:rPr lang="en-GB" dirty="0" smtClean="0"/>
              <a:t>Class I – Pain strenuous exertion</a:t>
            </a:r>
          </a:p>
          <a:p>
            <a:pPr marL="365760" indent="-256032" fontAlgn="auto">
              <a:spcAft>
                <a:spcPts val="0"/>
              </a:spcAft>
              <a:buFont typeface="Wingdings 3"/>
              <a:buChar char=""/>
              <a:defRPr/>
            </a:pPr>
            <a:r>
              <a:rPr lang="en-GB" dirty="0" smtClean="0"/>
              <a:t>Class II – Slight limitation ordinary exertion</a:t>
            </a:r>
          </a:p>
          <a:p>
            <a:pPr marL="365760" indent="-256032" fontAlgn="auto">
              <a:spcAft>
                <a:spcPts val="0"/>
              </a:spcAft>
              <a:buFont typeface="Wingdings 3"/>
              <a:buChar char=""/>
              <a:defRPr/>
            </a:pPr>
            <a:r>
              <a:rPr lang="en-GB" dirty="0" smtClean="0"/>
              <a:t>Class III – Marked limitation physical exertion</a:t>
            </a:r>
          </a:p>
          <a:p>
            <a:pPr marL="365760" indent="-256032" fontAlgn="auto">
              <a:spcAft>
                <a:spcPts val="0"/>
              </a:spcAft>
              <a:buFont typeface="Wingdings 3"/>
              <a:buChar char=""/>
              <a:defRPr/>
            </a:pPr>
            <a:r>
              <a:rPr lang="en-GB" dirty="0" smtClean="0"/>
              <a:t>Class IV – Pain on any exertion</a:t>
            </a:r>
          </a:p>
          <a:p>
            <a:pPr marL="365760" indent="-256032" fontAlgn="auto">
              <a:spcAft>
                <a:spcPts val="0"/>
              </a:spcAft>
              <a:buFont typeface="Wingdings 3"/>
              <a:buChar char=""/>
              <a:defRPr/>
            </a:pPr>
            <a:endParaRPr lang="en-GB" dirty="0"/>
          </a:p>
          <a:p>
            <a:pPr marL="365760" indent="-256032" fontAlgn="auto">
              <a:spcAft>
                <a:spcPts val="0"/>
              </a:spcAft>
              <a:buFont typeface="Wingdings 3"/>
              <a:buChar char=""/>
              <a:defRPr/>
            </a:pPr>
            <a:endParaRPr lang="en-GB" dirty="0" smtClean="0"/>
          </a:p>
          <a:p>
            <a:pPr marL="109728" indent="0" fontAlgn="auto">
              <a:spcAft>
                <a:spcPts val="0"/>
              </a:spcAft>
              <a:buFont typeface="Wingdings 3"/>
              <a:buNone/>
              <a:defRPr/>
            </a:pPr>
            <a:r>
              <a:rPr lang="en-GB" dirty="0" smtClean="0"/>
              <a:t>CCS = Canadian Cardiology Society</a:t>
            </a:r>
            <a:endParaRPr lang="en-GB" dirty="0"/>
          </a:p>
        </p:txBody>
      </p:sp>
      <p:sp>
        <p:nvSpPr>
          <p:cNvPr id="3" name="Title 2"/>
          <p:cNvSpPr>
            <a:spLocks noGrp="1"/>
          </p:cNvSpPr>
          <p:nvPr>
            <p:ph type="title"/>
          </p:nvPr>
        </p:nvSpPr>
        <p:spPr/>
        <p:txBody>
          <a:bodyPr>
            <a:normAutofit fontScale="90000"/>
          </a:bodyPr>
          <a:lstStyle/>
          <a:p>
            <a:pPr fontAlgn="auto">
              <a:spcAft>
                <a:spcPts val="0"/>
              </a:spcAft>
              <a:defRPr/>
            </a:pPr>
            <a:r>
              <a:rPr lang="en-GB" dirty="0" smtClean="0"/>
              <a:t>Angina Pectoris CCS Classification</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fontAlgn="auto">
              <a:spcAft>
                <a:spcPts val="0"/>
              </a:spcAft>
              <a:defRPr/>
            </a:pPr>
            <a:r>
              <a:rPr lang="en-GB" dirty="0" smtClean="0"/>
              <a:t>TIMI Risk Score</a:t>
            </a:r>
            <a:endParaRPr lang="en-GB" dirty="0"/>
          </a:p>
        </p:txBody>
      </p:sp>
      <p:sp>
        <p:nvSpPr>
          <p:cNvPr id="69634" name="Content Placeholder 4"/>
          <p:cNvSpPr>
            <a:spLocks noGrp="1"/>
          </p:cNvSpPr>
          <p:nvPr>
            <p:ph idx="1"/>
          </p:nvPr>
        </p:nvSpPr>
        <p:spPr/>
        <p:txBody>
          <a:bodyPr/>
          <a:lstStyle/>
          <a:p>
            <a:pPr fontAlgn="t"/>
            <a:r>
              <a:rPr lang="en-GB" smtClean="0"/>
              <a:t>≥3 risk factors for coronary artery disease</a:t>
            </a:r>
          </a:p>
          <a:p>
            <a:pPr fontAlgn="t"/>
            <a:r>
              <a:rPr lang="en-GB" smtClean="0"/>
              <a:t>≥50% coronary stenosis on angiography</a:t>
            </a:r>
          </a:p>
          <a:p>
            <a:pPr fontAlgn="t"/>
            <a:r>
              <a:rPr lang="en-GB" smtClean="0"/>
              <a:t>ST segment change &gt;0.5 mm</a:t>
            </a:r>
          </a:p>
          <a:p>
            <a:pPr fontAlgn="t"/>
            <a:r>
              <a:rPr lang="en-GB" smtClean="0"/>
              <a:t>≥2 anginal episodes in 24 hours before presentation</a:t>
            </a:r>
          </a:p>
          <a:p>
            <a:pPr fontAlgn="t"/>
            <a:r>
              <a:rPr lang="en-GB" smtClean="0"/>
              <a:t>Elevated serum concentration of cardiac markers</a:t>
            </a:r>
          </a:p>
          <a:p>
            <a:pPr fontAlgn="t"/>
            <a:r>
              <a:rPr lang="en-GB" smtClean="0"/>
              <a:t>Use of aspirin in 7 days before presentation</a:t>
            </a:r>
          </a:p>
          <a:p>
            <a:endParaRPr lang="en-GB"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a:srcRect/>
          <a:stretch>
            <a:fillRect/>
          </a:stretch>
        </p:blipFill>
        <p:spPr bwMode="auto">
          <a:xfrm>
            <a:off x="7935913" y="6205538"/>
            <a:ext cx="815975" cy="522287"/>
          </a:xfrm>
          <a:prstGeom prst="rect">
            <a:avLst/>
          </a:prstGeom>
          <a:noFill/>
          <a:ln w="9525">
            <a:noFill/>
            <a:miter lim="800000"/>
            <a:headEnd/>
            <a:tailEnd/>
          </a:ln>
        </p:spPr>
      </p:pic>
      <p:pic>
        <p:nvPicPr>
          <p:cNvPr id="70658" name="Picture 3"/>
          <p:cNvPicPr>
            <a:picLocks noChangeAspect="1" noChangeArrowheads="1"/>
          </p:cNvPicPr>
          <p:nvPr/>
        </p:nvPicPr>
        <p:blipFill>
          <a:blip r:embed="rId4"/>
          <a:srcRect/>
          <a:stretch>
            <a:fillRect/>
          </a:stretch>
        </p:blipFill>
        <p:spPr bwMode="auto">
          <a:xfrm>
            <a:off x="827088" y="1844675"/>
            <a:ext cx="7805737" cy="3810000"/>
          </a:xfrm>
          <a:prstGeom prst="rect">
            <a:avLst/>
          </a:prstGeom>
          <a:noFill/>
          <a:ln w="9525">
            <a:noFill/>
            <a:miter lim="800000"/>
            <a:headEnd/>
            <a:tailEnd/>
          </a:ln>
        </p:spPr>
      </p:pic>
      <p:sp>
        <p:nvSpPr>
          <p:cNvPr id="70659" name="Text Box 4"/>
          <p:cNvSpPr txBox="1">
            <a:spLocks noChangeArrowheads="1"/>
          </p:cNvSpPr>
          <p:nvPr/>
        </p:nvSpPr>
        <p:spPr bwMode="auto">
          <a:xfrm>
            <a:off x="3492500" y="58705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Grech E D , Ramsdale D R BMJ 2003;326:1259-1261</a:t>
            </a:r>
          </a:p>
        </p:txBody>
      </p:sp>
      <p:sp>
        <p:nvSpPr>
          <p:cNvPr id="70660"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gothic"/>
                <a:cs typeface="msgothic"/>
              </a:rPr>
              <a:t>©2003 by British Medical Journal Publishing Group</a:t>
            </a:r>
          </a:p>
        </p:txBody>
      </p:sp>
      <p:sp>
        <p:nvSpPr>
          <p:cNvPr id="70661" name="Content Placeholder 3"/>
          <p:cNvSpPr>
            <a:spLocks noGrp="1"/>
          </p:cNvSpPr>
          <p:nvPr>
            <p:ph idx="1"/>
          </p:nvPr>
        </p:nvSpPr>
        <p:spPr/>
        <p:txBody>
          <a:bodyPr/>
          <a:lstStyle/>
          <a:p>
            <a:endParaRPr lang="en-GB" smtClean="0"/>
          </a:p>
        </p:txBody>
      </p:sp>
      <p:sp>
        <p:nvSpPr>
          <p:cNvPr id="3" name="Title 2"/>
          <p:cNvSpPr>
            <a:spLocks noGrp="1"/>
          </p:cNvSpPr>
          <p:nvPr>
            <p:ph type="title"/>
          </p:nvPr>
        </p:nvSpPr>
        <p:spPr/>
        <p:txBody>
          <a:bodyPr/>
          <a:lstStyle/>
          <a:p>
            <a:pPr algn="ctr" fontAlgn="auto">
              <a:spcAft>
                <a:spcPts val="0"/>
              </a:spcAft>
              <a:defRPr/>
            </a:pPr>
            <a:r>
              <a:rPr lang="en-GB" dirty="0" smtClean="0"/>
              <a:t>High TIMI score and Mortality</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263"/>
            <a:ext cx="8229600" cy="1143000"/>
          </a:xfrm>
        </p:spPr>
        <p:txBody>
          <a:bodyPr/>
          <a:lstStyle/>
          <a:p>
            <a:pPr algn="ctr" fontAlgn="auto">
              <a:spcAft>
                <a:spcPts val="0"/>
              </a:spcAft>
              <a:defRPr/>
            </a:pPr>
            <a:r>
              <a:rPr lang="en-GB" dirty="0" smtClean="0"/>
              <a:t>Bleeding Risk</a:t>
            </a:r>
            <a:endParaRPr lang="en-GB" dirty="0"/>
          </a:p>
        </p:txBody>
      </p:sp>
      <p:pic>
        <p:nvPicPr>
          <p:cNvPr id="75778" name="Picture 2"/>
          <p:cNvPicPr>
            <a:picLocks noChangeAspect="1" noChangeArrowheads="1"/>
          </p:cNvPicPr>
          <p:nvPr/>
        </p:nvPicPr>
        <p:blipFill>
          <a:blip r:embed="rId3"/>
          <a:srcRect/>
          <a:stretch>
            <a:fillRect/>
          </a:stretch>
        </p:blipFill>
        <p:spPr bwMode="auto">
          <a:xfrm>
            <a:off x="179388" y="1090613"/>
            <a:ext cx="2689225" cy="5732462"/>
          </a:xfrm>
          <a:prstGeom prst="rect">
            <a:avLst/>
          </a:prstGeom>
          <a:noFill/>
          <a:ln w="9525">
            <a:noFill/>
            <a:miter lim="800000"/>
            <a:headEnd/>
            <a:tailEnd/>
          </a:ln>
        </p:spPr>
      </p:pic>
      <p:pic>
        <p:nvPicPr>
          <p:cNvPr id="75779" name="Picture 3"/>
          <p:cNvPicPr>
            <a:picLocks noChangeAspect="1" noChangeArrowheads="1"/>
          </p:cNvPicPr>
          <p:nvPr/>
        </p:nvPicPr>
        <p:blipFill>
          <a:blip r:embed="rId4"/>
          <a:srcRect/>
          <a:stretch>
            <a:fillRect/>
          </a:stretch>
        </p:blipFill>
        <p:spPr bwMode="auto">
          <a:xfrm>
            <a:off x="2779713" y="1916113"/>
            <a:ext cx="6335712" cy="3316287"/>
          </a:xfrm>
          <a:prstGeom prst="rect">
            <a:avLst/>
          </a:prstGeom>
          <a:noFill/>
          <a:ln w="9525">
            <a:noFill/>
            <a:miter lim="800000"/>
            <a:headEnd/>
            <a:tailEnd/>
          </a:ln>
        </p:spPr>
      </p:pic>
      <p:sp>
        <p:nvSpPr>
          <p:cNvPr id="75780" name="Text Box 4"/>
          <p:cNvSpPr txBox="1">
            <a:spLocks noChangeArrowheads="1"/>
          </p:cNvSpPr>
          <p:nvPr/>
        </p:nvSpPr>
        <p:spPr bwMode="auto">
          <a:xfrm>
            <a:off x="5127625" y="6469063"/>
            <a:ext cx="3917950"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ACS Guidelines 2011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fontAlgn="auto">
              <a:spcAft>
                <a:spcPts val="0"/>
              </a:spcAft>
              <a:defRPr/>
            </a:pPr>
            <a:r>
              <a:rPr lang="en-GB" dirty="0" smtClean="0"/>
              <a:t>NSTEMI Outcome Based Location</a:t>
            </a:r>
            <a:endParaRPr lang="en-GB" dirty="0"/>
          </a:p>
        </p:txBody>
      </p:sp>
      <p:pic>
        <p:nvPicPr>
          <p:cNvPr id="77826" name="Picture 2"/>
          <p:cNvPicPr>
            <a:picLocks noChangeAspect="1" noChangeArrowheads="1"/>
          </p:cNvPicPr>
          <p:nvPr/>
        </p:nvPicPr>
        <p:blipFill>
          <a:blip r:embed="rId2"/>
          <a:srcRect/>
          <a:stretch>
            <a:fillRect/>
          </a:stretch>
        </p:blipFill>
        <p:spPr bwMode="auto">
          <a:xfrm>
            <a:off x="796925" y="1177925"/>
            <a:ext cx="7562850" cy="5448300"/>
          </a:xfrm>
          <a:prstGeom prst="rect">
            <a:avLst/>
          </a:prstGeom>
          <a:noFill/>
          <a:ln w="9525">
            <a:noFill/>
            <a:miter lim="800000"/>
            <a:headEnd/>
            <a:tailEnd/>
          </a:ln>
        </p:spPr>
      </p:pic>
      <p:sp>
        <p:nvSpPr>
          <p:cNvPr id="77827" name="Text Box 4"/>
          <p:cNvSpPr txBox="1">
            <a:spLocks noChangeArrowheads="1"/>
          </p:cNvSpPr>
          <p:nvPr/>
        </p:nvSpPr>
        <p:spPr bwMode="auto">
          <a:xfrm>
            <a:off x="5226050" y="662622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BCS  Recommendations Acute Coronary Care Oct 2011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500" b="1">
                <a:solidFill>
                  <a:srgbClr val="000000"/>
                </a:solidFill>
                <a:ea typeface="msgothic"/>
                <a:cs typeface="msgothic"/>
              </a:rPr>
              <a:t>Simplified management pathway for patients with unstable angina or non-ST segment elevation myocardial infarction.</a:t>
            </a:r>
          </a:p>
        </p:txBody>
      </p:sp>
      <p:pic>
        <p:nvPicPr>
          <p:cNvPr id="78850" name="Picture 2"/>
          <p:cNvPicPr>
            <a:picLocks noChangeAspect="1" noChangeArrowheads="1"/>
          </p:cNvPicPr>
          <p:nvPr/>
        </p:nvPicPr>
        <p:blipFill>
          <a:blip r:embed="rId3"/>
          <a:srcRect/>
          <a:stretch>
            <a:fillRect/>
          </a:stretch>
        </p:blipFill>
        <p:spPr bwMode="auto">
          <a:xfrm>
            <a:off x="7935913" y="6205538"/>
            <a:ext cx="815975" cy="522287"/>
          </a:xfrm>
          <a:prstGeom prst="rect">
            <a:avLst/>
          </a:prstGeom>
          <a:noFill/>
          <a:ln w="9525">
            <a:noFill/>
            <a:miter lim="800000"/>
            <a:headEnd/>
            <a:tailEnd/>
          </a:ln>
        </p:spPr>
      </p:pic>
      <p:pic>
        <p:nvPicPr>
          <p:cNvPr id="78851" name="Picture 3"/>
          <p:cNvPicPr>
            <a:picLocks noChangeAspect="1" noChangeArrowheads="1"/>
          </p:cNvPicPr>
          <p:nvPr/>
        </p:nvPicPr>
        <p:blipFill>
          <a:blip r:embed="rId4"/>
          <a:srcRect/>
          <a:stretch>
            <a:fillRect/>
          </a:stretch>
        </p:blipFill>
        <p:spPr bwMode="auto">
          <a:xfrm>
            <a:off x="1866900" y="979488"/>
            <a:ext cx="5414963" cy="4892675"/>
          </a:xfrm>
          <a:prstGeom prst="rect">
            <a:avLst/>
          </a:prstGeom>
          <a:noFill/>
          <a:ln w="9525">
            <a:noFill/>
            <a:miter lim="800000"/>
            <a:headEnd/>
            <a:tailEnd/>
          </a:ln>
        </p:spPr>
      </p:pic>
      <p:sp>
        <p:nvSpPr>
          <p:cNvPr id="78852" name="Text Box 4"/>
          <p:cNvSpPr txBox="1">
            <a:spLocks noChangeArrowheads="1"/>
          </p:cNvSpPr>
          <p:nvPr/>
        </p:nvSpPr>
        <p:spPr bwMode="auto">
          <a:xfrm>
            <a:off x="1866900" y="5972175"/>
            <a:ext cx="3919538"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Grech E D , Ramsdale D R BMJ 2003;326:1259-1261</a:t>
            </a:r>
          </a:p>
        </p:txBody>
      </p:sp>
      <p:sp>
        <p:nvSpPr>
          <p:cNvPr id="78853"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gothic"/>
                <a:cs typeface="msgothic"/>
              </a:rPr>
              <a:t>©2003 by British Medical Journal Publishing 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188913"/>
            <a:ext cx="7772400" cy="1143000"/>
          </a:xfrm>
        </p:spPr>
        <p:txBody>
          <a:bodyPr>
            <a:normAutofit fontScale="90000"/>
          </a:bodyPr>
          <a:lstStyle/>
          <a:p>
            <a:pPr eaLnBrk="1" hangingPunct="1"/>
            <a:r>
              <a:rPr lang="en-GB" sz="3800" smtClean="0"/>
              <a:t>Acute Management of NSTEMI-ACS</a:t>
            </a:r>
            <a:endParaRPr lang="en-US" sz="3800" smtClean="0"/>
          </a:p>
        </p:txBody>
      </p:sp>
      <p:sp>
        <p:nvSpPr>
          <p:cNvPr id="32771" name="Rectangle 3"/>
          <p:cNvSpPr>
            <a:spLocks noGrp="1" noChangeArrowheads="1"/>
          </p:cNvSpPr>
          <p:nvPr>
            <p:ph type="body" idx="1"/>
          </p:nvPr>
        </p:nvSpPr>
        <p:spPr>
          <a:xfrm>
            <a:off x="644525" y="1079500"/>
            <a:ext cx="7772400" cy="5256213"/>
          </a:xfrm>
        </p:spPr>
        <p:txBody>
          <a:bodyPr/>
          <a:lstStyle/>
          <a:p>
            <a:pPr eaLnBrk="1" hangingPunct="1"/>
            <a:r>
              <a:rPr lang="en-GB" smtClean="0"/>
              <a:t>Aspirin 300mg</a:t>
            </a:r>
          </a:p>
          <a:p>
            <a:pPr eaLnBrk="1" hangingPunct="1"/>
            <a:r>
              <a:rPr lang="en-GB" smtClean="0"/>
              <a:t>Clopidogrel 300mg (600mg if going to the lab)</a:t>
            </a:r>
          </a:p>
          <a:p>
            <a:pPr eaLnBrk="1" hangingPunct="1"/>
            <a:r>
              <a:rPr lang="en-GB" smtClean="0"/>
              <a:t>LMWH</a:t>
            </a:r>
          </a:p>
          <a:p>
            <a:pPr eaLnBrk="1" hangingPunct="1"/>
            <a:r>
              <a:rPr lang="en-GB" smtClean="0"/>
              <a:t>Bisoprolol / Atorvastatin 80mg ON/ ACE/ARB (can be next day)</a:t>
            </a:r>
          </a:p>
          <a:p>
            <a:pPr eaLnBrk="1" hangingPunct="1"/>
            <a:r>
              <a:rPr lang="en-GB" smtClean="0"/>
              <a:t>GTN Spray/ Infusion</a:t>
            </a:r>
          </a:p>
          <a:p>
            <a:pPr eaLnBrk="1" hangingPunct="1"/>
            <a:endParaRPr lang="en-GB" sz="1000" smtClean="0"/>
          </a:p>
          <a:p>
            <a:pPr eaLnBrk="1" hangingPunct="1"/>
            <a:r>
              <a:rPr lang="en-GB" smtClean="0"/>
              <a:t>HIGH RISK patients: GPIIbIIIa</a:t>
            </a:r>
          </a:p>
          <a:p>
            <a:pPr eaLnBrk="1" hangingPunct="1"/>
            <a:r>
              <a:rPr lang="en-GB" smtClean="0"/>
              <a:t>Cath Lab within 48-96hrs</a:t>
            </a:r>
            <a:endParaRPr lang="en-US" smtClean="0"/>
          </a:p>
        </p:txBody>
      </p:sp>
    </p:spTree>
    <p:extLst>
      <p:ext uri="{BB962C8B-B14F-4D97-AF65-F5344CB8AC3E}">
        <p14:creationId xmlns:p14="http://schemas.microsoft.com/office/powerpoint/2010/main" val="405240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1"/>
          <p:cNvSpPr>
            <a:spLocks noGrp="1"/>
          </p:cNvSpPr>
          <p:nvPr>
            <p:ph idx="1"/>
          </p:nvPr>
        </p:nvSpPr>
        <p:spPr/>
        <p:txBody>
          <a:bodyPr/>
          <a:lstStyle/>
          <a:p>
            <a:r>
              <a:rPr lang="en-GB" smtClean="0"/>
              <a:t>High risk (GRACE &gt;140) within 24 hours</a:t>
            </a:r>
          </a:p>
          <a:p>
            <a:pPr lvl="1"/>
            <a:r>
              <a:rPr lang="en-GB" smtClean="0"/>
              <a:t>At Stafford discuss with Stoke</a:t>
            </a:r>
          </a:p>
          <a:p>
            <a:r>
              <a:rPr lang="en-GB" smtClean="0"/>
              <a:t>Intermediate risk (GRACE &lt; 140) and high risk criterion within 72 hours</a:t>
            </a:r>
          </a:p>
          <a:p>
            <a:r>
              <a:rPr lang="en-GB" smtClean="0"/>
              <a:t>Low risk with recurrent symptoms</a:t>
            </a:r>
          </a:p>
          <a:p>
            <a:pPr lvl="1"/>
            <a:r>
              <a:rPr lang="en-GB" smtClean="0"/>
              <a:t>Stress Test</a:t>
            </a:r>
          </a:p>
          <a:p>
            <a:endParaRPr lang="en-GB" smtClean="0"/>
          </a:p>
        </p:txBody>
      </p:sp>
      <p:sp>
        <p:nvSpPr>
          <p:cNvPr id="3" name="Title 2"/>
          <p:cNvSpPr>
            <a:spLocks noGrp="1"/>
          </p:cNvSpPr>
          <p:nvPr>
            <p:ph type="title"/>
          </p:nvPr>
        </p:nvSpPr>
        <p:spPr/>
        <p:txBody>
          <a:bodyPr>
            <a:normAutofit fontScale="90000"/>
          </a:bodyPr>
          <a:lstStyle/>
          <a:p>
            <a:pPr fontAlgn="auto">
              <a:spcAft>
                <a:spcPts val="0"/>
              </a:spcAft>
              <a:defRPr/>
            </a:pPr>
            <a:r>
              <a:rPr lang="en-GB" dirty="0" smtClean="0"/>
              <a:t>	Timing Early Invasive Strategy</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r>
              <a:rPr lang="en-GB" smtClean="0"/>
              <a:t>Central Crushing Chest Pain</a:t>
            </a:r>
          </a:p>
          <a:p>
            <a:r>
              <a:rPr lang="en-GB" smtClean="0"/>
              <a:t>Exertional chest pain</a:t>
            </a:r>
          </a:p>
          <a:p>
            <a:r>
              <a:rPr lang="en-GB" smtClean="0"/>
              <a:t>Occurs at rest</a:t>
            </a:r>
          </a:p>
          <a:p>
            <a:r>
              <a:rPr lang="en-GB" smtClean="0"/>
              <a:t>Radiation</a:t>
            </a:r>
          </a:p>
          <a:p>
            <a:pPr lvl="1"/>
            <a:r>
              <a:rPr lang="en-GB" smtClean="0"/>
              <a:t>Neck, arms (classically left)</a:t>
            </a:r>
          </a:p>
          <a:p>
            <a:r>
              <a:rPr lang="en-GB" smtClean="0"/>
              <a:t>Levine’s Sign</a:t>
            </a:r>
          </a:p>
          <a:p>
            <a:pPr lvl="1"/>
            <a:r>
              <a:rPr lang="en-GB" smtClean="0"/>
              <a:t>Clenched fist over chest</a:t>
            </a:r>
          </a:p>
          <a:p>
            <a:r>
              <a:rPr lang="en-GB" smtClean="0"/>
              <a:t>Breathless</a:t>
            </a:r>
          </a:p>
          <a:p>
            <a:r>
              <a:rPr lang="en-GB" smtClean="0"/>
              <a:t>Autonomic features</a:t>
            </a:r>
          </a:p>
        </p:txBody>
      </p:sp>
      <p:sp>
        <p:nvSpPr>
          <p:cNvPr id="3" name="Title 2"/>
          <p:cNvSpPr>
            <a:spLocks noGrp="1"/>
          </p:cNvSpPr>
          <p:nvPr>
            <p:ph type="title"/>
          </p:nvPr>
        </p:nvSpPr>
        <p:spPr/>
        <p:txBody>
          <a:bodyPr/>
          <a:lstStyle/>
          <a:p>
            <a:pPr fontAlgn="auto">
              <a:spcAft>
                <a:spcPts val="0"/>
              </a:spcAft>
              <a:defRPr/>
            </a:pPr>
            <a:r>
              <a:rPr lang="en-GB" dirty="0" smtClean="0"/>
              <a:t>Cardiac Sounding Chest Pain</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2"/>
          <a:srcRect/>
          <a:stretch>
            <a:fillRect/>
          </a:stretch>
        </p:blipFill>
        <p:spPr bwMode="auto">
          <a:xfrm>
            <a:off x="1633538" y="1112838"/>
            <a:ext cx="5876925" cy="5124450"/>
          </a:xfrm>
          <a:prstGeom prst="rect">
            <a:avLst/>
          </a:prstGeom>
          <a:noFill/>
          <a:ln w="9525">
            <a:noFill/>
            <a:miter lim="800000"/>
            <a:headEnd/>
            <a:tailEnd/>
          </a:ln>
        </p:spPr>
      </p:pic>
      <p:sp>
        <p:nvSpPr>
          <p:cNvPr id="84994" name="Text Box 4"/>
          <p:cNvSpPr txBox="1">
            <a:spLocks noChangeArrowheads="1"/>
          </p:cNvSpPr>
          <p:nvPr/>
        </p:nvSpPr>
        <p:spPr bwMode="auto">
          <a:xfrm>
            <a:off x="4211638" y="6237288"/>
            <a:ext cx="3917950"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ACS Guidelines 2011</a:t>
            </a:r>
          </a:p>
        </p:txBody>
      </p:sp>
      <p:sp>
        <p:nvSpPr>
          <p:cNvPr id="2" name="Title 1"/>
          <p:cNvSpPr>
            <a:spLocks noGrp="1"/>
          </p:cNvSpPr>
          <p:nvPr>
            <p:ph type="title"/>
          </p:nvPr>
        </p:nvSpPr>
        <p:spPr/>
        <p:txBody>
          <a:bodyPr/>
          <a:lstStyle/>
          <a:p>
            <a:pPr algn="ctr" fontAlgn="auto">
              <a:spcAft>
                <a:spcPts val="0"/>
              </a:spcAft>
              <a:defRPr/>
            </a:pPr>
            <a:r>
              <a:rPr lang="en-GB" dirty="0" smtClean="0"/>
              <a:t>Anti-thrombotic Therapy</a:t>
            </a:r>
            <a:endParaRPr lang="en-GB" dirty="0"/>
          </a:p>
        </p:txBody>
      </p:sp>
      <p:sp>
        <p:nvSpPr>
          <p:cNvPr id="84996" name="Content Placeholder 4"/>
          <p:cNvSpPr>
            <a:spLocks noGrp="1"/>
          </p:cNvSpPr>
          <p:nvPr>
            <p:ph idx="1"/>
          </p:nvPr>
        </p:nvSpPr>
        <p:spPr/>
        <p:txBody>
          <a:bodyPr/>
          <a:lstStyle/>
          <a:p>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3"/>
          <p:cNvSpPr>
            <a:spLocks noGrp="1"/>
          </p:cNvSpPr>
          <p:nvPr>
            <p:ph idx="1"/>
          </p:nvPr>
        </p:nvSpPr>
        <p:spPr/>
        <p:txBody>
          <a:bodyPr/>
          <a:lstStyle/>
          <a:p>
            <a:r>
              <a:rPr lang="en-GB" smtClean="0"/>
              <a:t>Thienopyridine related to Clopidogrel</a:t>
            </a:r>
          </a:p>
          <a:p>
            <a:r>
              <a:rPr lang="en-GB" smtClean="0"/>
              <a:t>Active metabolite irreversible inhibitor of ADP receptor</a:t>
            </a:r>
          </a:p>
          <a:p>
            <a:r>
              <a:rPr lang="en-GB" smtClean="0"/>
              <a:t>Effective when Clopidogrel Resistance</a:t>
            </a:r>
          </a:p>
          <a:p>
            <a:r>
              <a:rPr lang="en-GB" smtClean="0"/>
              <a:t>More rapid/ greater/ more consistent platelet inhibition</a:t>
            </a:r>
          </a:p>
          <a:p>
            <a:r>
              <a:rPr lang="en-GB" smtClean="0"/>
              <a:t>No drug interactions</a:t>
            </a:r>
          </a:p>
          <a:p>
            <a:r>
              <a:rPr lang="en-GB" smtClean="0"/>
              <a:t>Licensed used STEMI going PPCI</a:t>
            </a:r>
          </a:p>
        </p:txBody>
      </p:sp>
      <p:sp>
        <p:nvSpPr>
          <p:cNvPr id="3" name="Title 2"/>
          <p:cNvSpPr>
            <a:spLocks noGrp="1"/>
          </p:cNvSpPr>
          <p:nvPr>
            <p:ph type="title"/>
          </p:nvPr>
        </p:nvSpPr>
        <p:spPr/>
        <p:txBody>
          <a:bodyPr/>
          <a:lstStyle/>
          <a:p>
            <a:pPr algn="ctr" fontAlgn="auto">
              <a:spcAft>
                <a:spcPts val="0"/>
              </a:spcAft>
              <a:defRPr/>
            </a:pPr>
            <a:r>
              <a:rPr lang="en-GB" dirty="0" smtClean="0"/>
              <a:t>Prasugrel</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noChangeArrowheads="1"/>
          </p:cNvPicPr>
          <p:nvPr/>
        </p:nvPicPr>
        <p:blipFill>
          <a:blip r:embed="rId3"/>
          <a:srcRect/>
          <a:stretch>
            <a:fillRect/>
          </a:stretch>
        </p:blipFill>
        <p:spPr bwMode="auto">
          <a:xfrm>
            <a:off x="6311900" y="6270625"/>
            <a:ext cx="2386013" cy="396875"/>
          </a:xfrm>
          <a:prstGeom prst="rect">
            <a:avLst/>
          </a:prstGeom>
          <a:noFill/>
          <a:ln w="9525">
            <a:noFill/>
            <a:miter lim="800000"/>
            <a:headEnd/>
            <a:tailEnd/>
          </a:ln>
        </p:spPr>
      </p:pic>
      <p:pic>
        <p:nvPicPr>
          <p:cNvPr id="87042" name="Picture 3"/>
          <p:cNvPicPr>
            <a:picLocks noChangeAspect="1" noChangeArrowheads="1"/>
          </p:cNvPicPr>
          <p:nvPr/>
        </p:nvPicPr>
        <p:blipFill>
          <a:blip r:embed="rId4"/>
          <a:srcRect/>
          <a:stretch>
            <a:fillRect/>
          </a:stretch>
        </p:blipFill>
        <p:spPr bwMode="auto">
          <a:xfrm>
            <a:off x="2227263" y="1236663"/>
            <a:ext cx="4694237" cy="4894262"/>
          </a:xfrm>
          <a:prstGeom prst="rect">
            <a:avLst/>
          </a:prstGeom>
          <a:noFill/>
          <a:ln w="9525">
            <a:noFill/>
            <a:miter lim="800000"/>
            <a:headEnd/>
            <a:tailEnd/>
          </a:ln>
        </p:spPr>
      </p:pic>
      <p:sp>
        <p:nvSpPr>
          <p:cNvPr id="87043" name="Text Box 4"/>
          <p:cNvSpPr txBox="1">
            <a:spLocks noChangeArrowheads="1"/>
          </p:cNvSpPr>
          <p:nvPr/>
        </p:nvSpPr>
        <p:spPr bwMode="auto">
          <a:xfrm>
            <a:off x="2616200" y="6105525"/>
            <a:ext cx="3917950" cy="165100"/>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pPr>
            <a:r>
              <a:rPr lang="en-GB" sz="1100" b="1"/>
              <a:t>Wiviott SD et al. N Engl J Med 2007;357:2001-2015</a:t>
            </a:r>
          </a:p>
        </p:txBody>
      </p:sp>
      <p:sp>
        <p:nvSpPr>
          <p:cNvPr id="6" name="Title 1"/>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GB" dirty="0" smtClean="0"/>
              <a:t>Prasugrel </a:t>
            </a:r>
            <a:r>
              <a:rPr lang="en-GB" dirty="0" err="1" smtClean="0"/>
              <a:t>vs</a:t>
            </a:r>
            <a:r>
              <a:rPr lang="en-GB" dirty="0" smtClean="0"/>
              <a:t> Clopidogrel</a:t>
            </a:r>
            <a:endParaRPr lang="en-GB" dirty="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3"/>
          <a:srcRect/>
          <a:stretch>
            <a:fillRect/>
          </a:stretch>
        </p:blipFill>
        <p:spPr bwMode="auto">
          <a:xfrm>
            <a:off x="6311900" y="6270625"/>
            <a:ext cx="2386013" cy="396875"/>
          </a:xfrm>
          <a:prstGeom prst="rect">
            <a:avLst/>
          </a:prstGeom>
          <a:noFill/>
          <a:ln w="9525">
            <a:noFill/>
            <a:miter lim="800000"/>
            <a:headEnd/>
            <a:tailEnd/>
          </a:ln>
        </p:spPr>
      </p:pic>
      <p:pic>
        <p:nvPicPr>
          <p:cNvPr id="89090" name="Picture 3"/>
          <p:cNvPicPr>
            <a:picLocks noChangeAspect="1" noChangeArrowheads="1"/>
          </p:cNvPicPr>
          <p:nvPr/>
        </p:nvPicPr>
        <p:blipFill>
          <a:blip r:embed="rId4"/>
          <a:srcRect/>
          <a:stretch>
            <a:fillRect/>
          </a:stretch>
        </p:blipFill>
        <p:spPr bwMode="auto">
          <a:xfrm>
            <a:off x="1366838" y="1241425"/>
            <a:ext cx="6416675" cy="4895850"/>
          </a:xfrm>
          <a:prstGeom prst="rect">
            <a:avLst/>
          </a:prstGeom>
          <a:noFill/>
          <a:ln w="9525">
            <a:noFill/>
            <a:miter lim="800000"/>
            <a:headEnd/>
            <a:tailEnd/>
          </a:ln>
        </p:spPr>
      </p:pic>
      <p:sp>
        <p:nvSpPr>
          <p:cNvPr id="89091" name="Text Box 4"/>
          <p:cNvSpPr txBox="1">
            <a:spLocks noChangeArrowheads="1"/>
          </p:cNvSpPr>
          <p:nvPr/>
        </p:nvSpPr>
        <p:spPr bwMode="auto">
          <a:xfrm>
            <a:off x="2393950" y="6057900"/>
            <a:ext cx="3917950" cy="165100"/>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pPr>
            <a:r>
              <a:rPr lang="en-GB" sz="1100" b="1"/>
              <a:t>Wiviott SD et al. N Engl J Med 2007;357:2001-2015</a:t>
            </a:r>
          </a:p>
        </p:txBody>
      </p:sp>
      <p:sp>
        <p:nvSpPr>
          <p:cNvPr id="6" name="Title 1"/>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GB" dirty="0" smtClean="0"/>
              <a:t>Prasugrel </a:t>
            </a:r>
            <a:r>
              <a:rPr lang="en-GB" dirty="0" err="1" smtClean="0"/>
              <a:t>vs</a:t>
            </a:r>
            <a:r>
              <a:rPr lang="en-GB" dirty="0" smtClean="0"/>
              <a:t> Clopidogrel</a:t>
            </a:r>
            <a:endParaRPr lang="en-GB"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dirty="0" err="1" smtClean="0"/>
              <a:t>Ticagrelor</a:t>
            </a:r>
            <a:r>
              <a:rPr lang="en-GB" dirty="0" smtClean="0"/>
              <a:t>	</a:t>
            </a:r>
            <a:endParaRPr lang="en-GB" dirty="0"/>
          </a:p>
        </p:txBody>
      </p:sp>
      <p:sp>
        <p:nvSpPr>
          <p:cNvPr id="91138" name="Content Placeholder 2"/>
          <p:cNvSpPr>
            <a:spLocks noGrp="1"/>
          </p:cNvSpPr>
          <p:nvPr>
            <p:ph idx="1"/>
          </p:nvPr>
        </p:nvSpPr>
        <p:spPr/>
        <p:txBody>
          <a:bodyPr/>
          <a:lstStyle/>
          <a:p>
            <a:r>
              <a:rPr lang="en-GB" smtClean="0"/>
              <a:t>Cyclopentyl-triazolo-pyrimidine</a:t>
            </a:r>
          </a:p>
          <a:p>
            <a:r>
              <a:rPr lang="en-GB" smtClean="0"/>
              <a:t>Reversible inhibitor of ADP receptor</a:t>
            </a:r>
          </a:p>
          <a:p>
            <a:r>
              <a:rPr lang="en-GB" smtClean="0"/>
              <a:t>Rapid/ Predictable action</a:t>
            </a:r>
          </a:p>
          <a:p>
            <a:r>
              <a:rPr lang="en-GB" smtClean="0"/>
              <a:t>CYP450 interaction</a:t>
            </a:r>
          </a:p>
          <a:p>
            <a:r>
              <a:rPr lang="en-GB" smtClean="0"/>
              <a:t>NICE approval October 2011 ACS</a:t>
            </a:r>
          </a:p>
          <a:p>
            <a:endParaRPr lang="en-GB"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srcRect/>
          <a:stretch>
            <a:fillRect/>
          </a:stretch>
        </p:blipFill>
        <p:spPr bwMode="auto">
          <a:xfrm>
            <a:off x="6311900" y="6270625"/>
            <a:ext cx="2386013" cy="396875"/>
          </a:xfrm>
          <a:prstGeom prst="rect">
            <a:avLst/>
          </a:prstGeom>
          <a:noFill/>
          <a:ln w="9525">
            <a:noFill/>
            <a:miter lim="800000"/>
            <a:headEnd/>
            <a:tailEnd/>
          </a:ln>
        </p:spPr>
      </p:pic>
      <p:pic>
        <p:nvPicPr>
          <p:cNvPr id="92162" name="Picture 3"/>
          <p:cNvPicPr>
            <a:picLocks noChangeAspect="1" noChangeArrowheads="1"/>
          </p:cNvPicPr>
          <p:nvPr/>
        </p:nvPicPr>
        <p:blipFill>
          <a:blip r:embed="rId4"/>
          <a:srcRect/>
          <a:stretch>
            <a:fillRect/>
          </a:stretch>
        </p:blipFill>
        <p:spPr bwMode="auto">
          <a:xfrm>
            <a:off x="1293813" y="1238250"/>
            <a:ext cx="6607175" cy="4894263"/>
          </a:xfrm>
          <a:prstGeom prst="rect">
            <a:avLst/>
          </a:prstGeom>
          <a:noFill/>
          <a:ln w="9525">
            <a:noFill/>
            <a:miter lim="800000"/>
            <a:headEnd/>
            <a:tailEnd/>
          </a:ln>
        </p:spPr>
      </p:pic>
      <p:sp>
        <p:nvSpPr>
          <p:cNvPr id="92163" name="Text Box 4"/>
          <p:cNvSpPr txBox="1">
            <a:spLocks noChangeArrowheads="1"/>
          </p:cNvSpPr>
          <p:nvPr/>
        </p:nvSpPr>
        <p:spPr bwMode="auto">
          <a:xfrm>
            <a:off x="2616200" y="5972175"/>
            <a:ext cx="3917950" cy="165100"/>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pPr>
            <a:r>
              <a:rPr lang="en-GB" sz="1100" b="1">
                <a:ea typeface="Gothic"/>
                <a:cs typeface="Gothic"/>
              </a:rPr>
              <a:t>Wallentin L et al. N Engl J Med 2009;361:1045-1057</a:t>
            </a:r>
          </a:p>
        </p:txBody>
      </p:sp>
      <p:sp>
        <p:nvSpPr>
          <p:cNvPr id="2" name="Title 1"/>
          <p:cNvSpPr>
            <a:spLocks noGrp="1"/>
          </p:cNvSpPr>
          <p:nvPr>
            <p:ph type="title"/>
          </p:nvPr>
        </p:nvSpPr>
        <p:spPr/>
        <p:txBody>
          <a:bodyPr/>
          <a:lstStyle/>
          <a:p>
            <a:pPr algn="ctr" fontAlgn="auto">
              <a:spcAft>
                <a:spcPts val="0"/>
              </a:spcAft>
              <a:defRPr/>
            </a:pPr>
            <a:r>
              <a:rPr lang="en-GB" dirty="0" err="1" smtClean="0"/>
              <a:t>Ticagrelor</a:t>
            </a:r>
            <a:r>
              <a:rPr lang="en-GB" dirty="0" smtClean="0"/>
              <a:t> </a:t>
            </a:r>
            <a:r>
              <a:rPr lang="en-GB" dirty="0" err="1" smtClean="0"/>
              <a:t>vs</a:t>
            </a:r>
            <a:r>
              <a:rPr lang="en-GB" dirty="0" smtClean="0"/>
              <a:t> Clopidogrel</a:t>
            </a:r>
            <a:endParaRPr lang="en-GB"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srcRect/>
          <a:stretch>
            <a:fillRect/>
          </a:stretch>
        </p:blipFill>
        <p:spPr bwMode="auto">
          <a:xfrm>
            <a:off x="6311900" y="6270625"/>
            <a:ext cx="2386013" cy="396875"/>
          </a:xfrm>
          <a:prstGeom prst="rect">
            <a:avLst/>
          </a:prstGeom>
          <a:noFill/>
          <a:ln w="9525">
            <a:noFill/>
            <a:miter lim="800000"/>
            <a:headEnd/>
            <a:tailEnd/>
          </a:ln>
        </p:spPr>
      </p:pic>
      <p:pic>
        <p:nvPicPr>
          <p:cNvPr id="94210" name="Picture 3"/>
          <p:cNvPicPr>
            <a:picLocks noChangeAspect="1" noChangeArrowheads="1"/>
          </p:cNvPicPr>
          <p:nvPr/>
        </p:nvPicPr>
        <p:blipFill>
          <a:blip r:embed="rId4"/>
          <a:srcRect/>
          <a:stretch>
            <a:fillRect/>
          </a:stretch>
        </p:blipFill>
        <p:spPr bwMode="auto">
          <a:xfrm>
            <a:off x="1254125" y="1063625"/>
            <a:ext cx="6623050" cy="4894263"/>
          </a:xfrm>
          <a:prstGeom prst="rect">
            <a:avLst/>
          </a:prstGeom>
          <a:noFill/>
          <a:ln w="9525">
            <a:noFill/>
            <a:miter lim="800000"/>
            <a:headEnd/>
            <a:tailEnd/>
          </a:ln>
        </p:spPr>
      </p:pic>
      <p:sp>
        <p:nvSpPr>
          <p:cNvPr id="94211" name="Text Box 4"/>
          <p:cNvSpPr txBox="1">
            <a:spLocks noChangeArrowheads="1"/>
          </p:cNvSpPr>
          <p:nvPr/>
        </p:nvSpPr>
        <p:spPr bwMode="auto">
          <a:xfrm>
            <a:off x="2613025" y="5940425"/>
            <a:ext cx="3919538" cy="163513"/>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pPr>
            <a:r>
              <a:rPr lang="en-GB" sz="1100" b="1">
                <a:ea typeface="Gothic"/>
                <a:cs typeface="Gothic"/>
              </a:rPr>
              <a:t>Wallentin L et al. N Engl J Med 2009;361:1045-1057</a:t>
            </a:r>
          </a:p>
        </p:txBody>
      </p:sp>
      <p:sp>
        <p:nvSpPr>
          <p:cNvPr id="6" name="Title 1"/>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GB" dirty="0" err="1" smtClean="0"/>
              <a:t>Ticagrelor</a:t>
            </a:r>
            <a:r>
              <a:rPr lang="en-GB" dirty="0" smtClean="0"/>
              <a:t> </a:t>
            </a:r>
            <a:r>
              <a:rPr lang="en-GB" dirty="0" err="1" smtClean="0"/>
              <a:t>vs</a:t>
            </a:r>
            <a:r>
              <a:rPr lang="en-GB" dirty="0" smtClean="0"/>
              <a:t> Clopidogrel</a:t>
            </a:r>
            <a:endParaRPr lang="en-GB" dirty="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1"/>
          <p:cNvSpPr>
            <a:spLocks noGrp="1"/>
          </p:cNvSpPr>
          <p:nvPr>
            <p:ph idx="1"/>
          </p:nvPr>
        </p:nvSpPr>
        <p:spPr/>
        <p:txBody>
          <a:bodyPr/>
          <a:lstStyle/>
          <a:p>
            <a:endParaRPr lang="en-GB" smtClean="0"/>
          </a:p>
        </p:txBody>
      </p:sp>
      <p:sp>
        <p:nvSpPr>
          <p:cNvPr id="3" name="Title 2"/>
          <p:cNvSpPr>
            <a:spLocks noGrp="1"/>
          </p:cNvSpPr>
          <p:nvPr>
            <p:ph type="title"/>
          </p:nvPr>
        </p:nvSpPr>
        <p:spPr/>
        <p:txBody>
          <a:bodyPr/>
          <a:lstStyle/>
          <a:p>
            <a:pPr algn="ctr" fontAlgn="auto">
              <a:spcAft>
                <a:spcPts val="0"/>
              </a:spcAft>
              <a:defRPr/>
            </a:pPr>
            <a:r>
              <a:rPr lang="en-GB" dirty="0" smtClean="0"/>
              <a:t>Prescribing in CKD</a:t>
            </a:r>
            <a:endParaRPr lang="en-GB" dirty="0"/>
          </a:p>
        </p:txBody>
      </p:sp>
      <p:pic>
        <p:nvPicPr>
          <p:cNvPr id="97283" name="Picture 2"/>
          <p:cNvPicPr>
            <a:picLocks noChangeAspect="1" noChangeArrowheads="1"/>
          </p:cNvPicPr>
          <p:nvPr/>
        </p:nvPicPr>
        <p:blipFill>
          <a:blip r:embed="rId2"/>
          <a:srcRect/>
          <a:stretch>
            <a:fillRect/>
          </a:stretch>
        </p:blipFill>
        <p:spPr bwMode="auto">
          <a:xfrm>
            <a:off x="2771775" y="1177925"/>
            <a:ext cx="3335338" cy="5695950"/>
          </a:xfrm>
          <a:prstGeom prst="rect">
            <a:avLst/>
          </a:prstGeom>
          <a:noFill/>
          <a:ln w="9525">
            <a:noFill/>
            <a:miter lim="800000"/>
            <a:headEnd/>
            <a:tailEnd/>
          </a:ln>
        </p:spPr>
      </p:pic>
      <p:sp>
        <p:nvSpPr>
          <p:cNvPr id="97284" name="Text Box 4"/>
          <p:cNvSpPr txBox="1">
            <a:spLocks noChangeArrowheads="1"/>
          </p:cNvSpPr>
          <p:nvPr/>
        </p:nvSpPr>
        <p:spPr bwMode="auto">
          <a:xfrm>
            <a:off x="5435600" y="6657975"/>
            <a:ext cx="3917950"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ACS Guidelines 2011</a:t>
            </a:r>
          </a:p>
        </p:txBody>
      </p:sp>
      <p:sp>
        <p:nvSpPr>
          <p:cNvPr id="97286" name="Oval 6"/>
          <p:cNvSpPr>
            <a:spLocks noChangeArrowheads="1"/>
          </p:cNvSpPr>
          <p:nvPr/>
        </p:nvSpPr>
        <p:spPr bwMode="auto">
          <a:xfrm>
            <a:off x="2700338" y="2060575"/>
            <a:ext cx="3527425" cy="1223963"/>
          </a:xfrm>
          <a:prstGeom prst="ellipse">
            <a:avLst/>
          </a:prstGeom>
          <a:noFill/>
          <a:ln w="38100">
            <a:solidFill>
              <a:schemeClr val="accent2"/>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Secondary Prevention for IHD</a:t>
            </a:r>
          </a:p>
        </p:txBody>
      </p:sp>
      <p:sp>
        <p:nvSpPr>
          <p:cNvPr id="33795" name="Rectangle 3"/>
          <p:cNvSpPr>
            <a:spLocks noGrp="1" noChangeArrowheads="1"/>
          </p:cNvSpPr>
          <p:nvPr>
            <p:ph type="body" idx="1"/>
          </p:nvPr>
        </p:nvSpPr>
        <p:spPr>
          <a:xfrm>
            <a:off x="395288" y="1125538"/>
            <a:ext cx="8229600" cy="5068887"/>
          </a:xfrm>
        </p:spPr>
        <p:txBody>
          <a:bodyPr/>
          <a:lstStyle/>
          <a:p>
            <a:pPr eaLnBrk="1" hangingPunct="1">
              <a:lnSpc>
                <a:spcPct val="80000"/>
              </a:lnSpc>
              <a:buFont typeface="Wingdings" pitchFamily="2" charset="2"/>
              <a:buNone/>
              <a:defRPr/>
            </a:pPr>
            <a:r>
              <a:rPr lang="en-GB" sz="2400" dirty="0" smtClean="0"/>
              <a:t>Immediately</a:t>
            </a:r>
          </a:p>
          <a:p>
            <a:pPr eaLnBrk="1" hangingPunct="1">
              <a:lnSpc>
                <a:spcPct val="80000"/>
              </a:lnSpc>
              <a:defRPr/>
            </a:pPr>
            <a:r>
              <a:rPr lang="en-GB" sz="2400" dirty="0" smtClean="0"/>
              <a:t>Aspirin ± PPI (Bleeding risk)</a:t>
            </a:r>
          </a:p>
          <a:p>
            <a:pPr eaLnBrk="1" hangingPunct="1">
              <a:lnSpc>
                <a:spcPct val="80000"/>
              </a:lnSpc>
              <a:defRPr/>
            </a:pPr>
            <a:r>
              <a:rPr lang="en-GB" sz="2400" dirty="0" smtClean="0"/>
              <a:t>Clopidogrel (12 months)</a:t>
            </a:r>
          </a:p>
          <a:p>
            <a:pPr eaLnBrk="1" hangingPunct="1">
              <a:lnSpc>
                <a:spcPct val="80000"/>
              </a:lnSpc>
              <a:defRPr/>
            </a:pPr>
            <a:r>
              <a:rPr lang="en-GB" sz="2400" dirty="0" smtClean="0"/>
              <a:t>B Blocker</a:t>
            </a:r>
          </a:p>
          <a:p>
            <a:pPr eaLnBrk="1" hangingPunct="1">
              <a:lnSpc>
                <a:spcPct val="80000"/>
              </a:lnSpc>
              <a:defRPr/>
            </a:pPr>
            <a:r>
              <a:rPr lang="en-GB" sz="2400" dirty="0" err="1" smtClean="0"/>
              <a:t>ACEi</a:t>
            </a:r>
            <a:r>
              <a:rPr lang="en-GB" sz="2400" dirty="0" smtClean="0"/>
              <a:t>- if intolerant give ARB</a:t>
            </a:r>
          </a:p>
          <a:p>
            <a:pPr eaLnBrk="1" hangingPunct="1">
              <a:lnSpc>
                <a:spcPct val="80000"/>
              </a:lnSpc>
              <a:defRPr/>
            </a:pPr>
            <a:r>
              <a:rPr lang="en-GB" sz="2400" dirty="0" smtClean="0"/>
              <a:t>Atorvastatin 80mg </a:t>
            </a:r>
          </a:p>
          <a:p>
            <a:pPr eaLnBrk="1" hangingPunct="1">
              <a:lnSpc>
                <a:spcPct val="80000"/>
              </a:lnSpc>
              <a:defRPr/>
            </a:pPr>
            <a:r>
              <a:rPr lang="en-GB" sz="2400" dirty="0" smtClean="0"/>
              <a:t>GTN Spray PRN </a:t>
            </a:r>
          </a:p>
          <a:p>
            <a:pPr lvl="1" eaLnBrk="1" hangingPunct="1">
              <a:lnSpc>
                <a:spcPct val="80000"/>
              </a:lnSpc>
              <a:defRPr/>
            </a:pPr>
            <a:r>
              <a:rPr lang="en-GB" sz="2000" dirty="0" smtClean="0"/>
              <a:t>15 minute rule</a:t>
            </a:r>
          </a:p>
          <a:p>
            <a:pPr marL="0" indent="0" eaLnBrk="1" hangingPunct="1">
              <a:lnSpc>
                <a:spcPct val="80000"/>
              </a:lnSpc>
              <a:buFont typeface="Wingdings" pitchFamily="2" charset="2"/>
              <a:buNone/>
              <a:defRPr/>
            </a:pPr>
            <a:endParaRPr lang="en-GB" sz="2400" dirty="0" smtClean="0"/>
          </a:p>
          <a:p>
            <a:pPr eaLnBrk="1" hangingPunct="1">
              <a:lnSpc>
                <a:spcPct val="80000"/>
              </a:lnSpc>
              <a:buFont typeface="Wingdings" pitchFamily="2" charset="2"/>
              <a:buNone/>
              <a:defRPr/>
            </a:pPr>
            <a:r>
              <a:rPr lang="en-GB" sz="2400" dirty="0" smtClean="0"/>
              <a:t>Lifestyle</a:t>
            </a:r>
          </a:p>
          <a:p>
            <a:pPr eaLnBrk="1" hangingPunct="1">
              <a:lnSpc>
                <a:spcPct val="80000"/>
              </a:lnSpc>
              <a:defRPr/>
            </a:pPr>
            <a:r>
              <a:rPr lang="en-GB" sz="2400" dirty="0" smtClean="0"/>
              <a:t>Diet</a:t>
            </a:r>
          </a:p>
          <a:p>
            <a:pPr eaLnBrk="1" hangingPunct="1">
              <a:lnSpc>
                <a:spcPct val="80000"/>
              </a:lnSpc>
              <a:defRPr/>
            </a:pPr>
            <a:r>
              <a:rPr lang="en-GB" sz="2400" dirty="0" smtClean="0"/>
              <a:t>Physical Activity</a:t>
            </a:r>
          </a:p>
          <a:p>
            <a:pPr eaLnBrk="1" hangingPunct="1">
              <a:lnSpc>
                <a:spcPct val="80000"/>
              </a:lnSpc>
              <a:defRPr/>
            </a:pPr>
            <a:r>
              <a:rPr lang="en-GB" sz="2400" u="sng" dirty="0" smtClean="0"/>
              <a:t>Stop Smoking</a:t>
            </a:r>
          </a:p>
          <a:p>
            <a:pPr eaLnBrk="1" hangingPunct="1">
              <a:lnSpc>
                <a:spcPct val="80000"/>
              </a:lnSpc>
              <a:defRPr/>
            </a:pPr>
            <a:r>
              <a:rPr lang="en-GB" sz="2400" dirty="0" smtClean="0"/>
              <a:t>Cardiac Rehab</a:t>
            </a:r>
            <a:endParaRPr lang="en-US" sz="2400" dirty="0" smtClean="0"/>
          </a:p>
        </p:txBody>
      </p:sp>
    </p:spTree>
    <p:extLst>
      <p:ext uri="{BB962C8B-B14F-4D97-AF65-F5344CB8AC3E}">
        <p14:creationId xmlns:p14="http://schemas.microsoft.com/office/powerpoint/2010/main" val="369075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7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79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7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p:cNvSpPr>
            <a:spLocks noGrp="1"/>
          </p:cNvSpPr>
          <p:nvPr>
            <p:ph idx="1"/>
          </p:nvPr>
        </p:nvSpPr>
        <p:spPr/>
        <p:txBody>
          <a:bodyPr/>
          <a:lstStyle/>
          <a:p>
            <a:r>
              <a:rPr lang="en-GB" smtClean="0"/>
              <a:t>Definitions ACS</a:t>
            </a:r>
          </a:p>
          <a:p>
            <a:r>
              <a:rPr lang="en-GB" smtClean="0"/>
              <a:t>Incidence and Prevalence</a:t>
            </a:r>
          </a:p>
          <a:p>
            <a:r>
              <a:rPr lang="en-GB" smtClean="0"/>
              <a:t>Pathophysiology</a:t>
            </a:r>
          </a:p>
          <a:p>
            <a:r>
              <a:rPr lang="en-GB" smtClean="0"/>
              <a:t>Differential Diagnoses</a:t>
            </a:r>
          </a:p>
          <a:p>
            <a:r>
              <a:rPr lang="en-GB" smtClean="0"/>
              <a:t>STEMI Intervention – current evidence</a:t>
            </a:r>
          </a:p>
          <a:p>
            <a:r>
              <a:rPr lang="en-GB" smtClean="0"/>
              <a:t>NSTEMI intervention – current evidence</a:t>
            </a:r>
          </a:p>
          <a:p>
            <a:r>
              <a:rPr lang="en-GB" smtClean="0"/>
              <a:t>Antithrombotic therapy use</a:t>
            </a:r>
          </a:p>
          <a:p>
            <a:r>
              <a:rPr lang="en-GB" smtClean="0"/>
              <a:t>New anti-thrombotics</a:t>
            </a:r>
          </a:p>
        </p:txBody>
      </p:sp>
      <p:sp>
        <p:nvSpPr>
          <p:cNvPr id="3" name="Title 2"/>
          <p:cNvSpPr>
            <a:spLocks noGrp="1"/>
          </p:cNvSpPr>
          <p:nvPr>
            <p:ph type="title"/>
          </p:nvPr>
        </p:nvSpPr>
        <p:spPr/>
        <p:txBody>
          <a:bodyPr/>
          <a:lstStyle/>
          <a:p>
            <a:pPr algn="ctr" fontAlgn="auto">
              <a:spcAft>
                <a:spcPts val="0"/>
              </a:spcAft>
              <a:defRPr/>
            </a:pPr>
            <a:r>
              <a:rPr lang="en-GB" dirty="0" smtClean="0"/>
              <a:t>Summary</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8625"/>
            <a:ext cx="93027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pPr algn="ctr"/>
            <a:r>
              <a:rPr lang="en-GB" smtClean="0"/>
              <a:t>Isn’t Chest Pain always ACS?</a:t>
            </a:r>
          </a:p>
        </p:txBody>
      </p:sp>
      <p:sp>
        <p:nvSpPr>
          <p:cNvPr id="8196" name="Text Box 4"/>
          <p:cNvSpPr txBox="1">
            <a:spLocks noChangeArrowheads="1"/>
          </p:cNvSpPr>
          <p:nvPr/>
        </p:nvSpPr>
        <p:spPr bwMode="auto">
          <a:xfrm>
            <a:off x="4932363" y="5373688"/>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hangingPunct="1"/>
            <a:r>
              <a:rPr lang="en-GB" sz="1100" b="1">
                <a:solidFill>
                  <a:srgbClr val="000000"/>
                </a:solidFill>
                <a:ea typeface="msgothic"/>
                <a:cs typeface="msgothic"/>
              </a:rPr>
              <a:t>ECS ACS NTE Guidelines 2011</a:t>
            </a:r>
          </a:p>
        </p:txBody>
      </p:sp>
      <p:sp>
        <p:nvSpPr>
          <p:cNvPr id="7" name="Oval 6"/>
          <p:cNvSpPr/>
          <p:nvPr/>
        </p:nvSpPr>
        <p:spPr>
          <a:xfrm>
            <a:off x="1763713" y="2586038"/>
            <a:ext cx="1439862" cy="5032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1" dirty="0"/>
          </a:p>
        </p:txBody>
      </p:sp>
      <p:sp>
        <p:nvSpPr>
          <p:cNvPr id="8" name="Oval 7"/>
          <p:cNvSpPr/>
          <p:nvPr/>
        </p:nvSpPr>
        <p:spPr>
          <a:xfrm>
            <a:off x="4500563" y="2586038"/>
            <a:ext cx="1439862" cy="5032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1" dirty="0"/>
          </a:p>
        </p:txBody>
      </p:sp>
    </p:spTree>
    <p:extLst>
      <p:ext uri="{BB962C8B-B14F-4D97-AF65-F5344CB8AC3E}">
        <p14:creationId xmlns:p14="http://schemas.microsoft.com/office/powerpoint/2010/main" val="182386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C:\Users\Chris McAloon\AppData\Local\Microsoft\Windows\Temporary Internet Files\Content.IE5\LUI9R211\MC900441498[1].png"/>
          <p:cNvPicPr>
            <a:picLocks noChangeAspect="1" noChangeArrowheads="1"/>
          </p:cNvPicPr>
          <p:nvPr/>
        </p:nvPicPr>
        <p:blipFill>
          <a:blip r:embed="rId2"/>
          <a:srcRect/>
          <a:stretch>
            <a:fillRect/>
          </a:stretch>
        </p:blipFill>
        <p:spPr bwMode="auto">
          <a:xfrm>
            <a:off x="2743200" y="1600200"/>
            <a:ext cx="3657600" cy="3657600"/>
          </a:xfrm>
          <a:prstGeom prst="rect">
            <a:avLst/>
          </a:prstGeom>
          <a:noFill/>
          <a:ln w="9525">
            <a:noFill/>
            <a:miter lim="800000"/>
            <a:headEnd/>
            <a:tailEnd/>
          </a:ln>
        </p:spPr>
      </p:pic>
      <p:pic>
        <p:nvPicPr>
          <p:cNvPr id="99330" name="Picture 3" descr="C:\Users\Chris McAloon\AppData\Local\Microsoft\Windows\Temporary Internet Files\Content.IE5\LUI9R211\MC900441498[1].png"/>
          <p:cNvPicPr>
            <a:picLocks noChangeAspect="1" noChangeArrowheads="1"/>
          </p:cNvPicPr>
          <p:nvPr/>
        </p:nvPicPr>
        <p:blipFill>
          <a:blip r:embed="rId2"/>
          <a:srcRect/>
          <a:stretch>
            <a:fillRect/>
          </a:stretch>
        </p:blipFill>
        <p:spPr bwMode="auto">
          <a:xfrm>
            <a:off x="1403350" y="-171450"/>
            <a:ext cx="6769100" cy="676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GB" smtClean="0"/>
              <a:t>Examination</a:t>
            </a:r>
          </a:p>
        </p:txBody>
      </p:sp>
      <p:sp>
        <p:nvSpPr>
          <p:cNvPr id="9219" name="Content Placeholder 5"/>
          <p:cNvSpPr>
            <a:spLocks noGrp="1"/>
          </p:cNvSpPr>
          <p:nvPr>
            <p:ph idx="1"/>
          </p:nvPr>
        </p:nvSpPr>
        <p:spPr/>
        <p:txBody>
          <a:bodyPr/>
          <a:lstStyle/>
          <a:p>
            <a:r>
              <a:rPr lang="en-GB" smtClean="0"/>
              <a:t>Nicotine Stains</a:t>
            </a:r>
          </a:p>
          <a:p>
            <a:r>
              <a:rPr lang="en-GB" smtClean="0"/>
              <a:t>GTN spray</a:t>
            </a:r>
          </a:p>
          <a:p>
            <a:r>
              <a:rPr lang="en-GB" smtClean="0"/>
              <a:t>Xanthelasma</a:t>
            </a:r>
          </a:p>
          <a:p>
            <a:r>
              <a:rPr lang="en-GB" smtClean="0"/>
              <a:t>Scar’s</a:t>
            </a:r>
          </a:p>
          <a:p>
            <a:pPr lvl="1"/>
            <a:r>
              <a:rPr lang="en-GB" smtClean="0"/>
              <a:t>Chest</a:t>
            </a:r>
          </a:p>
          <a:p>
            <a:pPr lvl="1"/>
            <a:r>
              <a:rPr lang="en-GB" smtClean="0"/>
              <a:t>Legs</a:t>
            </a:r>
          </a:p>
          <a:p>
            <a:r>
              <a:rPr lang="en-GB" smtClean="0"/>
              <a:t>Evidence DM</a:t>
            </a:r>
          </a:p>
          <a:p>
            <a:r>
              <a:rPr lang="en-GB" smtClean="0"/>
              <a:t>BP/ Pulse/ Failure</a:t>
            </a:r>
          </a:p>
          <a:p>
            <a:endParaRPr lang="en-GB" smtClean="0"/>
          </a:p>
        </p:txBody>
      </p:sp>
      <p:pic>
        <p:nvPicPr>
          <p:cNvPr id="9220" name="Picture 2" descr="http://www.stmellionclinic.com/uploads/images/xanthelas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513"/>
            <a:ext cx="3870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63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Examination</a:t>
            </a:r>
            <a:endParaRPr lang="en-US" smtClean="0"/>
          </a:p>
        </p:txBody>
      </p:sp>
      <p:sp>
        <p:nvSpPr>
          <p:cNvPr id="10243" name="Rectangle 3"/>
          <p:cNvSpPr>
            <a:spLocks noGrp="1" noChangeArrowheads="1"/>
          </p:cNvSpPr>
          <p:nvPr>
            <p:ph type="body" sz="half" idx="1"/>
          </p:nvPr>
        </p:nvSpPr>
        <p:spPr>
          <a:xfrm>
            <a:off x="457200" y="1844675"/>
            <a:ext cx="4186238" cy="4530725"/>
          </a:xfrm>
        </p:spPr>
        <p:txBody>
          <a:bodyPr/>
          <a:lstStyle/>
          <a:p>
            <a:pPr eaLnBrk="1" hangingPunct="1">
              <a:lnSpc>
                <a:spcPct val="90000"/>
              </a:lnSpc>
              <a:defRPr/>
            </a:pPr>
            <a:endParaRPr lang="en-GB" sz="2600" dirty="0" smtClean="0"/>
          </a:p>
          <a:p>
            <a:pPr eaLnBrk="1" hangingPunct="1">
              <a:lnSpc>
                <a:spcPct val="90000"/>
              </a:lnSpc>
              <a:defRPr/>
            </a:pPr>
            <a:endParaRPr lang="en-GB" sz="2600" dirty="0" smtClean="0"/>
          </a:p>
          <a:p>
            <a:pPr eaLnBrk="1" hangingPunct="1">
              <a:lnSpc>
                <a:spcPct val="90000"/>
              </a:lnSpc>
              <a:defRPr/>
            </a:pPr>
            <a:endParaRPr lang="en-GB" sz="2600" dirty="0" smtClean="0"/>
          </a:p>
          <a:p>
            <a:pPr eaLnBrk="1" hangingPunct="1">
              <a:lnSpc>
                <a:spcPct val="90000"/>
              </a:lnSpc>
              <a:defRPr/>
            </a:pPr>
            <a:endParaRPr lang="en-GB" sz="2600" dirty="0" smtClean="0"/>
          </a:p>
          <a:p>
            <a:pPr eaLnBrk="1" hangingPunct="1">
              <a:lnSpc>
                <a:spcPct val="90000"/>
              </a:lnSpc>
              <a:defRPr/>
            </a:pPr>
            <a:r>
              <a:rPr lang="en-GB" sz="2600" dirty="0" smtClean="0"/>
              <a:t>65 year old </a:t>
            </a:r>
          </a:p>
          <a:p>
            <a:pPr lvl="1" eaLnBrk="1" hangingPunct="1">
              <a:lnSpc>
                <a:spcPct val="90000"/>
              </a:lnSpc>
              <a:defRPr/>
            </a:pPr>
            <a:r>
              <a:rPr lang="en-GB" sz="2200" dirty="0" smtClean="0"/>
              <a:t>Ankles/shins for SVG scar</a:t>
            </a:r>
          </a:p>
          <a:p>
            <a:pPr lvl="1" eaLnBrk="1" hangingPunct="1">
              <a:lnSpc>
                <a:spcPct val="90000"/>
              </a:lnSpc>
              <a:defRPr/>
            </a:pPr>
            <a:r>
              <a:rPr lang="en-GB" sz="2200" dirty="0" smtClean="0"/>
              <a:t>Radial for graft scar</a:t>
            </a:r>
          </a:p>
          <a:p>
            <a:pPr marL="0" indent="0" eaLnBrk="1" hangingPunct="1">
              <a:lnSpc>
                <a:spcPct val="90000"/>
              </a:lnSpc>
              <a:buFont typeface="Wingdings" pitchFamily="2" charset="2"/>
              <a:buNone/>
              <a:defRPr/>
            </a:pPr>
            <a:endParaRPr lang="en-GB" sz="2600" dirty="0" smtClean="0"/>
          </a:p>
          <a:p>
            <a:pPr eaLnBrk="1" hangingPunct="1">
              <a:lnSpc>
                <a:spcPct val="90000"/>
              </a:lnSpc>
              <a:defRPr/>
            </a:pPr>
            <a:r>
              <a:rPr lang="en-GB" sz="2600" dirty="0" smtClean="0"/>
              <a:t> CABG</a:t>
            </a:r>
          </a:p>
          <a:p>
            <a:pPr eaLnBrk="1" hangingPunct="1">
              <a:lnSpc>
                <a:spcPct val="90000"/>
              </a:lnSpc>
              <a:defRPr/>
            </a:pPr>
            <a:endParaRPr lang="en-GB" sz="2600" dirty="0" smtClean="0"/>
          </a:p>
          <a:p>
            <a:pPr eaLnBrk="1" hangingPunct="1">
              <a:lnSpc>
                <a:spcPct val="90000"/>
              </a:lnSpc>
              <a:defRPr/>
            </a:pPr>
            <a:endParaRPr lang="en-GB" sz="2600" dirty="0" smtClean="0"/>
          </a:p>
          <a:p>
            <a:pPr eaLnBrk="1" hangingPunct="1">
              <a:lnSpc>
                <a:spcPct val="90000"/>
              </a:lnSpc>
              <a:defRPr/>
            </a:pPr>
            <a:endParaRPr lang="en-GB" sz="2600" dirty="0" smtClean="0"/>
          </a:p>
        </p:txBody>
      </p:sp>
      <p:sp>
        <p:nvSpPr>
          <p:cNvPr id="10244" name="Rectangle 4"/>
          <p:cNvSpPr>
            <a:spLocks noGrp="1" noChangeArrowheads="1"/>
          </p:cNvSpPr>
          <p:nvPr>
            <p:ph type="body" sz="half" idx="2"/>
          </p:nvPr>
        </p:nvSpPr>
        <p:spPr>
          <a:xfrm>
            <a:off x="4643438" y="1827213"/>
            <a:ext cx="4500562" cy="4679950"/>
          </a:xfrm>
        </p:spPr>
        <p:txBody>
          <a:bodyPr/>
          <a:lstStyle/>
          <a:p>
            <a:pPr eaLnBrk="1" hangingPunct="1">
              <a:lnSpc>
                <a:spcPct val="90000"/>
              </a:lnSpc>
              <a:defRPr/>
            </a:pPr>
            <a:endParaRPr lang="en-GB" sz="2600" dirty="0" smtClean="0"/>
          </a:p>
          <a:p>
            <a:pPr eaLnBrk="1" hangingPunct="1">
              <a:lnSpc>
                <a:spcPct val="90000"/>
              </a:lnSpc>
              <a:defRPr/>
            </a:pPr>
            <a:endParaRPr lang="en-GB" sz="2600" dirty="0" smtClean="0"/>
          </a:p>
          <a:p>
            <a:pPr eaLnBrk="1" hangingPunct="1">
              <a:lnSpc>
                <a:spcPct val="90000"/>
              </a:lnSpc>
              <a:defRPr/>
            </a:pPr>
            <a:endParaRPr lang="en-GB" sz="2600" dirty="0" smtClean="0"/>
          </a:p>
          <a:p>
            <a:pPr eaLnBrk="1" hangingPunct="1">
              <a:lnSpc>
                <a:spcPct val="90000"/>
              </a:lnSpc>
              <a:defRPr/>
            </a:pPr>
            <a:endParaRPr lang="en-GB" sz="2600" dirty="0" smtClean="0"/>
          </a:p>
          <a:p>
            <a:pPr eaLnBrk="1" hangingPunct="1">
              <a:lnSpc>
                <a:spcPct val="90000"/>
              </a:lnSpc>
              <a:defRPr/>
            </a:pPr>
            <a:r>
              <a:rPr lang="en-GB" sz="2600" dirty="0" smtClean="0"/>
              <a:t>35 year old</a:t>
            </a:r>
          </a:p>
          <a:p>
            <a:pPr lvl="1" eaLnBrk="1" hangingPunct="1">
              <a:lnSpc>
                <a:spcPct val="90000"/>
              </a:lnSpc>
              <a:defRPr/>
            </a:pPr>
            <a:r>
              <a:rPr lang="en-GB" sz="2200" dirty="0" smtClean="0"/>
              <a:t>Metallic Click</a:t>
            </a:r>
          </a:p>
          <a:p>
            <a:pPr lvl="1" eaLnBrk="1" hangingPunct="1">
              <a:lnSpc>
                <a:spcPct val="90000"/>
              </a:lnSpc>
              <a:defRPr/>
            </a:pPr>
            <a:r>
              <a:rPr lang="en-GB" sz="2200" dirty="0" smtClean="0"/>
              <a:t>Look left lateral </a:t>
            </a:r>
          </a:p>
          <a:p>
            <a:pPr lvl="1" eaLnBrk="1" hangingPunct="1">
              <a:lnSpc>
                <a:spcPct val="90000"/>
              </a:lnSpc>
              <a:defRPr/>
            </a:pPr>
            <a:r>
              <a:rPr lang="en-GB" sz="2200" dirty="0" smtClean="0"/>
              <a:t>Cyanosis </a:t>
            </a:r>
            <a:r>
              <a:rPr lang="en-GB" sz="2200" dirty="0" err="1" smtClean="0"/>
              <a:t>etc</a:t>
            </a:r>
            <a:endParaRPr lang="en-GB" sz="2200" dirty="0" smtClean="0"/>
          </a:p>
          <a:p>
            <a:pPr marL="344487" lvl="1" indent="0" eaLnBrk="1" hangingPunct="1">
              <a:lnSpc>
                <a:spcPct val="90000"/>
              </a:lnSpc>
              <a:buFont typeface="Wingdings" pitchFamily="2" charset="2"/>
              <a:buNone/>
              <a:defRPr/>
            </a:pPr>
            <a:endParaRPr lang="en-GB" sz="2200" dirty="0" smtClean="0"/>
          </a:p>
          <a:p>
            <a:pPr eaLnBrk="1" hangingPunct="1">
              <a:lnSpc>
                <a:spcPct val="90000"/>
              </a:lnSpc>
              <a:defRPr/>
            </a:pPr>
            <a:r>
              <a:rPr lang="en-GB" sz="2600" dirty="0" smtClean="0"/>
              <a:t> </a:t>
            </a:r>
            <a:r>
              <a:rPr lang="en-GB" sz="2600" dirty="0"/>
              <a:t>V</a:t>
            </a:r>
            <a:r>
              <a:rPr lang="en-GB" sz="2600" dirty="0" smtClean="0"/>
              <a:t>alve/ Congenital surgery</a:t>
            </a:r>
            <a:endParaRPr lang="en-US" sz="2600" dirty="0" smtClean="0"/>
          </a:p>
        </p:txBody>
      </p:sp>
      <p:pic>
        <p:nvPicPr>
          <p:cNvPr id="10245" name="Picture 5" descr="FullSterno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17414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median-sternotomy-crack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052513"/>
            <a:ext cx="17383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24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4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4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endParaRPr lang="en-GB" smtClean="0"/>
          </a:p>
        </p:txBody>
      </p:sp>
      <p:sp>
        <p:nvSpPr>
          <p:cNvPr id="11267" name="Title 2"/>
          <p:cNvSpPr>
            <a:spLocks noGrp="1"/>
          </p:cNvSpPr>
          <p:nvPr>
            <p:ph type="title"/>
          </p:nvPr>
        </p:nvSpPr>
        <p:spPr/>
        <p:txBody>
          <a:bodyPr/>
          <a:lstStyle/>
          <a:p>
            <a:pPr algn="ctr"/>
            <a:r>
              <a:rPr lang="en-GB" smtClean="0"/>
              <a:t>Acute Coronary Syndrome</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981075"/>
            <a:ext cx="66484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4"/>
          <p:cNvSpPr txBox="1">
            <a:spLocks noChangeArrowheads="1"/>
          </p:cNvSpPr>
          <p:nvPr/>
        </p:nvSpPr>
        <p:spPr bwMode="auto">
          <a:xfrm>
            <a:off x="4140200" y="6446838"/>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hangingPunct="1"/>
            <a:r>
              <a:rPr lang="en-GB" sz="1100" b="1">
                <a:solidFill>
                  <a:srgbClr val="000000"/>
                </a:solidFill>
                <a:ea typeface="msgothic"/>
                <a:cs typeface="msgothic"/>
              </a:rPr>
              <a:t>ECS ACS Guidelines 2011</a:t>
            </a:r>
          </a:p>
        </p:txBody>
      </p:sp>
    </p:spTree>
    <p:extLst>
      <p:ext uri="{BB962C8B-B14F-4D97-AF65-F5344CB8AC3E}">
        <p14:creationId xmlns:p14="http://schemas.microsoft.com/office/powerpoint/2010/main" val="254741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GB" dirty="0" smtClean="0"/>
              <a:t>ESC Definition ACS Pain</a:t>
            </a:r>
            <a:endParaRPr lang="en-GB" dirty="0"/>
          </a:p>
        </p:txBody>
      </p:sp>
      <p:pic>
        <p:nvPicPr>
          <p:cNvPr id="20482" name="Picture 2"/>
          <p:cNvPicPr>
            <a:picLocks noChangeAspect="1" noChangeArrowheads="1"/>
          </p:cNvPicPr>
          <p:nvPr/>
        </p:nvPicPr>
        <p:blipFill>
          <a:blip r:embed="rId2"/>
          <a:srcRect/>
          <a:stretch>
            <a:fillRect/>
          </a:stretch>
        </p:blipFill>
        <p:spPr bwMode="auto">
          <a:xfrm>
            <a:off x="1928813" y="1268413"/>
            <a:ext cx="5286375" cy="5353050"/>
          </a:xfrm>
          <a:prstGeom prst="rect">
            <a:avLst/>
          </a:prstGeom>
          <a:noFill/>
          <a:ln w="9525">
            <a:noFill/>
            <a:miter lim="800000"/>
            <a:headEnd/>
            <a:tailEnd/>
          </a:ln>
        </p:spPr>
      </p:pic>
      <p:sp>
        <p:nvSpPr>
          <p:cNvPr id="20483" name="Text Box 4"/>
          <p:cNvSpPr txBox="1">
            <a:spLocks noChangeArrowheads="1"/>
          </p:cNvSpPr>
          <p:nvPr/>
        </p:nvSpPr>
        <p:spPr bwMode="auto">
          <a:xfrm>
            <a:off x="4932363" y="6505575"/>
            <a:ext cx="3919537" cy="23177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Lst>
            </a:pPr>
            <a:r>
              <a:rPr lang="en-GB" sz="1100" b="1">
                <a:solidFill>
                  <a:srgbClr val="000000"/>
                </a:solidFill>
                <a:ea typeface="msgothic"/>
                <a:cs typeface="msgothic"/>
              </a:rPr>
              <a:t>ECS ACS Guidelines 2011</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793</TotalTime>
  <Words>2074</Words>
  <Application>Microsoft Office PowerPoint</Application>
  <PresentationFormat>On-screen Show (4:3)</PresentationFormat>
  <Paragraphs>306</Paragraphs>
  <Slides>50</Slides>
  <Notes>19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Coronary Artery Disease</vt:lpstr>
      <vt:lpstr>Case One </vt:lpstr>
      <vt:lpstr>History – what information do you need to elicit?</vt:lpstr>
      <vt:lpstr>Cardiac Sounding Chest Pain</vt:lpstr>
      <vt:lpstr>Isn’t Chest Pain always ACS?</vt:lpstr>
      <vt:lpstr>Examination</vt:lpstr>
      <vt:lpstr>Examination</vt:lpstr>
      <vt:lpstr>Acute Coronary Syndrome</vt:lpstr>
      <vt:lpstr>ESC Definition ACS Pain</vt:lpstr>
      <vt:lpstr>Pathophysiology ACS</vt:lpstr>
      <vt:lpstr>Plaque and Thrombin Formation</vt:lpstr>
      <vt:lpstr>Ruptured Atheromatous Plaque and Occlusive Thrombus</vt:lpstr>
      <vt:lpstr>ECG: ST elevation</vt:lpstr>
      <vt:lpstr>PowerPoint Presentation</vt:lpstr>
      <vt:lpstr>Infero-posterior STEMI ST elevation in II, III and AF, R wave and ST depression in V1-2</vt:lpstr>
      <vt:lpstr>Size of the Problem:  England and Wales 2009-10</vt:lpstr>
      <vt:lpstr>30 Day Mortality </vt:lpstr>
      <vt:lpstr>STEMI Initial Diagnosis</vt:lpstr>
      <vt:lpstr>Management of STEMI</vt:lpstr>
      <vt:lpstr>STEMI Management</vt:lpstr>
      <vt:lpstr>Standards STEMI Management</vt:lpstr>
      <vt:lpstr>The Changing Face STEMI Mx</vt:lpstr>
      <vt:lpstr>The Changing Face STEMI Mx</vt:lpstr>
      <vt:lpstr>PowerPoint Presentation</vt:lpstr>
      <vt:lpstr>What is Percutaneous Coronary Intervention (PCI)?</vt:lpstr>
      <vt:lpstr>Distal Embolisation of a Platelet-Rich Thrombus causing Occlusion of Intramyocardial Arteriole</vt:lpstr>
      <vt:lpstr>Case Two</vt:lpstr>
      <vt:lpstr>Worrying ECG?</vt:lpstr>
      <vt:lpstr>What do you do as the SHO clerking patient in A+E?</vt:lpstr>
      <vt:lpstr>Defining Angina Pectoris</vt:lpstr>
      <vt:lpstr>Three Presentations UA</vt:lpstr>
      <vt:lpstr>Angina Pectoris CCS Classification</vt:lpstr>
      <vt:lpstr>TIMI Risk Score</vt:lpstr>
      <vt:lpstr>High TIMI score and Mortality</vt:lpstr>
      <vt:lpstr>Bleeding Risk</vt:lpstr>
      <vt:lpstr>NSTEMI Outcome Based Location</vt:lpstr>
      <vt:lpstr>PowerPoint Presentation</vt:lpstr>
      <vt:lpstr>Acute Management of NSTEMI-ACS</vt:lpstr>
      <vt:lpstr> Timing Early Invasive Strategy</vt:lpstr>
      <vt:lpstr>Anti-thrombotic Therapy</vt:lpstr>
      <vt:lpstr>Prasugrel</vt:lpstr>
      <vt:lpstr>PowerPoint Presentation</vt:lpstr>
      <vt:lpstr>PowerPoint Presentation</vt:lpstr>
      <vt:lpstr>Ticagrelor </vt:lpstr>
      <vt:lpstr>Ticagrelor vs Clopidogrel</vt:lpstr>
      <vt:lpstr>PowerPoint Presentation</vt:lpstr>
      <vt:lpstr>Prescribing in CKD</vt:lpstr>
      <vt:lpstr>Secondary Prevention for IHD</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McAloon</dc:creator>
  <cp:lastModifiedBy>Christopher</cp:lastModifiedBy>
  <cp:revision>62</cp:revision>
  <dcterms:created xsi:type="dcterms:W3CDTF">2011-11-06T18:59:17Z</dcterms:created>
  <dcterms:modified xsi:type="dcterms:W3CDTF">2014-04-28T07:44:45Z</dcterms:modified>
</cp:coreProperties>
</file>