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61"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88" r:id="rId23"/>
    <p:sldId id="276" r:id="rId24"/>
    <p:sldId id="281" r:id="rId25"/>
    <p:sldId id="278" r:id="rId26"/>
    <p:sldId id="283" r:id="rId27"/>
    <p:sldId id="279" r:id="rId28"/>
    <p:sldId id="285" r:id="rId29"/>
    <p:sldId id="286" r:id="rId30"/>
    <p:sldId id="280" r:id="rId31"/>
    <p:sldId id="287" r:id="rId32"/>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C0CA"/>
  </p:clrMru>
</p:presentationPr>
</file>

<file path=ppt/tableStyles.xml><?xml version="1.0" encoding="utf-8"?>
<a:tblStyleLst xmlns:a="http://schemas.openxmlformats.org/drawingml/2006/main" def="{679F50CF-EDB7-44EA-ABBA-7D8021C0464B}">
  <a:tblStyle styleId="{679F50CF-EDB7-44EA-ABBA-7D8021C0464B}"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A2EB1EA6-EDF5-44C9-AFA4-8229853AD4E5}" styleName="Table_1">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E1BF6D54-30BE-40A4-A241-5E0D6BD29988}" styleName="Table_2">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2931" autoAdjust="0"/>
  </p:normalViewPr>
  <p:slideViewPr>
    <p:cSldViewPr>
      <p:cViewPr varScale="1">
        <p:scale>
          <a:sx n="31" d="100"/>
          <a:sy n="31" d="100"/>
        </p:scale>
        <p:origin x="-1014" y="-90"/>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sz="1000" dirty="0"/>
              <a:t>So- we have clearly defined the good and bad news about the incidence of breast cancer in the US… why would there be controversy or disagreement about how best to screen for this cancer?  Let’s take a quick look…</a:t>
            </a:r>
          </a:p>
          <a:p>
            <a:pPr lvl="0" rtl="0">
              <a:lnSpc>
                <a:spcPct val="115000"/>
              </a:lnSpc>
              <a:spcBef>
                <a:spcPts val="800"/>
              </a:spcBef>
              <a:buClr>
                <a:schemeClr val="dk1"/>
              </a:buClr>
              <a:buSzPct val="110000"/>
              <a:buFont typeface="Arial"/>
              <a:buNone/>
            </a:pPr>
            <a:r>
              <a:rPr lang="en" sz="1000" dirty="0"/>
              <a:t>•Recommendations for prevention strive to maximize benefits and minimize harms.</a:t>
            </a:r>
          </a:p>
          <a:p>
            <a:pPr lvl="0" rtl="0">
              <a:lnSpc>
                <a:spcPct val="115000"/>
              </a:lnSpc>
              <a:spcBef>
                <a:spcPts val="800"/>
              </a:spcBef>
              <a:buNone/>
            </a:pPr>
            <a:r>
              <a:rPr lang="en" sz="1000" dirty="0"/>
              <a:t>•Competing factors: US population highly enthusiastic about frequent cancer screening; medico-legal environment rewards vigilance from clinicians</a:t>
            </a:r>
          </a:p>
          <a:p>
            <a:pPr lvl="0" rtl="0">
              <a:lnSpc>
                <a:spcPct val="90000"/>
              </a:lnSpc>
              <a:spcBef>
                <a:spcPts val="800"/>
              </a:spcBef>
              <a:buClr>
                <a:schemeClr val="dk1"/>
              </a:buClr>
              <a:buSzPct val="110000"/>
              <a:buFont typeface="Arial"/>
              <a:buNone/>
            </a:pPr>
            <a:r>
              <a:rPr lang="en" sz="1000" dirty="0"/>
              <a:t>•Controversies common in determining: when to begin, when to end, screening frequency and use of newer screening technologies</a:t>
            </a:r>
          </a:p>
          <a:p>
            <a:pPr lvl="0" rtl="0">
              <a:lnSpc>
                <a:spcPct val="90000"/>
              </a:lnSpc>
              <a:spcBef>
                <a:spcPts val="800"/>
              </a:spcBef>
              <a:buClr>
                <a:schemeClr val="dk1"/>
              </a:buClr>
              <a:buSzPct val="110000"/>
              <a:buFont typeface="Arial"/>
              <a:buNone/>
            </a:pPr>
            <a:r>
              <a:rPr lang="en" sz="1000" dirty="0"/>
              <a:t>•USPSTF: widely recognized as setting the standard for evidence-based recommendations related to prevention</a:t>
            </a:r>
          </a:p>
          <a:p>
            <a:pPr lvl="0" rtl="0">
              <a:lnSpc>
                <a:spcPct val="115000"/>
              </a:lnSpc>
              <a:spcBef>
                <a:spcPts val="800"/>
              </a:spcBef>
              <a:buClr>
                <a:schemeClr val="dk1"/>
              </a:buClr>
              <a:buSzPct val="34375"/>
              <a:buFont typeface="Arial"/>
              <a:buNone/>
            </a:pPr>
            <a:r>
              <a:rPr lang="en" sz="3200" dirty="0">
                <a:solidFill>
                  <a:schemeClr val="dk1"/>
                </a:solidFill>
              </a:rPr>
              <a:t>•</a:t>
            </a:r>
            <a:r>
              <a:rPr lang="en" sz="1000" dirty="0"/>
              <a:t>Devising recommendations for prevention can be complicated at all steps.</a:t>
            </a:r>
          </a:p>
          <a:p>
            <a:pPr lvl="0" rtl="0">
              <a:lnSpc>
                <a:spcPct val="115000"/>
              </a:lnSpc>
              <a:spcBef>
                <a:spcPts val="800"/>
              </a:spcBef>
              <a:buClr>
                <a:schemeClr val="dk1"/>
              </a:buClr>
              <a:buSzPct val="110000"/>
              <a:buFont typeface="Arial"/>
              <a:buNone/>
            </a:pPr>
            <a:r>
              <a:rPr lang="en" sz="1000" dirty="0"/>
              <a:t>Determining the appropriate balance between benefits and harms is challenging</a:t>
            </a:r>
          </a:p>
          <a:p>
            <a:pPr lvl="0" rtl="0">
              <a:spcBef>
                <a:spcPts val="0"/>
              </a:spcBef>
              <a:buNone/>
            </a:pPr>
            <a:endParaRPr sz="1000" dirty="0"/>
          </a:p>
          <a:p>
            <a:pPr lvl="0" rtl="0">
              <a:lnSpc>
                <a:spcPct val="115000"/>
              </a:lnSpc>
              <a:spcBef>
                <a:spcPts val="800"/>
              </a:spcBef>
              <a:buClr>
                <a:schemeClr val="dk1"/>
              </a:buClr>
              <a:buSzPct val="110000"/>
              <a:buFont typeface="Arial"/>
              <a:buNone/>
            </a:pPr>
            <a:r>
              <a:rPr lang="en" sz="1000" dirty="0"/>
              <a:t>•</a:t>
            </a:r>
            <a:r>
              <a:rPr lang="en" sz="1000" b="1" dirty="0"/>
              <a:t>What is the US Preventive Services Task Force?</a:t>
            </a:r>
          </a:p>
          <a:p>
            <a:pPr lvl="0" rtl="0">
              <a:lnSpc>
                <a:spcPct val="90000"/>
              </a:lnSpc>
              <a:spcBef>
                <a:spcPts val="700"/>
              </a:spcBef>
              <a:buClr>
                <a:schemeClr val="dk1"/>
              </a:buClr>
              <a:buSzPct val="110000"/>
              <a:buFont typeface="Arial"/>
              <a:buNone/>
            </a:pPr>
            <a:r>
              <a:rPr lang="en" sz="1000" dirty="0"/>
              <a:t>•</a:t>
            </a:r>
            <a:r>
              <a:rPr lang="en" sz="1000" dirty="0">
                <a:latin typeface="Times New Roman"/>
                <a:ea typeface="Times New Roman"/>
                <a:cs typeface="Times New Roman"/>
                <a:sym typeface="Times New Roman"/>
              </a:rPr>
              <a:t>Congressionally mandated independent panel of non-Federal experts in prevention and evidence-based medicine</a:t>
            </a:r>
          </a:p>
          <a:p>
            <a:pPr lvl="0" rtl="0">
              <a:lnSpc>
                <a:spcPct val="90000"/>
              </a:lnSpc>
              <a:spcBef>
                <a:spcPts val="700"/>
              </a:spcBef>
              <a:buClr>
                <a:schemeClr val="dk1"/>
              </a:buClr>
              <a:buSzPct val="110000"/>
              <a:buFont typeface="Arial"/>
              <a:buNone/>
            </a:pPr>
            <a:r>
              <a:rPr lang="en" sz="1000" dirty="0"/>
              <a:t>•</a:t>
            </a:r>
            <a:r>
              <a:rPr lang="en" sz="1000" dirty="0">
                <a:latin typeface="Times New Roman"/>
                <a:ea typeface="Times New Roman"/>
                <a:cs typeface="Times New Roman"/>
                <a:sym typeface="Times New Roman"/>
              </a:rPr>
              <a:t>16 primary care providers (e.g., internists, pediatricians, family physicians, gynecologists/obstetricians, nurses and health behavior specialists)</a:t>
            </a:r>
          </a:p>
          <a:p>
            <a:pPr lvl="0" rtl="0">
              <a:lnSpc>
                <a:spcPct val="115000"/>
              </a:lnSpc>
              <a:spcBef>
                <a:spcPts val="800"/>
              </a:spcBef>
              <a:buClr>
                <a:schemeClr val="dk1"/>
              </a:buClr>
              <a:buSzPct val="110000"/>
              <a:buFont typeface="Arial"/>
              <a:buNone/>
            </a:pPr>
            <a:r>
              <a:rPr lang="en" sz="1000" dirty="0"/>
              <a:t>•</a:t>
            </a:r>
          </a:p>
          <a:p>
            <a:pPr lvl="0" rtl="0">
              <a:lnSpc>
                <a:spcPct val="115000"/>
              </a:lnSpc>
              <a:spcBef>
                <a:spcPts val="800"/>
              </a:spcBef>
              <a:buClr>
                <a:schemeClr val="dk1"/>
              </a:buClr>
              <a:buSzPct val="110000"/>
              <a:buFont typeface="Arial"/>
              <a:buNone/>
            </a:pPr>
            <a:r>
              <a:rPr lang="en" sz="1000" dirty="0"/>
              <a:t>•</a:t>
            </a:r>
            <a:r>
              <a:rPr lang="en" sz="1000" b="1" dirty="0"/>
              <a:t>What are US Preventive Services Task Force activities?</a:t>
            </a:r>
          </a:p>
          <a:p>
            <a:pPr lvl="0" rtl="0">
              <a:lnSpc>
                <a:spcPct val="90000"/>
              </a:lnSpc>
              <a:spcBef>
                <a:spcPts val="700"/>
              </a:spcBef>
              <a:buClr>
                <a:schemeClr val="dk1"/>
              </a:buClr>
              <a:buSzPct val="110000"/>
              <a:buFont typeface="Arial"/>
              <a:buNone/>
            </a:pPr>
            <a:r>
              <a:rPr lang="en" sz="1000" dirty="0"/>
              <a:t>•</a:t>
            </a:r>
            <a:r>
              <a:rPr lang="en" sz="1000" dirty="0">
                <a:latin typeface="Times New Roman"/>
                <a:ea typeface="Times New Roman"/>
                <a:cs typeface="Times New Roman"/>
                <a:sym typeface="Times New Roman"/>
              </a:rPr>
              <a:t>recommendations published in the form of ”recommendation statements”; opportunity for public comment provided</a:t>
            </a:r>
          </a:p>
          <a:p>
            <a:pPr lvl="0" rtl="0">
              <a:lnSpc>
                <a:spcPct val="90000"/>
              </a:lnSpc>
              <a:spcBef>
                <a:spcPts val="700"/>
              </a:spcBef>
              <a:buClr>
                <a:schemeClr val="dk1"/>
              </a:buClr>
              <a:buSzPct val="110000"/>
              <a:buFont typeface="Arial"/>
              <a:buNone/>
            </a:pPr>
            <a:r>
              <a:rPr lang="en" sz="1000" dirty="0"/>
              <a:t>•</a:t>
            </a:r>
            <a:r>
              <a:rPr lang="en" sz="1000" dirty="0">
                <a:latin typeface="Times New Roman"/>
                <a:ea typeface="Times New Roman"/>
                <a:cs typeface="Times New Roman"/>
                <a:sym typeface="Times New Roman"/>
              </a:rPr>
              <a:t>Affordable Care Act (July 2010) singles out positive recommendations by the USPSTF (those deemed an “A” or “B”) for coverage</a:t>
            </a:r>
          </a:p>
          <a:p>
            <a:pPr lvl="0" rtl="0">
              <a:lnSpc>
                <a:spcPct val="90000"/>
              </a:lnSpc>
              <a:spcBef>
                <a:spcPts val="700"/>
              </a:spcBef>
              <a:buClr>
                <a:schemeClr val="dk1"/>
              </a:buClr>
              <a:buSzPct val="110000"/>
              <a:buFont typeface="Arial"/>
              <a:buNone/>
            </a:pPr>
            <a:r>
              <a:rPr lang="en" sz="1000" dirty="0"/>
              <a:t>•</a:t>
            </a:r>
            <a:r>
              <a:rPr lang="en" sz="1000" dirty="0">
                <a:latin typeface="Times New Roman"/>
                <a:ea typeface="Times New Roman"/>
                <a:cs typeface="Times New Roman"/>
                <a:sym typeface="Times New Roman"/>
              </a:rPr>
              <a:t>recommendations graded to convey two major elements: certainty and magnitude of net benefit of the service</a:t>
            </a:r>
          </a:p>
          <a:p>
            <a:pPr lvl="0" rtl="0">
              <a:lnSpc>
                <a:spcPct val="115000"/>
              </a:lnSpc>
              <a:spcBef>
                <a:spcPts val="800"/>
              </a:spcBef>
              <a:buClr>
                <a:schemeClr val="dk1"/>
              </a:buClr>
              <a:buSzPct val="110000"/>
              <a:buFont typeface="Arial"/>
              <a:buNone/>
            </a:pPr>
            <a:endParaRPr lang="en" sz="1000" dirty="0"/>
          </a:p>
          <a:p>
            <a:pPr>
              <a:spcBef>
                <a:spcPts val="0"/>
              </a:spcBef>
              <a:buNone/>
            </a:pPr>
            <a:endParaRPr sz="10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dirty="0"/>
              <a:t>Now - what specifically does breast cancer screening entail?</a:t>
            </a:r>
          </a:p>
          <a:p>
            <a:pPr lvl="0" rtl="0">
              <a:spcBef>
                <a:spcPts val="0"/>
              </a:spcBef>
              <a:buNone/>
            </a:pPr>
            <a:r>
              <a:rPr lang="en" dirty="0"/>
              <a:t>In the hunt for breast cancer… we look  to these tools -</a:t>
            </a:r>
          </a:p>
          <a:p>
            <a:pPr lvl="0" rtl="0">
              <a:spcBef>
                <a:spcPts val="0"/>
              </a:spcBef>
              <a:buNone/>
            </a:pPr>
            <a:r>
              <a:rPr lang="en" dirty="0"/>
              <a:t>Clinical Breast Exam</a:t>
            </a:r>
          </a:p>
          <a:p>
            <a:pPr lvl="0" rtl="0">
              <a:spcBef>
                <a:spcPts val="0"/>
              </a:spcBef>
              <a:buNone/>
            </a:pPr>
            <a:r>
              <a:rPr lang="en" dirty="0"/>
              <a:t>Mammography</a:t>
            </a:r>
          </a:p>
          <a:p>
            <a:pPr lvl="0" rtl="0">
              <a:spcBef>
                <a:spcPts val="0"/>
              </a:spcBef>
              <a:buNone/>
            </a:pPr>
            <a:r>
              <a:rPr lang="en" dirty="0"/>
              <a:t>Risk Screening**</a:t>
            </a:r>
          </a:p>
          <a:p>
            <a:pPr lvl="0" rtl="0">
              <a:spcBef>
                <a:spcPts val="0"/>
              </a:spcBef>
              <a:buNone/>
            </a:pPr>
            <a:r>
              <a:rPr lang="en" dirty="0"/>
              <a:t>and Methods of Breast Self-Assessment</a:t>
            </a:r>
          </a:p>
          <a:p>
            <a:pPr lvl="0" rtl="0">
              <a:spcBef>
                <a:spcPts val="0"/>
              </a:spcBef>
              <a:buNone/>
            </a:pPr>
            <a:endParaRPr dirty="0"/>
          </a:p>
          <a:p>
            <a:pPr lvl="0" rtl="0">
              <a:spcBef>
                <a:spcPts val="0"/>
              </a:spcBef>
              <a:buNone/>
            </a:pPr>
            <a:r>
              <a:rPr lang="en" dirty="0"/>
              <a:t>Let’s first look at the least controversial… Breast Cancer Risk Assessment</a:t>
            </a:r>
          </a:p>
          <a:p>
            <a:pPr lvl="0" rtl="0">
              <a:spcBef>
                <a:spcPts val="0"/>
              </a:spcBef>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dirty="0"/>
              <a:t>Risk factors for breast cancer are powerful bits of knowledge that help you explain and the client decide about screening options.  For instance, those who do not have risk factors and are at average risk may find it more acceptable to await initial mammography.  Conversely, if someone is found to be at increased risk for breast cancer, you can guide her to the proper resources to aid her decision making about screening and in some risk categories there may be specific screening recommendations. Generally, those recommendations for increased risk clients should be made by a breast specialist and/or cancer genetic counselor.  These four risk factors listed here carry the highest risk factors.  The latter two questions could be incorporated into a health history… if she does have either of these two risk factors - she should be seen by a genetic counselor or breast specialist.The first two risks are a bit trickier and I will explain a simplified questionnaire you may choose to utilize to uncover more information about these two questions.</a:t>
            </a:r>
          </a:p>
          <a:p>
            <a:pPr>
              <a:spcBef>
                <a:spcPts val="0"/>
              </a:spcBef>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dirty="0"/>
              <a:t>These risk factors carry less risk but if a client has a combination of these risk factors - her risk could be even higher.  Typically, these factors alone are not enough to warrant referral to a specialist or genetic counselor.  </a:t>
            </a:r>
            <a:r>
              <a:rPr lang="en" dirty="0" smtClean="0"/>
              <a:t>The</a:t>
            </a:r>
            <a:r>
              <a:rPr lang="en" baseline="0" dirty="0" smtClean="0"/>
              <a:t> risk factors listed here </a:t>
            </a:r>
            <a:r>
              <a:rPr lang="en" dirty="0" smtClean="0"/>
              <a:t>typically </a:t>
            </a:r>
            <a:r>
              <a:rPr lang="en" dirty="0"/>
              <a:t>are considered once one of the higher risk factors </a:t>
            </a:r>
            <a:r>
              <a:rPr lang="en" dirty="0" smtClean="0"/>
              <a:t>(from the previous slide) have </a:t>
            </a:r>
            <a:r>
              <a:rPr lang="en" dirty="0"/>
              <a:t>been identified.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In addition to having some questions added to your health history questionnaire (history of therapeutic radiation to the chest and history of abnormal breast biopsy), these are two questions you could ask when initially seeing a client.  Once documented, these questions don;t need to be repeated unless significant new relevant history occurs.  Simply ask have you had breast or ovarian cancer, and has anyone in your family had breast or ovarian cancer?  If the answer to both is no - she is considered average risk for breast cancer.  If the answer to either is yes - then you should triage whether she needs to see a specialist or genetic counselor.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If she herself has a history of breast or ovarian cancer, these are next set of questions that would help you determine if she should be seen by a specialist.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If she answered yes to having a relative with breast or ovarian questions, you can ask her these questions to determine if she should be seen by a specialist.  It will be with that specialist that she will discuss trhe best screening options for her.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dirty="0"/>
              <a:t>As I look around the room today - I see so many familiar faces… and am humbled and inspired by the experience, knowledge, and skills that you all bring with you to a conference like this. Reproductive health clinicians have to possess a lot of qualities… energy to get you through those busy days, strong foundation of clinical knowledge, skillful hands, and one thing we definitely need is a good memory.  Not only </a:t>
            </a:r>
            <a:r>
              <a:rPr lang="en" dirty="0" smtClean="0"/>
              <a:t>are</a:t>
            </a:r>
            <a:r>
              <a:rPr lang="en" baseline="0" dirty="0" smtClean="0"/>
              <a:t> we expected to</a:t>
            </a:r>
            <a:r>
              <a:rPr lang="en" dirty="0" smtClean="0"/>
              <a:t> </a:t>
            </a:r>
            <a:r>
              <a:rPr lang="en" dirty="0"/>
              <a:t>learn new guidelines constantly (think cervical cancer screening and follow up guidelines), but we are </a:t>
            </a:r>
            <a:r>
              <a:rPr lang="en" dirty="0" smtClean="0"/>
              <a:t>often able </a:t>
            </a:r>
            <a:r>
              <a:rPr lang="en" dirty="0"/>
              <a:t>to commit these very complex concepts to memory.  While we may be familiar with mastering all this new information thrown at us… we may struggle on how to translate and explain these highly technical concepts to our clients.  And that is what I would like to explore with you today… in particular… how do we communicate breast cancer screening options to women??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In the quest to educate women on their options for breast cancer screening… we need to use our eyes to assess risk, our mouth to discuss options, and hands to formulate a plan, and our brains to educate and verify understanding with our clients.  You will assess risk by examining her health history</a:t>
            </a:r>
            <a:r>
              <a:rPr lang="en-US" baseline="0" dirty="0" smtClean="0"/>
              <a:t> and risk factors.  You will discuss options and recommendations for screening based on her risk profile.  You will also discuss the benefits and harms of each screening method in order to help her make a decision about screening.  You will then together with the client formulate a plan for her screening initiation and intervals.  You will then educate her on the screening methods she has chosen as well as on breast cancer risk reduction.  A formal documentation of the plan you have collaborated on should be clearly marked in the medical record.</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The process of shared decision making in the provider-patient relationship is recommended</a:t>
            </a:r>
            <a:r>
              <a:rPr lang="en-US" baseline="0" dirty="0" smtClean="0"/>
              <a:t> by the Affordable Care Act as well as ACS and USPSTF.  The steps that should be included in SDM include: informing the patient about the need for a decision; inviting patient participation in the decision making process; presenting the benefits and harms, and then helping patients achieve decisions.  Recent studies have shown that talks between providers and patients rarely address harms of testing and only about 1/3 of discussions meet criteria for SDM.  Further, these studies show that discussions with women about testing are of lower quality than those with men and women’s preferences were considered less often than men’s.  Some critics argue that mammography has been pushed on women without giving them an option to make an informed decision.  Less than half of women undergoing mammography report being asked whether they wanted it.</a:t>
            </a:r>
          </a:p>
          <a:p>
            <a:endParaRPr lang="en-US" baseline="0" dirty="0" smtClean="0"/>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Let’s first look at clinical breast exam.  So, how do we message this all to clients?  We used to say, “I will examine your breasts every year.”  We now can say I will examine your breast every 1-3 years if you would like.  We don’t have clear evidence that doing CBE actually helps to detect</a:t>
            </a:r>
            <a:r>
              <a:rPr lang="en-US" baseline="0" dirty="0" smtClean="0"/>
              <a:t> breast cancer.  If you ever have any symptoms in your breasts that you are worried about.. I am happy to examine your breasts.”</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You will then want</a:t>
            </a:r>
            <a:r>
              <a:rPr lang="en-US" baseline="0" dirty="0" smtClean="0"/>
              <a:t> to discuss the benefits and harms of CBE.  </a:t>
            </a:r>
            <a:r>
              <a:rPr lang="en-US" dirty="0" smtClean="0"/>
              <a:t>There is no difference in mortality in women who had CBE performed than</a:t>
            </a:r>
            <a:r>
              <a:rPr lang="en-US" baseline="0" dirty="0" smtClean="0"/>
              <a:t> those who didn’t and just had mammography.</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We used to advise</a:t>
            </a:r>
            <a:r>
              <a:rPr lang="en-US" baseline="0" dirty="0" smtClean="0"/>
              <a:t> clients when they should start their mammograms and how often they should have them… now the decision making is shifting as a the provider discusses benefits, harms, and options and then allows the client to make the final decision on when and how often they will have mammograms.  The conversation may sound something like, “According to your health history, you are at average risk for breast cancer.  National guidelines recommend that when you are 50, you should have mammograms every two years.  The decision to have a mammogram before 50 should be based on your feelings about the benefits and risks of having mammograms done.  Although you chances of having breast cancer before 50 is low, having a mammogram might detect a rare cancer before 50.  Results of mammograms are not perfect – sometimes they can miss cancer and sometimes they may find things within the breast that look like cancer, but end up not being cancer (this is called a false-positive).  You may have to undergo further testing and biopsies only to find out that you do not have cancer.  Although it is a low level, mammography exposes the breasts to radiation.  If we are unlikely to find cancer in your breast because of your age and history… you could be exposing yourself unnecessarily to radiation.</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You will then want to discuss the benefits and harms associated with mammography.  The potential harms of mammography</a:t>
            </a:r>
            <a:r>
              <a:rPr lang="en-US" baseline="0" dirty="0" smtClean="0"/>
              <a:t> are important to discuss with clients.  Even though mammography emits low energy radiation, if a woman receives multiple mammograms the cumulative dose of radiation could increase cancers especially in women who have BRCA gene mutation.  Pain during the mammogram is something to mention although studies report overall tolerability of mammograms.  Anxiety and distress relating to mammogram results is possible – especially if the woman is recalled for additional imaging and/or biopsies.  False positive mammogram results subject women without cancer to additional imaging and biopsies </a:t>
            </a:r>
            <a:r>
              <a:rPr lang="en-US" baseline="0" dirty="0" err="1" smtClean="0"/>
              <a:t>uneccessarily</a:t>
            </a:r>
            <a:r>
              <a:rPr lang="en-US" baseline="0" dirty="0" smtClean="0"/>
              <a:t>. False positives are more likely in women 40-49 and if a woman begins mammograms at the age of 40 and has one yearly for ten years… she has a risk of false positives up to 55%.  There is also the concept of </a:t>
            </a:r>
            <a:r>
              <a:rPr lang="en-US" baseline="0" dirty="0" err="1" smtClean="0"/>
              <a:t>overdiagnosis</a:t>
            </a:r>
            <a:r>
              <a:rPr lang="en-US" baseline="0" dirty="0" smtClean="0"/>
              <a:t> of breast cancers – this is especially difficult to explain to clients… but, essentially there are a significant amount of women who will be diagnosed with a breast cancer that was unlikely to have been clinically effected by the cancer in her lifetime.</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We used to tell women that they should check their own breasts every month, after their period, and teach a methodical</a:t>
            </a:r>
            <a:r>
              <a:rPr lang="en-US" baseline="0" dirty="0" smtClean="0"/>
              <a:t> way to examining them.  What we should now say is, “Research has found that examining your own breasts is not likely to find a cancer in your breast.  In fact, you may feel normal structures in the breast thinking they are abnormal and end up having testing and biopsies unnecessarily.  While it’s important to know what your normal anatomy feels like, you do not need to check your breasts every month.  If you do ever find anything in your breast or are concerned about a symptom – don’t hesitate to come in and see me.”</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You will discuss the benefits</a:t>
            </a:r>
            <a:r>
              <a:rPr lang="en-US" baseline="0" dirty="0" smtClean="0"/>
              <a:t> and risks associated with performing breast self exam.  </a:t>
            </a:r>
            <a:r>
              <a:rPr lang="en-US" dirty="0" smtClean="0"/>
              <a:t>There is no difference in mortality reduction in women who perform BSE than those who don’t</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You may also want to mention the concept of breast self-awareness, as endorsed by the ACOG.  The traditional breast self-exam (BSE) has shifted toward a newer concept called "breast self-awareness." BSE is performed in a systematic way on a regular basis, typically monthly. Breast self-awareness, on the other hand, is women understanding the normal appearance and feel of their breasts, but without a specific interval or systematic examination technique. The College endorses educating women ages 20 and older regarding breast self-awareness. </a:t>
            </a:r>
          </a:p>
          <a:p>
            <a:r>
              <a:rPr lang="en-US" dirty="0" smtClean="0"/>
              <a:t>"The goal here is for women to be alert to any changes, no matter how small, in their breasts, and report them to their doctor," said Dr. Griffin. "Although we've moved away from routinely recommending BSEs, some women will want to continue doing them and that's OK." </a:t>
            </a:r>
          </a:p>
          <a:p>
            <a:r>
              <a:rPr lang="en-US" dirty="0" smtClean="0"/>
              <a:t>According to The College, there is no consensus on the upper age limit for mammograms, although the benefits of screening declines with increasing age compared with the harms of overtreatment. Women ages 75 and older should discuss with their doctor whether to continue getting mammograms, said Dr. Griffin.</a:t>
            </a:r>
          </a:p>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Hopefully this presentation alleviates confusion about breast cancer screening guidelines and will</a:t>
            </a:r>
            <a:r>
              <a:rPr lang="en-US" baseline="0" dirty="0" smtClean="0"/>
              <a:t> provide clarity for you on how to individualize breast cancer screening with your clients.  Knowing her individual risk and understanding benefits and harms of each screening modality  will hopefully provide clarity for clients about what screening is best for them.  As for the professional organizations that create recommendations – we likely will not be able to force them to all get on the same page.  The QFP is a trusted source for guideline clarity and will be updated as needed for any new evidence that becomes available.</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 name="Shape 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dirty="0"/>
              <a:t>There are layers of confusion surrounding who, when, and how often breast cancer screening should occur.  The public is exposed daily to pink ribbons, the stories of survivors, and mostly the scary possibility of being diagnosed with breast cancer.  We give confusing messages, then, when we advertise the scary reality of breast cancer, coupled with laxed screening recommendations for CBE and mammograms.  This causes </a:t>
            </a:r>
            <a:r>
              <a:rPr lang="en" dirty="0" smtClean="0"/>
              <a:t>confusion and anxiety.</a:t>
            </a:r>
            <a:endParaRPr lang="en" dirty="0"/>
          </a:p>
          <a:p>
            <a:pPr lvl="0" rtl="0">
              <a:spcBef>
                <a:spcPts val="0"/>
              </a:spcBef>
              <a:buNone/>
            </a:pPr>
            <a:endParaRPr dirty="0"/>
          </a:p>
          <a:p>
            <a:pPr lvl="0" rtl="0">
              <a:spcBef>
                <a:spcPts val="0"/>
              </a:spcBef>
              <a:buNone/>
            </a:pPr>
            <a:r>
              <a:rPr lang="en" dirty="0"/>
              <a:t>As clinicians, we become confused when the guiding professional organizations don’t agree on how women should be screened for breast cancer.  How do we take this information back to clients and help them navigate their options and make meaningful decisions about their own breast cancer screening.</a:t>
            </a:r>
          </a:p>
          <a:p>
            <a:pPr lvl="0" rtl="0">
              <a:spcBef>
                <a:spcPts val="0"/>
              </a:spcBef>
              <a:buNone/>
            </a:pPr>
            <a:endParaRPr dirty="0"/>
          </a:p>
          <a:p>
            <a:pPr>
              <a:spcBef>
                <a:spcPts val="0"/>
              </a:spcBef>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dirty="0"/>
              <a:t>Breast cancer incidence rates in the U.S. began decreasing in the year 2000, after increasing for the previous two decades. They dropped by 7% from 2002 to 2003 alone. One theory is that this decrease was partially due to the reduced use of hormone replacement therapy (HRT) by women after the results of a large study called the Women’s Health Initiative were published in 2002. These results suggested a connection between HRT and increased breast cancer risk</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90000"/>
              </a:lnSpc>
              <a:spcBef>
                <a:spcPts val="600"/>
              </a:spcBef>
              <a:buNone/>
            </a:pPr>
            <a:r>
              <a:rPr lang="en" sz="2400" dirty="0">
                <a:solidFill>
                  <a:schemeClr val="dk1"/>
                </a:solidFill>
              </a:rPr>
              <a:t>•About 1 in 8 U.S. women (just under 12%) will develop invasive breast cancer over the course of her lifetime</a:t>
            </a:r>
          </a:p>
          <a:p>
            <a:pPr lvl="0" rtl="0">
              <a:lnSpc>
                <a:spcPct val="90000"/>
              </a:lnSpc>
              <a:spcBef>
                <a:spcPts val="600"/>
              </a:spcBef>
              <a:buNone/>
            </a:pPr>
            <a:r>
              <a:rPr lang="en" sz="2400" dirty="0">
                <a:solidFill>
                  <a:schemeClr val="dk1"/>
                </a:solidFill>
              </a:rPr>
              <a:t>In 2013, an estimated 232,340 new cases of invasive breast cancer were expected to be diagnosed in women in the U.S., along with 64,640 new cases of non-invasive (in situ) breast cancer</a:t>
            </a:r>
          </a:p>
          <a:p>
            <a:pPr lvl="0" rtl="0">
              <a:lnSpc>
                <a:spcPct val="90000"/>
              </a:lnSpc>
              <a:spcBef>
                <a:spcPts val="600"/>
              </a:spcBef>
              <a:buNone/>
            </a:pPr>
            <a:r>
              <a:rPr lang="en" sz="2400" dirty="0">
                <a:solidFill>
                  <a:schemeClr val="dk1"/>
                </a:solidFill>
              </a:rPr>
              <a:t>About 2,240 new cases of invasive breast cancer were expected to be diagnosed in men in 2013. A man’s lifetime risk of breast cancer is about 1 in 1,000</a:t>
            </a:r>
          </a:p>
          <a:p>
            <a:pPr lvl="0" rtl="0">
              <a:lnSpc>
                <a:spcPct val="90000"/>
              </a:lnSpc>
              <a:spcBef>
                <a:spcPts val="600"/>
              </a:spcBef>
              <a:buNone/>
            </a:pPr>
            <a:endParaRPr sz="2400" dirty="0">
              <a:solidFill>
                <a:schemeClr val="dk1"/>
              </a:solidFill>
            </a:endParaRPr>
          </a:p>
          <a:p>
            <a:pPr lvl="0" rtl="0">
              <a:lnSpc>
                <a:spcPct val="90000"/>
              </a:lnSpc>
              <a:spcBef>
                <a:spcPts val="600"/>
              </a:spcBef>
              <a:buClr>
                <a:schemeClr val="dk1"/>
              </a:buClr>
              <a:buSzPct val="45833"/>
              <a:buFont typeface="Arial" pitchFamily="34" charset="0"/>
              <a:buChar char="•"/>
            </a:pPr>
            <a:r>
              <a:rPr lang="en" sz="2400" dirty="0">
                <a:solidFill>
                  <a:schemeClr val="dk1"/>
                </a:solidFill>
              </a:rPr>
              <a:t>Most commonly diagnosed cancer in women</a:t>
            </a:r>
          </a:p>
          <a:p>
            <a:pPr lvl="0" rtl="0">
              <a:lnSpc>
                <a:spcPct val="90000"/>
              </a:lnSpc>
              <a:spcBef>
                <a:spcPts val="600"/>
              </a:spcBef>
              <a:buClr>
                <a:schemeClr val="dk1"/>
              </a:buClr>
              <a:buSzPct val="45833"/>
              <a:buFont typeface="Arial"/>
              <a:buNone/>
            </a:pPr>
            <a:r>
              <a:rPr lang="en" sz="2400" dirty="0">
                <a:solidFill>
                  <a:schemeClr val="dk1"/>
                </a:solidFill>
              </a:rPr>
              <a:t>•Second leading cause of cancer death in women</a:t>
            </a:r>
          </a:p>
          <a:p>
            <a:pPr lvl="0" rtl="0">
              <a:lnSpc>
                <a:spcPct val="90000"/>
              </a:lnSpc>
              <a:spcBef>
                <a:spcPts val="600"/>
              </a:spcBef>
              <a:buClr>
                <a:schemeClr val="dk1"/>
              </a:buClr>
              <a:buSzPct val="45833"/>
              <a:buFont typeface="Arial"/>
              <a:buNone/>
            </a:pPr>
            <a:r>
              <a:rPr lang="en" sz="2400" dirty="0">
                <a:solidFill>
                  <a:schemeClr val="dk1"/>
                </a:solidFill>
              </a:rPr>
              <a:t>•Breast cancer dx increasing 0.3% per year (1990)</a:t>
            </a:r>
          </a:p>
          <a:p>
            <a:pPr lvl="0" rtl="0">
              <a:lnSpc>
                <a:spcPct val="90000"/>
              </a:lnSpc>
              <a:spcBef>
                <a:spcPts val="600"/>
              </a:spcBef>
              <a:buClr>
                <a:schemeClr val="dk1"/>
              </a:buClr>
              <a:buSzPct val="45833"/>
              <a:buFont typeface="Arial"/>
              <a:buNone/>
            </a:pPr>
            <a:r>
              <a:rPr lang="en" sz="2400" dirty="0">
                <a:solidFill>
                  <a:schemeClr val="dk1"/>
                </a:solidFill>
              </a:rPr>
              <a:t>–USA 1 in 8 chance of invasive breast CA in lifetime</a:t>
            </a:r>
          </a:p>
          <a:p>
            <a:pPr lvl="0" rtl="0">
              <a:lnSpc>
                <a:spcPct val="90000"/>
              </a:lnSpc>
              <a:spcBef>
                <a:spcPts val="600"/>
              </a:spcBef>
              <a:buClr>
                <a:schemeClr val="dk1"/>
              </a:buClr>
              <a:buSzPct val="45833"/>
              <a:buFont typeface="Arial"/>
              <a:buNone/>
            </a:pPr>
            <a:r>
              <a:rPr lang="en" sz="2400" dirty="0">
                <a:solidFill>
                  <a:schemeClr val="dk1"/>
                </a:solidFill>
              </a:rPr>
              <a:t>•Mortality decreasing 2.3% annually</a:t>
            </a:r>
          </a:p>
          <a:p>
            <a:pPr lvl="0" rtl="0">
              <a:lnSpc>
                <a:spcPct val="90000"/>
              </a:lnSpc>
              <a:spcBef>
                <a:spcPts val="600"/>
              </a:spcBef>
              <a:buClr>
                <a:schemeClr val="dk1"/>
              </a:buClr>
              <a:buSzPct val="45833"/>
              <a:buFont typeface="Arial"/>
              <a:buNone/>
            </a:pPr>
            <a:r>
              <a:rPr lang="en" sz="2400" dirty="0">
                <a:solidFill>
                  <a:schemeClr val="dk1"/>
                </a:solidFill>
              </a:rPr>
              <a:t>–1999 age-adjusted mortality 27/100,000 population</a:t>
            </a:r>
          </a:p>
          <a:p>
            <a:pPr lvl="0" rtl="0">
              <a:lnSpc>
                <a:spcPct val="90000"/>
              </a:lnSpc>
              <a:spcBef>
                <a:spcPts val="600"/>
              </a:spcBef>
              <a:buClr>
                <a:schemeClr val="dk1"/>
              </a:buClr>
              <a:buSzPct val="45833"/>
              <a:buFont typeface="Arial"/>
              <a:buNone/>
            </a:pPr>
            <a:r>
              <a:rPr lang="en" sz="2400" dirty="0">
                <a:solidFill>
                  <a:schemeClr val="dk1"/>
                </a:solidFill>
              </a:rPr>
              <a:t>–46% estimated due to screening</a:t>
            </a:r>
          </a:p>
          <a:p>
            <a:pPr lvl="0" rtl="0">
              <a:lnSpc>
                <a:spcPct val="90000"/>
              </a:lnSpc>
              <a:spcBef>
                <a:spcPts val="600"/>
              </a:spcBef>
              <a:buClr>
                <a:schemeClr val="dk1"/>
              </a:buClr>
              <a:buSzPct val="45833"/>
              <a:buFont typeface="Arial"/>
              <a:buNone/>
            </a:pPr>
            <a:r>
              <a:rPr lang="en" sz="2400" dirty="0">
                <a:solidFill>
                  <a:schemeClr val="dk1"/>
                </a:solidFill>
              </a:rPr>
              <a:t>–Rest due to treatment such as chemotherapy and tamoxifen/femara</a:t>
            </a:r>
          </a:p>
          <a:p>
            <a:pPr lvl="0" rtl="0">
              <a:lnSpc>
                <a:spcPct val="90000"/>
              </a:lnSpc>
              <a:spcBef>
                <a:spcPts val="600"/>
              </a:spcBef>
              <a:buClr>
                <a:schemeClr val="dk1"/>
              </a:buClr>
              <a:buSzPct val="45833"/>
              <a:buFont typeface="Arial"/>
              <a:buNone/>
            </a:pPr>
            <a:endParaRPr lang="en" sz="2400" dirty="0">
              <a:solidFill>
                <a:schemeClr val="dk1"/>
              </a:solidFill>
            </a:endParaRPr>
          </a:p>
          <a:p>
            <a:pPr lvl="0" rtl="0">
              <a:spcBef>
                <a:spcPts val="0"/>
              </a:spcBef>
              <a:buNone/>
            </a:pPr>
            <a:endParaRPr dirty="0">
              <a:solidFill>
                <a:schemeClr val="dk1"/>
              </a:solidFill>
            </a:endParaRPr>
          </a:p>
          <a:p>
            <a:pPr lvl="0" rtl="0">
              <a:spcBef>
                <a:spcPts val="0"/>
              </a:spcBef>
              <a:buClr>
                <a:schemeClr val="dk1"/>
              </a:buClr>
              <a:buSzPct val="100000"/>
              <a:buFont typeface="Arial"/>
              <a:buNone/>
            </a:pPr>
            <a:r>
              <a:rPr lang="en" dirty="0">
                <a:solidFill>
                  <a:schemeClr val="dk1"/>
                </a:solidFill>
              </a:rPr>
              <a:t>Breast cancer is most frequently diagnosed among women aged 55-64.</a:t>
            </a:r>
          </a:p>
          <a:p>
            <a:pPr lvl="0" rtl="0">
              <a:spcBef>
                <a:spcPts val="0"/>
              </a:spcBef>
              <a:buClr>
                <a:schemeClr val="dk1"/>
              </a:buClr>
              <a:buSzPct val="100000"/>
              <a:buFont typeface="Arial"/>
              <a:buNone/>
            </a:pPr>
            <a:r>
              <a:rPr lang="en" dirty="0">
                <a:solidFill>
                  <a:schemeClr val="dk1"/>
                </a:solidFill>
              </a:rPr>
              <a:t>Median Age</a:t>
            </a:r>
          </a:p>
          <a:p>
            <a:pPr lvl="0" rtl="0">
              <a:spcBef>
                <a:spcPts val="0"/>
              </a:spcBef>
              <a:buClr>
                <a:schemeClr val="dk1"/>
              </a:buClr>
              <a:buSzPct val="100000"/>
              <a:buFont typeface="Arial"/>
              <a:buNone/>
            </a:pPr>
            <a:r>
              <a:rPr lang="en" dirty="0">
                <a:solidFill>
                  <a:schemeClr val="dk1"/>
                </a:solidFill>
              </a:rPr>
              <a:t>At Diagnosis</a:t>
            </a:r>
          </a:p>
          <a:p>
            <a:pPr lvl="0" rtl="0">
              <a:spcBef>
                <a:spcPts val="0"/>
              </a:spcBef>
              <a:buClr>
                <a:schemeClr val="dk1"/>
              </a:buClr>
              <a:buSzPct val="100000"/>
              <a:buFont typeface="Arial"/>
              <a:buNone/>
            </a:pPr>
            <a:r>
              <a:rPr lang="en" b="1" dirty="0">
                <a:solidFill>
                  <a:schemeClr val="dk1"/>
                </a:solidFill>
              </a:rPr>
              <a:t>61</a:t>
            </a:r>
          </a:p>
          <a:p>
            <a:pPr>
              <a:spcBef>
                <a:spcPts val="0"/>
              </a:spcBef>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About 39,620 women in the U.S. were expected to die in 2013 from breast cancer, though death rates have been decreasing since 1989 — with larger decreases in women under 50. These decreases are thought to be the result of treatment advances, earlier detection through screening, and increased awareness.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The good news is that the number of women</a:t>
            </a:r>
            <a:r>
              <a:rPr lang="en-US" baseline="0" dirty="0" smtClean="0"/>
              <a:t> who die from breast cancer has steadily been declining.  This is likely a result of early detection and improvement in treatment outcomes.</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7"/>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F416CD-67A3-4CF0-A210-F6AF31AC147F}" type="datetimeFigureOut">
              <a:rPr lang="en-US" smtClean="0"/>
              <a:pPr/>
              <a:t>7/30/2014</a:t>
            </a:fld>
            <a:endParaRPr lang="en-US"/>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F416CD-67A3-4CF0-A210-F6AF31AC147F}" type="datetimeFigureOut">
              <a:rPr lang="en-US" smtClean="0"/>
              <a:pPr/>
              <a:t>7/30/2014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F416CD-67A3-4CF0-A210-F6AF31AC147F}" type="datetimeFigureOut">
              <a:rPr lang="en-US" smtClean="0"/>
              <a:pPr/>
              <a:t>7/30/2014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indent="457200">
              <a:spcBef>
                <a:spcPts val="0"/>
              </a:spcBef>
              <a:defRPr/>
            </a:lvl2pPr>
            <a:lvl3pPr indent="914400">
              <a:spcBef>
                <a:spcPts val="0"/>
              </a:spcBef>
              <a:defRPr/>
            </a:lvl3pPr>
            <a:lvl4pPr indent="1371600">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F416CD-67A3-4CF0-A210-F6AF31AC147F}" type="datetimeFigureOut">
              <a:rPr lang="en-US" smtClean="0"/>
              <a:pPr/>
              <a:t>7/30/2014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F416CD-67A3-4CF0-A210-F6AF31AC147F}" type="datetimeFigureOut">
              <a:rPr lang="en-US" smtClean="0"/>
              <a:pPr/>
              <a:t>7/30/2014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F416CD-67A3-4CF0-A210-F6AF31AC147F}" type="datetimeFigureOut">
              <a:rPr lang="en-US" smtClean="0"/>
              <a:pPr/>
              <a:t>7/30/2014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lgn="l" eaLnBrk="1" latinLnBrk="0" hangingPunct="1"/>
            <a:fld id="{C3F416CD-67A3-4CF0-A210-F6AF31AC147F}" type="datetimeFigureOut">
              <a:rPr lang="en-US" smtClean="0"/>
              <a:pPr algn="l" eaLnBrk="1" latinLnBrk="0" hangingPunct="1"/>
              <a:t>7/30/2014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lgn="r" eaLnBrk="1" latinLnBrk="0" hangingPunct="1"/>
            <a:fld id="{96652B35-718D-4E28-AFEB-B694A3B357E8}" type="slidenum">
              <a:rPr kumimoji="0" lang="en-US" smtClean="0"/>
              <a:pPr algn="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F416CD-67A3-4CF0-A210-F6AF31AC147F}" type="datetimeFigureOut">
              <a:rPr lang="en-US" smtClean="0"/>
              <a:pPr/>
              <a:t>7/30/2014</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96652B35-718D-4E28-AFEB-B694A3B357E8}" type="slidenum">
              <a:rPr kumimoji="0" lang="en-US" smtClean="0"/>
              <a:pPr/>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416CD-67A3-4CF0-A210-F6AF31AC147F}" type="datetimeFigureOut">
              <a:rPr lang="en-US" smtClean="0"/>
              <a:pPr/>
              <a:t>7/30/2014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F416CD-67A3-4CF0-A210-F6AF31AC147F}" type="datetimeFigureOut">
              <a:rPr lang="en-US" smtClean="0"/>
              <a:pPr/>
              <a:t>7/30/2014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11"/>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F416CD-67A3-4CF0-A210-F6AF31AC147F}" type="datetimeFigureOut">
              <a:rPr lang="en-US" smtClean="0"/>
              <a:pPr/>
              <a:t>7/30/2014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lgn="l" eaLnBrk="1" latinLnBrk="0" hangingPunct="1"/>
            <a:fld id="{C3F416CD-67A3-4CF0-A210-F6AF31AC147F}" type="datetimeFigureOut">
              <a:rPr lang="en-US" smtClean="0"/>
              <a:pPr algn="l" eaLnBrk="1" latinLnBrk="0" hangingPunct="1"/>
              <a:t>7/30/2014</a:t>
            </a:fld>
            <a:endParaRPr lang="en-US" sz="800" dirty="0">
              <a:solidFill>
                <a:schemeClr val="accent2"/>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eaLnBrk="1" latinLnBrk="0" hangingPunct="1"/>
            <a:endParaRPr kumimoji="0" lang="en-US" sz="800" dirty="0">
              <a:solidFill>
                <a:schemeClr val="accent2"/>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 bg1="dk1" tx1="lt1" bg2="dk2" tx2="lt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 id="2147484073" r:id="rId12"/>
    <p:sldLayoutId id="214748407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F8e3Ilm4uCNAfM&amp;tbnid=1CezRqTst8l1RM:&amp;ved=0CAUQjRw&amp;url=http://gobluetours.com/spring-break-mexico/playa-del-carmen/excursions/&amp;ei=C0dsU_zvCszyoAT86oGACg&amp;bvm=bv.66330100,d.cGU&amp;psig=AFQjCNHfzsNIURyfXauTjx2vGiWp6pBVLw&amp;ust=1399691332738124"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docid=K-WeU8OOclUFbM&amp;tbnid=gr9Vh4_-7ZG0VM:&amp;ved=0CAUQjRw&amp;url=https://novelexemplar.wordpress.com/tag/confusion/&amp;ei=gURsU9LnGJbaoASvtYGwCw&amp;bvm=bv.66330100,d.cGU&amp;psig=AFQjCNE70y8ZlYcW9ZAwqmeg3ydp5AbO_w&amp;ust=1399690738482178"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685800" y="742950"/>
            <a:ext cx="7772400" cy="1219200"/>
          </a:xfrm>
          <a:prstGeom prst="rect">
            <a:avLst/>
          </a:prstGeom>
          <a:ln/>
        </p:spPr>
        <p:style>
          <a:lnRef idx="1">
            <a:schemeClr val="accent2"/>
          </a:lnRef>
          <a:fillRef idx="3">
            <a:schemeClr val="accent2"/>
          </a:fillRef>
          <a:effectRef idx="2">
            <a:schemeClr val="accent2"/>
          </a:effectRef>
          <a:fontRef idx="minor">
            <a:schemeClr val="lt1"/>
          </a:fontRef>
        </p:style>
        <p:txBody>
          <a:bodyPr lIns="91425" tIns="91425" rIns="91425" bIns="91425" anchor="b" anchorCtr="0">
            <a:noAutofit/>
          </a:bodyPr>
          <a:lstStyle/>
          <a:p>
            <a:pPr>
              <a:spcBef>
                <a:spcPts val="0"/>
              </a:spcBef>
              <a:buNone/>
            </a:pPr>
            <a:r>
              <a:rPr lang="en" dirty="0"/>
              <a:t>Breast Cancer Screening: </a:t>
            </a:r>
          </a:p>
        </p:txBody>
      </p:sp>
      <p:sp>
        <p:nvSpPr>
          <p:cNvPr id="24" name="Shape 24"/>
          <p:cNvSpPr txBox="1">
            <a:spLocks noGrp="1"/>
          </p:cNvSpPr>
          <p:nvPr>
            <p:ph type="subTitle" idx="1"/>
          </p:nvPr>
        </p:nvSpPr>
        <p:spPr>
          <a:prstGeom prst="rect">
            <a:avLst/>
          </a:prstGeom>
        </p:spPr>
        <p:txBody>
          <a:bodyPr lIns="91425" tIns="91425" rIns="91425" bIns="91425" anchor="t" anchorCtr="0">
            <a:noAutofit/>
          </a:bodyPr>
          <a:lstStyle/>
          <a:p>
            <a:pPr lvl="0" rtl="0">
              <a:spcBef>
                <a:spcPts val="0"/>
              </a:spcBef>
              <a:buClr>
                <a:schemeClr val="dk1"/>
              </a:buClr>
              <a:buSzPct val="36666"/>
              <a:buFont typeface="Arial"/>
              <a:buNone/>
            </a:pPr>
            <a:r>
              <a:rPr lang="en" b="1" i="1" dirty="0">
                <a:solidFill>
                  <a:schemeClr val="tx1"/>
                </a:solidFill>
              </a:rPr>
              <a:t>Changing Philosophies in Educating Women and Teens </a:t>
            </a:r>
            <a:endParaRPr lang="en" b="1" i="1" dirty="0" smtClean="0">
              <a:solidFill>
                <a:schemeClr val="tx1"/>
              </a:solidFill>
            </a:endParaRPr>
          </a:p>
          <a:p>
            <a:pPr lvl="0" rtl="0">
              <a:spcBef>
                <a:spcPts val="0"/>
              </a:spcBef>
              <a:buClr>
                <a:schemeClr val="dk1"/>
              </a:buClr>
              <a:buSzPct val="36666"/>
              <a:buFont typeface="Arial"/>
              <a:buNone/>
            </a:pPr>
            <a:endParaRPr lang="en" b="1" dirty="0" smtClean="0">
              <a:solidFill>
                <a:schemeClr val="dk1"/>
              </a:solidFill>
            </a:endParaRPr>
          </a:p>
          <a:p>
            <a:pPr lvl="0" rtl="0">
              <a:spcBef>
                <a:spcPts val="0"/>
              </a:spcBef>
              <a:buClr>
                <a:schemeClr val="dk1"/>
              </a:buClr>
              <a:buSzPct val="36666"/>
              <a:buFont typeface="Arial"/>
              <a:buNone/>
            </a:pPr>
            <a:r>
              <a:rPr lang="en" sz="2000" i="1" dirty="0" smtClean="0">
                <a:solidFill>
                  <a:schemeClr val="tx1"/>
                </a:solidFill>
              </a:rPr>
              <a:t>Courtney Benedict CNM MSN</a:t>
            </a:r>
            <a:endParaRPr lang="en" sz="2000" i="1" dirty="0">
              <a:solidFill>
                <a:schemeClr val="tx1"/>
              </a:solidFill>
            </a:endParaRPr>
          </a:p>
          <a:p>
            <a:pPr>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Shape 78"/>
          <p:cNvPicPr preferRelativeResize="0"/>
          <p:nvPr/>
        </p:nvPicPr>
        <p:blipFill>
          <a:blip r:embed="rId3"/>
          <a:stretch>
            <a:fillRect/>
          </a:stretch>
        </p:blipFill>
        <p:spPr>
          <a:xfrm>
            <a:off x="1066800" y="438150"/>
            <a:ext cx="1951275" cy="2136425"/>
          </a:xfrm>
          <a:prstGeom prst="rect">
            <a:avLst/>
          </a:prstGeom>
          <a:noFill/>
          <a:ln>
            <a:noFill/>
          </a:ln>
        </p:spPr>
      </p:pic>
      <p:pic>
        <p:nvPicPr>
          <p:cNvPr id="79" name="Shape 79"/>
          <p:cNvPicPr preferRelativeResize="0"/>
          <p:nvPr/>
        </p:nvPicPr>
        <p:blipFill>
          <a:blip r:embed="rId4"/>
          <a:stretch>
            <a:fillRect/>
          </a:stretch>
        </p:blipFill>
        <p:spPr>
          <a:xfrm>
            <a:off x="2743199" y="2647950"/>
            <a:ext cx="1648575" cy="2006374"/>
          </a:xfrm>
          <a:prstGeom prst="rect">
            <a:avLst/>
          </a:prstGeom>
          <a:noFill/>
          <a:ln>
            <a:noFill/>
          </a:ln>
        </p:spPr>
      </p:pic>
      <p:pic>
        <p:nvPicPr>
          <p:cNvPr id="80" name="Shape 80"/>
          <p:cNvPicPr preferRelativeResize="0"/>
          <p:nvPr/>
        </p:nvPicPr>
        <p:blipFill>
          <a:blip r:embed="rId5"/>
          <a:stretch>
            <a:fillRect/>
          </a:stretch>
        </p:blipFill>
        <p:spPr>
          <a:xfrm>
            <a:off x="5390975" y="2736650"/>
            <a:ext cx="3219275" cy="1321724"/>
          </a:xfrm>
          <a:prstGeom prst="rect">
            <a:avLst/>
          </a:prstGeom>
        </p:spPr>
      </p:pic>
      <p:pic>
        <p:nvPicPr>
          <p:cNvPr id="81" name="Shape 81"/>
          <p:cNvPicPr preferRelativeResize="0"/>
          <p:nvPr/>
        </p:nvPicPr>
        <p:blipFill>
          <a:blip r:embed="rId6"/>
          <a:stretch>
            <a:fillRect/>
          </a:stretch>
        </p:blipFill>
        <p:spPr>
          <a:xfrm>
            <a:off x="4890100" y="157777"/>
            <a:ext cx="2934124" cy="1888650"/>
          </a:xfrm>
          <a:prstGeom prst="rect">
            <a:avLst/>
          </a:prstGeom>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Shape 86"/>
          <p:cNvPicPr preferRelativeResize="0"/>
          <p:nvPr/>
        </p:nvPicPr>
        <p:blipFill>
          <a:blip r:embed="rId3"/>
          <a:stretch>
            <a:fillRect/>
          </a:stretch>
        </p:blipFill>
        <p:spPr>
          <a:xfrm>
            <a:off x="1447800" y="2647950"/>
            <a:ext cx="2037100" cy="2124243"/>
          </a:xfrm>
          <a:prstGeom prst="rect">
            <a:avLst/>
          </a:prstGeom>
          <a:noFill/>
          <a:ln>
            <a:noFill/>
          </a:ln>
        </p:spPr>
      </p:pic>
      <p:pic>
        <p:nvPicPr>
          <p:cNvPr id="87" name="Shape 87"/>
          <p:cNvPicPr preferRelativeResize="0"/>
          <p:nvPr/>
        </p:nvPicPr>
        <p:blipFill>
          <a:blip r:embed="rId4"/>
          <a:stretch>
            <a:fillRect/>
          </a:stretch>
        </p:blipFill>
        <p:spPr>
          <a:xfrm>
            <a:off x="914400" y="361950"/>
            <a:ext cx="2134022" cy="2112926"/>
          </a:xfrm>
          <a:prstGeom prst="rect">
            <a:avLst/>
          </a:prstGeom>
          <a:noFill/>
          <a:ln>
            <a:noFill/>
          </a:ln>
        </p:spPr>
      </p:pic>
      <p:pic>
        <p:nvPicPr>
          <p:cNvPr id="88" name="Shape 88"/>
          <p:cNvPicPr preferRelativeResize="0"/>
          <p:nvPr/>
        </p:nvPicPr>
        <p:blipFill>
          <a:blip r:embed="rId5"/>
          <a:stretch>
            <a:fillRect/>
          </a:stretch>
        </p:blipFill>
        <p:spPr>
          <a:xfrm>
            <a:off x="5257800" y="2427353"/>
            <a:ext cx="2037097" cy="2716147"/>
          </a:xfrm>
          <a:prstGeom prst="rect">
            <a:avLst/>
          </a:prstGeom>
          <a:noFill/>
          <a:ln>
            <a:noFill/>
          </a:ln>
        </p:spPr>
      </p:pic>
      <p:pic>
        <p:nvPicPr>
          <p:cNvPr id="89" name="Shape 89"/>
          <p:cNvPicPr preferRelativeResize="0"/>
          <p:nvPr/>
        </p:nvPicPr>
        <p:blipFill>
          <a:blip r:embed="rId6"/>
          <a:stretch>
            <a:fillRect/>
          </a:stretch>
        </p:blipFill>
        <p:spPr>
          <a:xfrm>
            <a:off x="4434036" y="161775"/>
            <a:ext cx="2920623" cy="1947073"/>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Breast Cancer Risk Factors</a:t>
            </a:r>
          </a:p>
        </p:txBody>
      </p:sp>
      <p:sp>
        <p:nvSpPr>
          <p:cNvPr id="95" name="Shape 95"/>
          <p:cNvSpPr txBox="1">
            <a:spLocks noGrp="1"/>
          </p:cNvSpPr>
          <p:nvPr>
            <p:ph type="body" idx="1"/>
          </p:nvPr>
        </p:nvSpPr>
        <p:spPr>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dirty="0"/>
              <a:t>BRCA1 or BRCA2 gene mutation</a:t>
            </a:r>
          </a:p>
          <a:p>
            <a:pPr marL="457200" lvl="0" indent="-419100" rtl="0">
              <a:spcBef>
                <a:spcPts val="0"/>
              </a:spcBef>
              <a:buClr>
                <a:schemeClr val="dk1"/>
              </a:buClr>
              <a:buSzPct val="100000"/>
              <a:buFont typeface="Arial"/>
              <a:buChar char="●"/>
            </a:pPr>
            <a:r>
              <a:rPr lang="en" dirty="0"/>
              <a:t>Family history of breast cancer</a:t>
            </a:r>
          </a:p>
          <a:p>
            <a:pPr marL="457200" lvl="0" indent="-419100" rtl="0">
              <a:spcBef>
                <a:spcPts val="0"/>
              </a:spcBef>
              <a:buClr>
                <a:schemeClr val="dk1"/>
              </a:buClr>
              <a:buSzPct val="100000"/>
              <a:buFont typeface="Arial"/>
              <a:buChar char="●"/>
            </a:pPr>
            <a:r>
              <a:rPr lang="en" dirty="0"/>
              <a:t>Therapeutic radiation to the chest &lt;30yo</a:t>
            </a:r>
          </a:p>
          <a:p>
            <a:pPr marL="457200" lvl="0" indent="-419100" rtl="0">
              <a:spcBef>
                <a:spcPts val="0"/>
              </a:spcBef>
              <a:buClr>
                <a:schemeClr val="dk1"/>
              </a:buClr>
              <a:buSzPct val="100000"/>
              <a:buFont typeface="Arial"/>
              <a:buChar char="●"/>
            </a:pPr>
            <a:r>
              <a:rPr lang="en" dirty="0"/>
              <a:t>Atypical ductal or lobular hyperplasia or lobular carcinoma in situ on previous biopsy</a:t>
            </a:r>
          </a:p>
          <a:p>
            <a:pPr lvl="0" rtl="0">
              <a:spcBef>
                <a:spcPts val="0"/>
              </a:spcBef>
              <a:buNone/>
            </a:pPr>
            <a:endParaRPr dirty="0"/>
          </a:p>
          <a:p>
            <a:pPr lvl="0" rtl="0">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Breast Cancer Risk Factors</a:t>
            </a:r>
          </a:p>
        </p:txBody>
      </p:sp>
      <p:sp>
        <p:nvSpPr>
          <p:cNvPr id="101" name="Shape 101"/>
          <p:cNvSpPr txBox="1">
            <a:spLocks noGrp="1"/>
          </p:cNvSpPr>
          <p:nvPr>
            <p:ph type="body" idx="1"/>
          </p:nvPr>
        </p:nvSpPr>
        <p:spPr>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a:t>Late parity (&gt;30yo) or nulliparity</a:t>
            </a:r>
          </a:p>
          <a:p>
            <a:pPr marL="457200" lvl="0" indent="-381000" rtl="0">
              <a:spcBef>
                <a:spcPts val="0"/>
              </a:spcBef>
              <a:buClr>
                <a:schemeClr val="dk1"/>
              </a:buClr>
              <a:buSzPct val="100000"/>
              <a:buFont typeface="Arial"/>
              <a:buChar char="●"/>
            </a:pPr>
            <a:r>
              <a:rPr lang="en" sz="2400"/>
              <a:t>Early menarche (&lt;12) or late menopause (&gt;55)</a:t>
            </a:r>
          </a:p>
          <a:p>
            <a:pPr marL="457200" lvl="0" indent="-381000" rtl="0">
              <a:spcBef>
                <a:spcPts val="0"/>
              </a:spcBef>
              <a:buClr>
                <a:schemeClr val="dk1"/>
              </a:buClr>
              <a:buSzPct val="100000"/>
              <a:buFont typeface="Arial"/>
              <a:buChar char="●"/>
            </a:pPr>
            <a:r>
              <a:rPr lang="en" sz="2400"/>
              <a:t>Combined hormonal replacement therapy &gt; 10 yrs use</a:t>
            </a:r>
          </a:p>
          <a:p>
            <a:pPr marL="457200" lvl="0" indent="-381000" rtl="0">
              <a:spcBef>
                <a:spcPts val="0"/>
              </a:spcBef>
              <a:buClr>
                <a:schemeClr val="dk1"/>
              </a:buClr>
              <a:buSzPct val="100000"/>
              <a:buFont typeface="Arial"/>
              <a:buChar char="●"/>
            </a:pPr>
            <a:r>
              <a:rPr lang="en" sz="2400"/>
              <a:t>Postmenopausal obesity</a:t>
            </a:r>
          </a:p>
          <a:p>
            <a:pPr marL="457200" lvl="0" indent="-381000" rtl="0">
              <a:spcBef>
                <a:spcPts val="0"/>
              </a:spcBef>
              <a:buClr>
                <a:schemeClr val="dk1"/>
              </a:buClr>
              <a:buSzPct val="100000"/>
              <a:buFont typeface="Arial"/>
              <a:buChar char="●"/>
            </a:pPr>
            <a:r>
              <a:rPr lang="en" sz="2400"/>
              <a:t>Alcohol consumption ( 2 drinks per dy or more)</a:t>
            </a:r>
          </a:p>
          <a:p>
            <a:pPr marL="457200" lvl="0" indent="-381000" rtl="0">
              <a:spcBef>
                <a:spcPts val="0"/>
              </a:spcBef>
              <a:buClr>
                <a:schemeClr val="dk1"/>
              </a:buClr>
              <a:buSzPct val="100000"/>
              <a:buFont typeface="Arial"/>
              <a:buChar char="●"/>
            </a:pPr>
            <a:r>
              <a:rPr lang="en" sz="2400"/>
              <a:t>Smoking before first live birth</a:t>
            </a:r>
          </a:p>
          <a:p>
            <a:pPr marL="457200" lvl="0" indent="-381000" rtl="0">
              <a:spcBef>
                <a:spcPts val="0"/>
              </a:spcBef>
              <a:buClr>
                <a:schemeClr val="dk1"/>
              </a:buClr>
              <a:buSzPct val="100000"/>
              <a:buFont typeface="Arial"/>
              <a:buChar char="●"/>
            </a:pPr>
            <a:r>
              <a:rPr lang="en" sz="2400"/>
              <a:t>Sedentary lifestyle</a:t>
            </a:r>
          </a:p>
          <a:p>
            <a:pPr marL="457200" lvl="0" indent="-381000" rtl="0">
              <a:spcBef>
                <a:spcPts val="0"/>
              </a:spcBef>
              <a:buClr>
                <a:schemeClr val="dk1"/>
              </a:buClr>
              <a:buSzPct val="100000"/>
              <a:buFont typeface="Arial"/>
              <a:buChar char="●"/>
            </a:pPr>
            <a:r>
              <a:rPr lang="en" sz="2400"/>
              <a:t>White race</a:t>
            </a:r>
          </a:p>
          <a:p>
            <a:pPr>
              <a:spcBef>
                <a:spcPts val="0"/>
              </a:spcBef>
              <a:buNone/>
            </a:pPr>
            <a:endParaRPr sz="2400"/>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Simplified Risk Screening Questions</a:t>
            </a:r>
          </a:p>
        </p:txBody>
      </p:sp>
      <p:sp>
        <p:nvSpPr>
          <p:cNvPr id="107" name="Shape 107"/>
          <p:cNvSpPr txBox="1"/>
          <p:nvPr/>
        </p:nvSpPr>
        <p:spPr>
          <a:xfrm>
            <a:off x="375000" y="742950"/>
            <a:ext cx="8394000" cy="4291649"/>
          </a:xfrm>
          <a:prstGeom prst="rect">
            <a:avLst/>
          </a:prstGeom>
        </p:spPr>
        <p:txBody>
          <a:bodyPr lIns="91425" tIns="91425" rIns="91425" bIns="91425" anchor="ctr" anchorCtr="0">
            <a:noAutofit/>
          </a:bodyPr>
          <a:lstStyle/>
          <a:p>
            <a:pPr lvl="0" algn="l" rtl="0">
              <a:lnSpc>
                <a:spcPct val="115000"/>
              </a:lnSpc>
              <a:spcBef>
                <a:spcPts val="0"/>
              </a:spcBef>
              <a:buNone/>
            </a:pPr>
            <a:r>
              <a:rPr lang="en" sz="2400" b="1" dirty="0">
                <a:solidFill>
                  <a:schemeClr val="tx1"/>
                </a:solidFill>
              </a:rPr>
              <a:t>A. Have you had breast or ovarian cancer?</a:t>
            </a:r>
          </a:p>
          <a:p>
            <a:pPr lvl="0" rtl="0">
              <a:lnSpc>
                <a:spcPct val="115000"/>
              </a:lnSpc>
              <a:spcBef>
                <a:spcPts val="0"/>
              </a:spcBef>
              <a:buNone/>
            </a:pPr>
            <a:r>
              <a:rPr lang="en" sz="2400" b="1" dirty="0">
                <a:solidFill>
                  <a:schemeClr val="tx1"/>
                </a:solidFill>
              </a:rPr>
              <a:t>B. Has a blood relative had breast or ovarian cancer?</a:t>
            </a:r>
          </a:p>
          <a:p>
            <a:pPr marL="914400" lvl="1" indent="-381000" rtl="0">
              <a:lnSpc>
                <a:spcPct val="115000"/>
              </a:lnSpc>
              <a:spcBef>
                <a:spcPts val="0"/>
              </a:spcBef>
              <a:buClr>
                <a:schemeClr val="dk1"/>
              </a:buClr>
              <a:buSzPct val="100000"/>
              <a:buFont typeface="Arial"/>
              <a:buAutoNum type="arabicPeriod"/>
            </a:pPr>
            <a:r>
              <a:rPr lang="en" sz="2400" b="1" dirty="0">
                <a:solidFill>
                  <a:schemeClr val="tx1"/>
                </a:solidFill>
              </a:rPr>
              <a:t>If answer to both questions are No, recommend average risk screening</a:t>
            </a:r>
          </a:p>
          <a:p>
            <a:pPr marL="914400" lvl="1" indent="-381000" rtl="0">
              <a:lnSpc>
                <a:spcPct val="115000"/>
              </a:lnSpc>
              <a:spcBef>
                <a:spcPts val="0"/>
              </a:spcBef>
              <a:buClr>
                <a:schemeClr val="dk1"/>
              </a:buClr>
              <a:buSzPct val="100000"/>
              <a:buFont typeface="Arial"/>
              <a:buAutoNum type="arabicPeriod"/>
            </a:pPr>
            <a:r>
              <a:rPr lang="en" sz="2400" b="1" dirty="0">
                <a:solidFill>
                  <a:schemeClr val="tx1"/>
                </a:solidFill>
              </a:rPr>
              <a:t>If answer to Q.A is yes, ask f/u questions 2.A.</a:t>
            </a:r>
          </a:p>
          <a:p>
            <a:pPr marL="914400" lvl="1" indent="-381000" rtl="0">
              <a:lnSpc>
                <a:spcPct val="115000"/>
              </a:lnSpc>
              <a:spcBef>
                <a:spcPts val="0"/>
              </a:spcBef>
              <a:buClr>
                <a:schemeClr val="dk1"/>
              </a:buClr>
              <a:buSzPct val="100000"/>
              <a:buFont typeface="Arial"/>
              <a:buAutoNum type="arabicPeriod"/>
            </a:pPr>
            <a:r>
              <a:rPr lang="en" sz="2400" b="1" dirty="0">
                <a:solidFill>
                  <a:schemeClr val="tx1"/>
                </a:solidFill>
              </a:rPr>
              <a:t>If answer to Q.B is yes, ask f/u questions 2.B.</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4" name="Shape 114"/>
          <p:cNvPicPr preferRelativeResize="0"/>
          <p:nvPr/>
        </p:nvPicPr>
        <p:blipFill>
          <a:blip r:embed="rId3"/>
          <a:stretch>
            <a:fillRect/>
          </a:stretch>
        </p:blipFill>
        <p:spPr>
          <a:xfrm>
            <a:off x="0" y="0"/>
            <a:ext cx="9144000" cy="5153025"/>
          </a:xfrm>
          <a:prstGeom prst="rect">
            <a:avLst/>
          </a:prstGeom>
        </p:spPr>
      </p:pic>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Shape 119"/>
          <p:cNvPicPr preferRelativeResize="0"/>
          <p:nvPr/>
        </p:nvPicPr>
        <p:blipFill>
          <a:blip r:embed="rId3"/>
          <a:stretch>
            <a:fillRect/>
          </a:stretch>
        </p:blipFill>
        <p:spPr>
          <a:xfrm>
            <a:off x="0" y="0"/>
            <a:ext cx="9144000" cy="5143500"/>
          </a:xfrm>
          <a:prstGeom prst="rect">
            <a:avLst/>
          </a:prstGeom>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prstGeom prst="rect">
            <a:avLst/>
          </a:prstGeom>
        </p:spPr>
        <p:txBody>
          <a:bodyPr lIns="91425" tIns="91425" rIns="91425" bIns="91425" anchor="b" anchorCtr="0">
            <a:noAutofit/>
          </a:bodyPr>
          <a:lstStyle/>
          <a:p>
            <a:pPr algn="ctr">
              <a:spcBef>
                <a:spcPts val="0"/>
              </a:spcBef>
              <a:buNone/>
            </a:pPr>
            <a:r>
              <a:rPr lang="en"/>
              <a:t>CLINICAL BREAST EXAM</a:t>
            </a:r>
          </a:p>
        </p:txBody>
      </p:sp>
      <p:graphicFrame>
        <p:nvGraphicFramePr>
          <p:cNvPr id="125" name="Shape 125"/>
          <p:cNvGraphicFramePr/>
          <p:nvPr/>
        </p:nvGraphicFramePr>
        <p:xfrm>
          <a:off x="587600" y="1063375"/>
          <a:ext cx="8288150" cy="3826525"/>
        </p:xfrm>
        <a:graphic>
          <a:graphicData uri="http://schemas.openxmlformats.org/drawingml/2006/table">
            <a:tbl>
              <a:tblPr>
                <a:noFill/>
                <a:tableStyleId>{679F50CF-EDB7-44EA-ABBA-7D8021C0464B}</a:tableStyleId>
              </a:tblPr>
              <a:tblGrid>
                <a:gridCol w="4144075"/>
                <a:gridCol w="4144075"/>
              </a:tblGrid>
              <a:tr h="691450">
                <a:tc>
                  <a:txBody>
                    <a:bodyPr/>
                    <a:lstStyle/>
                    <a:p>
                      <a:pPr algn="ctr">
                        <a:spcBef>
                          <a:spcPts val="0"/>
                        </a:spcBef>
                        <a:buNone/>
                      </a:pPr>
                      <a:r>
                        <a:rPr lang="en" sz="1800" b="1" dirty="0"/>
                        <a:t>PROFESSIONAL ORGANIZATION</a:t>
                      </a:r>
                    </a:p>
                  </a:txBody>
                  <a:tcPr marL="91425" marR="91425" marT="91425" marB="91425">
                    <a:solidFill>
                      <a:schemeClr val="tx2">
                        <a:lumMod val="75000"/>
                      </a:schemeClr>
                    </a:solidFill>
                  </a:tcPr>
                </a:tc>
                <a:tc>
                  <a:txBody>
                    <a:bodyPr/>
                    <a:lstStyle/>
                    <a:p>
                      <a:pPr algn="ctr">
                        <a:spcBef>
                          <a:spcPts val="0"/>
                        </a:spcBef>
                        <a:buNone/>
                      </a:pPr>
                      <a:r>
                        <a:rPr lang="en" sz="1800" b="1" dirty="0"/>
                        <a:t>RECOMMENDATION</a:t>
                      </a:r>
                    </a:p>
                  </a:txBody>
                  <a:tcPr marL="91425" marR="91425" marT="91425" marB="91425">
                    <a:solidFill>
                      <a:schemeClr val="tx2">
                        <a:lumMod val="75000"/>
                      </a:schemeClr>
                    </a:solidFill>
                  </a:tcPr>
                </a:tc>
              </a:tr>
              <a:tr h="1060725">
                <a:tc>
                  <a:txBody>
                    <a:bodyPr/>
                    <a:lstStyle/>
                    <a:p>
                      <a:pPr>
                        <a:spcBef>
                          <a:spcPts val="0"/>
                        </a:spcBef>
                        <a:buNone/>
                      </a:pPr>
                      <a:r>
                        <a:rPr lang="en"/>
                        <a:t>USPSTF</a:t>
                      </a:r>
                    </a:p>
                  </a:txBody>
                  <a:tcPr marL="91425" marR="91425" marT="91425" marB="91425"/>
                </a:tc>
                <a:tc>
                  <a:txBody>
                    <a:bodyPr/>
                    <a:lstStyle/>
                    <a:p>
                      <a:pPr>
                        <a:spcBef>
                          <a:spcPts val="0"/>
                        </a:spcBef>
                        <a:buNone/>
                      </a:pPr>
                      <a:r>
                        <a:rPr lang="en"/>
                        <a:t>“I” - current evidence insufficient to assess benefits and harms</a:t>
                      </a:r>
                    </a:p>
                  </a:txBody>
                  <a:tcPr marL="91425" marR="91425" marT="91425" marB="91425"/>
                </a:tc>
              </a:tr>
              <a:tr h="691450">
                <a:tc>
                  <a:txBody>
                    <a:bodyPr/>
                    <a:lstStyle/>
                    <a:p>
                      <a:pPr>
                        <a:spcBef>
                          <a:spcPts val="0"/>
                        </a:spcBef>
                        <a:buNone/>
                      </a:pPr>
                      <a:r>
                        <a:rPr lang="en"/>
                        <a:t>ACOG</a:t>
                      </a:r>
                    </a:p>
                  </a:txBody>
                  <a:tcPr marL="91425" marR="91425" marT="91425" marB="91425"/>
                </a:tc>
                <a:tc>
                  <a:txBody>
                    <a:bodyPr/>
                    <a:lstStyle/>
                    <a:p>
                      <a:pPr>
                        <a:spcBef>
                          <a:spcPts val="0"/>
                        </a:spcBef>
                        <a:buNone/>
                      </a:pPr>
                      <a:r>
                        <a:rPr lang="en" dirty="0">
                          <a:solidFill>
                            <a:schemeClr val="tx1"/>
                          </a:solidFill>
                        </a:rPr>
                        <a:t>Q1-3 yrs 20-39yo, then Q yr &gt;40yo</a:t>
                      </a:r>
                    </a:p>
                  </a:txBody>
                  <a:tcPr marL="91425" marR="91425" marT="91425" marB="91425"/>
                </a:tc>
              </a:tr>
              <a:tr h="691450">
                <a:tc>
                  <a:txBody>
                    <a:bodyPr/>
                    <a:lstStyle/>
                    <a:p>
                      <a:pPr>
                        <a:spcBef>
                          <a:spcPts val="0"/>
                        </a:spcBef>
                        <a:buNone/>
                      </a:pPr>
                      <a:r>
                        <a:rPr lang="en"/>
                        <a:t>ACS</a:t>
                      </a:r>
                    </a:p>
                  </a:txBody>
                  <a:tcPr marL="91425" marR="91425" marT="91425" marB="91425"/>
                </a:tc>
                <a:tc>
                  <a:txBody>
                    <a:bodyPr/>
                    <a:lstStyle/>
                    <a:p>
                      <a:pPr>
                        <a:spcBef>
                          <a:spcPts val="0"/>
                        </a:spcBef>
                        <a:buNone/>
                      </a:pPr>
                      <a:r>
                        <a:rPr lang="en"/>
                        <a:t>Q 3yr 20-39yo</a:t>
                      </a:r>
                    </a:p>
                  </a:txBody>
                  <a:tcPr marL="91425" marR="91425" marT="91425" marB="91425"/>
                </a:tc>
              </a:tr>
              <a:tr h="691450">
                <a:tc>
                  <a:txBody>
                    <a:bodyPr/>
                    <a:lstStyle/>
                    <a:p>
                      <a:pPr>
                        <a:spcBef>
                          <a:spcPts val="0"/>
                        </a:spcBef>
                        <a:buNone/>
                      </a:pPr>
                      <a:r>
                        <a:rPr lang="en"/>
                        <a:t>QFP</a:t>
                      </a:r>
                    </a:p>
                  </a:txBody>
                  <a:tcPr marL="91425" marR="91425" marT="91425" marB="91425"/>
                </a:tc>
                <a:tc>
                  <a:txBody>
                    <a:bodyPr/>
                    <a:lstStyle/>
                    <a:p>
                      <a:pPr>
                        <a:spcBef>
                          <a:spcPts val="0"/>
                        </a:spcBef>
                        <a:buNone/>
                      </a:pPr>
                      <a:r>
                        <a:rPr lang="en"/>
                        <a:t>Lists all of the above</a:t>
                      </a:r>
                    </a:p>
                  </a:txBody>
                  <a:tcPr marL="91425" marR="91425" marT="91425" marB="91425"/>
                </a:tc>
              </a:tr>
            </a:tbl>
          </a:graphicData>
        </a:graphic>
      </p:graphicFrame>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prstGeom prst="rect">
            <a:avLst/>
          </a:prstGeom>
        </p:spPr>
        <p:txBody>
          <a:bodyPr lIns="91425" tIns="91425" rIns="91425" bIns="91425" anchor="b" anchorCtr="0">
            <a:noAutofit/>
          </a:bodyPr>
          <a:lstStyle/>
          <a:p>
            <a:pPr algn="ctr">
              <a:spcBef>
                <a:spcPts val="0"/>
              </a:spcBef>
              <a:buNone/>
            </a:pPr>
            <a:r>
              <a:rPr lang="en"/>
              <a:t>MAMMOGRAPHY</a:t>
            </a:r>
          </a:p>
        </p:txBody>
      </p:sp>
      <p:graphicFrame>
        <p:nvGraphicFramePr>
          <p:cNvPr id="131" name="Shape 131"/>
          <p:cNvGraphicFramePr/>
          <p:nvPr/>
        </p:nvGraphicFramePr>
        <p:xfrm>
          <a:off x="411550" y="1095950"/>
          <a:ext cx="8247750" cy="3608700"/>
        </p:xfrm>
        <a:graphic>
          <a:graphicData uri="http://schemas.openxmlformats.org/drawingml/2006/table">
            <a:tbl>
              <a:tblPr>
                <a:noFill/>
                <a:tableStyleId>{A2EB1EA6-EDF5-44C9-AFA4-8229853AD4E5}</a:tableStyleId>
              </a:tblPr>
              <a:tblGrid>
                <a:gridCol w="4123875"/>
                <a:gridCol w="4123875"/>
              </a:tblGrid>
              <a:tr h="505700">
                <a:tc>
                  <a:txBody>
                    <a:bodyPr/>
                    <a:lstStyle/>
                    <a:p>
                      <a:pPr algn="ctr">
                        <a:spcBef>
                          <a:spcPts val="0"/>
                        </a:spcBef>
                        <a:buNone/>
                      </a:pPr>
                      <a:r>
                        <a:rPr lang="en" sz="1800" b="1" dirty="0"/>
                        <a:t>PROFESSIONAL ORGANIZATION</a:t>
                      </a:r>
                    </a:p>
                  </a:txBody>
                  <a:tcPr marL="91425" marR="91425" marT="91425" marB="91425">
                    <a:solidFill>
                      <a:schemeClr val="tx2">
                        <a:lumMod val="75000"/>
                      </a:schemeClr>
                    </a:solidFill>
                  </a:tcPr>
                </a:tc>
                <a:tc>
                  <a:txBody>
                    <a:bodyPr/>
                    <a:lstStyle/>
                    <a:p>
                      <a:pPr algn="ctr">
                        <a:spcBef>
                          <a:spcPts val="0"/>
                        </a:spcBef>
                        <a:buNone/>
                      </a:pPr>
                      <a:r>
                        <a:rPr lang="en" sz="1800" b="1" dirty="0"/>
                        <a:t>RECOMMENDATION</a:t>
                      </a:r>
                    </a:p>
                  </a:txBody>
                  <a:tcPr marL="91425" marR="91425" marT="91425" marB="91425">
                    <a:solidFill>
                      <a:schemeClr val="tx2">
                        <a:lumMod val="75000"/>
                      </a:schemeClr>
                    </a:solidFill>
                  </a:tcPr>
                </a:tc>
              </a:tr>
              <a:tr h="775750">
                <a:tc>
                  <a:txBody>
                    <a:bodyPr/>
                    <a:lstStyle/>
                    <a:p>
                      <a:pPr>
                        <a:spcBef>
                          <a:spcPts val="0"/>
                        </a:spcBef>
                        <a:buNone/>
                      </a:pPr>
                      <a:r>
                        <a:rPr lang="en"/>
                        <a:t>USPSTF</a:t>
                      </a:r>
                    </a:p>
                  </a:txBody>
                  <a:tcPr marL="91425" marR="91425" marT="91425" marB="91425"/>
                </a:tc>
                <a:tc>
                  <a:txBody>
                    <a:bodyPr/>
                    <a:lstStyle/>
                    <a:p>
                      <a:pPr>
                        <a:spcBef>
                          <a:spcPts val="0"/>
                        </a:spcBef>
                        <a:buNone/>
                      </a:pPr>
                      <a:r>
                        <a:rPr lang="en"/>
                        <a:t>50-74 biennial, &lt;50 on individual basis taking patient context into account</a:t>
                      </a:r>
                    </a:p>
                  </a:txBody>
                  <a:tcPr marL="91425" marR="91425" marT="91425" marB="91425"/>
                </a:tc>
              </a:tr>
              <a:tr h="775750">
                <a:tc>
                  <a:txBody>
                    <a:bodyPr/>
                    <a:lstStyle/>
                    <a:p>
                      <a:pPr>
                        <a:spcBef>
                          <a:spcPts val="0"/>
                        </a:spcBef>
                        <a:buNone/>
                      </a:pPr>
                      <a:r>
                        <a:rPr lang="en"/>
                        <a:t>ACOG</a:t>
                      </a:r>
                    </a:p>
                  </a:txBody>
                  <a:tcPr marL="91425" marR="91425" marT="91425" marB="91425"/>
                </a:tc>
                <a:tc>
                  <a:txBody>
                    <a:bodyPr/>
                    <a:lstStyle/>
                    <a:p>
                      <a:pPr lvl="0" rtl="0">
                        <a:spcBef>
                          <a:spcPts val="0"/>
                        </a:spcBef>
                        <a:buNone/>
                      </a:pPr>
                      <a:r>
                        <a:rPr lang="en"/>
                        <a:t>Offer annually 50-74 yo</a:t>
                      </a:r>
                    </a:p>
                    <a:p>
                      <a:pPr>
                        <a:spcBef>
                          <a:spcPts val="0"/>
                        </a:spcBef>
                        <a:buNone/>
                      </a:pPr>
                      <a:r>
                        <a:rPr lang="en"/>
                        <a:t>Offer annually 40-49</a:t>
                      </a:r>
                    </a:p>
                  </a:txBody>
                  <a:tcPr marL="91425" marR="91425" marT="91425" marB="91425"/>
                </a:tc>
              </a:tr>
              <a:tr h="775750">
                <a:tc>
                  <a:txBody>
                    <a:bodyPr/>
                    <a:lstStyle/>
                    <a:p>
                      <a:pPr>
                        <a:spcBef>
                          <a:spcPts val="0"/>
                        </a:spcBef>
                        <a:buNone/>
                      </a:pPr>
                      <a:r>
                        <a:rPr lang="en"/>
                        <a:t>ACS</a:t>
                      </a:r>
                    </a:p>
                  </a:txBody>
                  <a:tcPr marL="91425" marR="91425" marT="91425" marB="91425"/>
                </a:tc>
                <a:tc>
                  <a:txBody>
                    <a:bodyPr/>
                    <a:lstStyle/>
                    <a:p>
                      <a:pPr>
                        <a:spcBef>
                          <a:spcPts val="0"/>
                        </a:spcBef>
                        <a:buNone/>
                      </a:pPr>
                      <a:r>
                        <a:rPr lang="en"/>
                        <a:t>Annual 40 yo and continue as long as in good health</a:t>
                      </a:r>
                    </a:p>
                  </a:txBody>
                  <a:tcPr marL="91425" marR="91425" marT="91425" marB="91425"/>
                </a:tc>
              </a:tr>
              <a:tr h="775750">
                <a:tc>
                  <a:txBody>
                    <a:bodyPr/>
                    <a:lstStyle/>
                    <a:p>
                      <a:pPr>
                        <a:spcBef>
                          <a:spcPts val="0"/>
                        </a:spcBef>
                        <a:buNone/>
                      </a:pPr>
                      <a:r>
                        <a:rPr lang="en"/>
                        <a:t>QFP</a:t>
                      </a:r>
                    </a:p>
                  </a:txBody>
                  <a:tcPr marL="91425" marR="91425" marT="91425" marB="91425"/>
                </a:tc>
                <a:tc>
                  <a:txBody>
                    <a:bodyPr/>
                    <a:lstStyle/>
                    <a:p>
                      <a:pPr>
                        <a:spcBef>
                          <a:spcPts val="0"/>
                        </a:spcBef>
                        <a:buNone/>
                      </a:pPr>
                      <a:r>
                        <a:rPr lang="en"/>
                        <a:t>“Follow USPSTF”: 50-74yo biennial, &lt;50 if other conditions support</a:t>
                      </a:r>
                    </a:p>
                  </a:txBody>
                  <a:tcPr marL="91425" marR="91425" marT="91425" marB="91425"/>
                </a:tc>
              </a:tr>
            </a:tbl>
          </a:graphicData>
        </a:graphic>
      </p:graphicFrame>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0"/>
            <a:ext cx="8229600" cy="857250"/>
          </a:xfrm>
          <a:prstGeom prst="rect">
            <a:avLst/>
          </a:prstGeom>
        </p:spPr>
        <p:txBody>
          <a:bodyPr lIns="91425" tIns="91425" rIns="91425" bIns="91425" anchor="b" anchorCtr="0">
            <a:noAutofit/>
          </a:bodyPr>
          <a:lstStyle/>
          <a:p>
            <a:pPr algn="ctr">
              <a:spcBef>
                <a:spcPts val="0"/>
              </a:spcBef>
              <a:buNone/>
            </a:pPr>
            <a:r>
              <a:rPr lang="en"/>
              <a:t>BREAST SELF-EXAMINATION</a:t>
            </a:r>
          </a:p>
        </p:txBody>
      </p:sp>
      <p:graphicFrame>
        <p:nvGraphicFramePr>
          <p:cNvPr id="137" name="Shape 137"/>
          <p:cNvGraphicFramePr/>
          <p:nvPr/>
        </p:nvGraphicFramePr>
        <p:xfrm>
          <a:off x="411550" y="1011934"/>
          <a:ext cx="8247750" cy="3769616"/>
        </p:xfrm>
        <a:graphic>
          <a:graphicData uri="http://schemas.openxmlformats.org/drawingml/2006/table">
            <a:tbl>
              <a:tblPr>
                <a:noFill/>
                <a:tableStyleId>{E1BF6D54-30BE-40A4-A241-5E0D6BD29988}</a:tableStyleId>
              </a:tblPr>
              <a:tblGrid>
                <a:gridCol w="4123875"/>
                <a:gridCol w="4123875"/>
              </a:tblGrid>
              <a:tr h="634224">
                <a:tc>
                  <a:txBody>
                    <a:bodyPr/>
                    <a:lstStyle/>
                    <a:p>
                      <a:pPr algn="ctr">
                        <a:spcBef>
                          <a:spcPts val="0"/>
                        </a:spcBef>
                        <a:buNone/>
                      </a:pPr>
                      <a:r>
                        <a:rPr lang="en" sz="1800" b="1" dirty="0"/>
                        <a:t>PROFESSIONAL ORGANIZATION</a:t>
                      </a:r>
                    </a:p>
                  </a:txBody>
                  <a:tcPr marL="91425" marR="91425" marT="91425" marB="91425">
                    <a:solidFill>
                      <a:schemeClr val="tx2">
                        <a:lumMod val="75000"/>
                      </a:schemeClr>
                    </a:solidFill>
                  </a:tcPr>
                </a:tc>
                <a:tc>
                  <a:txBody>
                    <a:bodyPr/>
                    <a:lstStyle/>
                    <a:p>
                      <a:pPr algn="ctr">
                        <a:spcBef>
                          <a:spcPts val="0"/>
                        </a:spcBef>
                        <a:buNone/>
                      </a:pPr>
                      <a:r>
                        <a:rPr lang="en" sz="1800" b="1" dirty="0"/>
                        <a:t>RECOMMENDATION</a:t>
                      </a:r>
                    </a:p>
                  </a:txBody>
                  <a:tcPr marL="91425" marR="91425" marT="91425" marB="91425">
                    <a:solidFill>
                      <a:schemeClr val="tx2">
                        <a:lumMod val="75000"/>
                      </a:schemeClr>
                    </a:solidFill>
                  </a:tcPr>
                </a:tc>
              </a:tr>
              <a:tr h="773454">
                <a:tc>
                  <a:txBody>
                    <a:bodyPr/>
                    <a:lstStyle/>
                    <a:p>
                      <a:pPr>
                        <a:spcBef>
                          <a:spcPts val="0"/>
                        </a:spcBef>
                        <a:buNone/>
                      </a:pPr>
                      <a:r>
                        <a:rPr lang="en"/>
                        <a:t>USPSTF</a:t>
                      </a:r>
                    </a:p>
                  </a:txBody>
                  <a:tcPr marL="91425" marR="91425" marT="91425" marB="91425"/>
                </a:tc>
                <a:tc>
                  <a:txBody>
                    <a:bodyPr/>
                    <a:lstStyle/>
                    <a:p>
                      <a:pPr>
                        <a:spcBef>
                          <a:spcPts val="0"/>
                        </a:spcBef>
                        <a:buNone/>
                      </a:pPr>
                      <a:r>
                        <a:rPr lang="en" dirty="0"/>
                        <a:t>“D” - recommends against teaching BSE</a:t>
                      </a:r>
                    </a:p>
                  </a:txBody>
                  <a:tcPr marL="91425" marR="91425" marT="91425" marB="91425"/>
                </a:tc>
              </a:tr>
              <a:tr h="773454">
                <a:tc>
                  <a:txBody>
                    <a:bodyPr/>
                    <a:lstStyle/>
                    <a:p>
                      <a:pPr>
                        <a:spcBef>
                          <a:spcPts val="0"/>
                        </a:spcBef>
                        <a:buNone/>
                      </a:pPr>
                      <a:r>
                        <a:rPr lang="en"/>
                        <a:t>ACOG</a:t>
                      </a:r>
                    </a:p>
                  </a:txBody>
                  <a:tcPr marL="91425" marR="91425" marT="91425" marB="91425"/>
                </a:tc>
                <a:tc>
                  <a:txBody>
                    <a:bodyPr/>
                    <a:lstStyle/>
                    <a:p>
                      <a:pPr>
                        <a:spcBef>
                          <a:spcPts val="0"/>
                        </a:spcBef>
                        <a:buNone/>
                      </a:pPr>
                      <a:r>
                        <a:rPr lang="en"/>
                        <a:t>BSA 20 yo and older</a:t>
                      </a:r>
                    </a:p>
                  </a:txBody>
                  <a:tcPr marL="91425" marR="91425" marT="91425" marB="91425"/>
                </a:tc>
              </a:tr>
              <a:tr h="773454">
                <a:tc>
                  <a:txBody>
                    <a:bodyPr/>
                    <a:lstStyle/>
                    <a:p>
                      <a:pPr>
                        <a:spcBef>
                          <a:spcPts val="0"/>
                        </a:spcBef>
                        <a:buNone/>
                      </a:pPr>
                      <a:r>
                        <a:rPr lang="en"/>
                        <a:t>ACS</a:t>
                      </a:r>
                    </a:p>
                  </a:txBody>
                  <a:tcPr marL="91425" marR="91425" marT="91425" marB="91425"/>
                </a:tc>
                <a:tc>
                  <a:txBody>
                    <a:bodyPr/>
                    <a:lstStyle/>
                    <a:p>
                      <a:pPr>
                        <a:spcBef>
                          <a:spcPts val="0"/>
                        </a:spcBef>
                        <a:buNone/>
                      </a:pPr>
                      <a:r>
                        <a:rPr lang="en"/>
                        <a:t>BSE optional starting in 20’s</a:t>
                      </a:r>
                    </a:p>
                  </a:txBody>
                  <a:tcPr marL="91425" marR="91425" marT="91425" marB="91425"/>
                </a:tc>
              </a:tr>
              <a:tr h="815030">
                <a:tc>
                  <a:txBody>
                    <a:bodyPr/>
                    <a:lstStyle/>
                    <a:p>
                      <a:pPr>
                        <a:spcBef>
                          <a:spcPts val="0"/>
                        </a:spcBef>
                        <a:buNone/>
                      </a:pPr>
                      <a:r>
                        <a:rPr lang="en"/>
                        <a:t>QFP</a:t>
                      </a:r>
                    </a:p>
                  </a:txBody>
                  <a:tcPr marL="91425" marR="91425" marT="91425" marB="91425"/>
                </a:tc>
                <a:tc>
                  <a:txBody>
                    <a:bodyPr/>
                    <a:lstStyle/>
                    <a:p>
                      <a:pPr>
                        <a:spcBef>
                          <a:spcPts val="0"/>
                        </a:spcBef>
                        <a:buNone/>
                      </a:pPr>
                      <a:r>
                        <a:rPr lang="en" dirty="0"/>
                        <a:t>“USPSTF recommends against teaching breast self-examination”</a:t>
                      </a:r>
                    </a:p>
                  </a:txBody>
                  <a:tcPr marL="91425" marR="91425" marT="91425" marB="91425"/>
                </a:tc>
              </a:tr>
            </a:tbl>
          </a:graphicData>
        </a:graphic>
      </p:graphicFrame>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pic>
        <p:nvPicPr>
          <p:cNvPr id="31" name="Shape 31"/>
          <p:cNvPicPr preferRelativeResize="0"/>
          <p:nvPr/>
        </p:nvPicPr>
        <p:blipFill>
          <a:blip r:embed="rId3"/>
          <a:stretch>
            <a:fillRect/>
          </a:stretch>
        </p:blipFill>
        <p:spPr>
          <a:xfrm>
            <a:off x="2286000" y="0"/>
            <a:ext cx="4495800" cy="5143500"/>
          </a:xfrm>
          <a:prstGeom prst="rect">
            <a:avLst/>
          </a:prstGeom>
          <a:ln/>
        </p:spPr>
        <p:style>
          <a:lnRef idx="2">
            <a:schemeClr val="accent3"/>
          </a:lnRef>
          <a:fillRef idx="1">
            <a:schemeClr val="lt1"/>
          </a:fillRef>
          <a:effectRef idx="0">
            <a:schemeClr val="accent3"/>
          </a:effectRef>
          <a:fontRef idx="minor">
            <a:schemeClr val="dk1"/>
          </a:fontRef>
        </p:style>
      </p:pic>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990600"/>
          </a:xfrm>
        </p:spPr>
        <p:txBody>
          <a:bodyPr>
            <a:normAutofit fontScale="90000"/>
          </a:bodyPr>
          <a:lstStyle/>
          <a:p>
            <a:pPr algn="ctr"/>
            <a:r>
              <a:rPr lang="en-US" dirty="0" smtClean="0"/>
              <a:t>SUMMARY OF QFP SCREENING RECOMMENDATIONS</a:t>
            </a:r>
            <a:endParaRPr lang="en-US" dirty="0"/>
          </a:p>
        </p:txBody>
      </p:sp>
      <p:sp>
        <p:nvSpPr>
          <p:cNvPr id="3" name="Text Placeholder 2"/>
          <p:cNvSpPr>
            <a:spLocks noGrp="1"/>
          </p:cNvSpPr>
          <p:nvPr>
            <p:ph type="body" idx="1"/>
          </p:nvPr>
        </p:nvSpPr>
        <p:spPr/>
        <p:txBody>
          <a:bodyPr>
            <a:normAutofit/>
          </a:bodyPr>
          <a:lstStyle/>
          <a:p>
            <a:pPr>
              <a:buFont typeface="Arial" pitchFamily="34" charset="0"/>
              <a:buChar char="•"/>
            </a:pPr>
            <a:r>
              <a:rPr lang="en-US" dirty="0" smtClean="0"/>
              <a:t>Clinical breast exams can be performed based on ACOG recommendation (q1-3 yrs 20-39yo, then annually &gt;40yo) </a:t>
            </a:r>
          </a:p>
          <a:p>
            <a:pPr>
              <a:buFont typeface="Arial" pitchFamily="34" charset="0"/>
              <a:buChar char="•"/>
            </a:pPr>
            <a:r>
              <a:rPr lang="en-US" dirty="0" smtClean="0"/>
              <a:t>Mammogram biennially 50-74yo,&lt;50 if other conditions support doing so</a:t>
            </a:r>
          </a:p>
          <a:p>
            <a:pPr>
              <a:buFont typeface="Arial" pitchFamily="34" charset="0"/>
              <a:buChar char="•"/>
            </a:pPr>
            <a:r>
              <a:rPr lang="en-US" dirty="0" smtClean="0"/>
              <a:t> Do not teach breast self-examination</a:t>
            </a:r>
          </a:p>
          <a:p>
            <a:pPr>
              <a:buFont typeface="Arial" pitchFamily="34" charset="0"/>
              <a:buChar char="•"/>
            </a:pPr>
            <a:r>
              <a:rPr lang="en-US" dirty="0" smtClean="0"/>
              <a:t>Refer for genetic counseling if risk is increased</a:t>
            </a:r>
          </a:p>
          <a:p>
            <a:pPr>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enedcou\AppData\Local\Microsoft\Windows\Temporary Internet Files\Content.IE5\LR9FAE80\MP900448626[1].jpg"/>
          <p:cNvPicPr>
            <a:picLocks noChangeAspect="1" noChangeArrowheads="1"/>
          </p:cNvPicPr>
          <p:nvPr/>
        </p:nvPicPr>
        <p:blipFill>
          <a:blip r:embed="rId3"/>
          <a:srcRect/>
          <a:stretch>
            <a:fillRect/>
          </a:stretch>
        </p:blipFill>
        <p:spPr bwMode="auto">
          <a:xfrm>
            <a:off x="3276600" y="0"/>
            <a:ext cx="2413000" cy="1809750"/>
          </a:xfrm>
          <a:prstGeom prst="rect">
            <a:avLst/>
          </a:prstGeom>
          <a:noFill/>
        </p:spPr>
      </p:pic>
      <p:pic>
        <p:nvPicPr>
          <p:cNvPr id="1027" name="Picture 3" descr="C:\Users\benedcou\AppData\Local\Microsoft\Windows\Temporary Internet Files\Content.IE5\LWOTVII2\MP900424377[1].jpg"/>
          <p:cNvPicPr>
            <a:picLocks noChangeAspect="1" noChangeArrowheads="1"/>
          </p:cNvPicPr>
          <p:nvPr/>
        </p:nvPicPr>
        <p:blipFill>
          <a:blip r:embed="rId4"/>
          <a:srcRect/>
          <a:stretch>
            <a:fillRect/>
          </a:stretch>
        </p:blipFill>
        <p:spPr bwMode="auto">
          <a:xfrm>
            <a:off x="6019800" y="1428750"/>
            <a:ext cx="2038350" cy="2038350"/>
          </a:xfrm>
          <a:prstGeom prst="rect">
            <a:avLst/>
          </a:prstGeom>
          <a:noFill/>
        </p:spPr>
      </p:pic>
      <p:pic>
        <p:nvPicPr>
          <p:cNvPr id="1029" name="Picture 5" descr="C:\Users\benedcou\AppData\Local\Microsoft\Windows\Temporary Internet Files\Content.IE5\LR9FAE80\MP900422149[1].jpg"/>
          <p:cNvPicPr>
            <a:picLocks noChangeAspect="1" noChangeArrowheads="1"/>
          </p:cNvPicPr>
          <p:nvPr/>
        </p:nvPicPr>
        <p:blipFill>
          <a:blip r:embed="rId5"/>
          <a:srcRect/>
          <a:stretch>
            <a:fillRect/>
          </a:stretch>
        </p:blipFill>
        <p:spPr bwMode="auto">
          <a:xfrm>
            <a:off x="3276600" y="3105150"/>
            <a:ext cx="2344202" cy="1558528"/>
          </a:xfrm>
          <a:prstGeom prst="rect">
            <a:avLst/>
          </a:prstGeom>
          <a:noFill/>
        </p:spPr>
      </p:pic>
      <p:pic>
        <p:nvPicPr>
          <p:cNvPr id="1030" name="Picture 6" descr="C:\Users\benedcou\AppData\Local\Microsoft\Windows\Temporary Internet Files\Content.IE5\GYA9R3PC\MP900438746[1].jpg"/>
          <p:cNvPicPr>
            <a:picLocks noChangeAspect="1" noChangeArrowheads="1"/>
          </p:cNvPicPr>
          <p:nvPr/>
        </p:nvPicPr>
        <p:blipFill>
          <a:blip r:embed="rId6"/>
          <a:srcRect/>
          <a:stretch>
            <a:fillRect/>
          </a:stretch>
        </p:blipFill>
        <p:spPr bwMode="auto">
          <a:xfrm>
            <a:off x="1295400" y="1428750"/>
            <a:ext cx="1757363" cy="2343150"/>
          </a:xfrm>
          <a:prstGeom prst="rect">
            <a:avLst/>
          </a:prstGeom>
          <a:noFill/>
        </p:spPr>
      </p:pic>
      <p:sp>
        <p:nvSpPr>
          <p:cNvPr id="9" name="TextBox 8"/>
          <p:cNvSpPr txBox="1"/>
          <p:nvPr/>
        </p:nvSpPr>
        <p:spPr>
          <a:xfrm>
            <a:off x="3429000" y="1733550"/>
            <a:ext cx="190500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b="1" dirty="0" smtClean="0"/>
              <a:t>ASSESS RISK</a:t>
            </a:r>
            <a:endParaRPr lang="en-US" sz="1600" b="1" dirty="0"/>
          </a:p>
        </p:txBody>
      </p:sp>
      <p:sp>
        <p:nvSpPr>
          <p:cNvPr id="10" name="TextBox 9"/>
          <p:cNvSpPr txBox="1"/>
          <p:nvPr/>
        </p:nvSpPr>
        <p:spPr>
          <a:xfrm>
            <a:off x="6019800" y="3562350"/>
            <a:ext cx="213360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b="1" dirty="0" smtClean="0"/>
              <a:t>DISCUSS OPTIONS</a:t>
            </a:r>
            <a:endParaRPr lang="en-US" sz="1600" b="1" dirty="0"/>
          </a:p>
        </p:txBody>
      </p:sp>
      <p:sp>
        <p:nvSpPr>
          <p:cNvPr id="11" name="TextBox 10"/>
          <p:cNvSpPr txBox="1"/>
          <p:nvPr/>
        </p:nvSpPr>
        <p:spPr>
          <a:xfrm>
            <a:off x="3276600" y="4804946"/>
            <a:ext cx="228600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b="1" dirty="0" smtClean="0"/>
              <a:t>FORMULATE PLAN</a:t>
            </a:r>
            <a:endParaRPr lang="en-US" sz="1600" b="1" dirty="0"/>
          </a:p>
        </p:txBody>
      </p:sp>
      <p:sp>
        <p:nvSpPr>
          <p:cNvPr id="12" name="TextBox 11"/>
          <p:cNvSpPr txBox="1"/>
          <p:nvPr/>
        </p:nvSpPr>
        <p:spPr>
          <a:xfrm>
            <a:off x="1066800" y="3790950"/>
            <a:ext cx="2057400"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b="1" dirty="0" smtClean="0"/>
              <a:t>EDUCATE &amp; VERIFY UNDERSTANDING</a:t>
            </a:r>
            <a:endParaRPr lang="en-US"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SHARED DECISION MAKING</a:t>
            </a:r>
            <a:endParaRPr lang="en-US" dirty="0"/>
          </a:p>
        </p:txBody>
      </p:sp>
      <p:sp>
        <p:nvSpPr>
          <p:cNvPr id="3" name="Text Placeholder 2"/>
          <p:cNvSpPr>
            <a:spLocks noGrp="1"/>
          </p:cNvSpPr>
          <p:nvPr>
            <p:ph type="body" idx="1"/>
          </p:nvPr>
        </p:nvSpPr>
        <p:spPr/>
        <p:txBody>
          <a:bodyPr/>
          <a:lstStyle/>
          <a:p>
            <a:pPr>
              <a:buFont typeface="Arial" pitchFamily="34" charset="0"/>
              <a:buChar char="•"/>
            </a:pPr>
            <a:r>
              <a:rPr lang="en-US" dirty="0" smtClean="0"/>
              <a:t>Inform patient about issue needing decision</a:t>
            </a:r>
          </a:p>
          <a:p>
            <a:pPr>
              <a:buFont typeface="Arial" pitchFamily="34" charset="0"/>
              <a:buChar char="•"/>
            </a:pPr>
            <a:r>
              <a:rPr lang="en-US" dirty="0" smtClean="0"/>
              <a:t>Invite patient participation in the process</a:t>
            </a:r>
          </a:p>
          <a:p>
            <a:pPr>
              <a:buFont typeface="Arial" pitchFamily="34" charset="0"/>
              <a:buChar char="•"/>
            </a:pPr>
            <a:r>
              <a:rPr lang="en-US" dirty="0" smtClean="0"/>
              <a:t>Present benefits and harms</a:t>
            </a:r>
          </a:p>
          <a:p>
            <a:pPr>
              <a:buFont typeface="Arial" pitchFamily="34" charset="0"/>
              <a:buChar char="•"/>
            </a:pPr>
            <a:r>
              <a:rPr lang="en-US" dirty="0" smtClean="0"/>
              <a:t>Help patients achieve decisions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CLIENT EDUCATION on CBE</a:t>
            </a:r>
            <a:endParaRPr lang="en-US" dirty="0"/>
          </a:p>
        </p:txBody>
      </p:sp>
      <p:sp>
        <p:nvSpPr>
          <p:cNvPr id="3" name="Text Placeholder 2"/>
          <p:cNvSpPr>
            <a:spLocks noGrp="1"/>
          </p:cNvSpPr>
          <p:nvPr>
            <p:ph type="body" idx="1"/>
          </p:nvPr>
        </p:nvSpPr>
        <p:spPr/>
        <p:txBody>
          <a:bodyPr/>
          <a:lstStyle/>
          <a:p>
            <a:pPr algn="ctr">
              <a:buNone/>
            </a:pPr>
            <a:r>
              <a:rPr lang="en-US" i="1" dirty="0" smtClean="0"/>
              <a:t>“We don’t have clear evidence that doing CBE actually helps to detect breast cancer.  If you ever have any symptoms in your breasts that you are worried about.. I am happy to examine your breasts. I will examine your breast every 1-3 years if you would like. ”</a:t>
            </a:r>
            <a:endParaRPr lang="en-US" i="1" dirty="0"/>
          </a:p>
        </p:txBody>
      </p:sp>
      <p:sp>
        <p:nvSpPr>
          <p:cNvPr id="4" name="TextBox 3"/>
          <p:cNvSpPr txBox="1"/>
          <p:nvPr/>
        </p:nvSpPr>
        <p:spPr>
          <a:xfrm>
            <a:off x="6324600" y="0"/>
            <a:ext cx="28194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800" b="1" dirty="0" smtClean="0"/>
              <a:t>AVERAGE RISK CLIENT</a:t>
            </a:r>
            <a:endParaRPr lang="en-US" sz="18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CLINICAL BREAST EXAM</a:t>
            </a:r>
            <a:endParaRPr lang="en-US" dirty="0"/>
          </a:p>
        </p:txBody>
      </p:sp>
      <p:sp>
        <p:nvSpPr>
          <p:cNvPr id="4" name="Text Placeholder 3"/>
          <p:cNvSpPr>
            <a:spLocks noGrp="1"/>
          </p:cNvSpPr>
          <p:nvPr>
            <p:ph type="body" idx="1"/>
          </p:nvPr>
        </p:nvSpPr>
        <p:spPr>
          <a:solidFill>
            <a:schemeClr val="tx2">
              <a:lumMod val="75000"/>
            </a:schemeClr>
          </a:solidFill>
        </p:spPr>
        <p:style>
          <a:lnRef idx="1">
            <a:schemeClr val="accent2"/>
          </a:lnRef>
          <a:fillRef idx="2">
            <a:schemeClr val="accent2"/>
          </a:fillRef>
          <a:effectRef idx="1">
            <a:schemeClr val="accent2"/>
          </a:effectRef>
          <a:fontRef idx="minor">
            <a:schemeClr val="dk1"/>
          </a:fontRef>
        </p:style>
        <p:txBody>
          <a:bodyPr/>
          <a:lstStyle/>
          <a:p>
            <a:pPr algn="ctr">
              <a:buNone/>
            </a:pPr>
            <a:r>
              <a:rPr lang="en-US" dirty="0" smtClean="0"/>
              <a:t>BENEFITS</a:t>
            </a:r>
          </a:p>
          <a:p>
            <a:pPr>
              <a:buFont typeface="Arial" pitchFamily="34" charset="0"/>
              <a:buChar char="•"/>
            </a:pPr>
            <a:r>
              <a:rPr lang="en-US" dirty="0" smtClean="0"/>
              <a:t>Potential to find a mass or other symptom that results in cancer detection</a:t>
            </a:r>
          </a:p>
          <a:p>
            <a:pPr>
              <a:buFont typeface="Arial" pitchFamily="34" charset="0"/>
              <a:buChar char="•"/>
            </a:pPr>
            <a:endParaRPr lang="en-US" dirty="0" smtClean="0"/>
          </a:p>
          <a:p>
            <a:pPr>
              <a:buFont typeface="Arial" pitchFamily="34" charset="0"/>
              <a:buChar char="•"/>
            </a:pPr>
            <a:endParaRPr lang="en-US" dirty="0"/>
          </a:p>
        </p:txBody>
      </p:sp>
      <p:sp>
        <p:nvSpPr>
          <p:cNvPr id="5" name="Text Placeholder 4"/>
          <p:cNvSpPr>
            <a:spLocks noGrp="1"/>
          </p:cNvSpPr>
          <p:nvPr>
            <p:ph type="body" idx="2"/>
          </p:nvPr>
        </p:nvSpPr>
        <p:spPr>
          <a:solidFill>
            <a:schemeClr val="tx2">
              <a:lumMod val="75000"/>
            </a:schemeClr>
          </a:solidFill>
        </p:spPr>
        <p:style>
          <a:lnRef idx="1">
            <a:schemeClr val="accent1"/>
          </a:lnRef>
          <a:fillRef idx="2">
            <a:schemeClr val="accent1"/>
          </a:fillRef>
          <a:effectRef idx="1">
            <a:schemeClr val="accent1"/>
          </a:effectRef>
          <a:fontRef idx="minor">
            <a:schemeClr val="dk1"/>
          </a:fontRef>
        </p:style>
        <p:txBody>
          <a:bodyPr>
            <a:normAutofit lnSpcReduction="10000"/>
          </a:bodyPr>
          <a:lstStyle/>
          <a:p>
            <a:pPr algn="ctr">
              <a:buNone/>
            </a:pPr>
            <a:r>
              <a:rPr lang="en-US" dirty="0" smtClean="0"/>
              <a:t>HARMS</a:t>
            </a:r>
          </a:p>
          <a:p>
            <a:pPr>
              <a:buFont typeface="Arial" pitchFamily="34" charset="0"/>
              <a:buChar char="•"/>
            </a:pPr>
            <a:r>
              <a:rPr lang="en-US" dirty="0" smtClean="0"/>
              <a:t>False Positives (and subsequent additional imaging, biopsies, anxiety)</a:t>
            </a:r>
          </a:p>
          <a:p>
            <a:pPr>
              <a:buFont typeface="Arial" pitchFamily="34" charset="0"/>
              <a:buChar char="•"/>
            </a:pPr>
            <a:r>
              <a:rPr lang="en-US" dirty="0" smtClean="0"/>
              <a:t>False Negatives (and failure to diagnosis cancer)</a:t>
            </a:r>
          </a:p>
          <a:p>
            <a:pPr>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1070372"/>
          </a:xfrm>
        </p:spPr>
        <p:txBody>
          <a:bodyPr>
            <a:normAutofit fontScale="90000"/>
          </a:bodyPr>
          <a:lstStyle/>
          <a:p>
            <a:pPr algn="l"/>
            <a:r>
              <a:rPr lang="en-US" dirty="0" smtClean="0"/>
              <a:t>CLIENT EDUCATION on MAMMOGRAPHY</a:t>
            </a:r>
            <a:endParaRPr lang="en-US" dirty="0"/>
          </a:p>
        </p:txBody>
      </p:sp>
      <p:sp>
        <p:nvSpPr>
          <p:cNvPr id="3" name="Text Placeholder 2"/>
          <p:cNvSpPr>
            <a:spLocks noGrp="1"/>
          </p:cNvSpPr>
          <p:nvPr>
            <p:ph type="body" idx="1"/>
          </p:nvPr>
        </p:nvSpPr>
        <p:spPr/>
        <p:txBody>
          <a:bodyPr>
            <a:normAutofit lnSpcReduction="10000"/>
          </a:bodyPr>
          <a:lstStyle/>
          <a:p>
            <a:pPr>
              <a:buFont typeface="Arial" pitchFamily="34" charset="0"/>
              <a:buChar char="•"/>
            </a:pPr>
            <a:r>
              <a:rPr lang="en-US" dirty="0" smtClean="0"/>
              <a:t> </a:t>
            </a:r>
            <a:r>
              <a:rPr lang="en-US" i="1" dirty="0" smtClean="0"/>
              <a:t>You are at average risk for breast cancer</a:t>
            </a:r>
          </a:p>
          <a:p>
            <a:pPr>
              <a:buFont typeface="Arial" pitchFamily="34" charset="0"/>
              <a:buChar char="•"/>
            </a:pPr>
            <a:r>
              <a:rPr lang="en-US" i="1" dirty="0" smtClean="0"/>
              <a:t>It is recommended that you have a mammogram every 2 yrs between 50-74yo</a:t>
            </a:r>
          </a:p>
          <a:p>
            <a:pPr>
              <a:buFont typeface="Arial" pitchFamily="34" charset="0"/>
              <a:buChar char="•"/>
            </a:pPr>
            <a:r>
              <a:rPr lang="en-US" i="1" dirty="0" smtClean="0"/>
              <a:t>The decision to have a mammogram before 50 is yours</a:t>
            </a:r>
          </a:p>
          <a:p>
            <a:pPr>
              <a:buFont typeface="Arial" pitchFamily="34" charset="0"/>
              <a:buChar char="•"/>
            </a:pPr>
            <a:r>
              <a:rPr lang="en-US" i="1" dirty="0" smtClean="0"/>
              <a:t>You should make this decision based on looking at the benefits and harms of mammograms</a:t>
            </a:r>
          </a:p>
          <a:p>
            <a:pPr>
              <a:buFont typeface="Arial" pitchFamily="34" charset="0"/>
              <a:buChar char="•"/>
            </a:pPr>
            <a:endParaRPr lang="en-US" i="1" dirty="0" smtClean="0"/>
          </a:p>
          <a:p>
            <a:pPr>
              <a:buFont typeface="Arial" pitchFamily="34" charset="0"/>
              <a:buChar char="•"/>
            </a:pPr>
            <a:endParaRPr lang="en-US" dirty="0"/>
          </a:p>
        </p:txBody>
      </p:sp>
      <p:sp>
        <p:nvSpPr>
          <p:cNvPr id="4" name="TextBox 3"/>
          <p:cNvSpPr txBox="1"/>
          <p:nvPr/>
        </p:nvSpPr>
        <p:spPr>
          <a:xfrm>
            <a:off x="6324600" y="0"/>
            <a:ext cx="28194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800" b="1" dirty="0" smtClean="0"/>
              <a:t>AVERAGE RISK CLIENT</a:t>
            </a:r>
            <a:endParaRPr lang="en-US" sz="18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MAMMOGRAPHY</a:t>
            </a:r>
            <a:endParaRPr lang="en-US" dirty="0"/>
          </a:p>
        </p:txBody>
      </p:sp>
      <p:sp>
        <p:nvSpPr>
          <p:cNvPr id="4" name="Text Placeholder 3"/>
          <p:cNvSpPr>
            <a:spLocks noGrp="1"/>
          </p:cNvSpPr>
          <p:nvPr>
            <p:ph type="body" idx="1"/>
          </p:nvPr>
        </p:nvSpPr>
        <p:spPr>
          <a:solidFill>
            <a:schemeClr val="tx2">
              <a:lumMod val="75000"/>
            </a:schemeClr>
          </a:solidFill>
        </p:spPr>
        <p:style>
          <a:lnRef idx="1">
            <a:schemeClr val="accent2"/>
          </a:lnRef>
          <a:fillRef idx="2">
            <a:schemeClr val="accent2"/>
          </a:fillRef>
          <a:effectRef idx="1">
            <a:schemeClr val="accent2"/>
          </a:effectRef>
          <a:fontRef idx="minor">
            <a:schemeClr val="dk1"/>
          </a:fontRef>
        </p:style>
        <p:txBody>
          <a:bodyPr/>
          <a:lstStyle/>
          <a:p>
            <a:pPr algn="ctr">
              <a:buNone/>
            </a:pPr>
            <a:r>
              <a:rPr lang="en-US" dirty="0" smtClean="0"/>
              <a:t>BENEFITS</a:t>
            </a:r>
          </a:p>
          <a:p>
            <a:pPr>
              <a:buFont typeface="Arial" pitchFamily="34" charset="0"/>
              <a:buChar char="•"/>
            </a:pPr>
            <a:r>
              <a:rPr lang="en-US" dirty="0" smtClean="0"/>
              <a:t>Potential detection of breast cancer</a:t>
            </a:r>
          </a:p>
          <a:p>
            <a:pPr>
              <a:buFont typeface="Arial" pitchFamily="34" charset="0"/>
              <a:buChar char="•"/>
            </a:pPr>
            <a:endParaRPr lang="en-US" dirty="0"/>
          </a:p>
        </p:txBody>
      </p:sp>
      <p:sp>
        <p:nvSpPr>
          <p:cNvPr id="5" name="Text Placeholder 4"/>
          <p:cNvSpPr>
            <a:spLocks noGrp="1"/>
          </p:cNvSpPr>
          <p:nvPr>
            <p:ph type="body" idx="2"/>
          </p:nvPr>
        </p:nvSpPr>
        <p:spPr>
          <a:solidFill>
            <a:schemeClr val="tx2">
              <a:lumMod val="75000"/>
            </a:schemeClr>
          </a:solidFill>
        </p:spPr>
        <p:style>
          <a:lnRef idx="1">
            <a:schemeClr val="accent1"/>
          </a:lnRef>
          <a:fillRef idx="2">
            <a:schemeClr val="accent1"/>
          </a:fillRef>
          <a:effectRef idx="1">
            <a:schemeClr val="accent1"/>
          </a:effectRef>
          <a:fontRef idx="minor">
            <a:schemeClr val="dk1"/>
          </a:fontRef>
        </p:style>
        <p:txBody>
          <a:bodyPr/>
          <a:lstStyle/>
          <a:p>
            <a:pPr algn="ctr">
              <a:buNone/>
            </a:pPr>
            <a:r>
              <a:rPr lang="en-US" dirty="0" smtClean="0"/>
              <a:t>HARMS</a:t>
            </a:r>
          </a:p>
          <a:p>
            <a:pPr>
              <a:buFont typeface="Arial" pitchFamily="34" charset="0"/>
              <a:buChar char="•"/>
            </a:pPr>
            <a:r>
              <a:rPr lang="en-US" dirty="0" smtClean="0"/>
              <a:t>Radiation Exposure</a:t>
            </a:r>
          </a:p>
          <a:p>
            <a:pPr>
              <a:buFont typeface="Arial" pitchFamily="34" charset="0"/>
              <a:buChar char="•"/>
            </a:pPr>
            <a:r>
              <a:rPr lang="en-US" dirty="0" smtClean="0"/>
              <a:t>Pain</a:t>
            </a:r>
          </a:p>
          <a:p>
            <a:pPr>
              <a:buFont typeface="Arial" pitchFamily="34" charset="0"/>
              <a:buChar char="•"/>
            </a:pPr>
            <a:r>
              <a:rPr lang="en-US" dirty="0" smtClean="0"/>
              <a:t>Anxiety, Distress</a:t>
            </a:r>
          </a:p>
          <a:p>
            <a:pPr>
              <a:buFont typeface="Arial" pitchFamily="34" charset="0"/>
              <a:buChar char="•"/>
            </a:pPr>
            <a:r>
              <a:rPr lang="en-US" dirty="0" smtClean="0"/>
              <a:t>False Positives</a:t>
            </a:r>
          </a:p>
          <a:p>
            <a:pPr>
              <a:buFont typeface="Arial" pitchFamily="34" charset="0"/>
              <a:buChar char="•"/>
            </a:pPr>
            <a:r>
              <a:rPr lang="en-US" dirty="0" err="1" smtClean="0"/>
              <a:t>Overdiagnosis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8150"/>
            <a:ext cx="8229600" cy="990600"/>
          </a:xfrm>
        </p:spPr>
        <p:txBody>
          <a:bodyPr>
            <a:normAutofit fontScale="90000"/>
          </a:bodyPr>
          <a:lstStyle/>
          <a:p>
            <a:pPr algn="l"/>
            <a:r>
              <a:rPr lang="en-US" dirty="0" smtClean="0"/>
              <a:t>CLIENT EDUCATION on </a:t>
            </a:r>
            <a:br>
              <a:rPr lang="en-US" dirty="0" smtClean="0"/>
            </a:br>
            <a:r>
              <a:rPr lang="en-US" dirty="0" smtClean="0"/>
              <a:t>BREAST SELF-EXAM</a:t>
            </a:r>
            <a:endParaRPr lang="en-US" dirty="0"/>
          </a:p>
        </p:txBody>
      </p:sp>
      <p:sp>
        <p:nvSpPr>
          <p:cNvPr id="3" name="Text Placeholder 2"/>
          <p:cNvSpPr>
            <a:spLocks noGrp="1"/>
          </p:cNvSpPr>
          <p:nvPr>
            <p:ph type="body" idx="1"/>
          </p:nvPr>
        </p:nvSpPr>
        <p:spPr/>
        <p:txBody>
          <a:bodyPr/>
          <a:lstStyle/>
          <a:p>
            <a:pPr>
              <a:buFont typeface="Arial" pitchFamily="34" charset="0"/>
              <a:buChar char="•"/>
            </a:pPr>
            <a:r>
              <a:rPr lang="en-US" dirty="0" smtClean="0"/>
              <a:t> </a:t>
            </a:r>
            <a:r>
              <a:rPr lang="en-US" i="1" dirty="0" smtClean="0"/>
              <a:t>Breast self-exam is not likely to find cancer</a:t>
            </a:r>
          </a:p>
          <a:p>
            <a:pPr>
              <a:buFont typeface="Arial" pitchFamily="34" charset="0"/>
              <a:buChar char="•"/>
            </a:pPr>
            <a:r>
              <a:rPr lang="en-US" i="1" dirty="0" smtClean="0"/>
              <a:t>You do not need to check your breasts every month</a:t>
            </a:r>
          </a:p>
          <a:p>
            <a:pPr>
              <a:buFont typeface="Arial" pitchFamily="34" charset="0"/>
              <a:buChar char="•"/>
            </a:pPr>
            <a:r>
              <a:rPr lang="en-US" i="1" dirty="0" smtClean="0"/>
              <a:t>Know what your normal anatomy feels like</a:t>
            </a:r>
          </a:p>
          <a:p>
            <a:pPr>
              <a:buFont typeface="Arial" pitchFamily="34" charset="0"/>
              <a:buChar char="•"/>
            </a:pPr>
            <a:r>
              <a:rPr lang="en-US" i="1" dirty="0" smtClean="0"/>
              <a:t>See a clinician if you have any concerns</a:t>
            </a:r>
            <a:endParaRPr lang="en-US" dirty="0"/>
          </a:p>
        </p:txBody>
      </p:sp>
      <p:sp>
        <p:nvSpPr>
          <p:cNvPr id="4" name="TextBox 3"/>
          <p:cNvSpPr txBox="1"/>
          <p:nvPr/>
        </p:nvSpPr>
        <p:spPr>
          <a:xfrm>
            <a:off x="6324600" y="0"/>
            <a:ext cx="28194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800" b="1" dirty="0" smtClean="0"/>
              <a:t>AVERAGE RISK CLIENT</a:t>
            </a:r>
            <a:endParaRPr lang="en-US" sz="18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BREAST SELF EXAMINATION</a:t>
            </a:r>
            <a:endParaRPr lang="en-US" dirty="0"/>
          </a:p>
        </p:txBody>
      </p:sp>
      <p:sp>
        <p:nvSpPr>
          <p:cNvPr id="4" name="Text Placeholder 3"/>
          <p:cNvSpPr>
            <a:spLocks noGrp="1"/>
          </p:cNvSpPr>
          <p:nvPr>
            <p:ph type="body" idx="1"/>
          </p:nvPr>
        </p:nvSpPr>
        <p:spPr>
          <a:solidFill>
            <a:schemeClr val="tx2">
              <a:lumMod val="75000"/>
            </a:schemeClr>
          </a:solidFill>
        </p:spPr>
        <p:style>
          <a:lnRef idx="1">
            <a:schemeClr val="accent2"/>
          </a:lnRef>
          <a:fillRef idx="2">
            <a:schemeClr val="accent2"/>
          </a:fillRef>
          <a:effectRef idx="1">
            <a:schemeClr val="accent2"/>
          </a:effectRef>
          <a:fontRef idx="minor">
            <a:schemeClr val="dk1"/>
          </a:fontRef>
        </p:style>
        <p:txBody>
          <a:bodyPr>
            <a:normAutofit lnSpcReduction="10000"/>
          </a:bodyPr>
          <a:lstStyle/>
          <a:p>
            <a:pPr algn="ctr">
              <a:buNone/>
            </a:pPr>
            <a:r>
              <a:rPr lang="en-US" dirty="0" smtClean="0"/>
              <a:t>BENEFITS</a:t>
            </a:r>
          </a:p>
          <a:p>
            <a:pPr>
              <a:buFont typeface="Arial" pitchFamily="34" charset="0"/>
              <a:buChar char="•"/>
            </a:pPr>
            <a:r>
              <a:rPr lang="en-US" dirty="0" smtClean="0"/>
              <a:t>Awareness of breast anatomy</a:t>
            </a:r>
          </a:p>
          <a:p>
            <a:pPr>
              <a:buFont typeface="Arial" pitchFamily="34" charset="0"/>
              <a:buChar char="•"/>
            </a:pPr>
            <a:r>
              <a:rPr lang="en-US" dirty="0" smtClean="0"/>
              <a:t>Potential to find a mass or other symptom that results in cancer detection</a:t>
            </a:r>
          </a:p>
          <a:p>
            <a:endParaRPr lang="en-US" dirty="0" smtClean="0"/>
          </a:p>
          <a:p>
            <a:pPr>
              <a:buFont typeface="Arial" pitchFamily="34" charset="0"/>
              <a:buChar char="•"/>
            </a:pPr>
            <a:endParaRPr lang="en-US" dirty="0"/>
          </a:p>
        </p:txBody>
      </p:sp>
      <p:sp>
        <p:nvSpPr>
          <p:cNvPr id="5" name="Text Placeholder 4"/>
          <p:cNvSpPr>
            <a:spLocks noGrp="1"/>
          </p:cNvSpPr>
          <p:nvPr>
            <p:ph type="body" idx="2"/>
          </p:nvPr>
        </p:nvSpPr>
        <p:spPr>
          <a:solidFill>
            <a:schemeClr val="tx2">
              <a:lumMod val="75000"/>
            </a:schemeClr>
          </a:solidFill>
        </p:spPr>
        <p:style>
          <a:lnRef idx="1">
            <a:schemeClr val="accent1"/>
          </a:lnRef>
          <a:fillRef idx="2">
            <a:schemeClr val="accent1"/>
          </a:fillRef>
          <a:effectRef idx="1">
            <a:schemeClr val="accent1"/>
          </a:effectRef>
          <a:fontRef idx="minor">
            <a:schemeClr val="dk1"/>
          </a:fontRef>
        </p:style>
        <p:txBody>
          <a:bodyPr>
            <a:normAutofit lnSpcReduction="10000"/>
          </a:bodyPr>
          <a:lstStyle/>
          <a:p>
            <a:pPr algn="ctr">
              <a:buNone/>
            </a:pPr>
            <a:r>
              <a:rPr lang="en-US" dirty="0" smtClean="0"/>
              <a:t>HARMS</a:t>
            </a:r>
          </a:p>
          <a:p>
            <a:pPr>
              <a:buFont typeface="Arial" pitchFamily="34" charset="0"/>
              <a:buChar char="•"/>
            </a:pPr>
            <a:r>
              <a:rPr lang="en-US" dirty="0" smtClean="0"/>
              <a:t>False Positives (and subsequent additional imaging, biopsies, anxiety)</a:t>
            </a:r>
          </a:p>
          <a:p>
            <a:pPr>
              <a:buFont typeface="Arial" pitchFamily="34" charset="0"/>
              <a:buChar char="•"/>
            </a:pPr>
            <a:r>
              <a:rPr lang="en-US" dirty="0" smtClean="0"/>
              <a:t>False Negatives (and failure to diagnosis cancer)</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What Is Breast Self Awareness?</a:t>
            </a:r>
            <a:endParaRPr lang="en-US" dirty="0"/>
          </a:p>
        </p:txBody>
      </p:sp>
      <p:sp>
        <p:nvSpPr>
          <p:cNvPr id="6" name="Text Placeholder 5"/>
          <p:cNvSpPr>
            <a:spLocks noGrp="1"/>
          </p:cNvSpPr>
          <p:nvPr>
            <p:ph type="body" idx="1"/>
          </p:nvPr>
        </p:nvSpPr>
        <p:spPr/>
        <p:txBody>
          <a:bodyPr/>
          <a:lstStyle/>
          <a:p>
            <a:pPr>
              <a:buFont typeface="Arial" pitchFamily="34" charset="0"/>
              <a:buChar char="•"/>
            </a:pPr>
            <a:r>
              <a:rPr lang="en-US" dirty="0" smtClean="0"/>
              <a:t>Women understanding the normal feel and texture of their breasts</a:t>
            </a:r>
          </a:p>
          <a:p>
            <a:pPr>
              <a:buFont typeface="Arial" pitchFamily="34" charset="0"/>
              <a:buChar char="•"/>
            </a:pPr>
            <a:r>
              <a:rPr lang="en-US" dirty="0" smtClean="0"/>
              <a:t>No specific interval or technique</a:t>
            </a:r>
          </a:p>
          <a:p>
            <a:pPr>
              <a:buFont typeface="Arial" pitchFamily="34" charset="0"/>
              <a:buChar char="•"/>
            </a:pPr>
            <a:r>
              <a:rPr lang="en-US" dirty="0" smtClean="0"/>
              <a:t>Goal is to be alert to changes</a:t>
            </a:r>
          </a:p>
          <a:p>
            <a:pPr>
              <a:buFont typeface="Arial" pitchFamily="34" charset="0"/>
              <a:buChar char="•"/>
            </a:pPr>
            <a:r>
              <a:rPr lang="en-US" dirty="0" smtClean="0"/>
              <a:t>ACOG recommends educating on BSA for women 20 and older</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Shape 36"/>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Disclosures</a:t>
            </a:r>
          </a:p>
        </p:txBody>
      </p:sp>
      <p:sp>
        <p:nvSpPr>
          <p:cNvPr id="37" name="Shape 37"/>
          <p:cNvSpPr txBox="1">
            <a:spLocks noGrp="1"/>
          </p:cNvSpPr>
          <p:nvPr>
            <p:ph type="body" idx="1"/>
          </p:nvPr>
        </p:nvSpPr>
        <p:spPr>
          <a:prstGeom prst="rect">
            <a:avLst/>
          </a:prstGeom>
        </p:spPr>
        <p:txBody>
          <a:bodyPr lIns="91425" tIns="91425" rIns="91425" bIns="91425" anchor="t" anchorCtr="0">
            <a:noAutofit/>
          </a:bodyPr>
          <a:lstStyle/>
          <a:p>
            <a:pPr>
              <a:spcBef>
                <a:spcPts val="0"/>
              </a:spcBef>
              <a:buNone/>
            </a:pPr>
            <a:r>
              <a:rPr lang="en"/>
              <a:t>Merck Nexplanon trainer </a:t>
            </a: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994172"/>
          </a:xfrm>
        </p:spPr>
        <p:txBody>
          <a:bodyPr>
            <a:normAutofit fontScale="90000"/>
          </a:bodyPr>
          <a:lstStyle/>
          <a:p>
            <a:pPr algn="ctr"/>
            <a:r>
              <a:rPr lang="en-US" dirty="0" smtClean="0"/>
              <a:t>CLIENT EDUCATION on RISK REDUCTION</a:t>
            </a:r>
            <a:endParaRPr lang="en-US" dirty="0"/>
          </a:p>
        </p:txBody>
      </p:sp>
      <p:sp>
        <p:nvSpPr>
          <p:cNvPr id="3" name="Text Placeholder 2"/>
          <p:cNvSpPr>
            <a:spLocks noGrp="1"/>
          </p:cNvSpPr>
          <p:nvPr>
            <p:ph type="body" idx="1"/>
          </p:nvPr>
        </p:nvSpPr>
        <p:spPr/>
        <p:txBody>
          <a:bodyPr/>
          <a:lstStyle/>
          <a:p>
            <a:pPr>
              <a:buFont typeface="Arial" pitchFamily="34" charset="0"/>
              <a:buChar char="•"/>
            </a:pPr>
            <a:r>
              <a:rPr lang="en-US" dirty="0" smtClean="0"/>
              <a:t>Limit alcohol consumption</a:t>
            </a:r>
          </a:p>
          <a:p>
            <a:pPr>
              <a:buFont typeface="Arial" pitchFamily="34" charset="0"/>
              <a:buChar char="•"/>
            </a:pPr>
            <a:r>
              <a:rPr lang="en-US" dirty="0" smtClean="0"/>
              <a:t>Don’t smoke tobacco</a:t>
            </a:r>
          </a:p>
          <a:p>
            <a:pPr>
              <a:buFont typeface="Arial" pitchFamily="34" charset="0"/>
              <a:buChar char="•"/>
            </a:pPr>
            <a:r>
              <a:rPr lang="en-US" dirty="0" smtClean="0"/>
              <a:t>Maintain ideal BMI</a:t>
            </a:r>
          </a:p>
          <a:p>
            <a:pPr>
              <a:buFont typeface="Arial" pitchFamily="34" charset="0"/>
              <a:buChar char="•"/>
            </a:pPr>
            <a:r>
              <a:rPr lang="en-US" dirty="0" smtClean="0"/>
              <a:t>Exercise regularly</a:t>
            </a:r>
          </a:p>
          <a:p>
            <a:pPr>
              <a:buFont typeface="Arial" pitchFamily="34" charset="0"/>
              <a:buChar char="•"/>
            </a:pPr>
            <a:r>
              <a:rPr lang="en-US" dirty="0" smtClean="0"/>
              <a:t>Limit dosing and total time on hormone therapy</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gobluetours.com/wp-content/uploads/2012/10/snorkel-excursion-1-640x400.jpg">
            <a:hlinkClick r:id="rId3"/>
          </p:cNvPr>
          <p:cNvPicPr>
            <a:picLocks noChangeAspect="1" noChangeArrowheads="1"/>
          </p:cNvPicPr>
          <p:nvPr/>
        </p:nvPicPr>
        <p:blipFill>
          <a:blip r:embed="rId4"/>
          <a:srcRect/>
          <a:stretch>
            <a:fillRect/>
          </a:stretch>
        </p:blipFill>
        <p:spPr bwMode="auto">
          <a:xfrm>
            <a:off x="0" y="0"/>
            <a:ext cx="9144000" cy="51435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Shape 42"/>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Session Objectives</a:t>
            </a:r>
          </a:p>
        </p:txBody>
      </p:sp>
      <p:sp>
        <p:nvSpPr>
          <p:cNvPr id="43" name="Shape 43"/>
          <p:cNvSpPr txBox="1">
            <a:spLocks noGrp="1"/>
          </p:cNvSpPr>
          <p:nvPr>
            <p:ph type="body" idx="1"/>
          </p:nvPr>
        </p:nvSpPr>
        <p:spPr>
          <a:xfrm>
            <a:off x="457200" y="971550"/>
            <a:ext cx="8229600" cy="3725680"/>
          </a:xfrm>
          <a:prstGeom prst="rect">
            <a:avLst/>
          </a:prstGeom>
        </p:spPr>
        <p:txBody>
          <a:bodyPr lIns="91425" tIns="91425" rIns="91425" bIns="91425" anchor="t" anchorCtr="0">
            <a:noAutofit/>
          </a:bodyPr>
          <a:lstStyle/>
          <a:p>
            <a:pPr>
              <a:spcBef>
                <a:spcPts val="0"/>
              </a:spcBef>
              <a:buFont typeface="Arial" pitchFamily="34" charset="0"/>
              <a:buChar char="•"/>
            </a:pPr>
            <a:r>
              <a:rPr lang="en-US" dirty="0" smtClean="0"/>
              <a:t>Explain the rationale for initiation and frequency of clinical breast exams to clients</a:t>
            </a:r>
          </a:p>
          <a:p>
            <a:pPr>
              <a:spcBef>
                <a:spcPts val="0"/>
              </a:spcBef>
              <a:buFont typeface="Arial" pitchFamily="34" charset="0"/>
              <a:buChar char="•"/>
            </a:pPr>
            <a:r>
              <a:rPr lang="en-US" dirty="0" smtClean="0"/>
              <a:t>Compare screening mammogram recommendations from USPSTF and ACOG</a:t>
            </a:r>
          </a:p>
          <a:p>
            <a:pPr>
              <a:spcBef>
                <a:spcPts val="0"/>
              </a:spcBef>
              <a:buFont typeface="Arial" pitchFamily="34" charset="0"/>
              <a:buChar char="•"/>
            </a:pPr>
            <a:r>
              <a:rPr lang="en-US" dirty="0" smtClean="0"/>
              <a:t>Develop a script to discuss breast self awareness with clients</a:t>
            </a:r>
          </a:p>
          <a:p>
            <a:pPr>
              <a:spcBef>
                <a:spcPts val="0"/>
              </a:spcBef>
              <a:buFont typeface="Arial" pitchFamily="34" charset="0"/>
              <a:buChar char="•"/>
            </a:pPr>
            <a:r>
              <a:rPr lang="en-US" dirty="0" smtClean="0"/>
              <a:t>Detect health history components that place a client at increased risk for breast cancer</a:t>
            </a:r>
            <a:endParaRPr dirty="0"/>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pic>
        <p:nvPicPr>
          <p:cNvPr id="47106" name="Picture 2" descr="https://novelexemplar.files.wordpress.com/2013/11/warning-mass-confusion-ahead.jpg">
            <a:hlinkClick r:id="rId3"/>
          </p:cNvPr>
          <p:cNvPicPr>
            <a:picLocks noChangeAspect="1" noChangeArrowheads="1"/>
          </p:cNvPicPr>
          <p:nvPr/>
        </p:nvPicPr>
        <p:blipFill>
          <a:blip r:embed="rId4"/>
          <a:srcRect/>
          <a:stretch>
            <a:fillRect/>
          </a:stretch>
        </p:blipFill>
        <p:spPr bwMode="auto">
          <a:xfrm>
            <a:off x="2133600" y="0"/>
            <a:ext cx="4876800" cy="5143500"/>
          </a:xfrm>
          <a:prstGeom prst="rect">
            <a:avLst/>
          </a:prstGeom>
          <a:noFill/>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p:cNvPicPr preferRelativeResize="0"/>
          <p:nvPr/>
        </p:nvPicPr>
        <p:blipFill>
          <a:blip r:embed="rId3"/>
          <a:stretch>
            <a:fillRect/>
          </a:stretch>
        </p:blipFill>
        <p:spPr>
          <a:xfrm>
            <a:off x="762000" y="0"/>
            <a:ext cx="7696200" cy="5143500"/>
          </a:xfrm>
          <a:prstGeom prst="rect">
            <a:avLst/>
          </a:prstGeom>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05975"/>
            <a:ext cx="8229600" cy="697200"/>
          </a:xfrm>
          <a:prstGeom prst="rect">
            <a:avLst/>
          </a:prstGeom>
        </p:spPr>
        <p:txBody>
          <a:bodyPr lIns="91425" tIns="91425" rIns="91425" bIns="91425" anchor="b" anchorCtr="0">
            <a:noAutofit/>
          </a:bodyPr>
          <a:lstStyle/>
          <a:p>
            <a:pPr algn="ctr">
              <a:spcBef>
                <a:spcPts val="0"/>
              </a:spcBef>
              <a:buNone/>
            </a:pPr>
            <a:r>
              <a:rPr lang="en" sz="2400"/>
              <a:t>Percent of New Cases by Age Group: Breast Cancer</a:t>
            </a:r>
          </a:p>
        </p:txBody>
      </p:sp>
      <p:pic>
        <p:nvPicPr>
          <p:cNvPr id="60" name="Shape 60"/>
          <p:cNvPicPr preferRelativeResize="0"/>
          <p:nvPr/>
        </p:nvPicPr>
        <p:blipFill>
          <a:blip r:embed="rId3"/>
          <a:stretch>
            <a:fillRect/>
          </a:stretch>
        </p:blipFill>
        <p:spPr>
          <a:xfrm>
            <a:off x="1066800" y="1123950"/>
            <a:ext cx="7009450" cy="3732449"/>
          </a:xfrm>
          <a:prstGeom prst="rect">
            <a:avLst/>
          </a:prstGeom>
        </p:spPr>
      </p:pic>
      <p:sp>
        <p:nvSpPr>
          <p:cNvPr id="61" name="Shape 61"/>
          <p:cNvSpPr txBox="1"/>
          <p:nvPr/>
        </p:nvSpPr>
        <p:spPr>
          <a:xfrm>
            <a:off x="0" y="4705350"/>
            <a:ext cx="3000000" cy="438150"/>
          </a:xfrm>
          <a:prstGeom prst="rect">
            <a:avLst/>
          </a:prstGeom>
        </p:spPr>
        <p:txBody>
          <a:bodyPr lIns="91425" tIns="91425" rIns="91425" bIns="91425" anchor="ctr" anchorCtr="0">
            <a:noAutofit/>
          </a:bodyPr>
          <a:lstStyle/>
          <a:p>
            <a:pPr lvl="0" rtl="0">
              <a:spcBef>
                <a:spcPts val="0"/>
              </a:spcBef>
              <a:buNone/>
            </a:pPr>
            <a:r>
              <a:rPr lang="en" sz="1000" dirty="0"/>
              <a:t>SEER 18 2007-2011, All Races, Females</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0" y="205976"/>
            <a:ext cx="8229600" cy="502500"/>
          </a:xfrm>
          <a:prstGeom prst="rect">
            <a:avLst/>
          </a:prstGeom>
        </p:spPr>
        <p:txBody>
          <a:bodyPr lIns="91425" tIns="91425" rIns="91425" bIns="91425" anchor="b" anchorCtr="0">
            <a:noAutofit/>
          </a:bodyPr>
          <a:lstStyle/>
          <a:p>
            <a:pPr algn="ctr">
              <a:spcBef>
                <a:spcPts val="0"/>
              </a:spcBef>
              <a:buNone/>
            </a:pPr>
            <a:r>
              <a:rPr lang="en" sz="2400"/>
              <a:t>Percent of Deaths by Age Group: Breast Cancer</a:t>
            </a:r>
          </a:p>
        </p:txBody>
      </p:sp>
      <p:pic>
        <p:nvPicPr>
          <p:cNvPr id="67" name="Shape 67"/>
          <p:cNvPicPr preferRelativeResize="0"/>
          <p:nvPr/>
        </p:nvPicPr>
        <p:blipFill>
          <a:blip r:embed="rId3"/>
          <a:stretch>
            <a:fillRect/>
          </a:stretch>
        </p:blipFill>
        <p:spPr>
          <a:xfrm>
            <a:off x="1066800" y="819150"/>
            <a:ext cx="7290625" cy="3850799"/>
          </a:xfrm>
          <a:prstGeom prst="rect">
            <a:avLst/>
          </a:prstGeom>
        </p:spPr>
      </p:pic>
      <p:sp>
        <p:nvSpPr>
          <p:cNvPr id="68" name="Shape 68"/>
          <p:cNvSpPr txBox="1"/>
          <p:nvPr/>
        </p:nvSpPr>
        <p:spPr>
          <a:xfrm>
            <a:off x="0" y="4732425"/>
            <a:ext cx="3000000" cy="410999"/>
          </a:xfrm>
          <a:prstGeom prst="rect">
            <a:avLst/>
          </a:prstGeom>
        </p:spPr>
        <p:txBody>
          <a:bodyPr lIns="91425" tIns="91425" rIns="91425" bIns="91425" anchor="ctr" anchorCtr="0">
            <a:noAutofit/>
          </a:bodyPr>
          <a:lstStyle/>
          <a:p>
            <a:pPr lvl="0" rtl="0">
              <a:spcBef>
                <a:spcPts val="0"/>
              </a:spcBef>
              <a:buNone/>
            </a:pPr>
            <a:r>
              <a:rPr lang="en" sz="1000">
                <a:solidFill>
                  <a:schemeClr val="dk1"/>
                </a:solidFill>
              </a:rPr>
              <a:t>EER 18 2007-2011, All Races, Females</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Shape 73"/>
          <p:cNvPicPr preferRelativeResize="0"/>
          <p:nvPr/>
        </p:nvPicPr>
        <p:blipFill>
          <a:blip r:embed="rId3"/>
          <a:stretch>
            <a:fillRect/>
          </a:stretch>
        </p:blipFill>
        <p:spPr>
          <a:xfrm>
            <a:off x="952250" y="205974"/>
            <a:ext cx="7138949" cy="4937525"/>
          </a:xfrm>
          <a:prstGeom prst="rect">
            <a:avLst/>
          </a:prstGeom>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4101</TotalTime>
  <Words>3510</Words>
  <Application>Microsoft Office PowerPoint</Application>
  <PresentationFormat>On-screen Show (16:9)</PresentationFormat>
  <Paragraphs>197</Paragraphs>
  <Slides>31</Slides>
  <Notes>29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Breast Cancer Screening: </vt:lpstr>
      <vt:lpstr>Slide 2</vt:lpstr>
      <vt:lpstr>Disclosures</vt:lpstr>
      <vt:lpstr>Session Objectives</vt:lpstr>
      <vt:lpstr>Slide 5</vt:lpstr>
      <vt:lpstr>Slide 6</vt:lpstr>
      <vt:lpstr>Percent of New Cases by Age Group: Breast Cancer</vt:lpstr>
      <vt:lpstr>Percent of Deaths by Age Group: Breast Cancer</vt:lpstr>
      <vt:lpstr>Slide 9</vt:lpstr>
      <vt:lpstr>Slide 10</vt:lpstr>
      <vt:lpstr>Slide 11</vt:lpstr>
      <vt:lpstr>Breast Cancer Risk Factors</vt:lpstr>
      <vt:lpstr>Breast Cancer Risk Factors</vt:lpstr>
      <vt:lpstr>Simplified Risk Screening Questions</vt:lpstr>
      <vt:lpstr>Slide 15</vt:lpstr>
      <vt:lpstr>Slide 16</vt:lpstr>
      <vt:lpstr>CLINICAL BREAST EXAM</vt:lpstr>
      <vt:lpstr>MAMMOGRAPHY</vt:lpstr>
      <vt:lpstr>BREAST SELF-EXAMINATION</vt:lpstr>
      <vt:lpstr>SUMMARY OF QFP SCREENING RECOMMENDATIONS</vt:lpstr>
      <vt:lpstr>Slide 21</vt:lpstr>
      <vt:lpstr>SHARED DECISION MAKING</vt:lpstr>
      <vt:lpstr>CLIENT EDUCATION on CBE</vt:lpstr>
      <vt:lpstr>CLINICAL BREAST EXAM</vt:lpstr>
      <vt:lpstr>CLIENT EDUCATION on MAMMOGRAPHY</vt:lpstr>
      <vt:lpstr>MAMMOGRAPHY</vt:lpstr>
      <vt:lpstr>CLIENT EDUCATION on  BREAST SELF-EXAM</vt:lpstr>
      <vt:lpstr>BREAST SELF EXAMINATION</vt:lpstr>
      <vt:lpstr>What Is Breast Self Awareness?</vt:lpstr>
      <vt:lpstr>CLIENT EDUCATION on RISK REDUCTION</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Breast Cancer Screening:</dc:title>
  <dc:creator>Benedict, Courtney</dc:creator>
  <cp:lastModifiedBy>benedcou</cp:lastModifiedBy>
  <cp:revision>17</cp:revision>
  <dcterms:modified xsi:type="dcterms:W3CDTF">2014-07-31T21:39:00Z</dcterms:modified>
</cp:coreProperties>
</file>