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notesMasterIdLst>
    <p:notesMasterId r:id="rId21"/>
  </p:notesMasterIdLst>
  <p:sldIdLst>
    <p:sldId id="256" r:id="rId2"/>
    <p:sldId id="269" r:id="rId3"/>
    <p:sldId id="270" r:id="rId4"/>
    <p:sldId id="257" r:id="rId5"/>
    <p:sldId id="259" r:id="rId6"/>
    <p:sldId id="260" r:id="rId7"/>
    <p:sldId id="258" r:id="rId8"/>
    <p:sldId id="262" r:id="rId9"/>
    <p:sldId id="263" r:id="rId10"/>
    <p:sldId id="261" r:id="rId11"/>
    <p:sldId id="264" r:id="rId12"/>
    <p:sldId id="265" r:id="rId13"/>
    <p:sldId id="268" r:id="rId14"/>
    <p:sldId id="271" r:id="rId15"/>
    <p:sldId id="272" r:id="rId16"/>
    <p:sldId id="273" r:id="rId17"/>
    <p:sldId id="274" r:id="rId18"/>
    <p:sldId id="267"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7744"/>
  </p:normalViewPr>
  <p:slideViewPr>
    <p:cSldViewPr snapToGrid="0" snapToObjects="1">
      <p:cViewPr varScale="1">
        <p:scale>
          <a:sx n="62" d="100"/>
          <a:sy n="62" d="100"/>
        </p:scale>
        <p:origin x="95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4E30A4-4F8C-4F45-942E-142E14558046}" type="datetimeFigureOut">
              <a:rPr lang="en-US" smtClean="0"/>
              <a:t>11/4/2015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E75D5F-1EE5-8E47-BB99-5E28F1C9EF88}" type="slidenum">
              <a:rPr lang="en-US" smtClean="0"/>
              <a:t>‹#›</a:t>
            </a:fld>
            <a:endParaRPr lang="en-US" dirty="0"/>
          </a:p>
        </p:txBody>
      </p:sp>
    </p:spTree>
    <p:extLst>
      <p:ext uri="{BB962C8B-B14F-4D97-AF65-F5344CB8AC3E}">
        <p14:creationId xmlns:p14="http://schemas.microsoft.com/office/powerpoint/2010/main" val="793109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3F846E-110C-2644-9456-878A4241566C}" type="slidenum">
              <a:rPr lang="en-US" altLang="en-US"/>
              <a:pPr/>
              <a:t>5</a:t>
            </a:fld>
            <a:endParaRPr lang="en-US" altLang="en-US" dirty="0"/>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205494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0D71D150-355F-6640-BCB3-F3E0DE7E7143}" type="datetimeFigureOut">
              <a:rPr lang="en-US" smtClean="0"/>
              <a:t>11/4/2015</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25A9E6B-A527-C84F-A9F7-CB4B2D3EFD71}" type="slidenum">
              <a:rPr lang="en-US" smtClean="0"/>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46394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71D150-355F-6640-BCB3-F3E0DE7E7143}" type="datetimeFigureOut">
              <a:rPr lang="en-US" smtClean="0"/>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5A9E6B-A527-C84F-A9F7-CB4B2D3EFD71}" type="slidenum">
              <a:rPr lang="en-US" smtClean="0"/>
              <a:t>‹#›</a:t>
            </a:fld>
            <a:endParaRPr lang="en-US" dirty="0"/>
          </a:p>
        </p:txBody>
      </p:sp>
    </p:spTree>
    <p:extLst>
      <p:ext uri="{BB962C8B-B14F-4D97-AF65-F5344CB8AC3E}">
        <p14:creationId xmlns:p14="http://schemas.microsoft.com/office/powerpoint/2010/main" val="1254299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71D150-355F-6640-BCB3-F3E0DE7E7143}" type="datetimeFigureOut">
              <a:rPr lang="en-US" smtClean="0"/>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5A9E6B-A527-C84F-A9F7-CB4B2D3EFD71}" type="slidenum">
              <a:rPr lang="en-US" smtClean="0"/>
              <a:t>‹#›</a:t>
            </a:fld>
            <a:endParaRPr lang="en-US" dirty="0"/>
          </a:p>
        </p:txBody>
      </p:sp>
    </p:spTree>
    <p:extLst>
      <p:ext uri="{BB962C8B-B14F-4D97-AF65-F5344CB8AC3E}">
        <p14:creationId xmlns:p14="http://schemas.microsoft.com/office/powerpoint/2010/main" val="131994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71D150-355F-6640-BCB3-F3E0DE7E7143}" type="datetimeFigureOut">
              <a:rPr lang="en-US" smtClean="0"/>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5A9E6B-A527-C84F-A9F7-CB4B2D3EFD71}" type="slidenum">
              <a:rPr lang="en-US" smtClean="0"/>
              <a:t>‹#›</a:t>
            </a:fld>
            <a:endParaRPr lang="en-US" dirty="0"/>
          </a:p>
        </p:txBody>
      </p:sp>
    </p:spTree>
    <p:extLst>
      <p:ext uri="{BB962C8B-B14F-4D97-AF65-F5344CB8AC3E}">
        <p14:creationId xmlns:p14="http://schemas.microsoft.com/office/powerpoint/2010/main" val="1391293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0D71D150-355F-6640-BCB3-F3E0DE7E7143}" type="datetimeFigureOut">
              <a:rPr lang="en-US" smtClean="0"/>
              <a:t>11/4/2015</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25A9E6B-A527-C84F-A9F7-CB4B2D3EFD71}"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166693115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71D150-355F-6640-BCB3-F3E0DE7E7143}" type="datetimeFigureOut">
              <a:rPr lang="en-US" smtClean="0"/>
              <a:t>11/4/2015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5A9E6B-A527-C84F-A9F7-CB4B2D3EFD71}" type="slidenum">
              <a:rPr lang="en-US" smtClean="0"/>
              <a:t>‹#›</a:t>
            </a:fld>
            <a:endParaRPr lang="en-US" dirty="0"/>
          </a:p>
        </p:txBody>
      </p:sp>
    </p:spTree>
    <p:extLst>
      <p:ext uri="{BB962C8B-B14F-4D97-AF65-F5344CB8AC3E}">
        <p14:creationId xmlns:p14="http://schemas.microsoft.com/office/powerpoint/2010/main" val="40313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71D150-355F-6640-BCB3-F3E0DE7E7143}" type="datetimeFigureOut">
              <a:rPr lang="en-US" smtClean="0"/>
              <a:t>11/4/2015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5A9E6B-A527-C84F-A9F7-CB4B2D3EFD71}" type="slidenum">
              <a:rPr lang="en-US" smtClean="0"/>
              <a:t>‹#›</a:t>
            </a:fld>
            <a:endParaRPr lang="en-US" dirty="0"/>
          </a:p>
        </p:txBody>
      </p:sp>
    </p:spTree>
    <p:extLst>
      <p:ext uri="{BB962C8B-B14F-4D97-AF65-F5344CB8AC3E}">
        <p14:creationId xmlns:p14="http://schemas.microsoft.com/office/powerpoint/2010/main" val="1095746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71D150-355F-6640-BCB3-F3E0DE7E7143}" type="datetimeFigureOut">
              <a:rPr lang="en-US" smtClean="0"/>
              <a:t>11/4/2015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5A9E6B-A527-C84F-A9F7-CB4B2D3EFD71}" type="slidenum">
              <a:rPr lang="en-US" smtClean="0"/>
              <a:t>‹#›</a:t>
            </a:fld>
            <a:endParaRPr lang="en-US" dirty="0"/>
          </a:p>
        </p:txBody>
      </p:sp>
    </p:spTree>
    <p:extLst>
      <p:ext uri="{BB962C8B-B14F-4D97-AF65-F5344CB8AC3E}">
        <p14:creationId xmlns:p14="http://schemas.microsoft.com/office/powerpoint/2010/main" val="1540883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1D150-355F-6640-BCB3-F3E0DE7E7143}" type="datetimeFigureOut">
              <a:rPr lang="en-US" smtClean="0"/>
              <a:t>11/4/2015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5A9E6B-A527-C84F-A9F7-CB4B2D3EFD71}" type="slidenum">
              <a:rPr lang="en-US" smtClean="0"/>
              <a:t>‹#›</a:t>
            </a:fld>
            <a:endParaRPr lang="en-US" dirty="0"/>
          </a:p>
        </p:txBody>
      </p:sp>
    </p:spTree>
    <p:extLst>
      <p:ext uri="{BB962C8B-B14F-4D97-AF65-F5344CB8AC3E}">
        <p14:creationId xmlns:p14="http://schemas.microsoft.com/office/powerpoint/2010/main" val="1125298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D71D150-355F-6640-BCB3-F3E0DE7E7143}" type="datetimeFigureOut">
              <a:rPr lang="en-US" smtClean="0"/>
              <a:t>11/4/2015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25A9E6B-A527-C84F-A9F7-CB4B2D3EFD71}"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435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D71D150-355F-6640-BCB3-F3E0DE7E7143}" type="datetimeFigureOut">
              <a:rPr lang="en-US" smtClean="0"/>
              <a:t>11/4/2015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25A9E6B-A527-C84F-A9F7-CB4B2D3EFD71}"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4284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0D71D150-355F-6640-BCB3-F3E0DE7E7143}" type="datetimeFigureOut">
              <a:rPr lang="en-US" smtClean="0"/>
              <a:t>11/4/2015</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25A9E6B-A527-C84F-A9F7-CB4B2D3EFD71}" type="slidenum">
              <a:rPr lang="en-US" smtClean="0"/>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7620216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Osteoporosis </a:t>
            </a:r>
            <a:endParaRPr lang="en-US" dirty="0"/>
          </a:p>
        </p:txBody>
      </p:sp>
      <p:sp>
        <p:nvSpPr>
          <p:cNvPr id="3" name="Subtitle 2"/>
          <p:cNvSpPr>
            <a:spLocks noGrp="1"/>
          </p:cNvSpPr>
          <p:nvPr>
            <p:ph type="subTitle" idx="1"/>
          </p:nvPr>
        </p:nvSpPr>
        <p:spPr/>
        <p:txBody>
          <a:bodyPr/>
          <a:lstStyle/>
          <a:p>
            <a:r>
              <a:rPr lang="en-US" dirty="0" smtClean="0"/>
              <a:t>By Ali Naqvi, Jeff Hughes, and </a:t>
            </a:r>
            <a:r>
              <a:rPr lang="en-US" dirty="0" err="1" smtClean="0"/>
              <a:t>Shuktika</a:t>
            </a:r>
            <a:r>
              <a:rPr lang="en-US" dirty="0" smtClean="0"/>
              <a:t> </a:t>
            </a:r>
            <a:r>
              <a:rPr lang="en-US" dirty="0" err="1" smtClean="0"/>
              <a:t>Nandkekolyar</a:t>
            </a:r>
            <a:r>
              <a:rPr lang="en-US" dirty="0" smtClean="0"/>
              <a:t> </a:t>
            </a:r>
            <a:endParaRPr lang="en-US" dirty="0"/>
          </a:p>
        </p:txBody>
      </p:sp>
    </p:spTree>
    <p:extLst>
      <p:ext uri="{BB962C8B-B14F-4D97-AF65-F5344CB8AC3E}">
        <p14:creationId xmlns:p14="http://schemas.microsoft.com/office/powerpoint/2010/main" val="24512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685800"/>
            <a:ext cx="9601200" cy="125342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110" y="2036222"/>
            <a:ext cx="7500179" cy="4540168"/>
          </a:xfrm>
          <a:prstGeom prst="rect">
            <a:avLst/>
          </a:prstGeom>
        </p:spPr>
      </p:pic>
    </p:spTree>
    <p:extLst>
      <p:ext uri="{BB962C8B-B14F-4D97-AF65-F5344CB8AC3E}">
        <p14:creationId xmlns:p14="http://schemas.microsoft.com/office/powerpoint/2010/main" val="704046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68680" y="508953"/>
            <a:ext cx="8361363" cy="2097087"/>
          </a:xfrm>
        </p:spPr>
        <p:txBody>
          <a:bodyPr/>
          <a:lstStyle/>
          <a:p>
            <a:r>
              <a:rPr lang="en-US" dirty="0" smtClean="0"/>
              <a:t>Pharmacotherapy </a:t>
            </a:r>
            <a:endParaRPr lang="en-US" dirty="0"/>
          </a:p>
        </p:txBody>
      </p:sp>
      <p:sp>
        <p:nvSpPr>
          <p:cNvPr id="8" name="Content Placeholder 2"/>
          <p:cNvSpPr txBox="1">
            <a:spLocks/>
          </p:cNvSpPr>
          <p:nvPr/>
        </p:nvSpPr>
        <p:spPr>
          <a:xfrm>
            <a:off x="1112520" y="1438496"/>
            <a:ext cx="10500360" cy="5160424"/>
          </a:xfrm>
          <a:prstGeom prst="rect">
            <a:avLst/>
          </a:prstGeom>
        </p:spPr>
        <p:txBody>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smtClean="0"/>
              <a:t>SERM (Selective Estrogen Receptor Modulators)- </a:t>
            </a:r>
            <a:r>
              <a:rPr lang="en-US" i="1" dirty="0" err="1" smtClean="0"/>
              <a:t>Raloxifene</a:t>
            </a:r>
            <a:r>
              <a:rPr lang="en-US" i="1" dirty="0" smtClean="0"/>
              <a:t>- increases BD by 2-3%, decreases incidence of fractures by 30%, and no increase in risk for breast or endometrial cancer. HOWEVER, increased risk for </a:t>
            </a:r>
            <a:r>
              <a:rPr lang="en-US" i="1" dirty="0" err="1" smtClean="0"/>
              <a:t>thrombo</a:t>
            </a:r>
            <a:r>
              <a:rPr lang="en-US" i="1" dirty="0" smtClean="0"/>
              <a:t>-embolic disease </a:t>
            </a:r>
          </a:p>
          <a:p>
            <a:r>
              <a:rPr lang="en-US" i="1" dirty="0" smtClean="0"/>
              <a:t> Calcitonin- inhibit OC activity (can be given intra-nasally) for pain, rarely used </a:t>
            </a:r>
          </a:p>
          <a:p>
            <a:r>
              <a:rPr lang="en-US" b="1" i="1" u="sng" dirty="0" smtClean="0"/>
              <a:t>Bisphosphonates-</a:t>
            </a:r>
            <a:r>
              <a:rPr lang="en-US" i="1" dirty="0" smtClean="0"/>
              <a:t> mainstay of therapy, function to inhibit osteoclast activity </a:t>
            </a:r>
          </a:p>
          <a:p>
            <a:pPr lvl="3"/>
            <a:r>
              <a:rPr lang="en-US" dirty="0"/>
              <a:t>Alendronate/Fosamax: 75mg weekly (can be dosed daily)</a:t>
            </a:r>
          </a:p>
          <a:p>
            <a:pPr lvl="3"/>
            <a:r>
              <a:rPr lang="en-US" dirty="0" err="1"/>
              <a:t>Risendronate</a:t>
            </a:r>
            <a:r>
              <a:rPr lang="en-US" dirty="0"/>
              <a:t>/Actonel: Similar in efficacy compared to Alendronate, can be used in men too, dosed weekly </a:t>
            </a:r>
          </a:p>
          <a:p>
            <a:pPr lvl="3"/>
            <a:r>
              <a:rPr lang="en-US" dirty="0" err="1"/>
              <a:t>Ibandronate</a:t>
            </a:r>
            <a:r>
              <a:rPr lang="en-US" dirty="0"/>
              <a:t>/Boniva- dosed monthly or given IV q3mos (150mg PO monthly vs. 3mg IV q3mos) </a:t>
            </a:r>
          </a:p>
          <a:p>
            <a:pPr lvl="3"/>
            <a:r>
              <a:rPr lang="en-US" dirty="0" err="1"/>
              <a:t>Zolendronate</a:t>
            </a:r>
            <a:r>
              <a:rPr lang="en-US" dirty="0"/>
              <a:t>/</a:t>
            </a:r>
            <a:r>
              <a:rPr lang="en-US" dirty="0" err="1"/>
              <a:t>Reclast</a:t>
            </a:r>
            <a:r>
              <a:rPr lang="en-US" dirty="0"/>
              <a:t>- only available in IV formulation given once a year, with excellent efficacy and improvement in BMD and reduction in fracture risk </a:t>
            </a:r>
            <a:endParaRPr lang="en-US" i="1" dirty="0" smtClean="0"/>
          </a:p>
          <a:p>
            <a:r>
              <a:rPr lang="en-US" i="1" dirty="0" err="1" smtClean="0"/>
              <a:t>Denosumab</a:t>
            </a:r>
            <a:r>
              <a:rPr lang="en-US" i="1" dirty="0" smtClean="0"/>
              <a:t>/</a:t>
            </a:r>
            <a:r>
              <a:rPr lang="en-US" i="1" dirty="0" err="1" smtClean="0"/>
              <a:t>Prolia</a:t>
            </a:r>
            <a:r>
              <a:rPr lang="en-US" i="1" dirty="0" smtClean="0"/>
              <a:t>- monoclonal antibody which targets activator of OC and decreases bone resorption and increases BMD (SE include rash, infections, hypocalcemia, HLD)</a:t>
            </a:r>
          </a:p>
          <a:p>
            <a:r>
              <a:rPr lang="en-US" i="1" dirty="0" err="1" smtClean="0"/>
              <a:t>Teriparatide</a:t>
            </a:r>
            <a:r>
              <a:rPr lang="en-US" i="1" dirty="0" smtClean="0"/>
              <a:t>- promotes bone formation &amp; resorption with net + effect. Available </a:t>
            </a:r>
            <a:r>
              <a:rPr lang="en-US" i="1" dirty="0" err="1" smtClean="0"/>
              <a:t>subq</a:t>
            </a:r>
            <a:r>
              <a:rPr lang="en-US" i="1" dirty="0" smtClean="0"/>
              <a:t> daily </a:t>
            </a:r>
          </a:p>
          <a:p>
            <a:pPr marL="0" lvl="3" indent="0">
              <a:buNone/>
            </a:pPr>
            <a:endParaRPr lang="en-US" dirty="0" smtClean="0"/>
          </a:p>
          <a:p>
            <a:pPr lvl="3"/>
            <a:endParaRPr lang="en-US" dirty="0" smtClean="0"/>
          </a:p>
          <a:p>
            <a:pPr marL="0" lvl="3" indent="0">
              <a:buNone/>
            </a:pPr>
            <a:endParaRPr lang="en-US" i="1" dirty="0" smtClean="0"/>
          </a:p>
        </p:txBody>
      </p:sp>
    </p:spTree>
    <p:extLst>
      <p:ext uri="{BB962C8B-B14F-4D97-AF65-F5344CB8AC3E}">
        <p14:creationId xmlns:p14="http://schemas.microsoft.com/office/powerpoint/2010/main" val="972488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l="1561" t="2411" r="5690" b="827"/>
          <a:stretch>
            <a:fillRect/>
          </a:stretch>
        </p:blipFill>
        <p:spPr bwMode="auto">
          <a:xfrm>
            <a:off x="6979920" y="365760"/>
            <a:ext cx="3042667" cy="6159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Title 2"/>
          <p:cNvSpPr>
            <a:spLocks noGrp="1"/>
          </p:cNvSpPr>
          <p:nvPr>
            <p:ph type="title"/>
          </p:nvPr>
        </p:nvSpPr>
        <p:spPr/>
        <p:txBody>
          <a:bodyPr/>
          <a:lstStyle/>
          <a:p>
            <a:r>
              <a:rPr lang="en-US" dirty="0" smtClean="0"/>
              <a:t>Nutrition!! </a:t>
            </a:r>
            <a:endParaRPr lang="en-US" dirty="0"/>
          </a:p>
        </p:txBody>
      </p:sp>
      <p:sp>
        <p:nvSpPr>
          <p:cNvPr id="5" name="Text Placeholder 4"/>
          <p:cNvSpPr>
            <a:spLocks noGrp="1"/>
          </p:cNvSpPr>
          <p:nvPr>
            <p:ph type="body" sz="half" idx="2"/>
          </p:nvPr>
        </p:nvSpPr>
        <p:spPr>
          <a:xfrm>
            <a:off x="723900" y="1310640"/>
            <a:ext cx="3855720" cy="4556760"/>
          </a:xfrm>
        </p:spPr>
        <p:txBody>
          <a:bodyPr>
            <a:normAutofit lnSpcReduction="10000"/>
          </a:bodyPr>
          <a:lstStyle/>
          <a:p>
            <a:pPr>
              <a:lnSpc>
                <a:spcPct val="90000"/>
              </a:lnSpc>
            </a:pPr>
            <a:r>
              <a:rPr lang="en-US" altLang="en-US" sz="2400" dirty="0"/>
              <a:t>FDA uses “Percent Daily Value” (% DV) to describe amount of calcium </a:t>
            </a:r>
            <a:r>
              <a:rPr lang="en-US" altLang="en-US" sz="2400" dirty="0" smtClean="0"/>
              <a:t>and Vitamin D needed </a:t>
            </a:r>
            <a:r>
              <a:rPr lang="en-US" altLang="en-US" sz="2400" dirty="0"/>
              <a:t>by general U.S. population daily</a:t>
            </a:r>
          </a:p>
          <a:p>
            <a:pPr>
              <a:lnSpc>
                <a:spcPct val="90000"/>
              </a:lnSpc>
            </a:pPr>
            <a:endParaRPr lang="en-US" altLang="en-US" sz="2400" dirty="0"/>
          </a:p>
          <a:p>
            <a:pPr>
              <a:lnSpc>
                <a:spcPct val="90000"/>
              </a:lnSpc>
            </a:pPr>
            <a:r>
              <a:rPr lang="en-US" altLang="en-US" sz="2800" dirty="0" smtClean="0"/>
              <a:t>Calcium- 100-120% of DV</a:t>
            </a:r>
            <a:r>
              <a:rPr lang="en-US" altLang="en-US" sz="2800" b="1" dirty="0"/>
              <a:t/>
            </a:r>
            <a:br>
              <a:rPr lang="en-US" altLang="en-US" sz="2800" b="1" dirty="0"/>
            </a:br>
            <a:r>
              <a:rPr lang="en-US" altLang="en-US" sz="2800" b="1" dirty="0"/>
              <a:t>= </a:t>
            </a:r>
            <a:r>
              <a:rPr lang="en-US" altLang="en-US" sz="2800" b="1" dirty="0" smtClean="0"/>
              <a:t>1,000-1,200 mg of Ca</a:t>
            </a:r>
          </a:p>
          <a:p>
            <a:pPr>
              <a:lnSpc>
                <a:spcPct val="90000"/>
              </a:lnSpc>
            </a:pPr>
            <a:r>
              <a:rPr lang="en-US" altLang="en-US" sz="2800" dirty="0" smtClean="0"/>
              <a:t>Vitamin D- </a:t>
            </a:r>
            <a:endParaRPr lang="en-US" altLang="en-US" sz="2800" b="1" dirty="0"/>
          </a:p>
          <a:p>
            <a:pPr>
              <a:lnSpc>
                <a:spcPct val="90000"/>
              </a:lnSpc>
            </a:pPr>
            <a:r>
              <a:rPr lang="en-US" altLang="en-US" sz="2800" b="1" dirty="0" smtClean="0"/>
              <a:t>= 600IU-800IU daily </a:t>
            </a:r>
            <a:endParaRPr lang="en-US" altLang="en-US" sz="2800" dirty="0" smtClean="0"/>
          </a:p>
          <a:p>
            <a:pPr>
              <a:lnSpc>
                <a:spcPct val="90000"/>
              </a:lnSpc>
            </a:pPr>
            <a:endParaRPr lang="en-US" altLang="en-US" sz="2800" b="1" dirty="0"/>
          </a:p>
          <a:p>
            <a:pPr>
              <a:lnSpc>
                <a:spcPct val="90000"/>
              </a:lnSpc>
            </a:pPr>
            <a:endParaRPr lang="en-US" altLang="en-US" sz="2800" b="1" dirty="0"/>
          </a:p>
          <a:p>
            <a:pPr>
              <a:lnSpc>
                <a:spcPct val="90000"/>
              </a:lnSpc>
            </a:pPr>
            <a:endParaRPr lang="en-US" altLang="en-US" sz="2800" b="1" dirty="0"/>
          </a:p>
        </p:txBody>
      </p:sp>
    </p:spTree>
    <p:extLst>
      <p:ext uri="{BB962C8B-B14F-4D97-AF65-F5344CB8AC3E}">
        <p14:creationId xmlns:p14="http://schemas.microsoft.com/office/powerpoint/2010/main" val="284194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Calcium and Fractures</a:t>
            </a:r>
            <a:endParaRPr lang="en-US" dirty="0"/>
          </a:p>
        </p:txBody>
      </p:sp>
      <p:sp>
        <p:nvSpPr>
          <p:cNvPr id="3" name="Content Placeholder 2"/>
          <p:cNvSpPr>
            <a:spLocks noGrp="1"/>
          </p:cNvSpPr>
          <p:nvPr>
            <p:ph idx="1"/>
          </p:nvPr>
        </p:nvSpPr>
        <p:spPr/>
        <p:txBody>
          <a:bodyPr>
            <a:normAutofit lnSpcReduction="10000"/>
          </a:bodyPr>
          <a:lstStyle/>
          <a:p>
            <a:r>
              <a:rPr lang="en-US" dirty="0" smtClean="0"/>
              <a:t>A recently published review calls into question the utility of correcting the “calcium deficiency” in osteoporosis </a:t>
            </a:r>
          </a:p>
          <a:p>
            <a:r>
              <a:rPr lang="en-US" dirty="0" smtClean="0"/>
              <a:t>A pooling of 42 observational cohorts showed that increased dietary intake of Ca was </a:t>
            </a:r>
            <a:r>
              <a:rPr lang="en-US" b="1" dirty="0" smtClean="0"/>
              <a:t>not associated </a:t>
            </a:r>
            <a:r>
              <a:rPr lang="en-US" dirty="0" smtClean="0"/>
              <a:t>with a reduction in fracture risk</a:t>
            </a:r>
          </a:p>
          <a:p>
            <a:r>
              <a:rPr lang="en-US" dirty="0" smtClean="0"/>
              <a:t>26 RCTs showed 11% fracture reduction with Ca supplementation, although these results were largely insignificant, with the largest and most unbiased studies showing </a:t>
            </a:r>
            <a:r>
              <a:rPr lang="en-US" b="1" dirty="0" smtClean="0"/>
              <a:t>no effect</a:t>
            </a:r>
            <a:endParaRPr lang="en-US" dirty="0" smtClean="0"/>
          </a:p>
          <a:p>
            <a:pPr>
              <a:buFontTx/>
              <a:buChar char="-"/>
            </a:pPr>
            <a:r>
              <a:rPr lang="en-US" dirty="0" smtClean="0"/>
              <a:t>Only one study involving frail, elderly women with low dietary Ca intake showed a significant reduction in fracture risk with Ca supplementation</a:t>
            </a:r>
          </a:p>
          <a:p>
            <a:r>
              <a:rPr lang="en-US" dirty="0" smtClean="0"/>
              <a:t>Calcium supplementation to the currently recommended levels of 1000-1200 mg/day does not appear to have a significant impact on primary fracture prevention</a:t>
            </a:r>
          </a:p>
        </p:txBody>
      </p:sp>
    </p:spTree>
    <p:extLst>
      <p:ext uri="{BB962C8B-B14F-4D97-AF65-F5344CB8AC3E}">
        <p14:creationId xmlns:p14="http://schemas.microsoft.com/office/powerpoint/2010/main" val="3623883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MKSAP</a:t>
            </a:r>
            <a:endParaRPr lang="en-US" dirty="0"/>
          </a:p>
        </p:txBody>
      </p:sp>
      <p:sp>
        <p:nvSpPr>
          <p:cNvPr id="3" name="Content Placeholder 2"/>
          <p:cNvSpPr>
            <a:spLocks noGrp="1"/>
          </p:cNvSpPr>
          <p:nvPr>
            <p:ph idx="1"/>
          </p:nvPr>
        </p:nvSpPr>
        <p:spPr>
          <a:xfrm>
            <a:off x="1371600" y="1482811"/>
            <a:ext cx="9601200" cy="4384589"/>
          </a:xfrm>
        </p:spPr>
        <p:txBody>
          <a:bodyPr>
            <a:normAutofit lnSpcReduction="10000"/>
          </a:bodyPr>
          <a:lstStyle/>
          <a:p>
            <a:r>
              <a:rPr lang="en-US" dirty="0"/>
              <a:t>A 72-year-old man is evaluated for a two-week history of low back pain. The patient has a history of alcoholism but stopped drinking alcohol 10 years ago. He also has stage 3 chronic kidney disease and a 50-pack-year smoking history. Current medications are hydrochlorothiazide, </a:t>
            </a:r>
            <a:r>
              <a:rPr lang="en-US" dirty="0" err="1"/>
              <a:t>ramipril</a:t>
            </a:r>
            <a:r>
              <a:rPr lang="en-US" dirty="0"/>
              <a:t>, and a multivitamin.</a:t>
            </a:r>
          </a:p>
          <a:p>
            <a:r>
              <a:rPr lang="en-US" dirty="0"/>
              <a:t>On physical examination, vital signs are normal. Lumbar lordosis, decreased mobility and spasm of the paravertebral muscles, and tenderness to palpation at L4-L5 are noted. Neurologic screening examination findings are normal.</a:t>
            </a:r>
          </a:p>
          <a:p>
            <a:r>
              <a:rPr lang="en-US" dirty="0"/>
              <a:t>Laboratory studies show calcium 9.0 mg/</a:t>
            </a:r>
            <a:r>
              <a:rPr lang="en-US" dirty="0" err="1"/>
              <a:t>dL</a:t>
            </a:r>
            <a:r>
              <a:rPr lang="en-US" dirty="0"/>
              <a:t> (2.25 </a:t>
            </a:r>
            <a:r>
              <a:rPr lang="en-US" dirty="0" err="1"/>
              <a:t>mmol</a:t>
            </a:r>
            <a:r>
              <a:rPr lang="en-US" dirty="0"/>
              <a:t>/L), creatinine 2.1 mg/</a:t>
            </a:r>
            <a:r>
              <a:rPr lang="en-US" dirty="0" err="1"/>
              <a:t>dL</a:t>
            </a:r>
            <a:r>
              <a:rPr lang="en-US" dirty="0"/>
              <a:t> (185.6 µ</a:t>
            </a:r>
            <a:r>
              <a:rPr lang="en-US" dirty="0" err="1"/>
              <a:t>mol</a:t>
            </a:r>
            <a:r>
              <a:rPr lang="en-US" dirty="0"/>
              <a:t>/L), phosphorus, 3.2 mg/</a:t>
            </a:r>
            <a:r>
              <a:rPr lang="en-US" dirty="0" err="1"/>
              <a:t>dL</a:t>
            </a:r>
            <a:r>
              <a:rPr lang="en-US" dirty="0"/>
              <a:t> (1.0 </a:t>
            </a:r>
            <a:r>
              <a:rPr lang="en-US" dirty="0" err="1"/>
              <a:t>mmol</a:t>
            </a:r>
            <a:r>
              <a:rPr lang="en-US" dirty="0"/>
              <a:t>/L), parathyroid hormone 50 </a:t>
            </a:r>
            <a:r>
              <a:rPr lang="en-US" dirty="0" err="1"/>
              <a:t>pg</a:t>
            </a:r>
            <a:r>
              <a:rPr lang="en-US" dirty="0"/>
              <a:t>/mL (50 ng/L), testosterone 400 ng/</a:t>
            </a:r>
            <a:r>
              <a:rPr lang="en-US" dirty="0" err="1"/>
              <a:t>dL</a:t>
            </a:r>
            <a:r>
              <a:rPr lang="en-US" dirty="0"/>
              <a:t> (13.9 </a:t>
            </a:r>
            <a:r>
              <a:rPr lang="en-US" dirty="0" err="1"/>
              <a:t>nmol</a:t>
            </a:r>
            <a:r>
              <a:rPr lang="en-US" dirty="0"/>
              <a:t>/L), 25-Hydroxy vitamin D 34 ng/mL (85 </a:t>
            </a:r>
            <a:r>
              <a:rPr lang="en-US" dirty="0" err="1"/>
              <a:t>nmol</a:t>
            </a:r>
            <a:r>
              <a:rPr lang="en-US" dirty="0"/>
              <a:t>/L), and estimated glomerular filtration rate 40 mL/min/1.73 m</a:t>
            </a:r>
            <a:r>
              <a:rPr lang="en-US" baseline="30000" dirty="0"/>
              <a:t>2</a:t>
            </a:r>
            <a:r>
              <a:rPr lang="en-US" dirty="0"/>
              <a:t>.</a:t>
            </a:r>
          </a:p>
          <a:p>
            <a:r>
              <a:rPr lang="en-US" dirty="0"/>
              <a:t>A radiograph of the lumbosacral spine shows a compression fracture of L4. A dual-energy x-ray absorptiometry scan shows a T-score of −3.0 in the lumbosacral spine and −3.2 in the left hip.</a:t>
            </a:r>
          </a:p>
          <a:p>
            <a:endParaRPr lang="en-US" dirty="0"/>
          </a:p>
        </p:txBody>
      </p:sp>
    </p:spTree>
    <p:extLst>
      <p:ext uri="{BB962C8B-B14F-4D97-AF65-F5344CB8AC3E}">
        <p14:creationId xmlns:p14="http://schemas.microsoft.com/office/powerpoint/2010/main" val="3789243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MKSAP</a:t>
            </a:r>
            <a:endParaRPr lang="en-US" dirty="0"/>
          </a:p>
        </p:txBody>
      </p:sp>
      <p:sp>
        <p:nvSpPr>
          <p:cNvPr id="3" name="Content Placeholder 2"/>
          <p:cNvSpPr>
            <a:spLocks noGrp="1"/>
          </p:cNvSpPr>
          <p:nvPr>
            <p:ph idx="1"/>
          </p:nvPr>
        </p:nvSpPr>
        <p:spPr/>
        <p:txBody>
          <a:bodyPr/>
          <a:lstStyle/>
          <a:p>
            <a:r>
              <a:rPr lang="en-US" b="1" dirty="0"/>
              <a:t>Q: Which of the following is the best treatment for this patient?</a:t>
            </a:r>
            <a:endParaRPr lang="en-US" dirty="0"/>
          </a:p>
          <a:p>
            <a:r>
              <a:rPr lang="en-US" dirty="0"/>
              <a:t>A. Alendronate</a:t>
            </a:r>
            <a:br>
              <a:rPr lang="en-US" dirty="0"/>
            </a:br>
            <a:r>
              <a:rPr lang="en-US" dirty="0"/>
              <a:t>B. Calcitonin</a:t>
            </a:r>
            <a:br>
              <a:rPr lang="en-US" dirty="0"/>
            </a:br>
            <a:r>
              <a:rPr lang="en-US" dirty="0"/>
              <a:t>C. </a:t>
            </a:r>
            <a:r>
              <a:rPr lang="en-US" dirty="0" err="1"/>
              <a:t>Teriparatide</a:t>
            </a:r>
            <a:r>
              <a:rPr lang="en-US" dirty="0"/>
              <a:t/>
            </a:r>
            <a:br>
              <a:rPr lang="en-US" dirty="0"/>
            </a:br>
            <a:r>
              <a:rPr lang="en-US" dirty="0"/>
              <a:t>D. Testosterone</a:t>
            </a:r>
          </a:p>
          <a:p>
            <a:endParaRPr lang="en-US" dirty="0"/>
          </a:p>
        </p:txBody>
      </p:sp>
    </p:spTree>
    <p:extLst>
      <p:ext uri="{BB962C8B-B14F-4D97-AF65-F5344CB8AC3E}">
        <p14:creationId xmlns:p14="http://schemas.microsoft.com/office/powerpoint/2010/main" val="3341902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405" y="49428"/>
            <a:ext cx="11450595" cy="7389341"/>
          </a:xfrm>
        </p:spPr>
        <p:txBody>
          <a:bodyPr>
            <a:normAutofit fontScale="62500" lnSpcReduction="20000"/>
          </a:bodyPr>
          <a:lstStyle/>
          <a:p>
            <a:pPr marL="0" indent="0">
              <a:buNone/>
            </a:pPr>
            <a:r>
              <a:rPr lang="en-US" sz="3400" dirty="0"/>
              <a:t>Correct answer: A. Alendronate.</a:t>
            </a:r>
          </a:p>
          <a:p>
            <a:pPr marL="0" indent="0">
              <a:buNone/>
            </a:pPr>
            <a:r>
              <a:rPr lang="en-US" sz="3400" dirty="0"/>
              <a:t>This patient with T-scores of −3.0 in the lumbosacral spine and −3.2 in the left hip has osteoporosis and should be treated with alendronate. Osteoporosis is a silent skeletal disorder characterized by compromised bone strength and an increased predisposition to fractures. The following risk factors are associated with osteoporosis in men:</a:t>
            </a:r>
          </a:p>
          <a:p>
            <a:pPr marL="0" indent="0">
              <a:buNone/>
            </a:pPr>
            <a:r>
              <a:rPr lang="en-US" sz="3400" dirty="0"/>
              <a:t>Prolonged exposure to certain medications, such as corticosteroids, anticonvulsants, some cancer drugs, and aluminum-containing </a:t>
            </a:r>
            <a:r>
              <a:rPr lang="en-US" sz="3400" dirty="0" smtClean="0"/>
              <a:t>antacids</a:t>
            </a:r>
          </a:p>
          <a:p>
            <a:pPr marL="0" indent="0">
              <a:buNone/>
            </a:pPr>
            <a:r>
              <a:rPr lang="en-US" sz="3400" dirty="0" smtClean="0"/>
              <a:t>Chronic </a:t>
            </a:r>
            <a:r>
              <a:rPr lang="en-US" sz="3400" dirty="0"/>
              <a:t>disease affecting the kidneys, lungs, stomach, and intestines</a:t>
            </a:r>
          </a:p>
          <a:p>
            <a:pPr marL="0" indent="0">
              <a:buNone/>
            </a:pPr>
            <a:r>
              <a:rPr lang="en-US" sz="3400" dirty="0"/>
              <a:t>Hypogonadism</a:t>
            </a:r>
          </a:p>
          <a:p>
            <a:pPr marL="0" indent="0">
              <a:buNone/>
            </a:pPr>
            <a:r>
              <a:rPr lang="en-US" sz="3400" dirty="0"/>
              <a:t>Smoking, excessive alcohol use, low calcium intake, and inadequate physical exercise</a:t>
            </a:r>
          </a:p>
          <a:p>
            <a:pPr marL="0" indent="0">
              <a:buNone/>
            </a:pPr>
            <a:r>
              <a:rPr lang="en-US" sz="3400" dirty="0"/>
              <a:t>Older age (bone loss with increasing age)</a:t>
            </a:r>
          </a:p>
          <a:p>
            <a:pPr marL="0" indent="0">
              <a:buNone/>
            </a:pPr>
            <a:r>
              <a:rPr lang="en-US" sz="3400" dirty="0"/>
              <a:t>Heredity and race (with white men seeming to be at greatest risk)</a:t>
            </a:r>
          </a:p>
          <a:p>
            <a:pPr marL="0" indent="0">
              <a:buNone/>
            </a:pPr>
            <a:r>
              <a:rPr lang="en-US" sz="3400" dirty="0"/>
              <a:t>The diagnosis and treatment of any underlying medical condition affecting bone health are essential to preserve bone health. Medications that cause bone loss should be identified, evaluated, and stopped, if possible. Unhealthy habits, such as smoking, excessive alcohol intake, and inactivity, should be changed and vitamin D and calcium supplementation begun. A regular regimen of weight-bearing exercises in which bone and muscles work against gravity should be encouraged. Weight lifting or using resistance machines can also be recommended because they appear to help preserve bone density. The U.S. Food and Drug Administration (FDA) has approved three </a:t>
            </a:r>
            <a:r>
              <a:rPr lang="en-US" sz="3400" dirty="0" err="1"/>
              <a:t>antiresorptive</a:t>
            </a:r>
            <a:r>
              <a:rPr lang="en-US" sz="3400" dirty="0"/>
              <a:t> medications (the bisphosphonates alendronate, </a:t>
            </a:r>
            <a:r>
              <a:rPr lang="en-US" sz="3400" dirty="0" err="1"/>
              <a:t>risedronate</a:t>
            </a:r>
            <a:r>
              <a:rPr lang="en-US" sz="3400" dirty="0"/>
              <a:t>, and </a:t>
            </a:r>
            <a:r>
              <a:rPr lang="en-US" sz="3400" dirty="0" err="1"/>
              <a:t>zoledronate</a:t>
            </a:r>
            <a:r>
              <a:rPr lang="en-US" sz="3400" dirty="0"/>
              <a:t>) and the anabolic agent </a:t>
            </a:r>
            <a:r>
              <a:rPr lang="en-US" sz="3400" dirty="0" err="1"/>
              <a:t>teriparatide</a:t>
            </a:r>
            <a:r>
              <a:rPr lang="en-US" sz="3400" dirty="0"/>
              <a:t> as treatment of male osteoporosis. Bisphosphonates are not recommended for use in patients with an estimated glomerular filtration rate less than 30 mL/min/1.73 m</a:t>
            </a:r>
            <a:r>
              <a:rPr lang="en-US" sz="3400" baseline="30000" dirty="0"/>
              <a:t>2</a:t>
            </a:r>
            <a:r>
              <a:rPr lang="en-US" sz="3400" dirty="0"/>
              <a:t>.</a:t>
            </a:r>
          </a:p>
          <a:p>
            <a:endParaRPr lang="en-US" dirty="0"/>
          </a:p>
        </p:txBody>
      </p:sp>
    </p:spTree>
    <p:extLst>
      <p:ext uri="{BB962C8B-B14F-4D97-AF65-F5344CB8AC3E}">
        <p14:creationId xmlns:p14="http://schemas.microsoft.com/office/powerpoint/2010/main" val="3286034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420130"/>
            <a:ext cx="10392032" cy="6178378"/>
          </a:xfrm>
        </p:spPr>
        <p:txBody>
          <a:bodyPr>
            <a:normAutofit/>
          </a:bodyPr>
          <a:lstStyle/>
          <a:p>
            <a:pPr marL="0" indent="0">
              <a:buNone/>
            </a:pPr>
            <a:r>
              <a:rPr lang="en-US" sz="2200" dirty="0"/>
              <a:t>Calcitonin is currently FDA-approved for the treatment of osteoporosis in women (but not men) who are at least 5 years postmenopausal. It has been shown in clinical trials to decrease bone loss and decrease risk of vertebral fractures; however, it has not been shown to reduce </a:t>
            </a:r>
            <a:r>
              <a:rPr lang="en-US" sz="2200" dirty="0" err="1"/>
              <a:t>nonvertebral</a:t>
            </a:r>
            <a:r>
              <a:rPr lang="en-US" sz="2200" dirty="0"/>
              <a:t> or hip fractures. Alendronate would be a more effective agent in this patient.</a:t>
            </a:r>
          </a:p>
          <a:p>
            <a:pPr marL="0" indent="0">
              <a:buNone/>
            </a:pPr>
            <a:r>
              <a:rPr lang="en-US" sz="2200" dirty="0"/>
              <a:t>When osteoporosis is due to hypogonadism, testosterone replacement therapy should be considered unless there are contraindications. However, this patient's testosterone level is already normal.</a:t>
            </a:r>
          </a:p>
          <a:p>
            <a:pPr marL="0" indent="0">
              <a:buNone/>
            </a:pPr>
            <a:r>
              <a:rPr lang="en-US" sz="2200" dirty="0" err="1"/>
              <a:t>Teriparatide</a:t>
            </a:r>
            <a:r>
              <a:rPr lang="en-US" sz="2200" dirty="0"/>
              <a:t> is a recombinant human parathyroid hormone and a potent anabolic bone agent. </a:t>
            </a:r>
            <a:r>
              <a:rPr lang="en-US" sz="2200" dirty="0" err="1"/>
              <a:t>Teriparatide</a:t>
            </a:r>
            <a:r>
              <a:rPr lang="en-US" sz="2200" dirty="0"/>
              <a:t> is FDA-approved for treatment of postmenopausal osteoporosis in women at high risk of fracture and for treatment of </a:t>
            </a:r>
            <a:r>
              <a:rPr lang="en-US" sz="2200" dirty="0" err="1"/>
              <a:t>hypogonadal</a:t>
            </a:r>
            <a:r>
              <a:rPr lang="en-US" sz="2200" dirty="0"/>
              <a:t> or primary osteoporosis in men with high risk of fracture. </a:t>
            </a:r>
            <a:r>
              <a:rPr lang="en-US" sz="2200" dirty="0" err="1"/>
              <a:t>Teriparatide</a:t>
            </a:r>
            <a:r>
              <a:rPr lang="en-US" sz="2200" dirty="0"/>
              <a:t> is more expensive then bisphosphonates and requires subcutaneous injection. Treatment with </a:t>
            </a:r>
            <a:r>
              <a:rPr lang="en-US" sz="2200" dirty="0" err="1"/>
              <a:t>teriparatide</a:t>
            </a:r>
            <a:r>
              <a:rPr lang="en-US" sz="2200" dirty="0"/>
              <a:t> is limited to a maximum of 2 years (concerns related to risk of osteosarcoma) and is contraindicated in patients with a history of bone malignancy, Paget disease of bone, hypercalcemia, or history of skeletal irradiation. Given its cost, subcutaneous route of administration, long-term safety concerns, and the availability of other agents, </a:t>
            </a:r>
            <a:r>
              <a:rPr lang="en-US" sz="2200" dirty="0" err="1"/>
              <a:t>teriparatide</a:t>
            </a:r>
            <a:r>
              <a:rPr lang="en-US" sz="2200" dirty="0"/>
              <a:t> is generally not used as a first-line drug for treatment of osteoporosis.</a:t>
            </a:r>
          </a:p>
          <a:p>
            <a:endParaRPr lang="en-US" dirty="0"/>
          </a:p>
        </p:txBody>
      </p:sp>
    </p:spTree>
    <p:extLst>
      <p:ext uri="{BB962C8B-B14F-4D97-AF65-F5344CB8AC3E}">
        <p14:creationId xmlns:p14="http://schemas.microsoft.com/office/powerpoint/2010/main" val="3378374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dirty="0" smtClean="0"/>
              <a:t>Screening for osteoporosis: U.S. preventative services task force recommendation statement, </a:t>
            </a:r>
            <a:r>
              <a:rPr lang="en-US" dirty="0" err="1" smtClean="0"/>
              <a:t>Calonge</a:t>
            </a:r>
            <a:r>
              <a:rPr lang="en-US" dirty="0" smtClean="0"/>
              <a:t> et al, Ann Intern Med 2011 Mar 1; 154(5): 356-64</a:t>
            </a:r>
          </a:p>
          <a:p>
            <a:r>
              <a:rPr lang="en-US" dirty="0" smtClean="0"/>
              <a:t>Clinical Risk Factors for Osteoporosis in Ireland and the UK: A comparison of FRAX and </a:t>
            </a:r>
            <a:r>
              <a:rPr lang="en-US" dirty="0" err="1" smtClean="0"/>
              <a:t>QFractureScores</a:t>
            </a:r>
            <a:r>
              <a:rPr lang="en-US" dirty="0" smtClean="0"/>
              <a:t>: Cummins et al, Calcified tissue international August 2011 Volume 89, Issue 2, pp 172-177</a:t>
            </a:r>
          </a:p>
          <a:p>
            <a:r>
              <a:rPr lang="en-US" dirty="0" smtClean="0"/>
              <a:t>National Osteoporosis Foundation Clinician’s Guide to Prevention and Treatment of Osteoporosis, 2014</a:t>
            </a:r>
          </a:p>
          <a:p>
            <a:r>
              <a:rPr lang="en-US" dirty="0" err="1" smtClean="0"/>
              <a:t>Bolland</a:t>
            </a:r>
            <a:r>
              <a:rPr lang="en-US" dirty="0" smtClean="0"/>
              <a:t>, M.; Leung W.; Tai, V.; </a:t>
            </a:r>
            <a:r>
              <a:rPr lang="en-US" dirty="0" err="1" smtClean="0"/>
              <a:t>Bastin</a:t>
            </a:r>
            <a:r>
              <a:rPr lang="en-US" dirty="0" smtClean="0"/>
              <a:t>, S.; Gamble, G.; Grey, A.; Reid, I.  Calcium intake and risk of fracture: systematic review. BMJ 2015 Sept 29; 315: 1-13</a:t>
            </a:r>
          </a:p>
          <a:p>
            <a:endParaRPr lang="en-US" dirty="0" smtClean="0"/>
          </a:p>
        </p:txBody>
      </p:sp>
    </p:spTree>
    <p:extLst>
      <p:ext uri="{BB962C8B-B14F-4D97-AF65-F5344CB8AC3E}">
        <p14:creationId xmlns:p14="http://schemas.microsoft.com/office/powerpoint/2010/main" val="824658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Thank you!! </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1200" y="1101184"/>
            <a:ext cx="6009640" cy="5042464"/>
          </a:xfrm>
          <a:prstGeom prst="rect">
            <a:avLst/>
          </a:prstGeom>
        </p:spPr>
      </p:pic>
    </p:spTree>
    <p:extLst>
      <p:ext uri="{BB962C8B-B14F-4D97-AF65-F5344CB8AC3E}">
        <p14:creationId xmlns:p14="http://schemas.microsoft.com/office/powerpoint/2010/main" val="1759729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MKSAP</a:t>
            </a:r>
            <a:endParaRPr lang="en-US" dirty="0"/>
          </a:p>
        </p:txBody>
      </p:sp>
      <p:sp>
        <p:nvSpPr>
          <p:cNvPr id="3" name="Content Placeholder 2"/>
          <p:cNvSpPr>
            <a:spLocks noGrp="1"/>
          </p:cNvSpPr>
          <p:nvPr>
            <p:ph idx="1"/>
          </p:nvPr>
        </p:nvSpPr>
        <p:spPr>
          <a:xfrm>
            <a:off x="1371600" y="1482811"/>
            <a:ext cx="9601200" cy="4384589"/>
          </a:xfrm>
        </p:spPr>
        <p:txBody>
          <a:bodyPr>
            <a:normAutofit lnSpcReduction="10000"/>
          </a:bodyPr>
          <a:lstStyle/>
          <a:p>
            <a:r>
              <a:rPr lang="en-US" dirty="0"/>
              <a:t>A 72-year-old man is evaluated for a two-week history of low back pain. The patient has a history of alcoholism but stopped drinking alcohol 10 years ago. He also has stage 3 chronic kidney disease and a 50-pack-year smoking history. Current medications are hydrochlorothiazide, </a:t>
            </a:r>
            <a:r>
              <a:rPr lang="en-US" dirty="0" err="1"/>
              <a:t>ramipril</a:t>
            </a:r>
            <a:r>
              <a:rPr lang="en-US" dirty="0"/>
              <a:t>, and a multivitamin.</a:t>
            </a:r>
          </a:p>
          <a:p>
            <a:r>
              <a:rPr lang="en-US" dirty="0"/>
              <a:t>On physical examination, vital signs are normal. Lumbar lordosis, decreased mobility and spasm of the paravertebral muscles, and tenderness to palpation at L4-L5 are noted. Neurologic screening examination findings are normal.</a:t>
            </a:r>
          </a:p>
          <a:p>
            <a:r>
              <a:rPr lang="en-US" dirty="0"/>
              <a:t>Laboratory studies show calcium 9.0 mg/</a:t>
            </a:r>
            <a:r>
              <a:rPr lang="en-US" dirty="0" err="1"/>
              <a:t>dL</a:t>
            </a:r>
            <a:r>
              <a:rPr lang="en-US" dirty="0"/>
              <a:t> (2.25 </a:t>
            </a:r>
            <a:r>
              <a:rPr lang="en-US" dirty="0" err="1"/>
              <a:t>mmol</a:t>
            </a:r>
            <a:r>
              <a:rPr lang="en-US" dirty="0"/>
              <a:t>/L), creatinine 2.1 mg/</a:t>
            </a:r>
            <a:r>
              <a:rPr lang="en-US" dirty="0" err="1"/>
              <a:t>dL</a:t>
            </a:r>
            <a:r>
              <a:rPr lang="en-US" dirty="0"/>
              <a:t> (185.6 µ</a:t>
            </a:r>
            <a:r>
              <a:rPr lang="en-US" dirty="0" err="1"/>
              <a:t>mol</a:t>
            </a:r>
            <a:r>
              <a:rPr lang="en-US" dirty="0"/>
              <a:t>/L), phosphorus, 3.2 mg/</a:t>
            </a:r>
            <a:r>
              <a:rPr lang="en-US" dirty="0" err="1"/>
              <a:t>dL</a:t>
            </a:r>
            <a:r>
              <a:rPr lang="en-US" dirty="0"/>
              <a:t> (1.0 </a:t>
            </a:r>
            <a:r>
              <a:rPr lang="en-US" dirty="0" err="1"/>
              <a:t>mmol</a:t>
            </a:r>
            <a:r>
              <a:rPr lang="en-US" dirty="0"/>
              <a:t>/L), parathyroid hormone 50 </a:t>
            </a:r>
            <a:r>
              <a:rPr lang="en-US" dirty="0" err="1"/>
              <a:t>pg</a:t>
            </a:r>
            <a:r>
              <a:rPr lang="en-US" dirty="0"/>
              <a:t>/mL (50 ng/L), testosterone 400 ng/</a:t>
            </a:r>
            <a:r>
              <a:rPr lang="en-US" dirty="0" err="1"/>
              <a:t>dL</a:t>
            </a:r>
            <a:r>
              <a:rPr lang="en-US" dirty="0"/>
              <a:t> (13.9 </a:t>
            </a:r>
            <a:r>
              <a:rPr lang="en-US" dirty="0" err="1"/>
              <a:t>nmol</a:t>
            </a:r>
            <a:r>
              <a:rPr lang="en-US" dirty="0"/>
              <a:t>/L), 25-Hydroxy vitamin D 34 ng/mL (85 </a:t>
            </a:r>
            <a:r>
              <a:rPr lang="en-US" dirty="0" err="1"/>
              <a:t>nmol</a:t>
            </a:r>
            <a:r>
              <a:rPr lang="en-US" dirty="0"/>
              <a:t>/L), and estimated glomerular filtration rate 40 mL/min/1.73 m</a:t>
            </a:r>
            <a:r>
              <a:rPr lang="en-US" baseline="30000" dirty="0"/>
              <a:t>2</a:t>
            </a:r>
            <a:r>
              <a:rPr lang="en-US" dirty="0"/>
              <a:t>.</a:t>
            </a:r>
          </a:p>
          <a:p>
            <a:r>
              <a:rPr lang="en-US" dirty="0"/>
              <a:t>A radiograph of the lumbosacral spine shows a compression fracture of L4. A dual-energy x-ray absorptiometry scan shows a T-score of −3.0 in the lumbosacral spine and −3.2 in the left hip.</a:t>
            </a:r>
          </a:p>
          <a:p>
            <a:endParaRPr lang="en-US" dirty="0"/>
          </a:p>
        </p:txBody>
      </p:sp>
    </p:spTree>
    <p:extLst>
      <p:ext uri="{BB962C8B-B14F-4D97-AF65-F5344CB8AC3E}">
        <p14:creationId xmlns:p14="http://schemas.microsoft.com/office/powerpoint/2010/main" val="276379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MKSAP</a:t>
            </a:r>
            <a:endParaRPr lang="en-US" dirty="0"/>
          </a:p>
        </p:txBody>
      </p:sp>
      <p:sp>
        <p:nvSpPr>
          <p:cNvPr id="3" name="Content Placeholder 2"/>
          <p:cNvSpPr>
            <a:spLocks noGrp="1"/>
          </p:cNvSpPr>
          <p:nvPr>
            <p:ph idx="1"/>
          </p:nvPr>
        </p:nvSpPr>
        <p:spPr/>
        <p:txBody>
          <a:bodyPr/>
          <a:lstStyle/>
          <a:p>
            <a:r>
              <a:rPr lang="en-US" b="1" dirty="0"/>
              <a:t>Q: Which of the following is the best treatment for this patient?</a:t>
            </a:r>
            <a:endParaRPr lang="en-US" dirty="0"/>
          </a:p>
          <a:p>
            <a:r>
              <a:rPr lang="en-US" dirty="0"/>
              <a:t>A. Alendronate</a:t>
            </a:r>
            <a:br>
              <a:rPr lang="en-US" dirty="0"/>
            </a:br>
            <a:r>
              <a:rPr lang="en-US" dirty="0"/>
              <a:t>B. Calcitonin</a:t>
            </a:r>
            <a:br>
              <a:rPr lang="en-US" dirty="0"/>
            </a:br>
            <a:r>
              <a:rPr lang="en-US" dirty="0"/>
              <a:t>C. </a:t>
            </a:r>
            <a:r>
              <a:rPr lang="en-US" dirty="0" err="1"/>
              <a:t>Teriparatide</a:t>
            </a:r>
            <a:r>
              <a:rPr lang="en-US" dirty="0"/>
              <a:t/>
            </a:r>
            <a:br>
              <a:rPr lang="en-US" dirty="0"/>
            </a:br>
            <a:r>
              <a:rPr lang="en-US" dirty="0"/>
              <a:t>D. Testosterone</a:t>
            </a:r>
          </a:p>
          <a:p>
            <a:endParaRPr lang="en-US" dirty="0"/>
          </a:p>
        </p:txBody>
      </p:sp>
    </p:spTree>
    <p:extLst>
      <p:ext uri="{BB962C8B-B14F-4D97-AF65-F5344CB8AC3E}">
        <p14:creationId xmlns:p14="http://schemas.microsoft.com/office/powerpoint/2010/main" val="1690130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1371600" y="2063336"/>
            <a:ext cx="4201216" cy="3804064"/>
          </a:xfrm>
        </p:spPr>
        <p:txBody>
          <a:bodyPr/>
          <a:lstStyle/>
          <a:p>
            <a:pPr>
              <a:lnSpc>
                <a:spcPct val="90000"/>
              </a:lnSpc>
            </a:pPr>
            <a:r>
              <a:rPr lang="en-US" altLang="en-US" dirty="0"/>
              <a:t>Characterized by low bone mass and deterioration of bone structure</a:t>
            </a:r>
          </a:p>
          <a:p>
            <a:pPr>
              <a:lnSpc>
                <a:spcPct val="90000"/>
              </a:lnSpc>
            </a:pPr>
            <a:r>
              <a:rPr lang="en-US" altLang="en-US" dirty="0"/>
              <a:t>Not a </a:t>
            </a:r>
            <a:r>
              <a:rPr lang="en-US" altLang="en-US" dirty="0" smtClean="0"/>
              <a:t>“natural </a:t>
            </a:r>
            <a:r>
              <a:rPr lang="en-US" altLang="en-US" dirty="0"/>
              <a:t>part of </a:t>
            </a:r>
            <a:r>
              <a:rPr lang="en-US" altLang="en-US" dirty="0" smtClean="0"/>
              <a:t>aging”</a:t>
            </a:r>
            <a:endParaRPr lang="en-US" altLang="en-US" dirty="0"/>
          </a:p>
          <a:p>
            <a:pPr>
              <a:lnSpc>
                <a:spcPct val="90000"/>
              </a:lnSpc>
            </a:pPr>
            <a:r>
              <a:rPr lang="en-US" altLang="en-US" dirty="0"/>
              <a:t>Increased risk for women, post-menopausal, over age 65</a:t>
            </a:r>
          </a:p>
          <a:p>
            <a:pPr>
              <a:lnSpc>
                <a:spcPct val="90000"/>
              </a:lnSpc>
            </a:pPr>
            <a:r>
              <a:rPr lang="en-US" altLang="en-US" dirty="0"/>
              <a:t>All races, </a:t>
            </a:r>
            <a:r>
              <a:rPr lang="en-US" altLang="en-US" dirty="0" smtClean="0"/>
              <a:t>genders, </a:t>
            </a:r>
            <a:r>
              <a:rPr lang="en-US" altLang="en-US" dirty="0"/>
              <a:t>and ages are susceptible</a:t>
            </a:r>
          </a:p>
          <a:p>
            <a:pPr>
              <a:lnSpc>
                <a:spcPct val="90000"/>
              </a:lnSpc>
            </a:pPr>
            <a:r>
              <a:rPr lang="en-US" altLang="en-US" dirty="0"/>
              <a:t>Preventable and treatable!</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3389" y="1946413"/>
            <a:ext cx="5286888" cy="3449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92340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8" name="Rectangle 4"/>
          <p:cNvSpPr>
            <a:spLocks noGrp="1" noChangeArrowheads="1"/>
          </p:cNvSpPr>
          <p:nvPr>
            <p:ph type="title" idx="4294967295"/>
          </p:nvPr>
        </p:nvSpPr>
        <p:spPr>
          <a:xfrm>
            <a:off x="1930400" y="228600"/>
            <a:ext cx="7772400" cy="533400"/>
          </a:xfrm>
        </p:spPr>
        <p:txBody>
          <a:bodyPr>
            <a:normAutofit fontScale="90000"/>
          </a:bodyPr>
          <a:lstStyle/>
          <a:p>
            <a:r>
              <a:rPr lang="en-US" altLang="en-US" dirty="0">
                <a:solidFill>
                  <a:srgbClr val="4755B8"/>
                </a:solidFill>
              </a:rPr>
              <a:t>Osteoporosis</a:t>
            </a:r>
          </a:p>
        </p:txBody>
      </p:sp>
      <p:pic>
        <p:nvPicPr>
          <p:cNvPr id="466951" name="Picture 7" descr="ladies s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992" y="762000"/>
            <a:ext cx="5827482" cy="5788025"/>
          </a:xfrm>
          <a:prstGeom prst="rect">
            <a:avLst/>
          </a:prstGeom>
          <a:noFill/>
          <a:extLst>
            <a:ext uri="{909E8E84-426E-40DD-AFC4-6F175D3DCCD1}">
              <a14:hiddenFill xmlns:a14="http://schemas.microsoft.com/office/drawing/2010/main">
                <a:solidFill>
                  <a:srgbClr val="FFFFFF"/>
                </a:solidFill>
              </a14:hiddenFill>
            </a:ext>
          </a:extLst>
        </p:spPr>
      </p:pic>
      <p:sp>
        <p:nvSpPr>
          <p:cNvPr id="466952" name="Text Box 8"/>
          <p:cNvSpPr txBox="1">
            <a:spLocks noChangeArrowheads="1"/>
          </p:cNvSpPr>
          <p:nvPr/>
        </p:nvSpPr>
        <p:spPr bwMode="auto">
          <a:xfrm>
            <a:off x="3657601" y="990601"/>
            <a:ext cx="1027141" cy="535531"/>
          </a:xfrm>
          <a:prstGeom prst="rect">
            <a:avLst/>
          </a:prstGeom>
          <a:noFill/>
          <a:ln>
            <a:noFill/>
          </a:ln>
          <a:effectLst/>
          <a:extLst>
            <a:ext uri="{909E8E84-426E-40DD-AFC4-6F175D3DCCD1}">
              <a14:hiddenFill xmlns:a14="http://schemas.microsoft.com/office/drawing/2010/main">
                <a:solidFill>
                  <a:srgbClr val="33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80000"/>
              </a:lnSpc>
            </a:pPr>
            <a:r>
              <a:rPr lang="en-US" altLang="en-US" dirty="0">
                <a:solidFill>
                  <a:srgbClr val="4755B8"/>
                </a:solidFill>
                <a:latin typeface="Franklin Gothic Heavy" charset="0"/>
              </a:rPr>
              <a:t>Normal </a:t>
            </a:r>
          </a:p>
          <a:p>
            <a:pPr>
              <a:lnSpc>
                <a:spcPct val="80000"/>
              </a:lnSpc>
            </a:pPr>
            <a:r>
              <a:rPr lang="en-US" altLang="en-US" dirty="0">
                <a:solidFill>
                  <a:srgbClr val="4755B8"/>
                </a:solidFill>
                <a:latin typeface="Franklin Gothic Heavy" charset="0"/>
              </a:rPr>
              <a:t>Spine</a:t>
            </a:r>
          </a:p>
        </p:txBody>
      </p:sp>
      <p:sp>
        <p:nvSpPr>
          <p:cNvPr id="466953" name="Text Box 9"/>
          <p:cNvSpPr txBox="1">
            <a:spLocks noChangeArrowheads="1"/>
          </p:cNvSpPr>
          <p:nvPr/>
        </p:nvSpPr>
        <p:spPr bwMode="auto">
          <a:xfrm>
            <a:off x="7605517" y="2266123"/>
            <a:ext cx="1657120" cy="535531"/>
          </a:xfrm>
          <a:prstGeom prst="rect">
            <a:avLst/>
          </a:prstGeom>
          <a:noFill/>
          <a:ln>
            <a:noFill/>
          </a:ln>
          <a:effectLst/>
          <a:extLst>
            <a:ext uri="{909E8E84-426E-40DD-AFC4-6F175D3DCCD1}">
              <a14:hiddenFill xmlns:a14="http://schemas.microsoft.com/office/drawing/2010/main">
                <a:solidFill>
                  <a:srgbClr val="33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80000"/>
              </a:lnSpc>
            </a:pPr>
            <a:r>
              <a:rPr lang="en-US" altLang="en-US" dirty="0">
                <a:solidFill>
                  <a:srgbClr val="4755B8"/>
                </a:solidFill>
                <a:latin typeface="Franklin Gothic Heavy" charset="0"/>
              </a:rPr>
              <a:t>Osteoporotic </a:t>
            </a:r>
          </a:p>
          <a:p>
            <a:pPr>
              <a:lnSpc>
                <a:spcPct val="80000"/>
              </a:lnSpc>
            </a:pPr>
            <a:r>
              <a:rPr lang="en-US" altLang="en-US" dirty="0">
                <a:solidFill>
                  <a:srgbClr val="4755B8"/>
                </a:solidFill>
                <a:latin typeface="Franklin Gothic Heavy" charset="0"/>
              </a:rPr>
              <a:t>Spine</a:t>
            </a:r>
          </a:p>
        </p:txBody>
      </p:sp>
      <p:sp>
        <p:nvSpPr>
          <p:cNvPr id="466954" name="Text Box 10"/>
          <p:cNvSpPr txBox="1">
            <a:spLocks noChangeArrowheads="1"/>
          </p:cNvSpPr>
          <p:nvPr/>
        </p:nvSpPr>
        <p:spPr bwMode="auto">
          <a:xfrm>
            <a:off x="1676400" y="6543676"/>
            <a:ext cx="5029200" cy="238125"/>
          </a:xfrm>
          <a:prstGeom prst="rect">
            <a:avLst/>
          </a:prstGeom>
          <a:noFill/>
          <a:ln>
            <a:noFill/>
          </a:ln>
          <a:effectLst/>
          <a:extLst>
            <a:ext uri="{909E8E84-426E-40DD-AFC4-6F175D3DCCD1}">
              <a14:hiddenFill xmlns:a14="http://schemas.microsoft.com/office/drawing/2010/main">
                <a:solidFill>
                  <a:srgbClr val="33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pPr>
            <a:r>
              <a:rPr lang="en-US" altLang="en-US" sz="1200" dirty="0">
                <a:solidFill>
                  <a:srgbClr val="4755B8"/>
                </a:solidFill>
                <a:latin typeface="Franklin Gothic Heavy" charset="0"/>
              </a:rPr>
              <a:t>Source: National Osteoporosis Foundation, 2000</a:t>
            </a:r>
          </a:p>
        </p:txBody>
      </p:sp>
    </p:spTree>
    <p:extLst>
      <p:ext uri="{BB962C8B-B14F-4D97-AF65-F5344CB8AC3E}">
        <p14:creationId xmlns:p14="http://schemas.microsoft.com/office/powerpoint/2010/main" val="363714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a:t>
            </a:r>
            <a:endParaRPr lang="en-US" dirty="0"/>
          </a:p>
        </p:txBody>
      </p:sp>
      <p:sp>
        <p:nvSpPr>
          <p:cNvPr id="4" name="Text Placeholder 3"/>
          <p:cNvSpPr>
            <a:spLocks noGrp="1"/>
          </p:cNvSpPr>
          <p:nvPr>
            <p:ph type="body" sz="half" idx="2"/>
          </p:nvPr>
        </p:nvSpPr>
        <p:spPr>
          <a:xfrm>
            <a:off x="723899" y="1245703"/>
            <a:ext cx="4245665" cy="5420139"/>
          </a:xfrm>
        </p:spPr>
        <p:txBody>
          <a:bodyPr>
            <a:normAutofit fontScale="92500" lnSpcReduction="10000"/>
          </a:bodyPr>
          <a:lstStyle/>
          <a:p>
            <a:endParaRPr lang="en-US" dirty="0"/>
          </a:p>
          <a:p>
            <a:pPr marL="342900" indent="-342900">
              <a:buFont typeface="Arial" charset="0"/>
              <a:buChar char="•"/>
            </a:pPr>
            <a:r>
              <a:rPr lang="en-US" sz="2400" dirty="0" smtClean="0"/>
              <a:t>Female gender/Caucasian race</a:t>
            </a:r>
          </a:p>
          <a:p>
            <a:pPr marL="342900" indent="-342900">
              <a:buFont typeface="Arial" charset="0"/>
              <a:buChar char="•"/>
            </a:pPr>
            <a:r>
              <a:rPr lang="en-US" sz="2400" dirty="0" smtClean="0"/>
              <a:t>Smoking history</a:t>
            </a:r>
          </a:p>
          <a:p>
            <a:pPr marL="342900" indent="-342900">
              <a:buFont typeface="Arial" charset="0"/>
              <a:buChar char="•"/>
            </a:pPr>
            <a:r>
              <a:rPr lang="en-US" sz="2400" dirty="0" smtClean="0"/>
              <a:t>Thin or small frame</a:t>
            </a:r>
          </a:p>
          <a:p>
            <a:pPr marL="342900" indent="-342900">
              <a:buFont typeface="Arial" charset="0"/>
              <a:buChar char="•"/>
            </a:pPr>
            <a:r>
              <a:rPr lang="en-US" sz="2400" dirty="0" smtClean="0"/>
              <a:t>Advanced Age</a:t>
            </a:r>
          </a:p>
          <a:p>
            <a:pPr marL="342900" indent="-342900">
              <a:buFont typeface="Arial" charset="0"/>
              <a:buChar char="•"/>
            </a:pPr>
            <a:r>
              <a:rPr lang="en-US" sz="2400" dirty="0" smtClean="0"/>
              <a:t>Family history- primary w/ fragility fracture </a:t>
            </a:r>
          </a:p>
          <a:p>
            <a:pPr marL="342900" indent="-342900">
              <a:buFont typeface="Arial" charset="0"/>
              <a:buChar char="•"/>
            </a:pPr>
            <a:r>
              <a:rPr lang="en-US" sz="2400" dirty="0" smtClean="0"/>
              <a:t>Post-menopausal</a:t>
            </a:r>
          </a:p>
          <a:p>
            <a:pPr marL="342900" indent="-342900">
              <a:buFont typeface="Arial" charset="0"/>
              <a:buChar char="•"/>
            </a:pPr>
            <a:r>
              <a:rPr lang="en-US" sz="2400" dirty="0" smtClean="0"/>
              <a:t>Ca/Vitamin D </a:t>
            </a:r>
            <a:r>
              <a:rPr lang="en-US" sz="2400" dirty="0" smtClean="0"/>
              <a:t>deficiency </a:t>
            </a:r>
          </a:p>
          <a:p>
            <a:pPr marL="342900" indent="-342900">
              <a:buFont typeface="Arial" charset="0"/>
              <a:buChar char="•"/>
            </a:pPr>
            <a:r>
              <a:rPr lang="en-US" sz="2400" dirty="0" smtClean="0"/>
              <a:t>Medications (esp. steroids) </a:t>
            </a:r>
          </a:p>
          <a:p>
            <a:pPr marL="342900" indent="-342900">
              <a:buFont typeface="Arial" charset="0"/>
              <a:buChar char="•"/>
            </a:pPr>
            <a:endParaRPr lang="en-US" sz="2400" dirty="0"/>
          </a:p>
        </p:txBody>
      </p:sp>
      <p:pic>
        <p:nvPicPr>
          <p:cNvPr id="5" name="Picture 17" descr="wome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279" y="1041388"/>
            <a:ext cx="3740426" cy="470837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193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599" y="2171699"/>
            <a:ext cx="7997687" cy="437206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442" y="451126"/>
            <a:ext cx="4914900" cy="1384300"/>
          </a:xfrm>
          <a:prstGeom prst="rect">
            <a:avLst/>
          </a:prstGeom>
        </p:spPr>
      </p:pic>
    </p:spTree>
    <p:extLst>
      <p:ext uri="{BB962C8B-B14F-4D97-AF65-F5344CB8AC3E}">
        <p14:creationId xmlns:p14="http://schemas.microsoft.com/office/powerpoint/2010/main" val="366044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Classification</a:t>
            </a:r>
            <a:br>
              <a:rPr lang="en-US" dirty="0" smtClean="0"/>
            </a:b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805186178"/>
              </p:ext>
            </p:extLst>
          </p:nvPr>
        </p:nvGraphicFramePr>
        <p:xfrm>
          <a:off x="1371600" y="1592744"/>
          <a:ext cx="8885583" cy="1742661"/>
        </p:xfrm>
        <a:graphic>
          <a:graphicData uri="http://schemas.openxmlformats.org/drawingml/2006/table">
            <a:tbl>
              <a:tblPr firstRow="1" bandRow="1">
                <a:tableStyleId>{5C22544A-7EE6-4342-B048-85BDC9FD1C3A}</a:tableStyleId>
              </a:tblPr>
              <a:tblGrid>
                <a:gridCol w="2961861"/>
                <a:gridCol w="2961861"/>
                <a:gridCol w="2961861"/>
              </a:tblGrid>
              <a:tr h="6364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T-Score</a:t>
                      </a:r>
                    </a:p>
                  </a:txBody>
                  <a:tcPr marL="42364" marR="42364"/>
                </a:tc>
                <a:tc>
                  <a:txBody>
                    <a:bodyPr/>
                    <a:lstStyle/>
                    <a:p>
                      <a:r>
                        <a:rPr lang="en-US" dirty="0" smtClean="0"/>
                        <a:t>Z-Score</a:t>
                      </a:r>
                      <a:r>
                        <a:rPr lang="en-US" baseline="0" dirty="0" smtClean="0"/>
                        <a:t> (Age &lt; 50) </a:t>
                      </a:r>
                      <a:endParaRPr lang="en-US" dirty="0"/>
                    </a:p>
                  </a:txBody>
                  <a:tcPr marL="42364" marR="42364"/>
                </a:tc>
                <a:tc>
                  <a:txBody>
                    <a:bodyPr/>
                    <a:lstStyle/>
                    <a:p>
                      <a:r>
                        <a:rPr lang="en-US" dirty="0" smtClean="0"/>
                        <a:t>Interpretation</a:t>
                      </a:r>
                      <a:endParaRPr lang="en-US" dirty="0"/>
                    </a:p>
                  </a:txBody>
                  <a:tcPr marL="42364" marR="42364"/>
                </a:tc>
              </a:tr>
              <a:tr h="368737">
                <a:tc>
                  <a:txBody>
                    <a:bodyPr/>
                    <a:lstStyle/>
                    <a:p>
                      <a:r>
                        <a:rPr lang="en-US" dirty="0" smtClean="0"/>
                        <a:t>&gt; 1.0</a:t>
                      </a:r>
                      <a:r>
                        <a:rPr lang="en-US" baseline="0" dirty="0" smtClean="0"/>
                        <a:t> </a:t>
                      </a:r>
                      <a:endParaRPr lang="en-US" dirty="0"/>
                    </a:p>
                  </a:txBody>
                  <a:tcPr marL="42364" marR="42364"/>
                </a:tc>
                <a:tc>
                  <a:txBody>
                    <a:bodyPr/>
                    <a:lstStyle/>
                    <a:p>
                      <a:r>
                        <a:rPr lang="en-US" dirty="0" smtClean="0"/>
                        <a:t>N/A</a:t>
                      </a:r>
                      <a:endParaRPr lang="en-US" dirty="0"/>
                    </a:p>
                  </a:txBody>
                  <a:tcPr marL="42364" marR="42364"/>
                </a:tc>
                <a:tc>
                  <a:txBody>
                    <a:bodyPr/>
                    <a:lstStyle/>
                    <a:p>
                      <a:r>
                        <a:rPr lang="en-US" dirty="0" smtClean="0"/>
                        <a:t>Normal</a:t>
                      </a:r>
                      <a:endParaRPr lang="en-US" dirty="0"/>
                    </a:p>
                  </a:txBody>
                  <a:tcPr marL="42364" marR="42364"/>
                </a:tc>
              </a:tr>
              <a:tr h="368737">
                <a:tc>
                  <a:txBody>
                    <a:bodyPr/>
                    <a:lstStyle/>
                    <a:p>
                      <a:r>
                        <a:rPr lang="en-US" dirty="0" smtClean="0"/>
                        <a:t>-1</a:t>
                      </a:r>
                      <a:r>
                        <a:rPr lang="en-US" baseline="0" dirty="0" smtClean="0"/>
                        <a:t> to -2.5 </a:t>
                      </a:r>
                      <a:endParaRPr lang="en-US" dirty="0"/>
                    </a:p>
                  </a:txBody>
                  <a:tcPr marL="42364" marR="42364"/>
                </a:tc>
                <a:tc>
                  <a:txBody>
                    <a:bodyPr/>
                    <a:lstStyle/>
                    <a:p>
                      <a:r>
                        <a:rPr lang="en-US" dirty="0" smtClean="0"/>
                        <a:t>N/A </a:t>
                      </a:r>
                      <a:endParaRPr lang="en-US" dirty="0"/>
                    </a:p>
                  </a:txBody>
                  <a:tcPr marL="42364" marR="42364"/>
                </a:tc>
                <a:tc>
                  <a:txBody>
                    <a:bodyPr/>
                    <a:lstStyle/>
                    <a:p>
                      <a:r>
                        <a:rPr lang="en-US" dirty="0" smtClean="0"/>
                        <a:t>Osteopenia</a:t>
                      </a:r>
                      <a:endParaRPr lang="en-US" dirty="0"/>
                    </a:p>
                  </a:txBody>
                  <a:tcPr marL="42364" marR="42364"/>
                </a:tc>
              </a:tr>
              <a:tr h="368737">
                <a:tc>
                  <a:txBody>
                    <a:bodyPr/>
                    <a:lstStyle/>
                    <a:p>
                      <a:r>
                        <a:rPr lang="en-US" dirty="0" smtClean="0"/>
                        <a:t>&lt; -2.5</a:t>
                      </a:r>
                      <a:endParaRPr lang="en-US" dirty="0"/>
                    </a:p>
                  </a:txBody>
                  <a:tcPr marL="42364" marR="42364"/>
                </a:tc>
                <a:tc>
                  <a:txBody>
                    <a:bodyPr/>
                    <a:lstStyle/>
                    <a:p>
                      <a:r>
                        <a:rPr lang="en-US" dirty="0" smtClean="0"/>
                        <a:t>Z score &lt; -2 </a:t>
                      </a:r>
                      <a:endParaRPr lang="en-US" dirty="0"/>
                    </a:p>
                  </a:txBody>
                  <a:tcPr marL="42364" marR="42364"/>
                </a:tc>
                <a:tc>
                  <a:txBody>
                    <a:bodyPr/>
                    <a:lstStyle/>
                    <a:p>
                      <a:r>
                        <a:rPr lang="en-US" dirty="0" smtClean="0"/>
                        <a:t>Osteoporosis </a:t>
                      </a:r>
                      <a:endParaRPr lang="en-US" dirty="0"/>
                    </a:p>
                  </a:txBody>
                  <a:tcPr marL="42364" marR="42364"/>
                </a:tc>
              </a:tr>
            </a:tbl>
          </a:graphicData>
        </a:graphic>
      </p:graphicFrame>
      <p:sp>
        <p:nvSpPr>
          <p:cNvPr id="9" name="Content Placeholder 8"/>
          <p:cNvSpPr>
            <a:spLocks noGrp="1"/>
          </p:cNvSpPr>
          <p:nvPr>
            <p:ph sz="half" idx="2"/>
          </p:nvPr>
        </p:nvSpPr>
        <p:spPr>
          <a:xfrm>
            <a:off x="1366605" y="3624469"/>
            <a:ext cx="8890578" cy="1999091"/>
          </a:xfrm>
        </p:spPr>
        <p:txBody>
          <a:bodyPr/>
          <a:lstStyle/>
          <a:p>
            <a:pPr marL="0" indent="0">
              <a:buNone/>
            </a:pPr>
            <a:r>
              <a:rPr lang="en-US" b="1" dirty="0" smtClean="0"/>
              <a:t>T score vs. Z score </a:t>
            </a:r>
          </a:p>
          <a:p>
            <a:r>
              <a:rPr lang="en-US" dirty="0" smtClean="0"/>
              <a:t>T score- BMD compared with what it is normally expected in a young healthy adult of your sex</a:t>
            </a:r>
          </a:p>
          <a:p>
            <a:r>
              <a:rPr lang="en-US" dirty="0" smtClean="0"/>
              <a:t>Z score- # of SDs above or below what is expected with age matched controls (used for younger patients)</a:t>
            </a:r>
            <a:endParaRPr lang="en-US" dirty="0"/>
          </a:p>
        </p:txBody>
      </p:sp>
    </p:spTree>
    <p:extLst>
      <p:ext uri="{BB962C8B-B14F-4D97-AF65-F5344CB8AC3E}">
        <p14:creationId xmlns:p14="http://schemas.microsoft.com/office/powerpoint/2010/main" val="744756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Osteoporosis Treatment Guidelines </a:t>
            </a:r>
            <a:endParaRPr lang="en-US" dirty="0"/>
          </a:p>
        </p:txBody>
      </p:sp>
      <p:sp>
        <p:nvSpPr>
          <p:cNvPr id="3" name="Content Placeholder 2"/>
          <p:cNvSpPr>
            <a:spLocks noGrp="1"/>
          </p:cNvSpPr>
          <p:nvPr>
            <p:ph sz="half" idx="1"/>
          </p:nvPr>
        </p:nvSpPr>
        <p:spPr>
          <a:xfrm>
            <a:off x="1371600" y="2285999"/>
            <a:ext cx="8427720" cy="3764281"/>
          </a:xfrm>
        </p:spPr>
        <p:txBody>
          <a:bodyPr>
            <a:normAutofit lnSpcReduction="10000"/>
          </a:bodyPr>
          <a:lstStyle/>
          <a:p>
            <a:r>
              <a:rPr lang="en-US" dirty="0" smtClean="0"/>
              <a:t>Osteopenia: </a:t>
            </a:r>
          </a:p>
          <a:p>
            <a:pPr lvl="1">
              <a:spcBef>
                <a:spcPts val="1000"/>
              </a:spcBef>
            </a:pPr>
            <a:r>
              <a:rPr lang="en-US" dirty="0" smtClean="0"/>
              <a:t>Check </a:t>
            </a:r>
            <a:r>
              <a:rPr lang="en-US" dirty="0"/>
              <a:t>FRAX score, if 10-year hip fracture risk </a:t>
            </a:r>
            <a:r>
              <a:rPr lang="en-US" u="sng" dirty="0"/>
              <a:t>&gt;</a:t>
            </a:r>
            <a:r>
              <a:rPr lang="en-US" dirty="0"/>
              <a:t> 3% or 10 year major osteoporotic fracture risk </a:t>
            </a:r>
            <a:r>
              <a:rPr lang="en-US" u="sng" dirty="0"/>
              <a:t>&gt;</a:t>
            </a:r>
            <a:r>
              <a:rPr lang="en-US" dirty="0"/>
              <a:t> 20%-&gt; begin bisphosphonate therapy </a:t>
            </a:r>
            <a:endParaRPr lang="en-US" dirty="0" smtClean="0"/>
          </a:p>
          <a:p>
            <a:r>
              <a:rPr lang="en-US" dirty="0" smtClean="0"/>
              <a:t>Osteoporosis: </a:t>
            </a:r>
          </a:p>
          <a:p>
            <a:pPr lvl="1">
              <a:spcBef>
                <a:spcPts val="1000"/>
              </a:spcBef>
            </a:pPr>
            <a:r>
              <a:rPr lang="en-US" dirty="0"/>
              <a:t>Begin therapy if T score &lt; -2.5 at the femoral neck or lumbar spine if after appropriate evaluation is conducted to rule out secondary </a:t>
            </a:r>
            <a:r>
              <a:rPr lang="en-US" dirty="0" smtClean="0"/>
              <a:t>causes (</a:t>
            </a:r>
            <a:r>
              <a:rPr lang="en-US" dirty="0" err="1" smtClean="0"/>
              <a:t>ie</a:t>
            </a:r>
            <a:r>
              <a:rPr lang="en-US" dirty="0" smtClean="0"/>
              <a:t>. Hyperparathyroidism, hyperthyroidism, malabsorption, low Ca/</a:t>
            </a:r>
            <a:r>
              <a:rPr lang="en-US" dirty="0" err="1" smtClean="0"/>
              <a:t>Vit</a:t>
            </a:r>
            <a:r>
              <a:rPr lang="en-US" dirty="0" smtClean="0"/>
              <a:t> D)  </a:t>
            </a:r>
          </a:p>
          <a:p>
            <a:r>
              <a:rPr lang="en-US" dirty="0" smtClean="0"/>
              <a:t>Other: </a:t>
            </a:r>
          </a:p>
          <a:p>
            <a:pPr lvl="1"/>
            <a:r>
              <a:rPr lang="en-US" dirty="0" smtClean="0"/>
              <a:t>Evidence of hip or vertebral (clinical or morphometric) fracture </a:t>
            </a:r>
          </a:p>
          <a:p>
            <a:pPr lvl="1"/>
            <a:r>
              <a:rPr lang="en-US" dirty="0" smtClean="0"/>
              <a:t>Clinical judgment/Patient’s preference </a:t>
            </a:r>
          </a:p>
          <a:p>
            <a:pPr lvl="1"/>
            <a:endParaRPr lang="en-US" dirty="0" smtClean="0"/>
          </a:p>
          <a:p>
            <a:pPr marL="0" lvl="1" indent="0">
              <a:buNone/>
            </a:pPr>
            <a:endParaRPr lang="en-US" dirty="0" smtClean="0"/>
          </a:p>
          <a:p>
            <a:pPr marL="0" lvl="1" indent="0">
              <a:buNone/>
            </a:pPr>
            <a:endParaRPr lang="en-US" dirty="0" smtClean="0"/>
          </a:p>
          <a:p>
            <a:pPr lvl="1"/>
            <a:endParaRPr lang="en-US" dirty="0" smtClean="0"/>
          </a:p>
          <a:p>
            <a:pPr marL="0" lvl="1" indent="0">
              <a:buNone/>
            </a:pPr>
            <a:endParaRPr lang="en-US" dirty="0" smtClean="0"/>
          </a:p>
          <a:p>
            <a:pPr marL="0" lvl="1" indent="0">
              <a:buNone/>
            </a:pPr>
            <a:endParaRPr lang="en-US" u="sng" dirty="0"/>
          </a:p>
        </p:txBody>
      </p:sp>
    </p:spTree>
    <p:extLst>
      <p:ext uri="{BB962C8B-B14F-4D97-AF65-F5344CB8AC3E}">
        <p14:creationId xmlns:p14="http://schemas.microsoft.com/office/powerpoint/2010/main" val="1418836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236</TotalTime>
  <Words>1628</Words>
  <Application>Microsoft Office PowerPoint</Application>
  <PresentationFormat>Widescreen</PresentationFormat>
  <Paragraphs>112</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Franklin Gothic Book</vt:lpstr>
      <vt:lpstr>Franklin Gothic Heavy</vt:lpstr>
      <vt:lpstr>Crop</vt:lpstr>
      <vt:lpstr>Osteoporosis </vt:lpstr>
      <vt:lpstr>MKSAP</vt:lpstr>
      <vt:lpstr>MKSAP</vt:lpstr>
      <vt:lpstr>Overview</vt:lpstr>
      <vt:lpstr>Osteoporosis</vt:lpstr>
      <vt:lpstr>Risk Factors </vt:lpstr>
      <vt:lpstr>Screening</vt:lpstr>
      <vt:lpstr>WHO Classification </vt:lpstr>
      <vt:lpstr>National Osteoporosis Treatment Guidelines </vt:lpstr>
      <vt:lpstr>PowerPoint Presentation</vt:lpstr>
      <vt:lpstr>Pharmacotherapy </vt:lpstr>
      <vt:lpstr>Nutrition!! </vt:lpstr>
      <vt:lpstr>Calcium and Fractures</vt:lpstr>
      <vt:lpstr>MKSAP</vt:lpstr>
      <vt:lpstr>MKSAP</vt:lpstr>
      <vt:lpstr>PowerPoint Presentation</vt:lpstr>
      <vt:lpstr>PowerPoint Presentation</vt:lpstr>
      <vt:lpstr>References</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Osteoporosis</dc:title>
  <dc:creator>Ali Naqvi</dc:creator>
  <cp:lastModifiedBy>Shuktika Nandkeolyar</cp:lastModifiedBy>
  <cp:revision>30</cp:revision>
  <dcterms:created xsi:type="dcterms:W3CDTF">2015-11-03T00:54:57Z</dcterms:created>
  <dcterms:modified xsi:type="dcterms:W3CDTF">2015-11-04T16:40:55Z</dcterms:modified>
</cp:coreProperties>
</file>