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9"/>
  </p:notesMasterIdLst>
  <p:sldIdLst>
    <p:sldId id="286" r:id="rId2"/>
    <p:sldId id="322" r:id="rId3"/>
    <p:sldId id="258" r:id="rId4"/>
    <p:sldId id="259" r:id="rId5"/>
    <p:sldId id="298" r:id="rId6"/>
    <p:sldId id="299" r:id="rId7"/>
    <p:sldId id="300" r:id="rId8"/>
    <p:sldId id="301" r:id="rId9"/>
    <p:sldId id="302" r:id="rId10"/>
    <p:sldId id="297" r:id="rId11"/>
    <p:sldId id="260" r:id="rId12"/>
    <p:sldId id="303" r:id="rId13"/>
    <p:sldId id="261" r:id="rId14"/>
    <p:sldId id="262" r:id="rId15"/>
    <p:sldId id="266" r:id="rId16"/>
    <p:sldId id="304" r:id="rId17"/>
    <p:sldId id="267" r:id="rId18"/>
    <p:sldId id="305" r:id="rId19"/>
    <p:sldId id="306" r:id="rId20"/>
    <p:sldId id="307" r:id="rId21"/>
    <p:sldId id="308" r:id="rId22"/>
    <p:sldId id="268" r:id="rId23"/>
    <p:sldId id="309" r:id="rId24"/>
    <p:sldId id="310" r:id="rId25"/>
    <p:sldId id="269" r:id="rId26"/>
    <p:sldId id="311" r:id="rId27"/>
    <p:sldId id="312" r:id="rId28"/>
    <p:sldId id="313" r:id="rId29"/>
    <p:sldId id="314" r:id="rId30"/>
    <p:sldId id="270" r:id="rId31"/>
    <p:sldId id="272" r:id="rId32"/>
    <p:sldId id="273" r:id="rId33"/>
    <p:sldId id="315" r:id="rId34"/>
    <p:sldId id="274" r:id="rId35"/>
    <p:sldId id="316" r:id="rId36"/>
    <p:sldId id="317" r:id="rId37"/>
    <p:sldId id="275" r:id="rId38"/>
    <p:sldId id="278" r:id="rId39"/>
    <p:sldId id="277" r:id="rId40"/>
    <p:sldId id="287" r:id="rId41"/>
    <p:sldId id="319" r:id="rId42"/>
    <p:sldId id="318" r:id="rId43"/>
    <p:sldId id="288" r:id="rId44"/>
    <p:sldId id="295" r:id="rId45"/>
    <p:sldId id="296" r:id="rId46"/>
    <p:sldId id="289" r:id="rId47"/>
    <p:sldId id="320" r:id="rId48"/>
    <p:sldId id="290" r:id="rId49"/>
    <p:sldId id="291" r:id="rId50"/>
    <p:sldId id="292" r:id="rId51"/>
    <p:sldId id="293" r:id="rId52"/>
    <p:sldId id="294" r:id="rId53"/>
    <p:sldId id="282" r:id="rId54"/>
    <p:sldId id="321" r:id="rId55"/>
    <p:sldId id="283" r:id="rId56"/>
    <p:sldId id="284" r:id="rId57"/>
    <p:sldId id="285"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8AF779-7750-4F98-9BC3-4456A9967301}" type="datetimeFigureOut">
              <a:rPr lang="en-US" smtClean="0"/>
              <a:t>8/25/2015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B2F4FA-53F1-495C-8064-242A9FE93ED0}" type="slidenum">
              <a:rPr lang="en-US" smtClean="0"/>
              <a:t>‹#›</a:t>
            </a:fld>
            <a:endParaRPr lang="en-US"/>
          </a:p>
        </p:txBody>
      </p:sp>
    </p:spTree>
    <p:extLst>
      <p:ext uri="{BB962C8B-B14F-4D97-AF65-F5344CB8AC3E}">
        <p14:creationId xmlns:p14="http://schemas.microsoft.com/office/powerpoint/2010/main" val="3520998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50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D070DE1-CC16-F448-A853-D3319BDFC5F5}" type="slidenum">
              <a:rPr lang="en-US"/>
              <a:pPr eaLnBrk="1" hangingPunct="1"/>
              <a:t>2</a:t>
            </a:fld>
            <a:endParaRPr lang="en-US"/>
          </a:p>
        </p:txBody>
      </p:sp>
    </p:spTree>
    <p:extLst>
      <p:ext uri="{BB962C8B-B14F-4D97-AF65-F5344CB8AC3E}">
        <p14:creationId xmlns:p14="http://schemas.microsoft.com/office/powerpoint/2010/main" val="3860037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C5534950-386C-3D47-821B-9BDCB9667E8A}"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534950-386C-3D47-821B-9BDCB9667E8A}" type="datetimeFigureOut">
              <a:rPr lang="en-US" smtClean="0"/>
              <a:pPr/>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72F4E-B629-204E-B9AD-ECF3C142156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C5534950-386C-3D47-821B-9BDCB9667E8A}" type="datetimeFigureOut">
              <a:rPr lang="en-US" smtClean="0"/>
              <a:pPr/>
              <a:t>8/25/2015</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24A72F4E-B629-204E-B9AD-ECF3C142156C}" type="slidenum">
              <a:rPr lang="en-US" smtClean="0"/>
              <a:pPr/>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5534950-386C-3D47-821B-9BDCB9667E8A}"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72F4E-B629-204E-B9AD-ECF3C142156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5534950-386C-3D47-821B-9BDCB9667E8A}"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72F4E-B629-204E-B9AD-ECF3C142156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5534950-386C-3D47-821B-9BDCB9667E8A}"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72F4E-B629-204E-B9AD-ECF3C142156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C5534950-386C-3D47-821B-9BDCB9667E8A}"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534950-386C-3D47-821B-9BDCB9667E8A}"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72F4E-B629-204E-B9AD-ECF3C142156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5534950-386C-3D47-821B-9BDCB9667E8A}" type="datetimeFigureOut">
              <a:rPr lang="en-US" smtClean="0"/>
              <a:pPr/>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A72F4E-B629-204E-B9AD-ECF3C142156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C5534950-386C-3D47-821B-9BDCB9667E8A}" type="datetimeFigureOut">
              <a:rPr lang="en-US" smtClean="0"/>
              <a:pPr/>
              <a:t>8/25/2015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A72F4E-B629-204E-B9AD-ECF3C142156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5534950-386C-3D47-821B-9BDCB9667E8A}" type="datetimeFigureOut">
              <a:rPr lang="en-US" smtClean="0"/>
              <a:pPr/>
              <a:t>8/25/2015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A72F4E-B629-204E-B9AD-ECF3C142156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34950-386C-3D47-821B-9BDCB9667E8A}" type="datetimeFigureOut">
              <a:rPr lang="en-US" smtClean="0"/>
              <a:pPr/>
              <a:t>8/25/2015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A72F4E-B629-204E-B9AD-ECF3C142156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C5534950-386C-3D47-821B-9BDCB9667E8A}" type="datetimeFigureOut">
              <a:rPr lang="en-US" smtClean="0"/>
              <a:pPr/>
              <a:t>8/25/2015</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24A72F4E-B629-204E-B9AD-ECF3C142156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C5534950-386C-3D47-821B-9BDCB9667E8A}" type="datetimeFigureOut">
              <a:rPr lang="en-US" smtClean="0"/>
              <a:pPr/>
              <a:t>8/25/2015</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24A72F4E-B629-204E-B9AD-ECF3C142156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776" y="2895600"/>
            <a:ext cx="7196328" cy="1839731"/>
          </a:xfrm>
        </p:spPr>
        <p:txBody>
          <a:bodyPr/>
          <a:lstStyle/>
          <a:p>
            <a:r>
              <a:rPr lang="en-US" sz="6600" smtClean="0"/>
              <a:t>Malignant </a:t>
            </a:r>
            <a:r>
              <a:rPr lang="en-US" sz="6600" dirty="0" smtClean="0"/>
              <a:t>Bone tumors</a:t>
            </a:r>
            <a:endParaRPr lang="en-US" sz="6600" dirty="0"/>
          </a:p>
        </p:txBody>
      </p:sp>
      <p:sp>
        <p:nvSpPr>
          <p:cNvPr id="3" name="Subtitle 2"/>
          <p:cNvSpPr>
            <a:spLocks noGrp="1"/>
          </p:cNvSpPr>
          <p:nvPr>
            <p:ph type="subTitle" idx="1"/>
          </p:nvPr>
        </p:nvSpPr>
        <p:spPr>
          <a:xfrm>
            <a:off x="5562600" y="4343400"/>
            <a:ext cx="3200400" cy="1905000"/>
          </a:xfrm>
        </p:spPr>
        <p:txBody>
          <a:bodyPr/>
          <a:lstStyle/>
          <a:p>
            <a:endParaRPr lang="en-US" sz="2400" b="1" dirty="0" smtClean="0"/>
          </a:p>
        </p:txBody>
      </p:sp>
    </p:spTree>
    <p:extLst>
      <p:ext uri="{BB962C8B-B14F-4D97-AF65-F5344CB8AC3E}">
        <p14:creationId xmlns:p14="http://schemas.microsoft.com/office/powerpoint/2010/main" val="1481507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idx="1"/>
          </p:nvPr>
        </p:nvSpPr>
        <p:spPr>
          <a:xfrm>
            <a:off x="222250" y="1857375"/>
            <a:ext cx="8636000" cy="4698999"/>
          </a:xfrm>
        </p:spPr>
        <p:txBody>
          <a:bodyPr>
            <a:normAutofit fontScale="92500"/>
          </a:bodyPr>
          <a:lstStyle/>
          <a:p>
            <a:pPr lvl="1"/>
            <a:r>
              <a:rPr lang="en-US" dirty="0" smtClean="0">
                <a:cs typeface="Arial" charset="0"/>
              </a:rPr>
              <a:t>Localized </a:t>
            </a:r>
            <a:r>
              <a:rPr lang="en-US" dirty="0">
                <a:cs typeface="Arial" charset="0"/>
              </a:rPr>
              <a:t>pain and swelling </a:t>
            </a:r>
            <a:endParaRPr lang="en-US" dirty="0" smtClean="0">
              <a:cs typeface="Arial" charset="0"/>
            </a:endParaRPr>
          </a:p>
          <a:p>
            <a:pPr lvl="1"/>
            <a:r>
              <a:rPr lang="en-US" dirty="0" smtClean="0">
                <a:cs typeface="Arial" charset="0"/>
              </a:rPr>
              <a:t>Fast growing tumor</a:t>
            </a:r>
          </a:p>
          <a:p>
            <a:pPr lvl="1"/>
            <a:r>
              <a:rPr lang="en-US" dirty="0" smtClean="0">
                <a:cs typeface="Arial" charset="0"/>
              </a:rPr>
              <a:t>Progressive weakness and weight loss</a:t>
            </a:r>
          </a:p>
          <a:p>
            <a:pPr lvl="1"/>
            <a:r>
              <a:rPr lang="en-US" dirty="0" smtClean="0">
                <a:cs typeface="Arial" charset="0"/>
              </a:rPr>
              <a:t>Skin over the tumor is shiny and stretched with prominent veins</a:t>
            </a:r>
          </a:p>
          <a:p>
            <a:pPr lvl="1"/>
            <a:r>
              <a:rPr lang="en-US" dirty="0" smtClean="0">
                <a:cs typeface="Arial" charset="0"/>
              </a:rPr>
              <a:t>Warm, tender and ill defined margins.</a:t>
            </a:r>
            <a:endParaRPr lang="en-US" dirty="0">
              <a:cs typeface="Arial" charset="0"/>
            </a:endParaRPr>
          </a:p>
          <a:p>
            <a:pPr lvl="1"/>
            <a:r>
              <a:rPr lang="en-US" dirty="0">
                <a:cs typeface="Arial" charset="0"/>
              </a:rPr>
              <a:t>Pulsatile </a:t>
            </a:r>
            <a:r>
              <a:rPr lang="en-US" dirty="0" smtClean="0">
                <a:cs typeface="Arial" charset="0"/>
              </a:rPr>
              <a:t>tumor</a:t>
            </a:r>
          </a:p>
          <a:p>
            <a:pPr lvl="1"/>
            <a:r>
              <a:rPr lang="en-US" dirty="0" smtClean="0">
                <a:cs typeface="Arial" charset="0"/>
              </a:rPr>
              <a:t>Movement of adjacent joint restricted due to mechanical obstruction and effusion.</a:t>
            </a:r>
          </a:p>
          <a:p>
            <a:pPr lvl="1"/>
            <a:r>
              <a:rPr lang="en-US" dirty="0" smtClean="0">
                <a:cs typeface="Arial" charset="0"/>
              </a:rPr>
              <a:t>Regional lymph node enlarged only in 25-30% cases.</a:t>
            </a:r>
          </a:p>
          <a:p>
            <a:pPr lvl="1"/>
            <a:r>
              <a:rPr lang="en-US" dirty="0" smtClean="0">
                <a:cs typeface="Arial" charset="0"/>
              </a:rPr>
              <a:t>If distal neurovascular deficit present strongly suggest malignancy.</a:t>
            </a:r>
          </a:p>
          <a:p>
            <a:pPr lvl="1"/>
            <a:r>
              <a:rPr lang="en-US" dirty="0" smtClean="0">
                <a:cs typeface="Arial" charset="0"/>
              </a:rPr>
              <a:t>Lung metastasis occur in 10-12 months if left untreated.</a:t>
            </a:r>
            <a:endParaRPr lang="en-US" dirty="0">
              <a:cs typeface="Arial" charset="0"/>
            </a:endParaRPr>
          </a:p>
          <a:p>
            <a:endParaRPr lang="en-US" dirty="0"/>
          </a:p>
        </p:txBody>
      </p:sp>
    </p:spTree>
    <p:extLst>
      <p:ext uri="{BB962C8B-B14F-4D97-AF65-F5344CB8AC3E}">
        <p14:creationId xmlns:p14="http://schemas.microsoft.com/office/powerpoint/2010/main" val="1508573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p:txBody>
          <a:bodyPr/>
          <a:lstStyle/>
          <a:p>
            <a:pPr marL="609600" indent="-609600" algn="l" rtl="0" eaLnBrk="1" hangingPunct="1">
              <a:buFont typeface="Wingdings" pitchFamily="2" charset="2"/>
              <a:buChar char="n"/>
              <a:defRPr/>
            </a:pPr>
            <a:r>
              <a:rPr lang="en-US" u="sng" dirty="0" smtClean="0">
                <a:latin typeface="+mn-lt"/>
                <a:ea typeface="+mn-ea"/>
              </a:rPr>
              <a:t>Classic X-ray findings:</a:t>
            </a:r>
            <a:endParaRPr lang="en-US" dirty="0" smtClean="0">
              <a:latin typeface="+mn-lt"/>
              <a:ea typeface="+mn-ea"/>
            </a:endParaRPr>
          </a:p>
          <a:p>
            <a:pPr marL="990600" lvl="1" indent="-533400" algn="l" rtl="0" eaLnBrk="1" hangingPunct="1">
              <a:buFontTx/>
              <a:buAutoNum type="arabicPeriod"/>
              <a:defRPr/>
            </a:pPr>
            <a:r>
              <a:rPr lang="en-US" dirty="0" smtClean="0">
                <a:latin typeface="+mn-lt"/>
              </a:rPr>
              <a:t>Codman's triangle (periosteal elevation)</a:t>
            </a:r>
          </a:p>
          <a:p>
            <a:pPr marL="990600" lvl="1" indent="-533400" algn="l" rtl="0" eaLnBrk="1" hangingPunct="1">
              <a:buFontTx/>
              <a:buAutoNum type="arabicPeriod"/>
              <a:defRPr/>
            </a:pPr>
            <a:r>
              <a:rPr lang="en-US" dirty="0" smtClean="0">
                <a:latin typeface="+mn-lt"/>
              </a:rPr>
              <a:t>Sunburst pattern/Sunrays appearance</a:t>
            </a:r>
          </a:p>
          <a:p>
            <a:pPr marL="990600" lvl="1" indent="-533400" algn="l" rtl="0" eaLnBrk="1" hangingPunct="1">
              <a:buFontTx/>
              <a:buAutoNum type="arabicPeriod"/>
              <a:defRPr/>
            </a:pPr>
            <a:r>
              <a:rPr lang="en-US" dirty="0" smtClean="0">
                <a:latin typeface="+mn-lt"/>
              </a:rPr>
              <a:t>Bone destruction</a:t>
            </a:r>
          </a:p>
          <a:p>
            <a:pPr marL="990600" lvl="1" indent="-533400" algn="l" rtl="0" eaLnBrk="1" hangingPunct="1">
              <a:buFontTx/>
              <a:buAutoNum type="arabicPeriod"/>
              <a:defRPr/>
            </a:pPr>
            <a:r>
              <a:rPr lang="en-US" dirty="0" smtClean="0"/>
              <a:t>Ill-defined margins</a:t>
            </a:r>
            <a:endParaRPr lang="en-US" dirty="0" smtClean="0">
              <a:latin typeface="+mn-lt"/>
            </a:endParaRPr>
          </a:p>
          <a:p>
            <a:pPr marL="609600" indent="-609600" algn="l" rtl="0" eaLnBrk="1" hangingPunct="1">
              <a:buFont typeface="Wingdings" pitchFamily="2" charset="2"/>
              <a:buChar char="n"/>
              <a:defRPr/>
            </a:pPr>
            <a:endParaRPr lang="en-US" dirty="0" smtClean="0">
              <a:latin typeface="+mn-lt"/>
              <a:ea typeface="+mn-ea"/>
            </a:endParaRPr>
          </a:p>
        </p:txBody>
      </p:sp>
    </p:spTree>
    <p:extLst>
      <p:ext uri="{BB962C8B-B14F-4D97-AF65-F5344CB8AC3E}">
        <p14:creationId xmlns:p14="http://schemas.microsoft.com/office/powerpoint/2010/main" val="548834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e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988" y="304800"/>
            <a:ext cx="6704012" cy="565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920750" y="650875"/>
            <a:ext cx="1381125" cy="646331"/>
          </a:xfrm>
          <a:prstGeom prst="rect">
            <a:avLst/>
          </a:prstGeom>
          <a:noFill/>
        </p:spPr>
        <p:txBody>
          <a:bodyPr wrap="square" rtlCol="0">
            <a:spAutoFit/>
          </a:bodyPr>
          <a:lstStyle/>
          <a:p>
            <a:r>
              <a:rPr lang="en-US" dirty="0" smtClean="0">
                <a:solidFill>
                  <a:schemeClr val="bg1"/>
                </a:solidFill>
              </a:rPr>
              <a:t>Codman’s triangle</a:t>
            </a:r>
            <a:endParaRPr lang="en-US" dirty="0">
              <a:solidFill>
                <a:schemeClr val="bg1"/>
              </a:solidFill>
            </a:endParaRPr>
          </a:p>
        </p:txBody>
      </p:sp>
      <p:sp>
        <p:nvSpPr>
          <p:cNvPr id="7" name="TextBox 6"/>
          <p:cNvSpPr txBox="1"/>
          <p:nvPr/>
        </p:nvSpPr>
        <p:spPr>
          <a:xfrm>
            <a:off x="4667250" y="4762500"/>
            <a:ext cx="1524000" cy="646331"/>
          </a:xfrm>
          <a:prstGeom prst="rect">
            <a:avLst/>
          </a:prstGeom>
          <a:noFill/>
        </p:spPr>
        <p:txBody>
          <a:bodyPr wrap="square" rtlCol="0">
            <a:spAutoFit/>
          </a:bodyPr>
          <a:lstStyle/>
          <a:p>
            <a:r>
              <a:rPr lang="en-US" dirty="0" smtClean="0">
                <a:solidFill>
                  <a:srgbClr val="FFFFFF"/>
                </a:solidFill>
              </a:rPr>
              <a:t>Sunrays appearance</a:t>
            </a:r>
            <a:endParaRPr lang="en-US" dirty="0">
              <a:solidFill>
                <a:srgbClr val="FFFFFF"/>
              </a:solidFill>
            </a:endParaRPr>
          </a:p>
        </p:txBody>
      </p:sp>
      <p:sp>
        <p:nvSpPr>
          <p:cNvPr id="8" name="TextBox 7"/>
          <p:cNvSpPr txBox="1"/>
          <p:nvPr/>
        </p:nvSpPr>
        <p:spPr>
          <a:xfrm>
            <a:off x="2762250" y="6254750"/>
            <a:ext cx="4191000" cy="369332"/>
          </a:xfrm>
          <a:prstGeom prst="rect">
            <a:avLst/>
          </a:prstGeom>
          <a:noFill/>
        </p:spPr>
        <p:txBody>
          <a:bodyPr wrap="square" rtlCol="0">
            <a:spAutoFit/>
          </a:bodyPr>
          <a:lstStyle/>
          <a:p>
            <a:r>
              <a:rPr lang="en-US" dirty="0" smtClean="0">
                <a:solidFill>
                  <a:srgbClr val="FFFFFF"/>
                </a:solidFill>
              </a:rPr>
              <a:t>Osteosarcoma</a:t>
            </a:r>
            <a:endParaRPr lang="en-US" dirty="0">
              <a:solidFill>
                <a:srgbClr val="FFFFFF"/>
              </a:solidFill>
            </a:endParaRPr>
          </a:p>
        </p:txBody>
      </p:sp>
    </p:spTree>
    <p:extLst>
      <p:ext uri="{BB962C8B-B14F-4D97-AF65-F5344CB8AC3E}">
        <p14:creationId xmlns:p14="http://schemas.microsoft.com/office/powerpoint/2010/main" val="1422729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osteosarcomaxr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957263"/>
            <a:ext cx="7715250" cy="4943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1" name="Line 5"/>
          <p:cNvSpPr>
            <a:spLocks noChangeShapeType="1"/>
          </p:cNvSpPr>
          <p:nvPr/>
        </p:nvSpPr>
        <p:spPr bwMode="auto">
          <a:xfrm flipV="1">
            <a:off x="1066800" y="4419600"/>
            <a:ext cx="381000" cy="381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9942" name="Rectangle 6"/>
          <p:cNvSpPr>
            <a:spLocks noChangeArrowheads="1"/>
          </p:cNvSpPr>
          <p:nvPr/>
        </p:nvSpPr>
        <p:spPr bwMode="auto">
          <a:xfrm>
            <a:off x="1295400" y="3886200"/>
            <a:ext cx="1781175" cy="366713"/>
          </a:xfrm>
          <a:prstGeom prst="rect">
            <a:avLst/>
          </a:prstGeom>
          <a:noFill/>
          <a:ln w="9525">
            <a:noFill/>
            <a:miter lim="800000"/>
            <a:headEnd/>
            <a:tailEnd/>
          </a:ln>
          <a:effectLst/>
        </p:spPr>
        <p:txBody>
          <a:bodyPr wrap="none">
            <a:spAutoFit/>
          </a:bodyPr>
          <a:lstStyle/>
          <a:p>
            <a:r>
              <a:rPr lang="en-US">
                <a:solidFill>
                  <a:schemeClr val="bg2"/>
                </a:solidFill>
                <a:effectLst>
                  <a:outerShdw blurRad="38100" dist="38100" dir="2700000" algn="tl">
                    <a:srgbClr val="000000"/>
                  </a:outerShdw>
                </a:effectLst>
              </a:rPr>
              <a:t>Codman's triangle</a:t>
            </a:r>
          </a:p>
        </p:txBody>
      </p:sp>
      <p:sp>
        <p:nvSpPr>
          <p:cNvPr id="39943" name="Rectangle 7"/>
          <p:cNvSpPr>
            <a:spLocks noChangeArrowheads="1"/>
          </p:cNvSpPr>
          <p:nvPr/>
        </p:nvSpPr>
        <p:spPr bwMode="auto">
          <a:xfrm>
            <a:off x="3124200" y="5867400"/>
            <a:ext cx="2338388" cy="519113"/>
          </a:xfrm>
          <a:prstGeom prst="rect">
            <a:avLst/>
          </a:prstGeom>
          <a:noFill/>
          <a:ln w="9525">
            <a:noFill/>
            <a:miter lim="800000"/>
            <a:headEnd/>
            <a:tailEnd/>
          </a:ln>
          <a:effectLst/>
        </p:spPr>
        <p:txBody>
          <a:bodyPr wrap="none">
            <a:spAutoFit/>
          </a:bodyPr>
          <a:lstStyle/>
          <a:p>
            <a:pPr algn="l" rtl="0"/>
            <a:r>
              <a:rPr lang="en-US" sz="2800" b="1">
                <a:solidFill>
                  <a:schemeClr val="tx2"/>
                </a:solidFill>
                <a:effectLst>
                  <a:outerShdw blurRad="38100" dist="38100" dir="2700000" algn="tl">
                    <a:srgbClr val="000000"/>
                  </a:outerShdw>
                </a:effectLst>
              </a:rPr>
              <a:t>Osteosarcoma</a:t>
            </a:r>
          </a:p>
        </p:txBody>
      </p:sp>
    </p:spTree>
    <p:extLst>
      <p:ext uri="{BB962C8B-B14F-4D97-AF65-F5344CB8AC3E}">
        <p14:creationId xmlns:p14="http://schemas.microsoft.com/office/powerpoint/2010/main" val="1096400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osteosarcoma2"/>
          <p:cNvPicPr>
            <a:picLocks noChangeAspect="1" noChangeArrowheads="1"/>
          </p:cNvPicPr>
          <p:nvPr/>
        </p:nvPicPr>
        <p:blipFill>
          <a:blip r:embed="rId2">
            <a:extLst>
              <a:ext uri="{28A0092B-C50C-407E-A947-70E740481C1C}">
                <a14:useLocalDpi xmlns:a14="http://schemas.microsoft.com/office/drawing/2010/main" val="0"/>
              </a:ext>
            </a:extLst>
          </a:blip>
          <a:srcRect b="7838"/>
          <a:stretch>
            <a:fillRect/>
          </a:stretch>
        </p:blipFill>
        <p:spPr bwMode="auto">
          <a:xfrm>
            <a:off x="1797050" y="1079500"/>
            <a:ext cx="5549900" cy="433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0421" name="Rectangle 5"/>
          <p:cNvSpPr>
            <a:spLocks noChangeArrowheads="1"/>
          </p:cNvSpPr>
          <p:nvPr/>
        </p:nvSpPr>
        <p:spPr bwMode="auto">
          <a:xfrm>
            <a:off x="3376613" y="5867400"/>
            <a:ext cx="2338387" cy="519113"/>
          </a:xfrm>
          <a:prstGeom prst="rect">
            <a:avLst/>
          </a:prstGeom>
          <a:noFill/>
          <a:ln w="9525">
            <a:noFill/>
            <a:miter lim="800000"/>
            <a:headEnd/>
            <a:tailEnd/>
          </a:ln>
          <a:effectLst/>
        </p:spPr>
        <p:txBody>
          <a:bodyPr wrap="none">
            <a:spAutoFit/>
          </a:bodyPr>
          <a:lstStyle/>
          <a:p>
            <a:pPr algn="l" rtl="0"/>
            <a:r>
              <a:rPr lang="en-US" sz="2800" b="1">
                <a:solidFill>
                  <a:schemeClr val="tx2"/>
                </a:solidFill>
                <a:effectLst>
                  <a:outerShdw blurRad="38100" dist="38100" dir="2700000" algn="tl">
                    <a:srgbClr val="000000"/>
                  </a:outerShdw>
                </a:effectLst>
              </a:rPr>
              <a:t>Osteosarcoma</a:t>
            </a:r>
          </a:p>
        </p:txBody>
      </p:sp>
    </p:spTree>
    <p:extLst>
      <p:ext uri="{BB962C8B-B14F-4D97-AF65-F5344CB8AC3E}">
        <p14:creationId xmlns:p14="http://schemas.microsoft.com/office/powerpoint/2010/main" val="1078741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228600" y="1600200"/>
            <a:ext cx="8458200" cy="4525963"/>
          </a:xfrm>
        </p:spPr>
        <p:txBody>
          <a:bodyPr/>
          <a:lstStyle/>
          <a:p>
            <a:pPr algn="l" rtl="0" eaLnBrk="1" hangingPunct="1"/>
            <a:r>
              <a:rPr lang="en-US" b="1" i="1" u="sng">
                <a:cs typeface="Arial" charset="0"/>
              </a:rPr>
              <a:t>Secondary osteosarcoma:</a:t>
            </a:r>
            <a:endParaRPr lang="en-US">
              <a:cs typeface="Arial" charset="0"/>
            </a:endParaRPr>
          </a:p>
          <a:p>
            <a:pPr lvl="1" algn="l" rtl="0" eaLnBrk="1" hangingPunct="1"/>
            <a:r>
              <a:rPr lang="en-US">
                <a:cs typeface="Arial" charset="0"/>
              </a:rPr>
              <a:t>Occurs in old people</a:t>
            </a:r>
          </a:p>
          <a:p>
            <a:pPr lvl="1" algn="just" rtl="0" eaLnBrk="1" hangingPunct="1"/>
            <a:r>
              <a:rPr lang="en-US">
                <a:cs typeface="Arial" charset="0"/>
              </a:rPr>
              <a:t>Associated with Paget’s disease or chronic osteomyelitis</a:t>
            </a:r>
          </a:p>
          <a:p>
            <a:pPr lvl="1" algn="l" rtl="0" eaLnBrk="1" hangingPunct="1"/>
            <a:r>
              <a:rPr lang="en-US">
                <a:cs typeface="Arial" charset="0"/>
              </a:rPr>
              <a:t>Highly aggressive</a:t>
            </a:r>
          </a:p>
        </p:txBody>
      </p:sp>
    </p:spTree>
    <p:extLst>
      <p:ext uri="{BB962C8B-B14F-4D97-AF65-F5344CB8AC3E}">
        <p14:creationId xmlns:p14="http://schemas.microsoft.com/office/powerpoint/2010/main" val="3096358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a:t>
            </a:r>
            <a:endParaRPr lang="en-US" dirty="0"/>
          </a:p>
        </p:txBody>
      </p:sp>
      <p:sp>
        <p:nvSpPr>
          <p:cNvPr id="3" name="Content Placeholder 2"/>
          <p:cNvSpPr>
            <a:spLocks noGrp="1"/>
          </p:cNvSpPr>
          <p:nvPr>
            <p:ph idx="1"/>
          </p:nvPr>
        </p:nvSpPr>
        <p:spPr/>
        <p:txBody>
          <a:bodyPr/>
          <a:lstStyle/>
          <a:p>
            <a:r>
              <a:rPr lang="en-US" dirty="0" smtClean="0"/>
              <a:t>Among primary and secondary bone tumors</a:t>
            </a:r>
          </a:p>
          <a:p>
            <a:r>
              <a:rPr lang="en-US" dirty="0" smtClean="0"/>
              <a:t>Sub acute and chronic osteomyelitis</a:t>
            </a:r>
            <a:endParaRPr lang="en-US" dirty="0"/>
          </a:p>
        </p:txBody>
      </p:sp>
    </p:spTree>
    <p:extLst>
      <p:ext uri="{BB962C8B-B14F-4D97-AF65-F5344CB8AC3E}">
        <p14:creationId xmlns:p14="http://schemas.microsoft.com/office/powerpoint/2010/main" val="2853637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Treatment</a:t>
            </a:r>
            <a:endParaRPr lang="en-US" dirty="0"/>
          </a:p>
        </p:txBody>
      </p:sp>
      <p:sp>
        <p:nvSpPr>
          <p:cNvPr id="5" name="Content Placeholder 4"/>
          <p:cNvSpPr>
            <a:spLocks noGrp="1"/>
          </p:cNvSpPr>
          <p:nvPr>
            <p:ph sz="half" idx="1"/>
          </p:nvPr>
        </p:nvSpPr>
        <p:spPr>
          <a:xfrm>
            <a:off x="765175" y="1219200"/>
            <a:ext cx="3657600" cy="5048250"/>
          </a:xfrm>
        </p:spPr>
        <p:txBody>
          <a:bodyPr>
            <a:noAutofit/>
          </a:bodyPr>
          <a:lstStyle/>
          <a:p>
            <a:r>
              <a:rPr lang="en-US" sz="2800" b="1" dirty="0" smtClean="0"/>
              <a:t>Classical</a:t>
            </a:r>
          </a:p>
          <a:p>
            <a:pPr marL="0" indent="0">
              <a:buNone/>
            </a:pPr>
            <a:r>
              <a:rPr lang="en-US" sz="2800" b="1" dirty="0" smtClean="0"/>
              <a:t>            </a:t>
            </a:r>
            <a:r>
              <a:rPr lang="en-US" sz="1600" b="1" dirty="0" smtClean="0"/>
              <a:t> M.C.D</a:t>
            </a:r>
          </a:p>
          <a:p>
            <a:pPr marL="0" indent="0">
              <a:buNone/>
            </a:pPr>
            <a:r>
              <a:rPr lang="en-US" sz="1600" b="1" dirty="0"/>
              <a:t> </a:t>
            </a:r>
            <a:r>
              <a:rPr lang="en-US" sz="1600" b="1" dirty="0" smtClean="0"/>
              <a:t>                   </a:t>
            </a:r>
          </a:p>
          <a:p>
            <a:pPr marL="0" indent="0">
              <a:buNone/>
            </a:pPr>
            <a:r>
              <a:rPr lang="en-US" sz="1600" b="1" dirty="0" smtClean="0"/>
              <a:t>                </a:t>
            </a:r>
            <a:r>
              <a:rPr lang="en-US" sz="1600" b="1" dirty="0"/>
              <a:t> </a:t>
            </a:r>
            <a:r>
              <a:rPr lang="en-US" sz="1600" b="1" dirty="0" smtClean="0"/>
              <a:t>       WLE  </a:t>
            </a:r>
          </a:p>
          <a:p>
            <a:pPr marL="0" indent="0">
              <a:buNone/>
            </a:pPr>
            <a:r>
              <a:rPr lang="en-US" sz="1600" b="1" dirty="0"/>
              <a:t> </a:t>
            </a:r>
            <a:r>
              <a:rPr lang="en-US" sz="1600" b="1" dirty="0" smtClean="0"/>
              <a:t>         </a:t>
            </a:r>
          </a:p>
          <a:p>
            <a:pPr marL="0" indent="0">
              <a:buNone/>
            </a:pPr>
            <a:r>
              <a:rPr lang="en-US" sz="1600" b="1" dirty="0"/>
              <a:t> </a:t>
            </a:r>
            <a:r>
              <a:rPr lang="en-US" sz="1600" b="1" dirty="0" smtClean="0"/>
              <a:t>                     M.C.D     </a:t>
            </a:r>
          </a:p>
          <a:p>
            <a:pPr marL="0" indent="0">
              <a:buNone/>
            </a:pPr>
            <a:r>
              <a:rPr lang="en-US" sz="1600" dirty="0" smtClean="0"/>
              <a:t>70% 5 </a:t>
            </a:r>
            <a:r>
              <a:rPr lang="en-US" sz="1600" dirty="0" err="1" smtClean="0"/>
              <a:t>yrs</a:t>
            </a:r>
            <a:r>
              <a:rPr lang="en-US" sz="1600" dirty="0" smtClean="0"/>
              <a:t> survival rate</a:t>
            </a:r>
            <a:r>
              <a:rPr lang="en-US" sz="1600" b="1" dirty="0" smtClean="0"/>
              <a:t>       </a:t>
            </a:r>
          </a:p>
          <a:p>
            <a:pPr marL="0" indent="0">
              <a:buNone/>
            </a:pPr>
            <a:r>
              <a:rPr lang="en-US" sz="1600" b="1" dirty="0" smtClean="0">
                <a:solidFill>
                  <a:schemeClr val="accent2"/>
                </a:solidFill>
              </a:rPr>
              <a:t>M – </a:t>
            </a:r>
            <a:r>
              <a:rPr lang="en-US" sz="1600" dirty="0" smtClean="0">
                <a:solidFill>
                  <a:schemeClr val="accent2"/>
                </a:solidFill>
              </a:rPr>
              <a:t>Methotrexate</a:t>
            </a:r>
          </a:p>
          <a:p>
            <a:pPr marL="0" indent="0">
              <a:buNone/>
            </a:pPr>
            <a:r>
              <a:rPr lang="en-US" sz="1600" b="1" dirty="0" smtClean="0">
                <a:solidFill>
                  <a:schemeClr val="accent2"/>
                </a:solidFill>
              </a:rPr>
              <a:t>C – </a:t>
            </a:r>
            <a:r>
              <a:rPr lang="en-US" sz="1600" dirty="0" smtClean="0">
                <a:solidFill>
                  <a:schemeClr val="accent2"/>
                </a:solidFill>
              </a:rPr>
              <a:t>Cyclophosphamide</a:t>
            </a:r>
          </a:p>
          <a:p>
            <a:pPr marL="0" indent="0">
              <a:buNone/>
            </a:pPr>
            <a:r>
              <a:rPr lang="en-US" sz="1600" b="1" dirty="0" smtClean="0">
                <a:solidFill>
                  <a:schemeClr val="accent2"/>
                </a:solidFill>
              </a:rPr>
              <a:t>D - </a:t>
            </a:r>
            <a:r>
              <a:rPr lang="en-US" sz="1600" dirty="0" smtClean="0">
                <a:solidFill>
                  <a:schemeClr val="accent2"/>
                </a:solidFill>
              </a:rPr>
              <a:t>Doxorubicin</a:t>
            </a:r>
            <a:r>
              <a:rPr lang="en-US" sz="1600" b="1" dirty="0" smtClean="0">
                <a:solidFill>
                  <a:schemeClr val="accent2"/>
                </a:solidFill>
              </a:rPr>
              <a:t>             </a:t>
            </a:r>
            <a:endParaRPr lang="en-US" sz="1600" b="1" dirty="0">
              <a:solidFill>
                <a:schemeClr val="accent2"/>
              </a:solidFill>
            </a:endParaRPr>
          </a:p>
        </p:txBody>
      </p:sp>
      <p:sp>
        <p:nvSpPr>
          <p:cNvPr id="6" name="Content Placeholder 5"/>
          <p:cNvSpPr>
            <a:spLocks noGrp="1"/>
          </p:cNvSpPr>
          <p:nvPr>
            <p:ph sz="half" idx="2"/>
          </p:nvPr>
        </p:nvSpPr>
        <p:spPr>
          <a:xfrm>
            <a:off x="4724400" y="1219200"/>
            <a:ext cx="4267200" cy="5486400"/>
          </a:xfrm>
        </p:spPr>
        <p:txBody>
          <a:bodyPr>
            <a:normAutofit fontScale="40000" lnSpcReduction="20000"/>
          </a:bodyPr>
          <a:lstStyle/>
          <a:p>
            <a:r>
              <a:rPr lang="en-US" sz="7400" b="1" dirty="0" smtClean="0"/>
              <a:t>T10 protocol</a:t>
            </a:r>
          </a:p>
          <a:p>
            <a:pPr marL="0" indent="0">
              <a:buNone/>
            </a:pPr>
            <a:r>
              <a:rPr lang="en-US" b="1" dirty="0" smtClean="0"/>
              <a:t>                                         </a:t>
            </a:r>
            <a:r>
              <a:rPr lang="en-US" sz="4500" dirty="0" smtClean="0"/>
              <a:t>High dose </a:t>
            </a:r>
            <a:r>
              <a:rPr lang="en-US" sz="4500" b="1" dirty="0" smtClean="0"/>
              <a:t>MTX</a:t>
            </a:r>
          </a:p>
          <a:p>
            <a:pPr marL="0" indent="0">
              <a:buNone/>
            </a:pPr>
            <a:endParaRPr lang="en-US" sz="4500" b="1" dirty="0" smtClean="0"/>
          </a:p>
          <a:p>
            <a:pPr marL="0" indent="0">
              <a:buNone/>
            </a:pPr>
            <a:r>
              <a:rPr lang="en-US" sz="4500" b="1" dirty="0"/>
              <a:t> </a:t>
            </a:r>
            <a:r>
              <a:rPr lang="en-US" sz="4500" b="1" dirty="0" smtClean="0"/>
              <a:t>                          WLE</a:t>
            </a:r>
          </a:p>
          <a:p>
            <a:pPr marL="0" indent="0">
              <a:buNone/>
            </a:pPr>
            <a:endParaRPr lang="en-US" sz="4500" b="1" dirty="0" smtClean="0"/>
          </a:p>
          <a:p>
            <a:pPr marL="0" indent="0">
              <a:buNone/>
            </a:pPr>
            <a:r>
              <a:rPr lang="en-US" sz="4500" b="1" dirty="0"/>
              <a:t> </a:t>
            </a:r>
            <a:r>
              <a:rPr lang="en-US" sz="4500" b="1" dirty="0" smtClean="0"/>
              <a:t>                          Biopsy   </a:t>
            </a:r>
          </a:p>
          <a:p>
            <a:pPr marL="0" indent="0">
              <a:buNone/>
            </a:pPr>
            <a:r>
              <a:rPr lang="en-US" sz="4500" b="1" dirty="0"/>
              <a:t> </a:t>
            </a:r>
            <a:r>
              <a:rPr lang="en-US" sz="4500" b="1" dirty="0" smtClean="0"/>
              <a:t>        </a:t>
            </a:r>
          </a:p>
          <a:p>
            <a:pPr marL="0" indent="0">
              <a:buNone/>
            </a:pPr>
            <a:r>
              <a:rPr lang="en-US" sz="2500" dirty="0" smtClean="0"/>
              <a:t>  </a:t>
            </a:r>
            <a:r>
              <a:rPr lang="en-US" sz="4000" dirty="0" smtClean="0"/>
              <a:t>&gt; 95% necrosis                &lt; 95% necrosis</a:t>
            </a:r>
          </a:p>
          <a:p>
            <a:pPr marL="0" indent="0">
              <a:buNone/>
            </a:pPr>
            <a:r>
              <a:rPr lang="en-US" sz="4000" dirty="0"/>
              <a:t> </a:t>
            </a:r>
            <a:r>
              <a:rPr lang="en-US" sz="4000" dirty="0" smtClean="0"/>
              <a:t>     </a:t>
            </a:r>
            <a:r>
              <a:rPr lang="en-US" sz="4000" dirty="0" err="1" smtClean="0"/>
              <a:t>chemosensitive</a:t>
            </a:r>
            <a:r>
              <a:rPr lang="en-US" sz="4000" dirty="0" smtClean="0"/>
              <a:t>                    </a:t>
            </a:r>
            <a:r>
              <a:rPr lang="en-US" sz="4000" dirty="0" err="1" smtClean="0"/>
              <a:t>chemoresistant</a:t>
            </a:r>
            <a:endParaRPr lang="en-US" sz="4000" dirty="0" smtClean="0"/>
          </a:p>
          <a:p>
            <a:pPr marL="0" indent="0">
              <a:buNone/>
            </a:pPr>
            <a:r>
              <a:rPr lang="en-US" sz="4000" b="1" dirty="0" smtClean="0"/>
              <a:t>M.C.D  </a:t>
            </a:r>
            <a:r>
              <a:rPr lang="en-US" sz="4000" dirty="0" smtClean="0"/>
              <a:t>                      Multiple drugs</a:t>
            </a:r>
          </a:p>
          <a:p>
            <a:pPr marL="0" indent="0">
              <a:buNone/>
            </a:pPr>
            <a:r>
              <a:rPr lang="en-US" sz="4000" dirty="0"/>
              <a:t> </a:t>
            </a:r>
            <a:r>
              <a:rPr lang="en-US" sz="4000" dirty="0" smtClean="0"/>
              <a:t>                        (except MCD &amp; </a:t>
            </a:r>
            <a:r>
              <a:rPr lang="en-US" sz="4000" dirty="0" err="1" smtClean="0"/>
              <a:t>etoposide</a:t>
            </a:r>
            <a:r>
              <a:rPr lang="en-US" sz="4000" dirty="0" smtClean="0"/>
              <a:t>)    </a:t>
            </a:r>
            <a:endParaRPr lang="en-US" sz="4000" dirty="0"/>
          </a:p>
        </p:txBody>
      </p:sp>
      <p:sp>
        <p:nvSpPr>
          <p:cNvPr id="10" name="Down Arrow 9"/>
          <p:cNvSpPr/>
          <p:nvPr/>
        </p:nvSpPr>
        <p:spPr>
          <a:xfrm>
            <a:off x="2209800" y="2438400"/>
            <a:ext cx="152400" cy="609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a:off x="6553200" y="2209800"/>
            <a:ext cx="228600" cy="381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p:cNvSpPr/>
          <p:nvPr/>
        </p:nvSpPr>
        <p:spPr>
          <a:xfrm>
            <a:off x="6477000" y="3276600"/>
            <a:ext cx="228600" cy="381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wn Arrow 15"/>
          <p:cNvSpPr/>
          <p:nvPr/>
        </p:nvSpPr>
        <p:spPr>
          <a:xfrm>
            <a:off x="5562600" y="4267200"/>
            <a:ext cx="228600" cy="381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wn Arrow 16"/>
          <p:cNvSpPr/>
          <p:nvPr/>
        </p:nvSpPr>
        <p:spPr>
          <a:xfrm>
            <a:off x="7467600" y="4267200"/>
            <a:ext cx="228600" cy="381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wn Arrow 17"/>
          <p:cNvSpPr/>
          <p:nvPr/>
        </p:nvSpPr>
        <p:spPr>
          <a:xfrm>
            <a:off x="7162800" y="5105400"/>
            <a:ext cx="228600" cy="381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wn Arrow 18"/>
          <p:cNvSpPr/>
          <p:nvPr/>
        </p:nvSpPr>
        <p:spPr>
          <a:xfrm>
            <a:off x="4876800" y="5105400"/>
            <a:ext cx="228600" cy="381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wn Arrow 20"/>
          <p:cNvSpPr/>
          <p:nvPr/>
        </p:nvSpPr>
        <p:spPr>
          <a:xfrm>
            <a:off x="2209800" y="3429000"/>
            <a:ext cx="152400" cy="609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9801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Surgery</a:t>
            </a:r>
            <a:endParaRPr lang="en-US" dirty="0"/>
          </a:p>
        </p:txBody>
      </p:sp>
      <p:sp>
        <p:nvSpPr>
          <p:cNvPr id="6" name="Content Placeholder 5"/>
          <p:cNvSpPr>
            <a:spLocks noGrp="1"/>
          </p:cNvSpPr>
          <p:nvPr>
            <p:ph idx="1"/>
          </p:nvPr>
        </p:nvSpPr>
        <p:spPr/>
        <p:txBody>
          <a:bodyPr/>
          <a:lstStyle/>
          <a:p>
            <a:r>
              <a:rPr lang="en-US" dirty="0" smtClean="0"/>
              <a:t>Disarticulation</a:t>
            </a:r>
          </a:p>
          <a:p>
            <a:r>
              <a:rPr lang="en-US" dirty="0" smtClean="0"/>
              <a:t>Amputation</a:t>
            </a:r>
          </a:p>
          <a:p>
            <a:r>
              <a:rPr lang="en-US" dirty="0" smtClean="0"/>
              <a:t>Resection with reconstruction/</a:t>
            </a:r>
            <a:r>
              <a:rPr lang="en-US" dirty="0" err="1" smtClean="0"/>
              <a:t>endoprosthesis</a:t>
            </a:r>
            <a:endParaRPr lang="en-US" dirty="0" smtClean="0"/>
          </a:p>
          <a:p>
            <a:r>
              <a:rPr lang="en-US" dirty="0" smtClean="0"/>
              <a:t>Limb salvage surgery</a:t>
            </a:r>
          </a:p>
          <a:p>
            <a:r>
              <a:rPr lang="en-US" dirty="0" smtClean="0"/>
              <a:t>Resection of metastatic lesion (lobectomy in lung)</a:t>
            </a:r>
            <a:endParaRPr lang="en-US" dirty="0"/>
          </a:p>
        </p:txBody>
      </p:sp>
    </p:spTree>
    <p:extLst>
      <p:ext uri="{BB962C8B-B14F-4D97-AF65-F5344CB8AC3E}">
        <p14:creationId xmlns:p14="http://schemas.microsoft.com/office/powerpoint/2010/main" val="242335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Limb salvage surgery</a:t>
            </a:r>
            <a:endParaRPr lang="en-US" dirty="0"/>
          </a:p>
        </p:txBody>
      </p:sp>
      <p:sp>
        <p:nvSpPr>
          <p:cNvPr id="3" name="Content Placeholder 2"/>
          <p:cNvSpPr>
            <a:spLocks noGrp="1"/>
          </p:cNvSpPr>
          <p:nvPr>
            <p:ph idx="1"/>
          </p:nvPr>
        </p:nvSpPr>
        <p:spPr>
          <a:xfrm>
            <a:off x="262048" y="1854332"/>
            <a:ext cx="8627461" cy="4736604"/>
          </a:xfrm>
        </p:spPr>
        <p:txBody>
          <a:bodyPr>
            <a:normAutofit/>
          </a:bodyPr>
          <a:lstStyle/>
          <a:p>
            <a:r>
              <a:rPr lang="en-US" dirty="0" smtClean="0"/>
              <a:t>Principle is to eradicate the bone tumor, retain integrity of skeletal system and preserve the limb with useful function. </a:t>
            </a:r>
          </a:p>
          <a:p>
            <a:r>
              <a:rPr lang="en-US" dirty="0" smtClean="0"/>
              <a:t>After resection, skeletal reconstruction done by bone grafting(auto or allograft) or by </a:t>
            </a:r>
            <a:r>
              <a:rPr lang="en-US" dirty="0" err="1" smtClean="0"/>
              <a:t>endoprosthesis</a:t>
            </a:r>
            <a:r>
              <a:rPr lang="en-US" dirty="0" smtClean="0"/>
              <a:t> (modular or custom made).</a:t>
            </a:r>
          </a:p>
          <a:p>
            <a:r>
              <a:rPr lang="en-US" dirty="0" smtClean="0"/>
              <a:t>Prosthetic reconstruction is more effective</a:t>
            </a:r>
          </a:p>
          <a:p>
            <a:r>
              <a:rPr lang="en-US" dirty="0" smtClean="0"/>
              <a:t>As compared to the radical amputation and external prosthetic fitting or limb sparing surgery with bone grafting this treatment is more effective in early mobilization.</a:t>
            </a:r>
            <a:endParaRPr lang="en-US" dirty="0"/>
          </a:p>
        </p:txBody>
      </p:sp>
    </p:spTree>
    <p:extLst>
      <p:ext uri="{BB962C8B-B14F-4D97-AF65-F5344CB8AC3E}">
        <p14:creationId xmlns:p14="http://schemas.microsoft.com/office/powerpoint/2010/main" val="555372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28625" y="1000125"/>
            <a:ext cx="8229600" cy="1143000"/>
          </a:xfrm>
          <a:prstGeom prst="rect">
            <a:avLst/>
          </a:prstGeom>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4800" dirty="0">
                <a:solidFill>
                  <a:srgbClr val="E4E9AF"/>
                </a:solidFill>
                <a:effectLst>
                  <a:outerShdw blurRad="38100" dist="38100" dir="2700000" algn="tl">
                    <a:srgbClr val="000000"/>
                  </a:outerShdw>
                </a:effectLst>
                <a:latin typeface="+mn-lt"/>
              </a:rPr>
              <a:t>Malignant vs. Benign Tumors</a:t>
            </a:r>
          </a:p>
        </p:txBody>
      </p:sp>
      <p:sp>
        <p:nvSpPr>
          <p:cNvPr id="10243" name="TextBox 5"/>
          <p:cNvSpPr txBox="1">
            <a:spLocks noChangeArrowheads="1"/>
          </p:cNvSpPr>
          <p:nvPr/>
        </p:nvSpPr>
        <p:spPr bwMode="auto">
          <a:xfrm>
            <a:off x="1071563" y="2571750"/>
            <a:ext cx="7358062" cy="157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ja-JP" altLang="en-US" sz="3200" dirty="0">
                <a:solidFill>
                  <a:srgbClr val="FFFFFF"/>
                </a:solidFill>
                <a:latin typeface="+mn-lt"/>
              </a:rPr>
              <a:t>“</a:t>
            </a:r>
            <a:r>
              <a:rPr lang="en-US" sz="3200" dirty="0">
                <a:solidFill>
                  <a:srgbClr val="FFFFFF"/>
                </a:solidFill>
                <a:latin typeface="+mn-lt"/>
              </a:rPr>
              <a:t>Rapid growth, warmth, tenderness, and ill defined edges are suggestive of malignancy.</a:t>
            </a:r>
            <a:r>
              <a:rPr lang="ja-JP" altLang="en-US" sz="3200" dirty="0">
                <a:solidFill>
                  <a:srgbClr val="FFFFFF"/>
                </a:solidFill>
                <a:latin typeface="+mn-lt"/>
              </a:rPr>
              <a:t>”</a:t>
            </a:r>
            <a:endParaRPr lang="en-US" sz="3200" dirty="0">
              <a:solidFill>
                <a:srgbClr val="FFFFFF"/>
              </a:solidFill>
              <a:latin typeface="+mn-lt"/>
            </a:endParaRPr>
          </a:p>
        </p:txBody>
      </p:sp>
    </p:spTree>
    <p:extLst>
      <p:ext uri="{BB962C8B-B14F-4D97-AF65-F5344CB8AC3E}">
        <p14:creationId xmlns:p14="http://schemas.microsoft.com/office/powerpoint/2010/main" val="516241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152400" y="76200"/>
            <a:ext cx="8763000" cy="6781800"/>
          </a:xfrm>
          <a:prstGeom prst="rect">
            <a:avLst/>
          </a:prstGeom>
        </p:spPr>
      </p:pic>
    </p:spTree>
    <p:extLst>
      <p:ext uri="{BB962C8B-B14F-4D97-AF65-F5344CB8AC3E}">
        <p14:creationId xmlns:p14="http://schemas.microsoft.com/office/powerpoint/2010/main" val="4057398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 y="381000"/>
            <a:ext cx="7315200" cy="6324600"/>
          </a:xfrm>
          <a:prstGeom prst="rect">
            <a:avLst/>
          </a:prstGeom>
        </p:spPr>
      </p:pic>
    </p:spTree>
    <p:extLst>
      <p:ext uri="{BB962C8B-B14F-4D97-AF65-F5344CB8AC3E}">
        <p14:creationId xmlns:p14="http://schemas.microsoft.com/office/powerpoint/2010/main" val="3777239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r>
              <a:rPr lang="en-US" b="0" u="sng">
                <a:cs typeface="Arial" charset="0"/>
              </a:rPr>
              <a:t>Chondrosarcoma</a:t>
            </a:r>
          </a:p>
        </p:txBody>
      </p:sp>
      <p:sp>
        <p:nvSpPr>
          <p:cNvPr id="18435" name="Rectangle 3"/>
          <p:cNvSpPr>
            <a:spLocks noGrp="1" noChangeArrowheads="1"/>
          </p:cNvSpPr>
          <p:nvPr>
            <p:ph idx="1"/>
          </p:nvPr>
        </p:nvSpPr>
        <p:spPr>
          <a:xfrm>
            <a:off x="176397" y="1869964"/>
            <a:ext cx="8837510" cy="4780752"/>
          </a:xfrm>
        </p:spPr>
        <p:txBody>
          <a:bodyPr/>
          <a:lstStyle/>
          <a:p>
            <a:pPr algn="l" rtl="0" eaLnBrk="1" hangingPunct="1"/>
            <a:r>
              <a:rPr lang="en-US" u="sng" dirty="0">
                <a:cs typeface="Arial" charset="0"/>
              </a:rPr>
              <a:t>Definition:</a:t>
            </a:r>
            <a:endParaRPr lang="en-US" dirty="0">
              <a:cs typeface="Arial" charset="0"/>
            </a:endParaRPr>
          </a:p>
          <a:p>
            <a:pPr lvl="1" algn="l" rtl="0" eaLnBrk="1" hangingPunct="1"/>
            <a:r>
              <a:rPr lang="en-US" dirty="0">
                <a:cs typeface="Arial" charset="0"/>
              </a:rPr>
              <a:t>Malignant tumor of </a:t>
            </a:r>
            <a:r>
              <a:rPr lang="en-US" dirty="0" err="1" smtClean="0">
                <a:cs typeface="Arial" charset="0"/>
              </a:rPr>
              <a:t>chondroblasts</a:t>
            </a:r>
            <a:r>
              <a:rPr lang="en-US" dirty="0" smtClean="0">
                <a:cs typeface="Arial" charset="0"/>
              </a:rPr>
              <a:t> cells</a:t>
            </a:r>
          </a:p>
          <a:p>
            <a:pPr marL="349250" lvl="1" indent="0" algn="l" rtl="0" eaLnBrk="1" hangingPunct="1">
              <a:buNone/>
            </a:pPr>
            <a:endParaRPr lang="en-US" u="sng" dirty="0" smtClean="0">
              <a:cs typeface="Arial" charset="0"/>
            </a:endParaRPr>
          </a:p>
          <a:p>
            <a:pPr lvl="1" algn="l" rtl="0" eaLnBrk="1" hangingPunct="1">
              <a:buFont typeface="Wingdings" charset="2"/>
              <a:buChar char="u"/>
            </a:pPr>
            <a:r>
              <a:rPr lang="en-US" dirty="0" smtClean="0">
                <a:cs typeface="Arial" charset="0"/>
              </a:rPr>
              <a:t>Second most common malignant matrix producing tumor</a:t>
            </a:r>
          </a:p>
          <a:p>
            <a:pPr algn="l" rtl="0" eaLnBrk="1" hangingPunct="1"/>
            <a:r>
              <a:rPr lang="en-US" u="sng" dirty="0">
                <a:cs typeface="Arial" charset="0"/>
              </a:rPr>
              <a:t>Etiology:</a:t>
            </a:r>
            <a:endParaRPr lang="en-US" dirty="0">
              <a:cs typeface="Arial" charset="0"/>
            </a:endParaRPr>
          </a:p>
          <a:p>
            <a:pPr lvl="1" algn="just" rtl="0" eaLnBrk="1" hangingPunct="1"/>
            <a:r>
              <a:rPr lang="en-US" dirty="0" smtClean="0">
                <a:cs typeface="Arial" charset="0"/>
              </a:rPr>
              <a:t>The </a:t>
            </a:r>
            <a:r>
              <a:rPr lang="en-US" dirty="0">
                <a:cs typeface="Arial" charset="0"/>
              </a:rPr>
              <a:t>tumor may arise de novo (primary) or secondary to preexisting </a:t>
            </a:r>
            <a:r>
              <a:rPr lang="en-US" dirty="0" err="1">
                <a:cs typeface="Arial" charset="0"/>
              </a:rPr>
              <a:t>enchondroma</a:t>
            </a:r>
            <a:r>
              <a:rPr lang="en-US" dirty="0">
                <a:cs typeface="Arial" charset="0"/>
              </a:rPr>
              <a:t>, </a:t>
            </a:r>
            <a:r>
              <a:rPr lang="en-US" dirty="0" err="1">
                <a:cs typeface="Arial" charset="0"/>
              </a:rPr>
              <a:t>exostosis</a:t>
            </a:r>
            <a:r>
              <a:rPr lang="en-US" dirty="0">
                <a:cs typeface="Arial" charset="0"/>
              </a:rPr>
              <a:t> (</a:t>
            </a:r>
            <a:r>
              <a:rPr lang="en-US" dirty="0" err="1">
                <a:cs typeface="Arial" charset="0"/>
              </a:rPr>
              <a:t>osteochondromas</a:t>
            </a:r>
            <a:r>
              <a:rPr lang="en-US" dirty="0">
                <a:cs typeface="Arial" charset="0"/>
              </a:rPr>
              <a:t>) or Paget’s </a:t>
            </a:r>
            <a:r>
              <a:rPr lang="en-US" dirty="0" smtClean="0">
                <a:cs typeface="Arial" charset="0"/>
              </a:rPr>
              <a:t>disease</a:t>
            </a:r>
            <a:endParaRPr lang="en-US" dirty="0">
              <a:cs typeface="Arial" charset="0"/>
            </a:endParaRPr>
          </a:p>
          <a:p>
            <a:pPr lvl="1" algn="just" rtl="0" eaLnBrk="1" hangingPunct="1"/>
            <a:r>
              <a:rPr lang="en-US" dirty="0" smtClean="0">
                <a:cs typeface="Arial" charset="0"/>
              </a:rPr>
              <a:t>Primary </a:t>
            </a:r>
            <a:r>
              <a:rPr lang="en-US" dirty="0" err="1" smtClean="0">
                <a:cs typeface="Arial" charset="0"/>
              </a:rPr>
              <a:t>chodrosarcoma</a:t>
            </a:r>
            <a:r>
              <a:rPr lang="en-US" dirty="0" smtClean="0">
                <a:cs typeface="Arial" charset="0"/>
              </a:rPr>
              <a:t> is very uncommon, arises centrally in the bone and found in children</a:t>
            </a:r>
          </a:p>
          <a:p>
            <a:pPr marL="349250" lvl="1" indent="0" algn="just" rtl="0" eaLnBrk="1" hangingPunct="1">
              <a:buNone/>
            </a:pPr>
            <a:endParaRPr lang="en-US" dirty="0">
              <a:cs typeface="Arial" charset="0"/>
            </a:endParaRPr>
          </a:p>
          <a:p>
            <a:pPr marL="349250" lvl="1" indent="0" algn="just">
              <a:buNone/>
            </a:pPr>
            <a:endParaRPr lang="en-US" dirty="0">
              <a:cs typeface="Arial" charset="0"/>
            </a:endParaRPr>
          </a:p>
        </p:txBody>
      </p:sp>
    </p:spTree>
    <p:extLst>
      <p:ext uri="{BB962C8B-B14F-4D97-AF65-F5344CB8AC3E}">
        <p14:creationId xmlns:p14="http://schemas.microsoft.com/office/powerpoint/2010/main" val="17453854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82236" y="1746476"/>
            <a:ext cx="8861764" cy="4921882"/>
          </a:xfrm>
        </p:spPr>
        <p:txBody>
          <a:bodyPr>
            <a:normAutofit lnSpcReduction="10000"/>
          </a:bodyPr>
          <a:lstStyle/>
          <a:p>
            <a:r>
              <a:rPr lang="en-US" dirty="0" err="1" smtClean="0"/>
              <a:t>Chondrosarcoma</a:t>
            </a:r>
            <a:r>
              <a:rPr lang="en-US" dirty="0" smtClean="0"/>
              <a:t> sub classified according to – </a:t>
            </a:r>
          </a:p>
          <a:p>
            <a:r>
              <a:rPr lang="en-US" dirty="0" smtClean="0"/>
              <a:t>Site – Central (intramedullary)</a:t>
            </a:r>
          </a:p>
          <a:p>
            <a:pPr marL="0" indent="0">
              <a:buNone/>
            </a:pPr>
            <a:r>
              <a:rPr lang="en-US" dirty="0" smtClean="0"/>
              <a:t>              Peripheral (</a:t>
            </a:r>
            <a:r>
              <a:rPr lang="en-US" dirty="0" err="1" smtClean="0"/>
              <a:t>juxtacortical</a:t>
            </a:r>
            <a:r>
              <a:rPr lang="en-US" dirty="0" smtClean="0"/>
              <a:t> and surface)</a:t>
            </a:r>
          </a:p>
          <a:p>
            <a:r>
              <a:rPr lang="en-US" dirty="0" smtClean="0"/>
              <a:t>Histologically -  Conventional (hyaline/</a:t>
            </a:r>
            <a:r>
              <a:rPr lang="en-US" dirty="0" err="1" smtClean="0"/>
              <a:t>myxoid</a:t>
            </a:r>
            <a:r>
              <a:rPr lang="en-US" dirty="0" smtClean="0"/>
              <a:t>)</a:t>
            </a:r>
          </a:p>
          <a:p>
            <a:pPr marL="0" indent="0">
              <a:buNone/>
            </a:pPr>
            <a:r>
              <a:rPr lang="en-US" dirty="0"/>
              <a:t> </a:t>
            </a:r>
            <a:r>
              <a:rPr lang="en-US" dirty="0" smtClean="0"/>
              <a:t>                                 Clear cell</a:t>
            </a:r>
          </a:p>
          <a:p>
            <a:pPr marL="0" indent="0">
              <a:buNone/>
            </a:pPr>
            <a:r>
              <a:rPr lang="en-US" dirty="0"/>
              <a:t> </a:t>
            </a:r>
            <a:r>
              <a:rPr lang="en-US" dirty="0" smtClean="0"/>
              <a:t>                                 Dedifferentiated</a:t>
            </a:r>
          </a:p>
          <a:p>
            <a:pPr marL="0" indent="0">
              <a:buNone/>
            </a:pPr>
            <a:r>
              <a:rPr lang="en-US" dirty="0"/>
              <a:t> </a:t>
            </a:r>
            <a:r>
              <a:rPr lang="en-US" dirty="0" smtClean="0"/>
              <a:t>                                 </a:t>
            </a:r>
            <a:r>
              <a:rPr lang="en-US" dirty="0" err="1" smtClean="0"/>
              <a:t>Mesenchymal</a:t>
            </a:r>
            <a:endParaRPr lang="en-US" dirty="0" smtClean="0"/>
          </a:p>
          <a:p>
            <a:pPr marL="0" indent="0">
              <a:buNone/>
            </a:pPr>
            <a:r>
              <a:rPr lang="en-US" dirty="0" smtClean="0"/>
              <a:t>Conventional central tumors constitute about 90% of </a:t>
            </a:r>
            <a:r>
              <a:rPr lang="en-US" dirty="0" err="1" smtClean="0"/>
              <a:t>chondrosarcoma</a:t>
            </a:r>
            <a:endParaRPr lang="en-US" dirty="0"/>
          </a:p>
        </p:txBody>
      </p:sp>
    </p:spTree>
    <p:extLst>
      <p:ext uri="{BB962C8B-B14F-4D97-AF65-F5344CB8AC3E}">
        <p14:creationId xmlns:p14="http://schemas.microsoft.com/office/powerpoint/2010/main" val="2475599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4037" y="1834680"/>
            <a:ext cx="8802230" cy="4816036"/>
          </a:xfrm>
        </p:spPr>
        <p:txBody>
          <a:bodyPr>
            <a:normAutofit/>
          </a:bodyPr>
          <a:lstStyle/>
          <a:p>
            <a:r>
              <a:rPr lang="en-US" dirty="0" smtClean="0"/>
              <a:t>Occur more commonly after 40 years of age</a:t>
            </a:r>
          </a:p>
          <a:p>
            <a:r>
              <a:rPr lang="en-US" dirty="0" smtClean="0"/>
              <a:t>Clear cell and especially </a:t>
            </a:r>
            <a:r>
              <a:rPr lang="en-US" dirty="0" err="1" smtClean="0"/>
              <a:t>mesenchymal</a:t>
            </a:r>
            <a:r>
              <a:rPr lang="en-US" dirty="0" smtClean="0"/>
              <a:t> variant occur in younger patients in their 20s.</a:t>
            </a:r>
          </a:p>
          <a:p>
            <a:r>
              <a:rPr lang="en-US" dirty="0" smtClean="0"/>
              <a:t>Male &gt; female</a:t>
            </a:r>
          </a:p>
          <a:p>
            <a:r>
              <a:rPr lang="en-US" dirty="0"/>
              <a:t>It is most common in the femur, </a:t>
            </a:r>
            <a:r>
              <a:rPr lang="en-US" dirty="0" err="1"/>
              <a:t>humerus</a:t>
            </a:r>
            <a:r>
              <a:rPr lang="en-US" dirty="0"/>
              <a:t>, ribs and on the surface of the </a:t>
            </a:r>
            <a:r>
              <a:rPr lang="en-US" dirty="0" smtClean="0"/>
              <a:t>pelvis</a:t>
            </a:r>
          </a:p>
          <a:p>
            <a:r>
              <a:rPr lang="en-US" dirty="0"/>
              <a:t>Patients with </a:t>
            </a:r>
            <a:r>
              <a:rPr lang="en-US" dirty="0" err="1"/>
              <a:t>Ollier's</a:t>
            </a:r>
            <a:r>
              <a:rPr lang="en-US" dirty="0"/>
              <a:t> disease (multiple </a:t>
            </a:r>
            <a:r>
              <a:rPr lang="en-US" dirty="0" err="1"/>
              <a:t>enchondromatosis</a:t>
            </a:r>
            <a:r>
              <a:rPr lang="en-US" dirty="0"/>
              <a:t>) or </a:t>
            </a:r>
            <a:r>
              <a:rPr lang="en-US" dirty="0" err="1"/>
              <a:t>Maffucci's</a:t>
            </a:r>
            <a:r>
              <a:rPr lang="en-US" dirty="0"/>
              <a:t> syndrome (multiple </a:t>
            </a:r>
            <a:r>
              <a:rPr lang="en-US" dirty="0" err="1"/>
              <a:t>enchondromas</a:t>
            </a:r>
            <a:r>
              <a:rPr lang="en-US" dirty="0"/>
              <a:t> and </a:t>
            </a:r>
            <a:r>
              <a:rPr lang="en-US" dirty="0" err="1"/>
              <a:t>hemangiomas</a:t>
            </a:r>
            <a:r>
              <a:rPr lang="en-US" dirty="0"/>
              <a:t>) are at much higher risk of </a:t>
            </a:r>
            <a:r>
              <a:rPr lang="en-US" dirty="0" err="1"/>
              <a:t>chondrosarcoma</a:t>
            </a:r>
            <a:r>
              <a:rPr lang="en-US" dirty="0"/>
              <a:t> than the normal </a:t>
            </a:r>
            <a:r>
              <a:rPr lang="en-US" dirty="0" smtClean="0"/>
              <a:t>population.</a:t>
            </a:r>
            <a:endParaRPr lang="en-US" dirty="0"/>
          </a:p>
        </p:txBody>
      </p:sp>
    </p:spTree>
    <p:extLst>
      <p:ext uri="{BB962C8B-B14F-4D97-AF65-F5344CB8AC3E}">
        <p14:creationId xmlns:p14="http://schemas.microsoft.com/office/powerpoint/2010/main" val="3248354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19459" name="Rectangle 3"/>
          <p:cNvSpPr>
            <a:spLocks noGrp="1" noChangeArrowheads="1"/>
          </p:cNvSpPr>
          <p:nvPr>
            <p:ph idx="1"/>
          </p:nvPr>
        </p:nvSpPr>
        <p:spPr>
          <a:xfrm>
            <a:off x="0" y="1905246"/>
            <a:ext cx="9144000" cy="4710188"/>
          </a:xfrm>
        </p:spPr>
        <p:txBody>
          <a:bodyPr/>
          <a:lstStyle/>
          <a:p>
            <a:pPr lvl="1"/>
            <a:r>
              <a:rPr lang="en-US" dirty="0"/>
              <a:t>P</a:t>
            </a:r>
            <a:r>
              <a:rPr lang="en-US" dirty="0" smtClean="0"/>
              <a:t>resentation </a:t>
            </a:r>
            <a:r>
              <a:rPr lang="en-US" dirty="0"/>
              <a:t>of </a:t>
            </a:r>
            <a:r>
              <a:rPr lang="en-US" dirty="0" err="1"/>
              <a:t>chondrosarcoma</a:t>
            </a:r>
            <a:r>
              <a:rPr lang="en-US" dirty="0"/>
              <a:t> depends on the grade of the tumor</a:t>
            </a:r>
            <a:r>
              <a:rPr lang="en-US" dirty="0" smtClean="0"/>
              <a:t>.</a:t>
            </a:r>
          </a:p>
          <a:p>
            <a:pPr lvl="1"/>
            <a:r>
              <a:rPr lang="en-US" dirty="0"/>
              <a:t>A high-grade, fast growing tumor can present with excruciating pain</a:t>
            </a:r>
            <a:r>
              <a:rPr lang="en-US" dirty="0" smtClean="0"/>
              <a:t>.</a:t>
            </a:r>
          </a:p>
          <a:p>
            <a:pPr lvl="1"/>
            <a:r>
              <a:rPr lang="en-US" dirty="0"/>
              <a:t>A low grade, more indolent tumor is more likely to present as an older patient complaining of hip pain and swelling. </a:t>
            </a:r>
            <a:endParaRPr lang="en-US" dirty="0" smtClean="0"/>
          </a:p>
          <a:p>
            <a:pPr lvl="1"/>
            <a:r>
              <a:rPr lang="en-US" dirty="0" smtClean="0"/>
              <a:t>Pelvic </a:t>
            </a:r>
            <a:r>
              <a:rPr lang="en-US" dirty="0"/>
              <a:t>tumors present with urinary frequency or obstruction or may masquerade as "groin muscle pulls".</a:t>
            </a:r>
            <a:endParaRPr lang="en-US" dirty="0">
              <a:cs typeface="Arial" charset="0"/>
            </a:endParaRPr>
          </a:p>
        </p:txBody>
      </p:sp>
    </p:spTree>
    <p:extLst>
      <p:ext uri="{BB962C8B-B14F-4D97-AF65-F5344CB8AC3E}">
        <p14:creationId xmlns:p14="http://schemas.microsoft.com/office/powerpoint/2010/main" val="13239934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a:t>
            </a:r>
            <a:endParaRPr lang="en-US" dirty="0"/>
          </a:p>
        </p:txBody>
      </p:sp>
      <p:sp>
        <p:nvSpPr>
          <p:cNvPr id="3" name="Content Placeholder 2"/>
          <p:cNvSpPr>
            <a:spLocks noGrp="1"/>
          </p:cNvSpPr>
          <p:nvPr>
            <p:ph idx="1"/>
          </p:nvPr>
        </p:nvSpPr>
        <p:spPr/>
        <p:txBody>
          <a:bodyPr/>
          <a:lstStyle/>
          <a:p>
            <a:r>
              <a:rPr lang="en-US" b="1" u="sng" dirty="0" smtClean="0"/>
              <a:t>X – ray – </a:t>
            </a:r>
          </a:p>
          <a:p>
            <a:pPr marL="0" indent="0">
              <a:buNone/>
            </a:pPr>
            <a:r>
              <a:rPr lang="en-US" dirty="0" err="1"/>
              <a:t>C</a:t>
            </a:r>
            <a:r>
              <a:rPr lang="en-US" dirty="0" err="1" smtClean="0"/>
              <a:t>hondrosarcoma</a:t>
            </a:r>
            <a:r>
              <a:rPr lang="en-US" dirty="0" smtClean="0"/>
              <a:t> </a:t>
            </a:r>
            <a:r>
              <a:rPr lang="en-US" dirty="0"/>
              <a:t>is a fusiform, lucent defect with scalloping of the inner cortex and periosteal reaction. Extension into the soft tissue may be present as well as punctate or stippled calcification of the cartilage matrix</a:t>
            </a:r>
            <a:r>
              <a:rPr lang="en-US" dirty="0" smtClean="0"/>
              <a:t>.</a:t>
            </a:r>
          </a:p>
          <a:p>
            <a:pPr marL="0" indent="0">
              <a:buNone/>
            </a:pPr>
            <a:endParaRPr lang="en-US" b="1" u="sng" dirty="0"/>
          </a:p>
        </p:txBody>
      </p:sp>
    </p:spTree>
    <p:extLst>
      <p:ext uri="{BB962C8B-B14F-4D97-AF65-F5344CB8AC3E}">
        <p14:creationId xmlns:p14="http://schemas.microsoft.com/office/powerpoint/2010/main" val="1092341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ondrosarcoma femur xray.jpg"/>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t="1404" b="1404"/>
          <a:stretch/>
        </p:blipFill>
        <p:spPr>
          <a:xfrm>
            <a:off x="0" y="987905"/>
            <a:ext cx="4339376" cy="5279545"/>
          </a:xfrm>
        </p:spPr>
      </p:pic>
      <p:pic>
        <p:nvPicPr>
          <p:cNvPr id="7" name="Content Placeholder 6" descr="Chondrosarcoma 02.jpg"/>
          <p:cNvPicPr>
            <a:picLocks noGrp="1" noChangeAspect="1"/>
          </p:cNvPicPr>
          <p:nvPr>
            <p:ph sz="half" idx="4294967295"/>
          </p:nvPr>
        </p:nvPicPr>
        <p:blipFill>
          <a:blip r:embed="rId3">
            <a:extLst>
              <a:ext uri="{28A0092B-C50C-407E-A947-70E740481C1C}">
                <a14:useLocalDpi xmlns:a14="http://schemas.microsoft.com/office/drawing/2010/main" val="0"/>
              </a:ext>
            </a:extLst>
          </a:blip>
          <a:srcRect l="-569" r="-569"/>
          <a:stretch>
            <a:fillRect/>
          </a:stretch>
        </p:blipFill>
        <p:spPr>
          <a:xfrm>
            <a:off x="4956767" y="987905"/>
            <a:ext cx="4187233" cy="5279545"/>
          </a:xfrm>
        </p:spPr>
      </p:pic>
      <p:sp>
        <p:nvSpPr>
          <p:cNvPr id="8" name="TextBox 7"/>
          <p:cNvSpPr txBox="1"/>
          <p:nvPr/>
        </p:nvSpPr>
        <p:spPr>
          <a:xfrm>
            <a:off x="3295444" y="480510"/>
            <a:ext cx="3518574" cy="369332"/>
          </a:xfrm>
          <a:prstGeom prst="rect">
            <a:avLst/>
          </a:prstGeom>
          <a:noFill/>
        </p:spPr>
        <p:txBody>
          <a:bodyPr wrap="square" rtlCol="0">
            <a:spAutoFit/>
          </a:bodyPr>
          <a:lstStyle/>
          <a:p>
            <a:r>
              <a:rPr lang="en-US" dirty="0" err="1" smtClean="0">
                <a:solidFill>
                  <a:srgbClr val="FFFFFF"/>
                </a:solidFill>
              </a:rPr>
              <a:t>Chondrosarcoma</a:t>
            </a:r>
            <a:endParaRPr lang="en-US" dirty="0">
              <a:solidFill>
                <a:srgbClr val="FFFFFF"/>
              </a:solidFill>
            </a:endParaRPr>
          </a:p>
        </p:txBody>
      </p:sp>
    </p:spTree>
    <p:extLst>
      <p:ext uri="{BB962C8B-B14F-4D97-AF65-F5344CB8AC3E}">
        <p14:creationId xmlns:p14="http://schemas.microsoft.com/office/powerpoint/2010/main" val="2276916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904881"/>
            <a:ext cx="9144000" cy="4736459"/>
          </a:xfrm>
        </p:spPr>
        <p:txBody>
          <a:bodyPr>
            <a:normAutofit/>
          </a:bodyPr>
          <a:lstStyle/>
          <a:p>
            <a:r>
              <a:rPr lang="en-US" b="1" u="sng" dirty="0" smtClean="0"/>
              <a:t>C.T. scan – </a:t>
            </a:r>
          </a:p>
          <a:p>
            <a:pPr marL="0" indent="0">
              <a:buNone/>
            </a:pPr>
            <a:r>
              <a:rPr lang="en-US" dirty="0"/>
              <a:t>H</a:t>
            </a:r>
            <a:r>
              <a:rPr lang="en-US" dirty="0" smtClean="0"/>
              <a:t>elpful </a:t>
            </a:r>
            <a:r>
              <a:rPr lang="en-US" dirty="0"/>
              <a:t>in defining the integrity of the cortex and distribution of calcification</a:t>
            </a:r>
            <a:r>
              <a:rPr lang="en-US" dirty="0" smtClean="0"/>
              <a:t>.</a:t>
            </a:r>
          </a:p>
          <a:p>
            <a:r>
              <a:rPr lang="en-US" b="1" u="sng" dirty="0" smtClean="0"/>
              <a:t>MRI – </a:t>
            </a:r>
          </a:p>
          <a:p>
            <a:pPr marL="0" indent="0">
              <a:buNone/>
            </a:pPr>
            <a:r>
              <a:rPr lang="en-US" dirty="0"/>
              <a:t>S</a:t>
            </a:r>
            <a:r>
              <a:rPr lang="en-US" dirty="0" smtClean="0"/>
              <a:t>urgical </a:t>
            </a:r>
            <a:r>
              <a:rPr lang="en-US" dirty="0"/>
              <a:t>planning as it demonstrates the </a:t>
            </a:r>
            <a:r>
              <a:rPr lang="en-US" dirty="0" err="1"/>
              <a:t>intraosseus</a:t>
            </a:r>
            <a:r>
              <a:rPr lang="en-US" dirty="0"/>
              <a:t> and soft tissue involvement of the tumor. </a:t>
            </a:r>
            <a:endParaRPr lang="en-US" dirty="0" smtClean="0"/>
          </a:p>
          <a:p>
            <a:pPr marL="0" indent="0">
              <a:buNone/>
            </a:pPr>
            <a:r>
              <a:rPr lang="en-US" dirty="0" smtClean="0"/>
              <a:t>MRI </a:t>
            </a:r>
            <a:r>
              <a:rPr lang="en-US" dirty="0"/>
              <a:t>is also helpful in evaluating possible malignant degeneration of </a:t>
            </a:r>
            <a:r>
              <a:rPr lang="en-US" dirty="0" err="1"/>
              <a:t>osteochondromas</a:t>
            </a:r>
            <a:r>
              <a:rPr lang="en-US" dirty="0"/>
              <a:t> by allowing accurate measurements of the cartilage cap</a:t>
            </a:r>
            <a:endParaRPr lang="en-US" b="1" u="sng" dirty="0" smtClean="0"/>
          </a:p>
          <a:p>
            <a:endParaRPr lang="en-US" dirty="0"/>
          </a:p>
        </p:txBody>
      </p:sp>
    </p:spTree>
    <p:extLst>
      <p:ext uri="{BB962C8B-B14F-4D97-AF65-F5344CB8AC3E}">
        <p14:creationId xmlns:p14="http://schemas.microsoft.com/office/powerpoint/2010/main" val="2443891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377602" y="514833"/>
            <a:ext cx="4411091" cy="5752617"/>
          </a:xfrm>
        </p:spPr>
        <p:txBody>
          <a:bodyPr/>
          <a:lstStyle/>
          <a:p>
            <a:r>
              <a:rPr lang="en-US" dirty="0" smtClean="0"/>
              <a:t>Biopsy  - Incisional biopsy done</a:t>
            </a:r>
          </a:p>
          <a:p>
            <a:r>
              <a:rPr lang="en-US" b="1" u="sng" dirty="0" smtClean="0"/>
              <a:t>Gross examination </a:t>
            </a:r>
            <a:r>
              <a:rPr lang="en-US" dirty="0" smtClean="0"/>
              <a:t>– </a:t>
            </a:r>
          </a:p>
          <a:p>
            <a:pPr marL="0" indent="0">
              <a:buNone/>
            </a:pPr>
            <a:r>
              <a:rPr lang="en-US" dirty="0" smtClean="0"/>
              <a:t>     </a:t>
            </a:r>
            <a:r>
              <a:rPr lang="en-US" dirty="0" err="1" smtClean="0"/>
              <a:t>Chondrosarcoma</a:t>
            </a:r>
            <a:r>
              <a:rPr lang="en-US" dirty="0" smtClean="0"/>
              <a:t> </a:t>
            </a:r>
            <a:r>
              <a:rPr lang="en-US" dirty="0"/>
              <a:t>is </a:t>
            </a:r>
            <a:r>
              <a:rPr lang="en-US" dirty="0" smtClean="0"/>
              <a:t>     a </a:t>
            </a:r>
            <a:r>
              <a:rPr lang="en-US" dirty="0"/>
              <a:t>grayish-white, lobulated mass. It may have focal calcification, </a:t>
            </a:r>
            <a:r>
              <a:rPr lang="en-US" dirty="0" err="1"/>
              <a:t>mucoid</a:t>
            </a:r>
            <a:r>
              <a:rPr lang="en-US" dirty="0"/>
              <a:t> </a:t>
            </a:r>
            <a:r>
              <a:rPr lang="en-US" dirty="0" smtClean="0"/>
              <a:t>degeneration</a:t>
            </a:r>
            <a:r>
              <a:rPr lang="en-US" dirty="0"/>
              <a:t>, or necrosis</a:t>
            </a:r>
          </a:p>
        </p:txBody>
      </p:sp>
      <p:pic>
        <p:nvPicPr>
          <p:cNvPr id="6" name="Content Placeholder 3" descr="chondrosarcoma proximal femur gross.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t="3897" b="3897"/>
          <a:stretch>
            <a:fillRect/>
          </a:stretch>
        </p:blipFill>
        <p:spPr>
          <a:xfrm>
            <a:off x="5006975" y="1235075"/>
            <a:ext cx="4137025" cy="5032375"/>
          </a:xfrm>
        </p:spPr>
      </p:pic>
    </p:spTree>
    <p:extLst>
      <p:ext uri="{BB962C8B-B14F-4D97-AF65-F5344CB8AC3E}">
        <p14:creationId xmlns:p14="http://schemas.microsoft.com/office/powerpoint/2010/main" val="3024586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p:txBody>
          <a:bodyPr/>
          <a:lstStyle/>
          <a:p>
            <a:pPr algn="l" rtl="0" eaLnBrk="1" hangingPunct="1"/>
            <a:r>
              <a:rPr lang="en-US" sz="3200" u="sng">
                <a:cs typeface="Arial" charset="0"/>
              </a:rPr>
              <a:t>Classification of malignant tumors of bone:</a:t>
            </a:r>
          </a:p>
        </p:txBody>
      </p:sp>
      <p:sp>
        <p:nvSpPr>
          <p:cNvPr id="64515" name="Rectangle 3"/>
          <p:cNvSpPr>
            <a:spLocks noGrp="1" noChangeArrowheads="1"/>
          </p:cNvSpPr>
          <p:nvPr>
            <p:ph idx="1"/>
          </p:nvPr>
        </p:nvSpPr>
        <p:spPr/>
        <p:txBody>
          <a:bodyPr/>
          <a:lstStyle/>
          <a:p>
            <a:pPr marL="609600" indent="-609600" algn="l" rtl="0" eaLnBrk="1" hangingPunct="1">
              <a:buFont typeface="Wingdings" charset="0"/>
              <a:buAutoNum type="arabicPeriod"/>
            </a:pPr>
            <a:r>
              <a:rPr lang="en-US" dirty="0">
                <a:cs typeface="Arial" charset="0"/>
              </a:rPr>
              <a:t>Osteosarcoma (</a:t>
            </a:r>
            <a:r>
              <a:rPr lang="en-US" dirty="0" err="1">
                <a:cs typeface="Arial" charset="0"/>
              </a:rPr>
              <a:t>Osteogenic</a:t>
            </a:r>
            <a:r>
              <a:rPr lang="en-US" dirty="0">
                <a:cs typeface="Arial" charset="0"/>
              </a:rPr>
              <a:t> sarcoma)</a:t>
            </a:r>
          </a:p>
          <a:p>
            <a:pPr marL="609600" indent="-609600" algn="l" rtl="0" eaLnBrk="1" hangingPunct="1">
              <a:buFont typeface="Wingdings" charset="0"/>
              <a:buAutoNum type="arabicPeriod"/>
            </a:pPr>
            <a:r>
              <a:rPr lang="en-US" dirty="0" err="1">
                <a:cs typeface="Arial" charset="0"/>
              </a:rPr>
              <a:t>Chondrosarcoma</a:t>
            </a:r>
            <a:endParaRPr lang="en-US" dirty="0">
              <a:cs typeface="Arial" charset="0"/>
            </a:endParaRPr>
          </a:p>
          <a:p>
            <a:pPr marL="609600" indent="-609600" algn="l" rtl="0" eaLnBrk="1" hangingPunct="1">
              <a:buFont typeface="Wingdings" charset="0"/>
              <a:buAutoNum type="arabicPeriod"/>
            </a:pPr>
            <a:r>
              <a:rPr lang="en-US" dirty="0" smtClean="0">
                <a:cs typeface="Arial" charset="0"/>
              </a:rPr>
              <a:t>Ewing’s sarcoma</a:t>
            </a:r>
          </a:p>
          <a:p>
            <a:pPr marL="609600" indent="-609600" algn="l" rtl="0" eaLnBrk="1" hangingPunct="1">
              <a:buFont typeface="Wingdings" charset="0"/>
              <a:buAutoNum type="arabicPeriod"/>
            </a:pPr>
            <a:r>
              <a:rPr lang="en-US" dirty="0" smtClean="0">
                <a:cs typeface="Arial" charset="0"/>
              </a:rPr>
              <a:t>Multiple myeloma</a:t>
            </a:r>
          </a:p>
          <a:p>
            <a:pPr marL="609600" indent="-609600" algn="l" rtl="0" eaLnBrk="1" hangingPunct="1">
              <a:buFont typeface="Wingdings" charset="0"/>
              <a:buAutoNum type="arabicPeriod"/>
            </a:pPr>
            <a:endParaRPr lang="en-US" dirty="0">
              <a:cs typeface="Arial" charset="0"/>
            </a:endParaRPr>
          </a:p>
        </p:txBody>
      </p:sp>
    </p:spTree>
    <p:extLst>
      <p:ext uri="{BB962C8B-B14F-4D97-AF65-F5344CB8AC3E}">
        <p14:creationId xmlns:p14="http://schemas.microsoft.com/office/powerpoint/2010/main" val="705600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chondrosarcom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333375"/>
            <a:ext cx="4610100" cy="301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3" name="Picture 5" descr="chondrosarcom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429000"/>
            <a:ext cx="4613275" cy="3030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38" name="Rectangle 6"/>
          <p:cNvSpPr>
            <a:spLocks noChangeArrowheads="1"/>
          </p:cNvSpPr>
          <p:nvPr/>
        </p:nvSpPr>
        <p:spPr bwMode="auto">
          <a:xfrm>
            <a:off x="990600" y="3844925"/>
            <a:ext cx="2771775" cy="519113"/>
          </a:xfrm>
          <a:prstGeom prst="rect">
            <a:avLst/>
          </a:prstGeom>
          <a:noFill/>
          <a:ln w="9525">
            <a:noFill/>
            <a:miter lim="800000"/>
            <a:headEnd/>
            <a:tailEnd/>
          </a:ln>
          <a:effectLst/>
        </p:spPr>
        <p:txBody>
          <a:bodyPr wrap="none">
            <a:spAutoFit/>
          </a:bodyPr>
          <a:lstStyle/>
          <a:p>
            <a:pPr algn="l" rtl="0"/>
            <a:r>
              <a:rPr lang="en-US" sz="2800" b="1">
                <a:solidFill>
                  <a:schemeClr val="tx2"/>
                </a:solidFill>
                <a:effectLst>
                  <a:outerShdw blurRad="38100" dist="38100" dir="2700000" algn="tl">
                    <a:srgbClr val="000000"/>
                  </a:outerShdw>
                </a:effectLst>
              </a:rPr>
              <a:t>Chondrosarcoma</a:t>
            </a:r>
          </a:p>
        </p:txBody>
      </p:sp>
    </p:spTree>
    <p:extLst>
      <p:ext uri="{BB962C8B-B14F-4D97-AF65-F5344CB8AC3E}">
        <p14:creationId xmlns:p14="http://schemas.microsoft.com/office/powerpoint/2010/main" val="25465484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Treatment</a:t>
            </a:r>
            <a:endParaRPr lang="en-US" dirty="0"/>
          </a:p>
        </p:txBody>
      </p:sp>
      <p:sp>
        <p:nvSpPr>
          <p:cNvPr id="3" name="Content Placeholder 2"/>
          <p:cNvSpPr>
            <a:spLocks noGrp="1"/>
          </p:cNvSpPr>
          <p:nvPr>
            <p:ph idx="1"/>
          </p:nvPr>
        </p:nvSpPr>
        <p:spPr/>
        <p:txBody>
          <a:bodyPr/>
          <a:lstStyle/>
          <a:p>
            <a:pPr marL="0" indent="0">
              <a:buNone/>
            </a:pPr>
            <a:endParaRPr lang="en-US" dirty="0" smtClean="0"/>
          </a:p>
          <a:p>
            <a:r>
              <a:rPr lang="en-US" dirty="0"/>
              <a:t>Treatment of </a:t>
            </a:r>
            <a:r>
              <a:rPr lang="en-US" dirty="0" err="1"/>
              <a:t>chondrosarcoma</a:t>
            </a:r>
            <a:r>
              <a:rPr lang="en-US" dirty="0"/>
              <a:t> is wide surgical excision. There is a very limited role for chemotherapy or radiation</a:t>
            </a:r>
            <a:r>
              <a:rPr lang="en-US" dirty="0" smtClean="0"/>
              <a:t>.</a:t>
            </a:r>
          </a:p>
          <a:p>
            <a:r>
              <a:rPr lang="en-US" dirty="0" smtClean="0"/>
              <a:t>Low grade tm. – Limb salvage surgery(WLE)</a:t>
            </a:r>
          </a:p>
          <a:p>
            <a:r>
              <a:rPr lang="en-US" dirty="0" smtClean="0"/>
              <a:t>High grade tm. - Amputation</a:t>
            </a:r>
            <a:endParaRPr lang="en-US" dirty="0"/>
          </a:p>
        </p:txBody>
      </p:sp>
    </p:spTree>
    <p:extLst>
      <p:ext uri="{BB962C8B-B14F-4D97-AF65-F5344CB8AC3E}">
        <p14:creationId xmlns:p14="http://schemas.microsoft.com/office/powerpoint/2010/main" val="23428096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pPr eaLnBrk="1" hangingPunct="1"/>
            <a:r>
              <a:rPr lang="en-US" b="0" u="sng" dirty="0" smtClean="0">
                <a:cs typeface="Arial" charset="0"/>
              </a:rPr>
              <a:t>Ewing’s </a:t>
            </a:r>
            <a:r>
              <a:rPr lang="en-US" b="0" u="sng" dirty="0">
                <a:cs typeface="Arial" charset="0"/>
              </a:rPr>
              <a:t>sarcoma</a:t>
            </a:r>
          </a:p>
        </p:txBody>
      </p:sp>
      <p:sp>
        <p:nvSpPr>
          <p:cNvPr id="25603" name="Rectangle 3"/>
          <p:cNvSpPr>
            <a:spLocks noGrp="1" noChangeArrowheads="1"/>
          </p:cNvSpPr>
          <p:nvPr>
            <p:ph idx="1"/>
          </p:nvPr>
        </p:nvSpPr>
        <p:spPr>
          <a:xfrm>
            <a:off x="274620" y="1870560"/>
            <a:ext cx="8616214" cy="4753620"/>
          </a:xfrm>
        </p:spPr>
        <p:txBody>
          <a:bodyPr>
            <a:normAutofit/>
          </a:bodyPr>
          <a:lstStyle/>
          <a:p>
            <a:pPr algn="just" rtl="0" eaLnBrk="1" hangingPunct="1">
              <a:lnSpc>
                <a:spcPct val="90000"/>
              </a:lnSpc>
            </a:pPr>
            <a:r>
              <a:rPr lang="en-US" dirty="0">
                <a:cs typeface="Arial" charset="0"/>
              </a:rPr>
              <a:t>Malignant neoplasm of undifferentiated cells arising within the bone marrow </a:t>
            </a:r>
            <a:r>
              <a:rPr lang="en-US" dirty="0" smtClean="0">
                <a:cs typeface="Arial" charset="0"/>
              </a:rPr>
              <a:t>cavity</a:t>
            </a:r>
          </a:p>
          <a:p>
            <a:pPr algn="just">
              <a:lnSpc>
                <a:spcPct val="90000"/>
              </a:lnSpc>
            </a:pPr>
            <a:r>
              <a:rPr lang="en-US" dirty="0"/>
              <a:t>Ewing's sarcoma is a highly malignant tumor that is a type of peripheral primitive </a:t>
            </a:r>
            <a:r>
              <a:rPr lang="en-US" dirty="0" err="1"/>
              <a:t>neuroectodermal</a:t>
            </a:r>
            <a:r>
              <a:rPr lang="en-US" dirty="0"/>
              <a:t> </a:t>
            </a:r>
            <a:r>
              <a:rPr lang="en-US" dirty="0" smtClean="0"/>
              <a:t>tumor</a:t>
            </a:r>
          </a:p>
          <a:p>
            <a:pPr algn="just">
              <a:lnSpc>
                <a:spcPct val="90000"/>
              </a:lnSpc>
            </a:pPr>
            <a:r>
              <a:rPr lang="en-US" dirty="0"/>
              <a:t>F</a:t>
            </a:r>
            <a:r>
              <a:rPr lang="en-US" dirty="0" smtClean="0"/>
              <a:t>ound </a:t>
            </a:r>
            <a:r>
              <a:rPr lang="en-US" dirty="0"/>
              <a:t>in the lower extremity more than the upper extremity, but any long tubular bone may be affected</a:t>
            </a:r>
            <a:r>
              <a:rPr lang="en-US" dirty="0" smtClean="0"/>
              <a:t>.</a:t>
            </a:r>
          </a:p>
          <a:p>
            <a:pPr algn="just">
              <a:lnSpc>
                <a:spcPct val="90000"/>
              </a:lnSpc>
            </a:pPr>
            <a:r>
              <a:rPr lang="en-US" dirty="0"/>
              <a:t>M</a:t>
            </a:r>
            <a:r>
              <a:rPr lang="en-US" dirty="0" smtClean="0"/>
              <a:t>ost </a:t>
            </a:r>
            <a:r>
              <a:rPr lang="en-US" dirty="0"/>
              <a:t>common sites are the </a:t>
            </a:r>
            <a:r>
              <a:rPr lang="en-US" dirty="0" smtClean="0"/>
              <a:t>diaphysis </a:t>
            </a:r>
            <a:r>
              <a:rPr lang="en-US" dirty="0"/>
              <a:t>and </a:t>
            </a:r>
            <a:r>
              <a:rPr lang="en-US" dirty="0" smtClean="0"/>
              <a:t>metaphysis </a:t>
            </a:r>
            <a:r>
              <a:rPr lang="en-US" dirty="0"/>
              <a:t>of the femur followed by the tibia and </a:t>
            </a:r>
            <a:r>
              <a:rPr lang="en-US" dirty="0" err="1"/>
              <a:t>humerus</a:t>
            </a:r>
            <a:r>
              <a:rPr lang="en-US" dirty="0" smtClean="0"/>
              <a:t>.</a:t>
            </a:r>
          </a:p>
          <a:p>
            <a:pPr algn="just">
              <a:lnSpc>
                <a:spcPct val="90000"/>
              </a:lnSpc>
            </a:pPr>
            <a:r>
              <a:rPr lang="en-US" dirty="0"/>
              <a:t>M</a:t>
            </a:r>
            <a:r>
              <a:rPr lang="en-US" dirty="0" smtClean="0"/>
              <a:t>ost </a:t>
            </a:r>
            <a:r>
              <a:rPr lang="en-US" dirty="0"/>
              <a:t>common in the first and second </a:t>
            </a:r>
            <a:r>
              <a:rPr lang="en-US" dirty="0" smtClean="0"/>
              <a:t>decade</a:t>
            </a:r>
          </a:p>
          <a:p>
            <a:pPr algn="just">
              <a:lnSpc>
                <a:spcPct val="90000"/>
              </a:lnSpc>
            </a:pPr>
            <a:r>
              <a:rPr lang="en-US" dirty="0"/>
              <a:t>R</a:t>
            </a:r>
            <a:r>
              <a:rPr lang="en-US" dirty="0" smtClean="0"/>
              <a:t>atio </a:t>
            </a:r>
            <a:r>
              <a:rPr lang="en-US" dirty="0"/>
              <a:t>of male to female is 3:2.</a:t>
            </a:r>
            <a:endParaRPr lang="en-US" dirty="0" smtClean="0"/>
          </a:p>
          <a:p>
            <a:pPr algn="just">
              <a:lnSpc>
                <a:spcPct val="90000"/>
              </a:lnSpc>
            </a:pPr>
            <a:endParaRPr lang="en-US" dirty="0" smtClean="0"/>
          </a:p>
          <a:p>
            <a:pPr algn="just">
              <a:lnSpc>
                <a:spcPct val="90000"/>
              </a:lnSpc>
            </a:pPr>
            <a:endParaRPr lang="en-US" sz="2800" u="sng" dirty="0">
              <a:cs typeface="Arial" charset="0"/>
            </a:endParaRPr>
          </a:p>
          <a:p>
            <a:pPr algn="l" rtl="0" eaLnBrk="1" hangingPunct="1">
              <a:lnSpc>
                <a:spcPct val="90000"/>
              </a:lnSpc>
            </a:pPr>
            <a:endParaRPr lang="en-US" sz="2800" u="sng" dirty="0">
              <a:cs typeface="Arial" charset="0"/>
            </a:endParaRPr>
          </a:p>
        </p:txBody>
      </p:sp>
    </p:spTree>
    <p:extLst>
      <p:ext uri="{BB962C8B-B14F-4D97-AF65-F5344CB8AC3E}">
        <p14:creationId xmlns:p14="http://schemas.microsoft.com/office/powerpoint/2010/main" val="17671285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idx="1"/>
          </p:nvPr>
        </p:nvSpPr>
        <p:spPr>
          <a:xfrm>
            <a:off x="308948" y="1767592"/>
            <a:ext cx="8835052" cy="4839427"/>
          </a:xfrm>
        </p:spPr>
        <p:txBody>
          <a:bodyPr>
            <a:normAutofit/>
          </a:bodyPr>
          <a:lstStyle/>
          <a:p>
            <a:pPr lvl="1">
              <a:lnSpc>
                <a:spcPct val="90000"/>
              </a:lnSpc>
            </a:pPr>
            <a:r>
              <a:rPr lang="en-US" sz="2400" dirty="0" smtClean="0">
                <a:cs typeface="Arial" charset="0"/>
              </a:rPr>
              <a:t>Presented </a:t>
            </a:r>
            <a:r>
              <a:rPr lang="en-US" sz="2400" dirty="0">
                <a:cs typeface="Arial" charset="0"/>
              </a:rPr>
              <a:t>with pain, swelling and </a:t>
            </a:r>
            <a:r>
              <a:rPr lang="en-US" sz="2400" dirty="0" smtClean="0">
                <a:cs typeface="Arial" charset="0"/>
              </a:rPr>
              <a:t>tenderness</a:t>
            </a:r>
          </a:p>
          <a:p>
            <a:pPr lvl="1">
              <a:lnSpc>
                <a:spcPct val="90000"/>
              </a:lnSpc>
            </a:pPr>
            <a:r>
              <a:rPr lang="en-US" sz="2400" dirty="0"/>
              <a:t>Erythema and warmth of the local area are sometimes </a:t>
            </a:r>
            <a:r>
              <a:rPr lang="en-US" sz="2400" dirty="0" smtClean="0"/>
              <a:t>seen</a:t>
            </a:r>
          </a:p>
          <a:p>
            <a:pPr lvl="1">
              <a:lnSpc>
                <a:spcPct val="90000"/>
              </a:lnSpc>
            </a:pPr>
            <a:r>
              <a:rPr lang="en-US" sz="2400" dirty="0"/>
              <a:t>Osteomyelitis is often the initial diagnosis based on intermittent fevers, leukocytosis, anemia and an increased ESR.</a:t>
            </a:r>
            <a:endParaRPr lang="en-US" sz="2400" dirty="0">
              <a:cs typeface="Arial" charset="0"/>
            </a:endParaRPr>
          </a:p>
          <a:p>
            <a:pPr lvl="1">
              <a:lnSpc>
                <a:spcPct val="90000"/>
              </a:lnSpc>
            </a:pPr>
            <a:r>
              <a:rPr lang="en-US" sz="2400" dirty="0">
                <a:cs typeface="Arial" charset="0"/>
              </a:rPr>
              <a:t>Contain glycogen granule so can cause hyperglycemia</a:t>
            </a:r>
          </a:p>
          <a:p>
            <a:pPr>
              <a:lnSpc>
                <a:spcPct val="90000"/>
              </a:lnSpc>
            </a:pPr>
            <a:endParaRPr lang="en-US" sz="2800" u="sng" dirty="0">
              <a:cs typeface="Arial" charset="0"/>
            </a:endParaRPr>
          </a:p>
          <a:p>
            <a:endParaRPr lang="en-US" dirty="0"/>
          </a:p>
        </p:txBody>
      </p:sp>
    </p:spTree>
    <p:extLst>
      <p:ext uri="{BB962C8B-B14F-4D97-AF65-F5344CB8AC3E}">
        <p14:creationId xmlns:p14="http://schemas.microsoft.com/office/powerpoint/2010/main" val="1352572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a:t>
            </a:r>
            <a:endParaRPr lang="en-US" dirty="0"/>
          </a:p>
        </p:txBody>
      </p:sp>
      <p:sp>
        <p:nvSpPr>
          <p:cNvPr id="3" name="Content Placeholder 2"/>
          <p:cNvSpPr>
            <a:spLocks noGrp="1"/>
          </p:cNvSpPr>
          <p:nvPr>
            <p:ph idx="1"/>
          </p:nvPr>
        </p:nvSpPr>
        <p:spPr>
          <a:xfrm>
            <a:off x="765175" y="2070846"/>
            <a:ext cx="7612064" cy="3369219"/>
          </a:xfrm>
        </p:spPr>
        <p:txBody>
          <a:bodyPr>
            <a:normAutofit fontScale="77500" lnSpcReduction="20000"/>
          </a:bodyPr>
          <a:lstStyle/>
          <a:p>
            <a:pPr>
              <a:lnSpc>
                <a:spcPct val="90000"/>
              </a:lnSpc>
            </a:pPr>
            <a:r>
              <a:rPr lang="en-US" sz="2800" u="sng" dirty="0">
                <a:cs typeface="Arial" charset="0"/>
              </a:rPr>
              <a:t>X-ray:</a:t>
            </a:r>
            <a:endParaRPr lang="en-US" sz="2800" dirty="0">
              <a:cs typeface="Arial" charset="0"/>
            </a:endParaRPr>
          </a:p>
          <a:p>
            <a:pPr lvl="1">
              <a:lnSpc>
                <a:spcPct val="90000"/>
              </a:lnSpc>
            </a:pPr>
            <a:r>
              <a:rPr lang="en-US" sz="2800" dirty="0">
                <a:cs typeface="Arial" charset="0"/>
              </a:rPr>
              <a:t>Concentric, onion-skin layering of new periosteal </a:t>
            </a:r>
            <a:r>
              <a:rPr lang="en-US" sz="2800" dirty="0" smtClean="0">
                <a:cs typeface="Arial" charset="0"/>
              </a:rPr>
              <a:t>bone</a:t>
            </a:r>
          </a:p>
          <a:p>
            <a:pPr lvl="1">
              <a:lnSpc>
                <a:spcPct val="90000"/>
              </a:lnSpc>
            </a:pPr>
            <a:r>
              <a:rPr lang="en-US" sz="2800" dirty="0"/>
              <a:t>This appearance is caused by and splitting and thickening of the cortex by tumor cells. </a:t>
            </a:r>
            <a:endParaRPr lang="en-US" sz="2800" dirty="0" smtClean="0">
              <a:cs typeface="Arial" charset="0"/>
            </a:endParaRPr>
          </a:p>
          <a:p>
            <a:pPr lvl="1">
              <a:lnSpc>
                <a:spcPct val="90000"/>
              </a:lnSpc>
            </a:pPr>
            <a:r>
              <a:rPr lang="en-US" sz="2800" dirty="0"/>
              <a:t>The lesion is usually lytic and central</a:t>
            </a:r>
            <a:r>
              <a:rPr lang="en-US" sz="2800" dirty="0" smtClean="0"/>
              <a:t>.</a:t>
            </a:r>
          </a:p>
          <a:p>
            <a:pPr lvl="1">
              <a:lnSpc>
                <a:spcPct val="90000"/>
              </a:lnSpc>
            </a:pPr>
            <a:endParaRPr lang="en-US" sz="2800" dirty="0">
              <a:cs typeface="Arial" charset="0"/>
            </a:endParaRPr>
          </a:p>
          <a:p>
            <a:pPr>
              <a:lnSpc>
                <a:spcPct val="90000"/>
              </a:lnSpc>
            </a:pPr>
            <a:r>
              <a:rPr lang="en-US" sz="2800" dirty="0"/>
              <a:t>CT is helpful in defining bone destruction. </a:t>
            </a:r>
            <a:endParaRPr lang="en-US" sz="2800" dirty="0" smtClean="0"/>
          </a:p>
          <a:p>
            <a:pPr>
              <a:lnSpc>
                <a:spcPct val="90000"/>
              </a:lnSpc>
            </a:pPr>
            <a:r>
              <a:rPr lang="en-US" sz="2800" dirty="0" smtClean="0"/>
              <a:t>MRI </a:t>
            </a:r>
            <a:r>
              <a:rPr lang="en-US" sz="2800" dirty="0"/>
              <a:t>is essential to elucidate the soft tissue </a:t>
            </a:r>
            <a:r>
              <a:rPr lang="en-US" sz="2800" dirty="0" smtClean="0"/>
              <a:t>involvement</a:t>
            </a:r>
            <a:endParaRPr lang="en-US" sz="2800" dirty="0">
              <a:cs typeface="Arial" charset="0"/>
            </a:endParaRPr>
          </a:p>
          <a:p>
            <a:endParaRPr lang="en-US" dirty="0"/>
          </a:p>
        </p:txBody>
      </p:sp>
    </p:spTree>
    <p:extLst>
      <p:ext uri="{BB962C8B-B14F-4D97-AF65-F5344CB8AC3E}">
        <p14:creationId xmlns:p14="http://schemas.microsoft.com/office/powerpoint/2010/main" val="23879911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535.jpg"/>
          <p:cNvPicPr>
            <a:picLocks noGrp="1" noChangeAspect="1"/>
          </p:cNvPicPr>
          <p:nvPr>
            <p:ph idx="4294967295"/>
          </p:nvPr>
        </p:nvPicPr>
        <p:blipFill>
          <a:blip r:embed="rId2">
            <a:extLst>
              <a:ext uri="{28A0092B-C50C-407E-A947-70E740481C1C}">
                <a14:useLocalDpi xmlns:a14="http://schemas.microsoft.com/office/drawing/2010/main" val="0"/>
              </a:ext>
            </a:extLst>
          </a:blip>
          <a:srcRect l="-92202" r="-92202"/>
          <a:stretch>
            <a:fillRect/>
          </a:stretch>
        </p:blipFill>
        <p:spPr>
          <a:xfrm>
            <a:off x="-2196963" y="531993"/>
            <a:ext cx="8324430" cy="5583881"/>
          </a:xfrm>
        </p:spPr>
      </p:pic>
      <p:sp>
        <p:nvSpPr>
          <p:cNvPr id="5" name="TextBox 4"/>
          <p:cNvSpPr txBox="1"/>
          <p:nvPr/>
        </p:nvSpPr>
        <p:spPr>
          <a:xfrm>
            <a:off x="3587229" y="2659969"/>
            <a:ext cx="2540238" cy="369332"/>
          </a:xfrm>
          <a:prstGeom prst="rect">
            <a:avLst/>
          </a:prstGeom>
          <a:noFill/>
        </p:spPr>
        <p:txBody>
          <a:bodyPr wrap="square" rtlCol="0">
            <a:spAutoFit/>
          </a:bodyPr>
          <a:lstStyle/>
          <a:p>
            <a:r>
              <a:rPr lang="en-US" dirty="0" smtClean="0">
                <a:solidFill>
                  <a:srgbClr val="FFFFFF"/>
                </a:solidFill>
              </a:rPr>
              <a:t>Onion peel appearance</a:t>
            </a:r>
            <a:endParaRPr lang="en-US" dirty="0">
              <a:solidFill>
                <a:srgbClr val="FFFFFF"/>
              </a:solidFill>
            </a:endParaRPr>
          </a:p>
        </p:txBody>
      </p:sp>
    </p:spTree>
    <p:extLst>
      <p:ext uri="{BB962C8B-B14F-4D97-AF65-F5344CB8AC3E}">
        <p14:creationId xmlns:p14="http://schemas.microsoft.com/office/powerpoint/2010/main" val="2897437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Differential Diagnosis</a:t>
            </a:r>
            <a:endParaRPr lang="en-US" dirty="0"/>
          </a:p>
        </p:txBody>
      </p:sp>
      <p:sp>
        <p:nvSpPr>
          <p:cNvPr id="3" name="Content Placeholder 2"/>
          <p:cNvSpPr>
            <a:spLocks noGrp="1"/>
          </p:cNvSpPr>
          <p:nvPr>
            <p:ph idx="1"/>
          </p:nvPr>
        </p:nvSpPr>
        <p:spPr/>
        <p:txBody>
          <a:bodyPr/>
          <a:lstStyle/>
          <a:p>
            <a:r>
              <a:rPr lang="fr-FR" dirty="0" smtClean="0"/>
              <a:t>Infection</a:t>
            </a:r>
            <a:endParaRPr lang="fr-FR" dirty="0"/>
          </a:p>
          <a:p>
            <a:r>
              <a:rPr lang="fr-FR" dirty="0" err="1"/>
              <a:t>N</a:t>
            </a:r>
            <a:r>
              <a:rPr lang="fr-FR" dirty="0" err="1" smtClean="0"/>
              <a:t>euroblastoma</a:t>
            </a:r>
            <a:r>
              <a:rPr lang="fr-FR" dirty="0" smtClean="0"/>
              <a:t> </a:t>
            </a:r>
            <a:r>
              <a:rPr lang="fr-FR" dirty="0" err="1" smtClean="0"/>
              <a:t>metastasis</a:t>
            </a:r>
            <a:endParaRPr lang="fr-FR" dirty="0"/>
          </a:p>
          <a:p>
            <a:r>
              <a:rPr lang="fr-FR" dirty="0" err="1" smtClean="0"/>
              <a:t>Lymphoma</a:t>
            </a:r>
            <a:endParaRPr lang="fr-FR" dirty="0"/>
          </a:p>
          <a:p>
            <a:r>
              <a:rPr lang="fr-FR" dirty="0" err="1" smtClean="0"/>
              <a:t>Leukemia</a:t>
            </a:r>
            <a:endParaRPr lang="en-US" dirty="0"/>
          </a:p>
        </p:txBody>
      </p:sp>
    </p:spTree>
    <p:extLst>
      <p:ext uri="{BB962C8B-B14F-4D97-AF65-F5344CB8AC3E}">
        <p14:creationId xmlns:p14="http://schemas.microsoft.com/office/powerpoint/2010/main" val="184904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sz="half" idx="4294967295"/>
          </p:nvPr>
        </p:nvSpPr>
        <p:spPr>
          <a:xfrm>
            <a:off x="-1" y="1063987"/>
            <a:ext cx="4308107" cy="5203463"/>
          </a:xfrm>
        </p:spPr>
        <p:txBody>
          <a:bodyPr>
            <a:normAutofit/>
          </a:bodyPr>
          <a:lstStyle/>
          <a:p>
            <a:pPr>
              <a:defRPr/>
            </a:pPr>
            <a:r>
              <a:rPr lang="en-US" dirty="0"/>
              <a:t>Open biopsy for bone </a:t>
            </a:r>
            <a:r>
              <a:rPr lang="en-US" dirty="0" smtClean="0"/>
              <a:t>lesions</a:t>
            </a:r>
          </a:p>
          <a:p>
            <a:pPr>
              <a:defRPr/>
            </a:pPr>
            <a:r>
              <a:rPr lang="en-US" dirty="0"/>
              <a:t>Grossly, the tumor is gray to white in color and poorly demarcated</a:t>
            </a:r>
            <a:r>
              <a:rPr lang="en-US" dirty="0" smtClean="0"/>
              <a:t>.</a:t>
            </a:r>
            <a:r>
              <a:rPr lang="en-US" dirty="0"/>
              <a:t> The consistency is soft and gray and sometimes semi-liquid especially after breaking through the cortex. Areas of hemorrhage and necrosis are common.</a:t>
            </a:r>
            <a:endParaRPr lang="en-US" dirty="0" smtClean="0">
              <a:latin typeface="+mn-lt"/>
              <a:ea typeface="+mn-ea"/>
            </a:endParaRPr>
          </a:p>
        </p:txBody>
      </p:sp>
      <p:pic>
        <p:nvPicPr>
          <p:cNvPr id="5" name="Content Placeholder 3" descr="Unknown.jpeg"/>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l="-10477" r="-10477"/>
          <a:stretch/>
        </p:blipFill>
        <p:spPr>
          <a:xfrm>
            <a:off x="4714222" y="497672"/>
            <a:ext cx="4429778" cy="5769778"/>
          </a:xfrm>
        </p:spPr>
      </p:pic>
      <p:sp>
        <p:nvSpPr>
          <p:cNvPr id="4" name="TextBox 3"/>
          <p:cNvSpPr txBox="1"/>
          <p:nvPr/>
        </p:nvSpPr>
        <p:spPr>
          <a:xfrm>
            <a:off x="5475244" y="6469730"/>
            <a:ext cx="2883513" cy="646331"/>
          </a:xfrm>
          <a:prstGeom prst="rect">
            <a:avLst/>
          </a:prstGeom>
          <a:noFill/>
        </p:spPr>
        <p:txBody>
          <a:bodyPr wrap="square" rtlCol="0">
            <a:spAutoFit/>
          </a:bodyPr>
          <a:lstStyle/>
          <a:p>
            <a:r>
              <a:rPr lang="en-US" b="1" dirty="0">
                <a:solidFill>
                  <a:srgbClr val="F88600"/>
                </a:solidFill>
              </a:rPr>
              <a:t>Ewing sarcoma</a:t>
            </a:r>
          </a:p>
          <a:p>
            <a:endParaRPr lang="en-US" dirty="0"/>
          </a:p>
        </p:txBody>
      </p:sp>
    </p:spTree>
    <p:extLst>
      <p:ext uri="{BB962C8B-B14F-4D97-AF65-F5344CB8AC3E}">
        <p14:creationId xmlns:p14="http://schemas.microsoft.com/office/powerpoint/2010/main" val="11098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lstStyle/>
          <a:p>
            <a:r>
              <a:rPr lang="en-US" dirty="0" smtClean="0"/>
              <a:t>Chemotherapy – A – </a:t>
            </a:r>
            <a:r>
              <a:rPr lang="en-US" dirty="0" err="1" smtClean="0"/>
              <a:t>Actinomycin</a:t>
            </a:r>
            <a:r>
              <a:rPr lang="en-US" dirty="0" smtClean="0"/>
              <a:t> D</a:t>
            </a:r>
          </a:p>
          <a:p>
            <a:pPr marL="0" indent="0">
              <a:buNone/>
            </a:pPr>
            <a:r>
              <a:rPr lang="en-US" dirty="0" smtClean="0"/>
              <a:t>                                   B – </a:t>
            </a:r>
            <a:r>
              <a:rPr lang="en-US" dirty="0" err="1" smtClean="0"/>
              <a:t>Bleomycin</a:t>
            </a:r>
            <a:endParaRPr lang="en-US" dirty="0" smtClean="0"/>
          </a:p>
          <a:p>
            <a:pPr marL="0" indent="0">
              <a:buNone/>
            </a:pPr>
            <a:r>
              <a:rPr lang="en-US" dirty="0"/>
              <a:t> </a:t>
            </a:r>
            <a:r>
              <a:rPr lang="en-US" dirty="0" smtClean="0"/>
              <a:t>                                  C – </a:t>
            </a:r>
            <a:r>
              <a:rPr lang="en-US" dirty="0" err="1" smtClean="0"/>
              <a:t>Cylophosphamide</a:t>
            </a:r>
            <a:endParaRPr lang="en-US" dirty="0" smtClean="0"/>
          </a:p>
          <a:p>
            <a:pPr marL="0" indent="0">
              <a:buNone/>
            </a:pPr>
            <a:r>
              <a:rPr lang="en-US" dirty="0"/>
              <a:t> </a:t>
            </a:r>
            <a:r>
              <a:rPr lang="en-US" dirty="0" smtClean="0"/>
              <a:t>                                  D – </a:t>
            </a:r>
            <a:r>
              <a:rPr lang="en-US" dirty="0" err="1" smtClean="0"/>
              <a:t>Doxirubicin</a:t>
            </a:r>
            <a:endParaRPr lang="en-US" dirty="0" smtClean="0"/>
          </a:p>
          <a:p>
            <a:r>
              <a:rPr lang="en-US" dirty="0" smtClean="0"/>
              <a:t>Surgery followed by adjuvant chemotherapy.</a:t>
            </a:r>
          </a:p>
          <a:p>
            <a:r>
              <a:rPr lang="en-US" dirty="0" smtClean="0"/>
              <a:t>Radiotherapy</a:t>
            </a:r>
          </a:p>
        </p:txBody>
      </p:sp>
    </p:spTree>
    <p:extLst>
      <p:ext uri="{BB962C8B-B14F-4D97-AF65-F5344CB8AC3E}">
        <p14:creationId xmlns:p14="http://schemas.microsoft.com/office/powerpoint/2010/main" val="40312474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Poor Prognostic Factor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High grade </a:t>
            </a:r>
            <a:r>
              <a:rPr lang="en-US" dirty="0" err="1" smtClean="0"/>
              <a:t>tumour</a:t>
            </a:r>
            <a:endParaRPr lang="en-US" dirty="0" smtClean="0"/>
          </a:p>
          <a:p>
            <a:r>
              <a:rPr lang="en-US" dirty="0" smtClean="0"/>
              <a:t>Age &gt; 12 </a:t>
            </a:r>
            <a:r>
              <a:rPr lang="en-US" dirty="0" err="1" smtClean="0"/>
              <a:t>yrs</a:t>
            </a:r>
            <a:endParaRPr lang="en-US" dirty="0" smtClean="0"/>
          </a:p>
          <a:p>
            <a:r>
              <a:rPr lang="en-US" dirty="0" smtClean="0"/>
              <a:t>Male</a:t>
            </a:r>
          </a:p>
          <a:p>
            <a:r>
              <a:rPr lang="en-US" dirty="0" smtClean="0"/>
              <a:t>H/O fever and increase TLC</a:t>
            </a:r>
          </a:p>
          <a:p>
            <a:r>
              <a:rPr lang="en-US" dirty="0" smtClean="0"/>
              <a:t>Proximal lesion</a:t>
            </a:r>
          </a:p>
          <a:p>
            <a:r>
              <a:rPr lang="en-US" dirty="0" smtClean="0"/>
              <a:t>Larger lesion</a:t>
            </a:r>
          </a:p>
          <a:p>
            <a:r>
              <a:rPr lang="en-US" dirty="0" smtClean="0"/>
              <a:t>Metastasis</a:t>
            </a:r>
          </a:p>
          <a:p>
            <a:r>
              <a:rPr lang="en-US" dirty="0" err="1" smtClean="0"/>
              <a:t>Chemoresistant</a:t>
            </a:r>
            <a:endParaRPr lang="en-US" dirty="0" smtClean="0"/>
          </a:p>
          <a:p>
            <a:endParaRPr lang="en-US" dirty="0" smtClean="0"/>
          </a:p>
        </p:txBody>
      </p:sp>
    </p:spTree>
    <p:extLst>
      <p:ext uri="{BB962C8B-B14F-4D97-AF65-F5344CB8AC3E}">
        <p14:creationId xmlns:p14="http://schemas.microsoft.com/office/powerpoint/2010/main" val="2350660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normAutofit/>
          </a:bodyPr>
          <a:lstStyle/>
          <a:p>
            <a:pPr rtl="0" eaLnBrk="1" hangingPunct="1"/>
            <a:r>
              <a:rPr lang="en-US" sz="4000" u="sng">
                <a:cs typeface="Arial" charset="0"/>
              </a:rPr>
              <a:t>Osteosarcoma</a:t>
            </a:r>
            <a:r>
              <a:rPr lang="en-US" sz="4000">
                <a:cs typeface="Arial" charset="0"/>
              </a:rPr>
              <a:t/>
            </a:r>
            <a:br>
              <a:rPr lang="en-US" sz="4000">
                <a:cs typeface="Arial" charset="0"/>
              </a:rPr>
            </a:br>
            <a:r>
              <a:rPr lang="en-US" sz="4000">
                <a:cs typeface="Arial" charset="0"/>
              </a:rPr>
              <a:t>(Osteogenic sarcoma)</a:t>
            </a:r>
          </a:p>
        </p:txBody>
      </p:sp>
      <p:sp>
        <p:nvSpPr>
          <p:cNvPr id="13315" name="Rectangle 3"/>
          <p:cNvSpPr>
            <a:spLocks noGrp="1" noChangeArrowheads="1"/>
          </p:cNvSpPr>
          <p:nvPr>
            <p:ph idx="1"/>
          </p:nvPr>
        </p:nvSpPr>
        <p:spPr/>
        <p:txBody>
          <a:bodyPr>
            <a:normAutofit fontScale="92500"/>
          </a:bodyPr>
          <a:lstStyle/>
          <a:p>
            <a:pPr algn="just" rtl="0" eaLnBrk="1" hangingPunct="1"/>
            <a:r>
              <a:rPr lang="en-US" dirty="0" smtClean="0">
                <a:cs typeface="Arial" charset="0"/>
              </a:rPr>
              <a:t>It is a malignant </a:t>
            </a:r>
            <a:r>
              <a:rPr lang="en-US" dirty="0" err="1" smtClean="0">
                <a:cs typeface="Arial" charset="0"/>
              </a:rPr>
              <a:t>mesenchymal</a:t>
            </a:r>
            <a:r>
              <a:rPr lang="en-US" dirty="0" smtClean="0">
                <a:cs typeface="Arial" charset="0"/>
              </a:rPr>
              <a:t> tumor in which </a:t>
            </a:r>
            <a:r>
              <a:rPr lang="en-US" dirty="0" err="1" smtClean="0">
                <a:cs typeface="Arial" charset="0"/>
              </a:rPr>
              <a:t>cancellous</a:t>
            </a:r>
            <a:r>
              <a:rPr lang="en-US" dirty="0" smtClean="0">
                <a:cs typeface="Arial" charset="0"/>
              </a:rPr>
              <a:t> cell produce bone matrix.</a:t>
            </a:r>
          </a:p>
          <a:p>
            <a:pPr algn="just" rtl="0" eaLnBrk="1" hangingPunct="1"/>
            <a:r>
              <a:rPr lang="en-US" dirty="0" smtClean="0">
                <a:cs typeface="Arial" charset="0"/>
              </a:rPr>
              <a:t>Most </a:t>
            </a:r>
            <a:r>
              <a:rPr lang="en-US" dirty="0">
                <a:cs typeface="Arial" charset="0"/>
              </a:rPr>
              <a:t>common primary malignant tumor of </a:t>
            </a:r>
            <a:r>
              <a:rPr lang="en-US" dirty="0" smtClean="0">
                <a:cs typeface="Arial" charset="0"/>
              </a:rPr>
              <a:t>bone</a:t>
            </a:r>
          </a:p>
          <a:p>
            <a:pPr algn="just" rtl="0" eaLnBrk="1" hangingPunct="1"/>
            <a:r>
              <a:rPr lang="en-US" dirty="0" smtClean="0">
                <a:cs typeface="Arial" charset="0"/>
              </a:rPr>
              <a:t>Occurs in all age group but has bimodal age distribution</a:t>
            </a:r>
          </a:p>
          <a:p>
            <a:pPr algn="just" rtl="0" eaLnBrk="1" hangingPunct="1"/>
            <a:r>
              <a:rPr lang="en-US" dirty="0" smtClean="0">
                <a:cs typeface="Arial" charset="0"/>
              </a:rPr>
              <a:t>75% occur in person younger than 20 years of age</a:t>
            </a:r>
          </a:p>
          <a:p>
            <a:pPr algn="just" rtl="0" eaLnBrk="1" hangingPunct="1"/>
            <a:r>
              <a:rPr lang="en-US" dirty="0" smtClean="0">
                <a:cs typeface="Arial" charset="0"/>
              </a:rPr>
              <a:t>Second peak occur in elderly who have predisposing condition – Paget disease, bone infarct, prior  irradiation</a:t>
            </a:r>
          </a:p>
          <a:p>
            <a:pPr marL="342900" lvl="1" indent="-342900" algn="just">
              <a:spcBef>
                <a:spcPts val="2000"/>
              </a:spcBef>
            </a:pPr>
            <a:r>
              <a:rPr lang="en-US" dirty="0">
                <a:cs typeface="Arial" charset="0"/>
              </a:rPr>
              <a:t>Males&gt; females</a:t>
            </a:r>
          </a:p>
          <a:p>
            <a:pPr algn="just" rtl="0" eaLnBrk="1" hangingPunct="1"/>
            <a:endParaRPr lang="en-US" dirty="0" smtClean="0">
              <a:cs typeface="Arial" charset="0"/>
            </a:endParaRPr>
          </a:p>
          <a:p>
            <a:pPr algn="just" rtl="0" eaLnBrk="1" hangingPunct="1"/>
            <a:endParaRPr lang="en-US" dirty="0" smtClean="0">
              <a:cs typeface="Arial" charset="0"/>
            </a:endParaRPr>
          </a:p>
          <a:p>
            <a:pPr algn="just" rtl="0" eaLnBrk="1" hangingPunct="1"/>
            <a:endParaRPr lang="en-US" dirty="0">
              <a:cs typeface="Arial" charset="0"/>
            </a:endParaRPr>
          </a:p>
          <a:p>
            <a:pPr algn="l" rtl="0" eaLnBrk="1" hangingPunct="1"/>
            <a:endParaRPr lang="en-US" u="sng" dirty="0">
              <a:cs typeface="Arial" charset="0"/>
            </a:endParaRPr>
          </a:p>
        </p:txBody>
      </p:sp>
    </p:spTree>
    <p:extLst>
      <p:ext uri="{BB962C8B-B14F-4D97-AF65-F5344CB8AC3E}">
        <p14:creationId xmlns:p14="http://schemas.microsoft.com/office/powerpoint/2010/main" val="34112594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4000" dirty="0">
                <a:solidFill>
                  <a:schemeClr val="tx1"/>
                </a:solidFill>
              </a:rPr>
              <a:t>MULTIPLE MYELOMA/ PLASMACYTOMA</a:t>
            </a:r>
          </a:p>
        </p:txBody>
      </p:sp>
      <p:sp>
        <p:nvSpPr>
          <p:cNvPr id="19459" name="Rectangle 3"/>
          <p:cNvSpPr>
            <a:spLocks noGrp="1" noChangeArrowheads="1"/>
          </p:cNvSpPr>
          <p:nvPr>
            <p:ph type="body" idx="1"/>
          </p:nvPr>
        </p:nvSpPr>
        <p:spPr>
          <a:xfrm>
            <a:off x="240293" y="1784754"/>
            <a:ext cx="8753524" cy="5073246"/>
          </a:xfrm>
        </p:spPr>
        <p:txBody>
          <a:bodyPr>
            <a:normAutofit lnSpcReduction="10000"/>
          </a:bodyPr>
          <a:lstStyle/>
          <a:p>
            <a:r>
              <a:rPr lang="en-US" dirty="0"/>
              <a:t>Multiple myeloma is a malignant tumor of plasma cells that causes widespread </a:t>
            </a:r>
            <a:r>
              <a:rPr lang="en-US" dirty="0" err="1"/>
              <a:t>osteolytic</a:t>
            </a:r>
            <a:r>
              <a:rPr lang="en-US" dirty="0"/>
              <a:t> bone damage. </a:t>
            </a:r>
            <a:endParaRPr lang="en-US" dirty="0" smtClean="0"/>
          </a:p>
          <a:p>
            <a:r>
              <a:rPr lang="en-US" dirty="0" smtClean="0"/>
              <a:t>Multiple </a:t>
            </a:r>
            <a:r>
              <a:rPr lang="en-US" dirty="0"/>
              <a:t>myeloma is the most common primary tumor of </a:t>
            </a:r>
            <a:r>
              <a:rPr lang="en-US" dirty="0" smtClean="0"/>
              <a:t>bone. </a:t>
            </a:r>
          </a:p>
          <a:p>
            <a:r>
              <a:rPr lang="en-US" dirty="0"/>
              <a:t>F</a:t>
            </a:r>
            <a:r>
              <a:rPr lang="en-US" dirty="0" smtClean="0"/>
              <a:t>ound </a:t>
            </a:r>
            <a:r>
              <a:rPr lang="en-US" dirty="0"/>
              <a:t>in the spine, skull, ribs, sternum and pelvis but may affect any bone with hematopoietic red marrow. </a:t>
            </a:r>
            <a:endParaRPr lang="en-US" dirty="0" smtClean="0"/>
          </a:p>
          <a:p>
            <a:r>
              <a:rPr lang="en-US" dirty="0" smtClean="0"/>
              <a:t>There </a:t>
            </a:r>
            <a:r>
              <a:rPr lang="en-US" dirty="0"/>
              <a:t>are chromosomal abnormalities that are associated with MM, such as 14q32 and deletion of chromosome 13, and these findings are more likely to be found in cases with poor outcome. </a:t>
            </a:r>
            <a:endParaRPr lang="en-US" dirty="0" smtClean="0"/>
          </a:p>
          <a:p>
            <a:r>
              <a:rPr lang="en-US" dirty="0" smtClean="0"/>
              <a:t>Other </a:t>
            </a:r>
            <a:r>
              <a:rPr lang="en-US" dirty="0"/>
              <a:t>diseases, such as solitary </a:t>
            </a:r>
            <a:r>
              <a:rPr lang="en-US" dirty="0" err="1"/>
              <a:t>plasmacytoma</a:t>
            </a:r>
            <a:r>
              <a:rPr lang="en-US" dirty="0"/>
              <a:t> and monoclonal </a:t>
            </a:r>
            <a:r>
              <a:rPr lang="en-US" dirty="0" err="1"/>
              <a:t>gammopathy</a:t>
            </a:r>
            <a:r>
              <a:rPr lang="en-US" dirty="0"/>
              <a:t> are associate with MM.</a:t>
            </a:r>
          </a:p>
        </p:txBody>
      </p:sp>
    </p:spTree>
    <p:extLst>
      <p:ext uri="{BB962C8B-B14F-4D97-AF65-F5344CB8AC3E}">
        <p14:creationId xmlns:p14="http://schemas.microsoft.com/office/powerpoint/2010/main" val="9196303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a:t>
            </a:r>
            <a:r>
              <a:rPr lang="en-US" dirty="0" smtClean="0"/>
              <a:t>verage </a:t>
            </a:r>
            <a:r>
              <a:rPr lang="en-US" dirty="0"/>
              <a:t>age of the patients at diagnosis is 65 years</a:t>
            </a:r>
            <a:r>
              <a:rPr lang="en-US" dirty="0" smtClean="0"/>
              <a:t>.</a:t>
            </a:r>
          </a:p>
          <a:p>
            <a:r>
              <a:rPr lang="en-US" dirty="0" smtClean="0"/>
              <a:t> </a:t>
            </a:r>
            <a:r>
              <a:rPr lang="en-US" dirty="0"/>
              <a:t>Men are slightly more likely to </a:t>
            </a:r>
            <a:r>
              <a:rPr lang="en-US" dirty="0" smtClean="0"/>
              <a:t>get multiple myeloma </a:t>
            </a:r>
            <a:r>
              <a:rPr lang="en-US" dirty="0"/>
              <a:t>than women.</a:t>
            </a:r>
          </a:p>
        </p:txBody>
      </p:sp>
    </p:spTree>
    <p:extLst>
      <p:ext uri="{BB962C8B-B14F-4D97-AF65-F5344CB8AC3E}">
        <p14:creationId xmlns:p14="http://schemas.microsoft.com/office/powerpoint/2010/main" val="6672819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charset="0"/>
              <a:buNone/>
            </a:pPr>
            <a:r>
              <a:rPr lang="en-US" dirty="0">
                <a:solidFill>
                  <a:srgbClr val="66FF33"/>
                </a:solidFill>
              </a:rPr>
              <a:t>Causes</a:t>
            </a:r>
          </a:p>
          <a:p>
            <a:r>
              <a:rPr lang="en-US" dirty="0"/>
              <a:t>Multiple </a:t>
            </a:r>
            <a:r>
              <a:rPr lang="en-US" dirty="0" smtClean="0"/>
              <a:t>myeloma </a:t>
            </a:r>
            <a:r>
              <a:rPr lang="en-US" dirty="0"/>
              <a:t>may occur spontaneously</a:t>
            </a:r>
          </a:p>
          <a:p>
            <a:r>
              <a:rPr lang="en-US" dirty="0"/>
              <a:t>On exposure to ionizing radiation and the pesticide dioxin</a:t>
            </a:r>
          </a:p>
          <a:p>
            <a:r>
              <a:rPr lang="en-US" dirty="0"/>
              <a:t> Infection with some viruses (HIV and human herpes 8) has also been associated with multiple myeloma. </a:t>
            </a:r>
          </a:p>
          <a:p>
            <a:r>
              <a:rPr lang="en-US" dirty="0"/>
              <a:t>No known risk factors are inherited. </a:t>
            </a:r>
          </a:p>
          <a:p>
            <a:endParaRPr lang="en-US" dirty="0"/>
          </a:p>
        </p:txBody>
      </p:sp>
    </p:spTree>
    <p:extLst>
      <p:ext uri="{BB962C8B-B14F-4D97-AF65-F5344CB8AC3E}">
        <p14:creationId xmlns:p14="http://schemas.microsoft.com/office/powerpoint/2010/main" val="7043559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990600"/>
          </a:xfrm>
        </p:spPr>
        <p:txBody>
          <a:bodyPr/>
          <a:lstStyle/>
          <a:p>
            <a:r>
              <a:rPr lang="en-US"/>
              <a:t>SYMPTOMS</a:t>
            </a:r>
          </a:p>
        </p:txBody>
      </p:sp>
      <p:sp>
        <p:nvSpPr>
          <p:cNvPr id="20483" name="Rectangle 3"/>
          <p:cNvSpPr>
            <a:spLocks noGrp="1" noChangeArrowheads="1"/>
          </p:cNvSpPr>
          <p:nvPr>
            <p:ph type="body" idx="1"/>
          </p:nvPr>
        </p:nvSpPr>
        <p:spPr>
          <a:xfrm>
            <a:off x="0" y="1712696"/>
            <a:ext cx="9144000" cy="5145304"/>
          </a:xfrm>
        </p:spPr>
        <p:txBody>
          <a:bodyPr>
            <a:normAutofit/>
          </a:bodyPr>
          <a:lstStyle/>
          <a:p>
            <a:pPr>
              <a:lnSpc>
                <a:spcPct val="80000"/>
              </a:lnSpc>
              <a:buFont typeface="Wingdings" charset="0"/>
              <a:buNone/>
            </a:pPr>
            <a:endParaRPr lang="en-US" dirty="0"/>
          </a:p>
          <a:p>
            <a:pPr>
              <a:lnSpc>
                <a:spcPct val="80000"/>
              </a:lnSpc>
            </a:pPr>
            <a:r>
              <a:rPr lang="en-US" dirty="0" smtClean="0"/>
              <a:t>Usually </a:t>
            </a:r>
            <a:r>
              <a:rPr lang="en-US" dirty="0"/>
              <a:t>bone pain is main complain. Other symptoms include: </a:t>
            </a:r>
          </a:p>
          <a:p>
            <a:pPr>
              <a:lnSpc>
                <a:spcPct val="80000"/>
              </a:lnSpc>
              <a:buClr>
                <a:srgbClr val="FF0000"/>
              </a:buClr>
              <a:buSzPct val="125000"/>
              <a:buFont typeface="Wingdings" charset="0"/>
              <a:buChar char="ü"/>
            </a:pPr>
            <a:r>
              <a:rPr lang="en-US" dirty="0"/>
              <a:t>Fatigue </a:t>
            </a:r>
          </a:p>
          <a:p>
            <a:pPr>
              <a:lnSpc>
                <a:spcPct val="80000"/>
              </a:lnSpc>
              <a:buClr>
                <a:srgbClr val="FF0000"/>
              </a:buClr>
              <a:buSzPct val="125000"/>
              <a:buFont typeface="Wingdings" charset="0"/>
              <a:buChar char="ü"/>
            </a:pPr>
            <a:r>
              <a:rPr lang="en-US" dirty="0"/>
              <a:t>Feeling ill </a:t>
            </a:r>
          </a:p>
          <a:p>
            <a:pPr>
              <a:lnSpc>
                <a:spcPct val="80000"/>
              </a:lnSpc>
              <a:buClr>
                <a:srgbClr val="FF0000"/>
              </a:buClr>
              <a:buSzPct val="125000"/>
              <a:buFont typeface="Wingdings" charset="0"/>
              <a:buChar char="ü"/>
            </a:pPr>
            <a:r>
              <a:rPr lang="en-US" dirty="0"/>
              <a:t>Fever </a:t>
            </a:r>
          </a:p>
          <a:p>
            <a:pPr>
              <a:lnSpc>
                <a:spcPct val="80000"/>
              </a:lnSpc>
              <a:buClr>
                <a:srgbClr val="FF0000"/>
              </a:buClr>
              <a:buSzPct val="125000"/>
              <a:buFont typeface="Wingdings" charset="0"/>
              <a:buChar char="ü"/>
            </a:pPr>
            <a:r>
              <a:rPr lang="en-US" dirty="0"/>
              <a:t>Night sweats </a:t>
            </a:r>
          </a:p>
          <a:p>
            <a:pPr>
              <a:lnSpc>
                <a:spcPct val="80000"/>
              </a:lnSpc>
            </a:pPr>
            <a:r>
              <a:rPr lang="en-US" dirty="0"/>
              <a:t>Weight loss is not common in the early stages.</a:t>
            </a:r>
          </a:p>
          <a:p>
            <a:pPr>
              <a:lnSpc>
                <a:spcPct val="80000"/>
              </a:lnSpc>
            </a:pPr>
            <a:r>
              <a:rPr lang="en-US" dirty="0" smtClean="0"/>
              <a:t>Patients </a:t>
            </a:r>
            <a:r>
              <a:rPr lang="en-US" dirty="0"/>
              <a:t>are pale with diffuse bone tenderness, especially around the sternum (breastbone) and pelvis (hips). </a:t>
            </a:r>
          </a:p>
        </p:txBody>
      </p:sp>
    </p:spTree>
    <p:extLst>
      <p:ext uri="{BB962C8B-B14F-4D97-AF65-F5344CB8AC3E}">
        <p14:creationId xmlns:p14="http://schemas.microsoft.com/office/powerpoint/2010/main" val="22256713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2404" y="1731940"/>
            <a:ext cx="8792863" cy="4907162"/>
          </a:xfrm>
        </p:spPr>
        <p:txBody>
          <a:bodyPr>
            <a:normAutofit/>
          </a:bodyPr>
          <a:lstStyle/>
          <a:p>
            <a:pPr>
              <a:lnSpc>
                <a:spcPct val="80000"/>
              </a:lnSpc>
            </a:pPr>
            <a:r>
              <a:rPr lang="en-US" dirty="0" smtClean="0"/>
              <a:t>Spine </a:t>
            </a:r>
            <a:r>
              <a:rPr lang="en-US" dirty="0"/>
              <a:t>is the most common location for a pathological fracture. It can also happen in the ribs and pelvis. </a:t>
            </a:r>
          </a:p>
          <a:p>
            <a:pPr>
              <a:lnSpc>
                <a:spcPct val="80000"/>
              </a:lnSpc>
            </a:pPr>
            <a:r>
              <a:rPr lang="en-US" dirty="0"/>
              <a:t>Compression of the spinal cord in 10%-15%This causes pain in the back and legs and numbness and weakness in the legs. </a:t>
            </a:r>
          </a:p>
          <a:p>
            <a:pPr>
              <a:lnSpc>
                <a:spcPct val="80000"/>
              </a:lnSpc>
            </a:pPr>
            <a:r>
              <a:rPr lang="en-US" dirty="0"/>
              <a:t>Patients who have high levels of calcium in the blood may experience nausea, fatigue, confusion, constipation, and frequent urination. </a:t>
            </a:r>
          </a:p>
          <a:p>
            <a:pPr>
              <a:lnSpc>
                <a:spcPct val="80000"/>
              </a:lnSpc>
            </a:pPr>
            <a:r>
              <a:rPr lang="en-US" dirty="0"/>
              <a:t>Patients with anemia may experience fatigue, weakness, and shortness of breath with exercise. </a:t>
            </a:r>
          </a:p>
          <a:p>
            <a:pPr>
              <a:lnSpc>
                <a:spcPct val="80000"/>
              </a:lnSpc>
            </a:pPr>
            <a:r>
              <a:rPr lang="en-US" dirty="0"/>
              <a:t>In advanced cases, patients typically have recurrent infections and can have kidney failure. </a:t>
            </a:r>
          </a:p>
          <a:p>
            <a:endParaRPr lang="en-US" dirty="0"/>
          </a:p>
        </p:txBody>
      </p:sp>
    </p:spTree>
    <p:extLst>
      <p:ext uri="{BB962C8B-B14F-4D97-AF65-F5344CB8AC3E}">
        <p14:creationId xmlns:p14="http://schemas.microsoft.com/office/powerpoint/2010/main" val="16851250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a:t>
            </a:r>
            <a:endParaRPr lang="en-US" dirty="0"/>
          </a:p>
        </p:txBody>
      </p:sp>
      <p:sp>
        <p:nvSpPr>
          <p:cNvPr id="3" name="Content Placeholder 2"/>
          <p:cNvSpPr>
            <a:spLocks noGrp="1"/>
          </p:cNvSpPr>
          <p:nvPr>
            <p:ph idx="1"/>
          </p:nvPr>
        </p:nvSpPr>
        <p:spPr>
          <a:xfrm>
            <a:off x="201576" y="1713240"/>
            <a:ext cx="8728249" cy="5144760"/>
          </a:xfrm>
        </p:spPr>
        <p:txBody>
          <a:bodyPr/>
          <a:lstStyle/>
          <a:p>
            <a:pPr>
              <a:lnSpc>
                <a:spcPct val="80000"/>
              </a:lnSpc>
            </a:pPr>
            <a:r>
              <a:rPr lang="en-US" b="1" u="sng" dirty="0" smtClean="0"/>
              <a:t>Blood </a:t>
            </a:r>
            <a:r>
              <a:rPr lang="en-US" b="1" u="sng" dirty="0"/>
              <a:t>and urine tests </a:t>
            </a:r>
            <a:r>
              <a:rPr lang="en-US" b="1" u="sng" dirty="0" smtClean="0"/>
              <a:t>– </a:t>
            </a:r>
          </a:p>
          <a:p>
            <a:pPr marL="0" indent="0">
              <a:lnSpc>
                <a:spcPct val="80000"/>
              </a:lnSpc>
              <a:buNone/>
            </a:pPr>
            <a:r>
              <a:rPr lang="en-US" dirty="0" smtClean="0"/>
              <a:t> Monoclonal </a:t>
            </a:r>
            <a:r>
              <a:rPr lang="en-US" dirty="0"/>
              <a:t>immunoglobulin (</a:t>
            </a:r>
            <a:r>
              <a:rPr lang="en-US" dirty="0" err="1"/>
              <a:t>Ig</a:t>
            </a:r>
            <a:r>
              <a:rPr lang="en-US" dirty="0"/>
              <a:t> G)is found on serum electrophoresis and on urinalysis. Immunoglobulin (</a:t>
            </a:r>
            <a:r>
              <a:rPr lang="en-US" dirty="0" err="1"/>
              <a:t>Ig</a:t>
            </a:r>
            <a:r>
              <a:rPr lang="en-US" dirty="0"/>
              <a:t>) is the protein that is produced by the tumor cells. Light chain subunits of immunoglobulin are called </a:t>
            </a:r>
            <a:r>
              <a:rPr lang="en-US" dirty="0" err="1"/>
              <a:t>Bence</a:t>
            </a:r>
            <a:r>
              <a:rPr lang="en-US" dirty="0"/>
              <a:t> Jones proteins and are present in urine.</a:t>
            </a:r>
          </a:p>
          <a:p>
            <a:pPr>
              <a:lnSpc>
                <a:spcPct val="80000"/>
              </a:lnSpc>
            </a:pPr>
            <a:r>
              <a:rPr lang="en-US" b="1" u="sng" dirty="0" smtClean="0"/>
              <a:t>Bone </a:t>
            </a:r>
            <a:r>
              <a:rPr lang="en-US" b="1" u="sng" dirty="0"/>
              <a:t>marrow aspiration and/or biopsy</a:t>
            </a:r>
            <a:r>
              <a:rPr lang="en-US" u="sng" dirty="0"/>
              <a:t> </a:t>
            </a:r>
            <a:r>
              <a:rPr lang="en-US" u="sng" dirty="0" smtClean="0"/>
              <a:t>– </a:t>
            </a:r>
          </a:p>
          <a:p>
            <a:pPr marL="0" indent="0">
              <a:lnSpc>
                <a:spcPct val="80000"/>
              </a:lnSpc>
              <a:buNone/>
            </a:pPr>
            <a:r>
              <a:rPr lang="en-US" dirty="0" smtClean="0"/>
              <a:t>  A </a:t>
            </a:r>
            <a:r>
              <a:rPr lang="en-US" dirty="0"/>
              <a:t>procedure that involves taking a small amount of bone marrow fluid (aspiration) and/or solid bone marrow tissue (called a core biopsy), usually from the hip bones, to be examined for the number, size, and maturity of blood cells and/or abnormal cells. </a:t>
            </a:r>
          </a:p>
          <a:p>
            <a:pPr>
              <a:lnSpc>
                <a:spcPct val="80000"/>
              </a:lnSpc>
            </a:pPr>
            <a:endParaRPr lang="en-US" dirty="0"/>
          </a:p>
          <a:p>
            <a:endParaRPr lang="en-US" dirty="0"/>
          </a:p>
        </p:txBody>
      </p:sp>
    </p:spTree>
    <p:extLst>
      <p:ext uri="{BB962C8B-B14F-4D97-AF65-F5344CB8AC3E}">
        <p14:creationId xmlns:p14="http://schemas.microsoft.com/office/powerpoint/2010/main" val="23487518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DIAGNOSIS</a:t>
            </a:r>
          </a:p>
        </p:txBody>
      </p:sp>
      <p:sp>
        <p:nvSpPr>
          <p:cNvPr id="22531" name="Rectangle 3"/>
          <p:cNvSpPr>
            <a:spLocks noGrp="1" noChangeArrowheads="1"/>
          </p:cNvSpPr>
          <p:nvPr>
            <p:ph idx="1"/>
          </p:nvPr>
        </p:nvSpPr>
        <p:spPr>
          <a:xfrm>
            <a:off x="0" y="1909599"/>
            <a:ext cx="5097462" cy="4560131"/>
          </a:xfrm>
        </p:spPr>
        <p:txBody>
          <a:bodyPr>
            <a:noAutofit/>
          </a:bodyPr>
          <a:lstStyle/>
          <a:p>
            <a:pPr>
              <a:lnSpc>
                <a:spcPct val="80000"/>
              </a:lnSpc>
            </a:pPr>
            <a:endParaRPr lang="en-US" dirty="0"/>
          </a:p>
          <a:p>
            <a:pPr>
              <a:lnSpc>
                <a:spcPct val="80000"/>
              </a:lnSpc>
            </a:pPr>
            <a:r>
              <a:rPr lang="en-US" b="1" dirty="0" smtClean="0"/>
              <a:t>X-</a:t>
            </a:r>
            <a:r>
              <a:rPr lang="en-US" b="1" dirty="0"/>
              <a:t>ray</a:t>
            </a:r>
            <a:r>
              <a:rPr lang="en-US" dirty="0"/>
              <a:t> - a diagnostic test </a:t>
            </a:r>
            <a:endParaRPr lang="en-US" dirty="0" smtClean="0"/>
          </a:p>
          <a:p>
            <a:pPr>
              <a:lnSpc>
                <a:spcPct val="80000"/>
              </a:lnSpc>
            </a:pPr>
            <a:r>
              <a:rPr lang="en-US" dirty="0" smtClean="0"/>
              <a:t>Punched out lesion in skull</a:t>
            </a:r>
          </a:p>
          <a:p>
            <a:pPr>
              <a:lnSpc>
                <a:spcPct val="80000"/>
              </a:lnSpc>
            </a:pPr>
            <a:r>
              <a:rPr lang="en-US" dirty="0" smtClean="0"/>
              <a:t>When </a:t>
            </a:r>
            <a:r>
              <a:rPr lang="en-US" dirty="0"/>
              <a:t>only one lesion is found </a:t>
            </a:r>
          </a:p>
          <a:p>
            <a:pPr>
              <a:lnSpc>
                <a:spcPct val="60000"/>
              </a:lnSpc>
              <a:buFont typeface="Wingdings" charset="0"/>
              <a:buNone/>
            </a:pPr>
            <a:r>
              <a:rPr lang="en-US" dirty="0" smtClean="0"/>
              <a:t>     </a:t>
            </a:r>
            <a:r>
              <a:rPr lang="en-US" dirty="0"/>
              <a:t>it is called a </a:t>
            </a:r>
            <a:r>
              <a:rPr lang="en-US" dirty="0" err="1" smtClean="0"/>
              <a:t>plasmacytoma</a:t>
            </a:r>
            <a:endParaRPr lang="en-US" dirty="0"/>
          </a:p>
          <a:p>
            <a:pPr>
              <a:lnSpc>
                <a:spcPct val="60000"/>
              </a:lnSpc>
              <a:buFont typeface="Wingdings" charset="0"/>
              <a:buNone/>
            </a:pPr>
            <a:endParaRPr lang="en-US" dirty="0" smtClean="0"/>
          </a:p>
          <a:p>
            <a:pPr>
              <a:lnSpc>
                <a:spcPct val="60000"/>
              </a:lnSpc>
              <a:buNone/>
            </a:pPr>
            <a:r>
              <a:rPr lang="en-US" b="1" dirty="0"/>
              <a:t>Magnetic resonance imaging (MRI</a:t>
            </a:r>
            <a:r>
              <a:rPr lang="en-US" b="1" dirty="0" smtClean="0"/>
              <a:t>)</a:t>
            </a:r>
            <a:r>
              <a:rPr lang="en-US" dirty="0" smtClean="0"/>
              <a:t> </a:t>
            </a:r>
          </a:p>
          <a:p>
            <a:pPr>
              <a:lnSpc>
                <a:spcPct val="60000"/>
              </a:lnSpc>
              <a:buNone/>
            </a:pPr>
            <a:r>
              <a:rPr lang="en-US" dirty="0" smtClean="0"/>
              <a:t>- a </a:t>
            </a:r>
            <a:r>
              <a:rPr lang="en-US" dirty="0"/>
              <a:t>diagnostic procedure. </a:t>
            </a:r>
          </a:p>
          <a:p>
            <a:pPr>
              <a:lnSpc>
                <a:spcPct val="60000"/>
              </a:lnSpc>
              <a:buFont typeface="Wingdings" charset="0"/>
              <a:buNone/>
            </a:pPr>
            <a:endParaRPr lang="en-US" dirty="0"/>
          </a:p>
          <a:p>
            <a:pPr>
              <a:lnSpc>
                <a:spcPct val="60000"/>
              </a:lnSpc>
              <a:buFont typeface="Wingdings" charset="0"/>
              <a:buNone/>
            </a:pPr>
            <a:r>
              <a:rPr lang="en-US" dirty="0"/>
              <a:t> </a:t>
            </a:r>
            <a:r>
              <a:rPr lang="en-US" dirty="0" smtClean="0"/>
              <a:t>  </a:t>
            </a:r>
            <a:endParaRPr lang="en-US" dirty="0"/>
          </a:p>
          <a:p>
            <a:pPr>
              <a:lnSpc>
                <a:spcPct val="80000"/>
              </a:lnSpc>
            </a:pPr>
            <a:endParaRPr lang="en-US" dirty="0"/>
          </a:p>
          <a:p>
            <a:pPr>
              <a:lnSpc>
                <a:spcPct val="80000"/>
              </a:lnSpc>
            </a:pPr>
            <a:endParaRPr lang="en-US" dirty="0"/>
          </a:p>
        </p:txBody>
      </p:sp>
      <p:pic>
        <p:nvPicPr>
          <p:cNvPr id="22532" name="Picture 4" descr="A00086F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7462" y="2278642"/>
            <a:ext cx="4046538" cy="39958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5296809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Differential </a:t>
            </a:r>
            <a:r>
              <a:rPr lang="en-US" dirty="0" smtClean="0"/>
              <a:t>Diagnosis</a:t>
            </a:r>
            <a:endParaRPr lang="en-US" dirty="0"/>
          </a:p>
        </p:txBody>
      </p:sp>
      <p:sp>
        <p:nvSpPr>
          <p:cNvPr id="3" name="Content Placeholder 2"/>
          <p:cNvSpPr>
            <a:spLocks noGrp="1"/>
          </p:cNvSpPr>
          <p:nvPr>
            <p:ph idx="1"/>
          </p:nvPr>
        </p:nvSpPr>
        <p:spPr/>
        <p:txBody>
          <a:bodyPr/>
          <a:lstStyle/>
          <a:p>
            <a:r>
              <a:rPr lang="en-US" dirty="0"/>
              <a:t>E</a:t>
            </a:r>
            <a:r>
              <a:rPr lang="en-US" dirty="0" smtClean="0"/>
              <a:t>wing sarcoma</a:t>
            </a:r>
          </a:p>
          <a:p>
            <a:r>
              <a:rPr lang="en-US" dirty="0" smtClean="0"/>
              <a:t>Lymphoma</a:t>
            </a:r>
          </a:p>
          <a:p>
            <a:r>
              <a:rPr lang="en-US" dirty="0" smtClean="0"/>
              <a:t>Leukemia </a:t>
            </a:r>
          </a:p>
          <a:p>
            <a:r>
              <a:rPr lang="en-US" dirty="0" smtClean="0"/>
              <a:t>Acute infection</a:t>
            </a:r>
            <a:endParaRPr lang="en-US" dirty="0"/>
          </a:p>
        </p:txBody>
      </p:sp>
    </p:spTree>
    <p:extLst>
      <p:ext uri="{BB962C8B-B14F-4D97-AF65-F5344CB8AC3E}">
        <p14:creationId xmlns:p14="http://schemas.microsoft.com/office/powerpoint/2010/main" val="15294322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CHEMOTHERAPY</a:t>
            </a:r>
          </a:p>
        </p:txBody>
      </p:sp>
      <p:sp>
        <p:nvSpPr>
          <p:cNvPr id="29699" name="Rectangle 3"/>
          <p:cNvSpPr>
            <a:spLocks noGrp="1" noChangeArrowheads="1"/>
          </p:cNvSpPr>
          <p:nvPr>
            <p:ph type="body" idx="1"/>
          </p:nvPr>
        </p:nvSpPr>
        <p:spPr>
          <a:xfrm>
            <a:off x="0" y="1295400"/>
            <a:ext cx="9144000" cy="5562600"/>
          </a:xfrm>
        </p:spPr>
        <p:txBody>
          <a:bodyPr/>
          <a:lstStyle/>
          <a:p>
            <a:pPr>
              <a:buFont typeface="Wingdings" charset="0"/>
              <a:buNone/>
            </a:pPr>
            <a:endParaRPr lang="en-US" b="1" dirty="0"/>
          </a:p>
          <a:p>
            <a:r>
              <a:rPr lang="en-US" dirty="0"/>
              <a:t>The standard treatment medications are </a:t>
            </a:r>
            <a:r>
              <a:rPr lang="en-US" dirty="0" err="1"/>
              <a:t>melphalan</a:t>
            </a:r>
            <a:r>
              <a:rPr lang="en-US" dirty="0"/>
              <a:t> and prednisone. </a:t>
            </a:r>
          </a:p>
          <a:p>
            <a:r>
              <a:rPr lang="en-US" dirty="0"/>
              <a:t>The median survival rate is three years with this treatment alone. </a:t>
            </a:r>
            <a:endParaRPr lang="en-US" dirty="0" smtClean="0"/>
          </a:p>
          <a:p>
            <a:r>
              <a:rPr lang="en-US" dirty="0" smtClean="0"/>
              <a:t>For </a:t>
            </a:r>
            <a:r>
              <a:rPr lang="en-US" dirty="0"/>
              <a:t>patients in whom this therapy is ineffective, alternatives include: </a:t>
            </a:r>
          </a:p>
          <a:p>
            <a:pPr>
              <a:buFont typeface="Wingdings" charset="2"/>
              <a:buChar char="Ø"/>
            </a:pPr>
            <a:r>
              <a:rPr lang="en-US" dirty="0"/>
              <a:t>VBMCP (vincristine, </a:t>
            </a:r>
            <a:r>
              <a:rPr lang="en-US" dirty="0" err="1"/>
              <a:t>carmustine</a:t>
            </a:r>
            <a:r>
              <a:rPr lang="en-US" dirty="0"/>
              <a:t>, </a:t>
            </a:r>
            <a:r>
              <a:rPr lang="en-US" dirty="0" err="1"/>
              <a:t>melphalan</a:t>
            </a:r>
            <a:r>
              <a:rPr lang="en-US" dirty="0"/>
              <a:t>, cyclophosphamide and prednisone) </a:t>
            </a:r>
          </a:p>
          <a:p>
            <a:pPr>
              <a:buFont typeface="Wingdings" charset="2"/>
              <a:buChar char="Ø"/>
            </a:pPr>
            <a:r>
              <a:rPr lang="en-US" dirty="0"/>
              <a:t>VAD (vincristine, </a:t>
            </a:r>
            <a:r>
              <a:rPr lang="en-US" dirty="0" err="1"/>
              <a:t>adriamycin</a:t>
            </a:r>
            <a:r>
              <a:rPr lang="en-US" dirty="0"/>
              <a:t> and dexamethasone) </a:t>
            </a:r>
          </a:p>
          <a:p>
            <a:endParaRPr lang="en-US" dirty="0"/>
          </a:p>
        </p:txBody>
      </p:sp>
    </p:spTree>
    <p:extLst>
      <p:ext uri="{BB962C8B-B14F-4D97-AF65-F5344CB8AC3E}">
        <p14:creationId xmlns:p14="http://schemas.microsoft.com/office/powerpoint/2010/main" val="20288962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4294967295"/>
          </p:nvPr>
        </p:nvSpPr>
        <p:spPr>
          <a:xfrm>
            <a:off x="0" y="685800"/>
            <a:ext cx="9144000" cy="6172200"/>
          </a:xfrm>
        </p:spPr>
        <p:txBody>
          <a:bodyPr/>
          <a:lstStyle/>
          <a:p>
            <a:r>
              <a:rPr lang="en-US" sz="2800" dirty="0" smtClean="0"/>
              <a:t>A </a:t>
            </a:r>
            <a:r>
              <a:rPr lang="en-US" sz="2800" dirty="0"/>
              <a:t>recent advancement in the treatment of multiple myeloma has increased, response rates and survival.</a:t>
            </a:r>
          </a:p>
          <a:p>
            <a:r>
              <a:rPr lang="en-US" sz="2800" dirty="0"/>
              <a:t> This treatment consists of high-dose chemotherapy, followed by autologous stem cell transplantation. With this treatment, patients have a 20 percent chance of living longer than 10 years. </a:t>
            </a:r>
            <a:endParaRPr lang="en-US" sz="2800" dirty="0" smtClean="0"/>
          </a:p>
          <a:p>
            <a:r>
              <a:rPr lang="en-US" sz="2800" dirty="0" smtClean="0"/>
              <a:t>This </a:t>
            </a:r>
            <a:r>
              <a:rPr lang="en-US" sz="2800" dirty="0"/>
              <a:t>stem cell transplantation involves: </a:t>
            </a:r>
          </a:p>
          <a:p>
            <a:pPr marL="514350" indent="-514350">
              <a:buFont typeface="+mj-lt"/>
              <a:buAutoNum type="arabicPeriod"/>
            </a:pPr>
            <a:r>
              <a:rPr lang="en-US" sz="2800" dirty="0"/>
              <a:t>Harvesting a patient's own blood cells </a:t>
            </a:r>
            <a:endParaRPr lang="en-US" sz="2800" dirty="0" smtClean="0"/>
          </a:p>
          <a:p>
            <a:pPr marL="514350" indent="-514350">
              <a:buFont typeface="+mj-lt"/>
              <a:buAutoNum type="arabicPeriod"/>
            </a:pPr>
            <a:r>
              <a:rPr lang="en-US" sz="2800" dirty="0" smtClean="0"/>
              <a:t>Conditioning </a:t>
            </a:r>
            <a:r>
              <a:rPr lang="en-US" sz="2800" dirty="0"/>
              <a:t>them with very high doses of </a:t>
            </a:r>
            <a:r>
              <a:rPr lang="en-US" sz="2800" dirty="0" err="1"/>
              <a:t>melphalan</a:t>
            </a:r>
            <a:r>
              <a:rPr lang="en-US" sz="2800" dirty="0"/>
              <a:t> </a:t>
            </a:r>
            <a:endParaRPr lang="en-US" sz="2800" dirty="0" smtClean="0"/>
          </a:p>
          <a:p>
            <a:pPr marL="514350" indent="-514350">
              <a:buFont typeface="+mj-lt"/>
              <a:buAutoNum type="arabicPeriod"/>
            </a:pPr>
            <a:r>
              <a:rPr lang="en-US" sz="2800" dirty="0" smtClean="0"/>
              <a:t>Re</a:t>
            </a:r>
            <a:r>
              <a:rPr lang="en-US" sz="2800" dirty="0"/>
              <a:t>-infusing the blood cells back into the patient </a:t>
            </a:r>
          </a:p>
          <a:p>
            <a:pPr>
              <a:buFont typeface="Wingdings" charset="0"/>
              <a:buNone/>
            </a:pPr>
            <a:endParaRPr lang="en-US" sz="2800" dirty="0"/>
          </a:p>
        </p:txBody>
      </p:sp>
    </p:spTree>
    <p:extLst>
      <p:ext uri="{BB962C8B-B14F-4D97-AF65-F5344CB8AC3E}">
        <p14:creationId xmlns:p14="http://schemas.microsoft.com/office/powerpoint/2010/main" val="141214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Usually arise from metaphysis of long bones of extremities, and almost 50% occur about the knee.</a:t>
            </a:r>
          </a:p>
          <a:p>
            <a:r>
              <a:rPr lang="en-US" dirty="0" smtClean="0"/>
              <a:t>Beyond the age of 25 years incidence in flat bones and long bones is almost equal.</a:t>
            </a:r>
            <a:endParaRPr lang="en-US" dirty="0"/>
          </a:p>
        </p:txBody>
      </p:sp>
    </p:spTree>
    <p:extLst>
      <p:ext uri="{BB962C8B-B14F-4D97-AF65-F5344CB8AC3E}">
        <p14:creationId xmlns:p14="http://schemas.microsoft.com/office/powerpoint/2010/main" val="34520502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b="1"/>
              <a:t>RADIATION THERAPY</a:t>
            </a:r>
          </a:p>
        </p:txBody>
      </p:sp>
      <p:sp>
        <p:nvSpPr>
          <p:cNvPr id="31747" name="Rectangle 3"/>
          <p:cNvSpPr>
            <a:spLocks noGrp="1" noChangeArrowheads="1"/>
          </p:cNvSpPr>
          <p:nvPr>
            <p:ph type="body" idx="1"/>
          </p:nvPr>
        </p:nvSpPr>
        <p:spPr/>
        <p:txBody>
          <a:bodyPr/>
          <a:lstStyle/>
          <a:p>
            <a:endParaRPr lang="en-US" b="1"/>
          </a:p>
          <a:p>
            <a:r>
              <a:rPr lang="en-US"/>
              <a:t>Radiation therapy is reserved for decreasing the size of symptomatic bone lesions. </a:t>
            </a:r>
          </a:p>
        </p:txBody>
      </p:sp>
    </p:spTree>
    <p:extLst>
      <p:ext uri="{BB962C8B-B14F-4D97-AF65-F5344CB8AC3E}">
        <p14:creationId xmlns:p14="http://schemas.microsoft.com/office/powerpoint/2010/main" val="41119207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z="4000" b="1"/>
              <a:t>SUPPORTIVE CARE</a:t>
            </a:r>
            <a:br>
              <a:rPr lang="en-US" sz="4000" b="1"/>
            </a:br>
            <a:endParaRPr lang="en-US" sz="4000" b="1"/>
          </a:p>
        </p:txBody>
      </p:sp>
      <p:sp>
        <p:nvSpPr>
          <p:cNvPr id="32771" name="Rectangle 3"/>
          <p:cNvSpPr>
            <a:spLocks noGrp="1" noChangeArrowheads="1"/>
          </p:cNvSpPr>
          <p:nvPr>
            <p:ph type="body" idx="1"/>
          </p:nvPr>
        </p:nvSpPr>
        <p:spPr>
          <a:xfrm>
            <a:off x="0" y="1693084"/>
            <a:ext cx="9144000" cy="5164916"/>
          </a:xfrm>
        </p:spPr>
        <p:txBody>
          <a:bodyPr>
            <a:normAutofit fontScale="92500" lnSpcReduction="10000"/>
          </a:bodyPr>
          <a:lstStyle/>
          <a:p>
            <a:pPr>
              <a:lnSpc>
                <a:spcPct val="90000"/>
              </a:lnSpc>
            </a:pPr>
            <a:r>
              <a:rPr lang="en-US" sz="2400" dirty="0"/>
              <a:t>Supportive care is critical. Supportive care includes managing the bone disease, anemia, infections, kidney failure, and pain associated with multiple myeloma. </a:t>
            </a:r>
          </a:p>
          <a:p>
            <a:pPr>
              <a:lnSpc>
                <a:spcPct val="90000"/>
              </a:lnSpc>
            </a:pPr>
            <a:r>
              <a:rPr lang="en-US" sz="2400" dirty="0"/>
              <a:t>Bisphosphonates (medication) can prevent destructive bone lesions and spine fractures. </a:t>
            </a:r>
          </a:p>
          <a:p>
            <a:pPr>
              <a:lnSpc>
                <a:spcPct val="90000"/>
              </a:lnSpc>
            </a:pPr>
            <a:r>
              <a:rPr lang="en-US" sz="2400" dirty="0" err="1"/>
              <a:t>Erythropoetin</a:t>
            </a:r>
            <a:r>
              <a:rPr lang="en-US" sz="2400" dirty="0"/>
              <a:t> or occasional blood transfusions can manage anemia. </a:t>
            </a:r>
          </a:p>
          <a:p>
            <a:pPr>
              <a:lnSpc>
                <a:spcPct val="90000"/>
              </a:lnSpc>
            </a:pPr>
            <a:r>
              <a:rPr lang="en-US" sz="2400" dirty="0"/>
              <a:t>Antibody infusions and vaccinations can help patients with recurrent infections. </a:t>
            </a:r>
          </a:p>
          <a:p>
            <a:pPr>
              <a:lnSpc>
                <a:spcPct val="90000"/>
              </a:lnSpc>
            </a:pPr>
            <a:r>
              <a:rPr lang="en-US" sz="2400" dirty="0"/>
              <a:t>Corticosteroids and hydration can be used to treat high blood calcium concentrations (from bone loss) and dehydration. </a:t>
            </a:r>
          </a:p>
          <a:p>
            <a:pPr>
              <a:lnSpc>
                <a:spcPct val="90000"/>
              </a:lnSpc>
            </a:pPr>
            <a:r>
              <a:rPr lang="en-US" sz="2400" dirty="0"/>
              <a:t>Narcotics can decrease the pain associated with bone lesions. </a:t>
            </a:r>
          </a:p>
          <a:p>
            <a:pPr>
              <a:lnSpc>
                <a:spcPct val="90000"/>
              </a:lnSpc>
            </a:pPr>
            <a:r>
              <a:rPr lang="en-US" sz="2400" dirty="0"/>
              <a:t>Operative intervention may be required to stabilize and control the pain associated with bone fractures. </a:t>
            </a:r>
          </a:p>
          <a:p>
            <a:pPr>
              <a:lnSpc>
                <a:spcPct val="90000"/>
              </a:lnSpc>
            </a:pPr>
            <a:endParaRPr lang="en-US" sz="2400" dirty="0"/>
          </a:p>
        </p:txBody>
      </p:sp>
    </p:spTree>
    <p:extLst>
      <p:ext uri="{BB962C8B-B14F-4D97-AF65-F5344CB8AC3E}">
        <p14:creationId xmlns:p14="http://schemas.microsoft.com/office/powerpoint/2010/main" val="11978862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b="1"/>
              <a:t>SURGICAL TREATMENT</a:t>
            </a:r>
          </a:p>
        </p:txBody>
      </p:sp>
      <p:sp>
        <p:nvSpPr>
          <p:cNvPr id="33795" name="Rectangle 3"/>
          <p:cNvSpPr>
            <a:spLocks noGrp="1" noChangeArrowheads="1"/>
          </p:cNvSpPr>
          <p:nvPr>
            <p:ph type="body" idx="1"/>
          </p:nvPr>
        </p:nvSpPr>
        <p:spPr>
          <a:xfrm>
            <a:off x="161261" y="1693084"/>
            <a:ext cx="8768564" cy="4978475"/>
          </a:xfrm>
        </p:spPr>
        <p:txBody>
          <a:bodyPr>
            <a:normAutofit/>
          </a:bodyPr>
          <a:lstStyle/>
          <a:p>
            <a:pPr>
              <a:lnSpc>
                <a:spcPct val="90000"/>
              </a:lnSpc>
            </a:pPr>
            <a:r>
              <a:rPr lang="en-US" sz="2800" dirty="0"/>
              <a:t>Surgery will not cure multiple myeloma. Surgery is used to treat fractures and impending fractures in the spine, pelvis, hip, and shoulder. The goal of these surgeries is to decrease pain and maintain function. </a:t>
            </a:r>
          </a:p>
          <a:p>
            <a:pPr>
              <a:lnSpc>
                <a:spcPct val="90000"/>
              </a:lnSpc>
            </a:pPr>
            <a:r>
              <a:rPr lang="en-US" sz="2800" dirty="0"/>
              <a:t>Internal fixation augmented with cement is frequently recommended, as are joint replacements and </a:t>
            </a:r>
            <a:r>
              <a:rPr lang="en-US" sz="2800" dirty="0" err="1"/>
              <a:t>vertebroplasties</a:t>
            </a:r>
            <a:r>
              <a:rPr lang="en-US" sz="2800" dirty="0"/>
              <a:t> (for spine fractures). </a:t>
            </a:r>
          </a:p>
          <a:p>
            <a:pPr>
              <a:lnSpc>
                <a:spcPct val="90000"/>
              </a:lnSpc>
            </a:pPr>
            <a:r>
              <a:rPr lang="en-US" sz="2800" dirty="0"/>
              <a:t>Operative intervention does not alter the survival rate, but it does increase the quality of life. </a:t>
            </a:r>
          </a:p>
        </p:txBody>
      </p:sp>
    </p:spTree>
    <p:extLst>
      <p:ext uri="{BB962C8B-B14F-4D97-AF65-F5344CB8AC3E}">
        <p14:creationId xmlns:p14="http://schemas.microsoft.com/office/powerpoint/2010/main" val="4344269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Bone Metastasis</a:t>
            </a:r>
            <a:endParaRPr lang="en-US" dirty="0"/>
          </a:p>
        </p:txBody>
      </p:sp>
      <p:sp>
        <p:nvSpPr>
          <p:cNvPr id="3" name="Content Placeholder 2"/>
          <p:cNvSpPr>
            <a:spLocks noGrp="1"/>
          </p:cNvSpPr>
          <p:nvPr>
            <p:ph idx="1"/>
          </p:nvPr>
        </p:nvSpPr>
        <p:spPr/>
        <p:txBody>
          <a:bodyPr>
            <a:normAutofit lnSpcReduction="10000"/>
          </a:bodyPr>
          <a:lstStyle/>
          <a:p>
            <a:r>
              <a:rPr lang="en-US" dirty="0" smtClean="0"/>
              <a:t>It is catastrophic complication for most patient of cancer.</a:t>
            </a:r>
          </a:p>
          <a:p>
            <a:r>
              <a:rPr lang="en-US" dirty="0" smtClean="0"/>
              <a:t>Usually occur in elderly age group</a:t>
            </a:r>
          </a:p>
          <a:p>
            <a:r>
              <a:rPr lang="en-US" b="1" u="sng" dirty="0" smtClean="0"/>
              <a:t>Clinical features – </a:t>
            </a:r>
          </a:p>
          <a:p>
            <a:pPr lvl="1"/>
            <a:r>
              <a:rPr lang="en-US" dirty="0" smtClean="0"/>
              <a:t>Pain</a:t>
            </a:r>
          </a:p>
          <a:p>
            <a:pPr lvl="1"/>
            <a:r>
              <a:rPr lang="en-US" dirty="0" smtClean="0"/>
              <a:t>Metastatic destruction of bone reduces load bearing capacity.</a:t>
            </a:r>
          </a:p>
          <a:p>
            <a:pPr lvl="1"/>
            <a:r>
              <a:rPr lang="en-US" dirty="0" smtClean="0"/>
              <a:t>Usually manifests as complication like pathological fracture, paraplegia (medullary compression), pressure symptoms.  </a:t>
            </a:r>
          </a:p>
        </p:txBody>
      </p:sp>
    </p:spTree>
    <p:extLst>
      <p:ext uri="{BB962C8B-B14F-4D97-AF65-F5344CB8AC3E}">
        <p14:creationId xmlns:p14="http://schemas.microsoft.com/office/powerpoint/2010/main" val="18653898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M/C cause – Lung Carcinoma</a:t>
            </a:r>
          </a:p>
          <a:p>
            <a:r>
              <a:rPr lang="en-US" dirty="0"/>
              <a:t>Male – Prostate Carcinoma</a:t>
            </a:r>
          </a:p>
          <a:p>
            <a:r>
              <a:rPr lang="en-US" dirty="0"/>
              <a:t>Female – Breast Carcinoma</a:t>
            </a:r>
          </a:p>
          <a:p>
            <a:r>
              <a:rPr lang="en-US" dirty="0"/>
              <a:t>M/C Area – D-L Spine</a:t>
            </a:r>
          </a:p>
          <a:p>
            <a:r>
              <a:rPr lang="en-US" dirty="0"/>
              <a:t>In prostate carcinoma – </a:t>
            </a:r>
          </a:p>
          <a:p>
            <a:pPr marL="0" indent="0">
              <a:buNone/>
            </a:pPr>
            <a:r>
              <a:rPr lang="en-US" dirty="0"/>
              <a:t>Pelvis &gt; Lumber spine &gt; Dorsal spine</a:t>
            </a:r>
          </a:p>
          <a:p>
            <a:endParaRPr lang="en-US" dirty="0"/>
          </a:p>
          <a:p>
            <a:endParaRPr lang="en-US" dirty="0"/>
          </a:p>
        </p:txBody>
      </p:sp>
    </p:spTree>
    <p:extLst>
      <p:ext uri="{BB962C8B-B14F-4D97-AF65-F5344CB8AC3E}">
        <p14:creationId xmlns:p14="http://schemas.microsoft.com/office/powerpoint/2010/main" val="41546336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M/C lesion – Lytic lesion</a:t>
            </a:r>
          </a:p>
          <a:p>
            <a:r>
              <a:rPr lang="en-US" dirty="0"/>
              <a:t>Purely </a:t>
            </a:r>
            <a:r>
              <a:rPr lang="en-US" dirty="0" err="1"/>
              <a:t>osteoblastic</a:t>
            </a:r>
            <a:r>
              <a:rPr lang="en-US" dirty="0"/>
              <a:t> sec. – Prostate</a:t>
            </a:r>
          </a:p>
          <a:p>
            <a:pPr marL="0" indent="0">
              <a:buNone/>
            </a:pPr>
            <a:r>
              <a:rPr lang="en-US" dirty="0"/>
              <a:t>                                                - Carcinoid</a:t>
            </a:r>
          </a:p>
          <a:p>
            <a:pPr marL="0" indent="0">
              <a:buNone/>
            </a:pPr>
            <a:r>
              <a:rPr lang="en-US" dirty="0"/>
              <a:t>Metastasis do not cross elbow and knee</a:t>
            </a:r>
          </a:p>
        </p:txBody>
      </p:sp>
    </p:spTree>
    <p:extLst>
      <p:ext uri="{BB962C8B-B14F-4D97-AF65-F5344CB8AC3E}">
        <p14:creationId xmlns:p14="http://schemas.microsoft.com/office/powerpoint/2010/main" val="11572574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Bone tm. Which have bony metastasis – </a:t>
            </a:r>
          </a:p>
          <a:p>
            <a:pPr marL="514350" indent="-514350">
              <a:buFont typeface="+mj-lt"/>
              <a:buAutoNum type="arabicPeriod"/>
            </a:pPr>
            <a:r>
              <a:rPr lang="en-US" dirty="0" smtClean="0"/>
              <a:t>Osteosarcoma</a:t>
            </a:r>
          </a:p>
          <a:p>
            <a:pPr marL="514350" indent="-514350">
              <a:buFont typeface="+mj-lt"/>
              <a:buAutoNum type="arabicPeriod"/>
            </a:pPr>
            <a:r>
              <a:rPr lang="en-US" dirty="0" err="1" smtClean="0"/>
              <a:t>Neuroblastoma</a:t>
            </a:r>
            <a:endParaRPr lang="en-US" dirty="0"/>
          </a:p>
          <a:p>
            <a:pPr marL="514350" indent="-514350">
              <a:buFont typeface="+mj-lt"/>
              <a:buAutoNum type="arabicPeriod"/>
            </a:pPr>
            <a:r>
              <a:rPr lang="en-US" dirty="0" smtClean="0"/>
              <a:t>Ewing sarcoma</a:t>
            </a:r>
          </a:p>
        </p:txBody>
      </p:sp>
    </p:spTree>
    <p:extLst>
      <p:ext uri="{BB962C8B-B14F-4D97-AF65-F5344CB8AC3E}">
        <p14:creationId xmlns:p14="http://schemas.microsoft.com/office/powerpoint/2010/main" val="1040039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ctrTitle"/>
          </p:nvPr>
        </p:nvSpPr>
        <p:spPr/>
        <p:txBody>
          <a:bodyPr/>
          <a:lstStyle/>
          <a:p>
            <a:pPr eaLnBrk="1" hangingPunct="1"/>
            <a:r>
              <a:rPr lang="en-US">
                <a:cs typeface="Arial" charset="0"/>
              </a:rPr>
              <a:t>THANK YOU</a:t>
            </a:r>
          </a:p>
        </p:txBody>
      </p:sp>
    </p:spTree>
    <p:extLst>
      <p:ext uri="{BB962C8B-B14F-4D97-AF65-F5344CB8AC3E}">
        <p14:creationId xmlns:p14="http://schemas.microsoft.com/office/powerpoint/2010/main" val="1443707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Pathogenesis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Approx. 70% have acquired genetic abnormalities such as </a:t>
            </a:r>
            <a:r>
              <a:rPr lang="en-US" dirty="0" err="1" smtClean="0"/>
              <a:t>ploidy</a:t>
            </a:r>
            <a:r>
              <a:rPr lang="en-US" dirty="0" smtClean="0"/>
              <a:t> changes and chromosomal aberrations, none of which is specific for this tumor.</a:t>
            </a:r>
          </a:p>
          <a:p>
            <a:r>
              <a:rPr lang="en-US" dirty="0" smtClean="0"/>
              <a:t>Mutation of </a:t>
            </a:r>
            <a:r>
              <a:rPr lang="en-US" dirty="0" smtClean="0">
                <a:solidFill>
                  <a:srgbClr val="FF0000"/>
                </a:solidFill>
              </a:rPr>
              <a:t>RB gene </a:t>
            </a:r>
            <a:r>
              <a:rPr lang="en-US" dirty="0" smtClean="0"/>
              <a:t>(cell cycle regulator) and </a:t>
            </a:r>
            <a:r>
              <a:rPr lang="en-US" dirty="0" smtClean="0">
                <a:solidFill>
                  <a:srgbClr val="FF0000"/>
                </a:solidFill>
              </a:rPr>
              <a:t>p53 gene </a:t>
            </a:r>
            <a:r>
              <a:rPr lang="en-US" dirty="0" smtClean="0"/>
              <a:t>(gene whose product regulate DNA repair and cellular metabolism) frequently associated with osteosarcoma.</a:t>
            </a:r>
          </a:p>
          <a:p>
            <a:r>
              <a:rPr lang="en-US" dirty="0" err="1" smtClean="0"/>
              <a:t>Germline</a:t>
            </a:r>
            <a:r>
              <a:rPr lang="en-US" dirty="0" smtClean="0"/>
              <a:t> mutation in RB gene  roughly 1000-fold increase the risk of osteosarcoma</a:t>
            </a:r>
          </a:p>
          <a:p>
            <a:r>
              <a:rPr lang="en-US" dirty="0" smtClean="0"/>
              <a:t>Patient with Li-</a:t>
            </a:r>
            <a:r>
              <a:rPr lang="en-US" dirty="0" err="1" smtClean="0"/>
              <a:t>Fraumeni</a:t>
            </a:r>
            <a:r>
              <a:rPr lang="en-US" dirty="0" smtClean="0"/>
              <a:t> syndrome (</a:t>
            </a:r>
            <a:r>
              <a:rPr lang="en-US" dirty="0" err="1" smtClean="0"/>
              <a:t>germline</a:t>
            </a:r>
            <a:r>
              <a:rPr lang="en-US" dirty="0" smtClean="0"/>
              <a:t> p53 mutation) greatly elevate the incidence of osteosarcoma.</a:t>
            </a:r>
            <a:endParaRPr lang="en-US" dirty="0"/>
          </a:p>
        </p:txBody>
      </p:sp>
    </p:spTree>
    <p:extLst>
      <p:ext uri="{BB962C8B-B14F-4D97-AF65-F5344CB8AC3E}">
        <p14:creationId xmlns:p14="http://schemas.microsoft.com/office/powerpoint/2010/main" val="1153102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38126"/>
            <a:ext cx="9144000" cy="6015038"/>
          </a:xfrm>
        </p:spPr>
        <p:txBody>
          <a:bodyPr>
            <a:normAutofit fontScale="92500"/>
          </a:bodyPr>
          <a:lstStyle/>
          <a:p>
            <a:r>
              <a:rPr lang="en-US" dirty="0" smtClean="0"/>
              <a:t>Several subtypes of osteosarcoma are grouped according to  – </a:t>
            </a:r>
          </a:p>
          <a:p>
            <a:pPr marL="457200" indent="-457200">
              <a:buFont typeface="+mj-lt"/>
              <a:buAutoNum type="arabicPeriod"/>
            </a:pPr>
            <a:r>
              <a:rPr lang="en-US" dirty="0" smtClean="0"/>
              <a:t>Site of origin (intramedullary, </a:t>
            </a:r>
            <a:r>
              <a:rPr lang="en-US" dirty="0" err="1" smtClean="0"/>
              <a:t>intracortical</a:t>
            </a:r>
            <a:r>
              <a:rPr lang="en-US" dirty="0" smtClean="0"/>
              <a:t> or surface)</a:t>
            </a:r>
          </a:p>
          <a:p>
            <a:pPr marL="457200" indent="-457200">
              <a:buFont typeface="+mj-lt"/>
              <a:buAutoNum type="arabicPeriod"/>
            </a:pPr>
            <a:r>
              <a:rPr lang="en-US" dirty="0" smtClean="0"/>
              <a:t>Degree of differentiation</a:t>
            </a:r>
          </a:p>
          <a:p>
            <a:pPr marL="457200" indent="-457200">
              <a:buFont typeface="+mj-lt"/>
              <a:buAutoNum type="arabicPeriod"/>
            </a:pPr>
            <a:r>
              <a:rPr lang="en-US" dirty="0" smtClean="0"/>
              <a:t>Primary (underlying bone is unremarkable)or secondary to preexisting disorders.</a:t>
            </a:r>
          </a:p>
          <a:p>
            <a:pPr marL="457200" indent="-457200">
              <a:buFont typeface="+mj-lt"/>
              <a:buAutoNum type="arabicPeriod"/>
            </a:pPr>
            <a:r>
              <a:rPr lang="en-US" dirty="0" smtClean="0"/>
              <a:t>Histological features (</a:t>
            </a:r>
            <a:r>
              <a:rPr lang="en-US" dirty="0" err="1" smtClean="0"/>
              <a:t>osteoblastic</a:t>
            </a:r>
            <a:r>
              <a:rPr lang="en-US" dirty="0" smtClean="0"/>
              <a:t>, </a:t>
            </a:r>
            <a:r>
              <a:rPr lang="en-US" dirty="0" err="1" smtClean="0"/>
              <a:t>chondroblastic</a:t>
            </a:r>
            <a:r>
              <a:rPr lang="en-US" dirty="0" smtClean="0"/>
              <a:t>, fibroblastic, </a:t>
            </a:r>
            <a:r>
              <a:rPr lang="en-US" dirty="0" err="1" smtClean="0"/>
              <a:t>telangiectatic</a:t>
            </a:r>
            <a:r>
              <a:rPr lang="en-US" dirty="0" smtClean="0"/>
              <a:t>, small cell and giant cell).</a:t>
            </a:r>
          </a:p>
          <a:p>
            <a:pPr marL="0" indent="0">
              <a:buNone/>
            </a:pPr>
            <a:r>
              <a:rPr lang="en-US" dirty="0"/>
              <a:t> </a:t>
            </a:r>
            <a:r>
              <a:rPr lang="en-US" dirty="0" smtClean="0"/>
              <a:t>The most common subtype arises in metaphysis of long bones and is primary, solitary, intramedullary and poorly differentiated.</a:t>
            </a:r>
          </a:p>
          <a:p>
            <a:pPr marL="0" indent="0">
              <a:buNone/>
            </a:pPr>
            <a:endParaRPr lang="en-US" dirty="0"/>
          </a:p>
          <a:p>
            <a:pPr marL="0" indent="0">
              <a:buNone/>
            </a:pPr>
            <a:r>
              <a:rPr lang="en-US" dirty="0" smtClean="0"/>
              <a:t>Grossly, Osteosarcoma are big bulky tumors that are gritty, grey-white, and often certain areas of hemorrhage and cystic degeneration.</a:t>
            </a:r>
          </a:p>
        </p:txBody>
      </p:sp>
    </p:spTree>
    <p:extLst>
      <p:ext uri="{BB962C8B-B14F-4D97-AF65-F5344CB8AC3E}">
        <p14:creationId xmlns:p14="http://schemas.microsoft.com/office/powerpoint/2010/main" val="1753266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osteo_sarco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85800"/>
            <a:ext cx="7683500" cy="5087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65" name="Rectangle 5"/>
          <p:cNvSpPr>
            <a:spLocks noChangeArrowheads="1"/>
          </p:cNvSpPr>
          <p:nvPr/>
        </p:nvSpPr>
        <p:spPr bwMode="auto">
          <a:xfrm>
            <a:off x="3124200" y="5867400"/>
            <a:ext cx="2338388" cy="519113"/>
          </a:xfrm>
          <a:prstGeom prst="rect">
            <a:avLst/>
          </a:prstGeom>
          <a:noFill/>
          <a:ln w="9525">
            <a:noFill/>
            <a:miter lim="800000"/>
            <a:headEnd/>
            <a:tailEnd/>
          </a:ln>
          <a:effectLst/>
        </p:spPr>
        <p:txBody>
          <a:bodyPr wrap="none">
            <a:spAutoFit/>
          </a:bodyPr>
          <a:lstStyle/>
          <a:p>
            <a:pPr algn="l" rtl="0"/>
            <a:r>
              <a:rPr lang="en-US" sz="2800" b="1">
                <a:solidFill>
                  <a:schemeClr val="tx2"/>
                </a:solidFill>
                <a:effectLst>
                  <a:outerShdw blurRad="38100" dist="38100" dir="2700000" algn="tl">
                    <a:srgbClr val="000000"/>
                  </a:outerShdw>
                </a:effectLst>
              </a:rPr>
              <a:t>Osteosarcoma</a:t>
            </a:r>
          </a:p>
        </p:txBody>
      </p:sp>
    </p:spTree>
    <p:extLst>
      <p:ext uri="{BB962C8B-B14F-4D97-AF65-F5344CB8AC3E}">
        <p14:creationId xmlns:p14="http://schemas.microsoft.com/office/powerpoint/2010/main" val="835920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osteosarcoma1"/>
          <p:cNvPicPr>
            <a:picLocks noChangeAspect="1" noChangeArrowheads="1"/>
          </p:cNvPicPr>
          <p:nvPr/>
        </p:nvPicPr>
        <p:blipFill>
          <a:blip r:embed="rId2">
            <a:extLst>
              <a:ext uri="{28A0092B-C50C-407E-A947-70E740481C1C}">
                <a14:useLocalDpi xmlns:a14="http://schemas.microsoft.com/office/drawing/2010/main" val="0"/>
              </a:ext>
            </a:extLst>
          </a:blip>
          <a:srcRect l="13075" r="12833" b="5128"/>
          <a:stretch>
            <a:fillRect/>
          </a:stretch>
        </p:blipFill>
        <p:spPr bwMode="auto">
          <a:xfrm>
            <a:off x="914400" y="228600"/>
            <a:ext cx="3886200" cy="563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67" name="Picture 6" descr="osteosarcoma spines"/>
          <p:cNvPicPr>
            <a:picLocks noChangeAspect="1" noChangeArrowheads="1"/>
          </p:cNvPicPr>
          <p:nvPr/>
        </p:nvPicPr>
        <p:blipFill>
          <a:blip r:embed="rId3">
            <a:extLst>
              <a:ext uri="{28A0092B-C50C-407E-A947-70E740481C1C}">
                <a14:useLocalDpi xmlns:a14="http://schemas.microsoft.com/office/drawing/2010/main" val="0"/>
              </a:ext>
            </a:extLst>
          </a:blip>
          <a:srcRect l="20338" r="20097" b="6702"/>
          <a:stretch>
            <a:fillRect/>
          </a:stretch>
        </p:blipFill>
        <p:spPr bwMode="auto">
          <a:xfrm>
            <a:off x="5257800" y="685800"/>
            <a:ext cx="3124200" cy="441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47" name="Rectangle 7"/>
          <p:cNvSpPr>
            <a:spLocks noChangeArrowheads="1"/>
          </p:cNvSpPr>
          <p:nvPr/>
        </p:nvSpPr>
        <p:spPr bwMode="auto">
          <a:xfrm>
            <a:off x="5410200" y="5486400"/>
            <a:ext cx="2338388" cy="519113"/>
          </a:xfrm>
          <a:prstGeom prst="rect">
            <a:avLst/>
          </a:prstGeom>
          <a:noFill/>
          <a:ln w="9525">
            <a:noFill/>
            <a:miter lim="800000"/>
            <a:headEnd/>
            <a:tailEnd/>
          </a:ln>
          <a:effectLst/>
        </p:spPr>
        <p:txBody>
          <a:bodyPr wrap="none">
            <a:spAutoFit/>
          </a:bodyPr>
          <a:lstStyle/>
          <a:p>
            <a:pPr algn="l" rtl="0"/>
            <a:r>
              <a:rPr lang="en-US" sz="2800" b="1">
                <a:solidFill>
                  <a:schemeClr val="tx2"/>
                </a:solidFill>
                <a:effectLst>
                  <a:outerShdw blurRad="38100" dist="38100" dir="2700000" algn="tl">
                    <a:srgbClr val="000000"/>
                  </a:outerShdw>
                </a:effectLst>
              </a:rPr>
              <a:t>Osteosarcoma</a:t>
            </a:r>
          </a:p>
        </p:txBody>
      </p:sp>
    </p:spTree>
    <p:extLst>
      <p:ext uri="{BB962C8B-B14F-4D97-AF65-F5344CB8AC3E}">
        <p14:creationId xmlns:p14="http://schemas.microsoft.com/office/powerpoint/2010/main" val="3836859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majorFont>
      <a:minorFont>
        <a:latin typeface="Book Antiqua"/>
        <a:ea typeface=""/>
        <a:cs typeface=""/>
        <a:font script="Jpan" typeface="ＭＳ 明朝"/>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TotalTime>
  <Words>2193</Words>
  <Application>Microsoft Office PowerPoint</Application>
  <PresentationFormat>On-screen Show (4:3)</PresentationFormat>
  <Paragraphs>285</Paragraphs>
  <Slides>57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Book Antiqua</vt:lpstr>
      <vt:lpstr>Calibri</vt:lpstr>
      <vt:lpstr>ＭＳ Ｐゴシック</vt:lpstr>
      <vt:lpstr>Wingdings</vt:lpstr>
      <vt:lpstr>Wingdings 2</vt:lpstr>
      <vt:lpstr>Habitat</vt:lpstr>
      <vt:lpstr>Malignant Bone tumors</vt:lpstr>
      <vt:lpstr>PowerPoint Presentation</vt:lpstr>
      <vt:lpstr>Classification of malignant tumors of bone:</vt:lpstr>
      <vt:lpstr>Osteosarcoma (Osteogenic sarcoma)</vt:lpstr>
      <vt:lpstr>PowerPoint Presentation</vt:lpstr>
      <vt:lpstr>Pathogenesis</vt:lpstr>
      <vt:lpstr>PowerPoint Presentation</vt:lpstr>
      <vt:lpstr>PowerPoint Presentation</vt:lpstr>
      <vt:lpstr>PowerPoint Presentation</vt:lpstr>
      <vt:lpstr>Clinical features</vt:lpstr>
      <vt:lpstr>PowerPoint Presentation</vt:lpstr>
      <vt:lpstr>PowerPoint Presentation</vt:lpstr>
      <vt:lpstr>PowerPoint Presentation</vt:lpstr>
      <vt:lpstr>PowerPoint Presentation</vt:lpstr>
      <vt:lpstr>PowerPoint Presentation</vt:lpstr>
      <vt:lpstr>Differential diagnosis</vt:lpstr>
      <vt:lpstr>Treatment</vt:lpstr>
      <vt:lpstr>Surgery</vt:lpstr>
      <vt:lpstr>Limb salvage surgery</vt:lpstr>
      <vt:lpstr>PowerPoint Presentation</vt:lpstr>
      <vt:lpstr>PowerPoint Presentation</vt:lpstr>
      <vt:lpstr>Chondrosarcoma</vt:lpstr>
      <vt:lpstr>PowerPoint Presentation</vt:lpstr>
      <vt:lpstr>PowerPoint Presentation</vt:lpstr>
      <vt:lpstr>Clinical features</vt:lpstr>
      <vt:lpstr>Investigations</vt:lpstr>
      <vt:lpstr>PowerPoint Presentation</vt:lpstr>
      <vt:lpstr>PowerPoint Presentation</vt:lpstr>
      <vt:lpstr>PowerPoint Presentation</vt:lpstr>
      <vt:lpstr>PowerPoint Presentation</vt:lpstr>
      <vt:lpstr>Treatment</vt:lpstr>
      <vt:lpstr>Ewing’s sarcoma</vt:lpstr>
      <vt:lpstr>Clinical features</vt:lpstr>
      <vt:lpstr>Investigation</vt:lpstr>
      <vt:lpstr>PowerPoint Presentation</vt:lpstr>
      <vt:lpstr>Differential Diagnosis</vt:lpstr>
      <vt:lpstr>PowerPoint Presentation</vt:lpstr>
      <vt:lpstr>Treatment</vt:lpstr>
      <vt:lpstr>Poor Prognostic Factor</vt:lpstr>
      <vt:lpstr>MULTIPLE MYELOMA/ PLASMACYTOMA</vt:lpstr>
      <vt:lpstr>PowerPoint Presentation</vt:lpstr>
      <vt:lpstr>PowerPoint Presentation</vt:lpstr>
      <vt:lpstr>SYMPTOMS</vt:lpstr>
      <vt:lpstr>PowerPoint Presentation</vt:lpstr>
      <vt:lpstr>Investigations</vt:lpstr>
      <vt:lpstr>DIAGNOSIS</vt:lpstr>
      <vt:lpstr>Differential Diagnosis</vt:lpstr>
      <vt:lpstr>CHEMOTHERAPY</vt:lpstr>
      <vt:lpstr>PowerPoint Presentation</vt:lpstr>
      <vt:lpstr>RADIATION THERAPY</vt:lpstr>
      <vt:lpstr>SUPPORTIVE CARE </vt:lpstr>
      <vt:lpstr>SURGICAL TREATMENT</vt:lpstr>
      <vt:lpstr>Bone Metastasis</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Malignant Bone tumors</dc:title>
  <dc:creator>Shushant</dc:creator>
  <cp:lastModifiedBy>VINEET KUMAR</cp:lastModifiedBy>
  <cp:revision>20</cp:revision>
  <dcterms:created xsi:type="dcterms:W3CDTF">2014-09-02T17:45:05Z</dcterms:created>
  <dcterms:modified xsi:type="dcterms:W3CDTF">2015-08-25T04:12:01Z</dcterms:modified>
</cp:coreProperties>
</file>