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65" r:id="rId4"/>
    <p:sldId id="264" r:id="rId5"/>
    <p:sldId id="258" r:id="rId6"/>
    <p:sldId id="259" r:id="rId7"/>
    <p:sldId id="273" r:id="rId8"/>
    <p:sldId id="274" r:id="rId9"/>
    <p:sldId id="260" r:id="rId10"/>
    <p:sldId id="269" r:id="rId11"/>
    <p:sldId id="261" r:id="rId12"/>
    <p:sldId id="275" r:id="rId13"/>
    <p:sldId id="271" r:id="rId14"/>
    <p:sldId id="262" r:id="rId15"/>
    <p:sldId id="263" r:id="rId16"/>
    <p:sldId id="266" r:id="rId17"/>
    <p:sldId id="267" r:id="rId18"/>
    <p:sldId id="268" r:id="rId19"/>
    <p:sldId id="272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4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EEDE2-AB43-4269-B655-CF32FBD7D381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4EDF3-E93E-4FB3-8DAD-E98A18391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4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EDF3-E93E-4FB3-8DAD-E98A183913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38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EDF3-E93E-4FB3-8DAD-E98A183913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86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7750-E89F-4BB6-9D6D-F17D0F47DD1D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E44D-7B15-4162-82D4-70B6ABC10E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7750-E89F-4BB6-9D6D-F17D0F47DD1D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E44D-7B15-4162-82D4-70B6ABC10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7750-E89F-4BB6-9D6D-F17D0F47DD1D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E44D-7B15-4162-82D4-70B6ABC10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7750-E89F-4BB6-9D6D-F17D0F47DD1D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E44D-7B15-4162-82D4-70B6ABC10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7750-E89F-4BB6-9D6D-F17D0F47DD1D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E44D-7B15-4162-82D4-70B6ABC10E9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7750-E89F-4BB6-9D6D-F17D0F47DD1D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E44D-7B15-4162-82D4-70B6ABC10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7750-E89F-4BB6-9D6D-F17D0F47DD1D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E44D-7B15-4162-82D4-70B6ABC10E9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7750-E89F-4BB6-9D6D-F17D0F47DD1D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E44D-7B15-4162-82D4-70B6ABC10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7750-E89F-4BB6-9D6D-F17D0F47DD1D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E44D-7B15-4162-82D4-70B6ABC10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7750-E89F-4BB6-9D6D-F17D0F47DD1D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E44D-7B15-4162-82D4-70B6ABC10E9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7750-E89F-4BB6-9D6D-F17D0F47DD1D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E44D-7B15-4162-82D4-70B6ABC10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4E37750-E89F-4BB6-9D6D-F17D0F47DD1D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280E44D-7B15-4162-82D4-70B6ABC10E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Anemia in Pregnancy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5867400"/>
            <a:ext cx="2667000" cy="685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000" dirty="0" smtClean="0"/>
              <a:t>O+G Update 2014</a:t>
            </a:r>
          </a:p>
          <a:p>
            <a:pPr algn="just"/>
            <a:r>
              <a:rPr lang="en-US" sz="2000" dirty="0" smtClean="0"/>
              <a:t>Hospital </a:t>
            </a:r>
            <a:r>
              <a:rPr lang="en-US" sz="2000" dirty="0" err="1" smtClean="0"/>
              <a:t>Sarikei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8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IF Untreated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PPH </a:t>
            </a:r>
            <a:r>
              <a:rPr lang="en-US" dirty="0" smtClean="0">
                <a:sym typeface="Wingdings" pitchFamily="2" charset="2"/>
              </a:rPr>
              <a:t> HYPOVOLEMIC SHOCK!</a:t>
            </a:r>
          </a:p>
          <a:p>
            <a:r>
              <a:rPr lang="en-US" dirty="0" smtClean="0">
                <a:sym typeface="Wingdings" pitchFamily="2" charset="2"/>
              </a:rPr>
              <a:t>HEART FAILURE</a:t>
            </a:r>
          </a:p>
          <a:p>
            <a:r>
              <a:rPr lang="en-US" dirty="0" smtClean="0">
                <a:sym typeface="Wingdings" pitchFamily="2" charset="2"/>
              </a:rPr>
              <a:t>FETAL IUGR</a:t>
            </a:r>
          </a:p>
          <a:p>
            <a:r>
              <a:rPr lang="en-US" dirty="0" smtClean="0">
                <a:sym typeface="Wingdings" pitchFamily="2" charset="2"/>
              </a:rPr>
              <a:t>INCREASED RISK OF INFECTION</a:t>
            </a:r>
          </a:p>
          <a:p>
            <a:r>
              <a:rPr lang="en-US" dirty="0" smtClean="0">
                <a:sym typeface="Wingdings" pitchFamily="2" charset="2"/>
              </a:rPr>
              <a:t>DELAY WOUND HEALING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249475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771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Management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Total iron requirement 700-1400mg, </a:t>
            </a:r>
            <a:r>
              <a:rPr lang="en-US" dirty="0" smtClean="0"/>
              <a:t>4mg/day</a:t>
            </a:r>
          </a:p>
          <a:p>
            <a:endParaRPr lang="en-US" dirty="0" smtClean="0"/>
          </a:p>
          <a:p>
            <a:r>
              <a:rPr lang="en-US" dirty="0" smtClean="0"/>
              <a:t>WHO recommends: 30-60mg/day ≈ 1tab </a:t>
            </a:r>
            <a:r>
              <a:rPr lang="en-US" dirty="0" err="1" smtClean="0"/>
              <a:t>Obimin</a:t>
            </a:r>
            <a:r>
              <a:rPr lang="en-US" dirty="0" smtClean="0"/>
              <a:t>/ 1tab Ferrous </a:t>
            </a:r>
            <a:r>
              <a:rPr lang="en-US" dirty="0" err="1" smtClean="0"/>
              <a:t>Fumerate</a:t>
            </a:r>
            <a:r>
              <a:rPr lang="en-US" dirty="0" smtClean="0"/>
              <a:t> (for women with normal iron stores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err="1" smtClean="0"/>
              <a:t>Hb</a:t>
            </a:r>
            <a:r>
              <a:rPr lang="en-US" dirty="0" smtClean="0"/>
              <a:t> levels increase </a:t>
            </a:r>
            <a:r>
              <a:rPr lang="en-US" dirty="0" smtClean="0"/>
              <a:t>0.3mg/week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At least 180mg/day of elemental iron required for therapeutic management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Hb</a:t>
            </a:r>
            <a:r>
              <a:rPr lang="en-US" dirty="0" smtClean="0"/>
              <a:t> levels need to be checked 2weeks after commencing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1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Antenatal </a:t>
            </a:r>
            <a:r>
              <a:rPr lang="en-US" dirty="0" err="1" smtClean="0"/>
              <a:t>Managment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Routine screening of </a:t>
            </a:r>
            <a:r>
              <a:rPr lang="en-MY" dirty="0" smtClean="0"/>
              <a:t>anaemia</a:t>
            </a:r>
          </a:p>
          <a:p>
            <a:pPr marL="0" indent="0">
              <a:buNone/>
            </a:pPr>
            <a:endParaRPr lang="en-MY" dirty="0"/>
          </a:p>
          <a:p>
            <a:r>
              <a:rPr lang="en-MY" dirty="0"/>
              <a:t>If normal to be repeated during mid‐trimester (20--‐24/52) and around </a:t>
            </a:r>
            <a:r>
              <a:rPr lang="en-MY" dirty="0" smtClean="0"/>
              <a:t>36/52</a:t>
            </a:r>
          </a:p>
          <a:p>
            <a:pPr marL="0" indent="0">
              <a:buNone/>
            </a:pPr>
            <a:endParaRPr lang="en-MY" dirty="0"/>
          </a:p>
          <a:p>
            <a:r>
              <a:rPr lang="en-MY" dirty="0"/>
              <a:t>Iron supplement is indicated if </a:t>
            </a:r>
            <a:r>
              <a:rPr lang="en-MY" dirty="0" err="1"/>
              <a:t>Hb</a:t>
            </a:r>
            <a:r>
              <a:rPr lang="en-MY" dirty="0"/>
              <a:t> &lt; 11gm% </a:t>
            </a: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r>
              <a:rPr lang="en-MY" dirty="0" smtClean="0"/>
              <a:t>Elemental </a:t>
            </a:r>
            <a:r>
              <a:rPr lang="en-MY" dirty="0"/>
              <a:t>iron dose supplement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67338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651143" cy="290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24883"/>
            <a:ext cx="28575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28575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432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67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Routine </a:t>
            </a:r>
            <a:r>
              <a:rPr lang="en-US" b="1" dirty="0" err="1" smtClean="0"/>
              <a:t>Hematinics</a:t>
            </a:r>
            <a:r>
              <a:rPr lang="en-US" b="1" dirty="0" smtClean="0"/>
              <a:t> given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T. Ferrous </a:t>
            </a:r>
            <a:r>
              <a:rPr lang="en-US" dirty="0" err="1" smtClean="0"/>
              <a:t>Fumarate</a:t>
            </a:r>
            <a:r>
              <a:rPr lang="en-US" dirty="0" smtClean="0"/>
              <a:t> 200mg od, </a:t>
            </a:r>
          </a:p>
          <a:p>
            <a:pPr marL="0" indent="0">
              <a:buNone/>
            </a:pPr>
            <a:r>
              <a:rPr lang="en-US" dirty="0" smtClean="0"/>
              <a:t>T. </a:t>
            </a:r>
            <a:r>
              <a:rPr lang="en-US" dirty="0" err="1" smtClean="0"/>
              <a:t>Folate</a:t>
            </a:r>
            <a:r>
              <a:rPr lang="en-US" dirty="0" smtClean="0"/>
              <a:t> 5mg od, </a:t>
            </a:r>
          </a:p>
          <a:p>
            <a:pPr marL="0" indent="0">
              <a:buNone/>
            </a:pPr>
            <a:r>
              <a:rPr lang="en-US" dirty="0" smtClean="0"/>
              <a:t>T. Vitamin C 1 tab od </a:t>
            </a:r>
          </a:p>
          <a:p>
            <a:pPr marL="0" indent="0">
              <a:buNone/>
            </a:pPr>
            <a:r>
              <a:rPr lang="en-US" dirty="0" smtClean="0"/>
              <a:t>T. Vitamin </a:t>
            </a:r>
            <a:r>
              <a:rPr lang="en-US" dirty="0" err="1" smtClean="0"/>
              <a:t>Bco</a:t>
            </a:r>
            <a:r>
              <a:rPr lang="en-US" dirty="0" smtClean="0"/>
              <a:t> 1 tab od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in moderate/severe anemia, </a:t>
            </a:r>
            <a:r>
              <a:rPr lang="en-US" b="1" dirty="0" smtClean="0">
                <a:solidFill>
                  <a:srgbClr val="C00000"/>
                </a:solidFill>
              </a:rPr>
              <a:t>double </a:t>
            </a:r>
            <a:r>
              <a:rPr lang="en-US" b="1" dirty="0" err="1" smtClean="0">
                <a:solidFill>
                  <a:srgbClr val="C00000"/>
                </a:solidFill>
              </a:rPr>
              <a:t>hematinics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12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</a:t>
            </a:r>
            <a:r>
              <a:rPr lang="en-US" dirty="0" err="1" smtClean="0"/>
              <a:t>Hb</a:t>
            </a:r>
            <a:r>
              <a:rPr lang="en-US" dirty="0" smtClean="0"/>
              <a:t> DOESN’T INCREASE??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Other causes? </a:t>
            </a:r>
            <a:r>
              <a:rPr lang="en-US" dirty="0" smtClean="0">
                <a:sym typeface="Wingdings" pitchFamily="2" charset="2"/>
              </a:rPr>
              <a:t> 	non compliance!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		</a:t>
            </a:r>
            <a:r>
              <a:rPr lang="en-US" dirty="0" smtClean="0">
                <a:sym typeface="Wingdings" pitchFamily="2" charset="2"/>
              </a:rPr>
              <a:t>continued </a:t>
            </a:r>
            <a:r>
              <a:rPr lang="en-US" dirty="0" smtClean="0">
                <a:sym typeface="Wingdings" pitchFamily="2" charset="2"/>
              </a:rPr>
              <a:t>blood loss?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			</a:t>
            </a:r>
            <a:r>
              <a:rPr lang="en-US" dirty="0" smtClean="0">
                <a:sym typeface="Wingdings" pitchFamily="2" charset="2"/>
              </a:rPr>
              <a:t>concomitant </a:t>
            </a:r>
            <a:r>
              <a:rPr lang="en-US" dirty="0" smtClean="0">
                <a:sym typeface="Wingdings" pitchFamily="2" charset="2"/>
              </a:rPr>
              <a:t>folate/B12 </a:t>
            </a:r>
            <a:r>
              <a:rPr lang="en-US" dirty="0" smtClean="0">
                <a:sym typeface="Wingdings" pitchFamily="2" charset="2"/>
              </a:rPr>
              <a:t>deficiency</a:t>
            </a: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		</a:t>
            </a:r>
            <a:r>
              <a:rPr lang="en-US" dirty="0" err="1" smtClean="0">
                <a:sym typeface="Wingdings" pitchFamily="2" charset="2"/>
              </a:rPr>
              <a:t>thalassaemia</a:t>
            </a: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97375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Thalassaemia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 smtClean="0"/>
              <a:t>WHEN DO WE SCREEN?</a:t>
            </a:r>
            <a:endParaRPr lang="en-US" sz="4000" dirty="0"/>
          </a:p>
          <a:p>
            <a:r>
              <a:rPr lang="en-US" dirty="0" smtClean="0"/>
              <a:t>In </a:t>
            </a:r>
            <a:r>
              <a:rPr lang="en-US" dirty="0" smtClean="0"/>
              <a:t>patients who have a significant family history of thalassemia</a:t>
            </a:r>
          </a:p>
          <a:p>
            <a:r>
              <a:rPr lang="en-US" dirty="0" smtClean="0"/>
              <a:t>MCH is the most important screening parameter for </a:t>
            </a:r>
            <a:r>
              <a:rPr lang="en-US" dirty="0" err="1" smtClean="0"/>
              <a:t>thalassaemia</a:t>
            </a:r>
            <a:r>
              <a:rPr lang="en-US" dirty="0" smtClean="0"/>
              <a:t>. A low MCH (&lt; 27) even with a normal </a:t>
            </a:r>
            <a:r>
              <a:rPr lang="en-US" dirty="0" err="1" smtClean="0"/>
              <a:t>haemoglobin</a:t>
            </a:r>
            <a:r>
              <a:rPr lang="en-US" dirty="0" smtClean="0"/>
              <a:t> levels is an indication to screen for </a:t>
            </a:r>
            <a:r>
              <a:rPr lang="en-US" dirty="0" err="1" smtClean="0"/>
              <a:t>thalasemia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thalassaemic</a:t>
            </a:r>
            <a:r>
              <a:rPr lang="en-US" dirty="0" smtClean="0"/>
              <a:t> patients, RBC s are normal or high.</a:t>
            </a:r>
          </a:p>
          <a:p>
            <a:r>
              <a:rPr lang="en-US" dirty="0" smtClean="0"/>
              <a:t>Use the </a:t>
            </a:r>
            <a:r>
              <a:rPr lang="en-US" dirty="0" err="1" smtClean="0"/>
              <a:t>Mentzer</a:t>
            </a:r>
            <a:r>
              <a:rPr lang="en-US" dirty="0" smtClean="0"/>
              <a:t> index as a guide.</a:t>
            </a:r>
          </a:p>
          <a:p>
            <a:pPr marL="0" indent="0">
              <a:buNone/>
            </a:pPr>
            <a:r>
              <a:rPr lang="en-US" dirty="0" smtClean="0"/>
              <a:t>·    MCV/RBC count &lt; 13 </a:t>
            </a:r>
            <a:r>
              <a:rPr lang="en-US" dirty="0" err="1" smtClean="0"/>
              <a:t>favours</a:t>
            </a:r>
            <a:r>
              <a:rPr lang="en-US" dirty="0" smtClean="0"/>
              <a:t> thalassemia over iron deficiency.</a:t>
            </a:r>
          </a:p>
          <a:p>
            <a:pPr marL="0" indent="0">
              <a:buNone/>
            </a:pPr>
            <a:r>
              <a:rPr lang="en-US" dirty="0" smtClean="0"/>
              <a:t>·    This test has a high sensitivity but low specificity.</a:t>
            </a:r>
          </a:p>
          <a:p>
            <a:pPr marL="0" indent="0">
              <a:buNone/>
            </a:pPr>
            <a:r>
              <a:rPr lang="en-US" dirty="0" smtClean="0"/>
              <a:t>·    In iron deficiency, RBC count will be low along with the MCV.</a:t>
            </a:r>
          </a:p>
          <a:p>
            <a:pPr marL="0" indent="0">
              <a:buNone/>
            </a:pPr>
            <a:r>
              <a:rPr lang="en-US" dirty="0" smtClean="0"/>
              <a:t>·    In thalassemia, RBC count is normal with a low MCV.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96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Parenteral Iron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Indicated in those </a:t>
            </a:r>
            <a:r>
              <a:rPr lang="en-US" dirty="0" smtClean="0"/>
              <a:t>who fail to respond to or are intolerant of oral iron (BCSH guidelines)</a:t>
            </a:r>
          </a:p>
          <a:p>
            <a:r>
              <a:rPr lang="en-US" dirty="0" smtClean="0"/>
              <a:t>IM iron: test dose 50mg then 100mg daily or alternate days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1927225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667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Transfusion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Hb</a:t>
            </a:r>
            <a:r>
              <a:rPr lang="en-US" dirty="0" smtClean="0"/>
              <a:t> &lt;7g/</a:t>
            </a:r>
            <a:r>
              <a:rPr lang="en-US" dirty="0" err="1" smtClean="0"/>
              <a:t>dL</a:t>
            </a:r>
            <a:r>
              <a:rPr lang="en-US" dirty="0" smtClean="0"/>
              <a:t> transfusion usually </a:t>
            </a:r>
            <a:r>
              <a:rPr lang="en-US" dirty="0" smtClean="0"/>
              <a:t>required</a:t>
            </a:r>
          </a:p>
          <a:p>
            <a:r>
              <a:rPr lang="en-MY" dirty="0" smtClean="0"/>
              <a:t>Severe </a:t>
            </a:r>
            <a:r>
              <a:rPr lang="en-MY" dirty="0"/>
              <a:t>anaemia with heart failure</a:t>
            </a:r>
          </a:p>
          <a:p>
            <a:r>
              <a:rPr lang="en-MY" dirty="0" err="1"/>
              <a:t>Hb</a:t>
            </a:r>
            <a:r>
              <a:rPr lang="en-MY" dirty="0"/>
              <a:t> &lt; 8 gm % at term or in early labour</a:t>
            </a:r>
          </a:p>
          <a:p>
            <a:endParaRPr lang="en-US" dirty="0" smtClean="0"/>
          </a:p>
          <a:p>
            <a:r>
              <a:rPr lang="en-US" dirty="0" smtClean="0"/>
              <a:t>Use packed cells!</a:t>
            </a:r>
          </a:p>
          <a:p>
            <a:r>
              <a:rPr lang="en-US" dirty="0" smtClean="0"/>
              <a:t>Complications </a:t>
            </a:r>
            <a:r>
              <a:rPr lang="en-US" dirty="0" smtClean="0"/>
              <a:t>may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follow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0040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168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INTRAPARTUM MANAGEMENT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smtClean="0"/>
              <a:t>GXM </a:t>
            </a:r>
            <a:r>
              <a:rPr lang="en-MY" dirty="0"/>
              <a:t>at least 2 units and transfusion require</a:t>
            </a:r>
          </a:p>
          <a:p>
            <a:endParaRPr lang="en-MY" dirty="0"/>
          </a:p>
          <a:p>
            <a:r>
              <a:rPr lang="en-MY" dirty="0"/>
              <a:t>High risk patient with </a:t>
            </a:r>
            <a:r>
              <a:rPr lang="en-MY" dirty="0" err="1"/>
              <a:t>Hb</a:t>
            </a:r>
            <a:r>
              <a:rPr lang="en-MY" dirty="0"/>
              <a:t> between 8-10g/dl require at least 2 pint of blood ( GXM) AND transfer to the hospital with specialist if </a:t>
            </a:r>
            <a:r>
              <a:rPr lang="en-MY" dirty="0" smtClean="0"/>
              <a:t>possible</a:t>
            </a:r>
          </a:p>
          <a:p>
            <a:pPr marL="0" indent="0">
              <a:buNone/>
            </a:pPr>
            <a:endParaRPr lang="en-MY" dirty="0"/>
          </a:p>
          <a:p>
            <a:r>
              <a:rPr lang="en-MY" dirty="0"/>
              <a:t>Patient with risk of PPH and anaemic is best delivered in the hospital with specialist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92982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Disorder by which the body is depleted of RBC to carry adequate oxygen to tissues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NICE Guidelines (for pregnant woman)</a:t>
            </a:r>
          </a:p>
          <a:p>
            <a:pPr marL="0" indent="0">
              <a:buNone/>
            </a:pPr>
            <a:r>
              <a:rPr lang="en-US" dirty="0" err="1" smtClean="0"/>
              <a:t>Hb</a:t>
            </a:r>
            <a:r>
              <a:rPr lang="en-US" dirty="0" smtClean="0"/>
              <a:t> level &lt;10.5g/dl throughout pregnancy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Hb</a:t>
            </a:r>
            <a:r>
              <a:rPr lang="en-US" dirty="0" smtClean="0"/>
              <a:t> levels need to be checked at booking and again at 28 weeks</a:t>
            </a:r>
          </a:p>
        </p:txBody>
      </p:sp>
    </p:spTree>
    <p:extLst>
      <p:ext uri="{BB962C8B-B14F-4D97-AF65-F5344CB8AC3E}">
        <p14:creationId xmlns:p14="http://schemas.microsoft.com/office/powerpoint/2010/main" val="115360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 algn="ctr"/>
            <a:endParaRPr lang="en-US" sz="4400" dirty="0" smtClean="0"/>
          </a:p>
          <a:p>
            <a:pPr algn="ctr"/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THANK YOU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3417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Metabolism of Iron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↑ erythropoietin production</a:t>
            </a:r>
            <a:r>
              <a:rPr lang="en-US" dirty="0" smtClean="0">
                <a:sym typeface="Wingdings" pitchFamily="2" charset="2"/>
              </a:rPr>
              <a:t> ↑erythropoiesis</a:t>
            </a:r>
          </a:p>
          <a:p>
            <a:r>
              <a:rPr lang="en-US" dirty="0" smtClean="0">
                <a:sym typeface="Wingdings" pitchFamily="2" charset="2"/>
              </a:rPr>
              <a:t>In pregnancy, ↑ in plasma volume is &gt; than red cell mass therefore HEMODILUTION</a:t>
            </a:r>
          </a:p>
          <a:p>
            <a:r>
              <a:rPr lang="en-US" dirty="0" smtClean="0">
                <a:sym typeface="Wingdings" pitchFamily="2" charset="2"/>
              </a:rPr>
              <a:t>Demand for iron is ↑to meet the needs of the expanded red cell mass &amp; requirements of developing fetus and </a:t>
            </a:r>
            <a:r>
              <a:rPr lang="en-US" dirty="0" err="1" smtClean="0">
                <a:sym typeface="Wingdings" pitchFamily="2" charset="2"/>
              </a:rPr>
              <a:t>placent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Fetus </a:t>
            </a:r>
            <a:r>
              <a:rPr lang="en-US" dirty="0" smtClean="0">
                <a:sym typeface="Wingdings" pitchFamily="2" charset="2"/>
              </a:rPr>
              <a:t>derives </a:t>
            </a:r>
            <a:r>
              <a:rPr lang="en-US" dirty="0" smtClean="0">
                <a:sym typeface="Wingdings" pitchFamily="2" charset="2"/>
              </a:rPr>
              <a:t>iron from maternal serum by active transport across placenta MAINLY @ last 4 weeks of pregnancy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09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ANEMIA</a:t>
            </a:r>
          </a:p>
          <a:p>
            <a:pPr marL="0" indent="0" algn="ctr">
              <a:buNone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BALANCE </a:t>
            </a:r>
            <a:r>
              <a:rPr lang="en-US" dirty="0" smtClean="0"/>
              <a:t>OF BOTH PRODUCTION AND LOSS!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74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Anemia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256668"/>
              </p:ext>
            </p:extLst>
          </p:nvPr>
        </p:nvGraphicFramePr>
        <p:xfrm>
          <a:off x="838200" y="1397000"/>
          <a:ext cx="7467600" cy="4978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Decreased</a:t>
                      </a:r>
                      <a:r>
                        <a:rPr lang="en-US" sz="2800" baseline="0" dirty="0" smtClean="0"/>
                        <a:t> Production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Increased Production</a:t>
                      </a:r>
                      <a:endParaRPr lang="en-US" sz="2800" dirty="0"/>
                    </a:p>
                  </a:txBody>
                  <a:tcPr/>
                </a:tc>
              </a:tr>
              <a:tr h="7958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Iron Deficiency</a:t>
                      </a:r>
                      <a:r>
                        <a:rPr lang="en-US" sz="2400" baseline="0" dirty="0" smtClean="0"/>
                        <a:t> Anemia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Hemolytic Anemia</a:t>
                      </a:r>
                      <a:r>
                        <a:rPr lang="en-US" sz="2400" baseline="0" dirty="0" smtClean="0"/>
                        <a:t> (Thalassemia)</a:t>
                      </a:r>
                      <a:endParaRPr lang="en-US" sz="2400" dirty="0"/>
                    </a:p>
                  </a:txBody>
                  <a:tcPr/>
                </a:tc>
              </a:tr>
              <a:tr h="795867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Folate</a:t>
                      </a:r>
                      <a:r>
                        <a:rPr lang="en-US" sz="2400" dirty="0" smtClean="0"/>
                        <a:t> Deficiency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Chronic blood loss</a:t>
                      </a:r>
                      <a:endParaRPr lang="en-US" sz="2400" dirty="0"/>
                    </a:p>
                  </a:txBody>
                  <a:tcPr/>
                </a:tc>
              </a:tr>
              <a:tr h="7958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Vitamin B12 Deficiency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7958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Bone marrow Failure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7958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Chronic Illness</a:t>
                      </a:r>
                      <a:r>
                        <a:rPr lang="en-US" sz="2400" baseline="0" dirty="0" smtClean="0"/>
                        <a:t> (</a:t>
                      </a:r>
                      <a:r>
                        <a:rPr lang="en-US" sz="2400" baseline="0" dirty="0" err="1" smtClean="0"/>
                        <a:t>eg</a:t>
                      </a:r>
                      <a:r>
                        <a:rPr lang="en-US" sz="2400" baseline="0" dirty="0" smtClean="0"/>
                        <a:t>, malignancy)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878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DEFICIENCY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Commonest anemia in pregnancy</a:t>
            </a:r>
          </a:p>
          <a:p>
            <a:r>
              <a:rPr lang="en-US" dirty="0"/>
              <a:t>P</a:t>
            </a:r>
            <a:r>
              <a:rPr lang="en-US" dirty="0" smtClean="0"/>
              <a:t>hysiological iron requirements are 3x higher in pregnancy, with increasing demand as pregnancy advances</a:t>
            </a:r>
          </a:p>
          <a:p>
            <a:r>
              <a:rPr lang="en-US" dirty="0" smtClean="0"/>
              <a:t>Inadequate dietary supplement</a:t>
            </a:r>
          </a:p>
          <a:p>
            <a:r>
              <a:rPr lang="en-US" dirty="0" smtClean="0"/>
              <a:t>Ineffective absorption </a:t>
            </a:r>
          </a:p>
          <a:p>
            <a:r>
              <a:rPr lang="en-US" dirty="0" smtClean="0"/>
              <a:t>Increased iron loss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3810000"/>
            <a:ext cx="386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15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RICH FOOD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Dark-green leafy vegetables</a:t>
            </a:r>
          </a:p>
          <a:p>
            <a:r>
              <a:rPr lang="en-MY" dirty="0"/>
              <a:t>Iron-fortified cereals </a:t>
            </a:r>
            <a:r>
              <a:rPr lang="en-MY" dirty="0" err="1"/>
              <a:t>wholegrains</a:t>
            </a:r>
            <a:r>
              <a:rPr lang="en-MY" dirty="0"/>
              <a:t> </a:t>
            </a:r>
            <a:r>
              <a:rPr lang="en-MY" dirty="0" err="1"/>
              <a:t>eg</a:t>
            </a:r>
            <a:r>
              <a:rPr lang="en-MY" dirty="0"/>
              <a:t> brown rice </a:t>
            </a:r>
          </a:p>
          <a:p>
            <a:r>
              <a:rPr lang="en-MY" dirty="0"/>
              <a:t>Beans, </a:t>
            </a:r>
            <a:r>
              <a:rPr lang="en-MY" dirty="0" err="1"/>
              <a:t>peas,soya</a:t>
            </a:r>
            <a:r>
              <a:rPr lang="en-MY" dirty="0"/>
              <a:t> bean </a:t>
            </a:r>
          </a:p>
          <a:p>
            <a:r>
              <a:rPr lang="en-MY" dirty="0" err="1"/>
              <a:t>Nuts,peanut</a:t>
            </a:r>
            <a:r>
              <a:rPr lang="en-MY" dirty="0"/>
              <a:t> butter </a:t>
            </a:r>
          </a:p>
          <a:p>
            <a:r>
              <a:rPr lang="en-MY" dirty="0"/>
              <a:t>Meat and fish</a:t>
            </a:r>
          </a:p>
          <a:p>
            <a:r>
              <a:rPr lang="en-MY" dirty="0" err="1"/>
              <a:t>Oatmeals</a:t>
            </a:r>
            <a:endParaRPr lang="en-MY" dirty="0"/>
          </a:p>
          <a:p>
            <a:r>
              <a:rPr lang="en-MY" dirty="0"/>
              <a:t>Spinach</a:t>
            </a:r>
          </a:p>
          <a:p>
            <a:r>
              <a:rPr lang="en-MY" dirty="0"/>
              <a:t>Apricots </a:t>
            </a:r>
          </a:p>
          <a:p>
            <a:r>
              <a:rPr lang="en-MY" dirty="0"/>
              <a:t>Prunes </a:t>
            </a:r>
          </a:p>
          <a:p>
            <a:r>
              <a:rPr lang="en-MY" dirty="0"/>
              <a:t>Raisins </a:t>
            </a:r>
          </a:p>
          <a:p>
            <a:endParaRPr lang="en-MY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95600"/>
            <a:ext cx="457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573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IMPAIRED IRON ABSORPTION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Tea and coffee </a:t>
            </a:r>
          </a:p>
          <a:p>
            <a:r>
              <a:rPr lang="en-MY" dirty="0"/>
              <a:t>Calcium, found in dairy products                                     such as milk </a:t>
            </a:r>
          </a:p>
          <a:p>
            <a:r>
              <a:rPr lang="en-MY" dirty="0"/>
              <a:t>Antacids (medication to </a:t>
            </a:r>
            <a:r>
              <a:rPr lang="en-MY" dirty="0" smtClean="0"/>
              <a:t>help relieve </a:t>
            </a:r>
            <a:r>
              <a:rPr lang="en-MY" dirty="0"/>
              <a:t>indigestion) </a:t>
            </a:r>
          </a:p>
          <a:p>
            <a:r>
              <a:rPr lang="en-MY" dirty="0"/>
              <a:t>Proton pump inhibitors (PPIs), which affect the production of acid in your stomach </a:t>
            </a:r>
          </a:p>
          <a:p>
            <a:r>
              <a:rPr lang="en-MY" dirty="0"/>
              <a:t>Some wholegrain cereals                                                           </a:t>
            </a:r>
            <a:r>
              <a:rPr lang="en-MY" dirty="0" smtClean="0"/>
              <a:t>contained </a:t>
            </a:r>
            <a:r>
              <a:rPr lang="en-MY" dirty="0" err="1"/>
              <a:t>phytic</a:t>
            </a:r>
            <a:r>
              <a:rPr lang="en-MY" dirty="0"/>
              <a:t> acid</a:t>
            </a:r>
          </a:p>
          <a:p>
            <a:endParaRPr lang="en-MY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62400"/>
            <a:ext cx="2895600" cy="275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371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FBC </a:t>
            </a:r>
            <a:r>
              <a:rPr lang="en-US" sz="4400" b="1" dirty="0" err="1" smtClean="0">
                <a:solidFill>
                  <a:srgbClr val="FF0000"/>
                </a:solidFill>
              </a:rPr>
              <a:t>FBC</a:t>
            </a:r>
            <a:r>
              <a:rPr lang="en-US" sz="4400" b="1" dirty="0" smtClean="0">
                <a:solidFill>
                  <a:srgbClr val="FF0000"/>
                </a:solidFill>
              </a:rPr>
              <a:t> FBC!!!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2800" dirty="0" smtClean="0"/>
              <a:t>Low </a:t>
            </a:r>
            <a:r>
              <a:rPr lang="en-US" sz="2800" dirty="0" err="1" smtClean="0"/>
              <a:t>Hb</a:t>
            </a:r>
            <a:endParaRPr lang="en-US" sz="2800" dirty="0" smtClean="0"/>
          </a:p>
          <a:p>
            <a:pPr algn="just"/>
            <a:r>
              <a:rPr lang="en-US" sz="2800" dirty="0" smtClean="0"/>
              <a:t>Low MCH</a:t>
            </a:r>
          </a:p>
          <a:p>
            <a:pPr algn="just"/>
            <a:r>
              <a:rPr lang="en-US" sz="2800" dirty="0" smtClean="0"/>
              <a:t>Low MCV</a:t>
            </a:r>
          </a:p>
          <a:p>
            <a:pPr algn="just"/>
            <a:r>
              <a:rPr lang="en-US" sz="2800" dirty="0" smtClean="0"/>
              <a:t>Low serum ferritin</a:t>
            </a:r>
          </a:p>
          <a:p>
            <a:pPr algn="just"/>
            <a:r>
              <a:rPr lang="en-US" sz="2800" dirty="0" smtClean="0"/>
              <a:t>Low TIBC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5937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91</TotalTime>
  <Words>659</Words>
  <Application>Microsoft Office PowerPoint</Application>
  <PresentationFormat>On-screen Show (4:3)</PresentationFormat>
  <Paragraphs>127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Clarity</vt:lpstr>
      <vt:lpstr>Anemia in Pregnancy</vt:lpstr>
      <vt:lpstr>What is Anemia</vt:lpstr>
      <vt:lpstr>Metabolism of Iron</vt:lpstr>
      <vt:lpstr>PowerPoint Presentation</vt:lpstr>
      <vt:lpstr>Types of Anemia</vt:lpstr>
      <vt:lpstr>IRON DEFICIENCY ANEMIA</vt:lpstr>
      <vt:lpstr>IRON RICH FOOD</vt:lpstr>
      <vt:lpstr>IMPAIRED IRON ABSORPTION</vt:lpstr>
      <vt:lpstr>Investigations</vt:lpstr>
      <vt:lpstr>Complications IF Untreated</vt:lpstr>
      <vt:lpstr>Management</vt:lpstr>
      <vt:lpstr>Antenatal Managment</vt:lpstr>
      <vt:lpstr>PowerPoint Presentation</vt:lpstr>
      <vt:lpstr>PowerPoint Presentation</vt:lpstr>
      <vt:lpstr>WHAT IF Hb DOESN’T INCREASE?? </vt:lpstr>
      <vt:lpstr>Thalassaemia</vt:lpstr>
      <vt:lpstr>Parenteral Iron</vt:lpstr>
      <vt:lpstr>Blood Transfusion</vt:lpstr>
      <vt:lpstr>INTRAPARTUM MANAGEMENT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Anemia in Pregnancy</dc:title>
  <dc:creator>SueMarie</dc:creator>
  <cp:lastModifiedBy>UseR</cp:lastModifiedBy>
  <cp:revision>12</cp:revision>
  <dcterms:created xsi:type="dcterms:W3CDTF">2014-04-02T01:40:31Z</dcterms:created>
  <dcterms:modified xsi:type="dcterms:W3CDTF">2014-04-04T09:27:09Z</dcterms:modified>
</cp:coreProperties>
</file>