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84" autoAdjust="0"/>
    <p:restoredTop sz="94660"/>
  </p:normalViewPr>
  <p:slideViewPr>
    <p:cSldViewPr>
      <p:cViewPr>
        <p:scale>
          <a:sx n="76" d="100"/>
          <a:sy n="76" d="100"/>
        </p:scale>
        <p:origin x="-1170"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A5DA0-EC1D-46D2-AD9E-4446C173EB2A}" type="datetimeFigureOut">
              <a:rPr lang="en-US" smtClean="0"/>
              <a:pPr/>
              <a:t>10/8/2014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3809E7-A95A-4302-8E25-D12F9A9ED557}" type="slidenum">
              <a:rPr lang="en-US" smtClean="0"/>
              <a:pPr/>
              <a:t>‹#›</a:t>
            </a:fld>
            <a:endParaRPr lang="en-US"/>
          </a:p>
        </p:txBody>
      </p:sp>
    </p:spTree>
    <p:extLst>
      <p:ext uri="{BB962C8B-B14F-4D97-AF65-F5344CB8AC3E}">
        <p14:creationId xmlns:p14="http://schemas.microsoft.com/office/powerpoint/2010/main" val="3507299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75380A7E-82DE-4406-9096-C8D1B960EB34}" type="datetimeFigureOut">
              <a:rPr lang="en-US" smtClean="0"/>
              <a:pPr/>
              <a:t>10/8/2014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782863E-CFC3-48FC-A305-37DE18C5685F}"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380A7E-82DE-4406-9096-C8D1B960EB34}" type="datetimeFigureOut">
              <a:rPr lang="en-US" smtClean="0"/>
              <a:pPr/>
              <a:t>10/8/2014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82863E-CFC3-48FC-A305-37DE18C568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380A7E-82DE-4406-9096-C8D1B960EB34}" type="datetimeFigureOut">
              <a:rPr lang="en-US" smtClean="0"/>
              <a:pPr/>
              <a:t>10/8/2014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82863E-CFC3-48FC-A305-37DE18C568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380A7E-82DE-4406-9096-C8D1B960EB34}" type="datetimeFigureOut">
              <a:rPr lang="en-US" smtClean="0"/>
              <a:pPr/>
              <a:t>10/8/2014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82863E-CFC3-48FC-A305-37DE18C568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5380A7E-82DE-4406-9096-C8D1B960EB34}" type="datetimeFigureOut">
              <a:rPr lang="en-US" smtClean="0"/>
              <a:pPr/>
              <a:t>10/8/2014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82863E-CFC3-48FC-A305-37DE18C5685F}"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5380A7E-82DE-4406-9096-C8D1B960EB34}" type="datetimeFigureOut">
              <a:rPr lang="en-US" smtClean="0"/>
              <a:pPr/>
              <a:t>10/8/2014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82863E-CFC3-48FC-A305-37DE18C568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5380A7E-82DE-4406-9096-C8D1B960EB34}" type="datetimeFigureOut">
              <a:rPr lang="en-US" smtClean="0"/>
              <a:pPr/>
              <a:t>10/8/2014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782863E-CFC3-48FC-A305-37DE18C5685F}"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5380A7E-82DE-4406-9096-C8D1B960EB34}" type="datetimeFigureOut">
              <a:rPr lang="en-US" smtClean="0"/>
              <a:pPr/>
              <a:t>10/8/2014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782863E-CFC3-48FC-A305-37DE18C568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5380A7E-82DE-4406-9096-C8D1B960EB34}" type="datetimeFigureOut">
              <a:rPr lang="en-US" smtClean="0"/>
              <a:pPr/>
              <a:t>10/8/2014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782863E-CFC3-48FC-A305-37DE18C568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5380A7E-82DE-4406-9096-C8D1B960EB34}" type="datetimeFigureOut">
              <a:rPr lang="en-US" smtClean="0"/>
              <a:pPr/>
              <a:t>10/8/2014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82863E-CFC3-48FC-A305-37DE18C568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75380A7E-82DE-4406-9096-C8D1B960EB34}" type="datetimeFigureOut">
              <a:rPr lang="en-US" smtClean="0"/>
              <a:pPr/>
              <a:t>10/8/2014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782863E-CFC3-48FC-A305-37DE18C568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5380A7E-82DE-4406-9096-C8D1B960EB34}" type="datetimeFigureOut">
              <a:rPr lang="en-US" smtClean="0"/>
              <a:pPr/>
              <a:t>10/8/2014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782863E-CFC3-48FC-A305-37DE18C5685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Strain_(biology)" TargetMode="External"/><Relationship Id="rId7" Type="http://schemas.openxmlformats.org/officeDocument/2006/relationships/image" Target="../media/image3.jpeg"/><Relationship Id="rId2" Type="http://schemas.openxmlformats.org/officeDocument/2006/relationships/hyperlink" Target="http://en.wikipedia.org/wiki/Enterohemorrhagic" TargetMode="External"/><Relationship Id="rId1" Type="http://schemas.openxmlformats.org/officeDocument/2006/relationships/slideLayout" Target="../slideLayouts/slideLayout2.xml"/><Relationship Id="rId6" Type="http://schemas.openxmlformats.org/officeDocument/2006/relationships/hyperlink" Target="http://en.wikipedia.org/wiki/Flagellum" TargetMode="External"/><Relationship Id="rId5" Type="http://schemas.openxmlformats.org/officeDocument/2006/relationships/hyperlink" Target="http://en.wikipedia.org/wiki/Somatic_antigen" TargetMode="External"/><Relationship Id="rId4" Type="http://schemas.openxmlformats.org/officeDocument/2006/relationships/hyperlink" Target="http://en.wikipedia.org/wiki/Escherichia_coli"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Beef" TargetMode="External"/><Relationship Id="rId2" Type="http://schemas.openxmlformats.org/officeDocument/2006/relationships/hyperlink" Target="http://en.wikipedia.org/wiki/Fecal-oral_route" TargetMode="External"/><Relationship Id="rId1" Type="http://schemas.openxmlformats.org/officeDocument/2006/relationships/slideLayout" Target="../slideLayouts/slideLayout2.xml"/><Relationship Id="rId4" Type="http://schemas.openxmlformats.org/officeDocument/2006/relationships/hyperlink" Target="http://en.wikipedia.org/wiki/Pork"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Escherichia.coli</a:t>
            </a:r>
            <a:r>
              <a:rPr lang="en-US" dirty="0" smtClean="0"/>
              <a:t> O157:H7</a:t>
            </a:r>
            <a:endParaRPr lang="en-US" dirty="0"/>
          </a:p>
        </p:txBody>
      </p:sp>
      <p:sp>
        <p:nvSpPr>
          <p:cNvPr id="3" name="Subtitle 2"/>
          <p:cNvSpPr>
            <a:spLocks noGrp="1"/>
          </p:cNvSpPr>
          <p:nvPr>
            <p:ph type="subTitle" idx="1"/>
          </p:nvPr>
        </p:nvSpPr>
        <p:spPr/>
        <p:txBody>
          <a:bodyPr/>
          <a:lstStyle/>
          <a:p>
            <a:r>
              <a:rPr lang="en-US" dirty="0" smtClean="0"/>
              <a:t>Food Poisoning caused by</a:t>
            </a:r>
          </a:p>
          <a:p>
            <a:r>
              <a:rPr lang="en-US" dirty="0" err="1" smtClean="0"/>
              <a:t>E.coli</a:t>
            </a:r>
            <a:r>
              <a:rPr lang="en-US" dirty="0" smtClean="0"/>
              <a:t> O157:H7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a:xfrm>
            <a:off x="914400" y="457200"/>
            <a:ext cx="7772400" cy="5898360"/>
          </a:xfrm>
        </p:spPr>
        <p:txBody>
          <a:bodyPr>
            <a:normAutofit fontScale="92500" lnSpcReduction="20000"/>
          </a:bodyPr>
          <a:lstStyle/>
          <a:p>
            <a:r>
              <a:rPr lang="en-US" b="1" dirty="0" smtClean="0"/>
              <a:t>Results.</a:t>
            </a:r>
            <a:r>
              <a:rPr lang="en-US" dirty="0" smtClean="0"/>
              <a:t>  —Illness was significantly associated with drinking one brand of apple cider. Thirteen (72%) of 18 patients but only 16 (33%) of 49 controls reported drinking apple cider in the week before illness began (odds ratio [OR], 8.3; 95% confidence interval [CI], 1.8 to 39.7). Among those who drank cider, 12 (92%) of 13 patients compared with two (13%) of 16 controls drank cider from cider mill A (lower 95% CI, 2.9; </a:t>
            </a:r>
            <a:r>
              <a:rPr lang="en-US" i="1" dirty="0" smtClean="0"/>
              <a:t>P</a:t>
            </a:r>
            <a:r>
              <a:rPr lang="en-US" dirty="0" smtClean="0"/>
              <a:t>&lt;.01). This mill pressed cider in a manner similar to that used by other small cider producers: apples were not washed, cider was not pasteurized, and no preservatives were added. In the laboratory, </a:t>
            </a:r>
            <a:r>
              <a:rPr lang="en-US" i="1" dirty="0" smtClean="0"/>
              <a:t>E coli</a:t>
            </a:r>
            <a:r>
              <a:rPr lang="en-US" dirty="0" smtClean="0"/>
              <a:t> O1 57:H7 organisms survived for 20 days in unpreserved refrigerated apple cider. Addition of sodium benzoate 0.1% reduced survival to less than 7 days.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a:xfrm>
            <a:off x="914400" y="228600"/>
            <a:ext cx="7772400" cy="6126960"/>
          </a:xfrm>
        </p:spPr>
        <p:txBody>
          <a:bodyPr/>
          <a:lstStyle/>
          <a:p>
            <a:r>
              <a:rPr lang="en-US" b="1" dirty="0" smtClean="0"/>
              <a:t>Conclusions.</a:t>
            </a:r>
            <a:r>
              <a:rPr lang="en-US" dirty="0" smtClean="0"/>
              <a:t>  —Fresh-pressed, unpreserved apple cider can transmit </a:t>
            </a:r>
            <a:r>
              <a:rPr lang="en-US" i="1" dirty="0" smtClean="0"/>
              <a:t>E coli</a:t>
            </a:r>
            <a:r>
              <a:rPr lang="en-US" dirty="0" smtClean="0"/>
              <a:t> O157:H7 organisms, which cause severe infections. Risk of transmission can be reduced by washing and brushing apples before pressing, and preserving cider with sodium benzoate. Consumers can reduce their risk by only drinking cider made from apples that have been washed and brushed.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392936"/>
          </a:xfrm>
        </p:spPr>
        <p:txBody>
          <a:bodyPr/>
          <a:lstStyle/>
          <a:p>
            <a:r>
              <a:rPr lang="en-US" sz="2400" i="1" u="sng" dirty="0" smtClean="0"/>
              <a:t>Research Article 2:</a:t>
            </a:r>
            <a:r>
              <a:rPr lang="en-US" sz="2400" b="1" i="1" u="sng" dirty="0" smtClean="0"/>
              <a:t> </a:t>
            </a:r>
            <a:r>
              <a:rPr lang="en-US" sz="2400" b="1" dirty="0" smtClean="0"/>
              <a:t>A Waterborne Outbreak in Missouri of Escherichia coli O157:H7 Associated with Bloody Diarrhea and Death</a:t>
            </a:r>
            <a:br>
              <a:rPr lang="en-US" sz="2400" b="1" dirty="0" smtClean="0"/>
            </a:br>
            <a:endParaRPr lang="en-US" sz="2400" b="1" dirty="0"/>
          </a:p>
        </p:txBody>
      </p:sp>
      <p:sp>
        <p:nvSpPr>
          <p:cNvPr id="3" name="Content Placeholder 2"/>
          <p:cNvSpPr>
            <a:spLocks noGrp="1"/>
          </p:cNvSpPr>
          <p:nvPr>
            <p:ph idx="1"/>
          </p:nvPr>
        </p:nvSpPr>
        <p:spPr/>
        <p:txBody>
          <a:bodyPr>
            <a:normAutofit/>
          </a:bodyPr>
          <a:lstStyle/>
          <a:p>
            <a:pPr fontAlgn="base"/>
            <a:r>
              <a:rPr lang="en-US" dirty="0" smtClean="0"/>
              <a:t> </a:t>
            </a:r>
            <a:r>
              <a:rPr lang="en-US" b="1" i="1" dirty="0" smtClean="0"/>
              <a:t>Objective: </a:t>
            </a:r>
            <a:r>
              <a:rPr lang="en-US" dirty="0" smtClean="0"/>
              <a:t>To describe and determine the source of a large outbreak of </a:t>
            </a:r>
            <a:r>
              <a:rPr lang="en-US" i="1" dirty="0" smtClean="0"/>
              <a:t>Escherichia coli</a:t>
            </a:r>
            <a:r>
              <a:rPr lang="en-US" dirty="0" smtClean="0"/>
              <a:t> O157:H7 (ECO157) infections in Missouri.</a:t>
            </a:r>
          </a:p>
          <a:p>
            <a:pPr fontAlgn="base"/>
            <a:r>
              <a:rPr lang="en-US" dirty="0" smtClean="0"/>
              <a:t> </a:t>
            </a:r>
            <a:r>
              <a:rPr lang="en-US" b="1" i="1" dirty="0" smtClean="0"/>
              <a:t>Design:</a:t>
            </a:r>
            <a:r>
              <a:rPr lang="en-US" dirty="0" smtClean="0"/>
              <a:t> A case-control study and a household survey.</a:t>
            </a:r>
          </a:p>
          <a:p>
            <a:pPr fontAlgn="base"/>
            <a:r>
              <a:rPr lang="en-US" b="1" i="1" dirty="0" smtClean="0"/>
              <a:t>Setting:</a:t>
            </a:r>
            <a:r>
              <a:rPr lang="en-US" dirty="0" smtClean="0"/>
              <a:t> A small city in a rural Missouri township that had an </a:t>
            </a:r>
            <a:r>
              <a:rPr lang="en-US" dirty="0" err="1" smtClean="0"/>
              <a:t>unchlorinated</a:t>
            </a:r>
            <a:r>
              <a:rPr lang="en-US" dirty="0" smtClean="0"/>
              <a:t> water supply.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a:xfrm>
            <a:off x="914400" y="685800"/>
            <a:ext cx="7772400" cy="5669760"/>
          </a:xfrm>
        </p:spPr>
        <p:txBody>
          <a:bodyPr>
            <a:noAutofit/>
          </a:bodyPr>
          <a:lstStyle/>
          <a:p>
            <a:r>
              <a:rPr lang="en-US" sz="3200" b="1" i="1" dirty="0" smtClean="0"/>
              <a:t>Patients:</a:t>
            </a:r>
            <a:r>
              <a:rPr lang="en-US" sz="3200" dirty="0" smtClean="0"/>
              <a:t> Case patients were residents of or visitors to </a:t>
            </a:r>
            <a:r>
              <a:rPr lang="en-US" sz="3200" dirty="0" err="1" smtClean="0"/>
              <a:t>Burdine</a:t>
            </a:r>
            <a:r>
              <a:rPr lang="en-US" sz="3200" dirty="0" smtClean="0"/>
              <a:t> Township with bloody diarrhea or diarrhea and abdominal cramps occurring between 15 December 1989 and 20 January 1990.</a:t>
            </a:r>
            <a:endParaRPr lang="en-US" sz="3200" b="1" i="1" dirty="0" smtClean="0"/>
          </a:p>
          <a:p>
            <a:r>
              <a:rPr lang="en-US" sz="3200" b="1" i="1" dirty="0" smtClean="0"/>
              <a:t>Measurements: </a:t>
            </a:r>
            <a:r>
              <a:rPr lang="en-US" sz="3200" i="1" dirty="0" smtClean="0"/>
              <a:t>Escherichia coli</a:t>
            </a:r>
            <a:r>
              <a:rPr lang="en-US" sz="3200" dirty="0" smtClean="0"/>
              <a:t> O157 H7 was isolated from 21 stool specimens. All isolates were resistant to </a:t>
            </a:r>
            <a:r>
              <a:rPr lang="en-US" sz="3200" dirty="0" err="1" smtClean="0"/>
              <a:t>sulfisoxazole</a:t>
            </a:r>
            <a:r>
              <a:rPr lang="en-US" sz="3200" dirty="0" smtClean="0"/>
              <a:t>, tetracycline, and streptomycin; produced Shiga-like toxins I and II; and had one 60-megadalton plasmid.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a:xfrm>
            <a:off x="914400" y="381000"/>
            <a:ext cx="7772400" cy="5974560"/>
          </a:xfrm>
        </p:spPr>
        <p:txBody>
          <a:bodyPr>
            <a:normAutofit fontScale="85000" lnSpcReduction="20000"/>
          </a:bodyPr>
          <a:lstStyle/>
          <a:p>
            <a:r>
              <a:rPr lang="en-US" sz="3200" b="1" i="1" dirty="0" smtClean="0"/>
              <a:t>Results:</a:t>
            </a:r>
            <a:r>
              <a:rPr lang="en-US" sz="3200" dirty="0" smtClean="0"/>
              <a:t> Among the 243 case patients, 86 had bloody stools, 32 were hospitalized, 4 died, and 2 had the hemolytic uremic syndrome. In the case-control study, no food was associated with illness, but ill persons had drunk more municipal water than had controls (</a:t>
            </a:r>
            <a:r>
              <a:rPr lang="en-US" sz="3200" i="1" dirty="0" smtClean="0"/>
              <a:t>P</a:t>
            </a:r>
            <a:r>
              <a:rPr lang="en-US" sz="3200" dirty="0" smtClean="0"/>
              <a:t> = 0.04). The survey showed that, during the peak of the outbreak, bloody diarrhea was 18.2 times more likely to occur in persons living inside the city and using municipal water than in persons living outside the city and using private well water (</a:t>
            </a:r>
            <a:r>
              <a:rPr lang="en-US" sz="3200" i="1" dirty="0" smtClean="0"/>
              <a:t>P</a:t>
            </a:r>
            <a:r>
              <a:rPr lang="en-US" sz="3200" dirty="0" smtClean="0"/>
              <a:t> = 0.001). Shortly before the peak of the outbreak, 45 water meters were replaced, and two water mains ruptured. The number of new cases declined rapidly after residents were ordered to boil water and after chlorination of the water supply.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a:xfrm>
            <a:off x="914400" y="381000"/>
            <a:ext cx="7772400" cy="5974560"/>
          </a:xfrm>
        </p:spPr>
        <p:txBody>
          <a:bodyPr>
            <a:normAutofit fontScale="92500" lnSpcReduction="20000"/>
          </a:bodyPr>
          <a:lstStyle/>
          <a:p>
            <a:r>
              <a:rPr lang="en-US" b="1" i="1" dirty="0" smtClean="0"/>
              <a:t>Conclusions</a:t>
            </a:r>
            <a:r>
              <a:rPr lang="en-US" i="1" dirty="0" smtClean="0"/>
              <a:t>:</a:t>
            </a:r>
            <a:r>
              <a:rPr lang="en-US" dirty="0" smtClean="0"/>
              <a:t> This was the largest outbreak </a:t>
            </a:r>
            <a:r>
              <a:rPr lang="en-US" smtClean="0"/>
              <a:t>of ECO157H7 </a:t>
            </a:r>
            <a:r>
              <a:rPr lang="en-US" dirty="0" smtClean="0"/>
              <a:t>infections, the first due to a multiply resistant organism, and the first shown to be transmitted by water. System-wide chlorination as well as </a:t>
            </a:r>
            <a:r>
              <a:rPr lang="en-US" dirty="0" err="1" smtClean="0"/>
              <a:t>hyperchlorination</a:t>
            </a:r>
            <a:r>
              <a:rPr lang="en-US" dirty="0" smtClean="0"/>
              <a:t> during repairs might have prevented this outbreak. Both bloody and </a:t>
            </a:r>
            <a:r>
              <a:rPr lang="en-US" dirty="0" err="1" smtClean="0"/>
              <a:t>nonbloody</a:t>
            </a:r>
            <a:r>
              <a:rPr lang="en-US" dirty="0" smtClean="0"/>
              <a:t> diarrhea may be common manifestations of this infection, which is probably </a:t>
            </a:r>
            <a:r>
              <a:rPr lang="en-US" dirty="0" err="1" smtClean="0"/>
              <a:t>underdiagnosed</a:t>
            </a:r>
            <a:r>
              <a:rPr lang="en-US" dirty="0" smtClean="0"/>
              <a:t> because of the failure of routine stool cultures to identify the organism. Cities with deteriorating water systems using untreated water risk widespread illness from contaminated drinking water.</a:t>
            </a:r>
          </a:p>
          <a:p>
            <a:r>
              <a:rPr lang="en-US" dirty="0" smtClean="0"/>
              <a:t>                                                       </a:t>
            </a:r>
            <a:r>
              <a:rPr lang="en-US" sz="1800" dirty="0" smtClean="0"/>
              <a:t>Presented by: </a:t>
            </a:r>
          </a:p>
          <a:p>
            <a:pPr>
              <a:buNone/>
            </a:pPr>
            <a:r>
              <a:rPr lang="en-US" sz="1800" dirty="0" smtClean="0"/>
              <a:t>                                                                                                                      </a:t>
            </a:r>
            <a:r>
              <a:rPr lang="en-US" sz="1800" dirty="0" err="1" smtClean="0"/>
              <a:t>Rohama</a:t>
            </a:r>
            <a:r>
              <a:rPr lang="en-US" sz="1800" dirty="0" smtClean="0"/>
              <a:t> </a:t>
            </a:r>
            <a:r>
              <a:rPr lang="en-US" sz="1800" dirty="0" err="1" smtClean="0"/>
              <a:t>Ejaz</a:t>
            </a:r>
            <a:endParaRPr lang="en-US" sz="1800" dirty="0" smtClean="0"/>
          </a:p>
          <a:p>
            <a:pPr>
              <a:buNone/>
            </a:pPr>
            <a:r>
              <a:rPr lang="en-US" sz="1800" dirty="0" smtClean="0"/>
              <a:t>                                                                                                                     </a:t>
            </a:r>
            <a:r>
              <a:rPr lang="en-US" sz="1700" dirty="0" smtClean="0"/>
              <a:t>(MSMIB02123012</a:t>
            </a:r>
            <a:r>
              <a:rPr lang="en-US" sz="1800"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i="1" dirty="0" err="1"/>
              <a:t>Referencec</a:t>
            </a:r>
            <a:r>
              <a:rPr lang="en-US" sz="3200" i="1"/>
              <a:t> : www.slideshare.com</a:t>
            </a:r>
          </a:p>
          <a:p>
            <a:endParaRPr lang="en-US"/>
          </a:p>
        </p:txBody>
      </p:sp>
    </p:spTree>
    <p:extLst>
      <p:ext uri="{BB962C8B-B14F-4D97-AF65-F5344CB8AC3E}">
        <p14:creationId xmlns:p14="http://schemas.microsoft.com/office/powerpoint/2010/main" val="3910940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914400" y="1143000"/>
            <a:ext cx="7772400" cy="5212560"/>
          </a:xfrm>
        </p:spPr>
        <p:txBody>
          <a:bodyPr>
            <a:normAutofit/>
          </a:bodyPr>
          <a:lstStyle/>
          <a:p>
            <a:endParaRPr lang="en-US" dirty="0" smtClean="0"/>
          </a:p>
          <a:p>
            <a:r>
              <a:rPr lang="en-US" i="1" dirty="0" smtClean="0"/>
              <a:t>Escherichia coli (E. coli)</a:t>
            </a:r>
            <a:r>
              <a:rPr lang="en-US" dirty="0" smtClean="0"/>
              <a:t> are</a:t>
            </a:r>
          </a:p>
          <a:p>
            <a:pPr>
              <a:buNone/>
            </a:pPr>
            <a:r>
              <a:rPr lang="en-US" dirty="0" smtClean="0"/>
              <a:t>    bacteria that live naturally in</a:t>
            </a:r>
          </a:p>
          <a:p>
            <a:pPr>
              <a:buNone/>
            </a:pPr>
            <a:r>
              <a:rPr lang="en-US" dirty="0" smtClean="0"/>
              <a:t>    the intestines of cattle, poultry and other animals</a:t>
            </a:r>
          </a:p>
          <a:p>
            <a:r>
              <a:rPr lang="en-US" dirty="0" smtClean="0"/>
              <a:t> However, certain types (or strains)  of </a:t>
            </a:r>
            <a:r>
              <a:rPr lang="en-US" i="1" dirty="0" err="1" smtClean="0"/>
              <a:t>E.coli</a:t>
            </a:r>
            <a:r>
              <a:rPr lang="en-US" dirty="0" smtClean="0"/>
              <a:t> can cause food poisoning. One strain (</a:t>
            </a:r>
            <a:r>
              <a:rPr lang="en-US" i="1" dirty="0" smtClean="0"/>
              <a:t>E. coli</a:t>
            </a:r>
            <a:r>
              <a:rPr lang="en-US" dirty="0" smtClean="0"/>
              <a:t>O157:H7) can cause a severe case of food poisoning</a:t>
            </a:r>
          </a:p>
        </p:txBody>
      </p:sp>
      <p:pic>
        <p:nvPicPr>
          <p:cNvPr id="4" name="Picture 3" descr="ecoli.jpg"/>
          <p:cNvPicPr>
            <a:picLocks noChangeAspect="1"/>
          </p:cNvPicPr>
          <p:nvPr/>
        </p:nvPicPr>
        <p:blipFill>
          <a:blip r:embed="rId2" cstate="print"/>
          <a:stretch>
            <a:fillRect/>
          </a:stretch>
        </p:blipFill>
        <p:spPr>
          <a:xfrm>
            <a:off x="6019800" y="185651"/>
            <a:ext cx="2859121" cy="244324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E.Coli</a:t>
            </a:r>
            <a:r>
              <a:rPr lang="en-US" dirty="0" smtClean="0"/>
              <a:t> O157:H7</a:t>
            </a:r>
            <a:endParaRPr lang="en-US" dirty="0"/>
          </a:p>
        </p:txBody>
      </p:sp>
      <p:sp>
        <p:nvSpPr>
          <p:cNvPr id="3" name="Content Placeholder 2"/>
          <p:cNvSpPr>
            <a:spLocks noGrp="1"/>
          </p:cNvSpPr>
          <p:nvPr>
            <p:ph idx="1"/>
          </p:nvPr>
        </p:nvSpPr>
        <p:spPr/>
        <p:txBody>
          <a:bodyPr>
            <a:normAutofit/>
          </a:bodyPr>
          <a:lstStyle/>
          <a:p>
            <a:r>
              <a:rPr lang="en-US" dirty="0" smtClean="0"/>
              <a:t> </a:t>
            </a:r>
            <a:r>
              <a:rPr lang="en-US" dirty="0" err="1" smtClean="0">
                <a:hlinkClick r:id="rId2" tooltip="Enterohemorrhagic"/>
              </a:rPr>
              <a:t>enterohemorrhagic</a:t>
            </a:r>
            <a:r>
              <a:rPr lang="en-US" dirty="0" smtClean="0"/>
              <a:t>  </a:t>
            </a:r>
            <a:r>
              <a:rPr lang="en-US" dirty="0" smtClean="0">
                <a:hlinkClick r:id="rId3" tooltip="Strain (biology)"/>
              </a:rPr>
              <a:t>strain</a:t>
            </a:r>
            <a:r>
              <a:rPr lang="en-US" dirty="0" smtClean="0"/>
              <a:t> of</a:t>
            </a:r>
          </a:p>
          <a:p>
            <a:pPr>
              <a:buNone/>
            </a:pPr>
            <a:r>
              <a:rPr lang="en-US" dirty="0" smtClean="0"/>
              <a:t>   the bacterium </a:t>
            </a:r>
            <a:r>
              <a:rPr lang="en-US" i="1" dirty="0" smtClean="0">
                <a:hlinkClick r:id="rId4" tooltip="Escherichia coli"/>
              </a:rPr>
              <a:t>Escherichia coli</a:t>
            </a:r>
            <a:endParaRPr lang="en-US" i="1" dirty="0" smtClean="0"/>
          </a:p>
          <a:p>
            <a:pPr>
              <a:buNone/>
            </a:pPr>
            <a:endParaRPr lang="en-US" i="1" dirty="0" smtClean="0"/>
          </a:p>
          <a:p>
            <a:r>
              <a:rPr lang="en-US" dirty="0" smtClean="0"/>
              <a:t>Gram negative, rod shaped  bacterium</a:t>
            </a:r>
          </a:p>
          <a:p>
            <a:r>
              <a:rPr lang="en-US" dirty="0" smtClean="0"/>
              <a:t>The "O" in the name refers </a:t>
            </a:r>
          </a:p>
          <a:p>
            <a:pPr>
              <a:buNone/>
            </a:pPr>
            <a:r>
              <a:rPr lang="en-US" dirty="0" smtClean="0"/>
              <a:t>     to the cell wall (</a:t>
            </a:r>
            <a:r>
              <a:rPr lang="en-US" dirty="0" smtClean="0">
                <a:hlinkClick r:id="rId5" tooltip="Somatic antigen"/>
              </a:rPr>
              <a:t>somatic</a:t>
            </a:r>
            <a:r>
              <a:rPr lang="en-US" dirty="0" smtClean="0"/>
              <a:t>) antigen</a:t>
            </a:r>
          </a:p>
          <a:p>
            <a:pPr>
              <a:buNone/>
            </a:pPr>
            <a:r>
              <a:rPr lang="en-US" dirty="0" smtClean="0"/>
              <a:t>    number, whereas the "H" refers</a:t>
            </a:r>
          </a:p>
          <a:p>
            <a:pPr>
              <a:buNone/>
            </a:pPr>
            <a:r>
              <a:rPr lang="en-US" dirty="0" smtClean="0"/>
              <a:t>   to the </a:t>
            </a:r>
            <a:r>
              <a:rPr lang="en-US" dirty="0" smtClean="0">
                <a:hlinkClick r:id="rId6" tooltip="Flagellum"/>
              </a:rPr>
              <a:t>flagella</a:t>
            </a:r>
            <a:r>
              <a:rPr lang="en-US" dirty="0" smtClean="0"/>
              <a:t> antigen</a:t>
            </a:r>
          </a:p>
        </p:txBody>
      </p:sp>
      <p:pic>
        <p:nvPicPr>
          <p:cNvPr id="4" name="Picture 3" descr="ecoli-food-poisoning.jpg"/>
          <p:cNvPicPr>
            <a:picLocks noChangeAspect="1"/>
          </p:cNvPicPr>
          <p:nvPr/>
        </p:nvPicPr>
        <p:blipFill>
          <a:blip r:embed="rId7" cstate="print"/>
          <a:stretch>
            <a:fillRect/>
          </a:stretch>
        </p:blipFill>
        <p:spPr>
          <a:xfrm>
            <a:off x="6553200" y="152400"/>
            <a:ext cx="2328958" cy="2286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a:xfrm>
            <a:off x="914400" y="685800"/>
            <a:ext cx="7772400" cy="5562600"/>
          </a:xfrm>
        </p:spPr>
        <p:txBody>
          <a:bodyPr/>
          <a:lstStyle/>
          <a:p>
            <a:r>
              <a:rPr lang="en-US" dirty="0" smtClean="0"/>
              <a:t>Escherichia coli O157:H7 is an emerging cause of food borne illness</a:t>
            </a:r>
          </a:p>
          <a:p>
            <a:r>
              <a:rPr lang="en-US" dirty="0" smtClean="0"/>
              <a:t>An estimated 10,000 to 20,000 cases of infection occur in the United States each year.</a:t>
            </a:r>
          </a:p>
          <a:p>
            <a:r>
              <a:rPr lang="en-US" dirty="0" smtClean="0"/>
              <a:t>Infection may lead to hemorrhagic diarrhea (bloody diarrhea) and to kidney failure</a:t>
            </a:r>
          </a:p>
          <a:p>
            <a:r>
              <a:rPr lang="en-US" dirty="0" smtClean="0"/>
              <a:t>Transmission is via the </a:t>
            </a:r>
            <a:r>
              <a:rPr lang="en-US" dirty="0" smtClean="0">
                <a:hlinkClick r:id="rId2" tooltip="Fecal-oral route"/>
              </a:rPr>
              <a:t>fecal-oral route</a:t>
            </a:r>
            <a:r>
              <a:rPr lang="en-US" dirty="0" smtClean="0"/>
              <a:t>, and most illness has been through undercooked, contaminated </a:t>
            </a:r>
            <a:r>
              <a:rPr lang="en-US" dirty="0" smtClean="0">
                <a:hlinkClick r:id="rId3" tooltip="Beef"/>
              </a:rPr>
              <a:t>ground beef</a:t>
            </a:r>
            <a:r>
              <a:rPr lang="en-US" dirty="0" smtClean="0"/>
              <a:t> or </a:t>
            </a:r>
            <a:r>
              <a:rPr lang="en-US" dirty="0" smtClean="0">
                <a:hlinkClick r:id="rId4" tooltip="Pork"/>
              </a:rPr>
              <a:t>ground pork</a:t>
            </a:r>
            <a:r>
              <a:rPr lang="en-US" dirty="0" smtClean="0"/>
              <a:t> being eaten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164336"/>
          </a:xfrm>
        </p:spPr>
        <p:txBody>
          <a:bodyPr/>
          <a:lstStyle/>
          <a:p>
            <a:r>
              <a:rPr lang="en-US" dirty="0" smtClean="0"/>
              <a:t>Bacteria may get into your food in different ways:</a:t>
            </a:r>
            <a:endParaRPr lang="en-US" dirty="0"/>
          </a:p>
        </p:txBody>
      </p:sp>
      <p:sp>
        <p:nvSpPr>
          <p:cNvPr id="3" name="Content Placeholder 2"/>
          <p:cNvSpPr>
            <a:spLocks noGrp="1"/>
          </p:cNvSpPr>
          <p:nvPr>
            <p:ph idx="1"/>
          </p:nvPr>
        </p:nvSpPr>
        <p:spPr>
          <a:xfrm>
            <a:off x="914400" y="1905000"/>
            <a:ext cx="7696200" cy="4450560"/>
          </a:xfrm>
        </p:spPr>
        <p:txBody>
          <a:bodyPr>
            <a:normAutofit fontScale="92500" lnSpcReduction="20000"/>
          </a:bodyPr>
          <a:lstStyle/>
          <a:p>
            <a:r>
              <a:rPr lang="en-US" dirty="0" smtClean="0"/>
              <a:t>Meat or poultry may come into</a:t>
            </a:r>
          </a:p>
          <a:p>
            <a:pPr>
              <a:buNone/>
            </a:pPr>
            <a:r>
              <a:rPr lang="en-US" dirty="0" smtClean="0"/>
              <a:t>    contact with normal bacteria from </a:t>
            </a:r>
          </a:p>
          <a:p>
            <a:pPr>
              <a:buNone/>
            </a:pPr>
            <a:r>
              <a:rPr lang="en-US" dirty="0" smtClean="0"/>
              <a:t>    the intestines of an animal while it</a:t>
            </a:r>
          </a:p>
          <a:p>
            <a:pPr>
              <a:buNone/>
            </a:pPr>
            <a:r>
              <a:rPr lang="en-US" dirty="0" smtClean="0"/>
              <a:t>     is being processed</a:t>
            </a:r>
          </a:p>
          <a:p>
            <a:r>
              <a:rPr lang="en-US" dirty="0" smtClean="0"/>
              <a:t>Water used during growing or shipping may contain animal or human waste</a:t>
            </a:r>
          </a:p>
          <a:p>
            <a:r>
              <a:rPr lang="en-US" dirty="0" smtClean="0"/>
              <a:t>Food may be handled in an unsafe way during transport or storage</a:t>
            </a:r>
          </a:p>
          <a:p>
            <a:r>
              <a:rPr lang="en-US" dirty="0" smtClean="0"/>
              <a:t>Unsafe food handling or preparation in grocery stores, restaurants, or homes</a:t>
            </a:r>
          </a:p>
        </p:txBody>
      </p:sp>
      <p:pic>
        <p:nvPicPr>
          <p:cNvPr id="4" name="Picture 3" descr="ground-beef-ecoli-798512.jpg"/>
          <p:cNvPicPr>
            <a:picLocks noChangeAspect="1"/>
          </p:cNvPicPr>
          <p:nvPr/>
        </p:nvPicPr>
        <p:blipFill>
          <a:blip r:embed="rId2" cstate="print"/>
          <a:stretch>
            <a:fillRect/>
          </a:stretch>
        </p:blipFill>
        <p:spPr>
          <a:xfrm>
            <a:off x="6477000" y="1752600"/>
            <a:ext cx="2476500" cy="164782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219200"/>
          </a:xfrm>
        </p:spPr>
        <p:txBody>
          <a:bodyPr/>
          <a:lstStyle/>
          <a:p>
            <a:r>
              <a:rPr lang="en-US" dirty="0" smtClean="0"/>
              <a:t>Food poisoning can occur after eating or drinking:</a:t>
            </a:r>
            <a:endParaRPr lang="en-US" dirty="0"/>
          </a:p>
        </p:txBody>
      </p:sp>
      <p:sp>
        <p:nvSpPr>
          <p:cNvPr id="3" name="Content Placeholder 2"/>
          <p:cNvSpPr>
            <a:spLocks noGrp="1"/>
          </p:cNvSpPr>
          <p:nvPr>
            <p:ph idx="1"/>
          </p:nvPr>
        </p:nvSpPr>
        <p:spPr>
          <a:xfrm>
            <a:off x="914400" y="1905000"/>
            <a:ext cx="7772400" cy="4450560"/>
          </a:xfrm>
        </p:spPr>
        <p:txBody>
          <a:bodyPr>
            <a:normAutofit/>
          </a:bodyPr>
          <a:lstStyle/>
          <a:p>
            <a:r>
              <a:rPr lang="en-US" dirty="0" smtClean="0"/>
              <a:t>Any food prepared by someone who did not wash their hands well</a:t>
            </a:r>
          </a:p>
          <a:p>
            <a:r>
              <a:rPr lang="en-US" dirty="0" smtClean="0"/>
              <a:t>Any food prepared using unclean cooking utensils, cutting boards, or other tools</a:t>
            </a:r>
          </a:p>
          <a:p>
            <a:r>
              <a:rPr lang="en-US" dirty="0" smtClean="0"/>
              <a:t>Dairy products or food containing mayonnaise (such as coleslaw or potato salad) which have been out of the refrigerator too long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a:xfrm>
            <a:off x="838200" y="457200"/>
            <a:ext cx="5867400" cy="6019800"/>
          </a:xfrm>
        </p:spPr>
        <p:txBody>
          <a:bodyPr>
            <a:normAutofit fontScale="92500" lnSpcReduction="10000"/>
          </a:bodyPr>
          <a:lstStyle/>
          <a:p>
            <a:r>
              <a:rPr lang="en-US" dirty="0" smtClean="0"/>
              <a:t>Frozen or refrigerated foods that are not stored at the proper temperature or are not properly reheated</a:t>
            </a:r>
          </a:p>
          <a:p>
            <a:r>
              <a:rPr lang="en-US" dirty="0" smtClean="0"/>
              <a:t>Fish or oysters</a:t>
            </a:r>
          </a:p>
          <a:p>
            <a:r>
              <a:rPr lang="en-US" dirty="0" smtClean="0"/>
              <a:t>Raw fruits or vegetables that</a:t>
            </a:r>
          </a:p>
          <a:p>
            <a:pPr>
              <a:buNone/>
            </a:pPr>
            <a:r>
              <a:rPr lang="en-US" dirty="0" smtClean="0"/>
              <a:t>     have not been washed well</a:t>
            </a:r>
          </a:p>
          <a:p>
            <a:r>
              <a:rPr lang="en-US" dirty="0" smtClean="0"/>
              <a:t>Raw vegetable or fruit juices</a:t>
            </a:r>
          </a:p>
          <a:p>
            <a:pPr>
              <a:buNone/>
            </a:pPr>
            <a:r>
              <a:rPr lang="en-US" dirty="0" smtClean="0"/>
              <a:t>     and dairy products</a:t>
            </a:r>
          </a:p>
          <a:p>
            <a:r>
              <a:rPr lang="en-US" dirty="0" smtClean="0"/>
              <a:t>Undercooked meats or eggs</a:t>
            </a:r>
          </a:p>
          <a:p>
            <a:r>
              <a:rPr lang="en-US" dirty="0" smtClean="0"/>
              <a:t>Water from a well or stream,</a:t>
            </a:r>
          </a:p>
          <a:p>
            <a:pPr>
              <a:buNone/>
            </a:pPr>
            <a:r>
              <a:rPr lang="en-US" dirty="0" smtClean="0"/>
              <a:t>    or city or town water that has not been treated</a:t>
            </a:r>
          </a:p>
        </p:txBody>
      </p:sp>
      <p:pic>
        <p:nvPicPr>
          <p:cNvPr id="4" name="Picture 3" descr="images.jpg"/>
          <p:cNvPicPr>
            <a:picLocks noChangeAspect="1"/>
          </p:cNvPicPr>
          <p:nvPr/>
        </p:nvPicPr>
        <p:blipFill>
          <a:blip r:embed="rId2" cstate="print"/>
          <a:stretch>
            <a:fillRect/>
          </a:stretch>
        </p:blipFill>
        <p:spPr>
          <a:xfrm>
            <a:off x="6019800" y="3200400"/>
            <a:ext cx="2965622" cy="2286000"/>
          </a:xfrm>
          <a:prstGeom prst="rect">
            <a:avLst/>
          </a:prstGeom>
        </p:spPr>
      </p:pic>
      <p:pic>
        <p:nvPicPr>
          <p:cNvPr id="5" name="Picture 4" descr="story_xlimage_2010_05_R105_E_Coli_Lettuce_Recall_05072010.jpg"/>
          <p:cNvPicPr>
            <a:picLocks noChangeAspect="1"/>
          </p:cNvPicPr>
          <p:nvPr/>
        </p:nvPicPr>
        <p:blipFill>
          <a:blip r:embed="rId3" cstate="print"/>
          <a:stretch>
            <a:fillRect/>
          </a:stretch>
        </p:blipFill>
        <p:spPr>
          <a:xfrm>
            <a:off x="6324600" y="762000"/>
            <a:ext cx="2667000" cy="20002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idx="1"/>
          </p:nvPr>
        </p:nvSpPr>
        <p:spPr>
          <a:xfrm>
            <a:off x="914400" y="533400"/>
            <a:ext cx="7772400" cy="5822160"/>
          </a:xfrm>
        </p:spPr>
        <p:txBody>
          <a:bodyPr/>
          <a:lstStyle/>
          <a:p>
            <a:r>
              <a:rPr lang="en-US" dirty="0" smtClean="0"/>
              <a:t>Although not common, </a:t>
            </a:r>
            <a:r>
              <a:rPr lang="en-US" i="1" dirty="0" smtClean="0"/>
              <a:t>E. coli</a:t>
            </a:r>
            <a:r>
              <a:rPr lang="en-US" dirty="0" smtClean="0"/>
              <a:t> can be spread from one person to another. This may happen when someone does not wash his or her hands after a bowel movement and then touches other objects or someone else's hands.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469136"/>
          </a:xfrm>
        </p:spPr>
        <p:txBody>
          <a:bodyPr/>
          <a:lstStyle/>
          <a:p>
            <a:r>
              <a:rPr lang="en-US" sz="2400" i="1" u="sng" dirty="0" smtClean="0"/>
              <a:t>Research Article 1:</a:t>
            </a:r>
            <a:r>
              <a:rPr lang="en-US" sz="2400" u="sng" dirty="0" smtClean="0"/>
              <a:t> </a:t>
            </a:r>
            <a:r>
              <a:rPr lang="en-US" sz="2400" b="1" dirty="0" smtClean="0"/>
              <a:t>An Outbreak of Diarrhea and Hemolytic Uremic Syndrome From Escherichia coli O157:H7 in Fresh-Pressed Apple Cider</a:t>
            </a:r>
            <a:br>
              <a:rPr lang="en-US" sz="2400" b="1" dirty="0" smtClean="0"/>
            </a:br>
            <a:endParaRPr lang="en-US" sz="2400" dirty="0"/>
          </a:p>
        </p:txBody>
      </p:sp>
      <p:sp>
        <p:nvSpPr>
          <p:cNvPr id="3" name="Content Placeholder 2"/>
          <p:cNvSpPr>
            <a:spLocks noGrp="1"/>
          </p:cNvSpPr>
          <p:nvPr>
            <p:ph idx="1"/>
          </p:nvPr>
        </p:nvSpPr>
        <p:spPr>
          <a:xfrm>
            <a:off x="914400" y="1828800"/>
            <a:ext cx="7772400" cy="4526760"/>
          </a:xfrm>
        </p:spPr>
        <p:txBody>
          <a:bodyPr>
            <a:normAutofit fontScale="77500" lnSpcReduction="20000"/>
          </a:bodyPr>
          <a:lstStyle/>
          <a:p>
            <a:r>
              <a:rPr lang="en-US" sz="3200" b="1" dirty="0" smtClean="0"/>
              <a:t>ABSTRACT</a:t>
            </a:r>
          </a:p>
          <a:p>
            <a:pPr fontAlgn="base"/>
            <a:r>
              <a:rPr lang="en-US" sz="3200" b="1" dirty="0" smtClean="0"/>
              <a:t>Objective.</a:t>
            </a:r>
            <a:r>
              <a:rPr lang="en-US" sz="3200" dirty="0" smtClean="0"/>
              <a:t>  —</a:t>
            </a:r>
            <a:r>
              <a:rPr lang="en-US" sz="3200" i="1" dirty="0" err="1" smtClean="0"/>
              <a:t>Esherichia</a:t>
            </a:r>
            <a:r>
              <a:rPr lang="en-US" sz="3200" i="1" dirty="0" smtClean="0"/>
              <a:t> coli</a:t>
            </a:r>
            <a:r>
              <a:rPr lang="en-US" sz="3200" dirty="0" smtClean="0"/>
              <a:t> O157:H7 causes hemorrhagic colitis and the hemolytic uremic syndrome. In the fall of 1991, an outbreak of </a:t>
            </a:r>
            <a:r>
              <a:rPr lang="en-US" sz="3200" i="1" dirty="0" smtClean="0"/>
              <a:t>E coli</a:t>
            </a:r>
            <a:r>
              <a:rPr lang="en-US" sz="3200" dirty="0" smtClean="0"/>
              <a:t> O157:H7 infections in southeastern Massachusetts provided an opportunity to identify transmission by a seemingly unlikely vehicle.</a:t>
            </a:r>
          </a:p>
          <a:p>
            <a:pPr fontAlgn="base">
              <a:buNone/>
            </a:pPr>
            <a:endParaRPr lang="en-US" sz="3200" dirty="0" smtClean="0"/>
          </a:p>
          <a:p>
            <a:pPr fontAlgn="base"/>
            <a:r>
              <a:rPr lang="en-US" sz="3200" b="1" dirty="0" smtClean="0"/>
              <a:t>Design.</a:t>
            </a:r>
            <a:r>
              <a:rPr lang="en-US" sz="3200" dirty="0" smtClean="0"/>
              <a:t>  —Case-control study to determine the vehicle of infection. New England cider producers were surveyed to assess production practices and determined the survival time of </a:t>
            </a:r>
            <a:r>
              <a:rPr lang="en-US" sz="3200" i="1" dirty="0" smtClean="0"/>
              <a:t>E coli</a:t>
            </a:r>
            <a:r>
              <a:rPr lang="en-US" sz="3200" dirty="0" smtClean="0"/>
              <a:t> O157:H7 organisms in apple cider.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TotalTime>
  <Words>292</Words>
  <Application>Microsoft Office PowerPoint</Application>
  <PresentationFormat>On-screen Show (4:3)</PresentationFormat>
  <Paragraphs>71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Metro</vt:lpstr>
      <vt:lpstr>Escherichia.coli O157:H7</vt:lpstr>
      <vt:lpstr>Introduction:</vt:lpstr>
      <vt:lpstr>E.Coli O157:H7</vt:lpstr>
      <vt:lpstr> </vt:lpstr>
      <vt:lpstr>Bacteria may get into your food in different ways:</vt:lpstr>
      <vt:lpstr>Food poisoning can occur after eating or drinking:</vt:lpstr>
      <vt:lpstr> </vt:lpstr>
      <vt:lpstr> </vt:lpstr>
      <vt:lpstr>Research Article 1: An Outbreak of Diarrhea and Hemolytic Uremic Syndrome From Escherichia coli O157:H7 in Fresh-Pressed Apple Cider </vt:lpstr>
      <vt:lpstr> </vt:lpstr>
      <vt:lpstr> </vt:lpstr>
      <vt:lpstr>Research Article 2: A Waterborne Outbreak in Missouri of Escherichia coli O157:H7 Associated with Bloody Diarrhea and Death </vt:lpstr>
      <vt:lpstr> </vt:lpstr>
      <vt:lpstr> </vt:lpstr>
      <vt:lpst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Escherichia.coli O157:H7</dc:title>
  <dc:creator>hp</dc:creator>
  <cp:lastModifiedBy>Royal</cp:lastModifiedBy>
  <cp:revision>15</cp:revision>
  <dcterms:created xsi:type="dcterms:W3CDTF">2013-12-09T04:26:32Z</dcterms:created>
  <dcterms:modified xsi:type="dcterms:W3CDTF">2014-10-08T04:10:09Z</dcterms:modified>
</cp:coreProperties>
</file>