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57" r:id="rId3"/>
    <p:sldId id="270" r:id="rId4"/>
    <p:sldId id="275" r:id="rId5"/>
    <p:sldId id="272" r:id="rId6"/>
    <p:sldId id="271" r:id="rId7"/>
    <p:sldId id="273" r:id="rId8"/>
    <p:sldId id="267" r:id="rId9"/>
    <p:sldId id="274" r:id="rId10"/>
    <p:sldId id="264" r:id="rId11"/>
    <p:sldId id="276" r:id="rId12"/>
    <p:sldId id="263" r:id="rId13"/>
    <p:sldId id="27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zin Lis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40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79352" autoAdjust="0"/>
  </p:normalViewPr>
  <p:slideViewPr>
    <p:cSldViewPr snapToGrid="0" snapToObjects="1">
      <p:cViewPr varScale="1">
        <p:scale>
          <a:sx n="102" d="100"/>
          <a:sy n="102" d="100"/>
        </p:scale>
        <p:origin x="-1200" y="-112"/>
      </p:cViewPr>
      <p:guideLst>
        <p:guide orient="horz" pos="4319"/>
        <p:guide pos="45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20T17:36:28.699" idx="1">
    <p:pos x="10" y="10"/>
    <p:text>I like these images.  I may steal them and use them in my MHC lecture for graduate students (will give you and the citation indicated credit)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C23BD-1C7B-8D48-BC0B-94BEEF8ED8FD}" type="datetimeFigureOut">
              <a:rPr lang="en-US" smtClean="0"/>
              <a:t>10/22/15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F2EF8-5826-1B47-8123-F8E12F53DD92}" type="slidenum">
              <a:rPr lang="en-US" smtClean="0"/>
              <a:t>‹#›</a:t>
            </a:fld>
            <a:endParaRPr lang="en-US"/>
          </a:p>
        </p:txBody>
      </p:sp>
    </p:spTree>
    <p:extLst>
      <p:ext uri="{BB962C8B-B14F-4D97-AF65-F5344CB8AC3E}">
        <p14:creationId xmlns:p14="http://schemas.microsoft.com/office/powerpoint/2010/main" val="3751168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1</a:t>
            </a:fld>
            <a:endParaRPr lang="en-US"/>
          </a:p>
        </p:txBody>
      </p:sp>
    </p:spTree>
    <p:extLst>
      <p:ext uri="{BB962C8B-B14F-4D97-AF65-F5344CB8AC3E}">
        <p14:creationId xmlns:p14="http://schemas.microsoft.com/office/powerpoint/2010/main" val="278959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students may not want to memorize the various types of Influenza virus – it is important to note that variations may arise at different levels and that these are tracked in developing suitable vaccinations for seasonal flu.</a:t>
            </a:r>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10</a:t>
            </a:fld>
            <a:endParaRPr lang="en-US"/>
          </a:p>
        </p:txBody>
      </p:sp>
    </p:spTree>
    <p:extLst>
      <p:ext uri="{BB962C8B-B14F-4D97-AF65-F5344CB8AC3E}">
        <p14:creationId xmlns:p14="http://schemas.microsoft.com/office/powerpoint/2010/main" val="1486477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green structure is that of H5, the</a:t>
            </a:r>
            <a:r>
              <a:rPr lang="en-US" baseline="0" dirty="0" smtClean="0"/>
              <a:t> blue is H6 and red is H10. </a:t>
            </a:r>
          </a:p>
          <a:p>
            <a:r>
              <a:rPr lang="en-US" baseline="0" dirty="0" smtClean="0"/>
              <a:t>The overall architecture of these proteins are similar – they are initially made of a single polypeptide chain that is cleaved into two (HA1 and HA2) but covalently linked to each other via S-S bonds.</a:t>
            </a:r>
          </a:p>
          <a:p>
            <a:r>
              <a:rPr lang="en-US" baseline="0" dirty="0" smtClean="0"/>
              <a:t>The receptor binding site (RBS) is located on HA1 (see marked above as HAS), the Fusion peptide in located in HA2. </a:t>
            </a:r>
          </a:p>
          <a:p>
            <a:r>
              <a:rPr lang="en-US" baseline="0" dirty="0" smtClean="0"/>
              <a:t>There are many small differences that affect the binding of these proteins to their receptors - note the minor variations in the structures of these proteins (marked with arrows) in the H6 and H10 structure. Many of these differences prevent neutralizing Antibodies from binding to these antigens, while the virus can bind to host cells and infect them.  </a:t>
            </a:r>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11</a:t>
            </a:fld>
            <a:endParaRPr lang="en-US"/>
          </a:p>
        </p:txBody>
      </p:sp>
    </p:spTree>
    <p:extLst>
      <p:ext uri="{BB962C8B-B14F-4D97-AF65-F5344CB8AC3E}">
        <p14:creationId xmlns:p14="http://schemas.microsoft.com/office/powerpoint/2010/main" val="2964071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r>
              <a:rPr lang="en-US" baseline="0" dirty="0" smtClean="0"/>
              <a:t> of currently available versions of the flu shot and what each of these preparations contain. </a:t>
            </a:r>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12</a:t>
            </a:fld>
            <a:endParaRPr lang="en-US"/>
          </a:p>
        </p:txBody>
      </p:sp>
    </p:spTree>
    <p:extLst>
      <p:ext uri="{BB962C8B-B14F-4D97-AF65-F5344CB8AC3E}">
        <p14:creationId xmlns:p14="http://schemas.microsoft.com/office/powerpoint/2010/main" val="592346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13</a:t>
            </a:fld>
            <a:endParaRPr lang="en-US"/>
          </a:p>
        </p:txBody>
      </p:sp>
    </p:spTree>
    <p:extLst>
      <p:ext uri="{BB962C8B-B14F-4D97-AF65-F5344CB8AC3E}">
        <p14:creationId xmlns:p14="http://schemas.microsoft.com/office/powerpoint/2010/main" val="416024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2</a:t>
            </a:fld>
            <a:endParaRPr lang="en-US"/>
          </a:p>
        </p:txBody>
      </p:sp>
    </p:spTree>
    <p:extLst>
      <p:ext uri="{BB962C8B-B14F-4D97-AF65-F5344CB8AC3E}">
        <p14:creationId xmlns:p14="http://schemas.microsoft.com/office/powerpoint/2010/main" val="416024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 that students have a clear understanding of</a:t>
            </a:r>
            <a:r>
              <a:rPr lang="en-US" baseline="0" dirty="0" smtClean="0"/>
              <a:t> what vaccines are, how they work and why they are important. Explain this in the context of innate and adaptive immune system discussions that students should have been introduced to (prior to going over this content).</a:t>
            </a:r>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3</a:t>
            </a:fld>
            <a:endParaRPr lang="en-US"/>
          </a:p>
        </p:txBody>
      </p:sp>
    </p:spTree>
    <p:extLst>
      <p:ext uri="{BB962C8B-B14F-4D97-AF65-F5344CB8AC3E}">
        <p14:creationId xmlns:p14="http://schemas.microsoft.com/office/powerpoint/2010/main" val="301623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to students how the vaccine acts</a:t>
            </a:r>
            <a:r>
              <a:rPr lang="en-US" baseline="0" dirty="0" smtClean="0"/>
              <a:t> as a pretend infection. The vaccine material usually does not have the potential to cause the disease so it prepares the individual’s immune system to respond to the real infection (if exposed).</a:t>
            </a:r>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4</a:t>
            </a:fld>
            <a:endParaRPr lang="en-US"/>
          </a:p>
        </p:txBody>
      </p:sp>
    </p:spTree>
    <p:extLst>
      <p:ext uri="{BB962C8B-B14F-4D97-AF65-F5344CB8AC3E}">
        <p14:creationId xmlns:p14="http://schemas.microsoft.com/office/powerpoint/2010/main" val="192345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types of vaccines along with some examples of which diseases use that specific type of vaccine</a:t>
            </a:r>
            <a:r>
              <a:rPr lang="en-US" baseline="0" dirty="0" smtClean="0"/>
              <a:t> material. The teacher may discuss this in the context of recommended common childhood immunizations. </a:t>
            </a:r>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5</a:t>
            </a:fld>
            <a:endParaRPr lang="en-US"/>
          </a:p>
        </p:txBody>
      </p:sp>
    </p:spTree>
    <p:extLst>
      <p:ext uri="{BB962C8B-B14F-4D97-AF65-F5344CB8AC3E}">
        <p14:creationId xmlns:p14="http://schemas.microsoft.com/office/powerpoint/2010/main" val="323264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that students recognize that vaccines not only protect them but also all other individuals in the community around</a:t>
            </a:r>
            <a:r>
              <a:rPr lang="en-US" baseline="0" dirty="0" smtClean="0"/>
              <a:t> them. If there was no immunization different pathogens can make different numbers of people around a sick individual to be infected. That number is called R0 or R naught. </a:t>
            </a:r>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6</a:t>
            </a:fld>
            <a:endParaRPr lang="en-US"/>
          </a:p>
        </p:txBody>
      </p:sp>
    </p:spTree>
    <p:extLst>
      <p:ext uri="{BB962C8B-B14F-4D97-AF65-F5344CB8AC3E}">
        <p14:creationId xmlns:p14="http://schemas.microsoft.com/office/powerpoint/2010/main" val="1236902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takes the case of a common immunization</a:t>
            </a:r>
            <a:r>
              <a:rPr lang="en-US" baseline="0" dirty="0" smtClean="0"/>
              <a:t> and explains why flu shots need to be taken every year</a:t>
            </a:r>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7</a:t>
            </a:fld>
            <a:endParaRPr lang="en-US"/>
          </a:p>
        </p:txBody>
      </p:sp>
    </p:spTree>
    <p:extLst>
      <p:ext uri="{BB962C8B-B14F-4D97-AF65-F5344CB8AC3E}">
        <p14:creationId xmlns:p14="http://schemas.microsoft.com/office/powerpoint/2010/main" val="1595197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antigens in Influenza are </a:t>
            </a:r>
            <a:r>
              <a:rPr lang="en-US" dirty="0" err="1" smtClean="0"/>
              <a:t>Hemagglutinin</a:t>
            </a:r>
            <a:r>
              <a:rPr lang="en-US" baseline="0" dirty="0" smtClean="0"/>
              <a:t> and Neuraminidase. </a:t>
            </a:r>
          </a:p>
          <a:p>
            <a:r>
              <a:rPr lang="en-US" baseline="0" dirty="0" err="1" smtClean="0"/>
              <a:t>Hemagglutinin</a:t>
            </a:r>
            <a:r>
              <a:rPr lang="en-US" baseline="0" dirty="0" smtClean="0"/>
              <a:t> (HA) is a viral surface glycoprotein that recognizes and binds to sialic acid (a special type of sugar) on the surface of target cells, such as the upper respiratory tract cells. </a:t>
            </a:r>
          </a:p>
          <a:p>
            <a:r>
              <a:rPr lang="en-US" baseline="0" dirty="0" smtClean="0"/>
              <a:t>Neuraminidase (NA) is also a surface glycoprotein, an enzyme, that removes terminal sialic acid residues from proteins in order to allow newly produced viral particles to be released from a cell.</a:t>
            </a:r>
          </a:p>
          <a:p>
            <a:r>
              <a:rPr lang="en-US" baseline="0" dirty="0" smtClean="0"/>
              <a:t>Variations in these proteins (HA and NA) generates different subtypes of the virus, some that only infect humans and some that infect other hosts (e.g. pigs, chicken etc.). </a:t>
            </a:r>
          </a:p>
          <a:p>
            <a:r>
              <a:rPr lang="en-US" baseline="0" dirty="0" smtClean="0"/>
              <a:t>Different antibodies are needed to recognize and neutralize these different subtypes.</a:t>
            </a:r>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8</a:t>
            </a:fld>
            <a:endParaRPr lang="en-US"/>
          </a:p>
        </p:txBody>
      </p:sp>
    </p:spTree>
    <p:extLst>
      <p:ext uri="{BB962C8B-B14F-4D97-AF65-F5344CB8AC3E}">
        <p14:creationId xmlns:p14="http://schemas.microsoft.com/office/powerpoint/2010/main" val="939377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 – </a:t>
            </a:r>
            <a:r>
              <a:rPr lang="en-US" dirty="0" err="1" smtClean="0"/>
              <a:t>hemagglutinin</a:t>
            </a:r>
            <a:r>
              <a:rPr lang="en-US" dirty="0" smtClean="0"/>
              <a:t> antigen is a </a:t>
            </a:r>
            <a:r>
              <a:rPr lang="en-US" dirty="0" err="1" smtClean="0"/>
              <a:t>trimeric</a:t>
            </a:r>
            <a:r>
              <a:rPr lang="en-US" dirty="0" smtClean="0"/>
              <a:t> glycoprotein</a:t>
            </a:r>
          </a:p>
          <a:p>
            <a:r>
              <a:rPr lang="en-US" dirty="0" smtClean="0"/>
              <a:t>NA-</a:t>
            </a:r>
            <a:r>
              <a:rPr lang="en-US" baseline="0" dirty="0" smtClean="0"/>
              <a:t> Neuraminidase antigen is a </a:t>
            </a:r>
            <a:r>
              <a:rPr lang="en-US" baseline="0" dirty="0" err="1" smtClean="0"/>
              <a:t>tetrameric</a:t>
            </a:r>
            <a:r>
              <a:rPr lang="en-US" baseline="0" dirty="0" smtClean="0"/>
              <a:t> enzyme molecule</a:t>
            </a:r>
          </a:p>
          <a:p>
            <a:r>
              <a:rPr lang="en-US" baseline="0" dirty="0" smtClean="0"/>
              <a:t>Note the various </a:t>
            </a:r>
            <a:r>
              <a:rPr lang="en-US" baseline="0" dirty="0" err="1" smtClean="0"/>
              <a:t>glycosylations</a:t>
            </a:r>
            <a:r>
              <a:rPr lang="en-US" baseline="0" dirty="0" smtClean="0"/>
              <a:t> shown in the structures (as ball and stick representations (beyond the ribbons, that represent the protein chains)</a:t>
            </a:r>
            <a:endParaRPr lang="en-US" dirty="0"/>
          </a:p>
        </p:txBody>
      </p:sp>
      <p:sp>
        <p:nvSpPr>
          <p:cNvPr id="4" name="Slide Number Placeholder 3"/>
          <p:cNvSpPr>
            <a:spLocks noGrp="1"/>
          </p:cNvSpPr>
          <p:nvPr>
            <p:ph type="sldNum" sz="quarter" idx="10"/>
          </p:nvPr>
        </p:nvSpPr>
        <p:spPr/>
        <p:txBody>
          <a:bodyPr/>
          <a:lstStyle/>
          <a:p>
            <a:fld id="{95BF2EF8-5826-1B47-8123-F8E12F53DD92}" type="slidenum">
              <a:rPr lang="en-US" smtClean="0"/>
              <a:t>9</a:t>
            </a:fld>
            <a:endParaRPr lang="en-US"/>
          </a:p>
        </p:txBody>
      </p:sp>
    </p:spTree>
    <p:extLst>
      <p:ext uri="{BB962C8B-B14F-4D97-AF65-F5344CB8AC3E}">
        <p14:creationId xmlns:p14="http://schemas.microsoft.com/office/powerpoint/2010/main" val="372672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8717E9-8AD0-944B-8AFD-AC9F7D02F82E}"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3E36FA-19E4-9A4A-A32A-532B1353924B}" type="slidenum">
              <a:rPr lang="en-US" smtClean="0"/>
              <a:t>‹#›</a:t>
            </a:fld>
            <a:endParaRPr lang="en-US"/>
          </a:p>
        </p:txBody>
      </p:sp>
    </p:spTree>
    <p:extLst>
      <p:ext uri="{BB962C8B-B14F-4D97-AF65-F5344CB8AC3E}">
        <p14:creationId xmlns:p14="http://schemas.microsoft.com/office/powerpoint/2010/main" val="257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8717E9-8AD0-944B-8AFD-AC9F7D02F82E}"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3E36FA-19E4-9A4A-A32A-532B1353924B}" type="slidenum">
              <a:rPr lang="en-US" smtClean="0"/>
              <a:t>‹#›</a:t>
            </a:fld>
            <a:endParaRPr lang="en-US"/>
          </a:p>
        </p:txBody>
      </p:sp>
    </p:spTree>
    <p:extLst>
      <p:ext uri="{BB962C8B-B14F-4D97-AF65-F5344CB8AC3E}">
        <p14:creationId xmlns:p14="http://schemas.microsoft.com/office/powerpoint/2010/main" val="16229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8717E9-8AD0-944B-8AFD-AC9F7D02F82E}"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3E36FA-19E4-9A4A-A32A-532B1353924B}" type="slidenum">
              <a:rPr lang="en-US" smtClean="0"/>
              <a:t>‹#›</a:t>
            </a:fld>
            <a:endParaRPr lang="en-US"/>
          </a:p>
        </p:txBody>
      </p:sp>
    </p:spTree>
    <p:extLst>
      <p:ext uri="{BB962C8B-B14F-4D97-AF65-F5344CB8AC3E}">
        <p14:creationId xmlns:p14="http://schemas.microsoft.com/office/powerpoint/2010/main" val="255388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8717E9-8AD0-944B-8AFD-AC9F7D02F82E}"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3E36FA-19E4-9A4A-A32A-532B1353924B}" type="slidenum">
              <a:rPr lang="en-US" smtClean="0"/>
              <a:t>‹#›</a:t>
            </a:fld>
            <a:endParaRPr lang="en-US"/>
          </a:p>
        </p:txBody>
      </p:sp>
    </p:spTree>
    <p:extLst>
      <p:ext uri="{BB962C8B-B14F-4D97-AF65-F5344CB8AC3E}">
        <p14:creationId xmlns:p14="http://schemas.microsoft.com/office/powerpoint/2010/main" val="288584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28717E9-8AD0-944B-8AFD-AC9F7D02F82E}" type="datetimeFigureOut">
              <a:rPr lang="en-US" smtClean="0"/>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3E36FA-19E4-9A4A-A32A-532B1353924B}" type="slidenum">
              <a:rPr lang="en-US" smtClean="0"/>
              <a:t>‹#›</a:t>
            </a:fld>
            <a:endParaRPr lang="en-US"/>
          </a:p>
        </p:txBody>
      </p:sp>
    </p:spTree>
    <p:extLst>
      <p:ext uri="{BB962C8B-B14F-4D97-AF65-F5344CB8AC3E}">
        <p14:creationId xmlns:p14="http://schemas.microsoft.com/office/powerpoint/2010/main" val="420924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28717E9-8AD0-944B-8AFD-AC9F7D02F82E}"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3E36FA-19E4-9A4A-A32A-532B1353924B}" type="slidenum">
              <a:rPr lang="en-US" smtClean="0"/>
              <a:t>‹#›</a:t>
            </a:fld>
            <a:endParaRPr lang="en-US"/>
          </a:p>
        </p:txBody>
      </p:sp>
    </p:spTree>
    <p:extLst>
      <p:ext uri="{BB962C8B-B14F-4D97-AF65-F5344CB8AC3E}">
        <p14:creationId xmlns:p14="http://schemas.microsoft.com/office/powerpoint/2010/main" val="198160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28717E9-8AD0-944B-8AFD-AC9F7D02F82E}" type="datetimeFigureOut">
              <a:rPr lang="en-US" smtClean="0"/>
              <a:t>10/22/15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03E36FA-19E4-9A4A-A32A-532B1353924B}" type="slidenum">
              <a:rPr lang="en-US" smtClean="0"/>
              <a:t>‹#›</a:t>
            </a:fld>
            <a:endParaRPr lang="en-US"/>
          </a:p>
        </p:txBody>
      </p:sp>
    </p:spTree>
    <p:extLst>
      <p:ext uri="{BB962C8B-B14F-4D97-AF65-F5344CB8AC3E}">
        <p14:creationId xmlns:p14="http://schemas.microsoft.com/office/powerpoint/2010/main" val="232197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28717E9-8AD0-944B-8AFD-AC9F7D02F82E}" type="datetimeFigureOut">
              <a:rPr lang="en-US" smtClean="0"/>
              <a:t>10/22/15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03E36FA-19E4-9A4A-A32A-532B1353924B}" type="slidenum">
              <a:rPr lang="en-US" smtClean="0"/>
              <a:t>‹#›</a:t>
            </a:fld>
            <a:endParaRPr lang="en-US"/>
          </a:p>
        </p:txBody>
      </p:sp>
    </p:spTree>
    <p:extLst>
      <p:ext uri="{BB962C8B-B14F-4D97-AF65-F5344CB8AC3E}">
        <p14:creationId xmlns:p14="http://schemas.microsoft.com/office/powerpoint/2010/main" val="201661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28717E9-8AD0-944B-8AFD-AC9F7D02F82E}" type="datetimeFigureOut">
              <a:rPr lang="en-US" smtClean="0"/>
              <a:t>10/22/15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03E36FA-19E4-9A4A-A32A-532B1353924B}" type="slidenum">
              <a:rPr lang="en-US" smtClean="0"/>
              <a:t>‹#›</a:t>
            </a:fld>
            <a:endParaRPr lang="en-US"/>
          </a:p>
        </p:txBody>
      </p:sp>
    </p:spTree>
    <p:extLst>
      <p:ext uri="{BB962C8B-B14F-4D97-AF65-F5344CB8AC3E}">
        <p14:creationId xmlns:p14="http://schemas.microsoft.com/office/powerpoint/2010/main" val="279221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28717E9-8AD0-944B-8AFD-AC9F7D02F82E}"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3E36FA-19E4-9A4A-A32A-532B1353924B}" type="slidenum">
              <a:rPr lang="en-US" smtClean="0"/>
              <a:t>‹#›</a:t>
            </a:fld>
            <a:endParaRPr lang="en-US"/>
          </a:p>
        </p:txBody>
      </p:sp>
    </p:spTree>
    <p:extLst>
      <p:ext uri="{BB962C8B-B14F-4D97-AF65-F5344CB8AC3E}">
        <p14:creationId xmlns:p14="http://schemas.microsoft.com/office/powerpoint/2010/main" val="152838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28717E9-8AD0-944B-8AFD-AC9F7D02F82E}" type="datetimeFigureOut">
              <a:rPr lang="en-US" smtClean="0"/>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3E36FA-19E4-9A4A-A32A-532B1353924B}" type="slidenum">
              <a:rPr lang="en-US" smtClean="0"/>
              <a:t>‹#›</a:t>
            </a:fld>
            <a:endParaRPr lang="en-US"/>
          </a:p>
        </p:txBody>
      </p:sp>
    </p:spTree>
    <p:extLst>
      <p:ext uri="{BB962C8B-B14F-4D97-AF65-F5344CB8AC3E}">
        <p14:creationId xmlns:p14="http://schemas.microsoft.com/office/powerpoint/2010/main" val="32246652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6579394"/>
            <a:ext cx="9144000" cy="284162"/>
          </a:xfrm>
          <a:prstGeom prst="rect">
            <a:avLst/>
          </a:prstGeom>
          <a:solidFill>
            <a:srgbClr val="6B96B7">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742950"/>
          </a:xfrm>
          <a:prstGeom prst="rect">
            <a:avLst/>
          </a:prstGeom>
          <a:solidFill>
            <a:srgbClr val="6B96B7">
              <a:alpha val="2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8300" y="148166"/>
            <a:ext cx="8166100" cy="59478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0" y="6572250"/>
            <a:ext cx="9144000" cy="263525"/>
          </a:xfrm>
          <a:prstGeom prst="rect">
            <a:avLst/>
          </a:prstGeom>
        </p:spPr>
        <p:txBody>
          <a:bodyPr vert="horz" lIns="91440" tIns="45720" rIns="91440" bIns="45720" rtlCol="0" anchor="ctr"/>
          <a:lstStyle>
            <a:lvl1pPr algn="ctr">
              <a:defRPr sz="1100">
                <a:solidFill>
                  <a:srgbClr val="6B96B7"/>
                </a:solidFill>
              </a:defRPr>
            </a:lvl1pPr>
          </a:lstStyle>
          <a:p>
            <a:endParaRPr lang="en-US"/>
          </a:p>
        </p:txBody>
      </p:sp>
      <p:pic>
        <p:nvPicPr>
          <p:cNvPr id="7" name="Picture 6" descr="PDB-RCSB-logo-blue.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73949" y="287866"/>
            <a:ext cx="1492775" cy="398575"/>
          </a:xfrm>
          <a:prstGeom prst="rect">
            <a:avLst/>
          </a:prstGeom>
          <a:effectLst/>
        </p:spPr>
      </p:pic>
    </p:spTree>
    <p:extLst>
      <p:ext uri="{BB962C8B-B14F-4D97-AF65-F5344CB8AC3E}">
        <p14:creationId xmlns:p14="http://schemas.microsoft.com/office/powerpoint/2010/main" val="2746900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b="1" kern="1200">
          <a:solidFill>
            <a:srgbClr val="3A526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niaid.nih.gov/topics/vaccines/documents/undvacc.pdf" TargetMode="External"/><Relationship Id="rId4" Type="http://schemas.openxmlformats.org/officeDocument/2006/relationships/hyperlink" Target="http://www.vaccines.gov/more_info/type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comments" Target="../comments/comment1.xml"/><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Vaccines: A Molecular View</a:t>
            </a:r>
            <a:endParaRPr lang="en-US" dirty="0"/>
          </a:p>
        </p:txBody>
      </p:sp>
      <p:sp>
        <p:nvSpPr>
          <p:cNvPr id="3" name="Subtitle 2"/>
          <p:cNvSpPr>
            <a:spLocks noGrp="1"/>
          </p:cNvSpPr>
          <p:nvPr>
            <p:ph type="subTitle" idx="1"/>
          </p:nvPr>
        </p:nvSpPr>
        <p:spPr/>
        <p:txBody>
          <a:bodyPr numCol="2">
            <a:normAutofit fontScale="55000" lnSpcReduction="20000"/>
          </a:bodyPr>
          <a:lstStyle/>
          <a:p>
            <a:r>
              <a:rPr lang="en-US" b="1" dirty="0" err="1" smtClean="0"/>
              <a:t>Shuchismita</a:t>
            </a:r>
            <a:r>
              <a:rPr lang="en-US" b="1" dirty="0" smtClean="0"/>
              <a:t> Dutta, Ph.D</a:t>
            </a:r>
            <a:r>
              <a:rPr lang="en-US" b="1" dirty="0" smtClean="0"/>
              <a:t>.</a:t>
            </a:r>
          </a:p>
          <a:p>
            <a:r>
              <a:rPr lang="en-US" dirty="0" smtClean="0"/>
              <a:t>Assistant Research Professor, </a:t>
            </a:r>
          </a:p>
          <a:p>
            <a:r>
              <a:rPr lang="en-US" dirty="0" smtClean="0"/>
              <a:t>Chemistry and Chemical Biology</a:t>
            </a:r>
          </a:p>
          <a:p>
            <a:r>
              <a:rPr lang="en-US" dirty="0" smtClean="0"/>
              <a:t>Science Education Development Lead, RCSB PDB</a:t>
            </a:r>
          </a:p>
          <a:p>
            <a:r>
              <a:rPr lang="en-US" dirty="0" smtClean="0"/>
              <a:t>Rutgers University</a:t>
            </a:r>
            <a:endParaRPr lang="en-US" dirty="0" smtClean="0"/>
          </a:p>
          <a:p>
            <a:r>
              <a:rPr lang="en-US" b="1" dirty="0"/>
              <a:t>Lisa </a:t>
            </a:r>
            <a:r>
              <a:rPr lang="en-US" b="1" dirty="0" err="1"/>
              <a:t>Denzin</a:t>
            </a:r>
            <a:r>
              <a:rPr lang="en-US" b="1" dirty="0"/>
              <a:t>, Ph.D.</a:t>
            </a:r>
          </a:p>
          <a:p>
            <a:r>
              <a:rPr lang="en-US" dirty="0"/>
              <a:t>Associate Professor</a:t>
            </a:r>
          </a:p>
          <a:p>
            <a:r>
              <a:rPr lang="en-US" dirty="0" smtClean="0"/>
              <a:t>Dept. of Pediatrics, </a:t>
            </a:r>
          </a:p>
          <a:p>
            <a:r>
              <a:rPr lang="en-US" dirty="0" smtClean="0"/>
              <a:t>RWJ Med. School </a:t>
            </a:r>
          </a:p>
          <a:p>
            <a:r>
              <a:rPr lang="en-US" dirty="0" smtClean="0"/>
              <a:t>The </a:t>
            </a:r>
            <a:r>
              <a:rPr lang="en-US" dirty="0"/>
              <a:t>Child Health Institute of </a:t>
            </a:r>
            <a:r>
              <a:rPr lang="en-US" dirty="0" smtClean="0"/>
              <a:t>NJ Rutgers University</a:t>
            </a:r>
            <a:endParaRPr lang="en-US" dirty="0"/>
          </a:p>
          <a:p>
            <a:endParaRPr lang="en-US" dirty="0" smtClean="0"/>
          </a:p>
        </p:txBody>
      </p:sp>
    </p:spTree>
    <p:extLst>
      <p:ext uri="{BB962C8B-B14F-4D97-AF65-F5344CB8AC3E}">
        <p14:creationId xmlns:p14="http://schemas.microsoft.com/office/powerpoint/2010/main" val="16608037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Influenza Virus</a:t>
            </a:r>
            <a:endParaRPr lang="en-US" dirty="0"/>
          </a:p>
        </p:txBody>
      </p:sp>
      <p:sp>
        <p:nvSpPr>
          <p:cNvPr id="8" name="Content Placeholder 7"/>
          <p:cNvSpPr>
            <a:spLocks noGrp="1"/>
          </p:cNvSpPr>
          <p:nvPr>
            <p:ph idx="1"/>
          </p:nvPr>
        </p:nvSpPr>
        <p:spPr/>
        <p:txBody>
          <a:bodyPr>
            <a:normAutofit fontScale="62500" lnSpcReduction="20000"/>
          </a:bodyPr>
          <a:lstStyle/>
          <a:p>
            <a:r>
              <a:rPr lang="en-US" dirty="0" smtClean="0"/>
              <a:t>Types A and B (related to seasonal epidemics); Type C (mild symptoms)</a:t>
            </a:r>
          </a:p>
          <a:p>
            <a:r>
              <a:rPr lang="en-US" dirty="0" smtClean="0"/>
              <a:t>Influenza A – subtypes (H</a:t>
            </a:r>
            <a:r>
              <a:rPr lang="en-US" dirty="0" smtClean="0">
                <a:solidFill>
                  <a:srgbClr val="FF0000"/>
                </a:solidFill>
              </a:rPr>
              <a:t>#</a:t>
            </a:r>
            <a:r>
              <a:rPr lang="en-US" dirty="0" smtClean="0"/>
              <a:t>N</a:t>
            </a:r>
            <a:r>
              <a:rPr lang="en-US" dirty="0" smtClean="0">
                <a:solidFill>
                  <a:srgbClr val="FF0000"/>
                </a:solidFill>
              </a:rPr>
              <a:t>#</a:t>
            </a:r>
            <a:r>
              <a:rPr lang="en-US" dirty="0" smtClean="0"/>
              <a:t>)</a:t>
            </a:r>
          </a:p>
          <a:p>
            <a:pPr lvl="1"/>
            <a:r>
              <a:rPr lang="en-US" dirty="0"/>
              <a:t>B</a:t>
            </a:r>
            <a:r>
              <a:rPr lang="en-US" dirty="0" smtClean="0"/>
              <a:t>ased on viral surface proteins  </a:t>
            </a:r>
          </a:p>
          <a:p>
            <a:pPr lvl="2"/>
            <a:r>
              <a:rPr lang="en-US" dirty="0" err="1" smtClean="0"/>
              <a:t>hemagglutinin</a:t>
            </a:r>
            <a:r>
              <a:rPr lang="en-US" dirty="0" smtClean="0"/>
              <a:t> </a:t>
            </a:r>
            <a:r>
              <a:rPr lang="en-US" dirty="0"/>
              <a:t>(H) </a:t>
            </a:r>
            <a:r>
              <a:rPr lang="en-US" dirty="0" smtClean="0"/>
              <a:t>Types H1-H18  </a:t>
            </a:r>
          </a:p>
          <a:p>
            <a:pPr lvl="2"/>
            <a:r>
              <a:rPr lang="en-US" dirty="0" smtClean="0"/>
              <a:t>neuraminidase </a:t>
            </a:r>
            <a:r>
              <a:rPr lang="en-US" dirty="0"/>
              <a:t>(N</a:t>
            </a:r>
            <a:r>
              <a:rPr lang="en-US" dirty="0" smtClean="0"/>
              <a:t>) Type N1-N11</a:t>
            </a:r>
          </a:p>
          <a:p>
            <a:pPr lvl="1"/>
            <a:r>
              <a:rPr lang="en-US" dirty="0"/>
              <a:t>D</a:t>
            </a:r>
            <a:r>
              <a:rPr lang="en-US" dirty="0" smtClean="0"/>
              <a:t>ifferent strains seen</a:t>
            </a:r>
          </a:p>
          <a:p>
            <a:r>
              <a:rPr lang="en-US" dirty="0" smtClean="0"/>
              <a:t>Influenza B – no types</a:t>
            </a:r>
          </a:p>
          <a:p>
            <a:pPr lvl="1"/>
            <a:r>
              <a:rPr lang="en-US" dirty="0" smtClean="0"/>
              <a:t>Lineages</a:t>
            </a:r>
          </a:p>
          <a:p>
            <a:pPr lvl="2"/>
            <a:r>
              <a:rPr lang="en-US" dirty="0" smtClean="0"/>
              <a:t>Yamagata </a:t>
            </a:r>
          </a:p>
          <a:p>
            <a:pPr lvl="2"/>
            <a:r>
              <a:rPr lang="en-US" dirty="0" smtClean="0"/>
              <a:t>Victoria</a:t>
            </a:r>
          </a:p>
          <a:p>
            <a:pPr lvl="1"/>
            <a:r>
              <a:rPr lang="en-US" dirty="0" smtClean="0"/>
              <a:t>Different strains may be seen </a:t>
            </a:r>
          </a:p>
          <a:p>
            <a:r>
              <a:rPr lang="en-US" dirty="0"/>
              <a:t>CDC </a:t>
            </a:r>
            <a:r>
              <a:rPr lang="en-US" dirty="0" smtClean="0"/>
              <a:t>follows </a:t>
            </a:r>
            <a:r>
              <a:rPr lang="en-US" dirty="0"/>
              <a:t>internationally accepted naming convention for influenza </a:t>
            </a:r>
            <a:r>
              <a:rPr lang="en-US" dirty="0" smtClean="0"/>
              <a:t>viruses</a:t>
            </a:r>
          </a:p>
          <a:p>
            <a:pPr lvl="1"/>
            <a:r>
              <a:rPr lang="en-US" dirty="0" smtClean="0"/>
              <a:t>Type/Geog. Origin/strain #/Year isolated (H#N#)</a:t>
            </a:r>
          </a:p>
          <a:p>
            <a:pPr marL="914400" lvl="2" indent="0">
              <a:buNone/>
            </a:pPr>
            <a:r>
              <a:rPr lang="en-US" dirty="0" smtClean="0"/>
              <a:t>e.g. A/Perth</a:t>
            </a:r>
            <a:r>
              <a:rPr lang="en-US" dirty="0"/>
              <a:t>/16/2009 (H3N2) for a virus from human </a:t>
            </a:r>
            <a:r>
              <a:rPr lang="en-US" dirty="0" smtClean="0"/>
              <a:t>origin</a:t>
            </a:r>
          </a:p>
        </p:txBody>
      </p:sp>
      <p:sp>
        <p:nvSpPr>
          <p:cNvPr id="4" name="TextBox 3"/>
          <p:cNvSpPr txBox="1"/>
          <p:nvPr/>
        </p:nvSpPr>
        <p:spPr>
          <a:xfrm>
            <a:off x="5566877" y="6308208"/>
            <a:ext cx="3283246" cy="276999"/>
          </a:xfrm>
          <a:prstGeom prst="rect">
            <a:avLst/>
          </a:prstGeom>
          <a:noFill/>
        </p:spPr>
        <p:txBody>
          <a:bodyPr wrap="none" rtlCol="0">
            <a:spAutoFit/>
          </a:bodyPr>
          <a:lstStyle/>
          <a:p>
            <a:r>
              <a:rPr lang="en-US" sz="1200" dirty="0"/>
              <a:t>http://</a:t>
            </a:r>
            <a:r>
              <a:rPr lang="en-US" sz="1200" dirty="0" err="1"/>
              <a:t>www.cdc.gov</a:t>
            </a:r>
            <a:r>
              <a:rPr lang="en-US" sz="1200" dirty="0"/>
              <a:t>/flu/about/viruses/</a:t>
            </a:r>
            <a:r>
              <a:rPr lang="en-US" sz="1200" dirty="0" err="1"/>
              <a:t>types.htm</a:t>
            </a:r>
            <a:endParaRPr lang="en-US" sz="1200" dirty="0"/>
          </a:p>
        </p:txBody>
      </p:sp>
      <p:pic>
        <p:nvPicPr>
          <p:cNvPr id="5" name="Picture 4"/>
          <p:cNvPicPr>
            <a:picLocks noChangeAspect="1"/>
          </p:cNvPicPr>
          <p:nvPr/>
        </p:nvPicPr>
        <p:blipFill>
          <a:blip r:embed="rId3"/>
          <a:stretch>
            <a:fillRect/>
          </a:stretch>
        </p:blipFill>
        <p:spPr>
          <a:xfrm>
            <a:off x="5240649" y="1977832"/>
            <a:ext cx="3609474" cy="2514600"/>
          </a:xfrm>
          <a:prstGeom prst="rect">
            <a:avLst/>
          </a:prstGeom>
          <a:ln>
            <a:solidFill>
              <a:srgbClr val="000000"/>
            </a:solidFill>
          </a:ln>
        </p:spPr>
      </p:pic>
    </p:spTree>
    <p:extLst>
      <p:ext uri="{BB962C8B-B14F-4D97-AF65-F5344CB8AC3E}">
        <p14:creationId xmlns:p14="http://schemas.microsoft.com/office/powerpoint/2010/main" val="18641495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wsx-HA10.png"/>
          <p:cNvPicPr>
            <a:picLocks noChangeAspect="1"/>
          </p:cNvPicPr>
          <p:nvPr/>
        </p:nvPicPr>
        <p:blipFill rotWithShape="1">
          <a:blip r:embed="rId3">
            <a:extLst>
              <a:ext uri="{28A0092B-C50C-407E-A947-70E740481C1C}">
                <a14:useLocalDpi xmlns:a14="http://schemas.microsoft.com/office/drawing/2010/main" val="0"/>
              </a:ext>
            </a:extLst>
          </a:blip>
          <a:srcRect l="34882" r="37019"/>
          <a:stretch/>
        </p:blipFill>
        <p:spPr>
          <a:xfrm>
            <a:off x="6467616" y="830897"/>
            <a:ext cx="2351759" cy="5029200"/>
          </a:xfrm>
          <a:prstGeom prst="rect">
            <a:avLst/>
          </a:prstGeom>
          <a:ln>
            <a:noFill/>
          </a:ln>
        </p:spPr>
      </p:pic>
      <p:pic>
        <p:nvPicPr>
          <p:cNvPr id="6" name="Picture 5" descr="4wst-HA6.png"/>
          <p:cNvPicPr>
            <a:picLocks noChangeAspect="1"/>
          </p:cNvPicPr>
          <p:nvPr/>
        </p:nvPicPr>
        <p:blipFill rotWithShape="1">
          <a:blip r:embed="rId4">
            <a:extLst>
              <a:ext uri="{28A0092B-C50C-407E-A947-70E740481C1C}">
                <a14:useLocalDpi xmlns:a14="http://schemas.microsoft.com/office/drawing/2010/main" val="0"/>
              </a:ext>
            </a:extLst>
          </a:blip>
          <a:srcRect l="34881" r="37020"/>
          <a:stretch/>
        </p:blipFill>
        <p:spPr>
          <a:xfrm>
            <a:off x="3923897" y="830897"/>
            <a:ext cx="2351759" cy="5029200"/>
          </a:xfrm>
          <a:prstGeom prst="rect">
            <a:avLst/>
          </a:prstGeom>
          <a:ln>
            <a:noFill/>
          </a:ln>
        </p:spPr>
      </p:pic>
      <p:sp>
        <p:nvSpPr>
          <p:cNvPr id="2" name="Title 1"/>
          <p:cNvSpPr>
            <a:spLocks noGrp="1"/>
          </p:cNvSpPr>
          <p:nvPr>
            <p:ph type="title"/>
          </p:nvPr>
        </p:nvSpPr>
        <p:spPr/>
        <p:txBody>
          <a:bodyPr/>
          <a:lstStyle/>
          <a:p>
            <a:r>
              <a:rPr lang="en-US" dirty="0" smtClean="0"/>
              <a:t>Why Do the HA Numbers Matter?</a:t>
            </a:r>
            <a:endParaRPr lang="en-US" dirty="0"/>
          </a:p>
        </p:txBody>
      </p:sp>
      <p:pic>
        <p:nvPicPr>
          <p:cNvPr id="4" name="Picture 3"/>
          <p:cNvPicPr>
            <a:picLocks noChangeAspect="1"/>
          </p:cNvPicPr>
          <p:nvPr/>
        </p:nvPicPr>
        <p:blipFill>
          <a:blip r:embed="rId5"/>
          <a:stretch>
            <a:fillRect/>
          </a:stretch>
        </p:blipFill>
        <p:spPr>
          <a:xfrm>
            <a:off x="457200" y="1288097"/>
            <a:ext cx="2858767" cy="4572000"/>
          </a:xfrm>
          <a:prstGeom prst="rect">
            <a:avLst/>
          </a:prstGeom>
        </p:spPr>
      </p:pic>
      <p:sp>
        <p:nvSpPr>
          <p:cNvPr id="7" name="TextBox 6"/>
          <p:cNvSpPr txBox="1"/>
          <p:nvPr/>
        </p:nvSpPr>
        <p:spPr>
          <a:xfrm>
            <a:off x="398686" y="5873928"/>
            <a:ext cx="3050175" cy="523220"/>
          </a:xfrm>
          <a:prstGeom prst="rect">
            <a:avLst/>
          </a:prstGeom>
          <a:noFill/>
        </p:spPr>
        <p:txBody>
          <a:bodyPr wrap="square" rtlCol="0">
            <a:spAutoFit/>
          </a:bodyPr>
          <a:lstStyle/>
          <a:p>
            <a:r>
              <a:rPr lang="en-US" sz="1400" dirty="0" smtClean="0"/>
              <a:t>H5 structure showing RBS – Receptor Binding site and Fusion peptide </a:t>
            </a:r>
            <a:endParaRPr lang="en-US" sz="1400" dirty="0"/>
          </a:p>
        </p:txBody>
      </p:sp>
      <p:cxnSp>
        <p:nvCxnSpPr>
          <p:cNvPr id="9" name="Straight Arrow Connector 8"/>
          <p:cNvCxnSpPr/>
          <p:nvPr/>
        </p:nvCxnSpPr>
        <p:spPr>
          <a:xfrm flipH="1">
            <a:off x="5374915" y="1128037"/>
            <a:ext cx="310091" cy="160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816083" y="1121736"/>
            <a:ext cx="310091" cy="160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503706" y="4052148"/>
            <a:ext cx="251026" cy="1919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6900576" y="4012561"/>
            <a:ext cx="251026" cy="1919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7944242" y="3239894"/>
            <a:ext cx="398689" cy="236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5485661" y="3303684"/>
            <a:ext cx="398689" cy="2362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923897" y="1511881"/>
            <a:ext cx="553119" cy="369332"/>
          </a:xfrm>
          <a:prstGeom prst="rect">
            <a:avLst/>
          </a:prstGeom>
          <a:noFill/>
        </p:spPr>
        <p:txBody>
          <a:bodyPr wrap="none" rtlCol="0">
            <a:spAutoFit/>
          </a:bodyPr>
          <a:lstStyle/>
          <a:p>
            <a:r>
              <a:rPr lang="en-US" b="1" dirty="0" smtClean="0">
                <a:solidFill>
                  <a:srgbClr val="0000FF"/>
                </a:solidFill>
              </a:rPr>
              <a:t>RBS</a:t>
            </a:r>
            <a:endParaRPr lang="en-US" b="1" dirty="0">
              <a:solidFill>
                <a:srgbClr val="0000FF"/>
              </a:solidFill>
            </a:endParaRPr>
          </a:p>
        </p:txBody>
      </p:sp>
      <p:cxnSp>
        <p:nvCxnSpPr>
          <p:cNvPr id="19" name="Straight Arrow Connector 18"/>
          <p:cNvCxnSpPr>
            <a:stCxn id="17" idx="3"/>
          </p:cNvCxnSpPr>
          <p:nvPr/>
        </p:nvCxnSpPr>
        <p:spPr>
          <a:xfrm flipV="1">
            <a:off x="4477016" y="1659693"/>
            <a:ext cx="676405" cy="368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455692" y="1575668"/>
            <a:ext cx="553119" cy="369332"/>
          </a:xfrm>
          <a:prstGeom prst="rect">
            <a:avLst/>
          </a:prstGeom>
          <a:noFill/>
        </p:spPr>
        <p:txBody>
          <a:bodyPr wrap="none" rtlCol="0">
            <a:spAutoFit/>
          </a:bodyPr>
          <a:lstStyle/>
          <a:p>
            <a:r>
              <a:rPr lang="en-US" b="1" dirty="0" smtClean="0">
                <a:solidFill>
                  <a:srgbClr val="FF0000"/>
                </a:solidFill>
              </a:rPr>
              <a:t>RBS</a:t>
            </a:r>
            <a:endParaRPr lang="en-US" b="1" dirty="0">
              <a:solidFill>
                <a:srgbClr val="FF0000"/>
              </a:solidFill>
            </a:endParaRPr>
          </a:p>
        </p:txBody>
      </p:sp>
      <p:cxnSp>
        <p:nvCxnSpPr>
          <p:cNvPr id="22" name="Straight Arrow Connector 21"/>
          <p:cNvCxnSpPr>
            <a:stCxn id="21" idx="3"/>
          </p:cNvCxnSpPr>
          <p:nvPr/>
        </p:nvCxnSpPr>
        <p:spPr>
          <a:xfrm flipV="1">
            <a:off x="7008811" y="1723480"/>
            <a:ext cx="676405" cy="3685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579484" y="5470093"/>
            <a:ext cx="1592290" cy="307777"/>
          </a:xfrm>
          <a:prstGeom prst="rect">
            <a:avLst/>
          </a:prstGeom>
          <a:noFill/>
        </p:spPr>
        <p:txBody>
          <a:bodyPr wrap="none" rtlCol="0">
            <a:spAutoFit/>
          </a:bodyPr>
          <a:lstStyle/>
          <a:p>
            <a:r>
              <a:rPr lang="en-US" sz="1400" dirty="0" smtClean="0"/>
              <a:t>H6, PDB entry 4wst</a:t>
            </a:r>
            <a:endParaRPr lang="en-US" sz="1400" dirty="0"/>
          </a:p>
        </p:txBody>
      </p:sp>
      <p:sp>
        <p:nvSpPr>
          <p:cNvPr id="24" name="TextBox 23"/>
          <p:cNvSpPr txBox="1"/>
          <p:nvPr/>
        </p:nvSpPr>
        <p:spPr>
          <a:xfrm>
            <a:off x="6782822" y="5470093"/>
            <a:ext cx="1700906" cy="307777"/>
          </a:xfrm>
          <a:prstGeom prst="rect">
            <a:avLst/>
          </a:prstGeom>
          <a:noFill/>
        </p:spPr>
        <p:txBody>
          <a:bodyPr wrap="none" rtlCol="0">
            <a:spAutoFit/>
          </a:bodyPr>
          <a:lstStyle/>
          <a:p>
            <a:r>
              <a:rPr lang="en-US" sz="1400" dirty="0" smtClean="0"/>
              <a:t>H10, PDB entry 4wsx</a:t>
            </a:r>
            <a:endParaRPr lang="en-US" sz="1400" dirty="0"/>
          </a:p>
        </p:txBody>
      </p:sp>
      <p:sp>
        <p:nvSpPr>
          <p:cNvPr id="25" name="TextBox 24"/>
          <p:cNvSpPr txBox="1"/>
          <p:nvPr/>
        </p:nvSpPr>
        <p:spPr>
          <a:xfrm>
            <a:off x="5153421" y="5841460"/>
            <a:ext cx="2839239" cy="307777"/>
          </a:xfrm>
          <a:prstGeom prst="rect">
            <a:avLst/>
          </a:prstGeom>
          <a:noFill/>
        </p:spPr>
        <p:txBody>
          <a:bodyPr wrap="none" rtlCol="0">
            <a:spAutoFit/>
          </a:bodyPr>
          <a:lstStyle/>
          <a:p>
            <a:r>
              <a:rPr lang="en-US" sz="1400" dirty="0" smtClean="0"/>
              <a:t>Yang et al., 2015, Journal of Virology</a:t>
            </a:r>
            <a:endParaRPr lang="en-US" sz="1400" dirty="0"/>
          </a:p>
        </p:txBody>
      </p:sp>
      <p:sp>
        <p:nvSpPr>
          <p:cNvPr id="26" name="TextBox 25"/>
          <p:cNvSpPr txBox="1"/>
          <p:nvPr/>
        </p:nvSpPr>
        <p:spPr>
          <a:xfrm>
            <a:off x="339072" y="6353836"/>
            <a:ext cx="3308756" cy="307777"/>
          </a:xfrm>
          <a:prstGeom prst="rect">
            <a:avLst/>
          </a:prstGeom>
          <a:noFill/>
        </p:spPr>
        <p:txBody>
          <a:bodyPr wrap="none" rtlCol="0">
            <a:spAutoFit/>
          </a:bodyPr>
          <a:lstStyle/>
          <a:p>
            <a:r>
              <a:rPr lang="en-US" sz="1400" dirty="0" err="1" smtClean="0"/>
              <a:t>Velkov</a:t>
            </a:r>
            <a:r>
              <a:rPr lang="en-US" sz="1400" dirty="0" smtClean="0"/>
              <a:t> et al., 2013, Molecular Immunology</a:t>
            </a:r>
            <a:endParaRPr lang="en-US" sz="1400" dirty="0"/>
          </a:p>
        </p:txBody>
      </p:sp>
    </p:spTree>
    <p:extLst>
      <p:ext uri="{BB962C8B-B14F-4D97-AF65-F5344CB8AC3E}">
        <p14:creationId xmlns:p14="http://schemas.microsoft.com/office/powerpoint/2010/main" val="17526018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 the Flu Vaccine?</a:t>
            </a:r>
            <a:r>
              <a:rPr lang="en-US" dirty="0" smtClean="0">
                <a:solidFill>
                  <a:srgbClr val="FF0000"/>
                </a:solidFill>
              </a:rPr>
              <a:t> </a:t>
            </a:r>
            <a:endParaRPr lang="en-US" dirty="0"/>
          </a:p>
        </p:txBody>
      </p:sp>
      <p:sp>
        <p:nvSpPr>
          <p:cNvPr id="4" name="Text Placeholder 3"/>
          <p:cNvSpPr>
            <a:spLocks noGrp="1"/>
          </p:cNvSpPr>
          <p:nvPr>
            <p:ph type="body" idx="1"/>
          </p:nvPr>
        </p:nvSpPr>
        <p:spPr/>
        <p:txBody>
          <a:bodyPr/>
          <a:lstStyle/>
          <a:p>
            <a:r>
              <a:rPr lang="en-US" dirty="0"/>
              <a:t>Nasal Spray Flu </a:t>
            </a:r>
            <a:r>
              <a:rPr lang="en-US" dirty="0" smtClean="0"/>
              <a:t>Vaccine</a:t>
            </a:r>
            <a:endParaRPr lang="en-US" dirty="0"/>
          </a:p>
        </p:txBody>
      </p:sp>
      <p:sp>
        <p:nvSpPr>
          <p:cNvPr id="5" name="Content Placeholder 4"/>
          <p:cNvSpPr>
            <a:spLocks noGrp="1"/>
          </p:cNvSpPr>
          <p:nvPr>
            <p:ph sz="half" idx="2"/>
          </p:nvPr>
        </p:nvSpPr>
        <p:spPr/>
        <p:txBody>
          <a:bodyPr/>
          <a:lstStyle/>
          <a:p>
            <a:r>
              <a:rPr lang="en-US" dirty="0"/>
              <a:t>Live Attenuated </a:t>
            </a:r>
            <a:r>
              <a:rPr lang="en-US" dirty="0" smtClean="0"/>
              <a:t>Vaccine</a:t>
            </a:r>
          </a:p>
          <a:p>
            <a:r>
              <a:rPr lang="en-US" dirty="0" smtClean="0"/>
              <a:t>Usually </a:t>
            </a:r>
            <a:r>
              <a:rPr lang="en-US" dirty="0"/>
              <a:t>protects against 2 influenza A and 2 influenza B viruses</a:t>
            </a:r>
          </a:p>
          <a:p>
            <a:endParaRPr lang="en-US" dirty="0"/>
          </a:p>
        </p:txBody>
      </p:sp>
      <p:sp>
        <p:nvSpPr>
          <p:cNvPr id="6" name="Text Placeholder 5"/>
          <p:cNvSpPr>
            <a:spLocks noGrp="1"/>
          </p:cNvSpPr>
          <p:nvPr>
            <p:ph type="body" sz="quarter" idx="3"/>
          </p:nvPr>
        </p:nvSpPr>
        <p:spPr/>
        <p:txBody>
          <a:bodyPr/>
          <a:lstStyle/>
          <a:p>
            <a:r>
              <a:rPr lang="en-US" dirty="0" smtClean="0"/>
              <a:t>Intradermal Flu Shot</a:t>
            </a:r>
            <a:endParaRPr lang="en-US" dirty="0"/>
          </a:p>
        </p:txBody>
      </p:sp>
      <p:sp>
        <p:nvSpPr>
          <p:cNvPr id="7" name="Content Placeholder 6"/>
          <p:cNvSpPr>
            <a:spLocks noGrp="1"/>
          </p:cNvSpPr>
          <p:nvPr>
            <p:ph sz="quarter" idx="4"/>
          </p:nvPr>
        </p:nvSpPr>
        <p:spPr/>
        <p:txBody>
          <a:bodyPr/>
          <a:lstStyle/>
          <a:p>
            <a:r>
              <a:rPr lang="en-US" dirty="0"/>
              <a:t>I</a:t>
            </a:r>
            <a:r>
              <a:rPr lang="en-US" dirty="0" smtClean="0"/>
              <a:t>nactivated virus Vaccine</a:t>
            </a:r>
          </a:p>
          <a:p>
            <a:r>
              <a:rPr lang="en-US" dirty="0" smtClean="0"/>
              <a:t>Traditional </a:t>
            </a:r>
            <a:r>
              <a:rPr lang="en-US" dirty="0"/>
              <a:t>flu </a:t>
            </a:r>
            <a:r>
              <a:rPr lang="en-US" dirty="0" smtClean="0"/>
              <a:t>shots are “</a:t>
            </a:r>
            <a:r>
              <a:rPr lang="en-US" dirty="0"/>
              <a:t>trivalent</a:t>
            </a:r>
            <a:r>
              <a:rPr lang="en-US" dirty="0" smtClean="0"/>
              <a:t>” – i.e. protects against 2 influenza A and 1 influenza B virus </a:t>
            </a:r>
          </a:p>
          <a:p>
            <a:r>
              <a:rPr lang="en-US" dirty="0" smtClean="0"/>
              <a:t>Also available </a:t>
            </a:r>
            <a:r>
              <a:rPr lang="en-US" dirty="0" err="1" smtClean="0"/>
              <a:t>Quadrivalent</a:t>
            </a:r>
            <a:r>
              <a:rPr lang="en-US" dirty="0" smtClean="0"/>
              <a:t> </a:t>
            </a:r>
            <a:r>
              <a:rPr lang="en-US" dirty="0"/>
              <a:t>flu </a:t>
            </a:r>
            <a:r>
              <a:rPr lang="en-US" dirty="0" smtClean="0"/>
              <a:t>vaccine – protects against 2 influenza A and 2 influenza B virus</a:t>
            </a:r>
            <a:endParaRPr lang="en-US" dirty="0"/>
          </a:p>
        </p:txBody>
      </p:sp>
      <p:sp>
        <p:nvSpPr>
          <p:cNvPr id="8" name="TextBox 7"/>
          <p:cNvSpPr txBox="1"/>
          <p:nvPr/>
        </p:nvSpPr>
        <p:spPr>
          <a:xfrm>
            <a:off x="457200" y="4094838"/>
            <a:ext cx="4040188" cy="2031325"/>
          </a:xfrm>
          <a:prstGeom prst="rect">
            <a:avLst/>
          </a:prstGeom>
          <a:solidFill>
            <a:schemeClr val="accent6">
              <a:lumMod val="60000"/>
              <a:lumOff val="40000"/>
            </a:schemeClr>
          </a:solidFill>
        </p:spPr>
        <p:txBody>
          <a:bodyPr wrap="square" rtlCol="0">
            <a:spAutoFit/>
          </a:bodyPr>
          <a:lstStyle/>
          <a:p>
            <a:r>
              <a:rPr lang="en-US" b="1" dirty="0" smtClean="0"/>
              <a:t>Also available as shots</a:t>
            </a:r>
            <a:r>
              <a:rPr lang="en-US" dirty="0" smtClean="0"/>
              <a:t>:</a:t>
            </a:r>
          </a:p>
          <a:p>
            <a:pPr marL="285750" indent="-285750">
              <a:buFont typeface="Arial"/>
              <a:buChar char="•"/>
            </a:pPr>
            <a:r>
              <a:rPr lang="en-US" dirty="0"/>
              <a:t>A high-dose trivalent shot, </a:t>
            </a:r>
            <a:endParaRPr lang="en-US" dirty="0" smtClean="0"/>
          </a:p>
          <a:p>
            <a:pPr marL="285750" indent="-285750">
              <a:buFont typeface="Arial"/>
              <a:buChar char="•"/>
            </a:pPr>
            <a:r>
              <a:rPr lang="en-US" dirty="0" smtClean="0"/>
              <a:t>A </a:t>
            </a:r>
            <a:r>
              <a:rPr lang="en-US" dirty="0"/>
              <a:t>trivalent shot containing virus grown in cell </a:t>
            </a:r>
            <a:r>
              <a:rPr lang="en-US" dirty="0" smtClean="0"/>
              <a:t>culture </a:t>
            </a:r>
          </a:p>
          <a:p>
            <a:pPr marL="285750" indent="-285750">
              <a:buFont typeface="Arial"/>
              <a:buChar char="•"/>
            </a:pPr>
            <a:r>
              <a:rPr lang="en-US" dirty="0" smtClean="0"/>
              <a:t>A </a:t>
            </a:r>
            <a:r>
              <a:rPr lang="en-US" dirty="0"/>
              <a:t>recombinant trivalent shot that is egg-</a:t>
            </a:r>
            <a:r>
              <a:rPr lang="en-US" dirty="0" smtClean="0"/>
              <a:t>free.</a:t>
            </a:r>
          </a:p>
          <a:p>
            <a:pPr marL="285750" indent="-285750">
              <a:buFont typeface="Arial"/>
              <a:buChar char="•"/>
            </a:pPr>
            <a:r>
              <a:rPr lang="en-US" dirty="0" smtClean="0">
                <a:solidFill>
                  <a:srgbClr val="FF0000"/>
                </a:solidFill>
              </a:rPr>
              <a:t>Other vaccines in development</a:t>
            </a:r>
            <a:endParaRPr lang="en-US" dirty="0">
              <a:solidFill>
                <a:srgbClr val="FF0000"/>
              </a:solidFill>
            </a:endParaRPr>
          </a:p>
        </p:txBody>
      </p:sp>
      <p:sp>
        <p:nvSpPr>
          <p:cNvPr id="9" name="TextBox 8"/>
          <p:cNvSpPr txBox="1"/>
          <p:nvPr/>
        </p:nvSpPr>
        <p:spPr>
          <a:xfrm>
            <a:off x="5001399" y="6179300"/>
            <a:ext cx="3533001" cy="307777"/>
          </a:xfrm>
          <a:prstGeom prst="rect">
            <a:avLst/>
          </a:prstGeom>
          <a:noFill/>
        </p:spPr>
        <p:txBody>
          <a:bodyPr wrap="none" rtlCol="0">
            <a:spAutoFit/>
          </a:bodyPr>
          <a:lstStyle/>
          <a:p>
            <a:r>
              <a:rPr lang="en-US" sz="1400" dirty="0"/>
              <a:t>http://</a:t>
            </a:r>
            <a:r>
              <a:rPr lang="en-US" sz="1400" dirty="0" err="1"/>
              <a:t>www.cdc.gov</a:t>
            </a:r>
            <a:r>
              <a:rPr lang="en-US" sz="1400" dirty="0"/>
              <a:t>/flu/protect/</a:t>
            </a:r>
            <a:r>
              <a:rPr lang="en-US" sz="1400" dirty="0" err="1"/>
              <a:t>keyfacts.htm</a:t>
            </a:r>
            <a:endParaRPr lang="en-US" sz="1400" dirty="0"/>
          </a:p>
        </p:txBody>
      </p:sp>
    </p:spTree>
    <p:extLst>
      <p:ext uri="{BB962C8B-B14F-4D97-AF65-F5344CB8AC3E}">
        <p14:creationId xmlns:p14="http://schemas.microsoft.com/office/powerpoint/2010/main" val="111149463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Vaccines prepare individuals to mount a protective immune response against the real pathogen(s)</a:t>
            </a:r>
          </a:p>
          <a:p>
            <a:pPr marL="0" indent="0">
              <a:buNone/>
            </a:pPr>
            <a:endParaRPr lang="en-US" dirty="0" smtClean="0"/>
          </a:p>
          <a:p>
            <a:r>
              <a:rPr lang="en-US" dirty="0" smtClean="0"/>
              <a:t>Various </a:t>
            </a:r>
            <a:r>
              <a:rPr lang="en-US" dirty="0"/>
              <a:t>t</a:t>
            </a:r>
            <a:r>
              <a:rPr lang="en-US" dirty="0" smtClean="0"/>
              <a:t>ypes of vaccines are available – in all cases the pathogens or parts of them are modified so that they do not cause infection but do generate an immune response</a:t>
            </a:r>
            <a:endParaRPr lang="en-US" dirty="0" smtClean="0">
              <a:solidFill>
                <a:srgbClr val="FF0000"/>
              </a:solidFill>
            </a:endParaRPr>
          </a:p>
          <a:p>
            <a:pPr marL="0" indent="0">
              <a:buNone/>
            </a:pPr>
            <a:endParaRPr lang="en-US" dirty="0" smtClean="0"/>
          </a:p>
          <a:p>
            <a:r>
              <a:rPr lang="en-US" dirty="0" smtClean="0"/>
              <a:t>Herd Immunity provides protection to individuals who have immature or weak immune systems, and cannot be vaccinated</a:t>
            </a:r>
            <a:endParaRPr lang="en-US" dirty="0" smtClean="0">
              <a:solidFill>
                <a:srgbClr val="FF0000"/>
              </a:solidFill>
            </a:endParaRPr>
          </a:p>
          <a:p>
            <a:pPr marL="0" indent="0">
              <a:buNone/>
            </a:pPr>
            <a:endParaRPr lang="en-US" dirty="0" smtClean="0"/>
          </a:p>
          <a:p>
            <a:r>
              <a:rPr lang="en-US" dirty="0" smtClean="0"/>
              <a:t>Due to the variations in the influenza antigens, the flu vaccine needs to be taken annually to prevent serious infection</a:t>
            </a:r>
            <a:endParaRPr lang="en-US" dirty="0"/>
          </a:p>
        </p:txBody>
      </p:sp>
    </p:spTree>
    <p:extLst>
      <p:ext uri="{BB962C8B-B14F-4D97-AF65-F5344CB8AC3E}">
        <p14:creationId xmlns:p14="http://schemas.microsoft.com/office/powerpoint/2010/main" val="29410219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About Vaccines</a:t>
            </a:r>
          </a:p>
          <a:p>
            <a:r>
              <a:rPr lang="en-US" dirty="0" smtClean="0"/>
              <a:t>How do Vaccines Work?</a:t>
            </a:r>
          </a:p>
          <a:p>
            <a:r>
              <a:rPr lang="en-US" dirty="0" smtClean="0"/>
              <a:t>Types of Vaccines</a:t>
            </a:r>
          </a:p>
          <a:p>
            <a:r>
              <a:rPr lang="en-US" dirty="0" smtClean="0"/>
              <a:t>Herd Immunity</a:t>
            </a:r>
          </a:p>
          <a:p>
            <a:r>
              <a:rPr lang="en-US" dirty="0" smtClean="0"/>
              <a:t>The Annual Flu Vaccine</a:t>
            </a:r>
          </a:p>
          <a:p>
            <a:pPr lvl="2"/>
            <a:r>
              <a:rPr lang="en-US" dirty="0" smtClean="0"/>
              <a:t>About Influenza Virus</a:t>
            </a:r>
          </a:p>
          <a:p>
            <a:pPr lvl="2"/>
            <a:r>
              <a:rPr lang="en-US" dirty="0" smtClean="0"/>
              <a:t>Influenza Types</a:t>
            </a:r>
          </a:p>
          <a:p>
            <a:pPr lvl="2"/>
            <a:r>
              <a:rPr lang="en-US" dirty="0" smtClean="0"/>
              <a:t>Influenza Antigens</a:t>
            </a:r>
          </a:p>
          <a:p>
            <a:pPr lvl="2"/>
            <a:r>
              <a:rPr lang="en-US" dirty="0" smtClean="0"/>
              <a:t>Types of Influenza Virus</a:t>
            </a:r>
          </a:p>
          <a:p>
            <a:pPr lvl="2"/>
            <a:r>
              <a:rPr lang="en-US" dirty="0" smtClean="0"/>
              <a:t>What is in the Flu vaccine?</a:t>
            </a:r>
          </a:p>
          <a:p>
            <a:r>
              <a:rPr lang="en-US" dirty="0" smtClean="0"/>
              <a:t>Summary</a:t>
            </a:r>
            <a:endParaRPr lang="en-US" dirty="0"/>
          </a:p>
        </p:txBody>
      </p:sp>
      <p:pic>
        <p:nvPicPr>
          <p:cNvPr id="5" name="Picture 4"/>
          <p:cNvPicPr>
            <a:picLocks noChangeAspect="1"/>
          </p:cNvPicPr>
          <p:nvPr/>
        </p:nvPicPr>
        <p:blipFill>
          <a:blip r:embed="rId3"/>
          <a:stretch>
            <a:fillRect/>
          </a:stretch>
        </p:blipFill>
        <p:spPr>
          <a:xfrm>
            <a:off x="5384800" y="1600200"/>
            <a:ext cx="3149600" cy="3810000"/>
          </a:xfrm>
          <a:prstGeom prst="rect">
            <a:avLst/>
          </a:prstGeom>
        </p:spPr>
      </p:pic>
      <p:sp>
        <p:nvSpPr>
          <p:cNvPr id="6" name="TextBox 5"/>
          <p:cNvSpPr txBox="1"/>
          <p:nvPr/>
        </p:nvSpPr>
        <p:spPr>
          <a:xfrm>
            <a:off x="5322660" y="5601220"/>
            <a:ext cx="3347859" cy="646331"/>
          </a:xfrm>
          <a:prstGeom prst="rect">
            <a:avLst/>
          </a:prstGeom>
          <a:noFill/>
        </p:spPr>
        <p:txBody>
          <a:bodyPr wrap="square" rtlCol="0">
            <a:spAutoFit/>
          </a:bodyPr>
          <a:lstStyle/>
          <a:p>
            <a:r>
              <a:rPr lang="en-US" sz="1200" dirty="0"/>
              <a:t>http://</a:t>
            </a:r>
            <a:r>
              <a:rPr lang="en-US" sz="1200" dirty="0" err="1"/>
              <a:t>www.smithsonianmag.com</a:t>
            </a:r>
            <a:r>
              <a:rPr lang="en-US" sz="1200" dirty="0"/>
              <a:t>/science-nature/vaccine-week-a-brief-history-and-how-vaccines-work-18814542/?no-</a:t>
            </a:r>
            <a:r>
              <a:rPr lang="en-US" sz="1200" dirty="0" err="1"/>
              <a:t>ist</a:t>
            </a:r>
            <a:endParaRPr lang="en-US" sz="1200" dirty="0"/>
          </a:p>
        </p:txBody>
      </p:sp>
    </p:spTree>
    <p:extLst>
      <p:ext uri="{BB962C8B-B14F-4D97-AF65-F5344CB8AC3E}">
        <p14:creationId xmlns:p14="http://schemas.microsoft.com/office/powerpoint/2010/main" val="39775855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Vaccine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it? </a:t>
            </a:r>
          </a:p>
          <a:p>
            <a:pPr lvl="2"/>
            <a:r>
              <a:rPr lang="en-US" dirty="0" smtClean="0"/>
              <a:t>Preparations of pathogen or parts of them</a:t>
            </a:r>
          </a:p>
          <a:p>
            <a:pPr lvl="2"/>
            <a:r>
              <a:rPr lang="en-US" dirty="0" smtClean="0"/>
              <a:t>Induces immune system to respond to it (as if it is the real pathogen) and generate memory T- and B-cells</a:t>
            </a:r>
          </a:p>
          <a:p>
            <a:r>
              <a:rPr lang="en-US" dirty="0" smtClean="0"/>
              <a:t>What does it do?</a:t>
            </a:r>
          </a:p>
          <a:p>
            <a:pPr lvl="2"/>
            <a:r>
              <a:rPr lang="en-US" dirty="0" smtClean="0">
                <a:solidFill>
                  <a:srgbClr val="000000"/>
                </a:solidFill>
              </a:rPr>
              <a:t>Prepares the immune system to recognize and destroy a pathogen when exposed to it. </a:t>
            </a:r>
            <a:r>
              <a:rPr lang="en-US" dirty="0" smtClean="0">
                <a:solidFill>
                  <a:srgbClr val="FF0000"/>
                </a:solidFill>
              </a:rPr>
              <a:t> </a:t>
            </a:r>
            <a:endParaRPr lang="en-US" strike="sngStrike" dirty="0" smtClean="0"/>
          </a:p>
          <a:p>
            <a:r>
              <a:rPr lang="en-US" dirty="0" smtClean="0"/>
              <a:t>Why is it important?</a:t>
            </a:r>
          </a:p>
          <a:p>
            <a:pPr lvl="2"/>
            <a:r>
              <a:rPr lang="en-US" dirty="0" smtClean="0"/>
              <a:t>Vaccines protect individuals (and communities) from a large number of infectious </a:t>
            </a:r>
            <a:r>
              <a:rPr lang="en-US" dirty="0" smtClean="0">
                <a:solidFill>
                  <a:srgbClr val="000000"/>
                </a:solidFill>
              </a:rPr>
              <a:t>pathogens</a:t>
            </a:r>
            <a:r>
              <a:rPr lang="en-US" dirty="0" smtClean="0"/>
              <a:t> by enabling them to rapidly mount a </a:t>
            </a:r>
            <a:r>
              <a:rPr lang="en-US" dirty="0" smtClean="0">
                <a:solidFill>
                  <a:srgbClr val="000000"/>
                </a:solidFill>
              </a:rPr>
              <a:t>protective immune response upon encounter</a:t>
            </a:r>
            <a:r>
              <a:rPr lang="en-US" dirty="0" smtClean="0"/>
              <a:t>.</a:t>
            </a:r>
          </a:p>
          <a:p>
            <a:pPr lvl="1"/>
            <a:endParaRPr lang="en-US" dirty="0"/>
          </a:p>
        </p:txBody>
      </p:sp>
    </p:spTree>
    <p:extLst>
      <p:ext uri="{BB962C8B-B14F-4D97-AF65-F5344CB8AC3E}">
        <p14:creationId xmlns:p14="http://schemas.microsoft.com/office/powerpoint/2010/main" val="33610928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Vaccines Work?</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Vaccines </a:t>
            </a:r>
            <a:r>
              <a:rPr lang="en-US" dirty="0" smtClean="0">
                <a:solidFill>
                  <a:srgbClr val="000000"/>
                </a:solidFill>
              </a:rPr>
              <a:t>are taken up by macrophages (M</a:t>
            </a:r>
            <a:r>
              <a:rPr lang="en-US" dirty="0" smtClean="0">
                <a:solidFill>
                  <a:srgbClr val="000000"/>
                </a:solidFill>
                <a:latin typeface="Symbol" charset="2"/>
                <a:cs typeface="Symbol" charset="2"/>
              </a:rPr>
              <a:t>F)</a:t>
            </a:r>
            <a:r>
              <a:rPr lang="en-US" dirty="0" smtClean="0">
                <a:solidFill>
                  <a:srgbClr val="000000"/>
                </a:solidFill>
              </a:rPr>
              <a:t>/dendritic cells which activate the adaptive immune response </a:t>
            </a:r>
          </a:p>
          <a:p>
            <a:r>
              <a:rPr lang="en-US" dirty="0" smtClean="0">
                <a:solidFill>
                  <a:srgbClr val="000000"/>
                </a:solidFill>
              </a:rPr>
              <a:t>T-cells are activated</a:t>
            </a:r>
          </a:p>
          <a:p>
            <a:r>
              <a:rPr lang="en-US" dirty="0" smtClean="0">
                <a:solidFill>
                  <a:srgbClr val="000000"/>
                </a:solidFill>
              </a:rPr>
              <a:t>B-cells are activated</a:t>
            </a:r>
          </a:p>
          <a:p>
            <a:r>
              <a:rPr lang="en-US" dirty="0" smtClean="0">
                <a:solidFill>
                  <a:srgbClr val="000000"/>
                </a:solidFill>
              </a:rPr>
              <a:t>Antibodies are produced</a:t>
            </a:r>
          </a:p>
          <a:p>
            <a:r>
              <a:rPr lang="en-US" dirty="0" smtClean="0">
                <a:solidFill>
                  <a:srgbClr val="000000"/>
                </a:solidFill>
              </a:rPr>
              <a:t>Memory T- and B-cells are formed</a:t>
            </a:r>
          </a:p>
          <a:p>
            <a:r>
              <a:rPr lang="en-US" dirty="0" smtClean="0">
                <a:solidFill>
                  <a:srgbClr val="000000"/>
                </a:solidFill>
              </a:rPr>
              <a:t>Host is now prepared to mount immune response and protect the individual upon exposure to pathogen </a:t>
            </a:r>
            <a:endParaRPr lang="en-US" dirty="0">
              <a:solidFill>
                <a:srgbClr val="000000"/>
              </a:solidFill>
            </a:endParaRPr>
          </a:p>
        </p:txBody>
      </p:sp>
      <p:sp>
        <p:nvSpPr>
          <p:cNvPr id="4" name="Content Placeholder 3"/>
          <p:cNvSpPr>
            <a:spLocks noGrp="1"/>
          </p:cNvSpPr>
          <p:nvPr>
            <p:ph sz="half" idx="2"/>
          </p:nvPr>
        </p:nvSpPr>
        <p:spPr/>
        <p:txBody>
          <a:bodyPr>
            <a:normAutofit fontScale="77500" lnSpcReduction="20000"/>
          </a:bodyPr>
          <a:lstStyle/>
          <a:p>
            <a:pPr marL="0" indent="0">
              <a:buNone/>
            </a:pPr>
            <a:r>
              <a:rPr lang="en-US" dirty="0" smtClean="0"/>
              <a:t> </a:t>
            </a:r>
            <a:endParaRPr lang="en-US" dirty="0"/>
          </a:p>
        </p:txBody>
      </p:sp>
      <p:pic>
        <p:nvPicPr>
          <p:cNvPr id="5" name="Content Placeholder 7"/>
          <p:cNvPicPr>
            <a:picLocks noChangeAspect="1"/>
          </p:cNvPicPr>
          <p:nvPr/>
        </p:nvPicPr>
        <p:blipFill rotWithShape="1">
          <a:blip r:embed="rId3"/>
          <a:srcRect t="-369" b="5473"/>
          <a:stretch/>
        </p:blipFill>
        <p:spPr>
          <a:xfrm>
            <a:off x="4843922" y="1164210"/>
            <a:ext cx="3986116" cy="5486400"/>
          </a:xfrm>
          <a:prstGeom prst="rect">
            <a:avLst/>
          </a:prstGeom>
          <a:ln>
            <a:solidFill>
              <a:schemeClr val="tx1"/>
            </a:solidFill>
          </a:ln>
        </p:spPr>
      </p:pic>
      <p:sp>
        <p:nvSpPr>
          <p:cNvPr id="6" name="TextBox 5"/>
          <p:cNvSpPr txBox="1"/>
          <p:nvPr/>
        </p:nvSpPr>
        <p:spPr>
          <a:xfrm>
            <a:off x="5102542" y="6622072"/>
            <a:ext cx="3741767" cy="246221"/>
          </a:xfrm>
          <a:prstGeom prst="rect">
            <a:avLst/>
          </a:prstGeom>
          <a:noFill/>
        </p:spPr>
        <p:txBody>
          <a:bodyPr wrap="none" rtlCol="0">
            <a:spAutoFit/>
          </a:bodyPr>
          <a:lstStyle/>
          <a:p>
            <a:r>
              <a:rPr lang="en-US" sz="1000" dirty="0"/>
              <a:t>http://</a:t>
            </a:r>
            <a:r>
              <a:rPr lang="en-US" sz="1000" dirty="0" err="1"/>
              <a:t>www.nature.com</a:t>
            </a:r>
            <a:r>
              <a:rPr lang="en-US" sz="1000" dirty="0"/>
              <a:t>/</a:t>
            </a:r>
            <a:r>
              <a:rPr lang="en-US" sz="1000" dirty="0" err="1"/>
              <a:t>nri</a:t>
            </a:r>
            <a:r>
              <a:rPr lang="en-US" sz="1000" dirty="0"/>
              <a:t>/journal/v10/n11/images/nri2868-f1.jpg</a:t>
            </a:r>
          </a:p>
        </p:txBody>
      </p:sp>
    </p:spTree>
    <p:extLst>
      <p:ext uri="{BB962C8B-B14F-4D97-AF65-F5344CB8AC3E}">
        <p14:creationId xmlns:p14="http://schemas.microsoft.com/office/powerpoint/2010/main" val="41270557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Vaccines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8994854"/>
              </p:ext>
            </p:extLst>
          </p:nvPr>
        </p:nvGraphicFramePr>
        <p:xfrm>
          <a:off x="457200" y="1600200"/>
          <a:ext cx="8229601" cy="4577080"/>
        </p:xfrm>
        <a:graphic>
          <a:graphicData uri="http://schemas.openxmlformats.org/drawingml/2006/table">
            <a:tbl>
              <a:tblPr firstRow="1" bandRow="1">
                <a:tableStyleId>{2A488322-F2BA-4B5B-9748-0D474271808F}</a:tableStyleId>
              </a:tblPr>
              <a:tblGrid>
                <a:gridCol w="1141127"/>
                <a:gridCol w="2693112"/>
                <a:gridCol w="1616662"/>
                <a:gridCol w="2778700"/>
              </a:tblGrid>
              <a:tr h="370840">
                <a:tc>
                  <a:txBody>
                    <a:bodyPr/>
                    <a:lstStyle/>
                    <a:p>
                      <a:pPr algn="ctr"/>
                      <a:r>
                        <a:rPr lang="en-US" sz="1300" dirty="0" smtClean="0"/>
                        <a:t>Vaccine Type</a:t>
                      </a:r>
                      <a:endParaRPr lang="en-US" sz="1300" dirty="0"/>
                    </a:p>
                  </a:txBody>
                  <a:tcPr/>
                </a:tc>
                <a:tc>
                  <a:txBody>
                    <a:bodyPr/>
                    <a:lstStyle/>
                    <a:p>
                      <a:pPr algn="ctr"/>
                      <a:r>
                        <a:rPr lang="en-US" sz="1300" dirty="0" smtClean="0"/>
                        <a:t>What is it?</a:t>
                      </a:r>
                      <a:endParaRPr lang="en-US" sz="1300" dirty="0"/>
                    </a:p>
                  </a:txBody>
                  <a:tcPr/>
                </a:tc>
                <a:tc>
                  <a:txBody>
                    <a:bodyPr/>
                    <a:lstStyle/>
                    <a:p>
                      <a:pPr algn="ctr"/>
                      <a:r>
                        <a:rPr lang="en-US" sz="1300" dirty="0" smtClean="0"/>
                        <a:t>Challenges</a:t>
                      </a:r>
                      <a:endParaRPr lang="en-US" sz="1300" dirty="0"/>
                    </a:p>
                  </a:txBody>
                  <a:tcPr/>
                </a:tc>
                <a:tc>
                  <a:txBody>
                    <a:bodyPr/>
                    <a:lstStyle/>
                    <a:p>
                      <a:pPr algn="ctr"/>
                      <a:r>
                        <a:rPr lang="en-US" sz="1300" dirty="0" smtClean="0"/>
                        <a:t>Examples</a:t>
                      </a:r>
                      <a:endParaRPr lang="en-US" sz="1300" dirty="0"/>
                    </a:p>
                  </a:txBody>
                  <a:tcPr/>
                </a:tc>
              </a:tr>
              <a:tr h="370840">
                <a:tc>
                  <a:txBody>
                    <a:bodyPr/>
                    <a:lstStyle/>
                    <a:p>
                      <a:r>
                        <a:rPr lang="en-US" sz="1300" dirty="0" smtClean="0"/>
                        <a:t>Live Attenuated</a:t>
                      </a:r>
                    </a:p>
                  </a:txBody>
                  <a:tcPr/>
                </a:tc>
                <a:tc>
                  <a:txBody>
                    <a:bodyPr/>
                    <a:lstStyle/>
                    <a:p>
                      <a:r>
                        <a:rPr lang="en-US" sz="1300" dirty="0" smtClean="0"/>
                        <a:t>Weakened</a:t>
                      </a:r>
                      <a:r>
                        <a:rPr lang="en-US" sz="1300" baseline="0" dirty="0" smtClean="0"/>
                        <a:t> </a:t>
                      </a:r>
                      <a:r>
                        <a:rPr lang="en-US" sz="1300" dirty="0" smtClean="0"/>
                        <a:t>version of living microbe that can’t cause disease</a:t>
                      </a:r>
                      <a:endParaRPr lang="en-US" sz="1300" dirty="0"/>
                    </a:p>
                  </a:txBody>
                  <a:tcPr/>
                </a:tc>
                <a:tc>
                  <a:txBody>
                    <a:bodyPr/>
                    <a:lstStyle/>
                    <a:p>
                      <a:r>
                        <a:rPr lang="en-US" sz="1300" dirty="0" smtClean="0"/>
                        <a:t>Mutation</a:t>
                      </a:r>
                      <a:r>
                        <a:rPr lang="en-US" sz="1300" baseline="0" dirty="0" smtClean="0"/>
                        <a:t>; </a:t>
                      </a:r>
                    </a:p>
                    <a:p>
                      <a:r>
                        <a:rPr lang="en-US" sz="1300" baseline="0" dirty="0" smtClean="0"/>
                        <a:t>Storage</a:t>
                      </a:r>
                      <a:endParaRPr lang="en-US" sz="1300" dirty="0"/>
                    </a:p>
                  </a:txBody>
                  <a:tcPr/>
                </a:tc>
                <a:tc>
                  <a:txBody>
                    <a:bodyPr/>
                    <a:lstStyle/>
                    <a:p>
                      <a:r>
                        <a:rPr lang="en-US" sz="1300" kern="1200" dirty="0" smtClean="0">
                          <a:effectLst/>
                        </a:rPr>
                        <a:t>Measles, mumps, rubella, polio (Sabin vaccine), yellow fever </a:t>
                      </a:r>
                      <a:endParaRPr lang="en-US" sz="1300" kern="1200" dirty="0" smtClean="0">
                        <a:solidFill>
                          <a:schemeClr val="dk1"/>
                        </a:solidFill>
                        <a:effectLst/>
                        <a:latin typeface="+mn-lt"/>
                        <a:ea typeface="+mn-ea"/>
                        <a:cs typeface="+mn-cs"/>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Inactivated or “killed”</a:t>
                      </a:r>
                    </a:p>
                  </a:txBody>
                  <a:tcPr/>
                </a:tc>
                <a:tc>
                  <a:txBody>
                    <a:bodyPr/>
                    <a:lstStyle/>
                    <a:p>
                      <a:r>
                        <a:rPr lang="en-US" sz="1300" dirty="0" smtClean="0"/>
                        <a:t>Microbes killed with chemicals, heat or radiation</a:t>
                      </a:r>
                      <a:endParaRPr lang="en-US" sz="1300" dirty="0"/>
                    </a:p>
                  </a:txBody>
                  <a:tcPr/>
                </a:tc>
                <a:tc>
                  <a:txBody>
                    <a:bodyPr/>
                    <a:lstStyle/>
                    <a:p>
                      <a:r>
                        <a:rPr lang="en-US" sz="1300" dirty="0" smtClean="0"/>
                        <a:t>Weaker immune response; </a:t>
                      </a:r>
                    </a:p>
                    <a:p>
                      <a:r>
                        <a:rPr lang="en-US" sz="1300" dirty="0" smtClean="0"/>
                        <a:t>Need boosters</a:t>
                      </a:r>
                      <a:endParaRPr lang="en-US" sz="1300" dirty="0"/>
                    </a:p>
                  </a:txBody>
                  <a:tcPr/>
                </a:tc>
                <a:tc>
                  <a:txBody>
                    <a:bodyPr/>
                    <a:lstStyle/>
                    <a:p>
                      <a:r>
                        <a:rPr lang="en-US" sz="1300" kern="1200" dirty="0" smtClean="0">
                          <a:effectLst/>
                        </a:rPr>
                        <a:t>Cholera, flu, hepatitis A,</a:t>
                      </a:r>
                      <a:r>
                        <a:rPr lang="en-US" sz="1300" kern="1200" baseline="0" dirty="0" smtClean="0">
                          <a:effectLst/>
                        </a:rPr>
                        <a:t> </a:t>
                      </a:r>
                      <a:r>
                        <a:rPr lang="en-US" sz="1300" kern="1200" dirty="0" smtClean="0">
                          <a:effectLst/>
                        </a:rPr>
                        <a:t>Japanese encephalitis,</a:t>
                      </a:r>
                      <a:r>
                        <a:rPr lang="en-US" sz="1300" kern="1200" baseline="0" dirty="0" smtClean="0">
                          <a:effectLst/>
                        </a:rPr>
                        <a:t> </a:t>
                      </a:r>
                      <a:r>
                        <a:rPr lang="en-US" sz="1300" kern="1200" dirty="0" smtClean="0">
                          <a:effectLst/>
                        </a:rPr>
                        <a:t>plague, polio (Salk vaccine), rabies </a:t>
                      </a:r>
                      <a:endParaRPr lang="en-US" sz="1300" kern="1200" dirty="0" smtClean="0">
                        <a:solidFill>
                          <a:schemeClr val="dk1"/>
                        </a:solidFill>
                        <a:effectLst/>
                        <a:latin typeface="+mn-lt"/>
                        <a:ea typeface="+mn-ea"/>
                        <a:cs typeface="+mn-cs"/>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Subunit</a:t>
                      </a:r>
                    </a:p>
                  </a:txBody>
                  <a:tcPr/>
                </a:tc>
                <a:tc>
                  <a:txBody>
                    <a:bodyPr/>
                    <a:lstStyle/>
                    <a:p>
                      <a:r>
                        <a:rPr lang="en-US" sz="1300" dirty="0" smtClean="0"/>
                        <a:t>Include antigens (or epitopes) that best stimulate immune system</a:t>
                      </a:r>
                      <a:endParaRPr lang="en-US" sz="1300" dirty="0"/>
                    </a:p>
                  </a:txBody>
                  <a:tcPr/>
                </a:tc>
                <a:tc>
                  <a:txBody>
                    <a:bodyPr/>
                    <a:lstStyle/>
                    <a:p>
                      <a:r>
                        <a:rPr lang="en-US" sz="1300" dirty="0" smtClean="0"/>
                        <a:t>Identifying specific antigen takes time</a:t>
                      </a:r>
                      <a:endParaRPr lang="en-US" sz="1300" dirty="0"/>
                    </a:p>
                  </a:txBody>
                  <a:tcPr/>
                </a:tc>
                <a:tc>
                  <a:txBody>
                    <a:bodyPr/>
                    <a:lstStyle/>
                    <a:p>
                      <a:r>
                        <a:rPr lang="en-US" sz="1300" kern="1200" dirty="0" smtClean="0">
                          <a:effectLst/>
                        </a:rPr>
                        <a:t>Hepatitis B, pertussis, pneumonia caused by S.</a:t>
                      </a:r>
                      <a:r>
                        <a:rPr lang="en-US" sz="1300" kern="1200" baseline="0" dirty="0" smtClean="0">
                          <a:effectLst/>
                        </a:rPr>
                        <a:t> </a:t>
                      </a:r>
                      <a:r>
                        <a:rPr lang="en-US" sz="1300" kern="1200" baseline="0" dirty="0" err="1" smtClean="0">
                          <a:effectLst/>
                        </a:rPr>
                        <a:t>P</a:t>
                      </a:r>
                      <a:r>
                        <a:rPr lang="en-US" sz="1300" kern="1200" dirty="0" err="1" smtClean="0">
                          <a:effectLst/>
                        </a:rPr>
                        <a:t>neumoniae</a:t>
                      </a:r>
                      <a:endParaRPr lang="en-US" sz="1300" i="1" kern="1200" dirty="0" smtClean="0">
                        <a:solidFill>
                          <a:schemeClr val="dk1"/>
                        </a:solidFill>
                        <a:effectLst/>
                        <a:latin typeface="+mn-lt"/>
                        <a:ea typeface="+mn-ea"/>
                        <a:cs typeface="+mn-cs"/>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Toxoid</a:t>
                      </a:r>
                    </a:p>
                  </a:txBody>
                  <a:tcPr/>
                </a:tc>
                <a:tc>
                  <a:txBody>
                    <a:bodyPr/>
                    <a:lstStyle/>
                    <a:p>
                      <a:r>
                        <a:rPr lang="en-US" sz="1300" dirty="0" smtClean="0"/>
                        <a:t>Formalin inactivated toxins used as vaccine</a:t>
                      </a:r>
                      <a:endParaRPr lang="en-US" sz="1300" dirty="0"/>
                    </a:p>
                  </a:txBody>
                  <a:tcPr/>
                </a:tc>
                <a:tc>
                  <a:txBody>
                    <a:bodyPr/>
                    <a:lstStyle/>
                    <a:p>
                      <a:r>
                        <a:rPr lang="en-US" sz="1300" dirty="0" smtClean="0"/>
                        <a:t>Used when main cause of illness is a bacterial toxin</a:t>
                      </a:r>
                      <a:endParaRPr lang="en-US" sz="1300" dirty="0"/>
                    </a:p>
                  </a:txBody>
                  <a:tcPr/>
                </a:tc>
                <a:tc>
                  <a:txBody>
                    <a:bodyPr/>
                    <a:lstStyle/>
                    <a:p>
                      <a:r>
                        <a:rPr lang="en-US" sz="1300" dirty="0" smtClean="0"/>
                        <a:t>Diphtheria, Tetanus </a:t>
                      </a:r>
                      <a:endParaRPr lang="en-US" sz="13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Conjugate</a:t>
                      </a:r>
                    </a:p>
                  </a:txBody>
                  <a:tcPr/>
                </a:tc>
                <a:tc>
                  <a:txBody>
                    <a:bodyPr/>
                    <a:lstStyle/>
                    <a:p>
                      <a:r>
                        <a:rPr lang="en-US" sz="1300" dirty="0" smtClean="0"/>
                        <a:t>Specialized subunit vaccine</a:t>
                      </a:r>
                      <a:r>
                        <a:rPr lang="en-US" sz="1300" baseline="0" dirty="0" smtClean="0"/>
                        <a:t> where antigens are linked to polysaccharides</a:t>
                      </a:r>
                      <a:r>
                        <a:rPr lang="en-US" sz="1300" dirty="0" smtClean="0"/>
                        <a:t> </a:t>
                      </a:r>
                      <a:endParaRPr lang="en-US" sz="1300" dirty="0"/>
                    </a:p>
                  </a:txBody>
                  <a:tcPr/>
                </a:tc>
                <a:tc>
                  <a:txBody>
                    <a:bodyPr/>
                    <a:lstStyle/>
                    <a:p>
                      <a:r>
                        <a:rPr lang="en-US" sz="1300" dirty="0" smtClean="0"/>
                        <a:t>Most</a:t>
                      </a:r>
                      <a:r>
                        <a:rPr lang="en-US" sz="1300" baseline="0" dirty="0" smtClean="0"/>
                        <a:t> effective for immature immune system of infants</a:t>
                      </a:r>
                      <a:endParaRPr lang="en-US" sz="1300" dirty="0"/>
                    </a:p>
                  </a:txBody>
                  <a:tcPr/>
                </a:tc>
                <a:tc>
                  <a:txBody>
                    <a:bodyPr/>
                    <a:lstStyle/>
                    <a:p>
                      <a:r>
                        <a:rPr lang="en-US" sz="1300" kern="1200" dirty="0" smtClean="0">
                          <a:effectLst/>
                        </a:rPr>
                        <a:t>H. </a:t>
                      </a:r>
                      <a:r>
                        <a:rPr lang="en-US" sz="1300" kern="1200" dirty="0" err="1" smtClean="0">
                          <a:effectLst/>
                        </a:rPr>
                        <a:t>Influenzae</a:t>
                      </a:r>
                      <a:r>
                        <a:rPr lang="en-US" sz="1300" kern="1200" dirty="0" smtClean="0">
                          <a:effectLst/>
                        </a:rPr>
                        <a:t> type b, </a:t>
                      </a:r>
                    </a:p>
                    <a:p>
                      <a:r>
                        <a:rPr lang="en-US" sz="1300" kern="1200" dirty="0" smtClean="0">
                          <a:effectLst/>
                        </a:rPr>
                        <a:t>pneumonia caused by </a:t>
                      </a:r>
                    </a:p>
                    <a:p>
                      <a:r>
                        <a:rPr lang="en-US" sz="1300" kern="1200" dirty="0" smtClean="0">
                          <a:effectLst/>
                        </a:rPr>
                        <a:t>S. </a:t>
                      </a:r>
                      <a:r>
                        <a:rPr lang="en-US" sz="1300" kern="1200" dirty="0" err="1" smtClean="0">
                          <a:effectLst/>
                        </a:rPr>
                        <a:t>Pneumoniae</a:t>
                      </a:r>
                      <a:r>
                        <a:rPr lang="en-US" sz="1300" kern="1200" dirty="0" smtClean="0">
                          <a:effectLst/>
                        </a:rPr>
                        <a:t> </a:t>
                      </a:r>
                      <a:endParaRPr lang="en-US" sz="1300" i="1" kern="1200" dirty="0" smtClean="0">
                        <a:solidFill>
                          <a:schemeClr val="dk1"/>
                        </a:solidFill>
                        <a:effectLst/>
                        <a:latin typeface="+mn-lt"/>
                        <a:ea typeface="+mn-ea"/>
                        <a:cs typeface="+mn-cs"/>
                      </a:endParaRPr>
                    </a:p>
                  </a:txBody>
                  <a:tcPr/>
                </a:tc>
              </a:tr>
              <a:tr h="370840">
                <a:tc>
                  <a:txBody>
                    <a:bodyPr/>
                    <a:lstStyle/>
                    <a:p>
                      <a:r>
                        <a:rPr lang="en-US" sz="1300" dirty="0" smtClean="0"/>
                        <a:t>DNA</a:t>
                      </a:r>
                      <a:endParaRPr lang="en-US" sz="1300" dirty="0"/>
                    </a:p>
                  </a:txBody>
                  <a:tcPr/>
                </a:tc>
                <a:tc>
                  <a:txBody>
                    <a:bodyPr/>
                    <a:lstStyle/>
                    <a:p>
                      <a:r>
                        <a:rPr lang="en-US" sz="1300" dirty="0" smtClean="0"/>
                        <a:t>DNA of important Antigens</a:t>
                      </a:r>
                      <a:r>
                        <a:rPr lang="en-US" sz="1300" baseline="0" dirty="0" smtClean="0"/>
                        <a:t> introduced to cell</a:t>
                      </a:r>
                      <a:endParaRPr lang="en-US" sz="13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Experimental</a:t>
                      </a:r>
                    </a:p>
                    <a:p>
                      <a:endParaRPr lang="en-US" sz="1300" dirty="0"/>
                    </a:p>
                  </a:txBody>
                  <a:tcPr/>
                </a:tc>
                <a:tc>
                  <a:txBody>
                    <a:bodyPr/>
                    <a:lstStyle/>
                    <a:p>
                      <a:r>
                        <a:rPr lang="en-US" sz="1300" dirty="0" smtClean="0"/>
                        <a:t>influenza and herpes as well as HIV</a:t>
                      </a:r>
                      <a:endParaRPr lang="en-US" sz="13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Recombinant vector</a:t>
                      </a:r>
                    </a:p>
                  </a:txBody>
                  <a:tcPr/>
                </a:tc>
                <a:tc>
                  <a:txBody>
                    <a:bodyPr/>
                    <a:lstStyle/>
                    <a:p>
                      <a:r>
                        <a:rPr lang="en-US" sz="1300" kern="1200" dirty="0" smtClean="0">
                          <a:effectLst/>
                        </a:rPr>
                        <a:t>attenuated virus or bacterium (vector) used to introduce microbial DNA to cells</a:t>
                      </a:r>
                      <a:endParaRPr lang="en-US" sz="13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dirty="0" smtClean="0"/>
                        <a:t>Experimental</a:t>
                      </a:r>
                    </a:p>
                    <a:p>
                      <a:endParaRPr lang="en-US" sz="1300" dirty="0"/>
                    </a:p>
                  </a:txBody>
                  <a:tcPr/>
                </a:tc>
                <a:tc>
                  <a:txBody>
                    <a:bodyPr/>
                    <a:lstStyle/>
                    <a:p>
                      <a:r>
                        <a:rPr lang="en-US" sz="1300" dirty="0" smtClean="0"/>
                        <a:t>HIV, rabies, and measles</a:t>
                      </a:r>
                    </a:p>
                  </a:txBody>
                  <a:tcPr/>
                </a:tc>
              </a:tr>
            </a:tbl>
          </a:graphicData>
        </a:graphic>
      </p:graphicFrame>
      <p:sp>
        <p:nvSpPr>
          <p:cNvPr id="6" name="TextBox 5"/>
          <p:cNvSpPr txBox="1"/>
          <p:nvPr/>
        </p:nvSpPr>
        <p:spPr>
          <a:xfrm>
            <a:off x="4336995" y="6125959"/>
            <a:ext cx="4378347" cy="461665"/>
          </a:xfrm>
          <a:prstGeom prst="rect">
            <a:avLst/>
          </a:prstGeom>
          <a:noFill/>
        </p:spPr>
        <p:txBody>
          <a:bodyPr wrap="none" rtlCol="0">
            <a:spAutoFit/>
          </a:bodyPr>
          <a:lstStyle/>
          <a:p>
            <a:r>
              <a:rPr lang="en-US" sz="1200" dirty="0">
                <a:hlinkClick r:id="rId3"/>
              </a:rPr>
              <a:t>http://www.niaid.nih.gov/topics/vaccines/documents/</a:t>
            </a:r>
            <a:r>
              <a:rPr lang="en-US" sz="1200" dirty="0" smtClean="0">
                <a:hlinkClick r:id="rId3"/>
              </a:rPr>
              <a:t>undvacc.pdf</a:t>
            </a:r>
            <a:endParaRPr lang="en-US" sz="1200" dirty="0" smtClean="0"/>
          </a:p>
          <a:p>
            <a:r>
              <a:rPr lang="en-US" sz="1200" dirty="0">
                <a:hlinkClick r:id="rId4"/>
              </a:rPr>
              <a:t>http://www.vaccines.gov/more_info/types</a:t>
            </a:r>
            <a:r>
              <a:rPr lang="en-US" sz="1200" dirty="0" smtClean="0">
                <a:hlinkClick r:id="rId4"/>
              </a:rPr>
              <a:t>/</a:t>
            </a:r>
            <a:r>
              <a:rPr lang="en-US" sz="1200" dirty="0" smtClean="0"/>
              <a:t> </a:t>
            </a:r>
            <a:endParaRPr lang="en-US" sz="1200" dirty="0"/>
          </a:p>
        </p:txBody>
      </p:sp>
    </p:spTree>
    <p:extLst>
      <p:ext uri="{BB962C8B-B14F-4D97-AF65-F5344CB8AC3E}">
        <p14:creationId xmlns:p14="http://schemas.microsoft.com/office/powerpoint/2010/main" val="13678051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Herd Immunity</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solidFill>
                  <a:srgbClr val="000000"/>
                </a:solidFill>
              </a:rPr>
              <a:t>What is it?</a:t>
            </a:r>
          </a:p>
          <a:p>
            <a:pPr lvl="1"/>
            <a:r>
              <a:rPr lang="en-US" dirty="0" smtClean="0">
                <a:solidFill>
                  <a:srgbClr val="000000"/>
                </a:solidFill>
              </a:rPr>
              <a:t>Immunized majority allows few unimmunized in community (due to immature/compromised immune systems) to be protected from disease</a:t>
            </a:r>
          </a:p>
          <a:p>
            <a:pPr lvl="1"/>
            <a:endParaRPr lang="en-US" dirty="0" smtClean="0">
              <a:solidFill>
                <a:srgbClr val="000000"/>
              </a:solidFill>
            </a:endParaRPr>
          </a:p>
          <a:p>
            <a:r>
              <a:rPr lang="en-US" dirty="0" smtClean="0">
                <a:solidFill>
                  <a:srgbClr val="000000"/>
                </a:solidFill>
              </a:rPr>
              <a:t>Protection requirements</a:t>
            </a:r>
          </a:p>
          <a:p>
            <a:pPr lvl="1"/>
            <a:r>
              <a:rPr lang="en-US" dirty="0" smtClean="0">
                <a:solidFill>
                  <a:srgbClr val="000000"/>
                </a:solidFill>
              </a:rPr>
              <a:t>Required percentage of immunized individuals </a:t>
            </a:r>
            <a:r>
              <a:rPr lang="en-US" dirty="0" smtClean="0">
                <a:solidFill>
                  <a:srgbClr val="000000"/>
                </a:solidFill>
                <a:sym typeface="Wingdings"/>
              </a:rPr>
              <a:t></a:t>
            </a:r>
            <a:r>
              <a:rPr lang="en-US" dirty="0" smtClean="0">
                <a:solidFill>
                  <a:srgbClr val="000000"/>
                </a:solidFill>
              </a:rPr>
              <a:t> depends on R</a:t>
            </a:r>
            <a:r>
              <a:rPr lang="en-US" baseline="-25000" dirty="0" smtClean="0">
                <a:solidFill>
                  <a:srgbClr val="000000"/>
                </a:solidFill>
              </a:rPr>
              <a:t>0</a:t>
            </a:r>
            <a:r>
              <a:rPr lang="en-US" dirty="0">
                <a:solidFill>
                  <a:srgbClr val="000000"/>
                </a:solidFill>
              </a:rPr>
              <a:t> </a:t>
            </a:r>
            <a:r>
              <a:rPr lang="en-US" dirty="0" smtClean="0">
                <a:solidFill>
                  <a:srgbClr val="000000"/>
                </a:solidFill>
              </a:rPr>
              <a:t>(how many people 1 sick individual can infect in an unimmunized population)</a:t>
            </a:r>
          </a:p>
          <a:p>
            <a:pPr lvl="1"/>
            <a:r>
              <a:rPr lang="en-US" dirty="0">
                <a:solidFill>
                  <a:srgbClr val="000000"/>
                </a:solidFill>
              </a:rPr>
              <a:t>Higher </a:t>
            </a:r>
            <a:r>
              <a:rPr lang="en-US" dirty="0" smtClean="0">
                <a:solidFill>
                  <a:srgbClr val="000000"/>
                </a:solidFill>
              </a:rPr>
              <a:t>percentages of </a:t>
            </a:r>
            <a:r>
              <a:rPr lang="en-US" dirty="0">
                <a:solidFill>
                  <a:srgbClr val="000000"/>
                </a:solidFill>
              </a:rPr>
              <a:t>immunized individuals could stop the infection completely</a:t>
            </a:r>
          </a:p>
          <a:p>
            <a:pPr lvl="1"/>
            <a:endParaRPr lang="en-US" dirty="0" smtClean="0">
              <a:solidFill>
                <a:srgbClr val="000000"/>
              </a:solidFill>
            </a:endParaRPr>
          </a:p>
          <a:p>
            <a:pPr lvl="1"/>
            <a:endParaRPr lang="en-US" dirty="0">
              <a:solidFill>
                <a:srgbClr val="000000"/>
              </a:solidFill>
            </a:endParaRPr>
          </a:p>
        </p:txBody>
      </p:sp>
      <p:pic>
        <p:nvPicPr>
          <p:cNvPr id="9" name="Content Placeholder 8"/>
          <p:cNvPicPr>
            <a:picLocks noGrp="1" noChangeAspect="1"/>
          </p:cNvPicPr>
          <p:nvPr>
            <p:ph sz="half" idx="2"/>
          </p:nvPr>
        </p:nvPicPr>
        <p:blipFill rotWithShape="1">
          <a:blip r:embed="rId3"/>
          <a:srcRect l="7855" r="1939"/>
          <a:stretch/>
        </p:blipFill>
        <p:spPr>
          <a:xfrm>
            <a:off x="4401732" y="1600200"/>
            <a:ext cx="4648200" cy="4525963"/>
          </a:xfrm>
        </p:spPr>
      </p:pic>
      <p:sp>
        <p:nvSpPr>
          <p:cNvPr id="11" name="TextBox 10"/>
          <p:cNvSpPr txBox="1"/>
          <p:nvPr/>
        </p:nvSpPr>
        <p:spPr>
          <a:xfrm>
            <a:off x="4655011" y="6264662"/>
            <a:ext cx="4389092" cy="276999"/>
          </a:xfrm>
          <a:prstGeom prst="rect">
            <a:avLst/>
          </a:prstGeom>
          <a:noFill/>
        </p:spPr>
        <p:txBody>
          <a:bodyPr wrap="none" rtlCol="0">
            <a:spAutoFit/>
          </a:bodyPr>
          <a:lstStyle/>
          <a:p>
            <a:r>
              <a:rPr lang="en-US" sz="1200" dirty="0"/>
              <a:t>http://</a:t>
            </a:r>
            <a:r>
              <a:rPr lang="en-US" sz="1200" dirty="0" err="1"/>
              <a:t>cid.oxfordjournals.org</a:t>
            </a:r>
            <a:r>
              <a:rPr lang="en-US" sz="1200" dirty="0"/>
              <a:t>/content/52/7/911/F1.expansion.html</a:t>
            </a:r>
          </a:p>
        </p:txBody>
      </p:sp>
      <p:sp>
        <p:nvSpPr>
          <p:cNvPr id="4" name="Oval 3"/>
          <p:cNvSpPr>
            <a:spLocks noChangeAspect="1"/>
          </p:cNvSpPr>
          <p:nvPr/>
        </p:nvSpPr>
        <p:spPr>
          <a:xfrm>
            <a:off x="6693802" y="1753107"/>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7659002" y="1612900"/>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5301035" y="2515107"/>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6696992" y="2251586"/>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6692555" y="2762201"/>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695745" y="3286081"/>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7650535" y="2124059"/>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7654565" y="2643141"/>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49288" y="3158554"/>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4714280" y="3844374"/>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4705813" y="4132768"/>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8019874" y="1731960"/>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8019874" y="2234652"/>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8023904" y="2753734"/>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8018627" y="3269147"/>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8378669" y="1851020"/>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8370202" y="2353712"/>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374232" y="2864327"/>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8368955" y="3388207"/>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8739541" y="1953146"/>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8731074" y="2447371"/>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8735104" y="2966453"/>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8729827" y="3481866"/>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6694497" y="4134391"/>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646997" y="3994184"/>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276330" y="4896391"/>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6684987" y="4632870"/>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80550" y="5143485"/>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6683740" y="5667365"/>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7638530" y="4505343"/>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7642560" y="5024425"/>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7637283" y="5539838"/>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8007869" y="4113244"/>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8007869" y="4615936"/>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8011899" y="5135018"/>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8006622" y="5650431"/>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8366664" y="4232304"/>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8358197" y="4734996"/>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8362227" y="5245611"/>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8356950" y="5769491"/>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8727536" y="4334430"/>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8719069" y="4828655"/>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8723099" y="5347737"/>
            <a:ext cx="247617" cy="238120"/>
          </a:xfrm>
          <a:prstGeom prst="ellips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8717822" y="5863150"/>
            <a:ext cx="247617" cy="2381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1496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800" dirty="0" smtClean="0"/>
              <a:t>The Annual </a:t>
            </a:r>
            <a:r>
              <a:rPr lang="en-US" sz="4800" cap="small" dirty="0" err="1" smtClean="0"/>
              <a:t>in</a:t>
            </a:r>
            <a:r>
              <a:rPr lang="en-US" sz="4800" dirty="0" err="1" smtClean="0">
                <a:solidFill>
                  <a:srgbClr val="FF0000"/>
                </a:solidFill>
              </a:rPr>
              <a:t>FLU</a:t>
            </a:r>
            <a:r>
              <a:rPr lang="en-US" sz="4800" cap="small" dirty="0" err="1" smtClean="0"/>
              <a:t>enza</a:t>
            </a:r>
            <a:r>
              <a:rPr lang="en-US" sz="4800" cap="small" dirty="0" smtClean="0"/>
              <a:t> </a:t>
            </a:r>
            <a:r>
              <a:rPr lang="en-US" sz="4800" dirty="0" smtClean="0"/>
              <a:t>Vaccine  </a:t>
            </a:r>
            <a:endParaRPr lang="en-US" sz="2000" strike="sngStrike" dirty="0"/>
          </a:p>
        </p:txBody>
      </p:sp>
      <p:sp>
        <p:nvSpPr>
          <p:cNvPr id="5" name="Subtitle 4"/>
          <p:cNvSpPr>
            <a:spLocks noGrp="1"/>
          </p:cNvSpPr>
          <p:nvPr>
            <p:ph type="subTitle" idx="1"/>
          </p:nvPr>
        </p:nvSpPr>
        <p:spPr/>
        <p:txBody>
          <a:bodyPr/>
          <a:lstStyle/>
          <a:p>
            <a:r>
              <a:rPr lang="en-US" dirty="0" smtClean="0"/>
              <a:t>About Influenza</a:t>
            </a:r>
          </a:p>
          <a:p>
            <a:r>
              <a:rPr lang="en-US" dirty="0" smtClean="0"/>
              <a:t>HA and NA</a:t>
            </a:r>
          </a:p>
          <a:p>
            <a:r>
              <a:rPr lang="en-US" dirty="0" smtClean="0"/>
              <a:t>What is in the Flu Vaccine?</a:t>
            </a:r>
          </a:p>
          <a:p>
            <a:endParaRPr lang="en-US" dirty="0"/>
          </a:p>
        </p:txBody>
      </p:sp>
    </p:spTree>
    <p:extLst>
      <p:ext uri="{BB962C8B-B14F-4D97-AF65-F5344CB8AC3E}">
        <p14:creationId xmlns:p14="http://schemas.microsoft.com/office/powerpoint/2010/main" val="35050639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Influenza Virus</a:t>
            </a:r>
            <a:endParaRPr lang="en-US" dirty="0"/>
          </a:p>
        </p:txBody>
      </p:sp>
      <p:pic>
        <p:nvPicPr>
          <p:cNvPr id="4" name="Picture 3"/>
          <p:cNvPicPr>
            <a:picLocks noChangeAspect="1"/>
          </p:cNvPicPr>
          <p:nvPr/>
        </p:nvPicPr>
        <p:blipFill>
          <a:blip r:embed="rId3"/>
          <a:stretch>
            <a:fillRect/>
          </a:stretch>
        </p:blipFill>
        <p:spPr>
          <a:xfrm>
            <a:off x="3883766" y="1806976"/>
            <a:ext cx="4999433" cy="4572000"/>
          </a:xfrm>
          <a:prstGeom prst="rect">
            <a:avLst/>
          </a:prstGeom>
          <a:ln>
            <a:solidFill>
              <a:srgbClr val="000000"/>
            </a:solidFill>
          </a:ln>
        </p:spPr>
      </p:pic>
      <p:pic>
        <p:nvPicPr>
          <p:cNvPr id="5" name="Picture 4"/>
          <p:cNvPicPr>
            <a:picLocks noChangeAspect="1"/>
          </p:cNvPicPr>
          <p:nvPr/>
        </p:nvPicPr>
        <p:blipFill rotWithShape="1">
          <a:blip r:embed="rId4"/>
          <a:srcRect l="45964"/>
          <a:stretch/>
        </p:blipFill>
        <p:spPr>
          <a:xfrm>
            <a:off x="339361" y="2313701"/>
            <a:ext cx="3250984" cy="3657600"/>
          </a:xfrm>
          <a:prstGeom prst="rect">
            <a:avLst/>
          </a:prstGeom>
          <a:ln>
            <a:solidFill>
              <a:schemeClr val="tx1"/>
            </a:solidFill>
          </a:ln>
        </p:spPr>
      </p:pic>
      <p:sp>
        <p:nvSpPr>
          <p:cNvPr id="6" name="TextBox 5"/>
          <p:cNvSpPr txBox="1"/>
          <p:nvPr/>
        </p:nvSpPr>
        <p:spPr>
          <a:xfrm>
            <a:off x="339361" y="5987860"/>
            <a:ext cx="3163997" cy="246221"/>
          </a:xfrm>
          <a:prstGeom prst="rect">
            <a:avLst/>
          </a:prstGeom>
          <a:noFill/>
        </p:spPr>
        <p:txBody>
          <a:bodyPr wrap="none" rtlCol="0">
            <a:spAutoFit/>
          </a:bodyPr>
          <a:lstStyle/>
          <a:p>
            <a:r>
              <a:rPr lang="en-US" sz="1000" dirty="0"/>
              <a:t>Nature Reviews Microbiology 6, 143-155 (February 2008</a:t>
            </a:r>
            <a:r>
              <a:rPr lang="en-US" sz="1000" dirty="0" smtClean="0"/>
              <a:t>)</a:t>
            </a:r>
            <a:endParaRPr lang="en-US" sz="1000" dirty="0"/>
          </a:p>
        </p:txBody>
      </p:sp>
      <p:sp>
        <p:nvSpPr>
          <p:cNvPr id="7" name="TextBox 6"/>
          <p:cNvSpPr txBox="1"/>
          <p:nvPr/>
        </p:nvSpPr>
        <p:spPr>
          <a:xfrm>
            <a:off x="5546879" y="6350605"/>
            <a:ext cx="3336320" cy="246221"/>
          </a:xfrm>
          <a:prstGeom prst="rect">
            <a:avLst/>
          </a:prstGeom>
          <a:noFill/>
        </p:spPr>
        <p:txBody>
          <a:bodyPr wrap="none" rtlCol="0">
            <a:spAutoFit/>
          </a:bodyPr>
          <a:lstStyle/>
          <a:p>
            <a:r>
              <a:rPr lang="en-US" sz="1000" dirty="0"/>
              <a:t>Nature Reviews Drug Discovery 6, 967-974 (December 2007</a:t>
            </a:r>
            <a:r>
              <a:rPr lang="en-US" sz="1000" dirty="0" smtClean="0"/>
              <a:t>)</a:t>
            </a:r>
            <a:endParaRPr lang="en-US" sz="1000" dirty="0"/>
          </a:p>
        </p:txBody>
      </p:sp>
      <p:sp>
        <p:nvSpPr>
          <p:cNvPr id="8" name="TextBox 7"/>
          <p:cNvSpPr txBox="1"/>
          <p:nvPr/>
        </p:nvSpPr>
        <p:spPr>
          <a:xfrm>
            <a:off x="3883766" y="1430757"/>
            <a:ext cx="5126649" cy="307777"/>
          </a:xfrm>
          <a:prstGeom prst="rect">
            <a:avLst/>
          </a:prstGeom>
          <a:noFill/>
        </p:spPr>
        <p:txBody>
          <a:bodyPr wrap="none" rtlCol="0">
            <a:spAutoFit/>
          </a:bodyPr>
          <a:lstStyle/>
          <a:p>
            <a:r>
              <a:rPr lang="en-US" sz="1400" dirty="0"/>
              <a:t>Life cycle </a:t>
            </a:r>
            <a:r>
              <a:rPr lang="en-US" sz="1400" dirty="0" smtClean="0"/>
              <a:t>of </a:t>
            </a:r>
            <a:r>
              <a:rPr lang="en-US" sz="1400" dirty="0"/>
              <a:t>influenza virus and targets for therapeutic </a:t>
            </a:r>
            <a:r>
              <a:rPr lang="en-US" sz="1400" dirty="0" smtClean="0"/>
              <a:t>intervention</a:t>
            </a:r>
            <a:endParaRPr lang="en-US" sz="1400" dirty="0"/>
          </a:p>
        </p:txBody>
      </p:sp>
      <p:sp>
        <p:nvSpPr>
          <p:cNvPr id="9" name="TextBox 8"/>
          <p:cNvSpPr txBox="1"/>
          <p:nvPr/>
        </p:nvSpPr>
        <p:spPr>
          <a:xfrm>
            <a:off x="339361" y="1989054"/>
            <a:ext cx="3001318" cy="307777"/>
          </a:xfrm>
          <a:prstGeom prst="rect">
            <a:avLst/>
          </a:prstGeom>
          <a:noFill/>
        </p:spPr>
        <p:txBody>
          <a:bodyPr wrap="none" rtlCol="0">
            <a:spAutoFit/>
          </a:bodyPr>
          <a:lstStyle/>
          <a:p>
            <a:r>
              <a:rPr lang="en-US" sz="1400" dirty="0"/>
              <a:t>Schematic diagram of </a:t>
            </a:r>
            <a:r>
              <a:rPr lang="en-US" sz="1400" dirty="0" smtClean="0"/>
              <a:t>influenza </a:t>
            </a:r>
            <a:r>
              <a:rPr lang="en-US" sz="1400" dirty="0"/>
              <a:t>A </a:t>
            </a:r>
            <a:r>
              <a:rPr lang="en-US" sz="1400" dirty="0" smtClean="0"/>
              <a:t>virus</a:t>
            </a:r>
            <a:endParaRPr lang="en-US" sz="1400" dirty="0"/>
          </a:p>
        </p:txBody>
      </p:sp>
    </p:spTree>
    <p:extLst>
      <p:ext uri="{BB962C8B-B14F-4D97-AF65-F5344CB8AC3E}">
        <p14:creationId xmlns:p14="http://schemas.microsoft.com/office/powerpoint/2010/main" val="2384162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nn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025" y="3884467"/>
            <a:ext cx="2286000" cy="2286000"/>
          </a:xfrm>
          <a:prstGeom prst="rect">
            <a:avLst/>
          </a:prstGeom>
        </p:spPr>
      </p:pic>
      <p:pic>
        <p:nvPicPr>
          <p:cNvPr id="13" name="Picture 12" descr="1nn2-to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4067231"/>
            <a:ext cx="2286000" cy="2286000"/>
          </a:xfrm>
          <a:prstGeom prst="rect">
            <a:avLst/>
          </a:prstGeom>
        </p:spPr>
      </p:pic>
      <p:sp>
        <p:nvSpPr>
          <p:cNvPr id="2" name="Title 1"/>
          <p:cNvSpPr>
            <a:spLocks noGrp="1"/>
          </p:cNvSpPr>
          <p:nvPr>
            <p:ph type="title"/>
          </p:nvPr>
        </p:nvSpPr>
        <p:spPr/>
        <p:txBody>
          <a:bodyPr/>
          <a:lstStyle/>
          <a:p>
            <a:r>
              <a:rPr lang="en-US" dirty="0" smtClean="0">
                <a:solidFill>
                  <a:srgbClr val="2D4054"/>
                </a:solidFill>
              </a:rPr>
              <a:t>The Main </a:t>
            </a:r>
            <a:r>
              <a:rPr lang="en-US" dirty="0" smtClean="0"/>
              <a:t>Influenza Antigens</a:t>
            </a:r>
            <a:endParaRPr lang="en-US" dirty="0"/>
          </a:p>
        </p:txBody>
      </p:sp>
      <p:sp>
        <p:nvSpPr>
          <p:cNvPr id="4" name="Text Placeholder 3"/>
          <p:cNvSpPr>
            <a:spLocks noGrp="1"/>
          </p:cNvSpPr>
          <p:nvPr>
            <p:ph type="body" idx="1"/>
          </p:nvPr>
        </p:nvSpPr>
        <p:spPr/>
        <p:txBody>
          <a:bodyPr/>
          <a:lstStyle/>
          <a:p>
            <a:pPr algn="ctr"/>
            <a:r>
              <a:rPr lang="en-US" dirty="0" err="1" smtClean="0"/>
              <a:t>Hemagglutinin</a:t>
            </a:r>
            <a:r>
              <a:rPr lang="en-US" dirty="0" smtClean="0"/>
              <a:t> (HA)</a:t>
            </a:r>
            <a:endParaRPr lang="en-US" dirty="0"/>
          </a:p>
        </p:txBody>
      </p:sp>
      <p:sp>
        <p:nvSpPr>
          <p:cNvPr id="5" name="Content Placeholder 4"/>
          <p:cNvSpPr>
            <a:spLocks noGrp="1"/>
          </p:cNvSpPr>
          <p:nvPr>
            <p:ph sz="half" idx="2"/>
          </p:nvPr>
        </p:nvSpPr>
        <p:spPr/>
        <p:txBody>
          <a:bodyPr/>
          <a:lstStyle/>
          <a:p>
            <a:r>
              <a:rPr lang="en-US" dirty="0" smtClean="0"/>
              <a:t>Proteins on surface of Influenza virus</a:t>
            </a:r>
          </a:p>
          <a:p>
            <a:r>
              <a:rPr lang="en-US" dirty="0" smtClean="0"/>
              <a:t>Binds to host cell surface receptors</a:t>
            </a:r>
            <a:endParaRPr lang="en-US" dirty="0"/>
          </a:p>
        </p:txBody>
      </p:sp>
      <p:sp>
        <p:nvSpPr>
          <p:cNvPr id="6" name="Text Placeholder 5"/>
          <p:cNvSpPr>
            <a:spLocks noGrp="1"/>
          </p:cNvSpPr>
          <p:nvPr>
            <p:ph type="body" sz="quarter" idx="3"/>
          </p:nvPr>
        </p:nvSpPr>
        <p:spPr/>
        <p:txBody>
          <a:bodyPr/>
          <a:lstStyle/>
          <a:p>
            <a:pPr algn="ctr"/>
            <a:r>
              <a:rPr lang="en-US" dirty="0" smtClean="0"/>
              <a:t>Neuraminidase (NA)</a:t>
            </a:r>
            <a:endParaRPr lang="en-US" dirty="0"/>
          </a:p>
        </p:txBody>
      </p:sp>
      <p:sp>
        <p:nvSpPr>
          <p:cNvPr id="7" name="Content Placeholder 6"/>
          <p:cNvSpPr>
            <a:spLocks noGrp="1"/>
          </p:cNvSpPr>
          <p:nvPr>
            <p:ph sz="quarter" idx="4"/>
          </p:nvPr>
        </p:nvSpPr>
        <p:spPr/>
        <p:txBody>
          <a:bodyPr/>
          <a:lstStyle/>
          <a:p>
            <a:r>
              <a:rPr lang="en-US" dirty="0" smtClean="0"/>
              <a:t>Enzyme - clips off polysaccharide chains from host cell surface</a:t>
            </a:r>
          </a:p>
          <a:p>
            <a:r>
              <a:rPr lang="en-US" dirty="0" smtClean="0"/>
              <a:t>Facilitates new viral particle release</a:t>
            </a:r>
          </a:p>
          <a:p>
            <a:endParaRPr lang="en-US" dirty="0"/>
          </a:p>
        </p:txBody>
      </p:sp>
      <p:pic>
        <p:nvPicPr>
          <p:cNvPr id="14" name="Picture 13" descr="1ruz-top.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417" y="3972194"/>
            <a:ext cx="2560320" cy="2560320"/>
          </a:xfrm>
          <a:prstGeom prst="rect">
            <a:avLst/>
          </a:prstGeom>
        </p:spPr>
      </p:pic>
      <p:pic>
        <p:nvPicPr>
          <p:cNvPr id="15" name="Picture 14" descr="1ruz.png"/>
          <p:cNvPicPr>
            <a:picLocks noChangeAspect="1"/>
          </p:cNvPicPr>
          <p:nvPr/>
        </p:nvPicPr>
        <p:blipFill rotWithShape="1">
          <a:blip r:embed="rId6">
            <a:extLst>
              <a:ext uri="{28A0092B-C50C-407E-A947-70E740481C1C}">
                <a14:useLocalDpi xmlns:a14="http://schemas.microsoft.com/office/drawing/2010/main" val="0"/>
              </a:ext>
            </a:extLst>
          </a:blip>
          <a:srcRect l="16844" r="11513"/>
          <a:stretch/>
        </p:blipFill>
        <p:spPr>
          <a:xfrm>
            <a:off x="768204" y="3934699"/>
            <a:ext cx="1834288" cy="2560320"/>
          </a:xfrm>
          <a:prstGeom prst="rect">
            <a:avLst/>
          </a:prstGeom>
        </p:spPr>
      </p:pic>
      <p:sp>
        <p:nvSpPr>
          <p:cNvPr id="10" name="TextBox 9"/>
          <p:cNvSpPr txBox="1"/>
          <p:nvPr/>
        </p:nvSpPr>
        <p:spPr>
          <a:xfrm>
            <a:off x="1107721" y="6356519"/>
            <a:ext cx="2502608" cy="276999"/>
          </a:xfrm>
          <a:prstGeom prst="rect">
            <a:avLst/>
          </a:prstGeom>
          <a:noFill/>
        </p:spPr>
        <p:txBody>
          <a:bodyPr wrap="none" rtlCol="0">
            <a:spAutoFit/>
          </a:bodyPr>
          <a:lstStyle/>
          <a:p>
            <a:r>
              <a:rPr lang="en-US" sz="1200" dirty="0" smtClean="0"/>
              <a:t>PDB entry 1ruz (</a:t>
            </a:r>
            <a:r>
              <a:rPr lang="en-US" sz="1200" dirty="0" err="1" smtClean="0"/>
              <a:t>Gamblin</a:t>
            </a:r>
            <a:r>
              <a:rPr lang="en-US" sz="1200" dirty="0" smtClean="0"/>
              <a:t> et al., 2004)</a:t>
            </a:r>
            <a:endParaRPr lang="en-US" sz="1200" dirty="0"/>
          </a:p>
        </p:txBody>
      </p:sp>
      <p:sp>
        <p:nvSpPr>
          <p:cNvPr id="16" name="TextBox 15"/>
          <p:cNvSpPr txBox="1"/>
          <p:nvPr/>
        </p:nvSpPr>
        <p:spPr>
          <a:xfrm>
            <a:off x="5261775" y="6353231"/>
            <a:ext cx="3229670" cy="276999"/>
          </a:xfrm>
          <a:prstGeom prst="rect">
            <a:avLst/>
          </a:prstGeom>
          <a:noFill/>
        </p:spPr>
        <p:txBody>
          <a:bodyPr wrap="none" rtlCol="0">
            <a:spAutoFit/>
          </a:bodyPr>
          <a:lstStyle/>
          <a:p>
            <a:r>
              <a:rPr lang="en-US" sz="1200" dirty="0" smtClean="0"/>
              <a:t>PDB entry 1nn2 (</a:t>
            </a:r>
            <a:r>
              <a:rPr lang="en-US" sz="1200" dirty="0" err="1" smtClean="0"/>
              <a:t>Vargheese</a:t>
            </a:r>
            <a:r>
              <a:rPr lang="en-US" sz="1200" dirty="0" smtClean="0"/>
              <a:t> and Coleman., 1991)</a:t>
            </a:r>
            <a:endParaRPr lang="en-US" sz="1200" dirty="0"/>
          </a:p>
        </p:txBody>
      </p:sp>
    </p:spTree>
    <p:extLst>
      <p:ext uri="{BB962C8B-B14F-4D97-AF65-F5344CB8AC3E}">
        <p14:creationId xmlns:p14="http://schemas.microsoft.com/office/powerpoint/2010/main" val="26836091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CSB-CCDP-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RCSB-CCDP-2014.potx</Template>
  <TotalTime>5731</TotalTime>
  <Words>1675</Words>
  <Application>Microsoft Macintosh PowerPoint</Application>
  <PresentationFormat>On-screen Show (4:3)</PresentationFormat>
  <Paragraphs>184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RCSB-CCDP-2014</vt:lpstr>
      <vt:lpstr>Vaccines: A Molecular View</vt:lpstr>
      <vt:lpstr>Learning Objectives</vt:lpstr>
      <vt:lpstr>About Vaccine</vt:lpstr>
      <vt:lpstr>How do Vaccines Work?</vt:lpstr>
      <vt:lpstr>Types of Vaccines</vt:lpstr>
      <vt:lpstr>Herd Immunity</vt:lpstr>
      <vt:lpstr>The Annual inFLUenza Vaccine  </vt:lpstr>
      <vt:lpstr>About Influenza Virus</vt:lpstr>
      <vt:lpstr>The Main Influenza Antigens</vt:lpstr>
      <vt:lpstr>Types of Influenza Virus</vt:lpstr>
      <vt:lpstr>Why Do the HA Numbers Matter?</vt:lpstr>
      <vt:lpstr>What is in the Flu Vaccine? </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Vaccines: A Molecular View</dc:title>
  <dc:creator>pdb</dc:creator>
  <cp:lastModifiedBy>pdb</cp:lastModifiedBy>
  <cp:revision>64</cp:revision>
  <dcterms:created xsi:type="dcterms:W3CDTF">2015-09-29T13:42:34Z</dcterms:created>
  <dcterms:modified xsi:type="dcterms:W3CDTF">2015-10-22T15:48:07Z</dcterms:modified>
</cp:coreProperties>
</file>