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3" r:id="rId3"/>
    <p:sldId id="282" r:id="rId4"/>
    <p:sldId id="285" r:id="rId5"/>
    <p:sldId id="283" r:id="rId6"/>
    <p:sldId id="260" r:id="rId7"/>
    <p:sldId id="266" r:id="rId8"/>
    <p:sldId id="284" r:id="rId9"/>
    <p:sldId id="262" r:id="rId10"/>
    <p:sldId id="264" r:id="rId11"/>
    <p:sldId id="267" r:id="rId12"/>
    <p:sldId id="268" r:id="rId13"/>
    <p:sldId id="263" r:id="rId14"/>
    <p:sldId id="269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84E625-884E-452A-A279-162F0EF7C241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B5D241-0CE2-4600-9A8E-B3AA5176FF9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DIF DH- granular IGA; Linear IgA dermatosis-linear IgA, lack of gluten sensitive enteropathy, Bullous pemphigoid-linear IgG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53AC0DB-5F91-48D0-8833-9180A8D7C9E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6D6D0-A9A6-49D5-A38C-8A2CFA92BB77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66CD8-F39F-4B08-A234-A435E76EB3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6D6D0-A9A6-49D5-A38C-8A2CFA92BB77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66CD8-F39F-4B08-A234-A435E76EB3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6D6D0-A9A6-49D5-A38C-8A2CFA92BB77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66CD8-F39F-4B08-A234-A435E76EB3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6D6D0-A9A6-49D5-A38C-8A2CFA92BB77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66CD8-F39F-4B08-A234-A435E76EB3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6D6D0-A9A6-49D5-A38C-8A2CFA92BB77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66CD8-F39F-4B08-A234-A435E76EB3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6D6D0-A9A6-49D5-A38C-8A2CFA92BB77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66CD8-F39F-4B08-A234-A435E76EB3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6D6D0-A9A6-49D5-A38C-8A2CFA92BB77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66CD8-F39F-4B08-A234-A435E76EB3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6D6D0-A9A6-49D5-A38C-8A2CFA92BB77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66CD8-F39F-4B08-A234-A435E76EB3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6D6D0-A9A6-49D5-A38C-8A2CFA92BB77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66CD8-F39F-4B08-A234-A435E76EB3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6D6D0-A9A6-49D5-A38C-8A2CFA92BB77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66CD8-F39F-4B08-A234-A435E76EB3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6D6D0-A9A6-49D5-A38C-8A2CFA92BB77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66CD8-F39F-4B08-A234-A435E76EB3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6D6D0-A9A6-49D5-A38C-8A2CFA92BB77}" type="datetimeFigureOut">
              <a:rPr lang="en-US" smtClean="0"/>
              <a:pPr/>
              <a:t>2/23/2016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66CD8-F39F-4B08-A234-A435E76EB3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Dermatitis </a:t>
            </a:r>
            <a:r>
              <a:rPr lang="en-US" dirty="0" err="1" smtClean="0"/>
              <a:t>Herpetiformis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SH </a:t>
            </a:r>
            <a:r>
              <a:rPr lang="en-US" dirty="0" err="1" smtClean="0"/>
              <a:t>Madani</a:t>
            </a:r>
            <a:r>
              <a:rPr lang="en-US" dirty="0" smtClean="0"/>
              <a:t> MD,AP,CP        23.Feb.2016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1968" name="Group 112"/>
          <p:cNvGraphicFramePr>
            <a:graphicFrameLocks noGrp="1"/>
          </p:cNvGraphicFramePr>
          <p:nvPr/>
        </p:nvGraphicFramePr>
        <p:xfrm>
          <a:off x="533400" y="457200"/>
          <a:ext cx="8153400" cy="6203634"/>
        </p:xfrm>
        <a:graphic>
          <a:graphicData uri="http://schemas.openxmlformats.org/drawingml/2006/table">
            <a:tbl>
              <a:tblPr/>
              <a:tblGrid>
                <a:gridCol w="1474788"/>
                <a:gridCol w="2097087"/>
                <a:gridCol w="2328863"/>
                <a:gridCol w="2252662"/>
              </a:tblGrid>
              <a:tr h="779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ahoma" charset="0"/>
                        </a:rPr>
                        <a:t>PEMPHIGUS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PEMPHIGOID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99"/>
                          </a:solidFill>
                          <a:effectLst/>
                          <a:latin typeface="Tahoma" charset="0"/>
                        </a:rPr>
                        <a:t>DH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5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age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ahoma" charset="0"/>
                        </a:rPr>
                        <a:t>mid - older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elderly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99"/>
                          </a:solidFill>
                          <a:effectLst/>
                          <a:latin typeface="Tahoma" charset="0"/>
                        </a:rPr>
                        <a:t>30-40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antibody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ahoma" charset="0"/>
                        </a:rPr>
                        <a:t>IgG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IgG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99"/>
                          </a:solidFill>
                          <a:effectLst/>
                          <a:latin typeface="Tahoma" charset="0"/>
                        </a:rPr>
                        <a:t>IgA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location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ahoma" charset="0"/>
                        </a:rPr>
                        <a:t>Suprabasilar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Subepidermal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99"/>
                          </a:solidFill>
                          <a:effectLst/>
                          <a:latin typeface="Tahoma" charset="0"/>
                        </a:rPr>
                        <a:t>subepidermal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5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inflammation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ahoma" charset="0"/>
                        </a:rPr>
                        <a:t>mixed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eosinophils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99"/>
                          </a:solidFill>
                          <a:effectLst/>
                          <a:latin typeface="Tahoma" charset="0"/>
                        </a:rPr>
                        <a:t>neutrophils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36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Site of dysfunction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ahoma" charset="0"/>
                        </a:rPr>
                        <a:t>Desmosomes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Basement membrane and hemidesmosomes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99"/>
                          </a:solidFill>
                          <a:effectLst/>
                          <a:latin typeface="Tahoma" charset="0"/>
                        </a:rPr>
                        <a:t>Anchoring fibrils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Antibody against: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ahoma" charset="0"/>
                        </a:rPr>
                        <a:t>Desmoglein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Bullous pemphigoid antigen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99"/>
                          </a:solidFill>
                          <a:effectLst/>
                          <a:latin typeface="Tahoma" charset="0"/>
                        </a:rPr>
                        <a:t>reticulin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7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Immuno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Tahoma" charset="0"/>
                        </a:rPr>
                        <a:t>“fish net”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charset="0"/>
                        </a:rPr>
                        <a:t>Linear basement membrane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9999"/>
                          </a:solidFill>
                          <a:effectLst/>
                          <a:latin typeface="Tahoma" charset="0"/>
                        </a:rPr>
                        <a:t>Dermal tip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 smtClean="0"/>
          </a:p>
        </p:txBody>
      </p:sp>
      <p:pic>
        <p:nvPicPr>
          <p:cNvPr id="17411" name="Picture 4" descr="http://127.0.0.1:1818/images/3FF145.jpg"/>
          <p:cNvPicPr>
            <a:picLocks noChangeAspect="1" noChangeArrowheads="1"/>
          </p:cNvPicPr>
          <p:nvPr/>
        </p:nvPicPr>
        <p:blipFill>
          <a:blip r:embed="rId2" cstate="print"/>
          <a:srcRect l="18684" r="20171" b="6195"/>
          <a:stretch>
            <a:fillRect/>
          </a:stretch>
        </p:blipFill>
        <p:spPr bwMode="auto">
          <a:xfrm>
            <a:off x="0" y="0"/>
            <a:ext cx="2743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6" descr="http://127.0.0.1:1818/images/3FF147.jpg"/>
          <p:cNvPicPr>
            <a:picLocks noChangeAspect="1" noChangeArrowheads="1"/>
          </p:cNvPicPr>
          <p:nvPr/>
        </p:nvPicPr>
        <p:blipFill>
          <a:blip r:embed="rId3" cstate="print"/>
          <a:srcRect l="4706" r="3529" b="7059"/>
          <a:stretch>
            <a:fillRect/>
          </a:stretch>
        </p:blipFill>
        <p:spPr bwMode="auto">
          <a:xfrm>
            <a:off x="2971800" y="2540000"/>
            <a:ext cx="5943600" cy="401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TextBox 5"/>
          <p:cNvSpPr txBox="1">
            <a:spLocks noChangeArrowheads="1"/>
          </p:cNvSpPr>
          <p:nvPr/>
        </p:nvSpPr>
        <p:spPr bwMode="auto">
          <a:xfrm>
            <a:off x="2819400" y="1219200"/>
            <a:ext cx="2743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Early</a:t>
            </a:r>
            <a:r>
              <a:rPr lang="en-US" sz="2400" b="1"/>
              <a:t> </a:t>
            </a:r>
          </a:p>
        </p:txBody>
      </p:sp>
      <p:sp>
        <p:nvSpPr>
          <p:cNvPr id="17414" name="TextBox 6"/>
          <p:cNvSpPr txBox="1">
            <a:spLocks noChangeArrowheads="1"/>
          </p:cNvSpPr>
          <p:nvPr/>
        </p:nvSpPr>
        <p:spPr bwMode="auto">
          <a:xfrm>
            <a:off x="1828800" y="4800600"/>
            <a:ext cx="1600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Late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3276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Floor of blister</a:t>
            </a:r>
          </a:p>
        </p:txBody>
      </p:sp>
      <p:pic>
        <p:nvPicPr>
          <p:cNvPr id="18435" name="Picture 2" descr="http://127.0.0.1:1818/images/3FF148.jpg"/>
          <p:cNvPicPr>
            <a:picLocks noChangeAspect="1" noChangeArrowheads="1"/>
          </p:cNvPicPr>
          <p:nvPr/>
        </p:nvPicPr>
        <p:blipFill>
          <a:blip r:embed="rId2" cstate="print"/>
          <a:srcRect l="21468" r="20442" b="5263"/>
          <a:stretch>
            <a:fillRect/>
          </a:stretch>
        </p:blipFill>
        <p:spPr bwMode="auto">
          <a:xfrm>
            <a:off x="3429000" y="0"/>
            <a:ext cx="4284663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>
                <a:solidFill>
                  <a:schemeClr val="accent2"/>
                </a:solidFill>
              </a:rPr>
              <a:t>DERMATITIS HERPETIFORMIS – direct immunofluorescence</a:t>
            </a:r>
          </a:p>
        </p:txBody>
      </p:sp>
      <p:pic>
        <p:nvPicPr>
          <p:cNvPr id="156677" name="Picture 5" descr="840xh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44824"/>
            <a:ext cx="5638800" cy="4424363"/>
          </a:xfrm>
          <a:prstGeom prst="rect">
            <a:avLst/>
          </a:prstGeom>
          <a:noFill/>
        </p:spPr>
      </p:pic>
      <p:sp>
        <p:nvSpPr>
          <p:cNvPr id="156678" name="Text Box 6"/>
          <p:cNvSpPr txBox="1">
            <a:spLocks noChangeArrowheads="1"/>
          </p:cNvSpPr>
          <p:nvPr/>
        </p:nvSpPr>
        <p:spPr bwMode="auto">
          <a:xfrm>
            <a:off x="6096000" y="2057400"/>
            <a:ext cx="26670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Granular deposits of IgA at the tips of the dermal papillae</a:t>
            </a:r>
          </a:p>
        </p:txBody>
      </p:sp>
      <p:sp>
        <p:nvSpPr>
          <p:cNvPr id="156679" name="Line 7"/>
          <p:cNvSpPr>
            <a:spLocks noChangeShapeType="1"/>
          </p:cNvSpPr>
          <p:nvPr/>
        </p:nvSpPr>
        <p:spPr bwMode="auto">
          <a:xfrm flipH="1">
            <a:off x="4343400" y="2667000"/>
            <a:ext cx="1676400" cy="11430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763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DIF granular </a:t>
            </a:r>
            <a:r>
              <a:rPr lang="en-US" dirty="0" err="1" smtClean="0"/>
              <a:t>IgA</a:t>
            </a:r>
            <a:r>
              <a:rPr lang="en-US" dirty="0" smtClean="0"/>
              <a:t> in dermal papillae</a:t>
            </a:r>
          </a:p>
        </p:txBody>
      </p:sp>
      <p:pic>
        <p:nvPicPr>
          <p:cNvPr id="19459" name="Picture 2" descr="http://127.0.0.1:1818/images/3FF144A.jpg"/>
          <p:cNvPicPr>
            <a:picLocks noChangeAspect="1" noChangeArrowheads="1"/>
          </p:cNvPicPr>
          <p:nvPr/>
        </p:nvPicPr>
        <p:blipFill>
          <a:blip r:embed="rId2" cstate="print"/>
          <a:srcRect l="20270" r="20270" b="5632"/>
          <a:stretch>
            <a:fillRect/>
          </a:stretch>
        </p:blipFill>
        <p:spPr bwMode="auto">
          <a:xfrm>
            <a:off x="2895600" y="1446213"/>
            <a:ext cx="3452813" cy="525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/>
              <a:t>Dermatitis </a:t>
            </a:r>
            <a:r>
              <a:rPr lang="en-US" b="1" dirty="0" err="1" smtClean="0"/>
              <a:t>herpetiformis</a:t>
            </a:r>
            <a:endParaRPr lang="en-US" b="1" dirty="0" smtClean="0"/>
          </a:p>
        </p:txBody>
      </p:sp>
      <p:sp>
        <p:nvSpPr>
          <p:cNvPr id="21507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smtClean="0"/>
              <a:t>clinically Grover’s, atopic dermatitis, scabies &amp; Pityriasis lichenoides are always part of differential.</a:t>
            </a:r>
          </a:p>
          <a:p>
            <a:pPr eaLnBrk="1" hangingPunct="1"/>
            <a:r>
              <a:rPr lang="en-US" b="1" smtClean="0"/>
              <a:t>Commonly due to intense pruritus of DH, a bx will come in as r/o scabies or atopic dermatitis</a:t>
            </a:r>
          </a:p>
          <a:p>
            <a:pPr eaLnBrk="1" hangingPunct="1"/>
            <a:r>
              <a:rPr lang="en-US" b="1" smtClean="0"/>
              <a:t>Biopsy may often show only erosions or scale crusts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 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610600" cy="5486400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Clinician should biopsy </a:t>
            </a:r>
            <a:r>
              <a:rPr lang="en-US" sz="2800" b="1" dirty="0" err="1" smtClean="0"/>
              <a:t>nonexcoriated</a:t>
            </a:r>
            <a:r>
              <a:rPr lang="en-US" sz="2800" b="1" dirty="0" smtClean="0"/>
              <a:t>, non-vesicular </a:t>
            </a:r>
            <a:r>
              <a:rPr lang="en-US" sz="2800" b="1" dirty="0" err="1" smtClean="0"/>
              <a:t>erythematous</a:t>
            </a:r>
            <a:r>
              <a:rPr lang="en-US" sz="2800" b="1" dirty="0" smtClean="0"/>
              <a:t> plaque or papule for best diagnosis</a:t>
            </a:r>
          </a:p>
          <a:p>
            <a:pPr eaLnBrk="1" hangingPunct="1"/>
            <a:r>
              <a:rPr lang="en-US" sz="2800" b="1" dirty="0" smtClean="0"/>
              <a:t>d/</a:t>
            </a:r>
            <a:r>
              <a:rPr lang="en-US" sz="2800" b="1" dirty="0" err="1" smtClean="0"/>
              <a:t>dx</a:t>
            </a:r>
            <a:r>
              <a:rPr lang="en-US" sz="2800" b="1" dirty="0" smtClean="0"/>
              <a:t> of </a:t>
            </a:r>
            <a:r>
              <a:rPr lang="en-US" sz="2800" b="1" dirty="0" err="1" smtClean="0"/>
              <a:t>neutrophils</a:t>
            </a:r>
            <a:r>
              <a:rPr lang="en-US" sz="2800" b="1" dirty="0" smtClean="0"/>
              <a:t> in papillary dermis includes </a:t>
            </a:r>
            <a:r>
              <a:rPr lang="en-US" sz="2800" b="1" dirty="0" err="1" smtClean="0"/>
              <a:t>Bullous</a:t>
            </a:r>
            <a:r>
              <a:rPr lang="en-US" sz="2800" b="1" dirty="0" smtClean="0"/>
              <a:t> eruption  of LE, mucous membrane </a:t>
            </a:r>
            <a:r>
              <a:rPr lang="en-US" sz="2800" b="1" dirty="0" err="1" smtClean="0"/>
              <a:t>pemphigoid</a:t>
            </a:r>
            <a:r>
              <a:rPr lang="en-US" sz="2800" b="1" dirty="0" smtClean="0"/>
              <a:t>, flea bites, </a:t>
            </a:r>
            <a:r>
              <a:rPr lang="en-US" sz="2800" b="1" dirty="0" err="1" smtClean="0"/>
              <a:t>leukocytoclastic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vasculitis</a:t>
            </a:r>
            <a:r>
              <a:rPr lang="en-US" sz="2800" b="1" dirty="0" smtClean="0"/>
              <a:t>, linear </a:t>
            </a:r>
            <a:r>
              <a:rPr lang="en-US" sz="2800" b="1" dirty="0" err="1" smtClean="0"/>
              <a:t>IgA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dermatosis</a:t>
            </a:r>
            <a:r>
              <a:rPr lang="en-US" sz="2800" b="1" dirty="0" smtClean="0"/>
              <a:t>.</a:t>
            </a:r>
          </a:p>
          <a:p>
            <a:pPr eaLnBrk="1" hangingPunct="1">
              <a:buNone/>
            </a:pPr>
            <a:endParaRPr lang="en-U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chemeClr val="accent1"/>
                </a:solidFill>
              </a:rPr>
              <a:t>Dermatologic Vocabulary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1219200"/>
          </a:xfrm>
        </p:spPr>
        <p:txBody>
          <a:bodyPr/>
          <a:lstStyle/>
          <a:p>
            <a:r>
              <a:rPr lang="en-US" dirty="0">
                <a:solidFill>
                  <a:srgbClr val="FF3300"/>
                </a:solidFill>
              </a:rPr>
              <a:t>Vesicle</a:t>
            </a:r>
            <a:r>
              <a:rPr lang="en-US" dirty="0"/>
              <a:t> – a fluid-filled raised area </a:t>
            </a:r>
            <a:r>
              <a:rPr lang="en-US" dirty="0" smtClean="0"/>
              <a:t>&lt;10mm </a:t>
            </a:r>
            <a:r>
              <a:rPr lang="en-US" dirty="0"/>
              <a:t>in diameter</a:t>
            </a:r>
          </a:p>
        </p:txBody>
      </p:sp>
      <p:pic>
        <p:nvPicPr>
          <p:cNvPr id="67593" name="Picture 9" descr="vesic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2276872"/>
            <a:ext cx="3505200" cy="1872208"/>
          </a:xfrm>
          <a:prstGeom prst="rect">
            <a:avLst/>
          </a:prstGeom>
          <a:noFill/>
        </p:spPr>
      </p:pic>
      <p:pic>
        <p:nvPicPr>
          <p:cNvPr id="67597" name="Picture 13" descr="15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043238"/>
            <a:ext cx="4191000" cy="3132137"/>
          </a:xfrm>
          <a:prstGeom prst="rect">
            <a:avLst/>
          </a:prstGeom>
          <a:noFill/>
        </p:spPr>
      </p:pic>
      <p:sp>
        <p:nvSpPr>
          <p:cNvPr id="67598" name="Text Box 14"/>
          <p:cNvSpPr txBox="1">
            <a:spLocks noChangeArrowheads="1"/>
          </p:cNvSpPr>
          <p:nvPr/>
        </p:nvSpPr>
        <p:spPr bwMode="auto">
          <a:xfrm>
            <a:off x="6324600" y="54102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bg1"/>
                </a:solidFill>
              </a:rPr>
              <a:t>fluid</a:t>
            </a:r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4221088"/>
            <a:ext cx="4038600" cy="2208213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Text Box 2"/>
          <p:cNvSpPr txBox="1">
            <a:spLocks noChangeArrowheads="1"/>
          </p:cNvSpPr>
          <p:nvPr/>
        </p:nvSpPr>
        <p:spPr bwMode="auto">
          <a:xfrm>
            <a:off x="2787650" y="685800"/>
            <a:ext cx="3689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>
                <a:solidFill>
                  <a:srgbClr val="FF0000"/>
                </a:solidFill>
              </a:rPr>
              <a:t>BULLA </a:t>
            </a:r>
            <a:r>
              <a:rPr lang="en-US" sz="1800"/>
              <a:t>(a.k.a., BLISTER)</a:t>
            </a:r>
            <a:endParaRPr lang="en-US" sz="3600">
              <a:solidFill>
                <a:srgbClr val="FF0000"/>
              </a:solidFill>
            </a:endParaRPr>
          </a:p>
        </p:txBody>
      </p:sp>
      <p:graphicFrame>
        <p:nvGraphicFramePr>
          <p:cNvPr id="164867" name="Object 3"/>
          <p:cNvGraphicFramePr>
            <a:graphicFrameLocks noChangeAspect="1"/>
          </p:cNvGraphicFramePr>
          <p:nvPr/>
        </p:nvGraphicFramePr>
        <p:xfrm>
          <a:off x="1" y="1484784"/>
          <a:ext cx="5436096" cy="3081338"/>
        </p:xfrm>
        <a:graphic>
          <a:graphicData uri="http://schemas.openxmlformats.org/drawingml/2006/compatibility">
            <com:legacyDrawing xmlns:com="http://schemas.openxmlformats.org/drawingml/2006/compatibility" spid="_x0000_s2050"/>
          </a:graphicData>
        </a:graphic>
      </p:graphicFrame>
      <p:sp>
        <p:nvSpPr>
          <p:cNvPr id="164868" name="Text Box 4"/>
          <p:cNvSpPr txBox="1">
            <a:spLocks noChangeArrowheads="1"/>
          </p:cNvSpPr>
          <p:nvPr/>
        </p:nvSpPr>
        <p:spPr bwMode="auto">
          <a:xfrm>
            <a:off x="76200" y="4876800"/>
            <a:ext cx="90725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>
                <a:solidFill>
                  <a:srgbClr val="000000"/>
                </a:solidFill>
              </a:rPr>
              <a:t>A </a:t>
            </a:r>
            <a:r>
              <a:rPr lang="en-US" sz="2400">
                <a:solidFill>
                  <a:srgbClr val="CC00CC"/>
                </a:solidFill>
              </a:rPr>
              <a:t>fluid-filled</a:t>
            </a:r>
            <a:r>
              <a:rPr lang="en-US" sz="2400">
                <a:solidFill>
                  <a:srgbClr val="000000"/>
                </a:solidFill>
              </a:rPr>
              <a:t> blister </a:t>
            </a:r>
            <a:r>
              <a:rPr lang="en-US" sz="2400">
                <a:solidFill>
                  <a:srgbClr val="CC00CC"/>
                </a:solidFill>
              </a:rPr>
              <a:t>&gt;1.0</a:t>
            </a:r>
            <a:r>
              <a:rPr lang="en-US" sz="2400">
                <a:solidFill>
                  <a:srgbClr val="000000"/>
                </a:solidFill>
              </a:rPr>
              <a:t> cm in diameter caused by the </a:t>
            </a:r>
          </a:p>
          <a:p>
            <a:r>
              <a:rPr lang="en-US" sz="2400">
                <a:solidFill>
                  <a:srgbClr val="000000"/>
                </a:solidFill>
              </a:rPr>
              <a:t>presence of </a:t>
            </a:r>
            <a:r>
              <a:rPr lang="en-US" sz="2400">
                <a:solidFill>
                  <a:srgbClr val="FF0000"/>
                </a:solidFill>
              </a:rPr>
              <a:t>serum</a:t>
            </a:r>
            <a:r>
              <a:rPr lang="en-US" sz="2400">
                <a:solidFill>
                  <a:srgbClr val="000000"/>
                </a:solidFill>
              </a:rPr>
              <a:t>, or occasionally by an injected substance.</a:t>
            </a:r>
          </a:p>
        </p:txBody>
      </p:sp>
      <p:pic>
        <p:nvPicPr>
          <p:cNvPr id="5" name="Picture 25" descr="necro_sf_pf_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1340768"/>
            <a:ext cx="3121025" cy="342900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pPr algn="ctr"/>
            <a:r>
              <a:rPr lang="en-US">
                <a:solidFill>
                  <a:schemeClr val="accent1"/>
                </a:solidFill>
              </a:rPr>
              <a:t>Dermatologic Vocabulary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752600"/>
            <a:ext cx="7620000" cy="1066800"/>
          </a:xfrm>
        </p:spPr>
        <p:txBody>
          <a:bodyPr/>
          <a:lstStyle/>
          <a:p>
            <a:r>
              <a:rPr lang="en-US" dirty="0">
                <a:solidFill>
                  <a:srgbClr val="FF3300"/>
                </a:solidFill>
              </a:rPr>
              <a:t>Papule</a:t>
            </a:r>
            <a:r>
              <a:rPr lang="en-US" dirty="0"/>
              <a:t> – an elevated solid lesion </a:t>
            </a:r>
            <a:r>
              <a:rPr lang="en-US" dirty="0" smtClean="0"/>
              <a:t>&lt;10mm </a:t>
            </a:r>
            <a:r>
              <a:rPr lang="en-US" dirty="0"/>
              <a:t>in diameter</a:t>
            </a:r>
          </a:p>
        </p:txBody>
      </p:sp>
      <p:pic>
        <p:nvPicPr>
          <p:cNvPr id="71691" name="Picture 11" descr="papu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2204865"/>
            <a:ext cx="3657600" cy="2304256"/>
          </a:xfrm>
          <a:prstGeom prst="rect">
            <a:avLst/>
          </a:prstGeom>
          <a:noFill/>
        </p:spPr>
      </p:pic>
      <p:pic>
        <p:nvPicPr>
          <p:cNvPr id="71693" name="Picture 13" descr="06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124200"/>
            <a:ext cx="4114800" cy="3086100"/>
          </a:xfrm>
          <a:prstGeom prst="rect">
            <a:avLst/>
          </a:prstGeom>
          <a:noFill/>
        </p:spPr>
      </p:pic>
      <p:pic>
        <p:nvPicPr>
          <p:cNvPr id="6" name="Object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4509120"/>
            <a:ext cx="3676650" cy="2348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DH or </a:t>
            </a:r>
            <a:r>
              <a:rPr lang="en-US" dirty="0" err="1" smtClean="0"/>
              <a:t>Duhring-Brocq</a:t>
            </a:r>
            <a:r>
              <a:rPr lang="en-US" dirty="0" smtClean="0"/>
              <a:t> dis.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1.Autoimmune dis.                                                2.widespread,intensely </a:t>
            </a:r>
            <a:r>
              <a:rPr lang="en-US" dirty="0" err="1" smtClean="0"/>
              <a:t>pruritic,papulovesic</a:t>
            </a:r>
            <a:r>
              <a:rPr lang="en-US" dirty="0" smtClean="0"/>
              <a:t>.  3.All ages(esp. 2</a:t>
            </a:r>
            <a:r>
              <a:rPr lang="en-US" baseline="30000" dirty="0" smtClean="0"/>
              <a:t>nd</a:t>
            </a:r>
            <a:r>
              <a:rPr lang="en-US" dirty="0" smtClean="0"/>
              <a:t> or 3</a:t>
            </a:r>
            <a:r>
              <a:rPr lang="en-US" baseline="30000" dirty="0" smtClean="0"/>
              <a:t>rd</a:t>
            </a:r>
            <a:r>
              <a:rPr lang="en-US" dirty="0" smtClean="0"/>
              <a:t> decade).                  4.M/F:2/1                                                                          5.N.EUROPE,LESS IN USA                                      6.Familial form(10.5% of cases) :AD                                       7.symmetric,grouped on </a:t>
            </a:r>
            <a:r>
              <a:rPr lang="en-US" dirty="0" err="1" smtClean="0"/>
              <a:t>post.scalp,shoulders</a:t>
            </a:r>
            <a:r>
              <a:rPr lang="en-US" dirty="0" smtClean="0"/>
              <a:t>, </a:t>
            </a:r>
            <a:r>
              <a:rPr lang="en-US" dirty="0" err="1" smtClean="0"/>
              <a:t>back,buttock,extensor</a:t>
            </a:r>
            <a:r>
              <a:rPr lang="en-US" dirty="0" smtClean="0"/>
              <a:t> aspect of limbs.        8.Oral lesion is rare                                          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chemeClr val="accent2"/>
                </a:solidFill>
              </a:rPr>
              <a:t>DERMATITIS HERPETIFORMIS</a:t>
            </a:r>
          </a:p>
        </p:txBody>
      </p:sp>
      <p:pic>
        <p:nvPicPr>
          <p:cNvPr id="159749" name="Picture 5" descr="dh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676400"/>
            <a:ext cx="3186113" cy="4876800"/>
          </a:xfrm>
          <a:prstGeom prst="rect">
            <a:avLst/>
          </a:prstGeom>
          <a:noFill/>
        </p:spPr>
      </p:pic>
      <p:pic>
        <p:nvPicPr>
          <p:cNvPr id="159751" name="Picture 7" descr="dermatitis_herpeti_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1905000"/>
            <a:ext cx="4400550" cy="285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b="1" dirty="0" smtClean="0"/>
              <a:t>Intensely pruritic rash of elbows, knees, back</a:t>
            </a:r>
          </a:p>
        </p:txBody>
      </p:sp>
      <p:pic>
        <p:nvPicPr>
          <p:cNvPr id="16387" name="Picture 2" descr="http://127.0.0.1:1818/images/3FF142.jpg"/>
          <p:cNvPicPr>
            <a:picLocks noChangeAspect="1" noChangeArrowheads="1"/>
          </p:cNvPicPr>
          <p:nvPr/>
        </p:nvPicPr>
        <p:blipFill>
          <a:blip r:embed="rId2" cstate="print"/>
          <a:srcRect b="7040"/>
          <a:stretch>
            <a:fillRect/>
          </a:stretch>
        </p:blipFill>
        <p:spPr bwMode="auto">
          <a:xfrm>
            <a:off x="1600200" y="1600200"/>
            <a:ext cx="5638800" cy="503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9.Dapsone </a:t>
            </a:r>
            <a:r>
              <a:rPr lang="en-US" dirty="0" err="1" smtClean="0"/>
              <a:t>response:Therapeutic</a:t>
            </a:r>
            <a:r>
              <a:rPr lang="en-US" dirty="0" smtClean="0"/>
              <a:t>, diagnostic 10.usually lifelong                                                        11.65-75% ;</a:t>
            </a:r>
            <a:r>
              <a:rPr lang="en-US" dirty="0" err="1" smtClean="0"/>
              <a:t>histologic</a:t>
            </a:r>
            <a:r>
              <a:rPr lang="en-US" dirty="0" smtClean="0"/>
              <a:t> evidence of celiac dis. (only 20% clinical </a:t>
            </a:r>
            <a:r>
              <a:rPr lang="en-US" dirty="0" err="1" smtClean="0"/>
              <a:t>malabsorbtion</a:t>
            </a:r>
            <a:r>
              <a:rPr lang="en-US" dirty="0" smtClean="0"/>
              <a:t>)                                  12.increased risk of lymphoma                            13.HLA-B8,HLA-DR3,HLA-DQ2                             14.Hallmark:papillary </a:t>
            </a:r>
            <a:r>
              <a:rPr lang="en-US" dirty="0" err="1" smtClean="0"/>
              <a:t>microabsc</a:t>
            </a:r>
            <a:r>
              <a:rPr lang="en-US" dirty="0" smtClean="0"/>
              <a:t>.(early lesion) or away from blister(later lesion).                Then </a:t>
            </a:r>
            <a:r>
              <a:rPr lang="en-US" dirty="0" err="1" smtClean="0"/>
              <a:t>multilocular</a:t>
            </a:r>
            <a:r>
              <a:rPr lang="en-US" dirty="0" smtClean="0"/>
              <a:t> </a:t>
            </a:r>
            <a:r>
              <a:rPr lang="en-US" dirty="0" err="1" smtClean="0"/>
              <a:t>subepidermal</a:t>
            </a:r>
            <a:r>
              <a:rPr lang="en-US" dirty="0" smtClean="0"/>
              <a:t> blister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>
                <a:solidFill>
                  <a:schemeClr val="accent2"/>
                </a:solidFill>
              </a:rPr>
              <a:t>DERMATITIS HERPETIFORMIS - histology</a:t>
            </a:r>
          </a:p>
        </p:txBody>
      </p:sp>
      <p:pic>
        <p:nvPicPr>
          <p:cNvPr id="158725" name="Picture 5" descr="histopatoloji%20D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286000"/>
            <a:ext cx="5486400" cy="3733800"/>
          </a:xfrm>
          <a:prstGeom prst="rect">
            <a:avLst/>
          </a:prstGeom>
          <a:noFill/>
        </p:spPr>
      </p:pic>
      <p:sp>
        <p:nvSpPr>
          <p:cNvPr id="158726" name="Text Box 6"/>
          <p:cNvSpPr txBox="1">
            <a:spLocks noChangeArrowheads="1"/>
          </p:cNvSpPr>
          <p:nvPr/>
        </p:nvSpPr>
        <p:spPr bwMode="auto">
          <a:xfrm>
            <a:off x="6019800" y="2286000"/>
            <a:ext cx="2514600" cy="246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Accumulation of PMNs at the tips of the dermal papillae</a:t>
            </a:r>
          </a:p>
          <a:p>
            <a:pPr>
              <a:spcBef>
                <a:spcPct val="50000"/>
              </a:spcBef>
            </a:pPr>
            <a:r>
              <a:rPr lang="en-US"/>
              <a:t>Subepidermal blister</a:t>
            </a:r>
          </a:p>
        </p:txBody>
      </p:sp>
      <p:sp>
        <p:nvSpPr>
          <p:cNvPr id="158727" name="Line 7"/>
          <p:cNvSpPr>
            <a:spLocks noChangeShapeType="1"/>
          </p:cNvSpPr>
          <p:nvPr/>
        </p:nvSpPr>
        <p:spPr bwMode="auto">
          <a:xfrm flipH="1">
            <a:off x="3733800" y="2743200"/>
            <a:ext cx="2209800" cy="5334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58728" name="Line 8"/>
          <p:cNvSpPr>
            <a:spLocks noChangeShapeType="1"/>
          </p:cNvSpPr>
          <p:nvPr/>
        </p:nvSpPr>
        <p:spPr bwMode="auto">
          <a:xfrm flipH="1" flipV="1">
            <a:off x="1752600" y="2895600"/>
            <a:ext cx="4114800" cy="1447800"/>
          </a:xfrm>
          <a:prstGeom prst="line">
            <a:avLst/>
          </a:prstGeom>
          <a:noFill/>
          <a:ln w="38100">
            <a:solidFill>
              <a:srgbClr val="FFFF00"/>
            </a:solidFill>
            <a:round/>
            <a:headEnd/>
            <a:tailEnd type="triangle" w="med" len="med"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355</Words>
  <Application>Microsoft Office PowerPoint</Application>
  <PresentationFormat>On-screen Show (4:3)</PresentationFormat>
  <Paragraphs>64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Dermatitis Herpetiformis</vt:lpstr>
      <vt:lpstr>Dermatologic Vocabulary</vt:lpstr>
      <vt:lpstr>Slide 3</vt:lpstr>
      <vt:lpstr>Dermatologic Vocabulary</vt:lpstr>
      <vt:lpstr>DH or Duhring-Brocq dis.</vt:lpstr>
      <vt:lpstr>DERMATITIS HERPETIFORMIS</vt:lpstr>
      <vt:lpstr>Intensely pruritic rash of elbows, knees, back</vt:lpstr>
      <vt:lpstr>Slide 8</vt:lpstr>
      <vt:lpstr>DERMATITIS HERPETIFORMIS - histology</vt:lpstr>
      <vt:lpstr>Slide 10</vt:lpstr>
      <vt:lpstr>Slide 11</vt:lpstr>
      <vt:lpstr>Floor of blister</vt:lpstr>
      <vt:lpstr>DERMATITIS HERPETIFORMIS – direct immunofluorescence</vt:lpstr>
      <vt:lpstr>DIF granular IgA in dermal papillae</vt:lpstr>
      <vt:lpstr>Dermatitis herpetiformis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Dermatitis Herpetiformis</dc:title>
  <dc:creator>baby cat</dc:creator>
  <cp:lastModifiedBy>baby cat</cp:lastModifiedBy>
  <cp:revision>12</cp:revision>
  <dcterms:created xsi:type="dcterms:W3CDTF">2016-02-22T20:10:11Z</dcterms:created>
  <dcterms:modified xsi:type="dcterms:W3CDTF">2016-02-23T18:45:38Z</dcterms:modified>
</cp:coreProperties>
</file>