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71" r:id="rId9"/>
    <p:sldId id="272" r:id="rId10"/>
    <p:sldId id="273" r:id="rId11"/>
    <p:sldId id="267" r:id="rId12"/>
    <p:sldId id="274" r:id="rId13"/>
    <p:sldId id="262" r:id="rId14"/>
    <p:sldId id="278" r:id="rId15"/>
    <p:sldId id="268" r:id="rId16"/>
    <p:sldId id="275" r:id="rId17"/>
    <p:sldId id="269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4" d="100"/>
          <a:sy n="84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smfiles.fsm.northwestern.edu\fsmdeptfiles\Pediatrics\Hunter_Lab\Brian\Abstracts,Manuscripts,%20Chapters,%20presentations\Lactobacillus%20sp\Lact%20Results%20and%20Fig\Results%20Laid%20Out%20with%20Sta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EGTA TER Results</a:t>
            </a:r>
          </a:p>
        </c:rich>
      </c:tx>
      <c:layout>
        <c:manualLayout>
          <c:xMode val="edge"/>
          <c:yMode val="edge"/>
          <c:x val="0.36476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35214348206473"/>
          <c:y val="0.11483814523184602"/>
          <c:w val="0.83009230096237963"/>
          <c:h val="0.77792286380869058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control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Sheet2!$B$3:$F$3</c:f>
              <c:numCache>
                <c:formatCode>0%</c:formatCode>
                <c:ptCount val="5"/>
                <c:pt idx="0">
                  <c:v>0</c:v>
                </c:pt>
                <c:pt idx="1">
                  <c:v>-2.568306010928903E-3</c:v>
                </c:pt>
                <c:pt idx="2">
                  <c:v>-1.6393442622950755E-3</c:v>
                </c:pt>
                <c:pt idx="3">
                  <c:v>-4.9726775956284719E-3</c:v>
                </c:pt>
                <c:pt idx="4">
                  <c:v>1.3114754098360604E-3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642640"/>
        <c:axId val="17656442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Sheet2!$A$4</c15:sqref>
                        </c15:formulaRef>
                      </c:ext>
                    </c:extLst>
                    <c:strCache>
                      <c:ptCount val="1"/>
                      <c:pt idx="0">
                        <c:v>EGTA </c:v>
                      </c:pt>
                    </c:strCache>
                  </c:strRef>
                </c:tx>
                <c:spPr>
                  <a:ln w="44450" cap="rnd">
                    <a:solidFill>
                      <a:srgbClr val="00B05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11"/>
                  <c:spPr>
                    <a:solidFill>
                      <a:schemeClr val="bg2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Sheet2!$B$4:$F$4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-0.52912762520193857</c:v>
                      </c:pt>
                      <c:pt idx="4">
                        <c:v>-0.62775444264943459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</c15:sqref>
                        </c15:formulaRef>
                      </c:ext>
                    </c:extLst>
                    <c:strCache>
                      <c:ptCount val="1"/>
                      <c:pt idx="0">
                        <c:v>LR </c:v>
                      </c:pt>
                    </c:strCache>
                  </c:strRef>
                </c:tx>
                <c:spPr>
                  <a:ln w="50800" cap="rnd">
                    <a:solidFill>
                      <a:schemeClr val="tx2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triangle"/>
                  <c:size val="11"/>
                  <c:spPr>
                    <a:solidFill>
                      <a:schemeClr val="tx2">
                        <a:lumMod val="75000"/>
                      </a:schemeClr>
                    </a:solidFill>
                    <a:ln w="9525">
                      <a:solidFill>
                        <a:schemeClr val="tx2">
                          <a:lumMod val="75000"/>
                        </a:schemeClr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Sheet2!$B$5:$F$5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0.167351407716371</c:v>
                      </c:pt>
                      <c:pt idx="2">
                        <c:v>0.35495307612095928</c:v>
                      </c:pt>
                      <c:pt idx="3">
                        <c:v>0.25252346193952024</c:v>
                      </c:pt>
                      <c:pt idx="4">
                        <c:v>0.39220020855057347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Sheet2!$A$6</c15:sqref>
                        </c15:formulaRef>
                      </c:ext>
                    </c:extLst>
                    <c:strCache>
                      <c:ptCount val="1"/>
                      <c:pt idx="0">
                        <c:v>LP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diamond"/>
                  <c:size val="11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Sheet2!$B$6:$F$6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0.10277489878368179</c:v>
                      </c:pt>
                      <c:pt idx="2">
                        <c:v>-2.3373438340568889E-2</c:v>
                      </c:pt>
                      <c:pt idx="3">
                        <c:v>0.18310594366204699</c:v>
                      </c:pt>
                      <c:pt idx="4">
                        <c:v>0.25373763918748105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</c15:sqref>
                        </c15:formulaRef>
                      </c:ext>
                    </c:extLst>
                    <c:strCache>
                      <c:ptCount val="1"/>
                      <c:pt idx="0">
                        <c:v>LR + EGTA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Sheet2!$B$7:$F$7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0.1651917680074837</c:v>
                      </c:pt>
                      <c:pt idx="2">
                        <c:v>0.34368568755846596</c:v>
                      </c:pt>
                      <c:pt idx="3">
                        <c:v>-0.15952291861552853</c:v>
                      </c:pt>
                      <c:pt idx="4">
                        <c:v>-0.1773433115060804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</c15:sqref>
                        </c15:formulaRef>
                      </c:ext>
                    </c:extLst>
                    <c:strCache>
                      <c:ptCount val="1"/>
                      <c:pt idx="0">
                        <c:v>LP + EGTA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11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Sheet2!$B$8:$F$8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5.7140260896082845E-2</c:v>
                      </c:pt>
                      <c:pt idx="2">
                        <c:v>-0.61691909449138771</c:v>
                      </c:pt>
                      <c:pt idx="3">
                        <c:v>-0.83975476058013476</c:v>
                      </c:pt>
                      <c:pt idx="4">
                        <c:v>-0.8477695773910644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6564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44272"/>
        <c:crosses val="autoZero"/>
        <c:auto val="1"/>
        <c:lblAlgn val="ctr"/>
        <c:lblOffset val="100"/>
        <c:noMultiLvlLbl val="0"/>
      </c:catAx>
      <c:valAx>
        <c:axId val="1765644272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 % Change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4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81846019247594"/>
          <c:y val="0.56828594342373873"/>
          <c:w val="0.33936307961504819"/>
          <c:h val="0.315973315835520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none" dirty="0">
                <a:solidFill>
                  <a:schemeClr val="tx1"/>
                </a:solidFill>
              </a:rPr>
              <a:t>LPS </a:t>
            </a:r>
            <a:r>
              <a:rPr lang="en-US" sz="1800" b="1" u="none" dirty="0" err="1">
                <a:solidFill>
                  <a:schemeClr val="tx1"/>
                </a:solidFill>
              </a:rPr>
              <a:t>Fitc</a:t>
            </a:r>
            <a:r>
              <a:rPr lang="en-US" sz="1800" b="1" u="none" dirty="0">
                <a:solidFill>
                  <a:schemeClr val="tx1"/>
                </a:solidFill>
              </a:rPr>
              <a:t>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5B74">
                  <a:lumMod val="75000"/>
                </a:srgb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extLst>
                <c:ext xmlns:c15="http://schemas.microsoft.com/office/drawing/2012/chart" uri="{02D57815-91ED-43cb-92C2-25804820EDAC}">
                  <c15:fullRef>
                    <c15:sqref>Sheet2!$Q$15:$Q$20</c15:sqref>
                  </c15:fullRef>
                </c:ext>
              </c:extLst>
              <c:f>Sheet2!$Q$16:$Q$20</c:f>
              <c:strCache>
                <c:ptCount val="5"/>
                <c:pt idx="0">
                  <c:v>LPS Cont</c:v>
                </c:pt>
                <c:pt idx="1">
                  <c:v>LR</c:v>
                </c:pt>
                <c:pt idx="2">
                  <c:v>LR + LPS</c:v>
                </c:pt>
                <c:pt idx="3">
                  <c:v>LP</c:v>
                </c:pt>
                <c:pt idx="4">
                  <c:v>LP + LPS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Sheet2!$R$15:$R$20</c15:sqref>
                  </c15:fullRef>
                </c:ext>
              </c:extLst>
              <c:f>Sheet2!$R$16:$R$20</c:f>
              <c:numCache>
                <c:formatCode>General</c:formatCode>
                <c:ptCount val="5"/>
                <c:pt idx="0">
                  <c:v>8.4731401197817444</c:v>
                </c:pt>
                <c:pt idx="1">
                  <c:v>3.7674807504191765</c:v>
                </c:pt>
                <c:pt idx="2">
                  <c:v>5.4723432026744439</c:v>
                </c:pt>
                <c:pt idx="3">
                  <c:v>4.2895339699790895</c:v>
                </c:pt>
                <c:pt idx="4">
                  <c:v>4.9500657808085782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2707648"/>
        <c:axId val="1802712544"/>
      </c:barChart>
      <c:catAx>
        <c:axId val="18027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12544"/>
        <c:crosses val="autoZero"/>
        <c:auto val="1"/>
        <c:lblAlgn val="ctr"/>
        <c:lblOffset val="100"/>
        <c:noMultiLvlLbl val="0"/>
      </c:catAx>
      <c:valAx>
        <c:axId val="180271254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Ave</a:t>
                </a:r>
                <a:r>
                  <a:rPr lang="en-US" sz="1200" b="1" baseline="0">
                    <a:solidFill>
                      <a:schemeClr val="tx1"/>
                    </a:solidFill>
                  </a:rPr>
                  <a:t> Fitc Conc. (ug/ml)</a:t>
                </a:r>
                <a:endParaRPr lang="en-US" sz="12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LPS TER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9658792650917"/>
          <c:y val="0.12872703412073491"/>
          <c:w val="0.8328700787401575"/>
          <c:h val="0.75188174394867313"/>
        </c:manualLayout>
      </c:layout>
      <c:lineChart>
        <c:grouping val="standar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Sheet2!$B$18:$F$18</c:f>
              <c:numCache>
                <c:formatCode>0%</c:formatCode>
                <c:ptCount val="5"/>
                <c:pt idx="0">
                  <c:v>0</c:v>
                </c:pt>
                <c:pt idx="1">
                  <c:v>-1.6016743776161267E-3</c:v>
                </c:pt>
                <c:pt idx="2">
                  <c:v>1.4467210105025864E-4</c:v>
                </c:pt>
                <c:pt idx="3">
                  <c:v>4.8635284325966172E-3</c:v>
                </c:pt>
                <c:pt idx="4">
                  <c:v>-3.3235416513670429E-3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645904"/>
        <c:axId val="176564971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Sheet2!$A$19</c15:sqref>
                        </c15:formulaRef>
                      </c:ext>
                    </c:extLst>
                    <c:strCache>
                      <c:ptCount val="1"/>
                      <c:pt idx="0">
                        <c:v> LPS</c:v>
                      </c:pt>
                    </c:strCache>
                  </c:strRef>
                </c:tx>
                <c:spPr>
                  <a:ln w="44450" cap="rnd">
                    <a:solidFill>
                      <a:srgbClr val="00B05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11"/>
                  <c:spPr>
                    <a:solidFill>
                      <a:schemeClr val="bg2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Sheet2!$B$19:$F$19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-0.26388831437435367</c:v>
                      </c:pt>
                      <c:pt idx="4">
                        <c:v>-0.29311846489716192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Sheet2!$A$20</c15:sqref>
                        </c15:formulaRef>
                      </c:ext>
                    </c:extLst>
                    <c:strCache>
                      <c:ptCount val="1"/>
                      <c:pt idx="0">
                        <c:v>LR </c:v>
                      </c:pt>
                    </c:strCache>
                  </c:strRef>
                </c:tx>
                <c:spPr>
                  <a:ln w="50800" cap="rnd">
                    <a:solidFill>
                      <a:schemeClr val="tx2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triangle"/>
                  <c:size val="11"/>
                  <c:spPr>
                    <a:solidFill>
                      <a:schemeClr val="tx2">
                        <a:lumMod val="75000"/>
                      </a:schemeClr>
                    </a:solidFill>
                    <a:ln w="9525">
                      <a:solidFill>
                        <a:schemeClr val="tx2">
                          <a:lumMod val="75000"/>
                        </a:schemeClr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Sheet2!$B$20:$F$20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4.921162283727476E-2</c:v>
                      </c:pt>
                      <c:pt idx="2">
                        <c:v>0.10048538866966536</c:v>
                      </c:pt>
                      <c:pt idx="3">
                        <c:v>0.20218328320317885</c:v>
                      </c:pt>
                      <c:pt idx="4">
                        <c:v>0.5685896409945087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Sheet2!$A$21</c15:sqref>
                        </c15:formulaRef>
                      </c:ext>
                    </c:extLst>
                    <c:strCache>
                      <c:ptCount val="1"/>
                      <c:pt idx="0">
                        <c:v>LP 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diamond"/>
                  <c:size val="11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Sheet2!$B$21:$F$21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0.11281108276643989</c:v>
                      </c:pt>
                      <c:pt idx="2">
                        <c:v>0.11523844954648532</c:v>
                      </c:pt>
                      <c:pt idx="3">
                        <c:v>9.6218466553287973E-2</c:v>
                      </c:pt>
                      <c:pt idx="4">
                        <c:v>7.9946853741496696E-2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Sheet2!$A$22</c15:sqref>
                        </c15:formulaRef>
                      </c:ext>
                    </c:extLst>
                    <c:strCache>
                      <c:ptCount val="1"/>
                      <c:pt idx="0">
                        <c:v>LR + LPS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Sheet2!$B$22:$F$22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9.4101625918051775E-3</c:v>
                      </c:pt>
                      <c:pt idx="2">
                        <c:v>0.18518499087253823</c:v>
                      </c:pt>
                      <c:pt idx="3">
                        <c:v>0.14262495033541589</c:v>
                      </c:pt>
                      <c:pt idx="4">
                        <c:v>0.29130946949084086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Sheet2!$A$23</c15:sqref>
                        </c15:formulaRef>
                      </c:ext>
                    </c:extLst>
                    <c:strCache>
                      <c:ptCount val="1"/>
                      <c:pt idx="0">
                        <c:v>LP +  LPS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11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Sheet2!$B$23:$F$23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7.4127355894749322E-2</c:v>
                      </c:pt>
                      <c:pt idx="2">
                        <c:v>0.15938983430735429</c:v>
                      </c:pt>
                      <c:pt idx="3">
                        <c:v>-9.6881847898886861E-2</c:v>
                      </c:pt>
                      <c:pt idx="4">
                        <c:v>-6.0573787699051793E-2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656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49712"/>
        <c:crosses val="autoZero"/>
        <c:auto val="1"/>
        <c:lblAlgn val="ctr"/>
        <c:lblOffset val="100"/>
        <c:noMultiLvlLbl val="0"/>
      </c:catAx>
      <c:valAx>
        <c:axId val="1765649712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</a:t>
                </a:r>
                <a:r>
                  <a:rPr lang="en-US" sz="1200" b="1" baseline="0">
                    <a:solidFill>
                      <a:schemeClr val="tx1"/>
                    </a:solidFill>
                  </a:rPr>
                  <a:t> % Change</a:t>
                </a:r>
                <a:endParaRPr lang="en-US" sz="12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24496090768727"/>
          <c:y val="0.51178295361344783"/>
          <c:w val="0.34444444444444444"/>
          <c:h val="0.3327551764362787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LPS TER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9658792650917"/>
          <c:y val="0.12872703412073491"/>
          <c:w val="0.8328700787401575"/>
          <c:h val="0.75188174394867313"/>
        </c:manualLayout>
      </c:layout>
      <c:lineChart>
        <c:grouping val="standar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Sheet2!$B$18:$F$18</c:f>
              <c:numCache>
                <c:formatCode>0%</c:formatCode>
                <c:ptCount val="5"/>
                <c:pt idx="0">
                  <c:v>0</c:v>
                </c:pt>
                <c:pt idx="1">
                  <c:v>-1.6016743776161267E-3</c:v>
                </c:pt>
                <c:pt idx="2">
                  <c:v>1.4467210105025864E-4</c:v>
                </c:pt>
                <c:pt idx="3">
                  <c:v>4.8635284325966172E-3</c:v>
                </c:pt>
                <c:pt idx="4">
                  <c:v>-3.3235416513670429E-3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 LPS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x"/>
            <c:size val="11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Sheet2!$B$19:$F$19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-0.26388831437435367</c:v>
                </c:pt>
                <c:pt idx="4">
                  <c:v>-0.29311846489716192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637744"/>
        <c:axId val="176563992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Sheet2!$A$20</c15:sqref>
                        </c15:formulaRef>
                      </c:ext>
                    </c:extLst>
                    <c:strCache>
                      <c:ptCount val="1"/>
                      <c:pt idx="0">
                        <c:v>LR </c:v>
                      </c:pt>
                    </c:strCache>
                  </c:strRef>
                </c:tx>
                <c:spPr>
                  <a:ln w="50800" cap="rnd">
                    <a:solidFill>
                      <a:schemeClr val="tx2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triangle"/>
                  <c:size val="11"/>
                  <c:spPr>
                    <a:solidFill>
                      <a:schemeClr val="tx2">
                        <a:lumMod val="75000"/>
                      </a:schemeClr>
                    </a:solidFill>
                    <a:ln w="9525">
                      <a:solidFill>
                        <a:schemeClr val="tx2">
                          <a:lumMod val="75000"/>
                        </a:schemeClr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Sheet2!$B$20:$F$20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4.921162283727476E-2</c:v>
                      </c:pt>
                      <c:pt idx="2">
                        <c:v>0.10048538866966536</c:v>
                      </c:pt>
                      <c:pt idx="3">
                        <c:v>0.20218328320317885</c:v>
                      </c:pt>
                      <c:pt idx="4">
                        <c:v>0.5685896409945087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Sheet2!$A$21</c15:sqref>
                        </c15:formulaRef>
                      </c:ext>
                    </c:extLst>
                    <c:strCache>
                      <c:ptCount val="1"/>
                      <c:pt idx="0">
                        <c:v>LP 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diamond"/>
                  <c:size val="11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Sheet2!$B$21:$F$21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0.11281108276643989</c:v>
                      </c:pt>
                      <c:pt idx="2">
                        <c:v>0.11523844954648532</c:v>
                      </c:pt>
                      <c:pt idx="3">
                        <c:v>9.6218466553287973E-2</c:v>
                      </c:pt>
                      <c:pt idx="4">
                        <c:v>7.9946853741496696E-2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Sheet2!$A$22</c15:sqref>
                        </c15:formulaRef>
                      </c:ext>
                    </c:extLst>
                    <c:strCache>
                      <c:ptCount val="1"/>
                      <c:pt idx="0">
                        <c:v>LR + LPS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Sheet2!$B$22:$F$22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9.4101625918051775E-3</c:v>
                      </c:pt>
                      <c:pt idx="2">
                        <c:v>0.18518499087253823</c:v>
                      </c:pt>
                      <c:pt idx="3">
                        <c:v>0.14262495033541589</c:v>
                      </c:pt>
                      <c:pt idx="4">
                        <c:v>0.29130946949084086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Sheet2!$A$23</c15:sqref>
                        </c15:formulaRef>
                      </c:ext>
                    </c:extLst>
                    <c:strCache>
                      <c:ptCount val="1"/>
                      <c:pt idx="0">
                        <c:v>LP +  LPS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11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Sheet2!$B$23:$F$23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7.4127355894749322E-2</c:v>
                      </c:pt>
                      <c:pt idx="2">
                        <c:v>0.15938983430735429</c:v>
                      </c:pt>
                      <c:pt idx="3">
                        <c:v>-9.6881847898886861E-2</c:v>
                      </c:pt>
                      <c:pt idx="4">
                        <c:v>-6.0573787699051793E-2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656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39920"/>
        <c:crosses val="autoZero"/>
        <c:auto val="1"/>
        <c:lblAlgn val="ctr"/>
        <c:lblOffset val="100"/>
        <c:noMultiLvlLbl val="0"/>
      </c:catAx>
      <c:valAx>
        <c:axId val="1765639920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</a:t>
                </a:r>
                <a:r>
                  <a:rPr lang="en-US" sz="1200" b="1" baseline="0">
                    <a:solidFill>
                      <a:schemeClr val="tx1"/>
                    </a:solidFill>
                  </a:rPr>
                  <a:t> % Change</a:t>
                </a:r>
                <a:endParaRPr lang="en-US" sz="12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37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10762318091642"/>
          <c:y val="0.51915749023856816"/>
          <c:w val="0.34444444444444444"/>
          <c:h val="0.3327551764362787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LPS TER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9658792650917"/>
          <c:y val="0.12872703412073491"/>
          <c:w val="0.8328700787401575"/>
          <c:h val="0.75188174394867313"/>
        </c:manualLayout>
      </c:layout>
      <c:lineChart>
        <c:grouping val="standar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Sheet2!$B$18:$F$18</c:f>
              <c:numCache>
                <c:formatCode>0%</c:formatCode>
                <c:ptCount val="5"/>
                <c:pt idx="0">
                  <c:v>0</c:v>
                </c:pt>
                <c:pt idx="1">
                  <c:v>-1.6016743776161267E-3</c:v>
                </c:pt>
                <c:pt idx="2">
                  <c:v>1.4467210105025864E-4</c:v>
                </c:pt>
                <c:pt idx="3">
                  <c:v>4.8635284325966172E-3</c:v>
                </c:pt>
                <c:pt idx="4">
                  <c:v>-3.3235416513670429E-3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 LPS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x"/>
            <c:size val="11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Sheet2!$B$19:$F$19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-0.26388831437435367</c:v>
                </c:pt>
                <c:pt idx="4">
                  <c:v>-0.29311846489716192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LR </c:v>
                </c:pt>
              </c:strCache>
            </c:strRef>
          </c:tx>
          <c:spPr>
            <a:ln w="50800" cap="rnd">
              <a:solidFill>
                <a:schemeClr val="tx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triangle"/>
            <c:size val="11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Sheet2!$B$20:$F$20</c:f>
              <c:numCache>
                <c:formatCode>0%</c:formatCode>
                <c:ptCount val="5"/>
                <c:pt idx="0">
                  <c:v>0</c:v>
                </c:pt>
                <c:pt idx="1">
                  <c:v>4.921162283727476E-2</c:v>
                </c:pt>
                <c:pt idx="2">
                  <c:v>0.10048538866966536</c:v>
                </c:pt>
                <c:pt idx="3">
                  <c:v>0.20218328320317885</c:v>
                </c:pt>
                <c:pt idx="4">
                  <c:v>0.5685896409945087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LP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Sheet2!$B$21:$F$21</c:f>
              <c:numCache>
                <c:formatCode>0%</c:formatCode>
                <c:ptCount val="5"/>
                <c:pt idx="0">
                  <c:v>0</c:v>
                </c:pt>
                <c:pt idx="1">
                  <c:v>0.11281108276643989</c:v>
                </c:pt>
                <c:pt idx="2">
                  <c:v>0.11523844954648532</c:v>
                </c:pt>
                <c:pt idx="3">
                  <c:v>9.6218466553287973E-2</c:v>
                </c:pt>
                <c:pt idx="4">
                  <c:v>7.9946853741496696E-2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645360"/>
        <c:axId val="176564699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Sheet2!$A$22</c15:sqref>
                        </c15:formulaRef>
                      </c:ext>
                    </c:extLst>
                    <c:strCache>
                      <c:ptCount val="1"/>
                      <c:pt idx="0">
                        <c:v>LR + LPS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Sheet2!$B$22:$F$22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9.4101625918051775E-3</c:v>
                      </c:pt>
                      <c:pt idx="2">
                        <c:v>0.18518499087253823</c:v>
                      </c:pt>
                      <c:pt idx="3">
                        <c:v>0.14262495033541589</c:v>
                      </c:pt>
                      <c:pt idx="4">
                        <c:v>0.29130946949084086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Sheet2!$A$23</c15:sqref>
                        </c15:formulaRef>
                      </c:ext>
                    </c:extLst>
                    <c:strCache>
                      <c:ptCount val="1"/>
                      <c:pt idx="0">
                        <c:v>LP +  LPS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11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Sheet2!$B$17:$F$17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 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Sheet2!$B$23:$F$23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7.4127355894749322E-2</c:v>
                      </c:pt>
                      <c:pt idx="2">
                        <c:v>0.15938983430735429</c:v>
                      </c:pt>
                      <c:pt idx="3">
                        <c:v>-9.6881847898886861E-2</c:v>
                      </c:pt>
                      <c:pt idx="4">
                        <c:v>-6.0573787699051793E-2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656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46992"/>
        <c:crosses val="autoZero"/>
        <c:auto val="1"/>
        <c:lblAlgn val="ctr"/>
        <c:lblOffset val="100"/>
        <c:noMultiLvlLbl val="0"/>
      </c:catAx>
      <c:valAx>
        <c:axId val="1765646992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</a:t>
                </a:r>
                <a:r>
                  <a:rPr lang="en-US" sz="1200" b="1" baseline="0">
                    <a:solidFill>
                      <a:schemeClr val="tx1"/>
                    </a:solidFill>
                  </a:rPr>
                  <a:t> % Change</a:t>
                </a:r>
                <a:endParaRPr lang="en-US" sz="12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4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08106022735632"/>
          <c:y val="0.51630781065343545"/>
          <c:w val="0.34444444444444444"/>
          <c:h val="0.3327551764362787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LPS TER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9658792650917"/>
          <c:y val="0.12872703412073491"/>
          <c:w val="0.8328700787401575"/>
          <c:h val="0.75188174394867313"/>
        </c:manualLayout>
      </c:layout>
      <c:lineChart>
        <c:grouping val="standar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Sheet2!$B$18:$F$18</c:f>
              <c:numCache>
                <c:formatCode>0%</c:formatCode>
                <c:ptCount val="5"/>
                <c:pt idx="0">
                  <c:v>0</c:v>
                </c:pt>
                <c:pt idx="1">
                  <c:v>-1.6016743776161267E-3</c:v>
                </c:pt>
                <c:pt idx="2">
                  <c:v>1.4467210105025864E-4</c:v>
                </c:pt>
                <c:pt idx="3">
                  <c:v>4.8635284325966172E-3</c:v>
                </c:pt>
                <c:pt idx="4">
                  <c:v>-3.3235416513670429E-3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 LPS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x"/>
            <c:size val="11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Sheet2!$B$19:$F$19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-0.26388831437435367</c:v>
                </c:pt>
                <c:pt idx="4">
                  <c:v>-0.29311846489716192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LR </c:v>
                </c:pt>
              </c:strCache>
            </c:strRef>
          </c:tx>
          <c:spPr>
            <a:ln w="50800" cap="rnd">
              <a:solidFill>
                <a:schemeClr val="tx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triangle"/>
            <c:size val="11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Sheet2!$B$20:$F$20</c:f>
              <c:numCache>
                <c:formatCode>0%</c:formatCode>
                <c:ptCount val="5"/>
                <c:pt idx="0">
                  <c:v>0</c:v>
                </c:pt>
                <c:pt idx="1">
                  <c:v>4.921162283727476E-2</c:v>
                </c:pt>
                <c:pt idx="2">
                  <c:v>0.10048538866966536</c:v>
                </c:pt>
                <c:pt idx="3">
                  <c:v>0.20218328320317885</c:v>
                </c:pt>
                <c:pt idx="4">
                  <c:v>0.5685896409945087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LP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Sheet2!$B$21:$F$21</c:f>
              <c:numCache>
                <c:formatCode>0%</c:formatCode>
                <c:ptCount val="5"/>
                <c:pt idx="0">
                  <c:v>0</c:v>
                </c:pt>
                <c:pt idx="1">
                  <c:v>0.11281108276643989</c:v>
                </c:pt>
                <c:pt idx="2">
                  <c:v>0.11523844954648532</c:v>
                </c:pt>
                <c:pt idx="3">
                  <c:v>9.6218466553287973E-2</c:v>
                </c:pt>
                <c:pt idx="4">
                  <c:v>7.9946853741496696E-2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Sheet2!$A$22</c:f>
              <c:strCache>
                <c:ptCount val="1"/>
                <c:pt idx="0">
                  <c:v>LR + LPS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Sheet2!$B$22:$F$22</c:f>
              <c:numCache>
                <c:formatCode>0%</c:formatCode>
                <c:ptCount val="5"/>
                <c:pt idx="0">
                  <c:v>0</c:v>
                </c:pt>
                <c:pt idx="1">
                  <c:v>9.4101625918051775E-3</c:v>
                </c:pt>
                <c:pt idx="2">
                  <c:v>0.18518499087253823</c:v>
                </c:pt>
                <c:pt idx="3">
                  <c:v>0.14262495033541589</c:v>
                </c:pt>
                <c:pt idx="4">
                  <c:v>0.29130946949084086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Sheet2!$A$23</c:f>
              <c:strCache>
                <c:ptCount val="1"/>
                <c:pt idx="0">
                  <c:v>LP +  LPS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11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Sheet2!$B$17:$F$17</c:f>
              <c:strCache>
                <c:ptCount val="5"/>
                <c:pt idx="0">
                  <c:v>Initial</c:v>
                </c:pt>
                <c:pt idx="1">
                  <c:v>1 hr </c:v>
                </c:pt>
                <c:pt idx="2">
                  <c:v>2 hr </c:v>
                </c:pt>
                <c:pt idx="3">
                  <c:v>3 hr </c:v>
                </c:pt>
                <c:pt idx="4">
                  <c:v>5 hr </c:v>
                </c:pt>
              </c:strCache>
            </c:strRef>
          </c:cat>
          <c:val>
            <c:numRef>
              <c:f>Sheet2!$B$23:$F$23</c:f>
              <c:numCache>
                <c:formatCode>0%</c:formatCode>
                <c:ptCount val="5"/>
                <c:pt idx="0">
                  <c:v>0</c:v>
                </c:pt>
                <c:pt idx="1">
                  <c:v>7.4127355894749322E-2</c:v>
                </c:pt>
                <c:pt idx="2">
                  <c:v>0.15938983430735429</c:v>
                </c:pt>
                <c:pt idx="3">
                  <c:v>-9.6881847898886861E-2</c:v>
                </c:pt>
                <c:pt idx="4">
                  <c:v>-6.0573787699051793E-2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635024"/>
        <c:axId val="1765637200"/>
      </c:lineChart>
      <c:catAx>
        <c:axId val="176563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37200"/>
        <c:crosses val="autoZero"/>
        <c:auto val="1"/>
        <c:lblAlgn val="ctr"/>
        <c:lblOffset val="100"/>
        <c:noMultiLvlLbl val="0"/>
      </c:catAx>
      <c:valAx>
        <c:axId val="1765637200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</a:t>
                </a:r>
                <a:r>
                  <a:rPr lang="en-US" sz="1200" b="1" baseline="0">
                    <a:solidFill>
                      <a:schemeClr val="tx1"/>
                    </a:solidFill>
                  </a:rPr>
                  <a:t> % Change</a:t>
                </a:r>
                <a:endParaRPr lang="en-US" sz="12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63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79993240164919"/>
          <c:y val="0.52053134361578057"/>
          <c:w val="0.34444444444444444"/>
          <c:h val="0.3327551764362787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EGTA TER Results</a:t>
            </a:r>
          </a:p>
        </c:rich>
      </c:tx>
      <c:layout>
        <c:manualLayout>
          <c:xMode val="edge"/>
          <c:yMode val="edge"/>
          <c:x val="0.36476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35214348206473"/>
          <c:y val="0.11483814523184602"/>
          <c:w val="0.83009230096237963"/>
          <c:h val="0.77792286380869058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control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Sheet2!$B$3:$F$3</c:f>
              <c:numCache>
                <c:formatCode>0%</c:formatCode>
                <c:ptCount val="5"/>
                <c:pt idx="0">
                  <c:v>0</c:v>
                </c:pt>
                <c:pt idx="1">
                  <c:v>-2.568306010928903E-3</c:v>
                </c:pt>
                <c:pt idx="2">
                  <c:v>-1.6393442622950755E-3</c:v>
                </c:pt>
                <c:pt idx="3">
                  <c:v>-4.9726775956284719E-3</c:v>
                </c:pt>
                <c:pt idx="4">
                  <c:v>1.3114754098360604E-3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Sheet2!$A$8</c:f>
              <c:strCache>
                <c:ptCount val="1"/>
                <c:pt idx="0">
                  <c:v>EGTA 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x"/>
            <c:size val="11"/>
            <c:spPr>
              <a:noFill/>
              <a:ln w="9525">
                <a:solidFill>
                  <a:srgbClr val="00B050"/>
                </a:solidFill>
                <a:prstDash val="solid"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</c:v>
                </c:pt>
                <c:pt idx="1">
                  <c:v>5.7140260896082845E-2</c:v>
                </c:pt>
                <c:pt idx="2">
                  <c:v>0</c:v>
                </c:pt>
                <c:pt idx="3">
                  <c:v>-0.83975476058013476</c:v>
                </c:pt>
                <c:pt idx="4">
                  <c:v>-0.8477695773910644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975952"/>
        <c:axId val="159498683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Sheet2!$A$4</c15:sqref>
                        </c15:formulaRef>
                      </c:ext>
                    </c:extLst>
                    <c:strCache>
                      <c:ptCount val="1"/>
                      <c:pt idx="0">
                        <c:v>LP + EGTA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11"/>
                  <c:spPr>
                    <a:solidFill>
                      <a:schemeClr val="accent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1"/>
                    <c:spPr>
                      <a:solidFill>
                        <a:schemeClr val="accent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28575" cap="rnd">
                      <a:solidFill>
                        <a:schemeClr val="accent6"/>
                      </a:solidFill>
                      <a:prstDash val="dash"/>
                      <a:round/>
                    </a:ln>
                    <a:effectLst/>
                  </c:spPr>
                </c:dPt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Sheet2!$B$4:$F$4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0.1</c:v>
                      </c:pt>
                      <c:pt idx="3">
                        <c:v>-0.52912762520193857</c:v>
                      </c:pt>
                      <c:pt idx="4">
                        <c:v>-0.62775444264943459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</c15:sqref>
                        </c15:formulaRef>
                      </c:ext>
                    </c:extLst>
                    <c:strCache>
                      <c:ptCount val="1"/>
                      <c:pt idx="0">
                        <c:v>LR </c:v>
                      </c:pt>
                    </c:strCache>
                  </c:strRef>
                </c:tx>
                <c:spPr>
                  <a:ln w="50800" cap="rnd">
                    <a:solidFill>
                      <a:schemeClr val="tx2">
                        <a:lumMod val="75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triangle"/>
                  <c:size val="11"/>
                  <c:spPr>
                    <a:solidFill>
                      <a:schemeClr val="tx2">
                        <a:lumMod val="75000"/>
                      </a:schemeClr>
                    </a:solidFill>
                    <a:ln w="9525">
                      <a:solidFill>
                        <a:schemeClr val="tx2">
                          <a:lumMod val="75000"/>
                        </a:schemeClr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Sheet2!$B$5:$F$5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0.167351407716371</c:v>
                      </c:pt>
                      <c:pt idx="2">
                        <c:v>0.35495307612095928</c:v>
                      </c:pt>
                      <c:pt idx="3">
                        <c:v>0.25252346193952024</c:v>
                      </c:pt>
                      <c:pt idx="4">
                        <c:v>0.39220020855057347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Sheet2!$A$6</c15:sqref>
                        </c15:formulaRef>
                      </c:ext>
                    </c:extLst>
                    <c:strCache>
                      <c:ptCount val="1"/>
                      <c:pt idx="0">
                        <c:v>LP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diamond"/>
                  <c:size val="11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Sheet2!$B$6:$F$6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0.10277489878368179</c:v>
                      </c:pt>
                      <c:pt idx="2">
                        <c:v>-2.3373438340568889E-2</c:v>
                      </c:pt>
                      <c:pt idx="3">
                        <c:v>0.18310594366204699</c:v>
                      </c:pt>
                      <c:pt idx="4">
                        <c:v>0.25373763918748105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</c15:sqref>
                        </c15:formulaRef>
                      </c:ext>
                    </c:extLst>
                    <c:strCache>
                      <c:ptCount val="1"/>
                      <c:pt idx="0">
                        <c:v>LR + EGTA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Sheet2!$B$7:$F$7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0.1651917680074837</c:v>
                      </c:pt>
                      <c:pt idx="2">
                        <c:v>0.34368568755846596</c:v>
                      </c:pt>
                      <c:pt idx="3">
                        <c:v>-0.15952291861552853</c:v>
                      </c:pt>
                      <c:pt idx="4">
                        <c:v>-0.1773433115060804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949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86832"/>
        <c:crosses val="autoZero"/>
        <c:auto val="1"/>
        <c:lblAlgn val="ctr"/>
        <c:lblOffset val="100"/>
        <c:noMultiLvlLbl val="0"/>
      </c:catAx>
      <c:valAx>
        <c:axId val="1594986832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 % Change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7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81846019247594"/>
          <c:y val="0.56828594342373873"/>
          <c:w val="0.33936307961504819"/>
          <c:h val="0.315973315835520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EGTA TER Results</a:t>
            </a:r>
          </a:p>
        </c:rich>
      </c:tx>
      <c:layout>
        <c:manualLayout>
          <c:xMode val="edge"/>
          <c:yMode val="edge"/>
          <c:x val="0.36476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35214348206473"/>
          <c:y val="0.11483814523184602"/>
          <c:w val="0.83009230096237963"/>
          <c:h val="0.77792286380869058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control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Sheet2!$B$3:$F$3</c:f>
              <c:numCache>
                <c:formatCode>0%</c:formatCode>
                <c:ptCount val="5"/>
                <c:pt idx="0">
                  <c:v>0</c:v>
                </c:pt>
                <c:pt idx="1">
                  <c:v>-2.568306010928903E-3</c:v>
                </c:pt>
                <c:pt idx="2">
                  <c:v>-1.6393442622950755E-3</c:v>
                </c:pt>
                <c:pt idx="3">
                  <c:v>-4.9726775956284719E-3</c:v>
                </c:pt>
                <c:pt idx="4">
                  <c:v>1.3114754098360604E-3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LR </c:v>
                </c:pt>
              </c:strCache>
            </c:strRef>
          </c:tx>
          <c:spPr>
            <a:ln w="50800" cap="rnd">
              <a:solidFill>
                <a:schemeClr val="tx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triangle"/>
            <c:size val="11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Sheet2!$B$5:$F$5</c:f>
              <c:numCache>
                <c:formatCode>0%</c:formatCode>
                <c:ptCount val="5"/>
                <c:pt idx="0">
                  <c:v>0</c:v>
                </c:pt>
                <c:pt idx="1">
                  <c:v>0.167351407716371</c:v>
                </c:pt>
                <c:pt idx="2">
                  <c:v>0.35495307612095928</c:v>
                </c:pt>
                <c:pt idx="3">
                  <c:v>0.25252346193952024</c:v>
                </c:pt>
                <c:pt idx="4">
                  <c:v>0.39220020855057347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LP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Sheet2!$B$6:$F$6</c:f>
              <c:numCache>
                <c:formatCode>0%</c:formatCode>
                <c:ptCount val="5"/>
                <c:pt idx="0">
                  <c:v>0</c:v>
                </c:pt>
                <c:pt idx="1">
                  <c:v>0.10277489878368179</c:v>
                </c:pt>
                <c:pt idx="2">
                  <c:v>-2.3373438340568889E-2</c:v>
                </c:pt>
                <c:pt idx="3">
                  <c:v>0.18310594366204699</c:v>
                </c:pt>
                <c:pt idx="4">
                  <c:v>0.25373763918748105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Sheet2!$A$8</c:f>
              <c:strCache>
                <c:ptCount val="1"/>
                <c:pt idx="0">
                  <c:v>EGTA 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x"/>
            <c:size val="11"/>
            <c:spPr>
              <a:noFill/>
              <a:ln w="9525">
                <a:solidFill>
                  <a:srgbClr val="00B050"/>
                </a:solidFill>
                <a:prstDash val="solid"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</c:v>
                </c:pt>
                <c:pt idx="1">
                  <c:v>5.7140260896082845E-2</c:v>
                </c:pt>
                <c:pt idx="2">
                  <c:v>0</c:v>
                </c:pt>
                <c:pt idx="3">
                  <c:v>-0.83975476058013476</c:v>
                </c:pt>
                <c:pt idx="4">
                  <c:v>-0.8477695773910644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053344"/>
        <c:axId val="18027054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Sheet2!$A$4</c15:sqref>
                        </c15:formulaRef>
                      </c:ext>
                    </c:extLst>
                    <c:strCache>
                      <c:ptCount val="1"/>
                      <c:pt idx="0">
                        <c:v>LP + EGTA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circle"/>
                  <c:size val="11"/>
                  <c:spPr>
                    <a:solidFill>
                      <a:schemeClr val="accent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1"/>
                    <c:spPr>
                      <a:solidFill>
                        <a:schemeClr val="accent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28575" cap="rnd">
                      <a:solidFill>
                        <a:schemeClr val="accent6"/>
                      </a:solidFill>
                      <a:prstDash val="dash"/>
                      <a:round/>
                    </a:ln>
                    <a:effectLst/>
                  </c:spPr>
                </c:dPt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Sheet2!$B$4:$F$4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0.1</c:v>
                      </c:pt>
                      <c:pt idx="3">
                        <c:v>-0.52912762520193857</c:v>
                      </c:pt>
                      <c:pt idx="4">
                        <c:v>-0.62775444264943459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</c15:sqref>
                        </c15:formulaRef>
                      </c:ext>
                    </c:extLst>
                    <c:strCache>
                      <c:ptCount val="1"/>
                      <c:pt idx="0">
                        <c:v>LR + EGTA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Sheet2!$B$2:$F$2</c15:sqref>
                        </c15:formulaRef>
                      </c:ext>
                    </c:extLst>
                    <c:strCache>
                      <c:ptCount val="5"/>
                      <c:pt idx="0">
                        <c:v>Initial</c:v>
                      </c:pt>
                      <c:pt idx="1">
                        <c:v>1 hr</c:v>
                      </c:pt>
                      <c:pt idx="2">
                        <c:v>2 hr </c:v>
                      </c:pt>
                      <c:pt idx="3">
                        <c:v>3 hr </c:v>
                      </c:pt>
                      <c:pt idx="4">
                        <c:v>5 hr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Sheet2!$B$7:$F$7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0.1651917680074837</c:v>
                      </c:pt>
                      <c:pt idx="2">
                        <c:v>0.34368568755846596</c:v>
                      </c:pt>
                      <c:pt idx="3">
                        <c:v>-0.15952291861552853</c:v>
                      </c:pt>
                      <c:pt idx="4">
                        <c:v>-0.1773433115060804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950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05472"/>
        <c:crosses val="autoZero"/>
        <c:auto val="1"/>
        <c:lblAlgn val="ctr"/>
        <c:lblOffset val="100"/>
        <c:noMultiLvlLbl val="0"/>
      </c:catAx>
      <c:valAx>
        <c:axId val="1802705472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 % Change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05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81846019247594"/>
          <c:y val="0.56828594342373873"/>
          <c:w val="0.33936307961504819"/>
          <c:h val="0.315973315835520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chemeClr val="tx1"/>
                </a:solidFill>
              </a:rPr>
              <a:t>EGTA TER Results</a:t>
            </a:r>
          </a:p>
        </c:rich>
      </c:tx>
      <c:layout>
        <c:manualLayout>
          <c:xMode val="edge"/>
          <c:yMode val="edge"/>
          <c:x val="0.36476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35214348206473"/>
          <c:y val="0.11483814523184602"/>
          <c:w val="0.83009230096237963"/>
          <c:h val="0.77792286380869058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control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Sheet2!$B$3:$F$3</c:f>
              <c:numCache>
                <c:formatCode>0%</c:formatCode>
                <c:ptCount val="5"/>
                <c:pt idx="0">
                  <c:v>0</c:v>
                </c:pt>
                <c:pt idx="1">
                  <c:v>-2.568306010928903E-3</c:v>
                </c:pt>
                <c:pt idx="2">
                  <c:v>-1.6393442622950755E-3</c:v>
                </c:pt>
                <c:pt idx="3">
                  <c:v>-4.9726775956284719E-3</c:v>
                </c:pt>
                <c:pt idx="4">
                  <c:v>1.3114754098360604E-3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LP + EGTA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11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1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dash"/>
                <a:round/>
              </a:ln>
              <a:effectLst/>
            </c:spPr>
          </c:dPt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Sheet2!$B$4:$F$4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-0.52912762520193857</c:v>
                </c:pt>
                <c:pt idx="4">
                  <c:v>-0.62775444264943459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LR </c:v>
                </c:pt>
              </c:strCache>
            </c:strRef>
          </c:tx>
          <c:spPr>
            <a:ln w="50800" cap="rnd">
              <a:solidFill>
                <a:schemeClr val="tx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triangle"/>
            <c:size val="11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Sheet2!$B$5:$F$5</c:f>
              <c:numCache>
                <c:formatCode>0%</c:formatCode>
                <c:ptCount val="5"/>
                <c:pt idx="0">
                  <c:v>0</c:v>
                </c:pt>
                <c:pt idx="1">
                  <c:v>0.167351407716371</c:v>
                </c:pt>
                <c:pt idx="2">
                  <c:v>0.35495307612095928</c:v>
                </c:pt>
                <c:pt idx="3">
                  <c:v>0.25252346193952024</c:v>
                </c:pt>
                <c:pt idx="4">
                  <c:v>0.39220020855057347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LP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Sheet2!$B$6:$F$6</c:f>
              <c:numCache>
                <c:formatCode>0%</c:formatCode>
                <c:ptCount val="5"/>
                <c:pt idx="0">
                  <c:v>0</c:v>
                </c:pt>
                <c:pt idx="1">
                  <c:v>0.10277489878368179</c:v>
                </c:pt>
                <c:pt idx="2">
                  <c:v>-2.3373438340568889E-2</c:v>
                </c:pt>
                <c:pt idx="3">
                  <c:v>0.18310594366204699</c:v>
                </c:pt>
                <c:pt idx="4">
                  <c:v>0.25373763918748105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LR + EGTA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Sheet2!$B$7:$F$7</c:f>
              <c:numCache>
                <c:formatCode>0%</c:formatCode>
                <c:ptCount val="5"/>
                <c:pt idx="0">
                  <c:v>0</c:v>
                </c:pt>
                <c:pt idx="1">
                  <c:v>0.1651917680074837</c:v>
                </c:pt>
                <c:pt idx="2">
                  <c:v>0.34368568755846596</c:v>
                </c:pt>
                <c:pt idx="3">
                  <c:v>-0.15952291861552853</c:v>
                </c:pt>
                <c:pt idx="4">
                  <c:v>-0.1773433115060804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Sheet2!$A$8</c:f>
              <c:strCache>
                <c:ptCount val="1"/>
                <c:pt idx="0">
                  <c:v>EGTA </c:v>
                </c:pt>
              </c:strCache>
            </c:strRef>
          </c:tx>
          <c:spPr>
            <a:ln w="444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x"/>
            <c:size val="11"/>
            <c:spPr>
              <a:noFill/>
              <a:ln w="9525">
                <a:solidFill>
                  <a:srgbClr val="00B050"/>
                </a:solidFill>
                <a:prstDash val="solid"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Sheet2!$B$2:$F$2</c:f>
              <c:strCache>
                <c:ptCount val="5"/>
                <c:pt idx="0">
                  <c:v>Initial</c:v>
                </c:pt>
                <c:pt idx="1">
                  <c:v>1 hr</c:v>
                </c:pt>
                <c:pt idx="2">
                  <c:v>2 hr </c:v>
                </c:pt>
                <c:pt idx="3">
                  <c:v>3 hr </c:v>
                </c:pt>
                <c:pt idx="4">
                  <c:v>5 hr  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</c:v>
                </c:pt>
                <c:pt idx="1">
                  <c:v>5.7140260896082845E-2</c:v>
                </c:pt>
                <c:pt idx="2">
                  <c:v>0</c:v>
                </c:pt>
                <c:pt idx="3">
                  <c:v>-0.83975476058013476</c:v>
                </c:pt>
                <c:pt idx="4">
                  <c:v>-0.8477695773910644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708736"/>
        <c:axId val="1802709280"/>
      </c:lineChart>
      <c:catAx>
        <c:axId val="18027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09280"/>
        <c:crosses val="autoZero"/>
        <c:auto val="1"/>
        <c:lblAlgn val="ctr"/>
        <c:lblOffset val="100"/>
        <c:noMultiLvlLbl val="0"/>
      </c:catAx>
      <c:valAx>
        <c:axId val="1802709280"/>
        <c:scaling>
          <c:orientation val="minMax"/>
          <c:max val="0.70000000000000007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TER % Change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81846019247594"/>
          <c:y val="0.56828594342373873"/>
          <c:w val="0.33936307961504819"/>
          <c:h val="0.3159733158355205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EGTA </a:t>
            </a:r>
            <a:r>
              <a:rPr lang="en-US" sz="1800" dirty="0" err="1"/>
              <a:t>Fitc</a:t>
            </a:r>
            <a:r>
              <a:rPr lang="en-US" sz="1800" dirty="0"/>
              <a:t>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extLst>
                <c:ext xmlns:c15="http://schemas.microsoft.com/office/drawing/2012/chart" uri="{02D57815-91ED-43cb-92C2-25804820EDAC}">
                  <c15:fullRef>
                    <c15:sqref>Sheet2!$Q$4:$Q$9</c15:sqref>
                  </c15:fullRef>
                </c:ext>
              </c:extLst>
              <c:f>Sheet2!$Q$5:$Q$9</c:f>
              <c:strCache>
                <c:ptCount val="5"/>
                <c:pt idx="0">
                  <c:v>EGTA Cont</c:v>
                </c:pt>
                <c:pt idx="1">
                  <c:v>LR</c:v>
                </c:pt>
                <c:pt idx="2">
                  <c:v>LR + EGTA</c:v>
                </c:pt>
                <c:pt idx="3">
                  <c:v>LP</c:v>
                </c:pt>
                <c:pt idx="4">
                  <c:v>LP + EGTA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Sheet2!$R$4:$R$9</c15:sqref>
                  </c15:fullRef>
                </c:ext>
              </c:extLst>
              <c:f>Sheet2!$R$5:$R$9</c:f>
              <c:numCache>
                <c:formatCode>General</c:formatCode>
                <c:ptCount val="5"/>
                <c:pt idx="0">
                  <c:v>13.539525460650644</c:v>
                </c:pt>
                <c:pt idx="1">
                  <c:v>6.4413218908763721</c:v>
                </c:pt>
                <c:pt idx="2">
                  <c:v>6.3864093445745267</c:v>
                </c:pt>
                <c:pt idx="3">
                  <c:v>10.467242045257786</c:v>
                </c:pt>
                <c:pt idx="4">
                  <c:v>9.620051825509929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2702208"/>
        <c:axId val="1802713088"/>
      </c:barChart>
      <c:catAx>
        <c:axId val="180270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13088"/>
        <c:crosses val="autoZero"/>
        <c:auto val="1"/>
        <c:lblAlgn val="ctr"/>
        <c:lblOffset val="100"/>
        <c:noMultiLvlLbl val="0"/>
      </c:catAx>
      <c:valAx>
        <c:axId val="180271308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 Fitc Conc.(ug/ml)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0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 sz="1100" b="1" i="0" baseline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40B78-E929-45FB-9E6A-E52D5C72846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73F0-624A-4591-B232-5E5DB144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3F0-624A-4591-B232-5E5DB144BC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3F0-624A-4591-B232-5E5DB144BC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3F0-624A-4591-B232-5E5DB144BC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660" y="2237841"/>
            <a:ext cx="10058400" cy="3566160"/>
          </a:xfrm>
        </p:spPr>
        <p:txBody>
          <a:bodyPr anchor="t">
            <a:normAutofit/>
          </a:bodyPr>
          <a:lstStyle/>
          <a:p>
            <a:pPr algn="ctr"/>
            <a:r>
              <a:rPr lang="en-US" sz="3600" i="1" dirty="0" smtClean="0"/>
              <a:t>Lactobacillus </a:t>
            </a:r>
            <a:r>
              <a:rPr lang="en-US" sz="3600" dirty="0" smtClean="0"/>
              <a:t>Species: Strengthen Intestinal Barrier Function and Tight Junction Integrity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b="1" u="sng" dirty="0" smtClean="0"/>
              <a:t>Brian P Blackwood MD</a:t>
            </a:r>
            <a:r>
              <a:rPr lang="en-US" sz="2400" dirty="0" smtClean="0"/>
              <a:t>, Carrie Y Yuan BS, Joseph Nicolas,</a:t>
            </a:r>
            <a:br>
              <a:rPr lang="en-US" sz="2400" dirty="0" smtClean="0"/>
            </a:br>
            <a:r>
              <a:rPr lang="en-US" sz="2400" dirty="0" smtClean="0"/>
              <a:t> Douglas R Wood BS, Catherine J Hunter MD</a:t>
            </a:r>
            <a:endParaRPr lang="en-US" sz="3600" dirty="0"/>
          </a:p>
        </p:txBody>
      </p:sp>
      <p:pic>
        <p:nvPicPr>
          <p:cNvPr id="4" name="Picture 13" descr="http://www.chicagochildrensresearch.org/images/new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8" y="258410"/>
            <a:ext cx="3581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ttp://www.northwestern.edu/univ-relations/identity-system/logos/NU_Logo_purp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34" y="230130"/>
            <a:ext cx="1905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98" y="661498"/>
            <a:ext cx="3410527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775" y="344683"/>
            <a:ext cx="10058400" cy="1450757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Caco-2 </a:t>
            </a:r>
            <a:r>
              <a:rPr lang="en-US" dirty="0" err="1" smtClean="0"/>
              <a:t>Fitc</a:t>
            </a:r>
            <a:r>
              <a:rPr lang="en-US" dirty="0" smtClean="0"/>
              <a:t> </a:t>
            </a:r>
            <a:r>
              <a:rPr lang="en-US" dirty="0"/>
              <a:t>Experiment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07653"/>
              </p:ext>
            </p:extLst>
          </p:nvPr>
        </p:nvGraphicFramePr>
        <p:xfrm>
          <a:off x="285750" y="1989645"/>
          <a:ext cx="5764438" cy="353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81221"/>
              </p:ext>
            </p:extLst>
          </p:nvPr>
        </p:nvGraphicFramePr>
        <p:xfrm>
          <a:off x="6206490" y="1978630"/>
          <a:ext cx="5646420" cy="355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rame 2"/>
          <p:cNvSpPr/>
          <p:nvPr/>
        </p:nvSpPr>
        <p:spPr>
          <a:xfrm>
            <a:off x="914400" y="2377440"/>
            <a:ext cx="1017270" cy="3143250"/>
          </a:xfrm>
          <a:prstGeom prst="frame">
            <a:avLst>
              <a:gd name="adj1" fmla="val 80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987164" y="2914650"/>
            <a:ext cx="859155" cy="260604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2286000" y="2914650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3255645" y="2914650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5002528" y="2914650"/>
            <a:ext cx="885825" cy="260604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4291011" y="2589398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ame 20"/>
          <p:cNvSpPr/>
          <p:nvPr/>
        </p:nvSpPr>
        <p:spPr>
          <a:xfrm>
            <a:off x="7873365" y="3966210"/>
            <a:ext cx="834390" cy="155448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6901813" y="3234690"/>
            <a:ext cx="834390" cy="228600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8844917" y="3966210"/>
            <a:ext cx="834390" cy="155448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ame 23"/>
          <p:cNvSpPr/>
          <p:nvPr/>
        </p:nvSpPr>
        <p:spPr>
          <a:xfrm>
            <a:off x="9825992" y="3966210"/>
            <a:ext cx="834390" cy="155448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ame 24"/>
          <p:cNvSpPr/>
          <p:nvPr/>
        </p:nvSpPr>
        <p:spPr>
          <a:xfrm>
            <a:off x="10793730" y="3966210"/>
            <a:ext cx="834390" cy="155448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8164830" y="3577590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9136382" y="3577590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0107934" y="3577590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11113776" y="3577590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ame 29"/>
          <p:cNvSpPr/>
          <p:nvPr/>
        </p:nvSpPr>
        <p:spPr>
          <a:xfrm>
            <a:off x="2981326" y="3577590"/>
            <a:ext cx="834390" cy="1943100"/>
          </a:xfrm>
          <a:prstGeom prst="frame">
            <a:avLst>
              <a:gd name="adj1" fmla="val 8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ame 30"/>
          <p:cNvSpPr/>
          <p:nvPr/>
        </p:nvSpPr>
        <p:spPr>
          <a:xfrm>
            <a:off x="1979296" y="3577589"/>
            <a:ext cx="933449" cy="1960245"/>
          </a:xfrm>
          <a:prstGeom prst="frame">
            <a:avLst>
              <a:gd name="adj1" fmla="val 800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4-Point Star 31"/>
          <p:cNvSpPr/>
          <p:nvPr/>
        </p:nvSpPr>
        <p:spPr>
          <a:xfrm rot="16200000">
            <a:off x="5319710" y="2589398"/>
            <a:ext cx="251460" cy="25146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Caco-2 </a:t>
            </a:r>
            <a:r>
              <a:rPr lang="en-US" i="1" dirty="0" smtClean="0"/>
              <a:t>in </a:t>
            </a:r>
            <a:r>
              <a:rPr lang="en-US" i="1" dirty="0"/>
              <a:t>vitro </a:t>
            </a:r>
            <a:r>
              <a:rPr lang="en-US" dirty="0" smtClean="0"/>
              <a:t>model, </a:t>
            </a:r>
            <a:br>
              <a:rPr lang="en-US" dirty="0" smtClean="0"/>
            </a:br>
            <a:r>
              <a:rPr lang="en-US" dirty="0" smtClean="0"/>
              <a:t>ZO-1 staining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54" y="2115139"/>
            <a:ext cx="7369651" cy="375144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441654" y="2071122"/>
            <a:ext cx="1921026" cy="3795458"/>
          </a:xfrm>
          <a:prstGeom prst="frame">
            <a:avLst>
              <a:gd name="adj1" fmla="val 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284462" y="2071122"/>
            <a:ext cx="1854747" cy="3795458"/>
          </a:xfrm>
          <a:prstGeom prst="frame">
            <a:avLst>
              <a:gd name="adj1" fmla="val 7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097954" y="2071122"/>
            <a:ext cx="1849733" cy="3795458"/>
          </a:xfrm>
          <a:prstGeom prst="frame">
            <a:avLst>
              <a:gd name="adj1" fmla="val 7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865178" y="2071122"/>
            <a:ext cx="1896001" cy="3795458"/>
          </a:xfrm>
          <a:prstGeom prst="frame">
            <a:avLst>
              <a:gd name="adj1" fmla="val 7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Caco-2 </a:t>
            </a:r>
            <a:r>
              <a:rPr lang="en-US" i="1" dirty="0"/>
              <a:t>in vitro </a:t>
            </a:r>
            <a:r>
              <a:rPr lang="en-US" dirty="0" smtClean="0"/>
              <a:t>model, </a:t>
            </a:r>
            <a:br>
              <a:rPr lang="en-US" dirty="0" smtClean="0"/>
            </a:br>
            <a:r>
              <a:rPr lang="en-US" dirty="0" smtClean="0"/>
              <a:t>ZO-1 staining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30" y="2148690"/>
            <a:ext cx="7505700" cy="3838575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2397464" y="2170248"/>
            <a:ext cx="1913879" cy="3795458"/>
          </a:xfrm>
          <a:prstGeom prst="frame">
            <a:avLst>
              <a:gd name="adj1" fmla="val 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235828" y="2159469"/>
            <a:ext cx="1933209" cy="3795458"/>
          </a:xfrm>
          <a:prstGeom prst="frame">
            <a:avLst>
              <a:gd name="adj1" fmla="val 7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081311" y="2170248"/>
            <a:ext cx="1949924" cy="3795458"/>
          </a:xfrm>
          <a:prstGeom prst="frame">
            <a:avLst>
              <a:gd name="adj1" fmla="val 7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855027" y="2170248"/>
            <a:ext cx="1979979" cy="3795458"/>
          </a:xfrm>
          <a:prstGeom prst="frame">
            <a:avLst>
              <a:gd name="adj1" fmla="val 7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77" y="1737360"/>
            <a:ext cx="7668806" cy="455197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295208" y="2828108"/>
            <a:ext cx="2891928" cy="56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82742" y="2546514"/>
            <a:ext cx="3524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8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in vivo, Rat Pup Model</a:t>
            </a:r>
            <a:endParaRPr lang="en-US" dirty="0"/>
          </a:p>
        </p:txBody>
      </p:sp>
      <p:pic>
        <p:nvPicPr>
          <p:cNvPr id="3" name="Picture 3" descr="C:\Documents and Settings\chunter\My Documents\My Pictures\u1824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697" r="6250" b="6067"/>
          <a:stretch>
            <a:fillRect/>
          </a:stretch>
        </p:blipFill>
        <p:spPr bwMode="auto">
          <a:xfrm>
            <a:off x="1097280" y="2135435"/>
            <a:ext cx="2515518" cy="18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612798" y="2919469"/>
            <a:ext cx="991518" cy="4737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19" y="2135435"/>
            <a:ext cx="2664188" cy="208888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170323" y="4189981"/>
            <a:ext cx="2324559" cy="70021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04316" y="4189981"/>
            <a:ext cx="595645" cy="7773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42323" y="4189981"/>
            <a:ext cx="374573" cy="7773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45707" y="4189981"/>
            <a:ext cx="1972018" cy="7773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40" y="4979623"/>
            <a:ext cx="1647825" cy="361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616" y="5064976"/>
            <a:ext cx="1295400" cy="285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458" y="4984386"/>
            <a:ext cx="2428875" cy="3524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775" y="5002672"/>
            <a:ext cx="2009775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15" y="5055451"/>
            <a:ext cx="1076325" cy="304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81640" y="5021109"/>
            <a:ext cx="9974040" cy="350981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solidFill>
              <a:schemeClr val="accent1">
                <a:shade val="5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Up Arrow 25"/>
          <p:cNvSpPr/>
          <p:nvPr/>
        </p:nvSpPr>
        <p:spPr>
          <a:xfrm rot="5400000">
            <a:off x="5470976" y="5498785"/>
            <a:ext cx="672029" cy="638979"/>
          </a:xfrm>
          <a:prstGeom prst="lef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2" descr="C:\Documents and Settings\chunter\My Documents\My Pictures\medical_clipart_syring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9" y="2121734"/>
            <a:ext cx="990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0" y="6012980"/>
            <a:ext cx="3240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Modified from </a:t>
            </a:r>
            <a:r>
              <a:rPr lang="en-US" i="1" dirty="0"/>
              <a:t>Barlow et al </a:t>
            </a:r>
            <a:r>
              <a:rPr lang="en-US" dirty="0"/>
              <a:t>1977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8660" y="5440209"/>
            <a:ext cx="498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day of </a:t>
            </a:r>
            <a:r>
              <a:rPr lang="en-US" smtClean="0"/>
              <a:t>life 4, </a:t>
            </a:r>
            <a:r>
              <a:rPr lang="en-US" dirty="0" smtClean="0"/>
              <a:t>the pups were gavage fed </a:t>
            </a:r>
            <a:r>
              <a:rPr lang="en-US" dirty="0" err="1" smtClean="0"/>
              <a:t>Fitc</a:t>
            </a:r>
            <a:r>
              <a:rPr lang="en-US" dirty="0" smtClean="0"/>
              <a:t> Dextran 2 </a:t>
            </a:r>
            <a:r>
              <a:rPr lang="en-US" dirty="0" err="1" smtClean="0"/>
              <a:t>hrs</a:t>
            </a:r>
            <a:r>
              <a:rPr lang="en-US" dirty="0" smtClean="0"/>
              <a:t> before intestinal segments were collected and injury scores were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Rat pup </a:t>
            </a:r>
            <a:r>
              <a:rPr lang="en-US" i="1" dirty="0"/>
              <a:t>in vivo </a:t>
            </a:r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Survival by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Clean: 93%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LR Probiotic: 74%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CS Bacteria: 75%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Probiotic + CS: 90%</a:t>
            </a: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837281" y="1701005"/>
            <a:ext cx="2699133" cy="7116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837281" y="5001658"/>
            <a:ext cx="3933023" cy="8674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37279" y="2795916"/>
            <a:ext cx="3470315" cy="74049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837281" y="3928857"/>
            <a:ext cx="3470313" cy="7116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Rat pup </a:t>
            </a:r>
            <a:r>
              <a:rPr lang="en-US" i="1" dirty="0" smtClean="0"/>
              <a:t>in vivo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4" y="2433337"/>
            <a:ext cx="11803472" cy="251323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24744" y="2433336"/>
            <a:ext cx="2952796" cy="2513235"/>
          </a:xfrm>
          <a:prstGeom prst="frame">
            <a:avLst>
              <a:gd name="adj1" fmla="val 3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8949690" y="2433336"/>
            <a:ext cx="3021376" cy="2513235"/>
          </a:xfrm>
          <a:prstGeom prst="frame">
            <a:avLst>
              <a:gd name="adj1" fmla="val 3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173684" y="2433336"/>
            <a:ext cx="2952796" cy="2513235"/>
          </a:xfrm>
          <a:prstGeom prst="frame">
            <a:avLst>
              <a:gd name="adj1" fmla="val 47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061687" y="2433335"/>
            <a:ext cx="2952796" cy="2513235"/>
          </a:xfrm>
          <a:prstGeom prst="frame">
            <a:avLst>
              <a:gd name="adj1" fmla="val 47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440" y="1858666"/>
            <a:ext cx="6981523" cy="428764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803781" y="3481330"/>
            <a:ext cx="845337" cy="1761596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155413" y="3481330"/>
            <a:ext cx="845337" cy="1761596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491553" y="3481330"/>
            <a:ext cx="845337" cy="1761596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843873" y="3481330"/>
            <a:ext cx="845337" cy="1761596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Rat pup </a:t>
            </a:r>
            <a:r>
              <a:rPr lang="en-US" i="1" dirty="0"/>
              <a:t>in vivo </a:t>
            </a:r>
            <a:r>
              <a:rPr lang="en-US" dirty="0"/>
              <a:t>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7" y="1841429"/>
            <a:ext cx="6993065" cy="42696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816906" y="3040655"/>
            <a:ext cx="2027104" cy="2269475"/>
          </a:xfrm>
          <a:prstGeom prst="frame">
            <a:avLst>
              <a:gd name="adj1" fmla="val 5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8083515" y="3260993"/>
            <a:ext cx="1211855" cy="2049137"/>
          </a:xfrm>
          <a:prstGeom prst="frame">
            <a:avLst>
              <a:gd name="adj1" fmla="val 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i="1" dirty="0" smtClean="0"/>
              <a:t> In vitro </a:t>
            </a:r>
            <a:r>
              <a:rPr lang="en-US" sz="3200" dirty="0" smtClean="0"/>
              <a:t>NEC model: </a:t>
            </a:r>
            <a:r>
              <a:rPr lang="en-US" sz="3200" i="1" dirty="0" smtClean="0"/>
              <a:t>Lactobacillus</a:t>
            </a:r>
            <a:r>
              <a:rPr lang="en-US" sz="3200" dirty="0" smtClean="0"/>
              <a:t> species strengthen intestinal barrier function and tight junction integrity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 smtClean="0"/>
              <a:t> In vivo </a:t>
            </a:r>
            <a:r>
              <a:rPr lang="en-US" sz="3200" dirty="0" smtClean="0"/>
              <a:t>NEC model: </a:t>
            </a:r>
            <a:r>
              <a:rPr lang="en-US" sz="3200" i="1" dirty="0"/>
              <a:t>Lactobacillus</a:t>
            </a:r>
            <a:r>
              <a:rPr lang="en-US" sz="3200" dirty="0"/>
              <a:t> species </a:t>
            </a:r>
            <a:r>
              <a:rPr lang="en-US" sz="3200" dirty="0" smtClean="0"/>
              <a:t>protected against intestinal epithelial cell damage in the presence of CS bacteria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4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Fractionation techniques in conjuncture with western blot analysis to evaluate probiotic effects </a:t>
            </a:r>
            <a:r>
              <a:rPr lang="en-US" sz="3200" dirty="0" smtClean="0"/>
              <a:t>on the </a:t>
            </a:r>
            <a:r>
              <a:rPr lang="en-US" sz="3200" dirty="0" smtClean="0"/>
              <a:t>expression and localization of the TJ proteins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Analysis of rat pup stool using culture and 16s RNA analysis to obtain a better understanding of the effects of microbial biodiversity on the efficacy of the probiotics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21" y="-131323"/>
            <a:ext cx="100584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Acknowledgements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31" y="1319434"/>
            <a:ext cx="3864945" cy="514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Lab Team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Catherine Hunter, MD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Doug Wood, BS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Carrie Yuan, BS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Joseph Nichols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Justyna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Grothaus</a:t>
            </a:r>
            <a:r>
              <a:rPr lang="en-US" sz="2400" dirty="0" smtClean="0">
                <a:solidFill>
                  <a:schemeClr val="tx1"/>
                </a:solidFill>
              </a:rPr>
              <a:t>, MD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4486274"/>
            <a:ext cx="4757057" cy="1685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Grant </a:t>
            </a:r>
            <a:r>
              <a:rPr lang="en-US" sz="2400" b="1" dirty="0"/>
              <a:t>Support</a:t>
            </a:r>
          </a:p>
          <a:p>
            <a:pPr marL="0" indent="0">
              <a:buNone/>
            </a:pPr>
            <a:r>
              <a:rPr lang="en-US" sz="2400" dirty="0" smtClean="0"/>
              <a:t>          AGA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Children’s </a:t>
            </a:r>
            <a:r>
              <a:rPr lang="en-US" sz="2400" dirty="0"/>
              <a:t>Research </a:t>
            </a:r>
            <a:r>
              <a:rPr lang="en-US" sz="2400" dirty="0" smtClean="0"/>
              <a:t>Foundation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infocusmarketing.com/images/logos/aga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2749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alpo.edu/greek/assets/images/luriechildrens%20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88822"/>
            <a:ext cx="582688" cy="5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70458" y="1056690"/>
            <a:ext cx="4219576" cy="4942470"/>
            <a:chOff x="6096000" y="1247190"/>
            <a:chExt cx="4219576" cy="4942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1247190"/>
              <a:ext cx="4219574" cy="3013597"/>
            </a:xfrm>
            <a:prstGeom prst="rect">
              <a:avLst/>
            </a:prstGeom>
          </p:spPr>
        </p:pic>
        <p:pic>
          <p:nvPicPr>
            <p:cNvPr id="1032" name="Picture 8" descr="http://www.arcadis-us.com/Content/ArcadisUS/img/projects/Buildings/rise-cm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269664"/>
              <a:ext cx="2737494" cy="191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healthcaredesignmagazine.com/sites/healthcaredesignmagazine.com/files/imagecache/570x360/Lurie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7962" y="4269663"/>
              <a:ext cx="1417614" cy="191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 have nothing to disclose for this 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6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Necrotizing </a:t>
            </a:r>
            <a:r>
              <a:rPr lang="en-US" dirty="0" err="1" smtClean="0"/>
              <a:t>Enterocolitis</a:t>
            </a:r>
            <a:r>
              <a:rPr lang="en-US" dirty="0" smtClean="0"/>
              <a:t> (NEC)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NEC is the most common gastrointestinal emergency in the newborn, representing 1-5% of NICU admissions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Average Mortality 15-30%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Associated with long-term morbidities: short gut syndrome, neurodevelopmental syndromes, growth delay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etiology unknown and treatment remains supportive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96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Prophylactic Probiotics and NEC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Prophylactic probiotics have been shown to decrease the incidence of NEC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A</a:t>
            </a:r>
            <a:r>
              <a:rPr lang="en-US" sz="2400" dirty="0" err="1"/>
              <a:t>lFaleh</a:t>
            </a:r>
            <a:r>
              <a:rPr lang="en-US" sz="2400" dirty="0"/>
              <a:t>, K. and J. </a:t>
            </a:r>
            <a:r>
              <a:rPr lang="en-US" sz="2400" dirty="0" err="1"/>
              <a:t>Anabrees</a:t>
            </a:r>
            <a:r>
              <a:rPr lang="en-US" sz="2400" dirty="0"/>
              <a:t>, </a:t>
            </a:r>
            <a:r>
              <a:rPr lang="en-US" sz="2400" i="1" dirty="0"/>
              <a:t>Probiotics for prevention of necrotizing </a:t>
            </a:r>
            <a:r>
              <a:rPr lang="en-US" sz="2400" i="1" dirty="0" err="1"/>
              <a:t>enterocolitis</a:t>
            </a:r>
            <a:r>
              <a:rPr lang="en-US" sz="2400" i="1" dirty="0"/>
              <a:t> in preterm infants.</a:t>
            </a:r>
            <a:r>
              <a:rPr lang="en-US" sz="2400" dirty="0"/>
              <a:t> Cochrane Database </a:t>
            </a:r>
            <a:r>
              <a:rPr lang="en-US" sz="2400" dirty="0" err="1"/>
              <a:t>Syst</a:t>
            </a:r>
            <a:r>
              <a:rPr lang="en-US" sz="2400" dirty="0"/>
              <a:t> </a:t>
            </a:r>
            <a:r>
              <a:rPr lang="en-US" sz="2400" dirty="0" smtClean="0"/>
              <a:t>Rev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Reviewed </a:t>
            </a:r>
            <a:r>
              <a:rPr lang="en-US" sz="2000" dirty="0"/>
              <a:t>24 randomized control trials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Found that enteral supplementation with </a:t>
            </a:r>
            <a:r>
              <a:rPr lang="en-US" sz="2000" i="1" dirty="0"/>
              <a:t>Lactobacillus sp. </a:t>
            </a:r>
            <a:r>
              <a:rPr lang="en-US" sz="2000" dirty="0"/>
              <a:t>alone or in combination with </a:t>
            </a:r>
            <a:r>
              <a:rPr lang="en-US" sz="2000" i="1" dirty="0" err="1"/>
              <a:t>Bifidobacterium</a:t>
            </a:r>
            <a:r>
              <a:rPr lang="en-US" sz="2000" i="1" dirty="0"/>
              <a:t> sp. </a:t>
            </a:r>
            <a:r>
              <a:rPr lang="en-US" sz="2000" dirty="0"/>
              <a:t>significantly decreased the incidence of NEC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However, the mechanism behind this effect is unknown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i="1" dirty="0" smtClean="0"/>
              <a:t>Lactobacillus species </a:t>
            </a:r>
            <a:r>
              <a:rPr lang="en-US" sz="2800" dirty="0" smtClean="0"/>
              <a:t>(</a:t>
            </a:r>
            <a:r>
              <a:rPr lang="en-US" sz="2800" i="1" dirty="0" err="1" smtClean="0"/>
              <a:t>rhamnosus</a:t>
            </a:r>
            <a:r>
              <a:rPr lang="en-US" sz="2800" dirty="0" smtClean="0"/>
              <a:t> (LR) and </a:t>
            </a:r>
            <a:r>
              <a:rPr lang="en-US" sz="2800" i="1" dirty="0" err="1" smtClean="0"/>
              <a:t>plantarum</a:t>
            </a:r>
            <a:r>
              <a:rPr lang="en-US" sz="2800" dirty="0" smtClean="0"/>
              <a:t> (LP)), would strengthen intestinal barrier function and tight junction (TJ) integrity in an experimental </a:t>
            </a:r>
            <a:r>
              <a:rPr lang="en-US" sz="2800" dirty="0" smtClean="0"/>
              <a:t>model of NEC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</a:t>
            </a:r>
            <a:r>
              <a:rPr lang="en-US" i="1" dirty="0" smtClean="0"/>
              <a:t>in vitro</a:t>
            </a:r>
            <a:r>
              <a:rPr lang="en-US" dirty="0" smtClean="0"/>
              <a:t>, Caco-2 cells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216590"/>
            <a:ext cx="2781300" cy="24384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275214" y="4451466"/>
            <a:ext cx="942456" cy="3564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104" y="1764029"/>
            <a:ext cx="2133600" cy="340042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6290309" y="4451466"/>
            <a:ext cx="942456" cy="3564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5214" y="5285062"/>
            <a:ext cx="387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- 2 </a:t>
            </a:r>
            <a:r>
              <a:rPr lang="en-US" dirty="0" err="1" smtClean="0"/>
              <a:t>Hr</a:t>
            </a:r>
            <a:r>
              <a:rPr lang="en-US" dirty="0" smtClean="0"/>
              <a:t> Pretreated with Probiotic</a:t>
            </a:r>
          </a:p>
          <a:p>
            <a:r>
              <a:rPr lang="en-US" dirty="0"/>
              <a:t> </a:t>
            </a:r>
            <a:r>
              <a:rPr lang="en-US" dirty="0" smtClean="0"/>
              <a:t>    (LR or LP)</a:t>
            </a:r>
          </a:p>
          <a:p>
            <a:r>
              <a:rPr lang="en-US" dirty="0" smtClean="0"/>
              <a:t>- Or no pretreatment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5941" y="5285062"/>
            <a:ext cx="336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Measured </a:t>
            </a:r>
            <a:r>
              <a:rPr lang="en-US" dirty="0" smtClean="0"/>
              <a:t>Trans-epithelial </a:t>
            </a:r>
            <a:r>
              <a:rPr lang="en-US" dirty="0" err="1" smtClean="0"/>
              <a:t>Electroninc</a:t>
            </a:r>
            <a:r>
              <a:rPr lang="en-US" dirty="0" smtClean="0"/>
              <a:t> Resistance (TER) </a:t>
            </a:r>
            <a:r>
              <a:rPr lang="en-US" dirty="0" smtClean="0"/>
              <a:t>at the 1hr and 2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timepoint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028" y="2541479"/>
            <a:ext cx="408679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i="1" dirty="0"/>
              <a:t>in vitro</a:t>
            </a:r>
            <a:r>
              <a:rPr lang="en-US" dirty="0"/>
              <a:t>, Caco-2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09" y="1860703"/>
            <a:ext cx="2124075" cy="3467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26237" y="4803354"/>
            <a:ext cx="1322024" cy="3855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5116" y="5258567"/>
            <a:ext cx="2486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EGTA Calcium Switch or LPS treatment to disrupt the TJ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83959" y="5596270"/>
            <a:ext cx="336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Measured </a:t>
            </a:r>
            <a:r>
              <a:rPr lang="en-US" dirty="0" smtClean="0"/>
              <a:t>TER at </a:t>
            </a:r>
            <a:r>
              <a:rPr lang="en-US" dirty="0" smtClean="0"/>
              <a:t>the 3hr and 5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timepoint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262" y="2838149"/>
            <a:ext cx="408679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i="1" dirty="0"/>
              <a:t>in vitro</a:t>
            </a:r>
            <a:r>
              <a:rPr lang="en-US" dirty="0"/>
              <a:t>, Caco-2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2867" y="5420299"/>
            <a:ext cx="309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After the </a:t>
            </a:r>
            <a:r>
              <a:rPr lang="en-US" dirty="0" err="1" smtClean="0"/>
              <a:t>timecourse</a:t>
            </a:r>
            <a:r>
              <a:rPr lang="en-US" dirty="0" smtClean="0"/>
              <a:t> 3 </a:t>
            </a:r>
            <a:r>
              <a:rPr lang="en-US" dirty="0" err="1" smtClean="0"/>
              <a:t>kDA</a:t>
            </a:r>
            <a:r>
              <a:rPr lang="en-US" dirty="0" smtClean="0"/>
              <a:t> </a:t>
            </a:r>
            <a:r>
              <a:rPr lang="en-US" dirty="0" err="1" smtClean="0"/>
              <a:t>Fitc</a:t>
            </a:r>
            <a:r>
              <a:rPr lang="en-US" dirty="0" smtClean="0"/>
              <a:t> Dextran was added to the apical layer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142697" y="4680012"/>
            <a:ext cx="1322024" cy="3855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4188" y="5420299"/>
            <a:ext cx="330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After 2 </a:t>
            </a:r>
            <a:r>
              <a:rPr lang="en-US" dirty="0" err="1" smtClean="0"/>
              <a:t>hrs</a:t>
            </a:r>
            <a:r>
              <a:rPr lang="en-US" dirty="0" smtClean="0"/>
              <a:t> the basal layer’s </a:t>
            </a:r>
            <a:r>
              <a:rPr lang="en-US" dirty="0" err="1" smtClean="0"/>
              <a:t>Fitc</a:t>
            </a:r>
            <a:r>
              <a:rPr lang="en-US" dirty="0" smtClean="0"/>
              <a:t> Dextran </a:t>
            </a:r>
            <a:r>
              <a:rPr lang="en-US" dirty="0" err="1" smtClean="0"/>
              <a:t>Conc</a:t>
            </a:r>
            <a:r>
              <a:rPr lang="en-US" dirty="0" smtClean="0"/>
              <a:t> was measured to assess permeability</a:t>
            </a:r>
            <a:endParaRPr lang="en-US" dirty="0"/>
          </a:p>
        </p:txBody>
      </p:sp>
      <p:sp>
        <p:nvSpPr>
          <p:cNvPr id="9" name="Left-Up Arrow 8"/>
          <p:cNvSpPr/>
          <p:nvPr/>
        </p:nvSpPr>
        <p:spPr>
          <a:xfrm rot="5400000">
            <a:off x="8752155" y="5979670"/>
            <a:ext cx="771181" cy="727917"/>
          </a:xfrm>
          <a:prstGeom prst="leftUpArrow">
            <a:avLst>
              <a:gd name="adj1" fmla="val 18946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93" y="3619823"/>
            <a:ext cx="1914792" cy="1800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161" y="1981294"/>
            <a:ext cx="2114845" cy="34390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01704" y="6359887"/>
            <a:ext cx="222024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Immunofluorescence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Caco-2 TER Experiment Results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73079"/>
              </p:ext>
            </p:extLst>
          </p:nvPr>
        </p:nvGraphicFramePr>
        <p:xfrm>
          <a:off x="426583" y="1847666"/>
          <a:ext cx="565348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571919"/>
              </p:ext>
            </p:extLst>
          </p:nvPr>
        </p:nvGraphicFramePr>
        <p:xfrm>
          <a:off x="6268826" y="1836235"/>
          <a:ext cx="5686540" cy="344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552651"/>
              </p:ext>
            </p:extLst>
          </p:nvPr>
        </p:nvGraphicFramePr>
        <p:xfrm>
          <a:off x="6258635" y="1836237"/>
          <a:ext cx="5708575" cy="344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537991"/>
              </p:ext>
            </p:extLst>
          </p:nvPr>
        </p:nvGraphicFramePr>
        <p:xfrm>
          <a:off x="6262997" y="1832104"/>
          <a:ext cx="5723263" cy="343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679421"/>
              </p:ext>
            </p:extLst>
          </p:nvPr>
        </p:nvGraphicFramePr>
        <p:xfrm>
          <a:off x="6269335" y="1825219"/>
          <a:ext cx="5739785" cy="343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147397"/>
              </p:ext>
            </p:extLst>
          </p:nvPr>
        </p:nvGraphicFramePr>
        <p:xfrm>
          <a:off x="419606" y="1837062"/>
          <a:ext cx="5657850" cy="344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98600"/>
              </p:ext>
            </p:extLst>
          </p:nvPr>
        </p:nvGraphicFramePr>
        <p:xfrm>
          <a:off x="429246" y="1835961"/>
          <a:ext cx="565404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764895"/>
              </p:ext>
            </p:extLst>
          </p:nvPr>
        </p:nvGraphicFramePr>
        <p:xfrm>
          <a:off x="423185" y="1832104"/>
          <a:ext cx="5669280" cy="344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941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3" grpId="0">
        <p:bldAsOne/>
      </p:bldGraphic>
      <p:bldGraphic spid="13" grpId="0">
        <p:bldAsOne/>
      </p:bldGraphic>
      <p:bldGraphic spid="14" grpId="0">
        <p:bldAsOne/>
      </p:bldGraphic>
      <p:bldGraphic spid="22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1457</TotalTime>
  <Words>568</Words>
  <Application>Microsoft Office PowerPoint</Application>
  <PresentationFormat>Widescreen</PresentationFormat>
  <Paragraphs>93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Retrospect</vt:lpstr>
      <vt:lpstr>Lactobacillus Species: Strengthen Intestinal Barrier Function and Tight Junction Integrity    Brian P Blackwood MD, Carrie Y Yuan BS, Joseph Nicolas,  Douglas R Wood BS, Catherine J Hunter MD</vt:lpstr>
      <vt:lpstr>Disclosures</vt:lpstr>
      <vt:lpstr>Necrotizing Enterocolitis (NEC)</vt:lpstr>
      <vt:lpstr>Prophylactic Probiotics and NEC</vt:lpstr>
      <vt:lpstr>Hypothesis:</vt:lpstr>
      <vt:lpstr>Methods: in vitro, Caco-2 cells</vt:lpstr>
      <vt:lpstr>Methods: in vitro, Caco-2 cells</vt:lpstr>
      <vt:lpstr>Methods: in vitro, Caco-2 cells</vt:lpstr>
      <vt:lpstr>Caco-2 TER Experiment Results</vt:lpstr>
      <vt:lpstr>Caco-2 Fitc Experiment Results</vt:lpstr>
      <vt:lpstr>Results: Caco-2 in vitro model,  ZO-1 staining</vt:lpstr>
      <vt:lpstr>Results: Caco-2 in vitro model,  ZO-1 staining</vt:lpstr>
      <vt:lpstr>Methods: in vivo, Rat Pup Model</vt:lpstr>
      <vt:lpstr>Results: Rat pup in vivo model Survival by Groups</vt:lpstr>
      <vt:lpstr>Results: Rat pup in vivo model</vt:lpstr>
      <vt:lpstr>Results: Rat pup in vivo model</vt:lpstr>
      <vt:lpstr>Conclusions</vt:lpstr>
      <vt:lpstr>Future Direction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Lactobacillus rhamnosus: Strengthens Intestinal Barrier Function and Tight Junction Integrity    Brian P Blackwood MD, Carrie Y Yuan BS, Joseph Nicolas,  Douglas R Wood BS, Catherine J Hunter MD</dc:title>
  <dc:creator>Brian Paul Blackwood</dc:creator>
  <cp:lastModifiedBy>Brian Paul Blackwood</cp:lastModifiedBy>
  <cp:revision>75</cp:revision>
  <dcterms:created xsi:type="dcterms:W3CDTF">2014-11-18T18:13:32Z</dcterms:created>
  <dcterms:modified xsi:type="dcterms:W3CDTF">2015-04-18T14:09:28Z</dcterms:modified>
</cp:coreProperties>
</file>