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chi Desai" initials="" lastIdx="1" clrIdx="0"/>
  <p:cmAuthor id="1" name="Sini Poulos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D84970-5676-4135-BFD5-01C59FA28B78}">
  <a:tblStyle styleId="{A8D84970-5676-4135-BFD5-01C59FA28B78}"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
    <p:pos x="6000" y="100"/>
    <p:text>Thanks Prachi, I will do it</p:text>
  </p:cm>
  <p:cm authorId="0" idx="1">
    <p:pos x="6000" y="0"/>
    <p:text>good information sini but can you paraphrase it all? thanks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821922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c.gov/nchs/data/hestat/obesity_child_07_08/obesity_child_07_08.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dc.gov/nchs/data/databriefs/db82.ht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c.gov/nchs/data/databriefs/db82.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nchs/data/hestat/obesity_child_07_08/obesity_child_07_08.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c.gov/nchs/data/databriefs/db82.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diweightlossclinics.com/patients/resources/articles/obesity-fac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c.gov/nchs/data/databriefs/db51.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7458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t>http://www.hsph.harvard.edu/obesity-prevention-source/us-obesity-trends-map/</a:t>
            </a:r>
          </a:p>
          <a:p>
            <a:pPr lvl="0" rtl="0">
              <a:buClr>
                <a:schemeClr val="dk1"/>
              </a:buClr>
              <a:buSzPct val="100000"/>
              <a:buFont typeface="Arial"/>
              <a:buNone/>
            </a:pPr>
            <a:r>
              <a:rPr lang="en"/>
              <a:t>Mokdad AH, et al. The spread of the obesity epidemic in the United States, 1991–1998. JAMA 1999;282:16:1519–22.</a:t>
            </a:r>
          </a:p>
          <a:p>
            <a:pPr lvl="0" rtl="0">
              <a:buClr>
                <a:schemeClr val="dk1"/>
              </a:buClr>
              <a:buSzPct val="100000"/>
              <a:buFont typeface="Arial"/>
              <a:buNone/>
            </a:pPr>
            <a:r>
              <a:rPr lang="en"/>
              <a:t>Mokdad AH, et al.  The continuing epidemics of obesity and diabetes in the United States. JAMA 2001;286:10:1519–22.</a:t>
            </a:r>
          </a:p>
          <a:p>
            <a:pPr lvl="0" rtl="0">
              <a:buClr>
                <a:schemeClr val="dk1"/>
              </a:buClr>
              <a:buSzPct val="100000"/>
              <a:buFont typeface="Arial"/>
              <a:buNone/>
            </a:pPr>
            <a:r>
              <a:rPr lang="en"/>
              <a:t>CDC.  Vital signs: State-specific prevalence of obesity among adults — United States, 2009. MMWR 2010;59:1–5.</a:t>
            </a:r>
          </a:p>
          <a:p>
            <a:endParaRPr lang="en"/>
          </a:p>
          <a:p>
            <a:endParaRPr lang="en"/>
          </a:p>
        </p:txBody>
      </p:sp>
    </p:spTree>
    <p:extLst>
      <p:ext uri="{BB962C8B-B14F-4D97-AF65-F5344CB8AC3E}">
        <p14:creationId xmlns:p14="http://schemas.microsoft.com/office/powerpoint/2010/main" val="42837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t>http://www.hsph.harvard.edu/obesity-prevention-source/us-obesity-trends-map/</a:t>
            </a:r>
          </a:p>
          <a:p>
            <a:pPr marL="457200" lvl="0" indent="-317500" rtl="0">
              <a:buClr>
                <a:srgbClr val="000000"/>
              </a:buClr>
              <a:buSzPct val="166666"/>
              <a:buFont typeface="Arial"/>
              <a:buChar char="•"/>
            </a:pPr>
            <a:r>
              <a:rPr lang="en" sz="1400"/>
              <a:t>A dramatic increase in obesity in adults from 1990 to 2010.</a:t>
            </a:r>
          </a:p>
          <a:p>
            <a:pPr marL="457200" lvl="0" indent="-317500" rtl="0">
              <a:buClr>
                <a:srgbClr val="000000"/>
              </a:buClr>
              <a:buSzPct val="166666"/>
              <a:buFont typeface="Arial"/>
              <a:buChar char="•"/>
            </a:pPr>
            <a:r>
              <a:rPr lang="en" sz="1400"/>
              <a:t>No states met the nation’s ‘Healthy People 2010’ goal.</a:t>
            </a:r>
          </a:p>
          <a:p>
            <a:pPr marL="457200" lvl="0" indent="-317500">
              <a:buClr>
                <a:srgbClr val="000000"/>
              </a:buClr>
              <a:buSzPct val="166666"/>
              <a:buFont typeface="Arial"/>
              <a:buChar char="•"/>
            </a:pPr>
            <a:r>
              <a:rPr lang="en" sz="1400"/>
              <a:t>BRFSS survey methodology has changed in 2011. So data from 2011 and forward cannot be used to compare with previous years.</a:t>
            </a:r>
          </a:p>
        </p:txBody>
      </p:sp>
    </p:spTree>
    <p:extLst>
      <p:ext uri="{BB962C8B-B14F-4D97-AF65-F5344CB8AC3E}">
        <p14:creationId xmlns:p14="http://schemas.microsoft.com/office/powerpoint/2010/main" val="227324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91666"/>
              <a:buFont typeface="Arial"/>
              <a:buNone/>
            </a:pPr>
            <a:r>
              <a:rPr lang="en" sz="1200"/>
              <a:t>http://www.cdc.gov/obesity/data/childhood.html</a:t>
            </a:r>
          </a:p>
          <a:p>
            <a:pPr marL="457200" lvl="0" indent="-304800" rtl="0">
              <a:buClr>
                <a:srgbClr val="000000"/>
              </a:buClr>
              <a:buSzPct val="166666"/>
              <a:buFont typeface="Arial"/>
              <a:buChar char="•"/>
            </a:pPr>
            <a:r>
              <a:rPr lang="en" sz="1200"/>
              <a:t>Children : 2 to 19 years of age.</a:t>
            </a:r>
          </a:p>
          <a:p>
            <a:pPr marL="457200" lvl="0" indent="-304800" rtl="0">
              <a:buClr>
                <a:srgbClr val="000000"/>
              </a:buClr>
              <a:buSzPct val="166666"/>
              <a:buFont typeface="Arial"/>
              <a:buChar char="•"/>
            </a:pPr>
            <a:r>
              <a:rPr lang="en" sz="1200"/>
              <a:t>Age group of 6-11 yrs. and 12-19 yrs. has the same pattern of increase in the prevalence of obesity.</a:t>
            </a:r>
          </a:p>
          <a:p>
            <a:pPr marL="457200" lvl="0" indent="-304800">
              <a:buClr>
                <a:srgbClr val="000000"/>
              </a:buClr>
              <a:buSzPct val="166666"/>
              <a:buFont typeface="Arial"/>
              <a:buChar char="•"/>
            </a:pPr>
            <a:r>
              <a:rPr lang="en" sz="1200"/>
              <a:t>Obesity has increased in all age groups.</a:t>
            </a:r>
          </a:p>
        </p:txBody>
      </p:sp>
    </p:spTree>
    <p:extLst>
      <p:ext uri="{BB962C8B-B14F-4D97-AF65-F5344CB8AC3E}">
        <p14:creationId xmlns:p14="http://schemas.microsoft.com/office/powerpoint/2010/main" val="414049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http://www.hsph.harvard.edu/obesity-prevention-source/us-obesity-trends-map/</a:t>
            </a:r>
          </a:p>
          <a:p>
            <a:pPr lvl="0">
              <a:buNone/>
            </a:pPr>
            <a:r>
              <a:rPr lang="en" sz="1200"/>
              <a:t>Data were collected through telephone interview. Height and weight data are self reported.</a:t>
            </a:r>
          </a:p>
        </p:txBody>
      </p:sp>
    </p:spTree>
    <p:extLst>
      <p:ext uri="{BB962C8B-B14F-4D97-AF65-F5344CB8AC3E}">
        <p14:creationId xmlns:p14="http://schemas.microsoft.com/office/powerpoint/2010/main" val="351269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Source: CDC/NCHS, NHANES; 2009-2010.</a:t>
            </a:r>
          </a:p>
          <a:p>
            <a:pPr lvl="0" rtl="0">
              <a:buNone/>
            </a:pPr>
            <a:r>
              <a:rPr lang="en" u="sng">
                <a:solidFill>
                  <a:schemeClr val="hlink"/>
                </a:solidFill>
                <a:hlinkClick r:id="rId3"/>
              </a:rPr>
              <a:t>http://www.cdc.gov/nchs/data/hestat/obesity_child_07_08/obesity_child_07_08.htm</a:t>
            </a:r>
          </a:p>
          <a:p>
            <a:pPr lvl="0" rtl="0">
              <a:buNone/>
            </a:pPr>
            <a:r>
              <a:rPr lang="en" u="sng">
                <a:solidFill>
                  <a:schemeClr val="hlink"/>
                </a:solidFill>
                <a:hlinkClick r:id="rId4"/>
              </a:rPr>
              <a:t>http://www.cdc.gov/nchs/data/databriefs/db82.htm</a:t>
            </a:r>
          </a:p>
          <a:p>
            <a:pPr marL="457200" lvl="0" indent="-317500" rtl="0">
              <a:buClr>
                <a:srgbClr val="000000"/>
              </a:buClr>
              <a:buSzPct val="212121"/>
              <a:buFont typeface="Arial"/>
              <a:buChar char="•"/>
            </a:pPr>
            <a:r>
              <a:rPr lang="en"/>
              <a:t>Between 1999-2000 and 2009-2010, prevalence of obesity among men and boys has increased but has not increased much among women and girls.</a:t>
            </a:r>
          </a:p>
          <a:p>
            <a:endParaRPr lang="en"/>
          </a:p>
        </p:txBody>
      </p:sp>
    </p:spTree>
    <p:extLst>
      <p:ext uri="{BB962C8B-B14F-4D97-AF65-F5344CB8AC3E}">
        <p14:creationId xmlns:p14="http://schemas.microsoft.com/office/powerpoint/2010/main" val="81894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400">
                <a:solidFill>
                  <a:schemeClr val="dk1"/>
                </a:solidFill>
              </a:rPr>
              <a:t>Source: CDC/NCHS, National Health and Nutritional Examination Survey, 2009-2010.</a:t>
            </a:r>
          </a:p>
          <a:p>
            <a:pPr lvl="0" rtl="0">
              <a:buNone/>
            </a:pPr>
            <a:r>
              <a:rPr lang="en" sz="1200">
                <a:solidFill>
                  <a:schemeClr val="dk1"/>
                </a:solidFill>
              </a:rPr>
              <a:t>http://www.cdc.gov/nchs/data/databriefs/db82.htm</a:t>
            </a:r>
          </a:p>
          <a:p>
            <a:pPr marL="457200" lvl="0" indent="-317500" rtl="0">
              <a:buClr>
                <a:srgbClr val="000000"/>
              </a:buClr>
              <a:buSzPct val="166666"/>
              <a:buFont typeface="Arial"/>
              <a:buChar char="•"/>
            </a:pPr>
            <a:r>
              <a:rPr lang="en" sz="1400">
                <a:solidFill>
                  <a:schemeClr val="dk1"/>
                </a:solidFill>
              </a:rPr>
              <a:t>No significant difference among men and women at any age.</a:t>
            </a:r>
          </a:p>
          <a:p>
            <a:pPr marL="457200" lvl="0" indent="-317500">
              <a:buClr>
                <a:schemeClr val="dk1"/>
              </a:buClr>
              <a:buSzPct val="166666"/>
              <a:buFont typeface="Arial"/>
              <a:buChar char="•"/>
            </a:pPr>
            <a:r>
              <a:rPr lang="en" sz="1400">
                <a:solidFill>
                  <a:schemeClr val="dk1"/>
                </a:solidFill>
              </a:rPr>
              <a:t>No significant difference in prevalence of obesity by age.</a:t>
            </a:r>
          </a:p>
        </p:txBody>
      </p:sp>
    </p:spTree>
    <p:extLst>
      <p:ext uri="{BB962C8B-B14F-4D97-AF65-F5344CB8AC3E}">
        <p14:creationId xmlns:p14="http://schemas.microsoft.com/office/powerpoint/2010/main" val="240762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Source: CDC/NCHS, National Health and Nutritional Examination Survey, 2009-2010.</a:t>
            </a:r>
          </a:p>
          <a:p>
            <a:pPr lvl="0" rtl="0">
              <a:buNone/>
            </a:pPr>
            <a:r>
              <a:rPr lang="en" u="sng">
                <a:solidFill>
                  <a:schemeClr val="hlink"/>
                </a:solidFill>
                <a:hlinkClick r:id="rId3"/>
              </a:rPr>
              <a:t>http://www.cdc.gov/nchs/data/databriefs/db82.htm</a:t>
            </a:r>
          </a:p>
          <a:p>
            <a:endParaRPr lang="en" u="sng">
              <a:solidFill>
                <a:schemeClr val="hlink"/>
              </a:solidFill>
              <a:hlinkClick r:id="rId3"/>
            </a:endParaRPr>
          </a:p>
        </p:txBody>
      </p:sp>
    </p:spTree>
    <p:extLst>
      <p:ext uri="{BB962C8B-B14F-4D97-AF65-F5344CB8AC3E}">
        <p14:creationId xmlns:p14="http://schemas.microsoft.com/office/powerpoint/2010/main" val="317186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http://www.cdc.gov/nchs/data/hestat/obesity_child_07_08/obesity_child_07_08.ht</a:t>
            </a:r>
            <a:r>
              <a:rPr lang="en"/>
              <a:t>m. </a:t>
            </a:r>
          </a:p>
          <a:p>
            <a:pPr marL="457200" lvl="0" indent="-317500" rtl="0">
              <a:buClr>
                <a:srgbClr val="000000"/>
              </a:buClr>
              <a:buSzPct val="212121"/>
              <a:buFont typeface="Arial"/>
              <a:buChar char="•"/>
            </a:pPr>
            <a:r>
              <a:rPr lang="en"/>
              <a:t> Mexican-American adolescent boys (26.8%) are significantly more likely to be obese than Non-Hispanic white boys (16.7%).</a:t>
            </a:r>
          </a:p>
          <a:p>
            <a:pPr marL="457200" lvl="0" indent="-317500" rtl="0">
              <a:buClr>
                <a:srgbClr val="000000"/>
              </a:buClr>
              <a:buSzPct val="212121"/>
              <a:buFont typeface="Arial"/>
              <a:buChar char="•"/>
            </a:pPr>
            <a:r>
              <a:rPr lang="en"/>
              <a:t>Non-Hispanic black adolescent girls (29.2%) are significantly more likely to be obese than Non-Hispanic white girls.</a:t>
            </a:r>
          </a:p>
        </p:txBody>
      </p:sp>
    </p:spTree>
    <p:extLst>
      <p:ext uri="{BB962C8B-B14F-4D97-AF65-F5344CB8AC3E}">
        <p14:creationId xmlns:p14="http://schemas.microsoft.com/office/powerpoint/2010/main" val="59700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400">
                <a:solidFill>
                  <a:schemeClr val="dk1"/>
                </a:solidFill>
                <a:latin typeface="Georgia"/>
                <a:ea typeface="Georgia"/>
                <a:cs typeface="Georgia"/>
                <a:sym typeface="Georgia"/>
              </a:rPr>
              <a:t>http://www.ibtimes.com/heres-how-obesity-relates-gender-race-income-us-charts-1469056</a:t>
            </a:r>
          </a:p>
          <a:p>
            <a:endParaRPr lang="en" sz="1400">
              <a:solidFill>
                <a:schemeClr val="dk1"/>
              </a:solidFill>
              <a:latin typeface="Georgia"/>
              <a:ea typeface="Georgia"/>
              <a:cs typeface="Georgia"/>
              <a:sym typeface="Georgia"/>
            </a:endParaRPr>
          </a:p>
          <a:p>
            <a:endParaRPr lang="en" sz="1400">
              <a:solidFill>
                <a:schemeClr val="dk1"/>
              </a:solidFill>
              <a:latin typeface="Georgia"/>
              <a:ea typeface="Georgia"/>
              <a:cs typeface="Georgia"/>
              <a:sym typeface="Georgia"/>
            </a:endParaRPr>
          </a:p>
          <a:p>
            <a:endParaRPr lang="en" sz="1400">
              <a:solidFill>
                <a:schemeClr val="dk1"/>
              </a:solidFill>
              <a:latin typeface="Georgia"/>
              <a:ea typeface="Georgia"/>
              <a:cs typeface="Georgia"/>
              <a:sym typeface="Georgia"/>
            </a:endParaRPr>
          </a:p>
          <a:p>
            <a:endParaRPr lang="en" sz="140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3225449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http://www.cdc.gov/nchs/data/databriefs/db82.htm</a:t>
            </a:r>
          </a:p>
          <a:p>
            <a:endParaRPr lang="en" u="sng">
              <a:solidFill>
                <a:schemeClr val="hlink"/>
              </a:solidFill>
              <a:hlinkClick r:id="rId3"/>
            </a:endParaRPr>
          </a:p>
        </p:txBody>
      </p:sp>
    </p:spTree>
    <p:extLst>
      <p:ext uri="{BB962C8B-B14F-4D97-AF65-F5344CB8AC3E}">
        <p14:creationId xmlns:p14="http://schemas.microsoft.com/office/powerpoint/2010/main" val="273578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http://www.mediweightlossclinics.com/patients/resources/articles/obesity-facts/</a:t>
            </a:r>
            <a:r>
              <a:rPr lang="en"/>
              <a:t>( Find more infomation on the 10 listed health problems)</a:t>
            </a:r>
          </a:p>
          <a:p>
            <a:endParaRPr lang="en"/>
          </a:p>
          <a:p>
            <a:pPr lvl="0" rtl="0">
              <a:buNone/>
            </a:pPr>
            <a:r>
              <a:rPr lang="en" sz="1200">
                <a:latin typeface="Droid Serif"/>
                <a:ea typeface="Droid Serif"/>
                <a:cs typeface="Droid Serif"/>
                <a:sym typeface="Droid Serif"/>
              </a:rPr>
              <a:t>*BMI is the most commonly used for measuring obesity</a:t>
            </a:r>
          </a:p>
          <a:p>
            <a:pPr lvl="0" rtl="0">
              <a:buNone/>
            </a:pPr>
            <a:r>
              <a:rPr lang="en" sz="1200">
                <a:latin typeface="Droid Serif"/>
                <a:ea typeface="Droid Serif"/>
                <a:cs typeface="Droid Serif"/>
                <a:sym typeface="Droid Serif"/>
              </a:rPr>
              <a:t>*</a:t>
            </a:r>
            <a:r>
              <a:rPr lang="en" sz="1200">
                <a:solidFill>
                  <a:schemeClr val="dk1"/>
                </a:solidFill>
                <a:latin typeface="Droid Serif"/>
                <a:ea typeface="Droid Serif"/>
                <a:cs typeface="Droid Serif"/>
                <a:sym typeface="Droid Serif"/>
              </a:rPr>
              <a:t>If the BMI is between 25 and 29.9; a person is considered overweight</a:t>
            </a:r>
          </a:p>
          <a:p>
            <a:pPr lvl="0" rtl="0">
              <a:buClr>
                <a:schemeClr val="dk1"/>
              </a:buClr>
              <a:buSzPct val="91666"/>
              <a:buFont typeface="Arial"/>
              <a:buNone/>
            </a:pPr>
            <a:r>
              <a:rPr lang="en" sz="1200">
                <a:solidFill>
                  <a:schemeClr val="dk1"/>
                </a:solidFill>
                <a:latin typeface="Droid Serif"/>
                <a:ea typeface="Droid Serif"/>
                <a:cs typeface="Droid Serif"/>
                <a:sym typeface="Droid Serif"/>
              </a:rPr>
              <a:t>*If the BMI is over 30 then  an individual is considered to be obese</a:t>
            </a:r>
          </a:p>
          <a:p>
            <a:pPr lvl="0" rtl="0">
              <a:buNone/>
            </a:pPr>
            <a:r>
              <a:rPr lang="en" sz="1200">
                <a:latin typeface="Droid Serif"/>
                <a:ea typeface="Droid Serif"/>
                <a:cs typeface="Droid Serif"/>
                <a:sym typeface="Droid Serif"/>
              </a:rPr>
              <a:t>*If the BMI falls at or over the 50-100% then an individual is considered to be morbidly obese</a:t>
            </a:r>
          </a:p>
          <a:p>
            <a:endParaRPr lang="en" sz="1200">
              <a:latin typeface="Droid Serif"/>
              <a:ea typeface="Droid Serif"/>
              <a:cs typeface="Droid Serif"/>
              <a:sym typeface="Droid Serif"/>
            </a:endParaRPr>
          </a:p>
        </p:txBody>
      </p:sp>
    </p:spTree>
    <p:extLst>
      <p:ext uri="{BB962C8B-B14F-4D97-AF65-F5344CB8AC3E}">
        <p14:creationId xmlns:p14="http://schemas.microsoft.com/office/powerpoint/2010/main" val="3924643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solidFill>
                  <a:schemeClr val="dk1"/>
                </a:solidFill>
              </a:rPr>
              <a:t>http://www.cdc.gov/nchs/data/databriefs/db51.pdf</a:t>
            </a:r>
          </a:p>
          <a:p>
            <a:endParaRPr lang="en">
              <a:solidFill>
                <a:schemeClr val="dk1"/>
              </a:solidFill>
            </a:endParaRPr>
          </a:p>
        </p:txBody>
      </p:sp>
    </p:spTree>
    <p:extLst>
      <p:ext uri="{BB962C8B-B14F-4D97-AF65-F5344CB8AC3E}">
        <p14:creationId xmlns:p14="http://schemas.microsoft.com/office/powerpoint/2010/main" val="299816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http://www.cdc.gov/nchs/data/databriefs/db51.pdf</a:t>
            </a:r>
          </a:p>
          <a:p>
            <a:pPr marL="457200" lvl="0" indent="-317500" rtl="0">
              <a:buClr>
                <a:srgbClr val="000000"/>
              </a:buClr>
              <a:buSzPct val="212121"/>
              <a:buFont typeface="Arial"/>
              <a:buChar char="•"/>
            </a:pPr>
            <a:r>
              <a:rPr lang="en"/>
              <a:t>Men with low income has the lowest percentage of obesity in all races.</a:t>
            </a:r>
          </a:p>
          <a:p>
            <a:pPr marL="457200" lvl="0" indent="-317500" rtl="0">
              <a:buClr>
                <a:srgbClr val="000000"/>
              </a:buClr>
              <a:buSzPct val="212121"/>
              <a:buFont typeface="Arial"/>
              <a:buChar char="•"/>
            </a:pPr>
            <a:r>
              <a:rPr lang="en"/>
              <a:t>Women with high income has lower percentage of obesity in all races.</a:t>
            </a:r>
          </a:p>
          <a:p>
            <a:endParaRPr lang="en"/>
          </a:p>
          <a:p>
            <a:endParaRPr lang="en"/>
          </a:p>
          <a:p>
            <a:endParaRPr lang="en"/>
          </a:p>
          <a:p>
            <a:endParaRPr lang="en"/>
          </a:p>
        </p:txBody>
      </p:sp>
    </p:spTree>
    <p:extLst>
      <p:ext uri="{BB962C8B-B14F-4D97-AF65-F5344CB8AC3E}">
        <p14:creationId xmlns:p14="http://schemas.microsoft.com/office/powerpoint/2010/main" val="4289241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4187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solidFill>
                  <a:schemeClr val="dk1"/>
                </a:solidFill>
              </a:rPr>
              <a:t>
</a:t>
            </a:r>
          </a:p>
        </p:txBody>
      </p:sp>
    </p:spTree>
    <p:extLst>
      <p:ext uri="{BB962C8B-B14F-4D97-AF65-F5344CB8AC3E}">
        <p14:creationId xmlns:p14="http://schemas.microsoft.com/office/powerpoint/2010/main" val="687665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8709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None/>
            </a:pPr>
            <a:r>
              <a:rPr lang="en" sz="1200">
                <a:solidFill>
                  <a:schemeClr val="dk1"/>
                </a:solidFill>
                <a:latin typeface="Droid Serif"/>
                <a:ea typeface="Droid Serif"/>
                <a:cs typeface="Droid Serif"/>
                <a:sym typeface="Droid Serif"/>
              </a:rPr>
              <a:t>A systematic review of prospective studies examining overweight and obesity as predictors of major stroke subtypes in &gt;2 million participants over ≥4 years found an adjusted RR for ischemic stroke of 1.22 (95% CI, 1.05– 1.41) in overweight individuals and an RR of 1.64 (95% CI, 1.36–1.99) for obese individuals relative to normal weight individuals. RRs for hemorrhagic stroke were 1.01 (95% CI, 0.88–1.17) and 1.24 (95% CI, 0.99–1.54) for overweight and obese individuals, respectively. </a:t>
            </a:r>
          </a:p>
          <a:p>
            <a:endParaRPr lang="en" sz="1200">
              <a:solidFill>
                <a:schemeClr val="dk1"/>
              </a:solidFill>
              <a:latin typeface="Droid Serif"/>
              <a:ea typeface="Droid Serif"/>
              <a:cs typeface="Droid Serif"/>
              <a:sym typeface="Droid Serif"/>
            </a:endParaRPr>
          </a:p>
          <a:p>
            <a:pPr marL="457200" lvl="0" indent="-304800" rtl="0">
              <a:lnSpc>
                <a:spcPct val="115000"/>
              </a:lnSpc>
              <a:buClr>
                <a:schemeClr val="dk1"/>
              </a:buClr>
              <a:buSzPct val="100000"/>
              <a:buFont typeface="Droid Serif"/>
              <a:buChar char="❏"/>
            </a:pPr>
            <a:r>
              <a:rPr lang="en" sz="1200">
                <a:solidFill>
                  <a:schemeClr val="dk1"/>
                </a:solidFill>
                <a:latin typeface="Droid Serif"/>
                <a:ea typeface="Droid Serif"/>
                <a:cs typeface="Droid Serif"/>
                <a:sym typeface="Droid Serif"/>
              </a:rPr>
              <a:t>A systematic review of prospective studies examining overweight and obesity as predictors of major stroke subtypes in &gt;2 million participants over ≥4 years found an adjusted RR for ischemic stroke of 1.22 (95% CI, 1.05– 1.41) in overweight individuals and an RR of 1.64 (95% CI, 1.36–1.99) for obese individuals relative to normal weight individuals. RRs for hemorrhagic stroke were 1.01 (95% CI, 0.88–1.17) and 1.24 (95% CI, 0.99–1.54) for overweight and obese individuals, respectively. </a:t>
            </a:r>
          </a:p>
          <a:p>
            <a:endParaRPr lang="en" sz="1200">
              <a:solidFill>
                <a:schemeClr val="dk1"/>
              </a:solidFill>
              <a:latin typeface="Droid Serif"/>
              <a:ea typeface="Droid Serif"/>
              <a:cs typeface="Droid Serif"/>
              <a:sym typeface="Droid Serif"/>
            </a:endParaRPr>
          </a:p>
          <a:p>
            <a:endParaRPr lang="en" sz="1200">
              <a:solidFill>
                <a:schemeClr val="dk1"/>
              </a:solidFill>
              <a:latin typeface="Droid Serif"/>
              <a:ea typeface="Droid Serif"/>
              <a:cs typeface="Droid Serif"/>
              <a:sym typeface="Droid Serif"/>
            </a:endParaRPr>
          </a:p>
        </p:txBody>
      </p:sp>
    </p:spTree>
    <p:extLst>
      <p:ext uri="{BB962C8B-B14F-4D97-AF65-F5344CB8AC3E}">
        <p14:creationId xmlns:p14="http://schemas.microsoft.com/office/powerpoint/2010/main" val="291263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chemeClr val="dk1"/>
              </a:buClr>
              <a:buSzPct val="100000"/>
              <a:buFont typeface="Droid Serif"/>
              <a:buChar char="❏"/>
            </a:pPr>
            <a:r>
              <a:rPr lang="en" sz="1200">
                <a:solidFill>
                  <a:schemeClr val="dk1"/>
                </a:solidFill>
                <a:latin typeface="Droid Serif"/>
                <a:ea typeface="Droid Serif"/>
                <a:cs typeface="Droid Serif"/>
                <a:sym typeface="Droid Serif"/>
              </a:rPr>
              <a:t>A recent meta-analysis of 15 prospective studies demonstrated the increased risk for Alzheimer disease or vascular dementia and any dementia was 1.35 and 1.26 for overweight, respectively, and 2.04 and 1.64 for obesity,respectively. The inclusion of obesity in dementia forecast models increases the estimated prevalence of dementia through 2050 by 9% in the United States and 19% in China.</a:t>
            </a:r>
          </a:p>
          <a:p>
            <a:endParaRPr lang="en" sz="1200">
              <a:solidFill>
                <a:schemeClr val="dk1"/>
              </a:solidFill>
              <a:latin typeface="Droid Serif"/>
              <a:ea typeface="Droid Serif"/>
              <a:cs typeface="Droid Serif"/>
              <a:sym typeface="Droid Serif"/>
            </a:endParaRPr>
          </a:p>
        </p:txBody>
      </p:sp>
    </p:spTree>
    <p:extLst>
      <p:ext uri="{BB962C8B-B14F-4D97-AF65-F5344CB8AC3E}">
        <p14:creationId xmlns:p14="http://schemas.microsoft.com/office/powerpoint/2010/main" val="220503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NCI: National Cancer Institute</a:t>
            </a:r>
          </a:p>
          <a:p>
            <a:pPr>
              <a:buNone/>
            </a:pPr>
            <a:r>
              <a:rPr lang="en"/>
              <a:t>SEER: Surveillance , epidemiology and End results program</a:t>
            </a:r>
          </a:p>
        </p:txBody>
      </p:sp>
    </p:spTree>
    <p:extLst>
      <p:ext uri="{BB962C8B-B14F-4D97-AF65-F5344CB8AC3E}">
        <p14:creationId xmlns:p14="http://schemas.microsoft.com/office/powerpoint/2010/main" val="536893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chemeClr val="dk1"/>
              </a:buClr>
              <a:buSzPct val="100000"/>
              <a:buFont typeface="Droid Serif"/>
              <a:buChar char="❏"/>
            </a:pPr>
            <a:r>
              <a:rPr lang="en" sz="1200">
                <a:solidFill>
                  <a:schemeClr val="dk1"/>
                </a:solidFill>
                <a:latin typeface="Droid Serif"/>
                <a:ea typeface="Droid Serif"/>
                <a:cs typeface="Droid Serif"/>
                <a:sym typeface="Droid Serif"/>
              </a:rPr>
              <a:t>A projection of the future health and economic burden of obesity in 2030 estimated that continuation of existing trends in obesity will lead to about 500,000 additional cases of cancer in the United States by 2030. This analysis also found that if every adult reduced their BMI by 1 percent, which would be equivalent to a weight loss of roughly 1 kg (or 2.2 lbs) for an adult of average weight, this would prevent the increase in the number of cancer cases and actually result in the </a:t>
            </a:r>
            <a:r>
              <a:rPr lang="en" sz="1200" i="1">
                <a:solidFill>
                  <a:schemeClr val="dk1"/>
                </a:solidFill>
                <a:latin typeface="Droid Serif"/>
                <a:ea typeface="Droid Serif"/>
                <a:cs typeface="Droid Serif"/>
                <a:sym typeface="Droid Serif"/>
              </a:rPr>
              <a:t>avoidance</a:t>
            </a:r>
            <a:r>
              <a:rPr lang="en" sz="1200">
                <a:solidFill>
                  <a:schemeClr val="dk1"/>
                </a:solidFill>
                <a:latin typeface="Droid Serif"/>
                <a:ea typeface="Droid Serif"/>
                <a:cs typeface="Droid Serif"/>
                <a:sym typeface="Droid Serif"/>
              </a:rPr>
              <a:t> of about 100,000 new cases of cancer</a:t>
            </a:r>
          </a:p>
          <a:p>
            <a:endParaRPr lang="en" sz="1200">
              <a:solidFill>
                <a:schemeClr val="dk1"/>
              </a:solidFill>
              <a:latin typeface="Droid Serif"/>
              <a:ea typeface="Droid Serif"/>
              <a:cs typeface="Droid Serif"/>
              <a:sym typeface="Droid Serif"/>
            </a:endParaRPr>
          </a:p>
          <a:p>
            <a:endParaRPr lang="en" sz="1200">
              <a:solidFill>
                <a:schemeClr val="dk1"/>
              </a:solidFill>
              <a:latin typeface="Droid Serif"/>
              <a:ea typeface="Droid Serif"/>
              <a:cs typeface="Droid Serif"/>
              <a:sym typeface="Droid Serif"/>
            </a:endParaRPr>
          </a:p>
        </p:txBody>
      </p:sp>
    </p:spTree>
    <p:extLst>
      <p:ext uri="{BB962C8B-B14F-4D97-AF65-F5344CB8AC3E}">
        <p14:creationId xmlns:p14="http://schemas.microsoft.com/office/powerpoint/2010/main" val="83233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Aft>
                <a:spcPts val="1000"/>
              </a:spcAft>
              <a:buClr>
                <a:schemeClr val="dk1"/>
              </a:buClr>
              <a:buSzPct val="100000"/>
              <a:buFont typeface="Droid Serif"/>
              <a:buChar char="❏"/>
            </a:pPr>
            <a:r>
              <a:rPr lang="en" sz="1200" b="1">
                <a:solidFill>
                  <a:schemeClr val="dk1"/>
                </a:solidFill>
                <a:latin typeface="Droid Serif"/>
                <a:ea typeface="Droid Serif"/>
                <a:cs typeface="Droid Serif"/>
                <a:sym typeface="Droid Serif"/>
              </a:rPr>
              <a:t>Bone and cartilage degeneration (Osteoarthritis)</a:t>
            </a:r>
          </a:p>
          <a:p>
            <a:pPr lvl="0" rtl="0">
              <a:lnSpc>
                <a:spcPct val="115000"/>
              </a:lnSpc>
              <a:spcAft>
                <a:spcPts val="1000"/>
              </a:spcAft>
              <a:buClr>
                <a:schemeClr val="dk1"/>
              </a:buClr>
              <a:buSzPct val="91666"/>
              <a:buFont typeface="Arial"/>
              <a:buNone/>
            </a:pPr>
            <a:r>
              <a:rPr lang="en" sz="1200">
                <a:solidFill>
                  <a:schemeClr val="dk1"/>
                </a:solidFill>
                <a:latin typeface="Droid Serif"/>
                <a:ea typeface="Droid Serif"/>
                <a:cs typeface="Droid Serif"/>
                <a:sym typeface="Droid Serif"/>
              </a:rPr>
              <a:t>Obesity is an important risk factor for osteoarthritis (Knee Joint)</a:t>
            </a:r>
          </a:p>
          <a:p>
            <a:pPr lvl="0" rtl="0">
              <a:lnSpc>
                <a:spcPct val="115000"/>
              </a:lnSpc>
              <a:spcAft>
                <a:spcPts val="1000"/>
              </a:spcAft>
              <a:buNone/>
            </a:pPr>
            <a:r>
              <a:rPr lang="en" sz="1200">
                <a:solidFill>
                  <a:schemeClr val="dk1"/>
                </a:solidFill>
                <a:latin typeface="Droid Serif"/>
                <a:ea typeface="Droid Serif"/>
                <a:cs typeface="Droid Serif"/>
                <a:sym typeface="Droid Serif"/>
              </a:rPr>
              <a:t>in most jointsthe knee joint (the most important site for osteoarthritis). Obesity confers a nine times increased risk in knee joint osteoarthritis in women. Osteoarthritis risk is also linked to obesity for other joints. A recent study indicated that obesity is a strong determinant of thumb base osteoarthritis in both sexes. Data suggest that metabolic and mechanical factors mediate the effects of obesity on joints (University of Bristol).</a:t>
            </a:r>
          </a:p>
          <a:p>
            <a:pPr lvl="0" rtl="0">
              <a:lnSpc>
                <a:spcPct val="115000"/>
              </a:lnSpc>
              <a:spcAft>
                <a:spcPts val="1000"/>
              </a:spcAft>
              <a:buNone/>
            </a:pPr>
            <a:r>
              <a:rPr lang="en" sz="1200" b="1">
                <a:solidFill>
                  <a:srgbClr val="351C75"/>
                </a:solidFill>
                <a:latin typeface="Droid Serif"/>
                <a:ea typeface="Droid Serif"/>
                <a:cs typeface="Droid Serif"/>
                <a:sym typeface="Droid Serif"/>
              </a:rPr>
              <a:t>Gallbladder disease</a:t>
            </a:r>
            <a:r>
              <a:rPr lang="en" sz="1800">
                <a:solidFill>
                  <a:srgbClr val="351C75"/>
                </a:solidFill>
                <a:latin typeface="Droid Serif"/>
                <a:ea typeface="Droid Serif"/>
                <a:cs typeface="Droid Serif"/>
                <a:sym typeface="Droid Serif"/>
              </a:rPr>
              <a:t> </a:t>
            </a:r>
          </a:p>
          <a:p>
            <a:pPr lvl="0">
              <a:lnSpc>
                <a:spcPct val="115000"/>
              </a:lnSpc>
              <a:spcAft>
                <a:spcPts val="1000"/>
              </a:spcAft>
              <a:buClr>
                <a:schemeClr val="dk1"/>
              </a:buClr>
              <a:buSzPct val="91666"/>
              <a:buFont typeface="Arial"/>
              <a:buNone/>
            </a:pPr>
            <a:r>
              <a:rPr lang="en" sz="1200">
                <a:latin typeface="Droid Serif"/>
                <a:ea typeface="Droid Serif"/>
                <a:cs typeface="Droid Serif"/>
                <a:sym typeface="Droid Serif"/>
              </a:rPr>
              <a:t>Being overweight is a significant risk factor for gallstones. In such cases, the liver over-produces cholesterol, which is then delivered into the bile causing it to become supersaturated. Some evidence suggests that specific dietary factors (saturated fats and refined sugars) are the primary culprit in these cases (University of Maryland Medical Center</a:t>
            </a:r>
          </a:p>
        </p:txBody>
      </p:sp>
    </p:spTree>
    <p:extLst>
      <p:ext uri="{BB962C8B-B14F-4D97-AF65-F5344CB8AC3E}">
        <p14:creationId xmlns:p14="http://schemas.microsoft.com/office/powerpoint/2010/main" val="39862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24937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51954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21071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62812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solidFill>
                  <a:srgbClr val="333333"/>
                </a:solidFill>
              </a:rPr>
              <a:t>According to the National Institutes of Health, obesity and overweight together are the second leading cause of preventable death in the United States, close behind tobacco use (3). An estimated 300,000 deaths per year are due to the obesity epidemic </a:t>
            </a:r>
          </a:p>
        </p:txBody>
      </p:sp>
    </p:spTree>
    <p:extLst>
      <p:ext uri="{BB962C8B-B14F-4D97-AF65-F5344CB8AC3E}">
        <p14:creationId xmlns:p14="http://schemas.microsoft.com/office/powerpoint/2010/main" val="252648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rgbClr val="333333"/>
                </a:solidFill>
              </a:rPr>
              <a:t>Using data on all eligible subjects from all six studies, Allison et al. estimated that 280,184 obesity-attributable deaths occurred in the U.S. annually. When risk ratios calculated for nonsmokers and never-smokers were applied to the entire population (assuming these ratios to produce the best estimate for all subjects, regardless of smoking status, i.e., that obesity would exert the same deleterious effects across all smoking categories), the mean estimate for deaths due to obesity was 324,940.</a:t>
            </a:r>
          </a:p>
          <a:p>
            <a:pPr>
              <a:buNone/>
            </a:pPr>
            <a:r>
              <a:rPr lang="en">
                <a:solidFill>
                  <a:srgbClr val="333333"/>
                </a:solidFill>
              </a:rPr>
              <a:t>Additional analyses were performed controlling for prevalent chronic disease at baseline using data from the CPS1 and NHS. After controlling for preexisting disease, the mean annual number of obesity-attributable deaths was estimated to be 374,239 (330,324 based on CPS1 data and 418,154 based on NHS data).</a:t>
            </a:r>
          </a:p>
        </p:txBody>
      </p:sp>
    </p:spTree>
    <p:extLst>
      <p:ext uri="{BB962C8B-B14F-4D97-AF65-F5344CB8AC3E}">
        <p14:creationId xmlns:p14="http://schemas.microsoft.com/office/powerpoint/2010/main" val="415291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7707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22416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77569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chemeClr val="dk1"/>
              </a:buClr>
              <a:buSzPct val="100000"/>
              <a:buFont typeface="Droid Serif"/>
              <a:buChar char="❏"/>
            </a:pPr>
            <a:r>
              <a:rPr lang="en" sz="1200">
                <a:solidFill>
                  <a:schemeClr val="dk1"/>
                </a:solidFill>
                <a:latin typeface="Droid Serif"/>
                <a:ea typeface="Droid Serif"/>
                <a:cs typeface="Droid Serif"/>
                <a:sym typeface="Droid Serif"/>
              </a:rPr>
              <a:t>Overweight was associated with significantly increased mortality resulting from DM or kidney disease and was not associated with increased mortality resulting from cancer or CVD in an analysis of 2004 data from NHANES. Obesity was associated with significantly increased mortality caused by CVD, some cancers, and DM or kidney disease. Obesity was associated with 13% of CVD deaths in 2004.</a:t>
            </a:r>
          </a:p>
          <a:p>
            <a:pPr marL="457200" lvl="0" indent="-304800">
              <a:lnSpc>
                <a:spcPct val="115000"/>
              </a:lnSpc>
              <a:buClr>
                <a:schemeClr val="dk1"/>
              </a:buClr>
              <a:buSzPct val="100000"/>
              <a:buFont typeface="Droid Serif"/>
              <a:buChar char="❏"/>
            </a:pPr>
            <a:r>
              <a:rPr lang="en" sz="1200">
                <a:solidFill>
                  <a:schemeClr val="dk1"/>
                </a:solidFill>
                <a:latin typeface="Droid Serif"/>
                <a:ea typeface="Droid Serif"/>
                <a:cs typeface="Droid Serif"/>
                <a:sym typeface="Droid Serif"/>
              </a:rPr>
              <a:t> Calculations based on NHANES data from 1978 to 2006 suggest that the gains in life expectancy from smoking cessation are beginning to be outweighed by the loss of life expectancy related to obesity. Because of the increasing prevalence of obesity, the number of quality-adjusted life-years lost as a result of obesity is similar to or greater than that lost as a result of smoking, according to data from the BRFSS.</a:t>
            </a:r>
          </a:p>
        </p:txBody>
      </p:sp>
    </p:spTree>
    <p:extLst>
      <p:ext uri="{BB962C8B-B14F-4D97-AF65-F5344CB8AC3E}">
        <p14:creationId xmlns:p14="http://schemas.microsoft.com/office/powerpoint/2010/main" val="3556293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NCDR: National Cardiovascular data registry</a:t>
            </a:r>
          </a:p>
        </p:txBody>
      </p:sp>
    </p:spTree>
    <p:extLst>
      <p:ext uri="{BB962C8B-B14F-4D97-AF65-F5344CB8AC3E}">
        <p14:creationId xmlns:p14="http://schemas.microsoft.com/office/powerpoint/2010/main" val="19684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900">
                <a:solidFill>
                  <a:schemeClr val="dk1"/>
                </a:solidFill>
                <a:latin typeface="Verdana"/>
                <a:ea typeface="Verdana"/>
                <a:cs typeface="Verdana"/>
                <a:sym typeface="Verdana"/>
              </a:rPr>
              <a:t>*</a:t>
            </a:r>
            <a:r>
              <a:rPr lang="en" sz="1400">
                <a:solidFill>
                  <a:schemeClr val="dk1"/>
                </a:solidFill>
                <a:latin typeface="Droid Serif"/>
                <a:ea typeface="Droid Serif"/>
                <a:cs typeface="Droid Serif"/>
                <a:sym typeface="Droid Serif"/>
              </a:rPr>
              <a:t>There is no significant relationship between obesity and education among men. Among women, however, there is a trend—those with college degrees are less likely to be obese compared with less educated women</a:t>
            </a:r>
          </a:p>
          <a:p>
            <a:endParaRPr lang="en" sz="1400">
              <a:solidFill>
                <a:schemeClr val="dk1"/>
              </a:solidFill>
              <a:latin typeface="Droid Serif"/>
              <a:ea typeface="Droid Serif"/>
              <a:cs typeface="Droid Serif"/>
              <a:sym typeface="Droid Serif"/>
            </a:endParaRPr>
          </a:p>
          <a:p>
            <a:pPr lvl="0" rtl="0">
              <a:buNone/>
            </a:pPr>
            <a:r>
              <a:rPr lang="en" sz="1400">
                <a:solidFill>
                  <a:schemeClr val="dk1"/>
                </a:solidFill>
                <a:latin typeface="Droid Serif"/>
                <a:ea typeface="Droid Serif"/>
                <a:cs typeface="Droid Serif"/>
                <a:sym typeface="Droid Serif"/>
              </a:rPr>
              <a:t>http://www.cdc.gov/obesity/data/index.html</a:t>
            </a:r>
          </a:p>
          <a:p>
            <a:endParaRPr lang="en" sz="1400">
              <a:solidFill>
                <a:schemeClr val="dk1"/>
              </a:solidFill>
              <a:latin typeface="Droid Serif"/>
              <a:ea typeface="Droid Serif"/>
              <a:cs typeface="Droid Serif"/>
              <a:sym typeface="Droid Serif"/>
            </a:endParaRPr>
          </a:p>
          <a:p>
            <a:pPr lvl="0" rtl="0">
              <a:lnSpc>
                <a:spcPct val="97500"/>
              </a:lnSpc>
              <a:spcAft>
                <a:spcPts val="800"/>
              </a:spcAft>
              <a:buClr>
                <a:schemeClr val="dk1"/>
              </a:buClr>
              <a:buSzPct val="110000"/>
              <a:buFont typeface="Arial"/>
              <a:buNone/>
            </a:pPr>
            <a:r>
              <a:rPr lang="en" sz="1000" b="1">
                <a:solidFill>
                  <a:srgbClr val="333333"/>
                </a:solidFill>
              </a:rPr>
              <a:t>Flegal KM, Carroll MD, Kit BK, Ogden CL. Prevalence of Obesity and Trends in the Distribution of Body Mass Index Among US Adults, 1999-2010. </a:t>
            </a:r>
            <a:r>
              <a:rPr lang="en" sz="1000" b="1" i="1">
                <a:solidFill>
                  <a:srgbClr val="333333"/>
                </a:solidFill>
              </a:rPr>
              <a:t>JAMA. </a:t>
            </a:r>
            <a:r>
              <a:rPr lang="en" sz="1000" b="1">
                <a:solidFill>
                  <a:srgbClr val="333333"/>
                </a:solidFill>
              </a:rPr>
              <a:t>2012;307(5):491-497. doi:10.1001/jama.2012.39.</a:t>
            </a:r>
          </a:p>
          <a:p>
            <a:endParaRPr lang="en" sz="1000" b="1">
              <a:solidFill>
                <a:srgbClr val="333333"/>
              </a:solidFill>
            </a:endParaRPr>
          </a:p>
        </p:txBody>
      </p:sp>
    </p:spTree>
    <p:extLst>
      <p:ext uri="{BB962C8B-B14F-4D97-AF65-F5344CB8AC3E}">
        <p14:creationId xmlns:p14="http://schemas.microsoft.com/office/powerpoint/2010/main" val="3522986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60576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80452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288403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33716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57160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06777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72766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98913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35552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-In an effort to use policy as a means of obesity prevention and reduction, Mayor Bloomberg attempted to restrict </a:t>
            </a:r>
          </a:p>
          <a:p>
            <a:pPr lvl="0" rtl="0">
              <a:buNone/>
            </a:pPr>
            <a:r>
              <a:rPr lang="en"/>
              <a:t>the size of sugary beverages available for sale in New York City in 2012.  The restriction limited the size of soda that could be offered in restaurants, movie theaters, and other establishments that would receive grading from the health department.  Convenience stores as well as alcoholic and milk based beverages would be exempt from this controversial policy. The policy was recently declared as unconstitutional and has been repealed.  However, it remains an example of an attempt to control the obesity rates of a population through the use of policy. </a:t>
            </a:r>
          </a:p>
          <a:p>
            <a:pPr lvl="0" rtl="0">
              <a:buNone/>
            </a:pPr>
            <a:r>
              <a:rPr lang="en"/>
              <a:t>-Under the Affordable Care Act, restaurant chains that own more than 20 locations will be required to include calorie counts as well as information on the recommended daily intake on all of their menus and menu boards.  There has been much criticism about this due to speculation that the populations who most need this information may not understand how it fits into their daily intake.  There has been concern about items that have a range of calories depending on how it is cooked or what ingredients are added.  For these items a range of calories are to be provided or each ingredient should have its nutrition information adjacent to it (ex. salad bars have to have the information of every possible item listed there so consumers could calculate the caloric value of their salad).  According to Bleich and Rutkow the complexity of the caloric information should be simplified by putting it in terms of minutes of physical activity.  However, this is doubtful to help since different activities burn different amounts of calories and it may lead people to have even more confusion about the baseline amount of calories they should consume each day.  Their best recommendation is that chain restaurants should take a stand to fight obesity in children by putting fruit or vegetables as the default side food, in place of cookies, chips, or fries.  They state that by replacing the side and making an automatic low fat milk or 100% fruit juice, children could consume much fewer calories.  These changes would be made by each individual locality, franchise, or restaurant. The article they published in the New England Journal of Medicine suggests that localities build on the law by using evidenced based practices to enhance its success.  Scientifically backed methods include putting healthier options on the front of the menu (which has been shown to increase healthy choices more often than including the caloric values). </a:t>
            </a:r>
          </a:p>
          <a:p>
            <a:pPr lvl="0" rtl="0">
              <a:buNone/>
            </a:pPr>
            <a:r>
              <a:rPr lang="en"/>
              <a:t>-In order to receive federal funding of school lunch programs, schools must comply with several new standards established in 2013.  These standards include serving whole grain foods, more fruits and vegetables, and limits on salt and calorie contents.  According to the Washington times, about 90% of schools have reported difficulty complying with these rules due to cost, students attitude about the new types of food offered, and more.  If schools cannot comply with the regulations set out by the government they are eligible to receive federal funding to provide free or reduced meals to lower income students.  Many schools are finding it difficult to afford the price of the food with funding. Losing the funding may have even graver consequences for those who are enrolled in the free lunch program. </a:t>
            </a:r>
          </a:p>
        </p:txBody>
      </p:sp>
    </p:spTree>
    <p:extLst>
      <p:ext uri="{BB962C8B-B14F-4D97-AF65-F5344CB8AC3E}">
        <p14:creationId xmlns:p14="http://schemas.microsoft.com/office/powerpoint/2010/main" val="319071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Source: http://www.cdc.gov/obesity/childhood/index.html</a:t>
            </a:r>
          </a:p>
          <a:p>
            <a:pPr marL="0" lvl="0" indent="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High blood pressure and high cholesterol (CVD). </a:t>
            </a:r>
          </a:p>
          <a:p>
            <a:pPr marL="0" lvl="0" indent="45720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-70% of obese children had at least one CVD risk factor </a:t>
            </a:r>
          </a:p>
          <a:p>
            <a:pPr marL="0" lvl="0" indent="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Breathing problems</a:t>
            </a:r>
          </a:p>
          <a:p>
            <a:pPr marL="0" lvl="0" indent="45720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-sleep apnea, and asthma</a:t>
            </a:r>
          </a:p>
          <a:p>
            <a:pPr marL="0" lvl="0" indent="0" rtl="0">
              <a:lnSpc>
                <a:spcPct val="115000"/>
              </a:lnSpc>
              <a:spcBef>
                <a:spcPts val="480"/>
              </a:spcBef>
              <a:spcAft>
                <a:spcPts val="600"/>
              </a:spcAft>
              <a:buNone/>
            </a:pPr>
            <a:r>
              <a:rPr lang="en" sz="1200">
                <a:solidFill>
                  <a:schemeClr val="dk1"/>
                </a:solidFill>
                <a:latin typeface="Times New Roman"/>
                <a:ea typeface="Times New Roman"/>
                <a:cs typeface="Times New Roman"/>
                <a:sym typeface="Times New Roman"/>
              </a:rPr>
              <a:t>Discrimination </a:t>
            </a:r>
          </a:p>
        </p:txBody>
      </p:sp>
    </p:spTree>
    <p:extLst>
      <p:ext uri="{BB962C8B-B14F-4D97-AF65-F5344CB8AC3E}">
        <p14:creationId xmlns:p14="http://schemas.microsoft.com/office/powerpoint/2010/main" val="2978169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-Adults that are trying to maintain a healthy lifestyle are encouraged to exercise for at least 30 minutes 5 times per week.  These guidelines specify that it should be cardio workouts rather than strength or flexibility. </a:t>
            </a:r>
          </a:p>
          <a:p>
            <a:pPr lvl="0" rtl="0">
              <a:buNone/>
            </a:pPr>
            <a:r>
              <a:rPr lang="en"/>
              <a:t>-Weight gain occurs when there is an excess of calories taken in compared to those burned through workouts.  Those looking to prevent obesity should monitor their food and exercise balance through food journals and exercise logs.  If patients are trying to lose a pound a week, they would need to cut out 500 calories per day through increased exercise, decreased food intake, or a mixture of the two. </a:t>
            </a:r>
          </a:p>
          <a:p>
            <a:pPr lvl="0" rtl="0">
              <a:buNone/>
            </a:pPr>
            <a:r>
              <a:rPr lang="en"/>
              <a:t>-Simply counting calories or working out will not necessarily help one to lose weight.  Increasing the amount of fruit and vegetables consumed each day can help prevent obesity.  </a:t>
            </a:r>
          </a:p>
          <a:p>
            <a:pPr lvl="0" rtl="0">
              <a:buNone/>
            </a:pPr>
            <a:r>
              <a:rPr lang="en">
                <a:solidFill>
                  <a:schemeClr val="dk1"/>
                </a:solidFill>
              </a:rPr>
              <a:t>-The increased cost of healthcare associated with obesity have been well studied.  For this reason, some insurance companies have begun to offer incentives to members who have certain health habits, one of which is a BMI that is in the normal range.  The discounted cost of insurance is believed to be enough incentive for some to maintain their positive prevention habits while encouraging other employees to lose weight to gain the discount. </a:t>
            </a:r>
          </a:p>
          <a:p>
            <a:endParaRPr lang="en">
              <a:solidFill>
                <a:schemeClr val="dk1"/>
              </a:solidFill>
            </a:endParaRPr>
          </a:p>
        </p:txBody>
      </p:sp>
    </p:spTree>
    <p:extLst>
      <p:ext uri="{BB962C8B-B14F-4D97-AF65-F5344CB8AC3E}">
        <p14:creationId xmlns:p14="http://schemas.microsoft.com/office/powerpoint/2010/main" val="4237677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-Lets Move is an initiative by the First Lady, Michelle Obama, to help combat the growing obesity crisis in children.  This focus is especially geared toward African American and hispanic populations, as their childhood obesity rates have been growing more rapidly than for any other racial groups. The goal of the program is  to get children moving and eating more fruits and vegetables each day. On the website there are recipes, meal planning ideas for families, physical activity guidelines for children, teens, and adults, and events for community members to attend.  Schools that participate through recess, before or after school programs, or other initiatives to allow 60 minutes of activity a day are eligible for free equipment and other incentives.  Communities and individuals are also encouraged to participate in the initiatives to become more healthy. </a:t>
            </a:r>
          </a:p>
          <a:p>
            <a:pPr lvl="0" rtl="0">
              <a:buNone/>
            </a:pPr>
            <a:r>
              <a:rPr lang="en"/>
              <a:t>-NFL play 60 is a program that encourages children to be active for 60 minutes each day.  They offer rewards, including opportunities to come to games and meet players for children’s participation in the program. Their website has ways to enter competitions, learn about players favorite ways to get moving, and play some games. Commercials advertising the program can often be seen during games.  </a:t>
            </a:r>
          </a:p>
          <a:p>
            <a:pPr lvl="0" rtl="0">
              <a:buNone/>
            </a:pPr>
            <a:r>
              <a:rPr lang="en"/>
              <a:t>-The CDC has published their recommendations for schools that are trying to encourage a healthy lifestyle for children.  These recommendations are in line with healthy people 2020, dietary guideline for Americans, and physical activity guidelines for Americans. Suggested strategies include improving food programs, not tolerating weight based bullying (of both under or overweight), encouraging physical activity during recess and other breaks in the day, having only healthy foods as part of cafeteria menus, a la carte items, and in vending machines.  Other strategies include requiring gym classes for grades kindergarten through twelfth grade, incorporating many different types of physical activity so those with varying abilities and interests will be able to participate, providing health education that teaches about both food and physical activity information, and have mental health workers available for students to discuss any problems they may have and help provide intervention if eating disorders or weight related depression are suspected. </a:t>
            </a:r>
          </a:p>
          <a:p>
            <a:pPr lvl="0" rtl="0">
              <a:buNone/>
            </a:pPr>
            <a:r>
              <a:rPr lang="en"/>
              <a:t>-One main problem with obesity prevention at home is that parents must be educated as well.  Encouraging parents to be involved would help close children to develop healthy habits.  </a:t>
            </a:r>
          </a:p>
          <a:p>
            <a:pPr lvl="0" rtl="0">
              <a:buNone/>
            </a:pPr>
            <a:r>
              <a:rPr lang="en"/>
              <a:t>-Although educating children is important, it is also essential to ensure that children are not being pressured too much.  They are at a crucial stage in their development.  Children should not feel pressured to weight or fit a perfect model of body type.  What is important is developing healthy habits of exercising each day and eating healthy.  Health behaviors should be viewed as the outcome rather than weight loss. </a:t>
            </a:r>
          </a:p>
        </p:txBody>
      </p:sp>
    </p:spTree>
    <p:extLst>
      <p:ext uri="{BB962C8B-B14F-4D97-AF65-F5344CB8AC3E}">
        <p14:creationId xmlns:p14="http://schemas.microsoft.com/office/powerpoint/2010/main" val="3817549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-Although it is widely accepted that proper eating and exercise habits reduce obesity, a study by Bish, Michels-Blanck, et al (2005) used Behavioral Risk Factor Surveillance System data from 2000 and found that many Americans who stated a desire to lose weight were not actively restricting their caloric intake or increasing their amount of exercise.  They found that although 46% of United States women and 33% of men acknowledged currently trying to lose weight, only 19% of women and 22% of men reported using both caloric restriction and increased exercise as their primary weight-loss strategy. </a:t>
            </a:r>
          </a:p>
        </p:txBody>
      </p:sp>
    </p:spTree>
    <p:extLst>
      <p:ext uri="{BB962C8B-B14F-4D97-AF65-F5344CB8AC3E}">
        <p14:creationId xmlns:p14="http://schemas.microsoft.com/office/powerpoint/2010/main" val="1857107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first treatment tried in combating obesity should be an intensive lifestyle change that includes information on the amount and type of physical activity the patient can perform and how to safely achieve that.  There should be education provided on recommended dietary intake, more than just how many calories.  Education should be provided on what a serving size is and how to measure it.  </a:t>
            </a:r>
          </a:p>
          <a:p>
            <a:pPr lvl="0" rtl="0">
              <a:buNone/>
            </a:pPr>
            <a:r>
              <a:rPr lang="en"/>
              <a:t>-Lifestyle interventions can come from a variety of different settings, including gyms, weight loss centers, and doctors offices. </a:t>
            </a:r>
          </a:p>
          <a:p>
            <a:pPr lvl="0" rtl="0">
              <a:buNone/>
            </a:pPr>
            <a:r>
              <a:rPr lang="en"/>
              <a:t>-Weight loss clinics or diet programs have begun to show up in every city in America.  Although some of these programs have been met with success, it is important to distinguish the fact that education and a focus on lifestyle change, rather than a simple “diet”, is one of the most important indicators that it will be a successful program.  Most people that “diet” rather than changing their eating habits for good will continue to lose and regain weight over time.  Since maintenance of weight loss involves keeping the weight off for two years or more, dieting is not considered to be a weight loss strategy.  Clinics or programs that provide education on nutrition (as well as how it can be incorporated into their daily lives) are crucial for their success.  Beginning an exercise program that will progress as a person becomes stronger and able to workout more is necessary as well.  Teaching participants about the FIT principle (frequency, intensity, and time) for increasing physical activity can help them to move at their own speed while still building on the activity they are doing. </a:t>
            </a:r>
          </a:p>
          <a:p>
            <a:pPr lvl="0" rtl="0">
              <a:buNone/>
            </a:pPr>
            <a:r>
              <a:rPr lang="en"/>
              <a:t>-Dorston and Lindley (2001) found that using cognitive behavioral programs that incorporate goal setting (using SMART principle), self monitoring (of exercise, weight loss, and caloric intake), identifying cues for over-eating or not exercising and eliminating them, changing their environment to one that is supportive of weight loss, and problem solving barriers they are experiencing. Social support is extremely important when trying to lose weight.  Having other people who are experiencing the same barriers as you are and being able to talk through them helps give participants the confidence they need to continue in their weight loss journey.  Patient expectations should be addressed before the start of treatment in order to help them have the most success. </a:t>
            </a:r>
          </a:p>
          <a:p>
            <a:pPr>
              <a:buNone/>
            </a:pPr>
            <a:r>
              <a:rPr lang="en"/>
              <a:t>-It is difficult to find adequate information on these treatments because many of the articles are published by the companies themselves and may have bias.  </a:t>
            </a:r>
          </a:p>
        </p:txBody>
      </p:sp>
    </p:spTree>
    <p:extLst>
      <p:ext uri="{BB962C8B-B14F-4D97-AF65-F5344CB8AC3E}">
        <p14:creationId xmlns:p14="http://schemas.microsoft.com/office/powerpoint/2010/main" val="2278363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-Medications are generally not recommended for the treatment of weight problems until one has reached a BMI of 30.  However, if a patient has risk for heart disease, diabetes, stroke, or other conditions and would likely lower that risk through losing weight medications may be used at physician's discretion for patients with a BMI of 27. </a:t>
            </a:r>
          </a:p>
          <a:p>
            <a:pPr lvl="0" rtl="0">
              <a:buNone/>
            </a:pPr>
            <a:r>
              <a:rPr lang="en"/>
              <a:t>-Orlistat reduces the absorption of fats, fat calories, vitamins A, D, E, and K to help with weight loss.  These drugs can have serious side effects, such as liver disease, and as such should not be used as a first resort for weight loss.  Patients taking these pills generally lose weight in the first 6 months of treatment, however, they may only lose 5-10 pounds.  Orlistat has been shown to be more effective than a placebo, however, it does not appear to be more effective than diet and exercise lifestyle changes.  Doctors prescribing this medication are advised to educate their patients on eating a low calorie, low fat diet in conjunction with their medical treatment. </a:t>
            </a:r>
          </a:p>
          <a:p>
            <a:pPr lvl="0" rtl="0">
              <a:buNone/>
            </a:pPr>
            <a:r>
              <a:rPr lang="en"/>
              <a:t>-Lorcaserin Hydrocholoride and Qsymia have not been studied as much as Orlistat because it was just approved for use in 2012.  These medications are used more frequently in ongoing weight loss than for beginning weight loss.  Best results are seen when they are used with diet and exercise rather than used alone.  </a:t>
            </a:r>
          </a:p>
          <a:p>
            <a:pPr lvl="0" rtl="0">
              <a:buNone/>
            </a:pPr>
            <a:r>
              <a:rPr lang="en"/>
              <a:t>-Although they are not approved for use in treating obesity some depression and seizure medications that are known to lead to weight loss. Some of these medications are undergoing clinical trials to see if they can become FDA approved drugs for the treatment of obesity. </a:t>
            </a:r>
          </a:p>
          <a:p>
            <a:pPr>
              <a:buNone/>
            </a:pPr>
            <a:r>
              <a:rPr lang="en"/>
              <a:t>-Many non FDA regulated medications are available over the counter or through vitamin stores.  The drugs have not been shown to have great success and some can have harmful effects on the heart, which is especially dangerous in obese patients who are already at an elevated risk for heart disease. </a:t>
            </a:r>
          </a:p>
        </p:txBody>
      </p:sp>
    </p:spTree>
    <p:extLst>
      <p:ext uri="{BB962C8B-B14F-4D97-AF65-F5344CB8AC3E}">
        <p14:creationId xmlns:p14="http://schemas.microsoft.com/office/powerpoint/2010/main" val="389880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-Surgical interventions are typically only performed on people with a BMI of 40 or greater with previous failed attempts to lose weight through other means.  However, they can sometimes be done on patients with a BMI of 35 if a patient has a life-threatening condition related to obesity (ie sleep apnea, type 2 diabetes that is severe, or heart problems). </a:t>
            </a:r>
          </a:p>
          <a:p>
            <a:pPr lvl="0" rtl="0">
              <a:buNone/>
            </a:pPr>
            <a:r>
              <a:rPr lang="en"/>
              <a:t>-When a gastric bypass surgery is performed, a small pouch is made from the stomach around the small intestine.  Doing this limits the amount of calories your body can absorb while also controlling portion size due to the decreased amount of food that can be consumed. </a:t>
            </a:r>
          </a:p>
          <a:p>
            <a:pPr lvl="0" rtl="0">
              <a:buNone/>
            </a:pPr>
            <a:r>
              <a:rPr lang="en"/>
              <a:t>-Banded gastroplasty aids in weight loss by limiting the amount of food and drink that can be held by the stomach.  This helps patients to limit their portion sizes and feel fuller on what they are eating.   </a:t>
            </a:r>
          </a:p>
          <a:p>
            <a:pPr lvl="0" rtl="0">
              <a:buNone/>
            </a:pPr>
            <a:r>
              <a:rPr lang="en"/>
              <a:t>-If either of these surgeries are performed patients must frequently follow up with their physician.  There can be serious risks associated with weight loss surgeries.  As such, they should not be first line treatments of obesity and should only be considered after other forms of treatment have failed.  Patients must be willing to limit their food intake (as the volume of food that can be consumed has been limited in both of these surgeries), as well as eat a more nutritious diet and exercise regularly.  Due to the decreased absorption of nutrients patients may also need to take multi vitamins or minerals to ensure they are getting adequate nutrition. Nutrient deficiencies happen more frequently with gastric bypass than with banded gastroplasty. </a:t>
            </a:r>
          </a:p>
          <a:p>
            <a:pPr>
              <a:buNone/>
            </a:pPr>
            <a:r>
              <a:rPr lang="en"/>
              <a:t>-There are not too many research articles published on the effectiveness of surgery as a treatment for obesity.  Many of the articles state that there is immediate success.  However, surgery is considered to be successful if patients keep the weight off for at least 5 years.  It is difficult to follow one group of patients for that long to obtain accurate results.  Surgery is also not a commonly used strategy as it should be a last resort.  For these reasons, research is lacking. </a:t>
            </a:r>
          </a:p>
        </p:txBody>
      </p:sp>
    </p:spTree>
    <p:extLst>
      <p:ext uri="{BB962C8B-B14F-4D97-AF65-F5344CB8AC3E}">
        <p14:creationId xmlns:p14="http://schemas.microsoft.com/office/powerpoint/2010/main" val="3795845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-one of the biggest problems with determining if a patient has had weight loss success is that there is no one accepted definition of what constitutes success.  Has one simply “beat obesity” if they have lost several pounds in a year? Or do they have to maintain that weight loss for a number of months or years since it is known that most obese people regain weight after losing it? Most people attempting to lose weight do it on their own and thus, there is no one tracking their progress to determine if they have lost weight, how they have done it, and if they have managed to maintain the weight loss.  Data from articles only includes information on people who have enrolled in clinical trials.  This may bias the results as they could be different from the general population that is losing weight on their own. </a:t>
            </a:r>
          </a:p>
          <a:p>
            <a:pPr lvl="0" rtl="0">
              <a:buNone/>
            </a:pPr>
            <a:r>
              <a:rPr lang="en"/>
              <a:t>-Wing and Hill (2001) stated that the most challenging aspects of determining weight loss success is differentiating purposeful weight loss from non-purposeful weight loss.  It is also difficult to keep track of patients to ensure they have kept the weight off.  Their proposed definition of weight loss is intentionally losing at least 10% of one’s body weight and keeping that weight off for at least a year.  Through studies done with national weight loss databases, they did not find evidence that would suggest a need to extend the time frame any longer (those who maintained 100% of their weight loss for 1 year were likely to be the same people who continued to have success keeping the weight off).  Although weight loss of 5-10% of body weight does significantly decrease one’s chance of getting heart disease, diabetes, and a host of other problems, a decrease in weight of this amount may not reduce their BMI to a point where they are non-obese.  </a:t>
            </a:r>
          </a:p>
          <a:p>
            <a:pPr lvl="0" rtl="0">
              <a:buNone/>
            </a:pPr>
            <a:r>
              <a:rPr lang="en"/>
              <a:t>-In an effort to help determine exactly what behaviors lead to long term weight control, participants that have maintained at least a 30 pound weight loss for one year have begun to be enrolled in a national weight control registry.  This registry aims to track the eating and exercise habits of those enrolled in the program in order to have more complete recommendations for those looking to maintain weight loss. </a:t>
            </a:r>
          </a:p>
          <a:p>
            <a:endParaRPr lang="en"/>
          </a:p>
        </p:txBody>
      </p:sp>
    </p:spTree>
    <p:extLst>
      <p:ext uri="{BB962C8B-B14F-4D97-AF65-F5344CB8AC3E}">
        <p14:creationId xmlns:p14="http://schemas.microsoft.com/office/powerpoint/2010/main" val="3419977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4025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r>
              <a:rPr lang="en" sz="900">
                <a:solidFill>
                  <a:schemeClr val="dk1"/>
                </a:solidFill>
                <a:latin typeface="Verdana"/>
                <a:ea typeface="Verdana"/>
                <a:cs typeface="Verdana"/>
                <a:sym typeface="Verdana"/>
              </a:rPr>
              <a:t>Source: http://www.cdc.gov/obesity/data/adult.html</a:t>
            </a:r>
          </a:p>
          <a:p>
            <a:pPr lvl="0" rtl="0">
              <a:lnSpc>
                <a:spcPct val="115000"/>
              </a:lnSpc>
              <a:spcBef>
                <a:spcPts val="600"/>
              </a:spcBef>
              <a:spcAft>
                <a:spcPts val="600"/>
              </a:spcAft>
              <a:buNone/>
            </a:pPr>
            <a:r>
              <a:rPr lang="en" sz="900">
                <a:solidFill>
                  <a:schemeClr val="dk1"/>
                </a:solidFill>
                <a:latin typeface="Verdana"/>
                <a:ea typeface="Verdana"/>
                <a:cs typeface="Verdana"/>
                <a:sym typeface="Verdana"/>
              </a:rPr>
              <a:t>An adult who has a BMI between 25 and 29.9 is considered overweight</a:t>
            </a:r>
          </a:p>
          <a:p>
            <a:pPr lvl="0" rtl="0">
              <a:lnSpc>
                <a:spcPct val="133000"/>
              </a:lnSpc>
              <a:spcBef>
                <a:spcPts val="1100"/>
              </a:spcBef>
              <a:buClr>
                <a:schemeClr val="dk1"/>
              </a:buClr>
              <a:buSzPct val="122222"/>
              <a:buFont typeface="Arial"/>
              <a:buNone/>
            </a:pPr>
            <a:r>
              <a:rPr lang="en" sz="900">
                <a:solidFill>
                  <a:schemeClr val="dk1"/>
                </a:solidFill>
                <a:latin typeface="Verdana"/>
                <a:ea typeface="Verdana"/>
                <a:cs typeface="Verdana"/>
                <a:sym typeface="Verdana"/>
              </a:rPr>
              <a:t>-BMI is just one indicator of potential health risks associated with being overweight or obese. </a:t>
            </a:r>
          </a:p>
          <a:p>
            <a:pPr lvl="0" rtl="0">
              <a:lnSpc>
                <a:spcPct val="133000"/>
              </a:lnSpc>
              <a:spcBef>
                <a:spcPts val="1100"/>
              </a:spcBef>
              <a:buClr>
                <a:schemeClr val="dk1"/>
              </a:buClr>
              <a:buSzPct val="122222"/>
              <a:buFont typeface="Arial"/>
              <a:buNone/>
            </a:pPr>
            <a:r>
              <a:rPr lang="en" sz="900">
                <a:solidFill>
                  <a:schemeClr val="dk1"/>
                </a:solidFill>
                <a:latin typeface="Verdana"/>
                <a:ea typeface="Verdana"/>
                <a:cs typeface="Verdana"/>
                <a:sym typeface="Verdana"/>
              </a:rPr>
              <a:t>-Assessing the  likelihood of developing overweight- or obesity-related diseases, the National Heart, Lung, and Blood Institute guidelines recommend looking at two other predictors:</a:t>
            </a:r>
          </a:p>
          <a:p>
            <a:pPr marL="774700" lvl="0" indent="-285750" rtl="0">
              <a:lnSpc>
                <a:spcPct val="115000"/>
              </a:lnSpc>
              <a:spcBef>
                <a:spcPts val="600"/>
              </a:spcBef>
              <a:spcAft>
                <a:spcPts val="600"/>
              </a:spcAft>
              <a:buClr>
                <a:schemeClr val="dk1"/>
              </a:buClr>
              <a:buSzPct val="166666"/>
              <a:buFont typeface="Arial"/>
              <a:buChar char="•"/>
            </a:pPr>
            <a:r>
              <a:rPr lang="en" sz="900">
                <a:solidFill>
                  <a:schemeClr val="dk1"/>
                </a:solidFill>
                <a:latin typeface="Verdana"/>
                <a:ea typeface="Verdana"/>
                <a:cs typeface="Verdana"/>
                <a:sym typeface="Verdana"/>
              </a:rPr>
              <a:t>The individual's waist circumference (because abdominal fat is a predictor of risk for obesity-related diseases).</a:t>
            </a:r>
          </a:p>
          <a:p>
            <a:pPr marL="774700" lvl="0" indent="-285750" rtl="0">
              <a:lnSpc>
                <a:spcPct val="115000"/>
              </a:lnSpc>
              <a:spcBef>
                <a:spcPts val="600"/>
              </a:spcBef>
              <a:spcAft>
                <a:spcPts val="600"/>
              </a:spcAft>
              <a:buClr>
                <a:schemeClr val="dk1"/>
              </a:buClr>
              <a:buSzPct val="166666"/>
              <a:buFont typeface="Arial"/>
              <a:buChar char="•"/>
            </a:pPr>
            <a:r>
              <a:rPr lang="en" sz="900">
                <a:solidFill>
                  <a:schemeClr val="dk1"/>
                </a:solidFill>
                <a:latin typeface="Verdana"/>
                <a:ea typeface="Verdana"/>
                <a:cs typeface="Verdana"/>
                <a:sym typeface="Verdana"/>
              </a:rPr>
              <a:t>Other risk factors the individual has for diseases and conditions associated with obesity (for example, high blood pressure or physical inactivity).</a:t>
            </a:r>
          </a:p>
          <a:p>
            <a:endParaRPr lang="en" sz="900">
              <a:solidFill>
                <a:schemeClr val="dk1"/>
              </a:solidFill>
              <a:latin typeface="Verdana"/>
              <a:ea typeface="Verdana"/>
              <a:cs typeface="Verdana"/>
              <a:sym typeface="Verdana"/>
            </a:endParaRPr>
          </a:p>
          <a:p>
            <a:endParaRPr lang="en" sz="9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04687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16367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t>http://www.who.int/mediacentre/factsheets/fs311/en/</a:t>
            </a:r>
          </a:p>
          <a:p>
            <a:pPr lvl="0" rtl="0">
              <a:buClr>
                <a:schemeClr val="dk1"/>
              </a:buClr>
              <a:buSzPct val="100000"/>
              <a:buFont typeface="Arial"/>
              <a:buNone/>
            </a:pPr>
            <a:r>
              <a:rPr lang="en"/>
              <a:t>http://www.cdc.gov/nchs/data/databriefs/db82.htm</a:t>
            </a:r>
          </a:p>
          <a:p>
            <a:pPr lvl="0" rtl="0">
              <a:buClr>
                <a:schemeClr val="dk1"/>
              </a:buClr>
              <a:buSzPct val="100000"/>
              <a:buFont typeface="Arial"/>
              <a:buNone/>
            </a:pPr>
            <a:r>
              <a:rPr lang="en"/>
              <a:t>http://en.wikipedia.org/wiki/Obesity_in_the_United_States</a:t>
            </a:r>
          </a:p>
          <a:p>
            <a:pPr marL="457200" lvl="0" indent="-317500" rtl="0">
              <a:buClr>
                <a:srgbClr val="000000"/>
              </a:buClr>
              <a:buSzPct val="166666"/>
              <a:buFont typeface="Arial"/>
              <a:buChar char="•"/>
            </a:pPr>
            <a:r>
              <a:rPr lang="en" sz="1400"/>
              <a:t>In 2008, 4.1 billion adults and 40 million children under age 5 yrs. were obese (WHO, 2013).</a:t>
            </a:r>
          </a:p>
          <a:p>
            <a:pPr marL="457200" lvl="0" indent="-317500" rtl="0">
              <a:buClr>
                <a:srgbClr val="000000"/>
              </a:buClr>
              <a:buSzPct val="166666"/>
              <a:buFont typeface="Arial"/>
              <a:buChar char="•"/>
            </a:pPr>
            <a:r>
              <a:rPr lang="en" sz="1400"/>
              <a:t>Worldwide obesity has doubled since 1980 (WHO, 2013).</a:t>
            </a:r>
          </a:p>
          <a:p>
            <a:endParaRPr lang="en" sz="1400"/>
          </a:p>
        </p:txBody>
      </p:sp>
    </p:spTree>
    <p:extLst>
      <p:ext uri="{BB962C8B-B14F-4D97-AF65-F5344CB8AC3E}">
        <p14:creationId xmlns:p14="http://schemas.microsoft.com/office/powerpoint/2010/main" val="99940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http://www.cdc.gov/obesity/data/adult.html</a:t>
            </a:r>
          </a:p>
          <a:p>
            <a:pPr lvl="0" rtl="0">
              <a:buNone/>
            </a:pPr>
            <a:r>
              <a:rPr lang="en"/>
              <a:t>http://www.healthypeople.gov/2010/document/html/objectives/19-02.htm</a:t>
            </a:r>
          </a:p>
          <a:p>
            <a:pPr lvl="0" rtl="0">
              <a:buNone/>
            </a:pPr>
            <a:r>
              <a:rPr lang="en" sz="1400" b="1"/>
              <a:t>‘Healthy People 2010’ campaign</a:t>
            </a:r>
            <a:r>
              <a:rPr lang="en" sz="1400"/>
              <a:t>: to reduce the proportion of population who are obese.</a:t>
            </a:r>
          </a:p>
          <a:p>
            <a:pPr lvl="0" rtl="0">
              <a:buNone/>
            </a:pPr>
            <a:r>
              <a:rPr lang="en" sz="1400"/>
              <a:t>                                                    : target was 15% by 2010.</a:t>
            </a:r>
          </a:p>
          <a:p>
            <a:endParaRPr lang="en" sz="1400"/>
          </a:p>
        </p:txBody>
      </p:sp>
    </p:spTree>
    <p:extLst>
      <p:ext uri="{BB962C8B-B14F-4D97-AF65-F5344CB8AC3E}">
        <p14:creationId xmlns:p14="http://schemas.microsoft.com/office/powerpoint/2010/main" val="402660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medicalnewstoday.com/articles/98092.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icalnewstoday.com/articles/116513.ph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i.nlm.nih.gov/pubmed?term=Allison%20DB%5bAuthor%5d&amp;cauthor=true&amp;cauthor_uid=10546692" TargetMode="External"/><Relationship Id="rId7" Type="http://schemas.openxmlformats.org/officeDocument/2006/relationships/hyperlink" Target="http://www.ncbi.nlm.nih.gov/pubmed?term=VanItallie%20TB%5bAuthor%5d&amp;cauthor=true&amp;cauthor_uid=1054669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ncbi.nlm.nih.gov/pubmed?term=Stevens%20J%5bAuthor%5d&amp;cauthor=true&amp;cauthor_uid=10546692" TargetMode="External"/><Relationship Id="rId5" Type="http://schemas.openxmlformats.org/officeDocument/2006/relationships/hyperlink" Target="http://www.ncbi.nlm.nih.gov/pubmed?term=Manson%20JE%5bAuthor%5d&amp;cauthor=true&amp;cauthor_uid=10546692" TargetMode="External"/><Relationship Id="rId4" Type="http://schemas.openxmlformats.org/officeDocument/2006/relationships/hyperlink" Target="http://www.ncbi.nlm.nih.gov/pubmed?term=Fontaine%20KR%5bAuthor%5d&amp;cauthor=true&amp;cauthor_uid=1054669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pubmed/10511607"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flrush.com/play6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260625" y="772117"/>
            <a:ext cx="7772400" cy="1238099"/>
          </a:xfrm>
          <a:prstGeom prst="rect">
            <a:avLst/>
          </a:prstGeom>
        </p:spPr>
        <p:txBody>
          <a:bodyPr lIns="91425" tIns="91425" rIns="91425" bIns="91425" anchor="b" anchorCtr="0">
            <a:noAutofit/>
          </a:bodyPr>
          <a:lstStyle/>
          <a:p>
            <a:pPr>
              <a:buNone/>
            </a:pPr>
            <a:r>
              <a:rPr lang="en" sz="9600" b="1">
                <a:solidFill>
                  <a:srgbClr val="B7B7B7"/>
                </a:solidFill>
                <a:latin typeface="Courier New"/>
                <a:ea typeface="Courier New"/>
                <a:cs typeface="Courier New"/>
                <a:sym typeface="Courier New"/>
              </a:rPr>
              <a:t>Obesity </a:t>
            </a:r>
          </a:p>
        </p:txBody>
      </p:sp>
      <p:sp>
        <p:nvSpPr>
          <p:cNvPr id="40" name="Shape 40"/>
          <p:cNvSpPr txBox="1">
            <a:spLocks noGrp="1"/>
          </p:cNvSpPr>
          <p:nvPr>
            <p:ph type="subTitle" idx="1"/>
          </p:nvPr>
        </p:nvSpPr>
        <p:spPr>
          <a:xfrm>
            <a:off x="53225" y="4037019"/>
            <a:ext cx="7772400" cy="1106400"/>
          </a:xfrm>
          <a:prstGeom prst="rect">
            <a:avLst/>
          </a:prstGeom>
        </p:spPr>
        <p:txBody>
          <a:bodyPr lIns="91425" tIns="91425" rIns="91425" bIns="91425" anchor="t" anchorCtr="0">
            <a:noAutofit/>
          </a:bodyPr>
          <a:lstStyle/>
          <a:p>
            <a:pPr lvl="0" rtl="0">
              <a:buNone/>
            </a:pPr>
            <a:r>
              <a:rPr lang="en" i="0">
                <a:solidFill>
                  <a:srgbClr val="741B47"/>
                </a:solidFill>
                <a:latin typeface="Calibri"/>
                <a:ea typeface="Calibri"/>
                <a:cs typeface="Calibri"/>
                <a:sym typeface="Calibri"/>
              </a:rPr>
              <a:t>Prachi Desai, Jacquelyn Ferrance ,Vincent Nardone, </a:t>
            </a:r>
          </a:p>
          <a:p>
            <a:pPr>
              <a:buNone/>
            </a:pPr>
            <a:r>
              <a:rPr lang="en" i="0">
                <a:solidFill>
                  <a:srgbClr val="741B47"/>
                </a:solidFill>
                <a:latin typeface="Calibri"/>
                <a:ea typeface="Calibri"/>
                <a:cs typeface="Calibri"/>
                <a:sym typeface="Calibri"/>
              </a:rPr>
              <a:t>Sylvia Rozario, and Sini Poulose</a:t>
            </a:r>
          </a:p>
        </p:txBody>
      </p:sp>
      <p:pic>
        <p:nvPicPr>
          <p:cNvPr id="41" name="Shape 41"/>
          <p:cNvPicPr preferRelativeResize="0"/>
          <p:nvPr/>
        </p:nvPicPr>
        <p:blipFill>
          <a:blip r:embed="rId3"/>
          <a:stretch>
            <a:fillRect/>
          </a:stretch>
        </p:blipFill>
        <p:spPr>
          <a:xfrm>
            <a:off x="6623800" y="1863450"/>
            <a:ext cx="2284000" cy="2087524"/>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0" y="205975"/>
            <a:ext cx="9085199" cy="857400"/>
          </a:xfrm>
          <a:prstGeom prst="rect">
            <a:avLst/>
          </a:prstGeom>
        </p:spPr>
        <p:txBody>
          <a:bodyPr lIns="91425" tIns="91425" rIns="91425" bIns="91425" anchor="ctr" anchorCtr="0">
            <a:noAutofit/>
          </a:bodyPr>
          <a:lstStyle/>
          <a:p>
            <a:pPr>
              <a:buNone/>
            </a:pPr>
            <a:r>
              <a:rPr lang="en" sz="3600"/>
              <a:t>      Obesity Trends in U.S.A.in Adults</a:t>
            </a:r>
          </a:p>
        </p:txBody>
      </p:sp>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1800" b="1"/>
              <a:t>In 1990:</a:t>
            </a:r>
          </a:p>
          <a:p>
            <a:pPr marL="457200" lvl="0" indent="-342900" rtl="0">
              <a:buClr>
                <a:schemeClr val="dk1"/>
              </a:buClr>
              <a:buSzPct val="166666"/>
              <a:buFont typeface="Arial"/>
              <a:buChar char="•"/>
            </a:pPr>
            <a:r>
              <a:rPr lang="en" sz="1800"/>
              <a:t>10 states had a prevalence of obesity less than 10%.</a:t>
            </a:r>
          </a:p>
          <a:p>
            <a:pPr marL="457200" lvl="0" indent="-342900" rtl="0">
              <a:buClr>
                <a:schemeClr val="dk1"/>
              </a:buClr>
              <a:buSzPct val="166666"/>
              <a:buFont typeface="Arial"/>
              <a:buChar char="•"/>
            </a:pPr>
            <a:r>
              <a:rPr lang="en" sz="1800"/>
              <a:t>No states had prevalence equal to or greater than 15%.</a:t>
            </a:r>
          </a:p>
          <a:p>
            <a:pPr lvl="0" rtl="0">
              <a:buNone/>
            </a:pPr>
            <a:r>
              <a:rPr lang="en" sz="1800" b="1"/>
              <a:t>In 2000:</a:t>
            </a:r>
          </a:p>
          <a:p>
            <a:pPr marL="457200" lvl="0" indent="-342900" rtl="0">
              <a:buClr>
                <a:schemeClr val="dk1"/>
              </a:buClr>
              <a:buSzPct val="166666"/>
              <a:buFont typeface="Arial"/>
              <a:buChar char="•"/>
            </a:pPr>
            <a:r>
              <a:rPr lang="en" sz="1800"/>
              <a:t>No states had a prevalence of obesity less than 10%.</a:t>
            </a:r>
          </a:p>
          <a:p>
            <a:pPr marL="457200" lvl="0" indent="-342900" rtl="0">
              <a:buClr>
                <a:schemeClr val="dk1"/>
              </a:buClr>
              <a:buSzPct val="166666"/>
              <a:buFont typeface="Arial"/>
              <a:buChar char="•"/>
            </a:pPr>
            <a:r>
              <a:rPr lang="en" sz="1800"/>
              <a:t>23 states had a prevalence between 20-24%.</a:t>
            </a:r>
          </a:p>
          <a:p>
            <a:pPr marL="457200" lvl="0" indent="-342900" rtl="0">
              <a:buClr>
                <a:schemeClr val="dk1"/>
              </a:buClr>
              <a:buSzPct val="166666"/>
              <a:buFont typeface="Arial"/>
              <a:buChar char="•"/>
            </a:pPr>
            <a:r>
              <a:rPr lang="en" sz="1800"/>
              <a:t>No states had prevalence equal to or greater than 25%.</a:t>
            </a:r>
          </a:p>
          <a:p>
            <a:pPr lvl="0" rtl="0">
              <a:buNone/>
            </a:pPr>
            <a:r>
              <a:rPr lang="en" sz="1800" b="1"/>
              <a:t>In 2010:</a:t>
            </a:r>
          </a:p>
          <a:p>
            <a:pPr marL="457200" lvl="0" indent="-342900" rtl="0">
              <a:buClr>
                <a:schemeClr val="dk1"/>
              </a:buClr>
              <a:buSzPct val="166666"/>
              <a:buFont typeface="Arial"/>
              <a:buChar char="•"/>
            </a:pPr>
            <a:r>
              <a:rPr lang="en" sz="1800"/>
              <a:t>No states had a prevalence of obesity less than 20%.</a:t>
            </a:r>
          </a:p>
          <a:p>
            <a:pPr marL="457200" lvl="0" indent="-342900" rtl="0">
              <a:buClr>
                <a:schemeClr val="dk1"/>
              </a:buClr>
              <a:buSzPct val="166666"/>
              <a:buFont typeface="Arial"/>
              <a:buChar char="•"/>
            </a:pPr>
            <a:r>
              <a:rPr lang="en" sz="1800"/>
              <a:t>36 states had prevalence equal to or greater than 25%.</a:t>
            </a:r>
          </a:p>
          <a:p>
            <a:pPr marL="457200" lvl="0" indent="-342900">
              <a:buClr>
                <a:schemeClr val="dk1"/>
              </a:buClr>
              <a:buSzPct val="166666"/>
              <a:buFont typeface="Arial"/>
              <a:buChar char="•"/>
            </a:pPr>
            <a:r>
              <a:rPr lang="en" sz="1800"/>
              <a:t>12 of those states had prevalence equal to or greater than 30%.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8350" y="94275"/>
            <a:ext cx="8967299" cy="412500"/>
          </a:xfrm>
          <a:prstGeom prst="rect">
            <a:avLst/>
          </a:prstGeom>
        </p:spPr>
        <p:txBody>
          <a:bodyPr lIns="91425" tIns="91425" rIns="91425" bIns="91425" anchor="ctr" anchorCtr="0">
            <a:noAutofit/>
          </a:bodyPr>
          <a:lstStyle/>
          <a:p>
            <a:pPr>
              <a:buNone/>
            </a:pPr>
            <a:r>
              <a:rPr lang="en" sz="3600" b="1">
                <a:solidFill>
                  <a:srgbClr val="FFFFFF"/>
                </a:solidFill>
                <a:latin typeface="Verdana"/>
                <a:ea typeface="Verdana"/>
                <a:cs typeface="Verdana"/>
                <a:sym typeface="Verdana"/>
              </a:rPr>
              <a:t>
</a:t>
            </a:r>
            <a:r>
              <a:rPr lang="en">
                <a:solidFill>
                  <a:srgbClr val="FFFFFF"/>
                </a:solidFill>
              </a:rPr>
              <a:t>Obesity Trends in USA in Adults</a:t>
            </a:r>
          </a:p>
        </p:txBody>
      </p:sp>
      <p:sp>
        <p:nvSpPr>
          <p:cNvPr id="121" name="Shape 121"/>
          <p:cNvSpPr txBox="1">
            <a:spLocks noGrp="1"/>
          </p:cNvSpPr>
          <p:nvPr>
            <p:ph type="body" idx="1"/>
          </p:nvPr>
        </p:nvSpPr>
        <p:spPr>
          <a:xfrm>
            <a:off x="-836625" y="1347000"/>
            <a:ext cx="8229600" cy="3796499"/>
          </a:xfrm>
          <a:prstGeom prst="rect">
            <a:avLst/>
          </a:prstGeom>
        </p:spPr>
        <p:txBody>
          <a:bodyPr lIns="91425" tIns="91425" rIns="91425" bIns="91425" anchor="t" anchorCtr="0">
            <a:noAutofit/>
          </a:bodyPr>
          <a:lstStyle/>
          <a:p>
            <a:pPr>
              <a:buNone/>
            </a:pPr>
            <a:r>
              <a:rPr lang="en"/>
              <a:t>
</a:t>
            </a:r>
          </a:p>
        </p:txBody>
      </p:sp>
      <p:pic>
        <p:nvPicPr>
          <p:cNvPr id="122" name="Shape 122"/>
          <p:cNvPicPr preferRelativeResize="0"/>
          <p:nvPr/>
        </p:nvPicPr>
        <p:blipFill>
          <a:blip r:embed="rId3"/>
          <a:stretch>
            <a:fillRect/>
          </a:stretch>
        </p:blipFill>
        <p:spPr>
          <a:xfrm>
            <a:off x="801275" y="1166575"/>
            <a:ext cx="7894950" cy="397692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205975"/>
            <a:ext cx="9144000" cy="857400"/>
          </a:xfrm>
          <a:prstGeom prst="rect">
            <a:avLst/>
          </a:prstGeom>
        </p:spPr>
        <p:txBody>
          <a:bodyPr lIns="91425" tIns="91425" rIns="91425" bIns="91425" anchor="ctr" anchorCtr="0">
            <a:noAutofit/>
          </a:bodyPr>
          <a:lstStyle/>
          <a:p>
            <a:pPr>
              <a:buNone/>
            </a:pPr>
            <a:r>
              <a:rPr lang="en" sz="4400">
                <a:solidFill>
                  <a:srgbClr val="FFFFFF"/>
                </a:solidFill>
                <a:latin typeface="Arial"/>
                <a:ea typeface="Arial"/>
                <a:cs typeface="Arial"/>
                <a:sym typeface="Arial"/>
              </a:rPr>
              <a:t> Obesity Trends in USA in Children</a:t>
            </a:r>
          </a:p>
        </p:txBody>
      </p:sp>
      <p:sp>
        <p:nvSpPr>
          <p:cNvPr id="128" name="Shape 128"/>
          <p:cNvSpPr txBox="1">
            <a:spLocks noGrp="1"/>
          </p:cNvSpPr>
          <p:nvPr>
            <p:ph type="body" idx="1"/>
          </p:nvPr>
        </p:nvSpPr>
        <p:spPr>
          <a:xfrm>
            <a:off x="5785700" y="1200150"/>
            <a:ext cx="3358200" cy="39434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Approximately 17% (12.5 million) children are obese in USA (NHANES, 20o8).</a:t>
            </a:r>
          </a:p>
          <a:p>
            <a:endParaRPr lang="en" sz="1800"/>
          </a:p>
          <a:p>
            <a:pPr marL="457200" lvl="0" indent="-342900" rtl="0">
              <a:buClr>
                <a:schemeClr val="dk1"/>
              </a:buClr>
              <a:buSzPct val="166666"/>
              <a:buFont typeface="Arial"/>
              <a:buChar char="•"/>
            </a:pPr>
            <a:r>
              <a:rPr lang="en" sz="1800"/>
              <a:t>Since 1980 (6%), prevalence of obesity has almost tripled (17%) in children (CDC/NCHS, 2008).</a:t>
            </a:r>
          </a:p>
          <a:p>
            <a:endParaRPr lang="en" sz="1800"/>
          </a:p>
          <a:p>
            <a:endParaRPr lang="en" sz="1800"/>
          </a:p>
          <a:p>
            <a:pPr lvl="0" rtl="0">
              <a:buClr>
                <a:srgbClr val="000000"/>
              </a:buClr>
              <a:buSzPct val="61111"/>
              <a:buFont typeface="Arial"/>
              <a:buNone/>
            </a:pPr>
            <a:r>
              <a:rPr lang="en" sz="1800"/>
              <a:t>           </a:t>
            </a:r>
          </a:p>
          <a:p>
            <a:endParaRPr lang="en" sz="1800"/>
          </a:p>
          <a:p>
            <a:endParaRPr lang="en" sz="1800"/>
          </a:p>
        </p:txBody>
      </p:sp>
      <p:pic>
        <p:nvPicPr>
          <p:cNvPr id="129" name="Shape 129"/>
          <p:cNvPicPr preferRelativeResize="0"/>
          <p:nvPr/>
        </p:nvPicPr>
        <p:blipFill>
          <a:blip r:embed="rId3"/>
          <a:stretch>
            <a:fillRect/>
          </a:stretch>
        </p:blipFill>
        <p:spPr>
          <a:xfrm>
            <a:off x="0" y="1146975"/>
            <a:ext cx="5585375" cy="3943499"/>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205975"/>
            <a:ext cx="9144000" cy="1078499"/>
          </a:xfrm>
          <a:prstGeom prst="rect">
            <a:avLst/>
          </a:prstGeom>
        </p:spPr>
        <p:txBody>
          <a:bodyPr lIns="91425" tIns="91425" rIns="91425" bIns="91425" anchor="ctr" anchorCtr="0">
            <a:noAutofit/>
          </a:bodyPr>
          <a:lstStyle/>
          <a:p>
            <a:pPr lvl="0" rtl="0">
              <a:buClr>
                <a:schemeClr val="dk1"/>
              </a:buClr>
              <a:buSzPct val="30555"/>
              <a:buFont typeface="Arial"/>
              <a:buNone/>
            </a:pPr>
            <a:r>
              <a:rPr lang="en" sz="3600">
                <a:solidFill>
                  <a:srgbClr val="FFFFFF"/>
                </a:solidFill>
                <a:latin typeface="Arial"/>
                <a:ea typeface="Arial"/>
                <a:cs typeface="Arial"/>
                <a:sym typeface="Arial"/>
              </a:rPr>
              <a:t>Obesity in USA by Geographical </a:t>
            </a:r>
            <a:r>
              <a:rPr lang="en" sz="3600">
                <a:latin typeface="Arial"/>
                <a:ea typeface="Arial"/>
                <a:cs typeface="Arial"/>
                <a:sym typeface="Arial"/>
              </a:rPr>
              <a:t>Distribution</a:t>
            </a:r>
          </a:p>
          <a:p>
            <a:pPr>
              <a:buNone/>
            </a:pPr>
            <a:r>
              <a:rPr lang="en" sz="3600">
                <a:solidFill>
                  <a:srgbClr val="FFFFFF"/>
                </a:solidFill>
                <a:latin typeface="Arial"/>
                <a:ea typeface="Arial"/>
                <a:cs typeface="Arial"/>
                <a:sym typeface="Arial"/>
              </a:rPr>
              <a:t>      </a:t>
            </a:r>
          </a:p>
        </p:txBody>
      </p:sp>
      <p:sp>
        <p:nvSpPr>
          <p:cNvPr id="135" name="Shape 13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136" name="Shape 136"/>
          <p:cNvPicPr preferRelativeResize="0"/>
          <p:nvPr/>
        </p:nvPicPr>
        <p:blipFill>
          <a:blip r:embed="rId3"/>
          <a:stretch>
            <a:fillRect/>
          </a:stretch>
        </p:blipFill>
        <p:spPr>
          <a:xfrm>
            <a:off x="0" y="1200150"/>
            <a:ext cx="5867400" cy="3943349"/>
          </a:xfrm>
          <a:prstGeom prst="rect">
            <a:avLst/>
          </a:prstGeom>
        </p:spPr>
      </p:pic>
      <p:sp>
        <p:nvSpPr>
          <p:cNvPr id="137" name="Shape 137"/>
          <p:cNvSpPr txBox="1"/>
          <p:nvPr/>
        </p:nvSpPr>
        <p:spPr>
          <a:xfrm>
            <a:off x="5867400" y="1184575"/>
            <a:ext cx="2819400" cy="3741299"/>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Highest prevalence in Louisiana (34.7%).</a:t>
            </a:r>
          </a:p>
          <a:p>
            <a:pPr marL="457200" lvl="0" indent="-342900" rtl="0">
              <a:buClr>
                <a:srgbClr val="000000"/>
              </a:buClr>
              <a:buSzPct val="100000"/>
              <a:buFont typeface="Arial"/>
              <a:buChar char="●"/>
            </a:pPr>
            <a:r>
              <a:rPr lang="en" sz="1800"/>
              <a:t>Lowest prevalence in Colorado (20.5%).</a:t>
            </a:r>
          </a:p>
          <a:p>
            <a:pPr marL="457200" lvl="0" indent="-342900" rtl="0">
              <a:buClr>
                <a:srgbClr val="000000"/>
              </a:buClr>
              <a:buSzPct val="100000"/>
              <a:buFont typeface="Arial"/>
              <a:buChar char="●"/>
            </a:pPr>
            <a:r>
              <a:rPr lang="en" sz="1800"/>
              <a:t>No states has a prevalence of obesity less than 20%.</a:t>
            </a:r>
          </a:p>
          <a:p>
            <a:pPr marL="457200" lvl="0" indent="-342900" rtl="0">
              <a:buClr>
                <a:srgbClr val="000000"/>
              </a:buClr>
              <a:buSzPct val="100000"/>
              <a:buFont typeface="Arial"/>
              <a:buChar char="●"/>
            </a:pPr>
            <a:r>
              <a:rPr lang="en" sz="1800"/>
              <a:t>Prevalence is higher in midwest (29.5%) and south (29.4%).</a:t>
            </a:r>
          </a:p>
          <a:p>
            <a:pPr marL="457200" lvl="0" indent="-342900">
              <a:buClr>
                <a:srgbClr val="000000"/>
              </a:buClr>
              <a:buSzPct val="100000"/>
              <a:buFont typeface="Arial"/>
              <a:buChar char="●"/>
            </a:pPr>
            <a:r>
              <a:rPr lang="en" sz="1800"/>
              <a:t>Prevalence is lower in Northeast (25.3%) and West (25.1%).</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58925" y="70700"/>
            <a:ext cx="9085199" cy="1037099"/>
          </a:xfrm>
          <a:prstGeom prst="rect">
            <a:avLst/>
          </a:prstGeom>
        </p:spPr>
        <p:txBody>
          <a:bodyPr lIns="91425" tIns="91425" rIns="91425" bIns="91425" anchor="ctr" anchorCtr="0">
            <a:noAutofit/>
          </a:bodyPr>
          <a:lstStyle/>
          <a:p>
            <a:pPr>
              <a:buNone/>
            </a:pPr>
            <a:r>
              <a:rPr lang="en"/>
              <a:t>    </a:t>
            </a:r>
            <a:r>
              <a:rPr lang="en" sz="3600"/>
              <a:t>Trends in prevalence of Obesity by sex</a:t>
            </a:r>
          </a:p>
        </p:txBody>
      </p:sp>
      <p:sp>
        <p:nvSpPr>
          <p:cNvPr id="143" name="Shape 143"/>
          <p:cNvSpPr txBox="1">
            <a:spLocks noGrp="1"/>
          </p:cNvSpPr>
          <p:nvPr>
            <p:ph type="body" idx="1"/>
          </p:nvPr>
        </p:nvSpPr>
        <p:spPr>
          <a:xfrm>
            <a:off x="0" y="1200150"/>
            <a:ext cx="4595700" cy="3042000"/>
          </a:xfrm>
          <a:prstGeom prst="rect">
            <a:avLst/>
          </a:prstGeom>
        </p:spPr>
        <p:txBody>
          <a:bodyPr lIns="91425" tIns="91425" rIns="91425" bIns="91425" anchor="t" anchorCtr="0">
            <a:noAutofit/>
          </a:bodyPr>
          <a:lstStyle/>
          <a:p>
            <a:endParaRPr/>
          </a:p>
        </p:txBody>
      </p:sp>
      <p:sp>
        <p:nvSpPr>
          <p:cNvPr id="144" name="Shape 144"/>
          <p:cNvSpPr txBox="1"/>
          <p:nvPr/>
        </p:nvSpPr>
        <p:spPr>
          <a:xfrm>
            <a:off x="4147800" y="1967850"/>
            <a:ext cx="3657600" cy="457200"/>
          </a:xfrm>
          <a:prstGeom prst="rect">
            <a:avLst/>
          </a:prstGeom>
        </p:spPr>
        <p:txBody>
          <a:bodyPr lIns="91425" tIns="91425" rIns="91425" bIns="91425" anchor="t" anchorCtr="0">
            <a:noAutofit/>
          </a:bodyPr>
          <a:lstStyle/>
          <a:p>
            <a:endParaRPr/>
          </a:p>
        </p:txBody>
      </p:sp>
      <p:sp>
        <p:nvSpPr>
          <p:cNvPr id="145" name="Shape 145"/>
          <p:cNvSpPr txBox="1"/>
          <p:nvPr/>
        </p:nvSpPr>
        <p:spPr>
          <a:xfrm>
            <a:off x="11158975" y="247450"/>
            <a:ext cx="3657600" cy="457200"/>
          </a:xfrm>
          <a:prstGeom prst="rect">
            <a:avLst/>
          </a:prstGeom>
        </p:spPr>
        <p:txBody>
          <a:bodyPr lIns="91425" tIns="91425" rIns="91425" bIns="91425" anchor="t" anchorCtr="0">
            <a:noAutofit/>
          </a:bodyPr>
          <a:lstStyle/>
          <a:p>
            <a:endParaRPr/>
          </a:p>
        </p:txBody>
      </p:sp>
      <p:sp>
        <p:nvSpPr>
          <p:cNvPr id="146" name="Shape 146"/>
          <p:cNvSpPr txBox="1"/>
          <p:nvPr/>
        </p:nvSpPr>
        <p:spPr>
          <a:xfrm>
            <a:off x="4736975" y="1200150"/>
            <a:ext cx="4348199" cy="3042000"/>
          </a:xfrm>
          <a:prstGeom prst="rect">
            <a:avLst/>
          </a:prstGeom>
        </p:spPr>
        <p:txBody>
          <a:bodyPr lIns="91425" tIns="91425" rIns="91425" bIns="91425" anchor="t" anchorCtr="0">
            <a:noAutofit/>
          </a:bodyPr>
          <a:lstStyle/>
          <a:p>
            <a:endParaRPr/>
          </a:p>
        </p:txBody>
      </p:sp>
      <p:pic>
        <p:nvPicPr>
          <p:cNvPr id="147" name="Shape 147"/>
          <p:cNvPicPr preferRelativeResize="0"/>
          <p:nvPr/>
        </p:nvPicPr>
        <p:blipFill>
          <a:blip r:embed="rId3"/>
          <a:stretch>
            <a:fillRect/>
          </a:stretch>
        </p:blipFill>
        <p:spPr>
          <a:xfrm>
            <a:off x="4678050" y="1200149"/>
            <a:ext cx="4465949" cy="3042000"/>
          </a:xfrm>
          <a:prstGeom prst="rect">
            <a:avLst/>
          </a:prstGeom>
        </p:spPr>
      </p:pic>
      <p:pic>
        <p:nvPicPr>
          <p:cNvPr id="148" name="Shape 148"/>
          <p:cNvPicPr preferRelativeResize="0"/>
          <p:nvPr/>
        </p:nvPicPr>
        <p:blipFill>
          <a:blip r:embed="rId4"/>
          <a:stretch>
            <a:fillRect/>
          </a:stretch>
        </p:blipFill>
        <p:spPr>
          <a:xfrm>
            <a:off x="0" y="1200150"/>
            <a:ext cx="4595700" cy="3041999"/>
          </a:xfrm>
          <a:prstGeom prst="rect">
            <a:avLst/>
          </a:prstGeom>
        </p:spPr>
      </p:pic>
      <p:sp>
        <p:nvSpPr>
          <p:cNvPr id="149" name="Shape 149"/>
          <p:cNvSpPr txBox="1"/>
          <p:nvPr/>
        </p:nvSpPr>
        <p:spPr>
          <a:xfrm>
            <a:off x="0" y="4334500"/>
            <a:ext cx="4595700" cy="812399"/>
          </a:xfrm>
          <a:prstGeom prst="rect">
            <a:avLst/>
          </a:prstGeom>
        </p:spPr>
        <p:txBody>
          <a:bodyPr lIns="91425" tIns="91425" rIns="91425" bIns="91425" anchor="t" anchorCtr="0">
            <a:noAutofit/>
          </a:bodyPr>
          <a:lstStyle/>
          <a:p>
            <a:pPr>
              <a:buNone/>
            </a:pPr>
            <a:r>
              <a:rPr lang="en" sz="1800"/>
              <a:t>Among men, obesity has increased from 27.5% (1999-2000) to 35.5% (2009-2010).</a:t>
            </a:r>
          </a:p>
        </p:txBody>
      </p:sp>
      <p:sp>
        <p:nvSpPr>
          <p:cNvPr id="150" name="Shape 150"/>
          <p:cNvSpPr txBox="1"/>
          <p:nvPr/>
        </p:nvSpPr>
        <p:spPr>
          <a:xfrm>
            <a:off x="4736975" y="4311075"/>
            <a:ext cx="4407299" cy="812399"/>
          </a:xfrm>
          <a:prstGeom prst="rect">
            <a:avLst/>
          </a:prstGeom>
        </p:spPr>
        <p:txBody>
          <a:bodyPr lIns="91425" tIns="91425" rIns="91425" bIns="91425" anchor="t" anchorCtr="0">
            <a:noAutofit/>
          </a:bodyPr>
          <a:lstStyle/>
          <a:p>
            <a:pPr>
              <a:buNone/>
            </a:pPr>
            <a:r>
              <a:rPr lang="en" sz="1800"/>
              <a:t>Among boys, obesity has increased from 14% (1999-2000) to 18.6% (2009-2010).</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0"/>
            <a:ext cx="9085199" cy="1063499"/>
          </a:xfrm>
          <a:prstGeom prst="rect">
            <a:avLst/>
          </a:prstGeom>
        </p:spPr>
        <p:txBody>
          <a:bodyPr lIns="91425" tIns="91425" rIns="91425" bIns="91425" anchor="ctr" anchorCtr="0">
            <a:noAutofit/>
          </a:bodyPr>
          <a:lstStyle/>
          <a:p>
            <a:pPr>
              <a:buNone/>
            </a:pPr>
            <a:r>
              <a:rPr lang="en" sz="4000">
                <a:solidFill>
                  <a:srgbClr val="FFFFFF"/>
                </a:solidFill>
                <a:latin typeface="Arial"/>
                <a:ea typeface="Arial"/>
                <a:cs typeface="Arial"/>
                <a:sym typeface="Arial"/>
              </a:rPr>
              <a:t>Obesity by Sex and Age among Adults</a:t>
            </a:r>
          </a:p>
        </p:txBody>
      </p:sp>
      <p:sp>
        <p:nvSpPr>
          <p:cNvPr id="156" name="Shape 1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157" name="Shape 157"/>
          <p:cNvPicPr preferRelativeResize="0"/>
          <p:nvPr/>
        </p:nvPicPr>
        <p:blipFill>
          <a:blip r:embed="rId3"/>
          <a:stretch>
            <a:fillRect/>
          </a:stretch>
        </p:blipFill>
        <p:spPr>
          <a:xfrm>
            <a:off x="0" y="1200150"/>
            <a:ext cx="6622324" cy="3725699"/>
          </a:xfrm>
          <a:prstGeom prst="rect">
            <a:avLst/>
          </a:prstGeom>
        </p:spPr>
      </p:pic>
      <p:sp>
        <p:nvSpPr>
          <p:cNvPr id="158" name="Shape 158"/>
          <p:cNvSpPr txBox="1"/>
          <p:nvPr/>
        </p:nvSpPr>
        <p:spPr>
          <a:xfrm>
            <a:off x="6622325" y="1200150"/>
            <a:ext cx="2415899" cy="3725699"/>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Overall, adults aged 40 and over are more likely to be obese than younger adults.</a:t>
            </a:r>
          </a:p>
          <a:p>
            <a:pPr marL="457200" lvl="0" indent="-342900">
              <a:buClr>
                <a:srgbClr val="000000"/>
              </a:buClr>
              <a:buSzPct val="100000"/>
              <a:buFont typeface="Arial"/>
              <a:buChar char="●"/>
            </a:pPr>
            <a:r>
              <a:rPr lang="en" sz="1800"/>
              <a:t>Among women, 42.3% of those age 60 or over are obese compared to 31.9% of those aged 20-39.</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282800"/>
            <a:ext cx="9144000" cy="1908600"/>
          </a:xfrm>
          <a:prstGeom prst="rect">
            <a:avLst/>
          </a:prstGeom>
        </p:spPr>
        <p:txBody>
          <a:bodyPr lIns="91425" tIns="91425" rIns="91425" bIns="91425" anchor="ctr" anchorCtr="0">
            <a:noAutofit/>
          </a:bodyPr>
          <a:lstStyle/>
          <a:p>
            <a:pPr>
              <a:buNone/>
            </a:pPr>
            <a:r>
              <a:rPr lang="en" sz="3600">
                <a:solidFill>
                  <a:srgbClr val="FFFFFF"/>
                </a:solidFill>
                <a:latin typeface="Arial"/>
                <a:ea typeface="Arial"/>
                <a:cs typeface="Arial"/>
                <a:sym typeface="Arial"/>
              </a:rPr>
              <a:t>  Obesity by Sex and Age among Children</a:t>
            </a:r>
          </a:p>
        </p:txBody>
      </p:sp>
      <p:sp>
        <p:nvSpPr>
          <p:cNvPr id="164" name="Shape 1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165" name="Shape 165"/>
          <p:cNvPicPr preferRelativeResize="0"/>
          <p:nvPr/>
        </p:nvPicPr>
        <p:blipFill>
          <a:blip r:embed="rId3"/>
          <a:stretch>
            <a:fillRect/>
          </a:stretch>
        </p:blipFill>
        <p:spPr>
          <a:xfrm>
            <a:off x="0" y="1200150"/>
            <a:ext cx="5486399" cy="3725700"/>
          </a:xfrm>
          <a:prstGeom prst="rect">
            <a:avLst/>
          </a:prstGeom>
        </p:spPr>
      </p:pic>
      <p:sp>
        <p:nvSpPr>
          <p:cNvPr id="166" name="Shape 166"/>
          <p:cNvSpPr txBox="1"/>
          <p:nvPr/>
        </p:nvSpPr>
        <p:spPr>
          <a:xfrm>
            <a:off x="5667875" y="1449375"/>
            <a:ext cx="3018899" cy="3004800"/>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
Higher among adolescents than pre-school aged children in both sex.</a:t>
            </a:r>
          </a:p>
          <a:p>
            <a:endParaRPr lang="en" sz="1800"/>
          </a:p>
          <a:p>
            <a:pPr marL="457200" lvl="0" indent="-342900">
              <a:buClr>
                <a:srgbClr val="000000"/>
              </a:buClr>
              <a:buSzPct val="100000"/>
              <a:buFont typeface="Arial"/>
              <a:buChar char="●"/>
            </a:pPr>
            <a:r>
              <a:rPr lang="en" sz="1800"/>
              <a:t>Higher among boys (18.6) than girls (15.0%) in overall age group).</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0" y="0"/>
            <a:ext cx="9144000" cy="1119300"/>
          </a:xfrm>
          <a:prstGeom prst="rect">
            <a:avLst/>
          </a:prstGeom>
        </p:spPr>
        <p:txBody>
          <a:bodyPr lIns="91425" tIns="91425" rIns="91425" bIns="91425" anchor="ctr" anchorCtr="0">
            <a:noAutofit/>
          </a:bodyPr>
          <a:lstStyle/>
          <a:p>
            <a:pPr>
              <a:buNone/>
            </a:pPr>
            <a:r>
              <a:rPr lang="en" sz="3600">
                <a:solidFill>
                  <a:srgbClr val="FFFFFF"/>
                </a:solidFill>
                <a:latin typeface="Arial"/>
                <a:ea typeface="Arial"/>
                <a:cs typeface="Arial"/>
                <a:sym typeface="Arial"/>
              </a:rPr>
              <a:t>        Obesity in Adolescents by Race</a:t>
            </a:r>
          </a:p>
        </p:txBody>
      </p:sp>
      <p:sp>
        <p:nvSpPr>
          <p:cNvPr id="172" name="Shape 172"/>
          <p:cNvSpPr txBox="1">
            <a:spLocks noGrp="1"/>
          </p:cNvSpPr>
          <p:nvPr>
            <p:ph type="body" idx="1"/>
          </p:nvPr>
        </p:nvSpPr>
        <p:spPr>
          <a:xfrm>
            <a:off x="4277400" y="930900"/>
            <a:ext cx="4409399" cy="3994799"/>
          </a:xfrm>
          <a:prstGeom prst="rect">
            <a:avLst/>
          </a:prstGeom>
        </p:spPr>
        <p:txBody>
          <a:bodyPr lIns="91425" tIns="91425" rIns="91425" bIns="91425" anchor="t" anchorCtr="0">
            <a:noAutofit/>
          </a:bodyPr>
          <a:lstStyle/>
          <a:p>
            <a:pPr>
              <a:buNone/>
            </a:pPr>
            <a:r>
              <a:rPr lang="en"/>
              <a:t>          </a:t>
            </a:r>
            <a:r>
              <a:rPr lang="en" sz="2400">
                <a:latin typeface="Arial"/>
                <a:ea typeface="Arial"/>
                <a:cs typeface="Arial"/>
                <a:sym typeface="Arial"/>
              </a:rPr>
              <a:t>Among Girls</a:t>
            </a:r>
          </a:p>
        </p:txBody>
      </p:sp>
      <p:pic>
        <p:nvPicPr>
          <p:cNvPr id="173" name="Shape 173"/>
          <p:cNvPicPr preferRelativeResize="0"/>
          <p:nvPr/>
        </p:nvPicPr>
        <p:blipFill>
          <a:blip r:embed="rId3"/>
          <a:stretch>
            <a:fillRect/>
          </a:stretch>
        </p:blipFill>
        <p:spPr>
          <a:xfrm>
            <a:off x="0" y="1602550"/>
            <a:ext cx="4277399" cy="3487924"/>
          </a:xfrm>
          <a:prstGeom prst="rect">
            <a:avLst/>
          </a:prstGeom>
        </p:spPr>
      </p:pic>
      <p:pic>
        <p:nvPicPr>
          <p:cNvPr id="174" name="Shape 174"/>
          <p:cNvPicPr preferRelativeResize="0"/>
          <p:nvPr/>
        </p:nvPicPr>
        <p:blipFill>
          <a:blip r:embed="rId4"/>
          <a:stretch>
            <a:fillRect/>
          </a:stretch>
        </p:blipFill>
        <p:spPr>
          <a:xfrm>
            <a:off x="4353625" y="1602550"/>
            <a:ext cx="4409400" cy="3487924"/>
          </a:xfrm>
          <a:prstGeom prst="rect">
            <a:avLst/>
          </a:prstGeom>
        </p:spPr>
      </p:pic>
      <p:sp>
        <p:nvSpPr>
          <p:cNvPr id="175" name="Shape 175"/>
          <p:cNvSpPr txBox="1"/>
          <p:nvPr/>
        </p:nvSpPr>
        <p:spPr>
          <a:xfrm>
            <a:off x="176750" y="1119300"/>
            <a:ext cx="4100699" cy="483300"/>
          </a:xfrm>
          <a:prstGeom prst="rect">
            <a:avLst/>
          </a:prstGeom>
        </p:spPr>
        <p:txBody>
          <a:bodyPr lIns="91425" tIns="91425" rIns="91425" bIns="91425" anchor="t" anchorCtr="0">
            <a:noAutofit/>
          </a:bodyPr>
          <a:lstStyle/>
          <a:p>
            <a:pPr>
              <a:buNone/>
            </a:pPr>
            <a:r>
              <a:rPr lang="en"/>
              <a:t>                        </a:t>
            </a:r>
            <a:r>
              <a:rPr lang="en" sz="2400"/>
              <a:t> Among Boys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0" y="58925"/>
            <a:ext cx="9144000" cy="1004400"/>
          </a:xfrm>
          <a:prstGeom prst="rect">
            <a:avLst/>
          </a:prstGeom>
        </p:spPr>
        <p:txBody>
          <a:bodyPr lIns="91425" tIns="91425" rIns="91425" bIns="91425" anchor="ctr" anchorCtr="0">
            <a:noAutofit/>
          </a:bodyPr>
          <a:lstStyle/>
          <a:p>
            <a:pPr>
              <a:buNone/>
            </a:pPr>
            <a:r>
              <a:rPr lang="en"/>
              <a:t>   </a:t>
            </a:r>
            <a:r>
              <a:rPr lang="en" sz="3600"/>
              <a:t>Prevalence of Obesity by Race in Adults</a:t>
            </a:r>
          </a:p>
        </p:txBody>
      </p:sp>
      <p:sp>
        <p:nvSpPr>
          <p:cNvPr id="181" name="Shape 1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
Non-Hispanic blacks has the highest age-adjusted rate of obesity (36.9%).</a:t>
            </a:r>
          </a:p>
          <a:p>
            <a:pPr marL="457200" lvl="0" indent="-381000" rtl="0">
              <a:buClr>
                <a:schemeClr val="dk1"/>
              </a:buClr>
              <a:buSzPct val="166666"/>
              <a:buFont typeface="Arial"/>
              <a:buChar char="•"/>
            </a:pPr>
            <a:r>
              <a:rPr lang="en" sz="2400"/>
              <a:t>Mexican American has the second highest rate (34.1%).</a:t>
            </a:r>
          </a:p>
          <a:p>
            <a:pPr marL="457200" lvl="0" indent="-381000" rtl="0">
              <a:buClr>
                <a:schemeClr val="dk1"/>
              </a:buClr>
              <a:buSzPct val="166666"/>
              <a:buFont typeface="Arial"/>
              <a:buChar char="•"/>
            </a:pPr>
            <a:r>
              <a:rPr lang="en" sz="2400"/>
              <a:t>Non-Hispanic whites has a rate of 26.8%.</a:t>
            </a:r>
          </a:p>
          <a:p>
            <a:pPr marL="457200" lvl="0" indent="-381000" rtl="0">
              <a:buClr>
                <a:schemeClr val="dk1"/>
              </a:buClr>
              <a:buSzPct val="166666"/>
              <a:buFont typeface="Arial"/>
              <a:buChar char="•"/>
            </a:pPr>
            <a:r>
              <a:rPr lang="en" sz="2400"/>
              <a:t>Asians has a rate of 11.%.</a:t>
            </a:r>
          </a:p>
          <a:p>
            <a:pPr marL="457200" lvl="0" indent="-381000" rtl="0">
              <a:buClr>
                <a:schemeClr val="dk1"/>
              </a:buClr>
              <a:buSzPct val="166666"/>
              <a:buFont typeface="Arial"/>
              <a:buChar char="•"/>
            </a:pPr>
            <a:r>
              <a:rPr lang="en" sz="2400"/>
              <a:t>Compared to whites, blacks has 51% and Hispanics has 21% higher rate of obesity.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000">
                <a:solidFill>
                  <a:srgbClr val="FFFFFF"/>
                </a:solidFill>
                <a:latin typeface="Arial"/>
                <a:ea typeface="Arial"/>
                <a:cs typeface="Arial"/>
                <a:sym typeface="Arial"/>
              </a:rPr>
              <a:t>Obesity by Race and Sex</a:t>
            </a:r>
          </a:p>
        </p:txBody>
      </p:sp>
      <p:sp>
        <p:nvSpPr>
          <p:cNvPr id="187" name="Shape 1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188" name="Shape 188"/>
          <p:cNvPicPr preferRelativeResize="0"/>
          <p:nvPr/>
        </p:nvPicPr>
        <p:blipFill>
          <a:blip r:embed="rId3"/>
          <a:stretch>
            <a:fillRect/>
          </a:stretch>
        </p:blipFill>
        <p:spPr>
          <a:xfrm>
            <a:off x="152400" y="1200150"/>
            <a:ext cx="6375650" cy="3725700"/>
          </a:xfrm>
          <a:prstGeom prst="rect">
            <a:avLst/>
          </a:prstGeom>
        </p:spPr>
      </p:pic>
      <p:sp>
        <p:nvSpPr>
          <p:cNvPr id="189" name="Shape 189"/>
          <p:cNvSpPr txBox="1"/>
          <p:nvPr/>
        </p:nvSpPr>
        <p:spPr>
          <a:xfrm>
            <a:off x="6528050" y="1260825"/>
            <a:ext cx="2158800" cy="3665099"/>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Black Non-Hispanic women has the highest percentage (39.2%).</a:t>
            </a:r>
          </a:p>
          <a:p>
            <a:pPr marL="457200" lvl="0" indent="-342900">
              <a:buClr>
                <a:srgbClr val="000000"/>
              </a:buClr>
              <a:buSzPct val="100000"/>
              <a:buFont typeface="Arial"/>
              <a:buChar char="●"/>
            </a:pPr>
            <a:r>
              <a:rPr lang="en" sz="1800"/>
              <a:t>White Non-Hispanic women has the lowest percentage (21.8%).</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30800" y="205978"/>
            <a:ext cx="8229600" cy="857400"/>
          </a:xfrm>
          <a:prstGeom prst="rect">
            <a:avLst/>
          </a:prstGeom>
        </p:spPr>
        <p:txBody>
          <a:bodyPr lIns="91425" tIns="91425" rIns="91425" bIns="91425" anchor="ctr" anchorCtr="0">
            <a:noAutofit/>
          </a:bodyPr>
          <a:lstStyle/>
          <a:p>
            <a:pPr>
              <a:buNone/>
            </a:pPr>
            <a:r>
              <a:rPr lang="en">
                <a:solidFill>
                  <a:srgbClr val="FFFFFF"/>
                </a:solidFill>
                <a:latin typeface="Times New Roman"/>
                <a:ea typeface="Times New Roman"/>
                <a:cs typeface="Times New Roman"/>
                <a:sym typeface="Times New Roman"/>
              </a:rPr>
              <a:t>Defining Obesity: </a:t>
            </a:r>
          </a:p>
        </p:txBody>
      </p:sp>
      <p:sp>
        <p:nvSpPr>
          <p:cNvPr id="47" name="Shape 47"/>
          <p:cNvSpPr txBox="1">
            <a:spLocks noGrp="1"/>
          </p:cNvSpPr>
          <p:nvPr>
            <p:ph type="body" idx="1"/>
          </p:nvPr>
        </p:nvSpPr>
        <p:spPr>
          <a:xfrm>
            <a:off x="457200" y="1200150"/>
            <a:ext cx="8229600" cy="3943350"/>
          </a:xfrm>
          <a:prstGeom prst="rect">
            <a:avLst/>
          </a:prstGeom>
        </p:spPr>
        <p:txBody>
          <a:bodyPr lIns="91425" tIns="91425" rIns="91425" bIns="91425" anchor="t" anchorCtr="0">
            <a:noAutofit/>
          </a:bodyPr>
          <a:lstStyle/>
          <a:p>
            <a:pPr marL="457200" lvl="0" indent="-304800" rtl="0">
              <a:buClr>
                <a:schemeClr val="dk1"/>
              </a:buClr>
              <a:buSzPct val="100000"/>
              <a:buFont typeface="Droid Serif"/>
              <a:buChar char="❏"/>
            </a:pPr>
            <a:r>
              <a:rPr lang="en" sz="1200" dirty="0">
                <a:latin typeface="Droid Serif"/>
                <a:ea typeface="Droid Serif"/>
                <a:cs typeface="Droid Serif"/>
                <a:sym typeface="Droid Serif"/>
              </a:rPr>
              <a:t>Obesity is a range of weight that are greater than what is generally considered healthy for a given height</a:t>
            </a:r>
          </a:p>
          <a:p>
            <a:pPr marL="914400" lvl="1" indent="-304800" rtl="0">
              <a:buClr>
                <a:schemeClr val="dk1"/>
              </a:buClr>
              <a:buSzPct val="100000"/>
              <a:buFont typeface="Droid Serif"/>
              <a:buChar char="❏"/>
            </a:pPr>
            <a:r>
              <a:rPr lang="en" sz="1200" dirty="0">
                <a:latin typeface="Droid Serif"/>
                <a:ea typeface="Droid Serif"/>
                <a:cs typeface="Droid Serif"/>
                <a:sym typeface="Droid Serif"/>
              </a:rPr>
              <a:t>“Too much fat”</a:t>
            </a:r>
          </a:p>
          <a:p>
            <a:pPr marL="914400" lvl="1" indent="-304800" rtl="0">
              <a:buClr>
                <a:schemeClr val="dk1"/>
              </a:buClr>
              <a:buSzPct val="100000"/>
              <a:buFont typeface="Droid Serif"/>
              <a:buChar char="❏"/>
            </a:pPr>
            <a:r>
              <a:rPr lang="en" sz="1200" dirty="0">
                <a:latin typeface="Droid Serif"/>
                <a:ea typeface="Droid Serif"/>
                <a:cs typeface="Droid Serif"/>
                <a:sym typeface="Droid Serif"/>
              </a:rPr>
              <a:t>Should not be confused as </a:t>
            </a:r>
            <a:r>
              <a:rPr lang="en" sz="1200" dirty="0" smtClean="0">
                <a:latin typeface="Droid Serif"/>
                <a:ea typeface="Droid Serif"/>
                <a:cs typeface="Droid Serif"/>
                <a:sym typeface="Droid Serif"/>
              </a:rPr>
              <a:t>overweight</a:t>
            </a:r>
            <a:endParaRPr lang="en" sz="1200" dirty="0">
              <a:latin typeface="Droid Serif"/>
              <a:ea typeface="Droid Serif"/>
              <a:cs typeface="Droid Serif"/>
              <a:sym typeface="Droid Serif"/>
            </a:endParaRPr>
          </a:p>
          <a:p>
            <a:pPr marL="457200" lvl="0" indent="-304800" rtl="0">
              <a:buClr>
                <a:schemeClr val="dk1"/>
              </a:buClr>
              <a:buSzPct val="100000"/>
              <a:buFont typeface="Droid Serif"/>
              <a:buChar char="❏"/>
            </a:pPr>
            <a:r>
              <a:rPr lang="en" sz="1200" dirty="0">
                <a:latin typeface="Droid Serif"/>
                <a:ea typeface="Droid Serif"/>
                <a:cs typeface="Droid Serif"/>
                <a:sym typeface="Droid Serif"/>
              </a:rPr>
              <a:t>BMI( Body Mass Index) measure for human body shape based on an individual's mass and </a:t>
            </a:r>
            <a:r>
              <a:rPr lang="en" sz="1200" dirty="0" smtClean="0">
                <a:latin typeface="Droid Serif"/>
                <a:ea typeface="Droid Serif"/>
                <a:cs typeface="Droid Serif"/>
                <a:sym typeface="Droid Serif"/>
              </a:rPr>
              <a:t>height</a:t>
            </a:r>
            <a:endParaRPr lang="en" sz="1200" dirty="0">
              <a:latin typeface="Droid Serif"/>
              <a:ea typeface="Droid Serif"/>
              <a:cs typeface="Droid Serif"/>
              <a:sym typeface="Droid Serif"/>
            </a:endParaRPr>
          </a:p>
          <a:p>
            <a:pPr marL="457200" lvl="0"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Health Consequences:</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Coronary heart disease</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Type 2 diabetes</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Cancers (endometrial, breast, and colon)</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Hypertension (high blood pressure)</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Stroke</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Liver and Gallbladder disease</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Sleep apnea and respiratory problems</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Osteoarthritis (a degeneration of cartilage and its underlying bone within a joint)</a:t>
            </a:r>
          </a:p>
          <a:p>
            <a:pPr marL="914400" lvl="1" indent="-304800" rtl="0">
              <a:spcBef>
                <a:spcPts val="800"/>
              </a:spcBef>
              <a:buClr>
                <a:schemeClr val="dk1"/>
              </a:buClr>
              <a:buSzPct val="100000"/>
              <a:buFont typeface="Droid Serif"/>
              <a:buChar char="❏"/>
            </a:pPr>
            <a:r>
              <a:rPr lang="en" sz="1200" dirty="0">
                <a:latin typeface="Droid Serif"/>
                <a:ea typeface="Droid Serif"/>
                <a:cs typeface="Droid Serif"/>
                <a:sym typeface="Droid Serif"/>
              </a:rPr>
              <a:t>Gynecological problems (abnormal menses, infertility)</a:t>
            </a:r>
          </a:p>
          <a:p>
            <a:endParaRPr lang="en" sz="1200" dirty="0">
              <a:latin typeface="Droid Serif"/>
              <a:ea typeface="Droid Serif"/>
              <a:cs typeface="Droid Serif"/>
              <a:sym typeface="Droid Serif"/>
            </a:endParaRPr>
          </a:p>
          <a:p>
            <a:endParaRPr lang="en" sz="1200" dirty="0">
              <a:latin typeface="Droid Serif"/>
              <a:ea typeface="Droid Serif"/>
              <a:cs typeface="Droid Serif"/>
              <a:sym typeface="Droid Serif"/>
            </a:endParaRPr>
          </a:p>
        </p:txBody>
      </p:sp>
      <p:pic>
        <p:nvPicPr>
          <p:cNvPr id="48" name="Shape 48"/>
          <p:cNvPicPr preferRelativeResize="0"/>
          <p:nvPr/>
        </p:nvPicPr>
        <p:blipFill>
          <a:blip r:embed="rId3"/>
          <a:stretch>
            <a:fillRect/>
          </a:stretch>
        </p:blipFill>
        <p:spPr>
          <a:xfrm>
            <a:off x="7315200" y="315875"/>
            <a:ext cx="1718193" cy="994175"/>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70700" y="70700"/>
            <a:ext cx="9014400" cy="1129500"/>
          </a:xfrm>
          <a:prstGeom prst="rect">
            <a:avLst/>
          </a:prstGeom>
        </p:spPr>
        <p:txBody>
          <a:bodyPr lIns="91425" tIns="91425" rIns="91425" bIns="91425" anchor="ctr" anchorCtr="0">
            <a:noAutofit/>
          </a:bodyPr>
          <a:lstStyle/>
          <a:p>
            <a:pPr>
              <a:buNone/>
            </a:pPr>
            <a:r>
              <a:rPr lang="en" sz="3600"/>
              <a:t>        Obesity and Socioeconomic Status</a:t>
            </a:r>
          </a:p>
        </p:txBody>
      </p:sp>
      <p:sp>
        <p:nvSpPr>
          <p:cNvPr id="195" name="Shape 1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Income:</a:t>
            </a:r>
          </a:p>
          <a:p>
            <a:pPr marL="457200" lvl="0" indent="-342900" rtl="0">
              <a:buClr>
                <a:schemeClr val="dk1"/>
              </a:buClr>
              <a:buSzPct val="166666"/>
              <a:buFont typeface="Arial"/>
              <a:buChar char="•"/>
            </a:pPr>
            <a:r>
              <a:rPr lang="en" sz="1800"/>
              <a:t>Among Non-Hispanic blacks and Mexicans American men, those with higher income are more likely to be obese.</a:t>
            </a:r>
          </a:p>
          <a:p>
            <a:pPr marL="457200" lvl="0" indent="-342900" rtl="0">
              <a:buClr>
                <a:schemeClr val="dk1"/>
              </a:buClr>
              <a:buSzPct val="166666"/>
              <a:buFont typeface="Arial"/>
              <a:buChar char="•"/>
            </a:pPr>
            <a:r>
              <a:rPr lang="en" sz="1800"/>
              <a:t>Women with higher income are in general less likely to be obese.</a:t>
            </a:r>
          </a:p>
          <a:p>
            <a:endParaRPr lang="en" sz="1800"/>
          </a:p>
          <a:p>
            <a:pPr lvl="0" rtl="0">
              <a:buNone/>
            </a:pPr>
            <a:r>
              <a:rPr lang="en" sz="2400"/>
              <a:t>Education level:</a:t>
            </a:r>
          </a:p>
          <a:p>
            <a:pPr marL="457200" lvl="0" indent="-342900" rtl="0">
              <a:buClr>
                <a:schemeClr val="dk1"/>
              </a:buClr>
              <a:buSzPct val="166666"/>
              <a:buFont typeface="Arial"/>
              <a:buChar char="•"/>
            </a:pPr>
            <a:r>
              <a:rPr lang="en" sz="1800"/>
              <a:t>No significant relationship between obesity and education level in young men.</a:t>
            </a:r>
          </a:p>
          <a:p>
            <a:pPr marL="457200" lvl="0" indent="-342900">
              <a:buClr>
                <a:schemeClr val="dk1"/>
              </a:buClr>
              <a:buSzPct val="166666"/>
              <a:buFont typeface="Arial"/>
              <a:buChar char="•"/>
            </a:pPr>
            <a:r>
              <a:rPr lang="en" sz="1800"/>
              <a:t>Women with college degree are less likely to be obese.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000">
                <a:solidFill>
                  <a:srgbClr val="FFFFFF"/>
                </a:solidFill>
                <a:latin typeface="Arial"/>
                <a:ea typeface="Arial"/>
                <a:cs typeface="Arial"/>
                <a:sym typeface="Arial"/>
              </a:rPr>
              <a:t>Obesity by race, gender and income </a:t>
            </a:r>
          </a:p>
        </p:txBody>
      </p:sp>
      <p:sp>
        <p:nvSpPr>
          <p:cNvPr id="201" name="Shape 2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202" name="Shape 202"/>
          <p:cNvPicPr preferRelativeResize="0"/>
          <p:nvPr/>
        </p:nvPicPr>
        <p:blipFill>
          <a:blip r:embed="rId3"/>
          <a:stretch>
            <a:fillRect/>
          </a:stretch>
        </p:blipFill>
        <p:spPr>
          <a:xfrm>
            <a:off x="0" y="1200150"/>
            <a:ext cx="9085074" cy="3943350"/>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08" name="Shape 2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209" name="Shape 209"/>
          <p:cNvPicPr preferRelativeResize="0"/>
          <p:nvPr/>
        </p:nvPicPr>
        <p:blipFill>
          <a:blip r:embed="rId3"/>
          <a:stretch>
            <a:fillRect/>
          </a:stretch>
        </p:blipFill>
        <p:spPr>
          <a:xfrm>
            <a:off x="542050" y="1200150"/>
            <a:ext cx="3690423" cy="3725699"/>
          </a:xfrm>
          <a:prstGeom prst="rect">
            <a:avLst/>
          </a:prstGeom>
          <a:noFill/>
          <a:ln>
            <a:noFill/>
          </a:ln>
        </p:spPr>
      </p:pic>
      <p:pic>
        <p:nvPicPr>
          <p:cNvPr id="210" name="Shape 210"/>
          <p:cNvPicPr preferRelativeResize="0"/>
          <p:nvPr/>
        </p:nvPicPr>
        <p:blipFill>
          <a:blip r:embed="rId4"/>
          <a:stretch>
            <a:fillRect/>
          </a:stretch>
        </p:blipFill>
        <p:spPr>
          <a:xfrm>
            <a:off x="4442825" y="1200150"/>
            <a:ext cx="4701175" cy="38512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latin typeface="Times New Roman"/>
                <a:ea typeface="Times New Roman"/>
                <a:cs typeface="Times New Roman"/>
                <a:sym typeface="Times New Roman"/>
              </a:rPr>
              <a:t>Morbidity</a:t>
            </a:r>
          </a:p>
        </p:txBody>
      </p:sp>
      <p:sp>
        <p:nvSpPr>
          <p:cNvPr id="216" name="Shape 216"/>
          <p:cNvSpPr txBox="1">
            <a:spLocks noGrp="1"/>
          </p:cNvSpPr>
          <p:nvPr>
            <p:ph type="body" idx="1"/>
          </p:nvPr>
        </p:nvSpPr>
        <p:spPr>
          <a:xfrm>
            <a:off x="48275" y="1172100"/>
            <a:ext cx="9225299" cy="3936899"/>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b="1">
                <a:latin typeface="Droid Serif"/>
                <a:ea typeface="Droid Serif"/>
                <a:cs typeface="Droid Serif"/>
                <a:sym typeface="Droid Serif"/>
              </a:rPr>
              <a:t>Morbidity</a:t>
            </a:r>
          </a:p>
          <a:p>
            <a:pPr lvl="0" rtl="0">
              <a:lnSpc>
                <a:spcPct val="115000"/>
              </a:lnSpc>
              <a:spcBef>
                <a:spcPts val="0"/>
              </a:spcBef>
              <a:buNone/>
            </a:pPr>
            <a:r>
              <a:rPr lang="en" sz="1800">
                <a:latin typeface="Droid Serif"/>
                <a:ea typeface="Droid Serif"/>
                <a:cs typeface="Droid Serif"/>
                <a:sym typeface="Droid Serif"/>
              </a:rPr>
              <a:t>Overweight children and adolescents are at increased risk for future adverse health effects, including the following:</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Increased prevalence of traditional cardiovascular risk factors such as hypertension, hyperlipidemia, and DM.</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Poor school performance, tobacco use, alcohol use, premature</a:t>
            </a:r>
          </a:p>
          <a:p>
            <a:pPr lvl="0" rtl="0">
              <a:lnSpc>
                <a:spcPct val="115000"/>
              </a:lnSpc>
              <a:spcBef>
                <a:spcPts val="0"/>
              </a:spcBef>
              <a:buNone/>
            </a:pPr>
            <a:r>
              <a:rPr lang="en" sz="1800">
                <a:latin typeface="Droid Serif"/>
                <a:ea typeface="Droid Serif"/>
                <a:cs typeface="Droid Serif"/>
                <a:sym typeface="Droid Serif"/>
              </a:rPr>
              <a:t>        sexual behavior, and poor diet.</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Other associated health conditions, such as asthma,</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hepatic steatosis, sleep apnea, stroke, some cancers</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(breast, colon, and kidney), renal insufficiency, musculoskeletal</a:t>
            </a:r>
          </a:p>
          <a:p>
            <a:pPr lvl="0" rtl="0">
              <a:lnSpc>
                <a:spcPct val="115000"/>
              </a:lnSpc>
              <a:spcBef>
                <a:spcPts val="0"/>
              </a:spcBef>
              <a:buNone/>
            </a:pPr>
            <a:r>
              <a:rPr lang="en" sz="1800">
                <a:latin typeface="Droid Serif"/>
                <a:ea typeface="Droid Serif"/>
                <a:cs typeface="Droid Serif"/>
                <a:sym typeface="Droid Serif"/>
              </a:rPr>
              <a:t>         disorders, and gallbladder disease.</a:t>
            </a:r>
          </a:p>
          <a:p>
            <a:pPr lvl="0" rtl="0">
              <a:lnSpc>
                <a:spcPct val="115000"/>
              </a:lnSpc>
              <a:spcBef>
                <a:spcPts val="700"/>
              </a:spcBef>
              <a:buNone/>
            </a:pPr>
            <a:r>
              <a:rPr lang="en" sz="1000" b="1">
                <a:latin typeface="Droid Serif"/>
                <a:ea typeface="Droid Serif"/>
                <a:cs typeface="Droid Serif"/>
                <a:sym typeface="Droid Serif"/>
              </a:rPr>
              <a:t>                                       Heart Disease and Stroke Statistics—2014 Update: Chapter 6</a:t>
            </a:r>
          </a:p>
          <a:p>
            <a:endParaRPr lang="en" sz="1000" b="1">
              <a:latin typeface="Droid Serif"/>
              <a:ea typeface="Droid Serif"/>
              <a:cs typeface="Droid Serif"/>
              <a:sym typeface="Droid Serif"/>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22" name="Shape 222"/>
          <p:cNvSpPr txBox="1">
            <a:spLocks noGrp="1"/>
          </p:cNvSpPr>
          <p:nvPr>
            <p:ph type="body" idx="1"/>
          </p:nvPr>
        </p:nvSpPr>
        <p:spPr>
          <a:xfrm>
            <a:off x="457200" y="1200150"/>
            <a:ext cx="8340600" cy="3943199"/>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100000"/>
              <a:buFont typeface="Georgia"/>
              <a:buChar char="❏"/>
            </a:pPr>
            <a:r>
              <a:rPr lang="en" sz="1800">
                <a:solidFill>
                  <a:srgbClr val="000000"/>
                </a:solidFill>
              </a:rPr>
              <a:t>Data from 4 Finnish cohort studies examining childhood  and adult BMI </a:t>
            </a:r>
            <a:r>
              <a:rPr lang="en" sz="1800">
                <a:solidFill>
                  <a:srgbClr val="000000"/>
                </a:solidFill>
                <a:latin typeface="Droid Serif"/>
                <a:ea typeface="Droid Serif"/>
                <a:cs typeface="Droid Serif"/>
                <a:sym typeface="Droid Serif"/>
              </a:rPr>
              <a:t>with a mean follow-up of 23 years found that overweight or obese children who remained obese in adulthood had increased risks of the following risk factors</a:t>
            </a:r>
          </a:p>
          <a:p>
            <a:pPr lvl="0" rtl="0">
              <a:lnSpc>
                <a:spcPct val="115000"/>
              </a:lnSpc>
              <a:spcBef>
                <a:spcPts val="0"/>
              </a:spcBef>
              <a:buNone/>
            </a:pPr>
            <a:r>
              <a:rPr lang="en" sz="1800">
                <a:solidFill>
                  <a:srgbClr val="000000"/>
                </a:solidFill>
                <a:latin typeface="Droid Serif"/>
                <a:ea typeface="Droid Serif"/>
                <a:cs typeface="Droid Serif"/>
                <a:sym typeface="Droid Serif"/>
              </a:rPr>
              <a:t>       type 2 DM, hypertension,</a:t>
            </a:r>
          </a:p>
          <a:p>
            <a:pPr lvl="0" rtl="0">
              <a:lnSpc>
                <a:spcPct val="115000"/>
              </a:lnSpc>
              <a:spcBef>
                <a:spcPts val="0"/>
              </a:spcBef>
              <a:buNone/>
            </a:pPr>
            <a:r>
              <a:rPr lang="en" sz="1800">
                <a:solidFill>
                  <a:srgbClr val="000000"/>
                </a:solidFill>
                <a:latin typeface="Droid Serif"/>
                <a:ea typeface="Droid Serif"/>
                <a:cs typeface="Droid Serif"/>
                <a:sym typeface="Droid Serif"/>
              </a:rPr>
              <a:t>       dyslipidemia, and carotid atherosclerosis. </a:t>
            </a:r>
          </a:p>
          <a:p>
            <a:endParaRPr lang="en" sz="1800">
              <a:solidFill>
                <a:srgbClr val="000000"/>
              </a:solidFill>
              <a:latin typeface="Droid Serif"/>
              <a:ea typeface="Droid Serif"/>
              <a:cs typeface="Droid Serif"/>
              <a:sym typeface="Droid Serif"/>
            </a:endParaRPr>
          </a:p>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The CARDIA study showed that young adults who were overweight or obese had lower health-related quality of life than normal-weight participants 20 years later. </a:t>
            </a:r>
          </a:p>
          <a:p>
            <a:pPr lvl="0" rtl="0">
              <a:lnSpc>
                <a:spcPct val="115000"/>
              </a:lnSpc>
              <a:spcBef>
                <a:spcPts val="700"/>
              </a:spcBef>
              <a:buClr>
                <a:srgbClr val="000000"/>
              </a:buClr>
              <a:buSzPct val="110000"/>
              <a:buFont typeface="Arial"/>
              <a:buNone/>
            </a:pPr>
            <a:r>
              <a:rPr lang="en" sz="1000" b="1">
                <a:solidFill>
                  <a:srgbClr val="000000"/>
                </a:solidFill>
                <a:latin typeface="Arial"/>
                <a:ea typeface="Arial"/>
                <a:cs typeface="Arial"/>
                <a:sym typeface="Arial"/>
              </a:rPr>
              <a:t>                              Heart Disease and Stroke Statistics—2014 Update: Chapter 6</a:t>
            </a:r>
          </a:p>
          <a:p>
            <a:endParaRPr lang="en" sz="1000" b="1">
              <a:solidFill>
                <a:srgbClr val="000000"/>
              </a:solidFill>
              <a:latin typeface="Arial"/>
              <a:ea typeface="Arial"/>
              <a:cs typeface="Arial"/>
              <a:sym typeface="Arial"/>
            </a:endParaRPr>
          </a:p>
          <a:p>
            <a:endParaRPr lang="en" sz="1000" b="1">
              <a:solidFill>
                <a:srgbClr val="000000"/>
              </a:solidFill>
              <a:latin typeface="Arial"/>
              <a:ea typeface="Arial"/>
              <a:cs typeface="Arial"/>
              <a:sym typeface="Arial"/>
            </a:endParaRPr>
          </a:p>
          <a:p>
            <a:endParaRPr lang="en" sz="1000" b="1">
              <a:solidFill>
                <a:srgbClr val="000000"/>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28" name="Shape 228"/>
          <p:cNvSpPr txBox="1">
            <a:spLocks noGrp="1"/>
          </p:cNvSpPr>
          <p:nvPr>
            <p:ph type="body" idx="1"/>
          </p:nvPr>
        </p:nvSpPr>
        <p:spPr>
          <a:xfrm>
            <a:off x="457200" y="1200150"/>
            <a:ext cx="8772299" cy="4279499"/>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
Among 68 070 participants across multiple NHANES surveys, the decline in BP in recent birth cohorts is slowing, mediated by BMI.</a:t>
            </a:r>
          </a:p>
          <a:p>
            <a:endParaRPr lang="en" sz="1800">
              <a:solidFill>
                <a:srgbClr val="000000"/>
              </a:solidFill>
              <a:latin typeface="Droid Serif"/>
              <a:ea typeface="Droid Serif"/>
              <a:cs typeface="Droid Serif"/>
              <a:sym typeface="Droid Serif"/>
            </a:endParaRPr>
          </a:p>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A systematic review of prospective studies examining overweight and obesity as predictors of major stroke subtypes in &gt;2 million participants over ≥4 years </a:t>
            </a:r>
          </a:p>
          <a:p>
            <a:pPr lvl="0" rtl="0">
              <a:lnSpc>
                <a:spcPct val="115000"/>
              </a:lnSpc>
              <a:spcBef>
                <a:spcPts val="0"/>
              </a:spcBef>
              <a:buNone/>
            </a:pPr>
            <a:r>
              <a:rPr lang="en" sz="1800">
                <a:solidFill>
                  <a:srgbClr val="000000"/>
                </a:solidFill>
                <a:latin typeface="Droid Serif"/>
                <a:ea typeface="Droid Serif"/>
                <a:cs typeface="Droid Serif"/>
                <a:sym typeface="Droid Serif"/>
              </a:rPr>
              <a:t>        adjusted RR for ischemic stroke of 1.22 in overweight individuals </a:t>
            </a:r>
          </a:p>
          <a:p>
            <a:pPr lvl="0" rtl="0">
              <a:lnSpc>
                <a:spcPct val="100000"/>
              </a:lnSpc>
              <a:spcBef>
                <a:spcPts val="0"/>
              </a:spcBef>
              <a:buNone/>
            </a:pPr>
            <a:r>
              <a:rPr lang="en" sz="1800">
                <a:solidFill>
                  <a:srgbClr val="000000"/>
                </a:solidFill>
                <a:latin typeface="Droid Serif"/>
                <a:ea typeface="Droid Serif"/>
                <a:cs typeface="Droid Serif"/>
                <a:sym typeface="Droid Serif"/>
              </a:rPr>
              <a:t>       RR of 1.64 for obese individuals relative to normal weight individuals.                           RRs for hemorrhagic stroke were 1.01  and 1.24 for overweight and obese individuals, respectively. </a:t>
            </a:r>
          </a:p>
          <a:p>
            <a:pPr lvl="0" rtl="0">
              <a:lnSpc>
                <a:spcPct val="115000"/>
              </a:lnSpc>
              <a:spcBef>
                <a:spcPts val="0"/>
              </a:spcBef>
              <a:buNone/>
            </a:pPr>
            <a:r>
              <a:rPr lang="en" sz="1000" b="1">
                <a:latin typeface="Droid Serif"/>
                <a:ea typeface="Droid Serif"/>
                <a:cs typeface="Droid Serif"/>
                <a:sym typeface="Droid Serif"/>
              </a:rPr>
              <a:t>                                     Heart Disease and Stroke Statistics—2014 Update: Chapter 6</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351C75"/>
                </a:solidFill>
              </a:rPr>
              <a:t> </a:t>
            </a:r>
            <a:r>
              <a:rPr lang="en" sz="1800">
                <a:solidFill>
                  <a:srgbClr val="000000"/>
                </a:solidFill>
              </a:rPr>
              <a:t> </a:t>
            </a:r>
            <a:r>
              <a:rPr lang="en" sz="1800">
                <a:solidFill>
                  <a:srgbClr val="000000"/>
                </a:solidFill>
                <a:latin typeface="Droid Serif"/>
                <a:ea typeface="Droid Serif"/>
                <a:cs typeface="Droid Serif"/>
                <a:sym typeface="Droid Serif"/>
              </a:rPr>
              <a:t>  These risks was graded with increasing BMI and were independent of age, lifestyle, and other cardiovascular risk   factors.</a:t>
            </a:r>
          </a:p>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A recent meta-analysis of 15 prospective studies </a:t>
            </a:r>
          </a:p>
          <a:p>
            <a:pPr lvl="0" rtl="0">
              <a:lnSpc>
                <a:spcPct val="115000"/>
              </a:lnSpc>
              <a:spcBef>
                <a:spcPts val="0"/>
              </a:spcBef>
              <a:buNone/>
            </a:pPr>
            <a:r>
              <a:rPr lang="en" sz="1800">
                <a:solidFill>
                  <a:srgbClr val="000000"/>
                </a:solidFill>
                <a:latin typeface="Droid Serif"/>
                <a:ea typeface="Droid Serif"/>
                <a:cs typeface="Droid Serif"/>
                <a:sym typeface="Droid Serif"/>
              </a:rPr>
              <a:t>     Increased risk for Alzheimer disease or vascular dementia and any                  dementia was 1.35 and 1.26 for overweight, respectively, and 2.04 and 1.64 for obesity,respectively. </a:t>
            </a:r>
          </a:p>
          <a:p>
            <a:pPr lvl="0" rtl="0">
              <a:lnSpc>
                <a:spcPct val="115000"/>
              </a:lnSpc>
              <a:spcBef>
                <a:spcPts val="0"/>
              </a:spcBef>
              <a:buNone/>
            </a:pPr>
            <a:r>
              <a:rPr lang="en" sz="1800">
                <a:solidFill>
                  <a:srgbClr val="000000"/>
                </a:solidFill>
                <a:latin typeface="Droid Serif"/>
                <a:ea typeface="Droid Serif"/>
                <a:cs typeface="Droid Serif"/>
                <a:sym typeface="Droid Serif"/>
              </a:rPr>
              <a:t>The inclusion of obesity in dementia forecast models increases the estimated prevalence of dementia through 2050 by 9% in the United States and 19% in China.</a:t>
            </a:r>
          </a:p>
          <a:p>
            <a:pPr lvl="0" rtl="0">
              <a:buNone/>
            </a:pPr>
            <a:r>
              <a:rPr lang="en" sz="1000" b="1">
                <a:latin typeface="Droid Serif"/>
                <a:ea typeface="Droid Serif"/>
                <a:cs typeface="Droid Serif"/>
                <a:sym typeface="Droid Serif"/>
              </a:rPr>
              <a:t>                                             Heart Disease and Stroke Statistics—2014 Update: Chapter 6</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40" name="Shape 240"/>
          <p:cNvSpPr txBox="1">
            <a:spLocks noGrp="1"/>
          </p:cNvSpPr>
          <p:nvPr>
            <p:ph type="body" idx="1"/>
          </p:nvPr>
        </p:nvSpPr>
        <p:spPr>
          <a:xfrm>
            <a:off x="457200" y="1200150"/>
            <a:ext cx="8566800" cy="3943199"/>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100000"/>
              <a:buFont typeface="Georgia"/>
              <a:buChar char="❏"/>
            </a:pPr>
            <a:r>
              <a:rPr lang="en" sz="1800">
                <a:solidFill>
                  <a:srgbClr val="000000"/>
                </a:solidFill>
              </a:rPr>
              <a:t>Ten-year follow-up data from the Swedish Obese Subjects intervention </a:t>
            </a:r>
            <a:r>
              <a:rPr lang="en" sz="1800">
                <a:solidFill>
                  <a:srgbClr val="000000"/>
                </a:solidFill>
                <a:latin typeface="Droid Serif"/>
                <a:ea typeface="Droid Serif"/>
                <a:cs typeface="Droid Serif"/>
                <a:sym typeface="Droid Serif"/>
              </a:rPr>
              <a:t>study indicated that to maintain a favorable effect on cardiovascular risk factors, more than the short term goal of 5% weight loss is needed to overcome secular trends and aging effects.</a:t>
            </a:r>
          </a:p>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One study, using NCI Surveillance, Epidemiology, and End Results (SEER) data, estimated that in 2007 in the United States, about 34,000 new cases of cancer in men (4 percent) and 50,500 in women (7 percent) were due to obesity. The percentage of cases attributed to obesity varied widely for different cancer types but was as high as 40 percent for some cancers, particularly endometrial cancer and esophageal adenocarcinoma.</a:t>
            </a:r>
          </a:p>
          <a:p>
            <a:endParaRPr lang="en" sz="1800">
              <a:solidFill>
                <a:srgbClr val="000000"/>
              </a:solidFill>
              <a:latin typeface="Droid Serif"/>
              <a:ea typeface="Droid Serif"/>
              <a:cs typeface="Droid Serif"/>
              <a:sym typeface="Droid Serif"/>
            </a:endParaRPr>
          </a:p>
        </p:txBody>
      </p:sp>
      <p:pic>
        <p:nvPicPr>
          <p:cNvPr id="241" name="Shape 241"/>
          <p:cNvPicPr preferRelativeResize="0"/>
          <p:nvPr/>
        </p:nvPicPr>
        <p:blipFill>
          <a:blip r:embed="rId3"/>
          <a:stretch>
            <a:fillRect/>
          </a:stretch>
        </p:blipFill>
        <p:spPr>
          <a:xfrm>
            <a:off x="5724900" y="4347000"/>
            <a:ext cx="3419099" cy="796500"/>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47" name="Shape 2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A projection of the future health and economic burden of obesity in 2030 estimated that continuation of existing trends in obesity will lead to about 500,000 additional cases of cancer in the United States by 2030. </a:t>
            </a:r>
          </a:p>
          <a:p>
            <a:pPr marL="457200" lvl="0" indent="-342900" rtl="0">
              <a:lnSpc>
                <a:spcPct val="115000"/>
              </a:lnSpc>
              <a:spcBef>
                <a:spcPts val="0"/>
              </a:spcBef>
              <a:buClr>
                <a:srgbClr val="000000"/>
              </a:buClr>
              <a:buSzPct val="100000"/>
              <a:buFont typeface="Droid Serif"/>
              <a:buChar char="❏"/>
            </a:pPr>
            <a:r>
              <a:rPr lang="en" sz="1800">
                <a:solidFill>
                  <a:srgbClr val="000000"/>
                </a:solidFill>
                <a:latin typeface="Droid Serif"/>
                <a:ea typeface="Droid Serif"/>
                <a:cs typeface="Droid Serif"/>
                <a:sym typeface="Droid Serif"/>
              </a:rPr>
              <a:t>This analysis also found that if every adult reduced their BMI by 1 percent, which would be equivalent to a weight loss of roughly 1 kg (or 2.2 lbs) for an adult of average weight, this would prevent the increase in the number of cancer cases and actually result in the </a:t>
            </a:r>
            <a:r>
              <a:rPr lang="en" sz="1800" i="1">
                <a:solidFill>
                  <a:srgbClr val="000000"/>
                </a:solidFill>
                <a:latin typeface="Droid Serif"/>
                <a:ea typeface="Droid Serif"/>
                <a:cs typeface="Droid Serif"/>
                <a:sym typeface="Droid Serif"/>
              </a:rPr>
              <a:t>avoidance</a:t>
            </a:r>
            <a:r>
              <a:rPr lang="en" sz="1800">
                <a:solidFill>
                  <a:srgbClr val="000000"/>
                </a:solidFill>
                <a:latin typeface="Droid Serif"/>
                <a:ea typeface="Droid Serif"/>
                <a:cs typeface="Droid Serif"/>
                <a:sym typeface="Droid Serif"/>
              </a:rPr>
              <a:t> of about 100,000 new cases of cancer</a:t>
            </a:r>
          </a:p>
          <a:p>
            <a:endParaRPr lang="en" sz="1800">
              <a:solidFill>
                <a:srgbClr val="000000"/>
              </a:solidFill>
              <a:latin typeface="Droid Serif"/>
              <a:ea typeface="Droid Serif"/>
              <a:cs typeface="Droid Serif"/>
              <a:sym typeface="Droid Serif"/>
            </a:endParaRPr>
          </a:p>
        </p:txBody>
      </p:sp>
      <p:pic>
        <p:nvPicPr>
          <p:cNvPr id="248" name="Shape 248"/>
          <p:cNvPicPr preferRelativeResize="0"/>
          <p:nvPr/>
        </p:nvPicPr>
        <p:blipFill>
          <a:blip r:embed="rId3"/>
          <a:stretch>
            <a:fillRect/>
          </a:stretch>
        </p:blipFill>
        <p:spPr>
          <a:xfrm>
            <a:off x="3544575" y="4435000"/>
            <a:ext cx="5332274" cy="537125"/>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54" name="Shape 254"/>
          <p:cNvSpPr txBox="1">
            <a:spLocks noGrp="1"/>
          </p:cNvSpPr>
          <p:nvPr>
            <p:ph type="body" idx="1"/>
          </p:nvPr>
        </p:nvSpPr>
        <p:spPr>
          <a:xfrm>
            <a:off x="457200" y="11239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spcAft>
                <a:spcPts val="1000"/>
              </a:spcAft>
              <a:buClr>
                <a:srgbClr val="000000"/>
              </a:buClr>
              <a:buSzPct val="100000"/>
              <a:buFont typeface="Droid Serif"/>
              <a:buChar char="❏"/>
            </a:pPr>
            <a:r>
              <a:rPr lang="en" sz="1800" b="1">
                <a:solidFill>
                  <a:srgbClr val="000000"/>
                </a:solidFill>
                <a:latin typeface="Droid Serif"/>
                <a:ea typeface="Droid Serif"/>
                <a:cs typeface="Droid Serif"/>
                <a:sym typeface="Droid Serif"/>
              </a:rPr>
              <a:t>Bone and cartilage degeneration (Osteoarthritis)</a:t>
            </a:r>
          </a:p>
          <a:p>
            <a:pPr lvl="0" rtl="0">
              <a:lnSpc>
                <a:spcPct val="115000"/>
              </a:lnSpc>
              <a:spcBef>
                <a:spcPts val="0"/>
              </a:spcBef>
              <a:spcAft>
                <a:spcPts val="1000"/>
              </a:spcAft>
              <a:buNone/>
            </a:pPr>
            <a:r>
              <a:rPr lang="en" sz="1800">
                <a:solidFill>
                  <a:srgbClr val="000000"/>
                </a:solidFill>
                <a:latin typeface="Droid Serif"/>
                <a:ea typeface="Droid Serif"/>
                <a:cs typeface="Droid Serif"/>
                <a:sym typeface="Droid Serif"/>
              </a:rPr>
              <a:t>       Obesity is an important risk factor for osteoarthritis (Knee Joint)</a:t>
            </a:r>
          </a:p>
          <a:p>
            <a:pPr marL="457200" lvl="0" indent="-342900" rtl="0">
              <a:lnSpc>
                <a:spcPct val="115000"/>
              </a:lnSpc>
              <a:spcBef>
                <a:spcPts val="0"/>
              </a:spcBef>
              <a:spcAft>
                <a:spcPts val="1000"/>
              </a:spcAft>
              <a:buClr>
                <a:schemeClr val="dk1"/>
              </a:buClr>
              <a:buSzPct val="100000"/>
              <a:buFont typeface="Droid Serif"/>
              <a:buChar char="❏"/>
            </a:pPr>
            <a:r>
              <a:rPr lang="en" sz="1800" b="1">
                <a:solidFill>
                  <a:srgbClr val="000000"/>
                </a:solidFill>
                <a:latin typeface="Droid Serif"/>
                <a:ea typeface="Droid Serif"/>
                <a:cs typeface="Droid Serif"/>
                <a:sym typeface="Droid Serif"/>
              </a:rPr>
              <a:t>Gallbladder disease</a:t>
            </a:r>
          </a:p>
          <a:p>
            <a:pPr marL="457200" lvl="0" indent="-342900" rtl="0">
              <a:lnSpc>
                <a:spcPct val="115000"/>
              </a:lnSpc>
              <a:spcBef>
                <a:spcPts val="0"/>
              </a:spcBef>
              <a:spcAft>
                <a:spcPts val="1000"/>
              </a:spcAft>
              <a:buClr>
                <a:schemeClr val="dk1"/>
              </a:buClr>
              <a:buSzPct val="100000"/>
              <a:buFont typeface="Droid Serif"/>
              <a:buChar char="❏"/>
            </a:pPr>
            <a:r>
              <a:rPr lang="en" sz="1800" b="1">
                <a:solidFill>
                  <a:srgbClr val="351C75"/>
                </a:solidFill>
                <a:latin typeface="Droid Serif"/>
                <a:ea typeface="Droid Serif"/>
                <a:cs typeface="Droid Serif"/>
                <a:sym typeface="Droid Serif"/>
              </a:rPr>
              <a:t>S</a:t>
            </a:r>
            <a:r>
              <a:rPr lang="en" sz="1800" b="1">
                <a:solidFill>
                  <a:srgbClr val="000000"/>
                </a:solidFill>
                <a:latin typeface="Droid Serif"/>
                <a:ea typeface="Droid Serif"/>
                <a:cs typeface="Droid Serif"/>
                <a:sym typeface="Droid Serif"/>
              </a:rPr>
              <a:t>everal cancers</a:t>
            </a:r>
          </a:p>
          <a:p>
            <a:pPr lvl="0" rtl="0">
              <a:lnSpc>
                <a:spcPct val="115000"/>
              </a:lnSpc>
              <a:spcBef>
                <a:spcPts val="0"/>
              </a:spcBef>
              <a:spcAft>
                <a:spcPts val="1000"/>
              </a:spcAft>
              <a:buClr>
                <a:srgbClr val="000000"/>
              </a:buClr>
              <a:buSzPct val="61111"/>
              <a:buFont typeface="Arial"/>
              <a:buNone/>
            </a:pPr>
            <a:r>
              <a:rPr lang="en" sz="1800">
                <a:solidFill>
                  <a:srgbClr val="000000"/>
                </a:solidFill>
                <a:latin typeface="Droid Serif"/>
                <a:ea typeface="Droid Serif"/>
                <a:cs typeface="Droid Serif"/>
                <a:sym typeface="Droid Serif"/>
              </a:rPr>
              <a:t>    In 2002, approximately 41,000 new cases of cancer in the USA were t thought to be due to obesity. In other words, about 3.2% of all new cancers are linked to obesity (Polednak AP. </a:t>
            </a:r>
          </a:p>
          <a:p>
            <a:pPr lvl="0" rtl="0">
              <a:lnSpc>
                <a:spcPct val="115000"/>
              </a:lnSpc>
              <a:spcBef>
                <a:spcPts val="0"/>
              </a:spcBef>
              <a:spcAft>
                <a:spcPts val="1000"/>
              </a:spcAft>
              <a:buClr>
                <a:srgbClr val="000000"/>
              </a:buClr>
              <a:buSzPct val="61111"/>
              <a:buFont typeface="Arial"/>
              <a:buNone/>
            </a:pPr>
            <a:r>
              <a:rPr lang="en" sz="1800">
                <a:solidFill>
                  <a:srgbClr val="000000"/>
                </a:solidFill>
                <a:latin typeface="Droid Serif"/>
                <a:ea typeface="Droid Serif"/>
                <a:cs typeface="Droid Serif"/>
                <a:sym typeface="Droid Serif"/>
              </a:rPr>
              <a:t>Trends in incidence rates for obesity-associated cancers in the U.S. </a:t>
            </a:r>
          </a:p>
          <a:p>
            <a:endParaRPr lang="en" sz="1800">
              <a:solidFill>
                <a:srgbClr val="000000"/>
              </a:solidFill>
              <a:latin typeface="Droid Serif"/>
              <a:ea typeface="Droid Serif"/>
              <a:cs typeface="Droid Serif"/>
              <a:sym typeface="Droid Serif"/>
            </a:endParaRPr>
          </a:p>
          <a:p>
            <a:endParaRPr lang="en" sz="1800">
              <a:solidFill>
                <a:srgbClr val="000000"/>
              </a:solidFill>
              <a:latin typeface="Droid Serif"/>
              <a:ea typeface="Droid Serif"/>
              <a:cs typeface="Droid Serif"/>
              <a:sym typeface="Droid Serif"/>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stretch>
            <a:fillRect/>
          </a:stretch>
        </p:blipFill>
        <p:spPr>
          <a:xfrm>
            <a:off x="316500" y="1612250"/>
            <a:ext cx="4006000" cy="3338324"/>
          </a:xfrm>
          <a:prstGeom prst="rect">
            <a:avLst/>
          </a:prstGeom>
        </p:spPr>
      </p:pic>
      <p:sp>
        <p:nvSpPr>
          <p:cNvPr id="54" name="Shape 54"/>
          <p:cNvSpPr txBox="1"/>
          <p:nvPr/>
        </p:nvSpPr>
        <p:spPr>
          <a:xfrm>
            <a:off x="316500" y="316500"/>
            <a:ext cx="6073199" cy="662699"/>
          </a:xfrm>
          <a:prstGeom prst="rect">
            <a:avLst/>
          </a:prstGeom>
        </p:spPr>
        <p:txBody>
          <a:bodyPr lIns="91425" tIns="91425" rIns="91425" bIns="91425" anchor="t" anchorCtr="0">
            <a:noAutofit/>
          </a:bodyPr>
          <a:lstStyle/>
          <a:p>
            <a:pPr>
              <a:buNone/>
            </a:pPr>
            <a:r>
              <a:rPr lang="en" sz="4800">
                <a:solidFill>
                  <a:srgbClr val="FFFFFF"/>
                </a:solidFill>
                <a:latin typeface="Times New Roman"/>
                <a:ea typeface="Times New Roman"/>
                <a:cs typeface="Times New Roman"/>
                <a:sym typeface="Times New Roman"/>
              </a:rPr>
              <a:t>BMI</a:t>
            </a:r>
          </a:p>
        </p:txBody>
      </p:sp>
      <p:pic>
        <p:nvPicPr>
          <p:cNvPr id="55" name="Shape 55"/>
          <p:cNvPicPr preferRelativeResize="0"/>
          <p:nvPr/>
        </p:nvPicPr>
        <p:blipFill>
          <a:blip r:embed="rId4"/>
          <a:stretch>
            <a:fillRect/>
          </a:stretch>
        </p:blipFill>
        <p:spPr>
          <a:xfrm>
            <a:off x="4554050" y="801175"/>
            <a:ext cx="4429125" cy="1800274"/>
          </a:xfrm>
          <a:prstGeom prst="rect">
            <a:avLst/>
          </a:prstGeom>
        </p:spPr>
      </p:pic>
      <p:pic>
        <p:nvPicPr>
          <p:cNvPr id="56" name="Shape 56"/>
          <p:cNvPicPr preferRelativeResize="0"/>
          <p:nvPr/>
        </p:nvPicPr>
        <p:blipFill>
          <a:blip r:embed="rId5"/>
          <a:stretch>
            <a:fillRect/>
          </a:stretch>
        </p:blipFill>
        <p:spPr>
          <a:xfrm>
            <a:off x="5572875" y="2704025"/>
            <a:ext cx="2226955" cy="2162499"/>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60" name="Shape 2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spcAft>
                <a:spcPts val="1000"/>
              </a:spcAft>
              <a:buClr>
                <a:srgbClr val="000000"/>
              </a:buClr>
              <a:buSzPct val="100000"/>
              <a:buFont typeface="Droid Serif"/>
              <a:buChar char="❏"/>
            </a:pPr>
            <a:r>
              <a:rPr lang="en" sz="1800" b="1">
                <a:solidFill>
                  <a:srgbClr val="000000"/>
                </a:solidFill>
                <a:latin typeface="Droid Serif"/>
                <a:ea typeface="Droid Serif"/>
                <a:cs typeface="Droid Serif"/>
                <a:sym typeface="Droid Serif"/>
              </a:rPr>
              <a:t>Sleep apnea</a:t>
            </a:r>
          </a:p>
          <a:p>
            <a:pPr lvl="0" rtl="0">
              <a:lnSpc>
                <a:spcPct val="115000"/>
              </a:lnSpc>
              <a:spcBef>
                <a:spcPts val="0"/>
              </a:spcBef>
              <a:spcAft>
                <a:spcPts val="1000"/>
              </a:spcAft>
              <a:buNone/>
            </a:pPr>
            <a:r>
              <a:rPr lang="en" sz="1800">
                <a:solidFill>
                  <a:srgbClr val="000000"/>
                </a:solidFill>
                <a:latin typeface="Droid Serif"/>
                <a:ea typeface="Droid Serif"/>
                <a:cs typeface="Droid Serif"/>
                <a:sym typeface="Droid Serif"/>
              </a:rPr>
              <a:t>Obesity has been found to be linked to sleep apnea. Also, weight reduction has been associated with comparable reductions in the severity of sleep apnea. (NHLBI)</a:t>
            </a:r>
          </a:p>
          <a:p>
            <a:pPr marL="457200" lvl="0" indent="-342900" rtl="0">
              <a:lnSpc>
                <a:spcPct val="115000"/>
              </a:lnSpc>
              <a:spcBef>
                <a:spcPts val="0"/>
              </a:spcBef>
              <a:spcAft>
                <a:spcPts val="1000"/>
              </a:spcAft>
              <a:buClr>
                <a:srgbClr val="000000"/>
              </a:buClr>
              <a:buSzPct val="100000"/>
              <a:buFont typeface="Droid Serif"/>
              <a:buChar char="❏"/>
            </a:pPr>
            <a:r>
              <a:rPr lang="en" sz="1800" b="1">
                <a:solidFill>
                  <a:srgbClr val="000000"/>
                </a:solidFill>
                <a:latin typeface="Droid Serif"/>
                <a:ea typeface="Droid Serif"/>
                <a:cs typeface="Droid Serif"/>
                <a:sym typeface="Droid Serif"/>
              </a:rPr>
              <a:t>Stroke</a:t>
            </a:r>
          </a:p>
          <a:p>
            <a:pPr lvl="0" rtl="0">
              <a:lnSpc>
                <a:spcPct val="115000"/>
              </a:lnSpc>
              <a:spcBef>
                <a:spcPts val="0"/>
              </a:spcBef>
              <a:spcAft>
                <a:spcPts val="1000"/>
              </a:spcAft>
              <a:buNone/>
            </a:pPr>
            <a:r>
              <a:rPr lang="en" sz="1800">
                <a:solidFill>
                  <a:srgbClr val="000000"/>
                </a:solidFill>
                <a:latin typeface="Droid Serif"/>
                <a:ea typeface="Droid Serif"/>
                <a:cs typeface="Droid Serif"/>
                <a:sym typeface="Droid Serif"/>
              </a:rPr>
              <a:t>Rising obesity rates have been linked to more strokes among women aged 35 to 54. (Medical News Today - "</a:t>
            </a:r>
            <a:r>
              <a:rPr lang="en" sz="1800">
                <a:solidFill>
                  <a:srgbClr val="000000"/>
                </a:solidFill>
                <a:latin typeface="Droid Serif"/>
                <a:ea typeface="Droid Serif"/>
                <a:cs typeface="Droid Serif"/>
                <a:sym typeface="Droid Serif"/>
                <a:hlinkClick r:id="rId3"/>
              </a:rPr>
              <a:t>Stroke Increase And Obesity Linked Among Middle-Aged Women</a:t>
            </a:r>
            <a:r>
              <a:rPr lang="en" sz="1800">
                <a:solidFill>
                  <a:srgbClr val="000000"/>
                </a:solidFill>
                <a:latin typeface="Droid Serif"/>
                <a:ea typeface="Droid Serif"/>
                <a:cs typeface="Droid Serif"/>
                <a:sym typeface="Droid Serif"/>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Morbidity</a:t>
            </a:r>
          </a:p>
        </p:txBody>
      </p:sp>
      <p:sp>
        <p:nvSpPr>
          <p:cNvPr id="266" name="Shape 2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buClr>
                <a:srgbClr val="000000"/>
              </a:buClr>
              <a:buSzPct val="100000"/>
              <a:buFont typeface="Droid Serif"/>
              <a:buChar char="❏"/>
            </a:pPr>
            <a:r>
              <a:rPr lang="en" sz="1800" b="1">
                <a:solidFill>
                  <a:srgbClr val="000000"/>
                </a:solidFill>
                <a:latin typeface="Droid Serif"/>
                <a:ea typeface="Droid Serif"/>
                <a:cs typeface="Droid Serif"/>
                <a:sym typeface="Droid Serif"/>
              </a:rPr>
              <a:t>Type 2 diabetes</a:t>
            </a:r>
          </a:p>
          <a:p>
            <a:pPr lvl="0">
              <a:buClr>
                <a:schemeClr val="dk1"/>
              </a:buClr>
              <a:buSzPct val="61111"/>
              <a:buFont typeface="Arial"/>
              <a:buNone/>
            </a:pPr>
            <a:r>
              <a:rPr lang="en" sz="1800">
                <a:solidFill>
                  <a:srgbClr val="000000"/>
                </a:solidFill>
                <a:latin typeface="Droid Serif"/>
                <a:ea typeface="Droid Serif"/>
                <a:cs typeface="Droid Serif"/>
                <a:sym typeface="Droid Serif"/>
              </a:rPr>
              <a:t>One of the strongest risk factors for type 2 diabetes is obesity, and this is also one of the most modifiable as it can be partially controlled through diet and exercise. (Medical News Today - "</a:t>
            </a:r>
            <a:r>
              <a:rPr lang="en" sz="1800">
                <a:solidFill>
                  <a:srgbClr val="000000"/>
                </a:solidFill>
                <a:latin typeface="Droid Serif"/>
                <a:ea typeface="Droid Serif"/>
                <a:cs typeface="Droid Serif"/>
                <a:sym typeface="Droid Serif"/>
                <a:hlinkClick r:id="rId3"/>
              </a:rPr>
              <a:t>Researchers Verify Link Between Type 2 Diabetes And Diet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Mortality</a:t>
            </a:r>
          </a:p>
        </p:txBody>
      </p:sp>
      <p:pic>
        <p:nvPicPr>
          <p:cNvPr id="272" name="Shape 272"/>
          <p:cNvPicPr preferRelativeResize="0"/>
          <p:nvPr/>
        </p:nvPicPr>
        <p:blipFill>
          <a:blip r:embed="rId3"/>
          <a:stretch>
            <a:fillRect/>
          </a:stretch>
        </p:blipFill>
        <p:spPr>
          <a:xfrm>
            <a:off x="1362400" y="1341425"/>
            <a:ext cx="4684175" cy="32476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278" name="Shape 278"/>
          <p:cNvSpPr txBox="1">
            <a:spLocks noGrp="1"/>
          </p:cNvSpPr>
          <p:nvPr>
            <p:ph type="body" idx="1"/>
          </p:nvPr>
        </p:nvSpPr>
        <p:spPr>
          <a:xfrm>
            <a:off x="457200" y="1200150"/>
            <a:ext cx="8229600" cy="3868199"/>
          </a:xfrm>
          <a:prstGeom prst="rect">
            <a:avLst/>
          </a:prstGeom>
        </p:spPr>
        <p:txBody>
          <a:bodyPr lIns="91425" tIns="91425" rIns="91425" bIns="91425" anchor="t" anchorCtr="0">
            <a:noAutofit/>
          </a:bodyPr>
          <a:lstStyle/>
          <a:p>
            <a:pPr marL="457200" lvl="0" indent="-342900" rtl="0">
              <a:buClr>
                <a:schemeClr val="dk1"/>
              </a:buClr>
              <a:buSzPct val="100000"/>
              <a:buFont typeface="Droid Serif"/>
              <a:buChar char="❏"/>
            </a:pPr>
            <a:r>
              <a:rPr lang="en" sz="1800">
                <a:solidFill>
                  <a:srgbClr val="333333"/>
                </a:solidFill>
                <a:latin typeface="Droid Serif"/>
                <a:ea typeface="Droid Serif"/>
                <a:cs typeface="Droid Serif"/>
                <a:sym typeface="Droid Serif"/>
              </a:rPr>
              <a:t>Obesity and overweight together are the second leading cause of preventable death in the United States, close behind tobacco use .</a:t>
            </a:r>
          </a:p>
          <a:p>
            <a:pPr marL="457200" lvl="0" indent="-342900" rtl="0">
              <a:buClr>
                <a:schemeClr val="dk1"/>
              </a:buClr>
              <a:buSzPct val="100000"/>
              <a:buFont typeface="Droid Serif"/>
              <a:buChar char="❏"/>
            </a:pPr>
            <a:r>
              <a:rPr lang="en" sz="1800">
                <a:solidFill>
                  <a:srgbClr val="333333"/>
                </a:solidFill>
                <a:latin typeface="Droid Serif"/>
                <a:ea typeface="Droid Serif"/>
                <a:cs typeface="Droid Serif"/>
                <a:sym typeface="Droid Serif"/>
              </a:rPr>
              <a:t>An estimated 300,000 deaths per year are due to the obesity epidemic </a:t>
            </a:r>
          </a:p>
          <a:p>
            <a:pPr marL="457200" lvl="0" indent="-342900" rtl="0">
              <a:buClr>
                <a:srgbClr val="333333"/>
              </a:buClr>
              <a:buSzPct val="100000"/>
              <a:buFont typeface="Droid Serif"/>
              <a:buChar char="❏"/>
            </a:pPr>
            <a:r>
              <a:rPr lang="en" sz="1800">
                <a:solidFill>
                  <a:srgbClr val="333333"/>
                </a:solidFill>
                <a:latin typeface="Droid Serif"/>
                <a:ea typeface="Droid Serif"/>
                <a:cs typeface="Droid Serif"/>
                <a:sym typeface="Droid Serif"/>
              </a:rPr>
              <a:t>Allison et al. estimated that 280,184 obesity-attributable deaths occurred in the U.S. annually.</a:t>
            </a:r>
          </a:p>
          <a:p>
            <a:pPr lvl="0" rtl="0">
              <a:buNone/>
            </a:pPr>
            <a:r>
              <a:rPr lang="en" sz="1800">
                <a:solidFill>
                  <a:srgbClr val="333333"/>
                </a:solidFill>
                <a:latin typeface="Droid Serif"/>
                <a:ea typeface="Droid Serif"/>
                <a:cs typeface="Droid Serif"/>
                <a:sym typeface="Droid Serif"/>
              </a:rPr>
              <a:t>(Alameda Community Health Study, the Framingham Heart Study, the Tecumseh Community Health Study, the American Cancer Society’s Cancer Prevention Study I, the National Health and Nutrition Examination Survey I Epidemiologic Follow-up Study, and the Nurses’ Health Study).</a:t>
            </a:r>
          </a:p>
          <a:p>
            <a:pPr lvl="0" rtl="0">
              <a:lnSpc>
                <a:spcPct val="112500"/>
              </a:lnSpc>
              <a:spcBef>
                <a:spcPts val="1100"/>
              </a:spcBef>
              <a:spcAft>
                <a:spcPts val="1100"/>
              </a:spcAft>
              <a:buClr>
                <a:schemeClr val="dk1"/>
              </a:buClr>
              <a:buSzPct val="91666"/>
              <a:buFont typeface="Arial"/>
              <a:buNone/>
            </a:pPr>
            <a:r>
              <a:rPr lang="en" sz="1200" b="1">
                <a:latin typeface="Arial"/>
                <a:ea typeface="Arial"/>
                <a:cs typeface="Arial"/>
                <a:sym typeface="Arial"/>
              </a:rPr>
              <a:t>Annual deaths attributable to obesity in the United States.(</a:t>
            </a:r>
            <a:r>
              <a:rPr lang="en" sz="1200" u="sng">
                <a:solidFill>
                  <a:srgbClr val="660066"/>
                </a:solidFill>
                <a:latin typeface="Arial"/>
                <a:ea typeface="Arial"/>
                <a:cs typeface="Arial"/>
                <a:sym typeface="Arial"/>
                <a:hlinkClick r:id="rId3"/>
              </a:rPr>
              <a:t>Allison DB</a:t>
            </a:r>
            <a:r>
              <a:rPr lang="en" sz="1200">
                <a:latin typeface="Arial"/>
                <a:ea typeface="Arial"/>
                <a:cs typeface="Arial"/>
                <a:sym typeface="Arial"/>
              </a:rPr>
              <a:t>, </a:t>
            </a:r>
            <a:r>
              <a:rPr lang="en" sz="1200" u="sng">
                <a:solidFill>
                  <a:srgbClr val="660066"/>
                </a:solidFill>
                <a:latin typeface="Arial"/>
                <a:ea typeface="Arial"/>
                <a:cs typeface="Arial"/>
                <a:sym typeface="Arial"/>
                <a:hlinkClick r:id="rId4"/>
              </a:rPr>
              <a:t>Fontaine KR</a:t>
            </a:r>
            <a:r>
              <a:rPr lang="en" sz="1200">
                <a:latin typeface="Arial"/>
                <a:ea typeface="Arial"/>
                <a:cs typeface="Arial"/>
                <a:sym typeface="Arial"/>
              </a:rPr>
              <a:t>, </a:t>
            </a:r>
            <a:r>
              <a:rPr lang="en" sz="1200" u="sng">
                <a:solidFill>
                  <a:srgbClr val="660066"/>
                </a:solidFill>
                <a:latin typeface="Arial"/>
                <a:ea typeface="Arial"/>
                <a:cs typeface="Arial"/>
                <a:sym typeface="Arial"/>
                <a:hlinkClick r:id="rId5"/>
              </a:rPr>
              <a:t>Manson JE</a:t>
            </a:r>
            <a:r>
              <a:rPr lang="en" sz="1200">
                <a:latin typeface="Arial"/>
                <a:ea typeface="Arial"/>
                <a:cs typeface="Arial"/>
                <a:sym typeface="Arial"/>
              </a:rPr>
              <a:t>, </a:t>
            </a:r>
            <a:r>
              <a:rPr lang="en" sz="1200" u="sng">
                <a:solidFill>
                  <a:srgbClr val="660066"/>
                </a:solidFill>
                <a:latin typeface="Arial"/>
                <a:ea typeface="Arial"/>
                <a:cs typeface="Arial"/>
                <a:sym typeface="Arial"/>
                <a:hlinkClick r:id="rId6"/>
              </a:rPr>
              <a:t>Stevens J</a:t>
            </a:r>
            <a:r>
              <a:rPr lang="en" sz="1200">
                <a:latin typeface="Arial"/>
                <a:ea typeface="Arial"/>
                <a:cs typeface="Arial"/>
                <a:sym typeface="Arial"/>
              </a:rPr>
              <a:t>, </a:t>
            </a:r>
            <a:r>
              <a:rPr lang="en" sz="1200" u="sng">
                <a:solidFill>
                  <a:srgbClr val="660066"/>
                </a:solidFill>
                <a:latin typeface="Arial"/>
                <a:ea typeface="Arial"/>
                <a:cs typeface="Arial"/>
                <a:sym typeface="Arial"/>
                <a:hlinkClick r:id="rId7"/>
              </a:rPr>
              <a:t>VanItallie TB</a:t>
            </a:r>
            <a:r>
              <a:rPr lang="en" sz="1200">
                <a:latin typeface="Arial"/>
                <a:ea typeface="Arial"/>
                <a:cs typeface="Arial"/>
                <a:sym typeface="Arial"/>
              </a:rPr>
              <a:t>.)</a:t>
            </a:r>
          </a:p>
          <a:p>
            <a:endParaRPr lang="en" sz="1200">
              <a:latin typeface="Arial"/>
              <a:ea typeface="Arial"/>
              <a:cs typeface="Arial"/>
              <a:sym typeface="Arial"/>
            </a:endParaRPr>
          </a:p>
          <a:p>
            <a:endParaRPr lang="en" sz="1200">
              <a:latin typeface="Arial"/>
              <a:ea typeface="Arial"/>
              <a:cs typeface="Arial"/>
              <a:sym typeface="Arial"/>
            </a:endParaRPr>
          </a:p>
          <a:p>
            <a:endParaRPr lang="en" sz="1200">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284" name="Shape 284"/>
          <p:cNvSpPr txBox="1">
            <a:spLocks noGrp="1"/>
          </p:cNvSpPr>
          <p:nvPr>
            <p:ph type="body" idx="1"/>
          </p:nvPr>
        </p:nvSpPr>
        <p:spPr>
          <a:xfrm>
            <a:off x="457200" y="1200150"/>
            <a:ext cx="8512500" cy="38333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Droid Serif"/>
              <a:buChar char="❏"/>
            </a:pPr>
            <a:r>
              <a:rPr lang="en" sz="2400">
                <a:latin typeface="Droid Serif"/>
                <a:ea typeface="Droid Serif"/>
                <a:cs typeface="Droid Serif"/>
                <a:sym typeface="Droid Serif"/>
              </a:rPr>
              <a:t>Risk ratio calculated for smokers and nonsmokers :</a:t>
            </a:r>
            <a:r>
              <a:rPr lang="en" sz="2400">
                <a:solidFill>
                  <a:srgbClr val="333333"/>
                </a:solidFill>
                <a:latin typeface="Droid Serif"/>
                <a:ea typeface="Droid Serif"/>
                <a:cs typeface="Droid Serif"/>
                <a:sym typeface="Droid Serif"/>
              </a:rPr>
              <a:t>the mean estimate for deaths due to obesity was 324,940.</a:t>
            </a:r>
          </a:p>
          <a:p>
            <a:pPr marL="457200" lvl="0" indent="-381000" rtl="0">
              <a:spcBef>
                <a:spcPts val="0"/>
              </a:spcBef>
              <a:buClr>
                <a:srgbClr val="333333"/>
              </a:buClr>
              <a:buSzPct val="100000"/>
              <a:buFont typeface="Droid Serif"/>
              <a:buChar char="❏"/>
            </a:pPr>
            <a:r>
              <a:rPr lang="en" sz="2400">
                <a:solidFill>
                  <a:srgbClr val="333333"/>
                </a:solidFill>
                <a:latin typeface="Droid Serif"/>
                <a:ea typeface="Droid Serif"/>
                <a:cs typeface="Droid Serif"/>
                <a:sym typeface="Droid Serif"/>
              </a:rPr>
              <a:t>After controlling for preexisting disease, the mean annual number of obesity-attributable deaths was estimated to be 374,239 (330,324 based on CPS1 data and 418,154 based on NHS data).</a:t>
            </a:r>
          </a:p>
          <a:p>
            <a:endParaRPr lang="en" sz="2400">
              <a:solidFill>
                <a:srgbClr val="333333"/>
              </a:solidFill>
              <a:latin typeface="Droid Serif"/>
              <a:ea typeface="Droid Serif"/>
              <a:cs typeface="Droid Serif"/>
              <a:sym typeface="Droid Serif"/>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290" name="Shape 290"/>
          <p:cNvSpPr txBox="1">
            <a:spLocks noGrp="1"/>
          </p:cNvSpPr>
          <p:nvPr>
            <p:ph type="body" idx="1"/>
          </p:nvPr>
        </p:nvSpPr>
        <p:spPr>
          <a:xfrm>
            <a:off x="457200" y="1200150"/>
            <a:ext cx="8512500" cy="3943499"/>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solidFill>
                  <a:srgbClr val="333333"/>
                </a:solidFill>
                <a:latin typeface="Arial"/>
                <a:ea typeface="Arial"/>
                <a:cs typeface="Arial"/>
                <a:sym typeface="Arial"/>
              </a:rPr>
              <a:t>Obesity was associated with higher mortality rates for both cardiovascular disease and cancer. </a:t>
            </a:r>
          </a:p>
          <a:p>
            <a:pPr marL="457200" lvl="0" indent="-381000" rtl="0">
              <a:buClr>
                <a:schemeClr val="dk1"/>
              </a:buClr>
              <a:buSzPct val="100000"/>
              <a:buFont typeface="Arial"/>
              <a:buChar char="❏"/>
            </a:pPr>
            <a:r>
              <a:rPr lang="en" sz="2400">
                <a:solidFill>
                  <a:srgbClr val="333333"/>
                </a:solidFill>
                <a:latin typeface="Arial"/>
                <a:ea typeface="Arial"/>
                <a:cs typeface="Arial"/>
                <a:sym typeface="Arial"/>
              </a:rPr>
              <a:t>BMI was most strongly associated with cardiovascular disease mortality among men (RR=2.90), but significantly increased risks of CVD death were found at all BMIs of greater than 25.0 in women and 26.5 in men. </a:t>
            </a:r>
          </a:p>
          <a:p>
            <a:pPr marL="457200" lvl="0" indent="-381000" rtl="0">
              <a:buClr>
                <a:schemeClr val="dk1"/>
              </a:buClr>
              <a:buSzPct val="100000"/>
              <a:buFont typeface="Arial"/>
              <a:buChar char="❏"/>
            </a:pPr>
            <a:r>
              <a:rPr lang="en" sz="2400">
                <a:solidFill>
                  <a:srgbClr val="333333"/>
                </a:solidFill>
                <a:latin typeface="Arial"/>
                <a:ea typeface="Arial"/>
                <a:cs typeface="Arial"/>
                <a:sym typeface="Arial"/>
              </a:rPr>
              <a:t>The findings showed an increase of 40% to 80% in risk of dying from cancer among both men and women in the highest weight categories.</a:t>
            </a:r>
          </a:p>
          <a:p>
            <a:pPr lvl="0" rtl="0">
              <a:lnSpc>
                <a:spcPct val="112500"/>
              </a:lnSpc>
              <a:spcBef>
                <a:spcPts val="1100"/>
              </a:spcBef>
              <a:spcAft>
                <a:spcPts val="1100"/>
              </a:spcAft>
              <a:buClr>
                <a:srgbClr val="000000"/>
              </a:buClr>
              <a:buSzPct val="91666"/>
              <a:buFont typeface="Arial"/>
              <a:buNone/>
            </a:pPr>
            <a:r>
              <a:rPr lang="en" sz="1200" b="1">
                <a:latin typeface="Droid Serif"/>
                <a:ea typeface="Droid Serif"/>
                <a:cs typeface="Droid Serif"/>
                <a:sym typeface="Droid Serif"/>
              </a:rPr>
              <a:t>     Body-mass index and mortality in a prospective cohort of U.S. adults.(</a:t>
            </a:r>
            <a:r>
              <a:rPr lang="en" sz="800" u="sng">
                <a:solidFill>
                  <a:srgbClr val="660066"/>
                </a:solidFill>
                <a:latin typeface="Arial"/>
                <a:ea typeface="Arial"/>
                <a:cs typeface="Arial"/>
                <a:sym typeface="Arial"/>
                <a:hlinkClick r:id="rId3"/>
              </a:rPr>
              <a:t>N Engl J Med.</a:t>
            </a:r>
            <a:r>
              <a:rPr lang="en" sz="800">
                <a:latin typeface="Arial"/>
                <a:ea typeface="Arial"/>
                <a:cs typeface="Arial"/>
                <a:sym typeface="Arial"/>
              </a:rPr>
              <a:t> 1999 Oct 7;341(15):1097-105.)</a:t>
            </a:r>
          </a:p>
          <a:p>
            <a:endParaRPr lang="en" sz="800">
              <a:latin typeface="Arial"/>
              <a:ea typeface="Arial"/>
              <a:cs typeface="Arial"/>
              <a:sym typeface="Arial"/>
            </a:endParaRPr>
          </a:p>
          <a:p>
            <a:endParaRPr lang="en" sz="800">
              <a:latin typeface="Arial"/>
              <a:ea typeface="Arial"/>
              <a:cs typeface="Arial"/>
              <a:sym typeface="A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296" name="Shape 296"/>
          <p:cNvSpPr txBox="1">
            <a:spLocks noGrp="1"/>
          </p:cNvSpPr>
          <p:nvPr>
            <p:ph type="body" idx="1"/>
          </p:nvPr>
        </p:nvSpPr>
        <p:spPr>
          <a:xfrm>
            <a:off x="457200" y="1200150"/>
            <a:ext cx="8285400" cy="39431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Elevated childhood BMIs in the highest quartile were associated with premature death as an adult in a cohort of 4857 American Indian children during a median follow-up of 23.9 years.</a:t>
            </a:r>
          </a:p>
          <a:p>
            <a:endParaRPr lang="en" sz="1800">
              <a:latin typeface="Droid Serif"/>
              <a:ea typeface="Droid Serif"/>
              <a:cs typeface="Droid Serif"/>
              <a:sym typeface="Droid Serif"/>
            </a:endParaRP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According to NHIS data, among young adults aged 18 to 39 years, the HR for all-cause mortality was 1.07 (95%CI, 0.91–1.26) for overweight individuals, 1.41 (95% CI, 1.16–1.73) for obese individuals, and 2.46 for extremely obese individuals (95% CI, 1.91–3.16).</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Among adults, obesity was associated with nearly 112 000 excess deaths (95% CI, 53 754–170 064) relative to normal weight in 2000. Grade 1 obesity (BMI 30 to &lt;35 kg/m2) was associated with almost</a:t>
            </a:r>
          </a:p>
          <a:p>
            <a:pPr lvl="0" rtl="0">
              <a:lnSpc>
                <a:spcPct val="115000"/>
              </a:lnSpc>
              <a:spcBef>
                <a:spcPts val="0"/>
              </a:spcBef>
              <a:buNone/>
            </a:pPr>
            <a:r>
              <a:rPr lang="en" sz="1000" b="1">
                <a:latin typeface="Droid Serif"/>
                <a:ea typeface="Droid Serif"/>
                <a:cs typeface="Droid Serif"/>
                <a:sym typeface="Droid Serif"/>
              </a:rPr>
              <a:t>                                                     Heart Disease and Stroke Statistics—2014 Update: Chapter 6</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302" name="Shape 302"/>
          <p:cNvSpPr txBox="1">
            <a:spLocks noGrp="1"/>
          </p:cNvSpPr>
          <p:nvPr>
            <p:ph type="body" idx="1"/>
          </p:nvPr>
        </p:nvSpPr>
        <p:spPr>
          <a:xfrm>
            <a:off x="457200" y="1200150"/>
            <a:ext cx="8498999" cy="3895200"/>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latin typeface="Droid Serif"/>
                <a:ea typeface="Droid Serif"/>
                <a:cs typeface="Droid Serif"/>
                <a:sym typeface="Droid Serif"/>
              </a:rPr>
              <a:t>30000 of these excess death 95%CI, 8534–68 220) and grade 2 to 3 obesity (BMI ≥35kg/m2) with &gt;82 000 (95% CI, 44 843–119 289). </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In a collaborative analysis of data from almost 900 000 adults in 57 prospective studies, mostly in western Europe and North America, overall mortality was lowest at a BMI of ≈22.5 to 25 kg/m2 in both sexes and at all ages, after exclusion of early follow-up and adjustment for smoking status. Above this range, each 5-kg/m2-higher BMI was associated with ≈30% higher all-cause mortality, and no specific cause of death was inversely associated with BMI. Below 22.5 to 25 kg/m2, the overall inverse association with BMI was predominantly related to strong inverse associations for smoking- related respiratory disease, and the only clearly positive association was for ischemic heartdisease.</a:t>
            </a:r>
          </a:p>
          <a:p>
            <a:endParaRPr lang="en" sz="1800">
              <a:latin typeface="Droid Serif"/>
              <a:ea typeface="Droid Serif"/>
              <a:cs typeface="Droid Serif"/>
              <a:sym typeface="Droid Serif"/>
            </a:endParaRPr>
          </a:p>
          <a:p>
            <a:endParaRPr lang="en" sz="1800">
              <a:latin typeface="Droid Serif"/>
              <a:ea typeface="Droid Serif"/>
              <a:cs typeface="Droid Serif"/>
              <a:sym typeface="Droid Serif"/>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Mortality</a:t>
            </a:r>
          </a:p>
        </p:txBody>
      </p:sp>
      <p:sp>
        <p:nvSpPr>
          <p:cNvPr id="308" name="Shape 308"/>
          <p:cNvSpPr txBox="1">
            <a:spLocks noGrp="1"/>
          </p:cNvSpPr>
          <p:nvPr>
            <p:ph type="body" idx="1"/>
          </p:nvPr>
        </p:nvSpPr>
        <p:spPr>
          <a:xfrm>
            <a:off x="357000" y="1200300"/>
            <a:ext cx="8429999" cy="3943199"/>
          </a:xfrm>
          <a:prstGeom prst="rect">
            <a:avLst/>
          </a:prstGeom>
        </p:spPr>
        <p:txBody>
          <a:bodyPr lIns="91425" tIns="91425" rIns="91425" bIns="91425" anchor="t" anchorCtr="0">
            <a:noAutofit/>
          </a:bodyPr>
          <a:lstStyle/>
          <a:p>
            <a:pPr marL="457200" lvl="0" indent="-342900" rtl="0">
              <a:buClr>
                <a:schemeClr val="dk1"/>
              </a:buClr>
              <a:buSzPct val="100000"/>
              <a:buFont typeface="Droid Serif"/>
              <a:buChar char="❏"/>
            </a:pPr>
            <a:r>
              <a:rPr lang="en" sz="1800">
                <a:latin typeface="Droid Serif"/>
                <a:ea typeface="Droid Serif"/>
                <a:cs typeface="Droid Serif"/>
                <a:sym typeface="Droid Serif"/>
              </a:rPr>
              <a:t>In an analysis of 2004 data from NHANE:  </a:t>
            </a:r>
          </a:p>
          <a:p>
            <a:pPr lvl="0" rtl="0">
              <a:spcAft>
                <a:spcPts val="1000"/>
              </a:spcAft>
              <a:buNone/>
            </a:pPr>
            <a:r>
              <a:rPr lang="en" sz="1800">
                <a:latin typeface="Droid Serif"/>
                <a:ea typeface="Droid Serif"/>
                <a:cs typeface="Droid Serif"/>
                <a:sym typeface="Droid Serif"/>
              </a:rPr>
              <a:t>Overweight was associated with significantly increased mortality resulting from DM or kidney disease and was not associated with increased mortality resulting from cancer or CVD.</a:t>
            </a:r>
          </a:p>
          <a:p>
            <a:pPr marL="457200" lvl="0" indent="-342900" rtl="0">
              <a:buClr>
                <a:schemeClr val="dk1"/>
              </a:buClr>
              <a:buSzPct val="100000"/>
              <a:buFont typeface="Droid Serif"/>
              <a:buChar char="❏"/>
            </a:pPr>
            <a:r>
              <a:rPr lang="en" sz="1800">
                <a:latin typeface="Droid Serif"/>
                <a:ea typeface="Droid Serif"/>
                <a:cs typeface="Droid Serif"/>
                <a:sym typeface="Droid Serif"/>
              </a:rPr>
              <a:t>Obesity was associated with 13% of CVD deaths in 2004.</a:t>
            </a: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Calculations based on NHANES data from 1978 to 2006 :</a:t>
            </a:r>
          </a:p>
          <a:p>
            <a:pPr lvl="0" rtl="0">
              <a:lnSpc>
                <a:spcPct val="115000"/>
              </a:lnSpc>
              <a:spcBef>
                <a:spcPts val="0"/>
              </a:spcBef>
              <a:buNone/>
            </a:pPr>
            <a:r>
              <a:rPr lang="en" sz="1800">
                <a:latin typeface="Droid Serif"/>
                <a:ea typeface="Droid Serif"/>
                <a:cs typeface="Droid Serif"/>
                <a:sym typeface="Droid Serif"/>
              </a:rPr>
              <a:t>  Suggest that the gains in life expectancy from smoking cessation are    beginning to be outweighed by the loss of life expectancy related to obesity. </a:t>
            </a:r>
            <a:r>
              <a:rPr lang="en" sz="800">
                <a:latin typeface="Arial"/>
                <a:ea typeface="Arial"/>
                <a:cs typeface="Arial"/>
                <a:sym typeface="Arial"/>
              </a:rPr>
              <a:t> </a:t>
            </a:r>
          </a:p>
          <a:p>
            <a:pPr>
              <a:buNone/>
            </a:pPr>
            <a:r>
              <a:rPr lang="en" sz="1000" b="1">
                <a:latin typeface="Droid Serif"/>
                <a:ea typeface="Droid Serif"/>
                <a:cs typeface="Droid Serif"/>
                <a:sym typeface="Droid Serif"/>
              </a:rPr>
              <a:t>                              Heart Disease and Stroke Statistics—2014 Update: Chapter 6</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Mortality</a:t>
            </a:r>
          </a:p>
        </p:txBody>
      </p:sp>
      <p:sp>
        <p:nvSpPr>
          <p:cNvPr id="314" name="Shape 3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225000"/>
              <a:buFont typeface="Georgia"/>
              <a:buChar char="❏"/>
            </a:pPr>
            <a:r>
              <a:rPr lang="en" sz="800">
                <a:latin typeface="Arial"/>
                <a:ea typeface="Arial"/>
                <a:cs typeface="Arial"/>
                <a:sym typeface="Arial"/>
              </a:rPr>
              <a:t>
</a:t>
            </a:r>
            <a:r>
              <a:rPr lang="en" sz="1800"/>
              <a:t>Recent estimates suggest that reductions in smoking, cholesterol, BP, and </a:t>
            </a:r>
            <a:r>
              <a:rPr lang="en" sz="1800">
                <a:latin typeface="Droid Serif"/>
                <a:ea typeface="Droid Serif"/>
                <a:cs typeface="Droid Serif"/>
                <a:sym typeface="Droid Serif"/>
              </a:rPr>
              <a:t>physical inactivity levels resulted in a gain of 2 770 500 life-years; however, these gains were reduced by a loss of 715 000 life-years caused by the increased prevalence of obesity and DM.</a:t>
            </a:r>
          </a:p>
          <a:p>
            <a:endParaRPr lang="en" sz="1800">
              <a:latin typeface="Droid Serif"/>
              <a:ea typeface="Droid Serif"/>
              <a:cs typeface="Droid Serif"/>
              <a:sym typeface="Droid Serif"/>
            </a:endParaRPr>
          </a:p>
          <a:p>
            <a:pPr marL="457200" lvl="0" indent="-342900" rtl="0">
              <a:lnSpc>
                <a:spcPct val="115000"/>
              </a:lnSpc>
              <a:spcBef>
                <a:spcPts val="0"/>
              </a:spcBef>
              <a:buClr>
                <a:schemeClr val="dk1"/>
              </a:buClr>
              <a:buSzPct val="100000"/>
              <a:buFont typeface="Droid Serif"/>
              <a:buChar char="❏"/>
            </a:pPr>
            <a:r>
              <a:rPr lang="en" sz="1800">
                <a:latin typeface="Droid Serif"/>
                <a:ea typeface="Droid Serif"/>
                <a:cs typeface="Droid Serif"/>
                <a:sym typeface="Droid Serif"/>
              </a:rPr>
              <a:t> According to data from the NCDR, among patients presenting with STEMI and a BMI ≥40 kg/m2, in-hospital mortality rates were higher for patients with class III obesity (OR, 1.64; 95% CI, 1.32–2.03) when class I obesity was used as the referent.</a:t>
            </a:r>
          </a:p>
          <a:p>
            <a:endParaRPr lang="en" sz="1800">
              <a:latin typeface="Droid Serif"/>
              <a:ea typeface="Droid Serif"/>
              <a:cs typeface="Droid Serif"/>
              <a:sym typeface="Droid Serif"/>
            </a:endParaRPr>
          </a:p>
          <a:p>
            <a:pPr>
              <a:buNone/>
            </a:pPr>
            <a:r>
              <a:rPr lang="en" sz="1000" b="1">
                <a:latin typeface="Droid Serif"/>
                <a:ea typeface="Droid Serif"/>
                <a:cs typeface="Droid Serif"/>
                <a:sym typeface="Droid Serif"/>
              </a:rPr>
              <a:t>                            Heart Disease and Stroke Statistics—2014 Update: Chapter 6</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13225" y="177903"/>
            <a:ext cx="8229600" cy="857400"/>
          </a:xfrm>
          <a:prstGeom prst="rect">
            <a:avLst/>
          </a:prstGeom>
        </p:spPr>
        <p:txBody>
          <a:bodyPr lIns="91425" tIns="91425" rIns="91425" bIns="91425" anchor="ctr" anchorCtr="0">
            <a:noAutofit/>
          </a:bodyPr>
          <a:lstStyle/>
          <a:p>
            <a:pPr>
              <a:buNone/>
            </a:pPr>
            <a:r>
              <a:rPr lang="en" sz="6000">
                <a:latin typeface="Times New Roman"/>
                <a:ea typeface="Times New Roman"/>
                <a:cs typeface="Times New Roman"/>
                <a:sym typeface="Times New Roman"/>
              </a:rPr>
              <a:t>Statistics </a:t>
            </a:r>
          </a:p>
        </p:txBody>
      </p:sp>
      <p:sp>
        <p:nvSpPr>
          <p:cNvPr id="62" name="Shape 62"/>
          <p:cNvSpPr txBox="1">
            <a:spLocks noGrp="1"/>
          </p:cNvSpPr>
          <p:nvPr>
            <p:ph type="body" idx="1"/>
          </p:nvPr>
        </p:nvSpPr>
        <p:spPr>
          <a:xfrm>
            <a:off x="0" y="1518875"/>
            <a:ext cx="8229600" cy="4108200"/>
          </a:xfrm>
          <a:prstGeom prst="rect">
            <a:avLst/>
          </a:prstGeom>
        </p:spPr>
        <p:txBody>
          <a:bodyPr lIns="91425" tIns="91425" rIns="91425" bIns="91425" anchor="t" anchorCtr="0">
            <a:noAutofit/>
          </a:bodyPr>
          <a:lstStyle/>
          <a:p>
            <a:pPr marL="457200" lvl="0" indent="-317500" rtl="0">
              <a:lnSpc>
                <a:spcPct val="115000"/>
              </a:lnSpc>
              <a:spcAft>
                <a:spcPts val="600"/>
              </a:spcAft>
              <a:buClr>
                <a:schemeClr val="dk1"/>
              </a:buClr>
              <a:buSzPct val="100000"/>
              <a:buFont typeface="Droid Serif"/>
              <a:buChar char="❏"/>
            </a:pPr>
            <a:r>
              <a:rPr lang="en" sz="1400">
                <a:latin typeface="Droid Serif"/>
                <a:ea typeface="Droid Serif"/>
                <a:cs typeface="Droid Serif"/>
                <a:sym typeface="Droid Serif"/>
              </a:rPr>
              <a:t>Roughly 17% (or 12.5 million) of children and adolescents ages 2—19 years are obese</a:t>
            </a:r>
          </a:p>
          <a:p>
            <a:endParaRPr lang="en" sz="1400">
              <a:latin typeface="Droid Serif"/>
              <a:ea typeface="Droid Serif"/>
              <a:cs typeface="Droid Serif"/>
              <a:sym typeface="Droid Serif"/>
            </a:endParaRPr>
          </a:p>
          <a:p>
            <a:pPr marL="457200" lvl="0" indent="-317500" rtl="0">
              <a:buClr>
                <a:schemeClr val="dk1"/>
              </a:buClr>
              <a:buSzPct val="100000"/>
              <a:buFont typeface="Droid Serif"/>
              <a:buChar char="❏"/>
            </a:pPr>
            <a:r>
              <a:rPr lang="en" sz="1400">
                <a:latin typeface="Droid Serif"/>
                <a:ea typeface="Droid Serif"/>
                <a:cs typeface="Droid Serif"/>
                <a:sym typeface="Droid Serif"/>
              </a:rPr>
              <a:t>1 of 7 low-income, preschool-aged children is obese</a:t>
            </a:r>
          </a:p>
          <a:p>
            <a:endParaRPr lang="en" sz="1400">
              <a:latin typeface="Droid Serif"/>
              <a:ea typeface="Droid Serif"/>
              <a:cs typeface="Droid Serif"/>
              <a:sym typeface="Droid Serif"/>
            </a:endParaRPr>
          </a:p>
          <a:p>
            <a:pPr marL="457200" lvl="0" indent="-317500" rtl="0">
              <a:buClr>
                <a:schemeClr val="dk1"/>
              </a:buClr>
              <a:buSzPct val="100000"/>
              <a:buFont typeface="Droid Serif"/>
              <a:buChar char="❏"/>
            </a:pPr>
            <a:r>
              <a:rPr lang="en" sz="1400">
                <a:latin typeface="Droid Serif"/>
                <a:ea typeface="Droid Serif"/>
                <a:cs typeface="Droid Serif"/>
                <a:sym typeface="Droid Serif"/>
              </a:rPr>
              <a:t>More than one-third of U.S. adults (35.7%) are obese</a:t>
            </a:r>
          </a:p>
          <a:p>
            <a:endParaRPr lang="en" sz="1400">
              <a:latin typeface="Droid Serif"/>
              <a:ea typeface="Droid Serif"/>
              <a:cs typeface="Droid Serif"/>
              <a:sym typeface="Droid Serif"/>
            </a:endParaRPr>
          </a:p>
          <a:p>
            <a:pPr marL="457200" lvl="0" indent="-317500" rtl="0">
              <a:buClr>
                <a:schemeClr val="dk1"/>
              </a:buClr>
              <a:buSzPct val="100000"/>
              <a:buFont typeface="Droid Serif"/>
              <a:buChar char="❏"/>
            </a:pPr>
            <a:r>
              <a:rPr lang="en" sz="1400">
                <a:latin typeface="Droid Serif"/>
                <a:ea typeface="Droid Serif"/>
                <a:cs typeface="Droid Serif"/>
                <a:sym typeface="Droid Serif"/>
              </a:rPr>
              <a:t>Non-Hispanic blacks have the highest age-adjusted rates of obesity (49.5%) compared with Mexican Americans (40.4%), all Hispanics (39.1%) and non-Hispanic whites (34.3%) *</a:t>
            </a:r>
          </a:p>
          <a:p>
            <a:endParaRPr lang="en" sz="1400">
              <a:latin typeface="Droid Serif"/>
              <a:ea typeface="Droid Serif"/>
              <a:cs typeface="Droid Serif"/>
              <a:sym typeface="Droid Serif"/>
            </a:endParaRPr>
          </a:p>
          <a:p>
            <a:pPr marL="457200" lvl="0" indent="-317500" rtl="0">
              <a:buClr>
                <a:schemeClr val="dk1"/>
              </a:buClr>
              <a:buSzPct val="100000"/>
              <a:buFont typeface="Droid Serif"/>
              <a:buChar char="❏"/>
            </a:pPr>
            <a:r>
              <a:rPr lang="en" sz="1400">
                <a:latin typeface="Droid Serif"/>
                <a:ea typeface="Droid Serif"/>
                <a:cs typeface="Droid Serif"/>
                <a:sym typeface="Droid Serif"/>
              </a:rPr>
              <a:t>Higher income women are less likely to be obese than low-income women</a:t>
            </a:r>
          </a:p>
          <a:p>
            <a:endParaRPr lang="en" sz="1400">
              <a:latin typeface="Droid Serif"/>
              <a:ea typeface="Droid Serif"/>
              <a:cs typeface="Droid Serif"/>
              <a:sym typeface="Droid Serif"/>
            </a:endParaRPr>
          </a:p>
          <a:p>
            <a:endParaRPr lang="en" sz="1400">
              <a:latin typeface="Droid Serif"/>
              <a:ea typeface="Droid Serif"/>
              <a:cs typeface="Droid Serif"/>
              <a:sym typeface="Droid Serif"/>
            </a:endParaRPr>
          </a:p>
        </p:txBody>
      </p:sp>
      <p:pic>
        <p:nvPicPr>
          <p:cNvPr id="63" name="Shape 63"/>
          <p:cNvPicPr preferRelativeResize="0"/>
          <p:nvPr/>
        </p:nvPicPr>
        <p:blipFill>
          <a:blip r:embed="rId3"/>
          <a:stretch>
            <a:fillRect/>
          </a:stretch>
        </p:blipFill>
        <p:spPr>
          <a:xfrm>
            <a:off x="7033850" y="262300"/>
            <a:ext cx="1875674" cy="1085300"/>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Cost of Obesity in US</a:t>
            </a:r>
          </a:p>
        </p:txBody>
      </p:sp>
      <p:sp>
        <p:nvSpPr>
          <p:cNvPr id="320" name="Shape 32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1100"/>
              </a:spcBef>
              <a:buClr>
                <a:schemeClr val="dk1"/>
              </a:buClr>
              <a:buSzPct val="25000"/>
              <a:buFont typeface="Arial"/>
              <a:buNone/>
            </a:pPr>
            <a:r>
              <a:rPr lang="en" sz="4400">
                <a:latin typeface="Arial"/>
                <a:ea typeface="Arial"/>
                <a:cs typeface="Arial"/>
                <a:sym typeface="Arial"/>
              </a:rPr>
              <a:t>•</a:t>
            </a:r>
            <a:r>
              <a:rPr lang="en" sz="3600">
                <a:latin typeface="Droid Serif"/>
                <a:ea typeface="Droid Serif"/>
                <a:cs typeface="Droid Serif"/>
                <a:sym typeface="Droid Serif"/>
              </a:rPr>
              <a:t>Direct- 150-200 billion USD/year</a:t>
            </a:r>
          </a:p>
          <a:p>
            <a:pPr lvl="0" rtl="0">
              <a:lnSpc>
                <a:spcPct val="115000"/>
              </a:lnSpc>
              <a:buClr>
                <a:schemeClr val="dk1"/>
              </a:buClr>
              <a:buSzPct val="45833"/>
              <a:buFont typeface="Arial"/>
              <a:buNone/>
            </a:pPr>
            <a:r>
              <a:rPr lang="en" sz="2400">
                <a:latin typeface="Droid Serif"/>
                <a:ea typeface="Droid Serif"/>
                <a:cs typeface="Droid Serif"/>
                <a:sym typeface="Droid Serif"/>
              </a:rPr>
              <a:t>–Estimates from CDC for 2008, Phit America for 2010</a:t>
            </a:r>
          </a:p>
          <a:p>
            <a:pPr lvl="0" rtl="0">
              <a:lnSpc>
                <a:spcPct val="115000"/>
              </a:lnSpc>
              <a:buClr>
                <a:schemeClr val="dk1"/>
              </a:buClr>
              <a:buSzPct val="45833"/>
              <a:buFont typeface="Arial"/>
              <a:buNone/>
            </a:pPr>
            <a:r>
              <a:rPr lang="en" sz="2400">
                <a:latin typeface="Droid Serif"/>
                <a:ea typeface="Droid Serif"/>
                <a:cs typeface="Droid Serif"/>
                <a:sym typeface="Droid Serif"/>
              </a:rPr>
              <a:t>–20% of all US health care costs</a:t>
            </a:r>
          </a:p>
          <a:p>
            <a:pPr lvl="0" rtl="0">
              <a:lnSpc>
                <a:spcPct val="115000"/>
              </a:lnSpc>
              <a:buClr>
                <a:schemeClr val="dk1"/>
              </a:buClr>
              <a:buSzPct val="45833"/>
              <a:buFont typeface="Arial"/>
              <a:buNone/>
            </a:pPr>
            <a:r>
              <a:rPr lang="en" sz="2400">
                <a:latin typeface="Droid Serif"/>
                <a:ea typeface="Droid Serif"/>
                <a:cs typeface="Droid Serif"/>
                <a:sym typeface="Droid Serif"/>
              </a:rPr>
              <a:t>–Obese people pay ~1500 USD/ year on health care costs (2008 CDC)</a:t>
            </a:r>
          </a:p>
          <a:p>
            <a:pPr lvl="0" rtl="0">
              <a:lnSpc>
                <a:spcPct val="115000"/>
              </a:lnSpc>
              <a:buClr>
                <a:schemeClr val="dk1"/>
              </a:buClr>
              <a:buSzPct val="45833"/>
              <a:buFont typeface="Arial"/>
              <a:buNone/>
            </a:pPr>
            <a:r>
              <a:rPr lang="en" sz="2400">
                <a:latin typeface="Droid Serif"/>
                <a:ea typeface="Droid Serif"/>
                <a:cs typeface="Droid Serif"/>
                <a:sym typeface="Droid Serif"/>
              </a:rPr>
              <a:t>–Will continue to increase as prevalence of obesity increases</a:t>
            </a:r>
          </a:p>
          <a:p>
            <a:endParaRPr lang="en" sz="2400">
              <a:latin typeface="Droid Serif"/>
              <a:ea typeface="Droid Serif"/>
              <a:cs typeface="Droid Serif"/>
              <a:sym typeface="Droid Serif"/>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4400">
                <a:latin typeface="Times New Roman"/>
                <a:ea typeface="Times New Roman"/>
                <a:cs typeface="Times New Roman"/>
                <a:sym typeface="Times New Roman"/>
              </a:rPr>
              <a:t>Cost of Obesity in US</a:t>
            </a:r>
          </a:p>
        </p:txBody>
      </p:sp>
      <p:sp>
        <p:nvSpPr>
          <p:cNvPr id="326" name="Shape 3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900"/>
              </a:spcBef>
              <a:buClr>
                <a:schemeClr val="dk1"/>
              </a:buClr>
              <a:buSzPct val="36666"/>
              <a:buFont typeface="Arial"/>
              <a:buNone/>
            </a:pPr>
            <a:r>
              <a:rPr lang="en">
                <a:latin typeface="Droid Serif"/>
                <a:ea typeface="Droid Serif"/>
                <a:cs typeface="Droid Serif"/>
                <a:sym typeface="Droid Serif"/>
              </a:rPr>
              <a:t>•Indirect- 450 billion USD/year in 2011</a:t>
            </a:r>
          </a:p>
          <a:p>
            <a:pPr lvl="0" rtl="0">
              <a:lnSpc>
                <a:spcPct val="115000"/>
              </a:lnSpc>
              <a:buClr>
                <a:schemeClr val="dk1"/>
              </a:buClr>
              <a:buSzPct val="61111"/>
              <a:buFont typeface="Arial"/>
              <a:buNone/>
            </a:pPr>
            <a:r>
              <a:rPr lang="en" sz="1800">
                <a:latin typeface="Droid Serif"/>
                <a:ea typeface="Droid Serif"/>
                <a:cs typeface="Droid Serif"/>
                <a:sym typeface="Droid Serif"/>
              </a:rPr>
              <a:t>–130 billion USD cost of absenteeism, decreased productivity and short term disability from obesity</a:t>
            </a:r>
          </a:p>
          <a:p>
            <a:pPr lvl="0" rtl="0">
              <a:lnSpc>
                <a:spcPct val="115000"/>
              </a:lnSpc>
              <a:buClr>
                <a:schemeClr val="dk1"/>
              </a:buClr>
              <a:buSzPct val="61111"/>
              <a:buFont typeface="Arial"/>
              <a:buNone/>
            </a:pPr>
            <a:r>
              <a:rPr lang="en" sz="1800">
                <a:latin typeface="Droid Serif"/>
                <a:ea typeface="Droid Serif"/>
                <a:cs typeface="Droid Serif"/>
                <a:sym typeface="Droid Serif"/>
              </a:rPr>
              <a:t>–5 billion USD a year in extra gasoline costs due to increasing weight of Americans (auto and planes)</a:t>
            </a:r>
          </a:p>
          <a:p>
            <a:pPr lvl="0" rtl="0">
              <a:lnSpc>
                <a:spcPct val="115000"/>
              </a:lnSpc>
              <a:buClr>
                <a:schemeClr val="dk1"/>
              </a:buClr>
              <a:buSzPct val="61111"/>
              <a:buFont typeface="Arial"/>
              <a:buNone/>
            </a:pPr>
            <a:r>
              <a:rPr lang="en" sz="1800">
                <a:latin typeface="Droid Serif"/>
                <a:ea typeface="Droid Serif"/>
                <a:cs typeface="Droid Serif"/>
                <a:sym typeface="Droid Serif"/>
              </a:rPr>
              <a:t>–MRI scanner to accompany 550 lbs person vs. 350 lbs increase cost of 1.5 million USD</a:t>
            </a:r>
          </a:p>
          <a:p>
            <a:pPr lvl="0" rtl="0">
              <a:lnSpc>
                <a:spcPct val="115000"/>
              </a:lnSpc>
              <a:buClr>
                <a:schemeClr val="dk1"/>
              </a:buClr>
              <a:buSzPct val="61111"/>
              <a:buFont typeface="Arial"/>
              <a:buNone/>
            </a:pPr>
            <a:r>
              <a:rPr lang="en" sz="1800">
                <a:latin typeface="Droid Serif"/>
                <a:ea typeface="Droid Serif"/>
                <a:cs typeface="Droid Serif"/>
                <a:sym typeface="Droid Serif"/>
              </a:rPr>
              <a:t>–Obese/overweight people paid $3.5/hour less than those with normal BMIs </a:t>
            </a:r>
          </a:p>
          <a:p>
            <a:endParaRPr lang="en" sz="1800">
              <a:latin typeface="Droid Serif"/>
              <a:ea typeface="Droid Serif"/>
              <a:cs typeface="Droid Serif"/>
              <a:sym typeface="Droid Serif"/>
            </a:endParaRPr>
          </a:p>
          <a:p>
            <a:endParaRPr lang="en" sz="1800">
              <a:latin typeface="Droid Serif"/>
              <a:ea typeface="Droid Serif"/>
              <a:cs typeface="Droid Serif"/>
              <a:sym typeface="Droid Serif"/>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Obesity Economic Boost?</a:t>
            </a:r>
          </a:p>
        </p:txBody>
      </p:sp>
      <p:sp>
        <p:nvSpPr>
          <p:cNvPr id="332" name="Shape 3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36666"/>
              <a:buFont typeface="Arial"/>
              <a:buNone/>
            </a:pPr>
            <a:r>
              <a:rPr lang="en">
                <a:latin typeface="Droid Serif"/>
                <a:ea typeface="Droid Serif"/>
                <a:cs typeface="Droid Serif"/>
                <a:sym typeface="Droid Serif"/>
              </a:rPr>
              <a:t>•7.5 billion USD of revenue from Women’s plus sized clothing stores in 2012</a:t>
            </a:r>
          </a:p>
          <a:p>
            <a:pPr lvl="0" rtl="0">
              <a:lnSpc>
                <a:spcPct val="115000"/>
              </a:lnSpc>
              <a:spcBef>
                <a:spcPts val="800"/>
              </a:spcBef>
              <a:buClr>
                <a:schemeClr val="dk1"/>
              </a:buClr>
              <a:buSzPct val="36666"/>
              <a:buFont typeface="Arial"/>
              <a:buNone/>
            </a:pPr>
            <a:r>
              <a:rPr lang="en">
                <a:latin typeface="Droid Serif"/>
                <a:ea typeface="Droid Serif"/>
                <a:cs typeface="Droid Serif"/>
                <a:sym typeface="Droid Serif"/>
              </a:rPr>
              <a:t>•40 billion USD spent on diet products in 2008</a:t>
            </a:r>
          </a:p>
          <a:p>
            <a:pPr lvl="0" rtl="0">
              <a:lnSpc>
                <a:spcPct val="115000"/>
              </a:lnSpc>
              <a:spcBef>
                <a:spcPts val="800"/>
              </a:spcBef>
              <a:buClr>
                <a:schemeClr val="dk1"/>
              </a:buClr>
              <a:buSzPct val="36666"/>
              <a:buFont typeface="Arial"/>
              <a:buNone/>
            </a:pPr>
            <a:r>
              <a:rPr lang="en">
                <a:latin typeface="Droid Serif"/>
                <a:ea typeface="Droid Serif"/>
                <a:cs typeface="Droid Serif"/>
                <a:sym typeface="Droid Serif"/>
              </a:rPr>
              <a:t>•72 million Americans have spent money related to being on a diet in 2010</a:t>
            </a:r>
          </a:p>
          <a:p>
            <a:endParaRPr lang="en">
              <a:latin typeface="Droid Serif"/>
              <a:ea typeface="Droid Serif"/>
              <a:cs typeface="Droid Serif"/>
              <a:sym typeface="Droid Serif"/>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How is obesity measured (Adults)?</a:t>
            </a:r>
          </a:p>
        </p:txBody>
      </p:sp>
      <p:sp>
        <p:nvSpPr>
          <p:cNvPr id="338" name="Shape 3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34375"/>
              <a:buFont typeface="Arial"/>
              <a:buNone/>
            </a:pPr>
            <a:r>
              <a:rPr lang="en" sz="3200">
                <a:latin typeface="Arial"/>
                <a:ea typeface="Arial"/>
                <a:cs typeface="Arial"/>
                <a:sym typeface="Arial"/>
              </a:rPr>
              <a:t>•</a:t>
            </a:r>
            <a:r>
              <a:rPr lang="en" sz="2400">
                <a:latin typeface="Droid Serif"/>
                <a:ea typeface="Droid Serif"/>
                <a:cs typeface="Droid Serif"/>
                <a:sym typeface="Droid Serif"/>
              </a:rPr>
              <a:t>BMI = mass (kg)/ (height (m))</a:t>
            </a:r>
            <a:r>
              <a:rPr lang="en" sz="2400" baseline="30000">
                <a:latin typeface="Droid Serif"/>
                <a:ea typeface="Droid Serif"/>
                <a:cs typeface="Droid Serif"/>
                <a:sym typeface="Droid Serif"/>
              </a:rPr>
              <a:t>2</a:t>
            </a:r>
          </a:p>
          <a:p>
            <a:pPr lvl="0" rtl="0">
              <a:lnSpc>
                <a:spcPct val="115000"/>
              </a:lnSpc>
              <a:spcBef>
                <a:spcPts val="800"/>
              </a:spcBef>
              <a:buClr>
                <a:schemeClr val="dk1"/>
              </a:buClr>
              <a:buSzPct val="45833"/>
              <a:buFont typeface="Arial"/>
              <a:buNone/>
            </a:pPr>
            <a:r>
              <a:rPr lang="en" sz="2400">
                <a:latin typeface="Droid Serif"/>
                <a:ea typeface="Droid Serif"/>
                <a:cs typeface="Droid Serif"/>
                <a:sym typeface="Droid Serif"/>
              </a:rPr>
              <a:t>•BMI = 703*mass (lbs)/ (height (in))</a:t>
            </a:r>
            <a:r>
              <a:rPr lang="en" sz="2400" baseline="30000">
                <a:latin typeface="Droid Serif"/>
                <a:ea typeface="Droid Serif"/>
                <a:cs typeface="Droid Serif"/>
                <a:sym typeface="Droid Serif"/>
              </a:rPr>
              <a:t>2</a:t>
            </a:r>
          </a:p>
          <a:p>
            <a:pPr lvl="0" rtl="0">
              <a:lnSpc>
                <a:spcPct val="115000"/>
              </a:lnSpc>
              <a:spcBef>
                <a:spcPts val="800"/>
              </a:spcBef>
              <a:buClr>
                <a:schemeClr val="dk1"/>
              </a:buClr>
              <a:buSzPct val="45833"/>
              <a:buFont typeface="Arial"/>
              <a:buNone/>
            </a:pPr>
            <a:r>
              <a:rPr lang="en" sz="2400">
                <a:latin typeface="Droid Serif"/>
                <a:ea typeface="Droid Serif"/>
                <a:cs typeface="Droid Serif"/>
                <a:sym typeface="Droid Serif"/>
              </a:rPr>
              <a:t>•BMI Categories:</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–Underweight = &lt;18.5</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–Normal weight = 18.5–24.9</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–Overweight = 25–29.9</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–Obesity = BMI of 30 or greater</a:t>
            </a:r>
          </a:p>
          <a:p>
            <a:endParaRPr lang="en" sz="2400">
              <a:latin typeface="Droid Serif"/>
              <a:ea typeface="Droid Serif"/>
              <a:cs typeface="Droid Serif"/>
              <a:sym typeface="Droid Serif"/>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Am I fat?</a:t>
            </a:r>
          </a:p>
        </p:txBody>
      </p:sp>
      <p:sp>
        <p:nvSpPr>
          <p:cNvPr id="344" name="Shape 344"/>
          <p:cNvSpPr txBox="1">
            <a:spLocks noGrp="1"/>
          </p:cNvSpPr>
          <p:nvPr>
            <p:ph type="body" idx="1"/>
          </p:nvPr>
        </p:nvSpPr>
        <p:spPr>
          <a:xfrm>
            <a:off x="4576750" y="1200150"/>
            <a:ext cx="4110000" cy="3725699"/>
          </a:xfrm>
          <a:prstGeom prst="rect">
            <a:avLst/>
          </a:prstGeom>
        </p:spPr>
        <p:txBody>
          <a:bodyPr lIns="91425" tIns="91425" rIns="91425" bIns="91425" anchor="t" anchorCtr="0">
            <a:noAutofit/>
          </a:bodyPr>
          <a:lstStyle/>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•Knowshown Moreno</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•Denver Broncos RB</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•Height: 5’ 11’’</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•Weight: 220 lbs</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•BMI:  30.7</a:t>
            </a:r>
          </a:p>
          <a:p>
            <a:pPr lvl="0" rtl="0">
              <a:lnSpc>
                <a:spcPct val="115000"/>
              </a:lnSpc>
              <a:spcBef>
                <a:spcPts val="1300"/>
              </a:spcBef>
              <a:buClr>
                <a:schemeClr val="dk1"/>
              </a:buClr>
              <a:buSzPct val="25000"/>
              <a:buFont typeface="Arial"/>
              <a:buNone/>
            </a:pPr>
            <a:r>
              <a:rPr lang="en" sz="5400">
                <a:latin typeface="Droid Serif"/>
                <a:ea typeface="Droid Serif"/>
                <a:cs typeface="Droid Serif"/>
                <a:sym typeface="Droid Serif"/>
              </a:rPr>
              <a:t>•OBESE</a:t>
            </a:r>
          </a:p>
          <a:p>
            <a:endParaRPr lang="en" sz="5400">
              <a:latin typeface="Droid Serif"/>
              <a:ea typeface="Droid Serif"/>
              <a:cs typeface="Droid Serif"/>
              <a:sym typeface="Droid Serif"/>
            </a:endParaRPr>
          </a:p>
        </p:txBody>
      </p:sp>
      <p:pic>
        <p:nvPicPr>
          <p:cNvPr id="345" name="Shape 345"/>
          <p:cNvPicPr preferRelativeResize="0"/>
          <p:nvPr/>
        </p:nvPicPr>
        <p:blipFill>
          <a:blip r:embed="rId3"/>
          <a:stretch>
            <a:fillRect/>
          </a:stretch>
        </p:blipFill>
        <p:spPr>
          <a:xfrm>
            <a:off x="986475" y="1375212"/>
            <a:ext cx="2381924" cy="3375575"/>
          </a:xfrm>
          <a:prstGeom prst="rect">
            <a:avLst/>
          </a:prstGeom>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BMI measurement (Adults)</a:t>
            </a:r>
          </a:p>
        </p:txBody>
      </p:sp>
      <p:sp>
        <p:nvSpPr>
          <p:cNvPr id="351" name="Shape 351"/>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
                <a:latin typeface="Droid Serif"/>
                <a:ea typeface="Droid Serif"/>
                <a:cs typeface="Droid Serif"/>
                <a:sym typeface="Droid Serif"/>
              </a:rPr>
              <a:t>Pros:</a:t>
            </a:r>
          </a:p>
          <a:p>
            <a:pPr lvl="0" rtl="0">
              <a:lnSpc>
                <a:spcPct val="115000"/>
              </a:lnSpc>
              <a:buClr>
                <a:schemeClr val="dk1"/>
              </a:buClr>
              <a:buSzPct val="45833"/>
              <a:buFont typeface="Arial"/>
              <a:buNone/>
            </a:pPr>
            <a:r>
              <a:rPr lang="en" sz="2400">
                <a:latin typeface="Droid Serif"/>
                <a:ea typeface="Droid Serif"/>
                <a:cs typeface="Droid Serif"/>
                <a:sym typeface="Droid Serif"/>
              </a:rPr>
              <a:t>•Inexpensive</a:t>
            </a:r>
          </a:p>
          <a:p>
            <a:pPr lvl="0" rtl="0">
              <a:lnSpc>
                <a:spcPct val="115000"/>
              </a:lnSpc>
              <a:buClr>
                <a:schemeClr val="dk1"/>
              </a:buClr>
              <a:buSzPct val="45833"/>
              <a:buFont typeface="Arial"/>
              <a:buNone/>
            </a:pPr>
            <a:r>
              <a:rPr lang="en" sz="2400">
                <a:latin typeface="Droid Serif"/>
                <a:ea typeface="Droid Serif"/>
                <a:cs typeface="Droid Serif"/>
                <a:sym typeface="Droid Serif"/>
              </a:rPr>
              <a:t>•Universal</a:t>
            </a:r>
          </a:p>
          <a:p>
            <a:pPr lvl="0" rtl="0">
              <a:lnSpc>
                <a:spcPct val="115000"/>
              </a:lnSpc>
              <a:buClr>
                <a:schemeClr val="dk1"/>
              </a:buClr>
              <a:buSzPct val="45833"/>
              <a:buFont typeface="Arial"/>
              <a:buNone/>
            </a:pPr>
            <a:r>
              <a:rPr lang="en" sz="2400">
                <a:latin typeface="Droid Serif"/>
                <a:ea typeface="Droid Serif"/>
                <a:cs typeface="Droid Serif"/>
                <a:sym typeface="Droid Serif"/>
              </a:rPr>
              <a:t>•Easy to calculate</a:t>
            </a:r>
          </a:p>
          <a:p>
            <a:pPr lvl="0" rtl="0">
              <a:lnSpc>
                <a:spcPct val="115000"/>
              </a:lnSpc>
              <a:buClr>
                <a:schemeClr val="dk1"/>
              </a:buClr>
              <a:buSzPct val="45833"/>
              <a:buFont typeface="Arial"/>
              <a:buNone/>
            </a:pPr>
            <a:r>
              <a:rPr lang="en" sz="2400">
                <a:latin typeface="Droid Serif"/>
                <a:ea typeface="Droid Serif"/>
                <a:cs typeface="Droid Serif"/>
                <a:sym typeface="Droid Serif"/>
              </a:rPr>
              <a:t>•High BMI predicts future morbidity and death</a:t>
            </a:r>
          </a:p>
          <a:p>
            <a:endParaRPr lang="en" sz="2400">
              <a:latin typeface="Droid Serif"/>
              <a:ea typeface="Droid Serif"/>
              <a:cs typeface="Droid Serif"/>
              <a:sym typeface="Droid Serif"/>
            </a:endParaRPr>
          </a:p>
        </p:txBody>
      </p:sp>
      <p:sp>
        <p:nvSpPr>
          <p:cNvPr id="352" name="Shape 352"/>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
                <a:latin typeface="Droid Serif"/>
                <a:ea typeface="Droid Serif"/>
                <a:cs typeface="Droid Serif"/>
                <a:sym typeface="Droid Serif"/>
              </a:rPr>
              <a:t>Cons:</a:t>
            </a:r>
          </a:p>
          <a:p>
            <a:pPr lvl="0" rtl="0">
              <a:lnSpc>
                <a:spcPct val="115000"/>
              </a:lnSpc>
              <a:buClr>
                <a:schemeClr val="dk1"/>
              </a:buClr>
              <a:buSzPct val="45833"/>
              <a:buFont typeface="Arial"/>
              <a:buNone/>
            </a:pPr>
            <a:r>
              <a:rPr lang="en" sz="2400">
                <a:latin typeface="Droid Serif"/>
                <a:ea typeface="Droid Serif"/>
                <a:cs typeface="Droid Serif"/>
                <a:sym typeface="Droid Serif"/>
              </a:rPr>
              <a:t>•Doesn’t take into account muscle</a:t>
            </a:r>
          </a:p>
          <a:p>
            <a:pPr lvl="0" rtl="0">
              <a:lnSpc>
                <a:spcPct val="115000"/>
              </a:lnSpc>
              <a:buClr>
                <a:schemeClr val="dk1"/>
              </a:buClr>
              <a:buSzPct val="45833"/>
              <a:buFont typeface="Arial"/>
              <a:buNone/>
            </a:pPr>
            <a:r>
              <a:rPr lang="en" sz="2400">
                <a:latin typeface="Droid Serif"/>
                <a:ea typeface="Droid Serif"/>
                <a:cs typeface="Droid Serif"/>
                <a:sym typeface="Droid Serif"/>
              </a:rPr>
              <a:t>•Older adults have more body fat than younger adults for equivalent BMI</a:t>
            </a:r>
          </a:p>
          <a:p>
            <a:pPr lvl="0" rtl="0">
              <a:lnSpc>
                <a:spcPct val="115000"/>
              </a:lnSpc>
              <a:buClr>
                <a:schemeClr val="dk1"/>
              </a:buClr>
              <a:buSzPct val="45833"/>
              <a:buFont typeface="Arial"/>
              <a:buNone/>
            </a:pPr>
            <a:r>
              <a:rPr lang="en" sz="2400">
                <a:latin typeface="Droid Serif"/>
                <a:ea typeface="Droid Serif"/>
                <a:cs typeface="Droid Serif"/>
                <a:sym typeface="Droid Serif"/>
              </a:rPr>
              <a:t>•Women have more fat than men for equal BMIs</a:t>
            </a:r>
          </a:p>
          <a:p>
            <a:endParaRPr lang="en" sz="2400">
              <a:latin typeface="Droid Serif"/>
              <a:ea typeface="Droid Serif"/>
              <a:cs typeface="Droid Serif"/>
              <a:sym typeface="Droid Serif"/>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BMI measurement in children</a:t>
            </a:r>
          </a:p>
        </p:txBody>
      </p:sp>
      <p:graphicFrame>
        <p:nvGraphicFramePr>
          <p:cNvPr id="358" name="Shape 358"/>
          <p:cNvGraphicFramePr/>
          <p:nvPr/>
        </p:nvGraphicFramePr>
        <p:xfrm>
          <a:off x="1446300" y="1348575"/>
          <a:ext cx="6096000" cy="3437994"/>
        </p:xfrm>
        <a:graphic>
          <a:graphicData uri="http://schemas.openxmlformats.org/drawingml/2006/table">
            <a:tbl>
              <a:tblPr>
                <a:noFill/>
                <a:tableStyleId>{A8D84970-5676-4135-BFD5-01C59FA28B78}</a:tableStyleId>
              </a:tblPr>
              <a:tblGrid>
                <a:gridCol w="3048000"/>
                <a:gridCol w="3048000"/>
              </a:tblGrid>
              <a:tr h="276225">
                <a:tc>
                  <a:txBody>
                    <a:bodyPr/>
                    <a:lstStyle/>
                    <a:p>
                      <a:pPr lvl="0" rtl="0">
                        <a:lnSpc>
                          <a:spcPct val="115000"/>
                        </a:lnSpc>
                        <a:buNone/>
                      </a:pPr>
                      <a:r>
                        <a:rPr lang="en" sz="1800" b="1"/>
                        <a:t>Weight Status Category</a:t>
                      </a:r>
                    </a:p>
                  </a:txBody>
                  <a:tcPr marL="91425" marR="91425" marT="91425" marB="91425"/>
                </a:tc>
                <a:tc>
                  <a:txBody>
                    <a:bodyPr/>
                    <a:lstStyle/>
                    <a:p>
                      <a:pPr lvl="0" rtl="0">
                        <a:lnSpc>
                          <a:spcPct val="115000"/>
                        </a:lnSpc>
                        <a:buNone/>
                      </a:pPr>
                      <a:r>
                        <a:rPr lang="en" sz="1800" b="1"/>
                        <a:t>Percentile Range</a:t>
                      </a:r>
                    </a:p>
                  </a:txBody>
                  <a:tcPr marL="91425" marR="91425" marT="91425" marB="91425"/>
                </a:tc>
              </a:tr>
              <a:tr h="276225">
                <a:tc>
                  <a:txBody>
                    <a:bodyPr/>
                    <a:lstStyle/>
                    <a:p>
                      <a:pPr lvl="0" rtl="0">
                        <a:lnSpc>
                          <a:spcPct val="115000"/>
                        </a:lnSpc>
                        <a:buNone/>
                      </a:pPr>
                      <a:r>
                        <a:rPr lang="en" sz="1800"/>
                        <a:t>Underweight</a:t>
                      </a:r>
                    </a:p>
                  </a:txBody>
                  <a:tcPr marL="91425" marR="91425" marT="91425" marB="91425"/>
                </a:tc>
                <a:tc>
                  <a:txBody>
                    <a:bodyPr/>
                    <a:lstStyle/>
                    <a:p>
                      <a:pPr lvl="0" rtl="0">
                        <a:lnSpc>
                          <a:spcPct val="115000"/>
                        </a:lnSpc>
                        <a:buNone/>
                      </a:pPr>
                      <a:r>
                        <a:rPr lang="en" sz="1800"/>
                        <a:t>Less than the 5th percentile</a:t>
                      </a:r>
                    </a:p>
                  </a:txBody>
                  <a:tcPr marL="91425" marR="91425" marT="91425" marB="91425"/>
                </a:tc>
              </a:tr>
              <a:tr h="552450">
                <a:tc>
                  <a:txBody>
                    <a:bodyPr/>
                    <a:lstStyle/>
                    <a:p>
                      <a:pPr lvl="0" rtl="0">
                        <a:lnSpc>
                          <a:spcPct val="115000"/>
                        </a:lnSpc>
                        <a:buNone/>
                      </a:pPr>
                      <a:r>
                        <a:rPr lang="en" sz="1800"/>
                        <a:t>Healthy weight</a:t>
                      </a:r>
                    </a:p>
                  </a:txBody>
                  <a:tcPr marL="91425" marR="91425" marT="91425" marB="91425"/>
                </a:tc>
                <a:tc>
                  <a:txBody>
                    <a:bodyPr/>
                    <a:lstStyle/>
                    <a:p>
                      <a:pPr lvl="0" rtl="0">
                        <a:lnSpc>
                          <a:spcPct val="115000"/>
                        </a:lnSpc>
                        <a:buNone/>
                      </a:pPr>
                      <a:r>
                        <a:rPr lang="en" sz="1800"/>
                        <a:t>5th percentile to less than the 85th percentile</a:t>
                      </a:r>
                    </a:p>
                  </a:txBody>
                  <a:tcPr marL="91425" marR="91425" marT="91425" marB="91425"/>
                </a:tc>
              </a:tr>
              <a:tr h="552450">
                <a:tc>
                  <a:txBody>
                    <a:bodyPr/>
                    <a:lstStyle/>
                    <a:p>
                      <a:pPr lvl="0" rtl="0">
                        <a:lnSpc>
                          <a:spcPct val="115000"/>
                        </a:lnSpc>
                        <a:buNone/>
                      </a:pPr>
                      <a:r>
                        <a:rPr lang="en" sz="1800"/>
                        <a:t>Overweight</a:t>
                      </a:r>
                    </a:p>
                  </a:txBody>
                  <a:tcPr marL="91425" marR="91425" marT="91425" marB="91425"/>
                </a:tc>
                <a:tc>
                  <a:txBody>
                    <a:bodyPr/>
                    <a:lstStyle/>
                    <a:p>
                      <a:pPr lvl="0" rtl="0">
                        <a:lnSpc>
                          <a:spcPct val="115000"/>
                        </a:lnSpc>
                        <a:buNone/>
                      </a:pPr>
                      <a:r>
                        <a:rPr lang="en" sz="1800"/>
                        <a:t>85th to less than the 95th percentile</a:t>
                      </a:r>
                    </a:p>
                  </a:txBody>
                  <a:tcPr marL="91425" marR="91425" marT="91425" marB="91425"/>
                </a:tc>
              </a:tr>
              <a:tr h="552450">
                <a:tc>
                  <a:txBody>
                    <a:bodyPr/>
                    <a:lstStyle/>
                    <a:p>
                      <a:pPr lvl="0" rtl="0">
                        <a:lnSpc>
                          <a:spcPct val="115000"/>
                        </a:lnSpc>
                        <a:buNone/>
                      </a:pPr>
                      <a:r>
                        <a:rPr lang="en" sz="1800"/>
                        <a:t>Obese</a:t>
                      </a:r>
                    </a:p>
                  </a:txBody>
                  <a:tcPr marL="91425" marR="91425" marT="91425" marB="91425"/>
                </a:tc>
                <a:tc>
                  <a:txBody>
                    <a:bodyPr/>
                    <a:lstStyle/>
                    <a:p>
                      <a:pPr lvl="0" rtl="0">
                        <a:lnSpc>
                          <a:spcPct val="115000"/>
                        </a:lnSpc>
                        <a:buNone/>
                      </a:pPr>
                      <a:r>
                        <a:rPr lang="en" sz="1800"/>
                        <a:t>Equal to or greater than the 95th percentile</a:t>
                      </a:r>
                    </a:p>
                  </a:txBody>
                  <a:tcPr marL="91425" marR="91425" marT="91425" marB="91425"/>
                </a:tc>
              </a:tr>
            </a:tbl>
          </a:graphicData>
        </a:graphic>
      </p:graphicFrame>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BMI measurement in children</a:t>
            </a:r>
          </a:p>
        </p:txBody>
      </p:sp>
      <p:sp>
        <p:nvSpPr>
          <p:cNvPr id="364" name="Shape 3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36666"/>
              <a:buFont typeface="Arial"/>
              <a:buNone/>
            </a:pPr>
            <a:r>
              <a:rPr lang="en">
                <a:latin typeface="Droid Serif"/>
                <a:ea typeface="Droid Serif"/>
                <a:cs typeface="Droid Serif"/>
                <a:sym typeface="Droid Serif"/>
              </a:rPr>
              <a:t>•Calculated from CDC age for grow charts</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–From 1963-1994 from stratified multistage probability samples from 48 states</a:t>
            </a:r>
          </a:p>
          <a:p>
            <a:endParaRPr lang="en" sz="2400">
              <a:latin typeface="Droid Serif"/>
              <a:ea typeface="Droid Serif"/>
              <a:cs typeface="Droid Serif"/>
              <a:sym typeface="Droid Serif"/>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latin typeface="Times New Roman"/>
                <a:ea typeface="Times New Roman"/>
                <a:cs typeface="Times New Roman"/>
                <a:sym typeface="Times New Roman"/>
              </a:rPr>
              <a:t>Obesity as a Disease: Bad?</a:t>
            </a:r>
          </a:p>
        </p:txBody>
      </p:sp>
      <p:sp>
        <p:nvSpPr>
          <p:cNvPr id="370" name="Shape 3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5833"/>
              <a:buFont typeface="Arial"/>
              <a:buNone/>
            </a:pPr>
            <a:r>
              <a:rPr lang="en" sz="2400">
                <a:latin typeface="Droid Serif"/>
                <a:ea typeface="Droid Serif"/>
                <a:cs typeface="Droid Serif"/>
                <a:sym typeface="Droid Serif"/>
              </a:rPr>
              <a:t>•Recent study from University of Minnesota</a:t>
            </a:r>
          </a:p>
          <a:p>
            <a:pPr lvl="0" indent="457200" rtl="0">
              <a:lnSpc>
                <a:spcPct val="115000"/>
              </a:lnSpc>
              <a:spcBef>
                <a:spcPts val="700"/>
              </a:spcBef>
              <a:buClr>
                <a:schemeClr val="dk1"/>
              </a:buClr>
              <a:buSzPct val="61111"/>
              <a:buFont typeface="Arial"/>
              <a:buNone/>
            </a:pPr>
            <a:r>
              <a:rPr lang="en" sz="1800">
                <a:latin typeface="Droid Serif"/>
                <a:ea typeface="Droid Serif"/>
                <a:cs typeface="Droid Serif"/>
                <a:sym typeface="Droid Serif"/>
              </a:rPr>
              <a:t>–700 obese people read one of three articles</a:t>
            </a:r>
          </a:p>
          <a:p>
            <a:pPr marL="457200" lvl="0" indent="457200" rtl="0">
              <a:lnSpc>
                <a:spcPct val="115000"/>
              </a:lnSpc>
              <a:buClr>
                <a:schemeClr val="dk1"/>
              </a:buClr>
              <a:buSzPct val="78571"/>
              <a:buFont typeface="Arial"/>
              <a:buNone/>
            </a:pPr>
            <a:r>
              <a:rPr lang="en" sz="1400">
                <a:latin typeface="Droid Serif"/>
                <a:ea typeface="Droid Serif"/>
                <a:cs typeface="Droid Serif"/>
                <a:sym typeface="Droid Serif"/>
              </a:rPr>
              <a:t>•One article on obesity labeled as disease</a:t>
            </a:r>
          </a:p>
          <a:p>
            <a:pPr marL="914400" lvl="0" indent="0" rtl="0">
              <a:lnSpc>
                <a:spcPct val="115000"/>
              </a:lnSpc>
              <a:buClr>
                <a:schemeClr val="dk1"/>
              </a:buClr>
              <a:buSzPct val="78571"/>
              <a:buFont typeface="Arial"/>
              <a:buNone/>
            </a:pPr>
            <a:r>
              <a:rPr lang="en" sz="1400">
                <a:latin typeface="Droid Serif"/>
                <a:ea typeface="Droid Serif"/>
                <a:cs typeface="Droid Serif"/>
                <a:sym typeface="Droid Serif"/>
              </a:rPr>
              <a:t>•One article on obesity NOT a disease and importance of lifestyle decisions</a:t>
            </a:r>
          </a:p>
          <a:p>
            <a:pPr marL="457200" lvl="0" indent="457200" rtl="0">
              <a:lnSpc>
                <a:spcPct val="115000"/>
              </a:lnSpc>
              <a:buClr>
                <a:schemeClr val="dk1"/>
              </a:buClr>
              <a:buSzPct val="78571"/>
              <a:buFont typeface="Arial"/>
              <a:buNone/>
            </a:pPr>
            <a:r>
              <a:rPr lang="en" sz="1400">
                <a:latin typeface="Droid Serif"/>
                <a:ea typeface="Droid Serif"/>
                <a:cs typeface="Droid Serif"/>
                <a:sym typeface="Droid Serif"/>
              </a:rPr>
              <a:t>•One article on tips for weight management</a:t>
            </a:r>
          </a:p>
          <a:p>
            <a:pPr lvl="0" rtl="0">
              <a:lnSpc>
                <a:spcPct val="115000"/>
              </a:lnSpc>
              <a:spcBef>
                <a:spcPts val="700"/>
              </a:spcBef>
              <a:buClr>
                <a:schemeClr val="dk1"/>
              </a:buClr>
              <a:buSzPct val="45833"/>
              <a:buFont typeface="Arial"/>
              <a:buNone/>
            </a:pPr>
            <a:r>
              <a:rPr lang="en" sz="2400">
                <a:latin typeface="Droid Serif"/>
                <a:ea typeface="Droid Serif"/>
                <a:cs typeface="Droid Serif"/>
                <a:sym typeface="Droid Serif"/>
              </a:rPr>
              <a:t>–People reading article on obesity labeled as disease were more likely to see diet as less important + order higher calorie snack/sandwich</a:t>
            </a:r>
          </a:p>
          <a:p>
            <a:endParaRPr lang="en" sz="2400">
              <a:latin typeface="Droid Serif"/>
              <a:ea typeface="Droid Serif"/>
              <a:cs typeface="Droid Serif"/>
              <a:sym typeface="Droid Serif"/>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latin typeface="Times New Roman"/>
                <a:ea typeface="Times New Roman"/>
                <a:cs typeface="Times New Roman"/>
                <a:sym typeface="Times New Roman"/>
              </a:rPr>
              <a:t>Obesity Prevention: Policy</a:t>
            </a:r>
            <a:r>
              <a:rPr lang="en"/>
              <a:t>	</a:t>
            </a:r>
          </a:p>
        </p:txBody>
      </p:sp>
      <p:sp>
        <p:nvSpPr>
          <p:cNvPr id="376" name="Shape 3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00000"/>
              <a:buFont typeface="Droid Serif"/>
              <a:buChar char="❏"/>
            </a:pPr>
            <a:r>
              <a:rPr lang="en" sz="2400">
                <a:latin typeface="Droid Serif"/>
                <a:ea typeface="Droid Serif"/>
                <a:cs typeface="Droid Serif"/>
                <a:sym typeface="Droid Serif"/>
              </a:rPr>
              <a:t>New York City’s attempt to ban beverages larger than 16 ounces (New York Times, 2012)</a:t>
            </a:r>
          </a:p>
          <a:p>
            <a:pPr marL="457200" lvl="0" indent="-381000" rtl="0">
              <a:buClr>
                <a:schemeClr val="dk1"/>
              </a:buClr>
              <a:buSzPct val="100000"/>
              <a:buFont typeface="Droid Serif"/>
              <a:buChar char="❏"/>
            </a:pPr>
            <a:r>
              <a:rPr lang="en" sz="2400">
                <a:latin typeface="Droid Serif"/>
                <a:ea typeface="Droid Serif"/>
                <a:cs typeface="Droid Serif"/>
                <a:sym typeface="Droid Serif"/>
              </a:rPr>
              <a:t>Affordable Care Act: Chain Restaurants must post caloric information on menu boards and menus (CDC.gov)</a:t>
            </a:r>
          </a:p>
          <a:p>
            <a:pPr marL="457200" lvl="0" indent="-381000" rtl="0">
              <a:buClr>
                <a:schemeClr val="dk1"/>
              </a:buClr>
              <a:buSzPct val="100000"/>
              <a:buFont typeface="Droid Serif"/>
              <a:buChar char="❏"/>
            </a:pPr>
            <a:r>
              <a:rPr lang="en" sz="2400">
                <a:latin typeface="Droid Serif"/>
                <a:ea typeface="Droid Serif"/>
                <a:cs typeface="Droid Serif"/>
                <a:sym typeface="Droid Serif"/>
              </a:rPr>
              <a:t>Regulation of School Lunch Menus</a:t>
            </a:r>
          </a:p>
        </p:txBody>
      </p:sp>
      <p:pic>
        <p:nvPicPr>
          <p:cNvPr id="377" name="Shape 377"/>
          <p:cNvPicPr preferRelativeResize="0"/>
          <p:nvPr/>
        </p:nvPicPr>
        <p:blipFill>
          <a:blip r:embed="rId3"/>
          <a:stretch>
            <a:fillRect/>
          </a:stretch>
        </p:blipFill>
        <p:spPr>
          <a:xfrm>
            <a:off x="6194475" y="2878525"/>
            <a:ext cx="2739348" cy="2047324"/>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97850" y="255428"/>
            <a:ext cx="8229600" cy="857400"/>
          </a:xfrm>
          <a:prstGeom prst="rect">
            <a:avLst/>
          </a:prstGeom>
        </p:spPr>
        <p:txBody>
          <a:bodyPr lIns="91425" tIns="91425" rIns="91425" bIns="91425" anchor="ctr" anchorCtr="0">
            <a:noAutofit/>
          </a:bodyPr>
          <a:lstStyle/>
          <a:p>
            <a:pPr>
              <a:buNone/>
            </a:pPr>
            <a:r>
              <a:rPr lang="en" sz="3600">
                <a:solidFill>
                  <a:srgbClr val="FFFFFF"/>
                </a:solidFill>
                <a:latin typeface="Times New Roman"/>
                <a:ea typeface="Times New Roman"/>
                <a:cs typeface="Times New Roman"/>
                <a:sym typeface="Times New Roman"/>
              </a:rPr>
              <a:t>Childhood Obesity:</a:t>
            </a:r>
          </a:p>
        </p:txBody>
      </p:sp>
      <p:sp>
        <p:nvSpPr>
          <p:cNvPr id="69" name="Shape 69"/>
          <p:cNvSpPr txBox="1">
            <a:spLocks noGrp="1"/>
          </p:cNvSpPr>
          <p:nvPr>
            <p:ph type="body" idx="1"/>
          </p:nvPr>
        </p:nvSpPr>
        <p:spPr>
          <a:xfrm>
            <a:off x="457200" y="1101301"/>
            <a:ext cx="8229600" cy="4042199"/>
          </a:xfrm>
          <a:prstGeom prst="rect">
            <a:avLst/>
          </a:prstGeom>
        </p:spPr>
        <p:txBody>
          <a:bodyPr lIns="91425" tIns="91425" rIns="91425" bIns="91425" anchor="t" anchorCtr="0">
            <a:noAutofit/>
          </a:bodyPr>
          <a:lstStyle/>
          <a:p>
            <a:pPr marL="457200" lvl="0"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Obesity -BMI at or above the 95th percentile for children of the same age and sex</a:t>
            </a:r>
          </a:p>
          <a:p>
            <a:pPr marL="457200" lvl="0"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According to WEBMD, 1 out of 5 in the US are obese or overweight</a:t>
            </a:r>
          </a:p>
          <a:p>
            <a:pPr marL="914400" lvl="1"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Higher number of chronic problems as adults</a:t>
            </a:r>
          </a:p>
          <a:p>
            <a:pPr marL="914400" lvl="1"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Higher stress, sadness, and low self esteem (psychological problems)</a:t>
            </a:r>
          </a:p>
          <a:p>
            <a:pPr marL="0" lvl="0" indent="0" rtl="0">
              <a:spcAft>
                <a:spcPts val="600"/>
              </a:spcAft>
              <a:buNone/>
            </a:pPr>
            <a:r>
              <a:rPr lang="en" sz="1050" dirty="0">
                <a:latin typeface="Droid Serif"/>
                <a:ea typeface="Droid Serif"/>
                <a:cs typeface="Droid Serif"/>
                <a:sym typeface="Droid Serif"/>
              </a:rPr>
              <a:t>Primary Causes: </a:t>
            </a:r>
          </a:p>
          <a:p>
            <a:pPr marL="1371600" lvl="2"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1.Genetic Factors</a:t>
            </a:r>
          </a:p>
          <a:p>
            <a:pPr marL="1371600" lvl="2"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2. Exercise</a:t>
            </a:r>
          </a:p>
          <a:p>
            <a:pPr marL="1371600" lvl="2" indent="-304800" rtl="0">
              <a:spcAft>
                <a:spcPts val="600"/>
              </a:spcAft>
              <a:buClr>
                <a:schemeClr val="dk1"/>
              </a:buClr>
              <a:buSzPct val="100000"/>
              <a:buFont typeface="Droid Serif"/>
              <a:buChar char="❏"/>
            </a:pPr>
            <a:r>
              <a:rPr lang="en" sz="1050" dirty="0">
                <a:latin typeface="Droid Serif"/>
                <a:ea typeface="Droid Serif"/>
                <a:cs typeface="Droid Serif"/>
                <a:sym typeface="Droid Serif"/>
              </a:rPr>
              <a:t>3. Food Consumption </a:t>
            </a:r>
          </a:p>
          <a:p>
            <a:pPr marL="0" lvl="0" indent="0" rtl="0">
              <a:spcAft>
                <a:spcPts val="600"/>
              </a:spcAft>
              <a:buNone/>
            </a:pPr>
            <a:r>
              <a:rPr lang="en" sz="1050" dirty="0">
                <a:latin typeface="Droid Serif"/>
                <a:ea typeface="Droid Serif"/>
                <a:cs typeface="Droid Serif"/>
                <a:sym typeface="Droid Serif"/>
              </a:rPr>
              <a:t>Obese children are at risk for a number of conditions, including:</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High cholesterol</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High blood pressure</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Early heart disease</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Diabetes</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Bone problems</a:t>
            </a:r>
          </a:p>
          <a:p>
            <a:pPr marL="1371600" lvl="2" indent="-304800" rtl="0">
              <a:spcBef>
                <a:spcPts val="400"/>
              </a:spcBef>
              <a:buClr>
                <a:schemeClr val="dk1"/>
              </a:buClr>
              <a:buSzPct val="100000"/>
              <a:buFont typeface="Droid Serif"/>
              <a:buChar char="❏"/>
            </a:pPr>
            <a:r>
              <a:rPr lang="en" sz="1050" dirty="0">
                <a:latin typeface="Droid Serif"/>
                <a:ea typeface="Droid Serif"/>
                <a:cs typeface="Droid Serif"/>
                <a:sym typeface="Droid Serif"/>
              </a:rPr>
              <a:t>Skin conditions such -fungal infections, and acne</a:t>
            </a:r>
          </a:p>
          <a:p>
            <a:endParaRPr lang="en" sz="1050" dirty="0">
              <a:latin typeface="Droid Serif"/>
              <a:ea typeface="Droid Serif"/>
              <a:cs typeface="Droid Serif"/>
              <a:sym typeface="Droid Serif"/>
            </a:endParaRPr>
          </a:p>
        </p:txBody>
      </p:sp>
      <p:pic>
        <p:nvPicPr>
          <p:cNvPr id="70" name="Shape 70"/>
          <p:cNvPicPr preferRelativeResize="0"/>
          <p:nvPr/>
        </p:nvPicPr>
        <p:blipFill>
          <a:blip r:embed="rId3"/>
          <a:stretch>
            <a:fillRect/>
          </a:stretch>
        </p:blipFill>
        <p:spPr>
          <a:xfrm>
            <a:off x="7000450" y="517437"/>
            <a:ext cx="1428750" cy="333375"/>
          </a:xfrm>
          <a:prstGeom prst="rect">
            <a:avLst/>
          </a:prstGeom>
        </p:spPr>
      </p:pic>
      <p:pic>
        <p:nvPicPr>
          <p:cNvPr id="71" name="Shape 71"/>
          <p:cNvPicPr preferRelativeResize="0"/>
          <p:nvPr/>
        </p:nvPicPr>
        <p:blipFill>
          <a:blip r:embed="rId4"/>
          <a:stretch>
            <a:fillRect/>
          </a:stretch>
        </p:blipFill>
        <p:spPr>
          <a:xfrm>
            <a:off x="6938225" y="3525725"/>
            <a:ext cx="2160100" cy="1617775"/>
          </a:xfrm>
          <a:prstGeom prst="rect">
            <a:avLst/>
          </a:prstGeom>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Obesity Prevention: Lifestyle</a:t>
            </a:r>
          </a:p>
        </p:txBody>
      </p:sp>
      <p:sp>
        <p:nvSpPr>
          <p:cNvPr id="383" name="Shape 3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a:latin typeface="Droid Serif"/>
                <a:ea typeface="Droid Serif"/>
                <a:cs typeface="Droid Serif"/>
                <a:sym typeface="Droid Serif"/>
              </a:rPr>
              <a:t>Recommended daily exercise</a:t>
            </a:r>
          </a:p>
          <a:p>
            <a:pPr marL="457200" lvl="0" indent="-419100" rtl="0">
              <a:buClr>
                <a:schemeClr val="dk1"/>
              </a:buClr>
              <a:buSzPct val="100000"/>
              <a:buFont typeface="Droid Serif"/>
              <a:buChar char="❏"/>
            </a:pPr>
            <a:r>
              <a:rPr lang="en">
                <a:latin typeface="Droid Serif"/>
                <a:ea typeface="Droid Serif"/>
                <a:cs typeface="Droid Serif"/>
                <a:sym typeface="Droid Serif"/>
              </a:rPr>
              <a:t>Balance of Caloric intake and expenditure</a:t>
            </a:r>
          </a:p>
          <a:p>
            <a:pPr marL="457200" lvl="0" indent="-419100" rtl="0">
              <a:buClr>
                <a:schemeClr val="dk1"/>
              </a:buClr>
              <a:buSzPct val="100000"/>
              <a:buFont typeface="Droid Serif"/>
              <a:buChar char="❏"/>
            </a:pPr>
            <a:r>
              <a:rPr lang="en">
                <a:latin typeface="Droid Serif"/>
                <a:ea typeface="Droid Serif"/>
                <a:cs typeface="Droid Serif"/>
                <a:sym typeface="Droid Serif"/>
              </a:rPr>
              <a:t>Eating a well balanced diet</a:t>
            </a:r>
          </a:p>
          <a:p>
            <a:pPr lvl="0">
              <a:buNone/>
            </a:pPr>
            <a:r>
              <a:rPr lang="en">
                <a:latin typeface="Droid Serif"/>
                <a:ea typeface="Droid Serif"/>
                <a:cs typeface="Droid Serif"/>
                <a:sym typeface="Droid Serif"/>
              </a:rPr>
              <a:t>(CDC.gov)</a:t>
            </a:r>
          </a:p>
        </p:txBody>
      </p:sp>
      <p:pic>
        <p:nvPicPr>
          <p:cNvPr id="384" name="Shape 384"/>
          <p:cNvPicPr preferRelativeResize="0"/>
          <p:nvPr/>
        </p:nvPicPr>
        <p:blipFill>
          <a:blip r:embed="rId3"/>
          <a:stretch>
            <a:fillRect/>
          </a:stretch>
        </p:blipFill>
        <p:spPr>
          <a:xfrm>
            <a:off x="6252300" y="2671650"/>
            <a:ext cx="2605775" cy="2366874"/>
          </a:xfrm>
          <a:prstGeom prst="rect">
            <a:avLst/>
          </a:prstGeom>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sz="3600">
                <a:latin typeface="Times New Roman"/>
                <a:ea typeface="Times New Roman"/>
                <a:cs typeface="Times New Roman"/>
                <a:sym typeface="Times New Roman"/>
              </a:rPr>
              <a:t>Childhood prevention/ treatment</a:t>
            </a:r>
          </a:p>
        </p:txBody>
      </p:sp>
      <p:sp>
        <p:nvSpPr>
          <p:cNvPr id="390" name="Shape 3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a:latin typeface="Droid Serif"/>
                <a:ea typeface="Droid Serif"/>
                <a:cs typeface="Droid Serif"/>
                <a:sym typeface="Droid Serif"/>
              </a:rPr>
              <a:t>Lets Move! Michelle Obama’s initiative (Letsmove.gov)</a:t>
            </a:r>
          </a:p>
          <a:p>
            <a:pPr marL="457200" lvl="0" indent="-419100" rtl="0">
              <a:buClr>
                <a:schemeClr val="dk1"/>
              </a:buClr>
              <a:buSzPct val="100000"/>
              <a:buFont typeface="Droid Serif"/>
              <a:buChar char="❏"/>
            </a:pPr>
            <a:r>
              <a:rPr lang="en">
                <a:latin typeface="Droid Serif"/>
                <a:ea typeface="Droid Serif"/>
                <a:cs typeface="Droid Serif"/>
                <a:sym typeface="Droid Serif"/>
              </a:rPr>
              <a:t>NFL Play 60 movement (</a:t>
            </a:r>
            <a:r>
              <a:rPr lang="en" u="sng">
                <a:solidFill>
                  <a:schemeClr val="hlink"/>
                </a:solidFill>
                <a:latin typeface="Droid Serif"/>
                <a:ea typeface="Droid Serif"/>
                <a:cs typeface="Droid Serif"/>
                <a:sym typeface="Droid Serif"/>
                <a:hlinkClick r:id="rId3"/>
              </a:rPr>
              <a:t>http://www.nflrush.com/play60</a:t>
            </a:r>
            <a:r>
              <a:rPr lang="en">
                <a:latin typeface="Droid Serif"/>
                <a:ea typeface="Droid Serif"/>
                <a:cs typeface="Droid Serif"/>
                <a:sym typeface="Droid Serif"/>
              </a:rPr>
              <a:t>)</a:t>
            </a:r>
          </a:p>
          <a:p>
            <a:pPr marL="457200" lvl="0" indent="-419100" rtl="0">
              <a:lnSpc>
                <a:spcPct val="115000"/>
              </a:lnSpc>
              <a:spcBef>
                <a:spcPts val="1800"/>
              </a:spcBef>
              <a:spcAft>
                <a:spcPts val="400"/>
              </a:spcAft>
              <a:buClr>
                <a:schemeClr val="dk1"/>
              </a:buClr>
              <a:buSzPct val="100000"/>
              <a:buFont typeface="Droid Serif"/>
              <a:buChar char="❏"/>
            </a:pPr>
            <a:r>
              <a:rPr lang="en">
                <a:latin typeface="Droid Serif"/>
                <a:ea typeface="Droid Serif"/>
                <a:cs typeface="Droid Serif"/>
                <a:sym typeface="Droid Serif"/>
              </a:rPr>
              <a:t>School Health Guidelines to Promote Healthy Eating and Physical Activity (CDC.gov)</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latin typeface="Times New Roman"/>
                <a:ea typeface="Times New Roman"/>
                <a:cs typeface="Times New Roman"/>
                <a:sym typeface="Times New Roman"/>
              </a:rPr>
              <a:t>Treatment options</a:t>
            </a:r>
          </a:p>
        </p:txBody>
      </p:sp>
      <p:sp>
        <p:nvSpPr>
          <p:cNvPr id="396" name="Shape 3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a:latin typeface="Droid Serif"/>
                <a:ea typeface="Droid Serif"/>
                <a:cs typeface="Droid Serif"/>
                <a:sym typeface="Droid Serif"/>
              </a:rPr>
              <a:t>Lifestyle Intervention</a:t>
            </a:r>
          </a:p>
          <a:p>
            <a:pPr marL="457200" lvl="0" indent="-419100" rtl="0">
              <a:buClr>
                <a:schemeClr val="dk1"/>
              </a:buClr>
              <a:buSzPct val="100000"/>
              <a:buFont typeface="Droid Serif"/>
              <a:buChar char="❏"/>
            </a:pPr>
            <a:r>
              <a:rPr lang="en">
                <a:latin typeface="Droid Serif"/>
                <a:ea typeface="Droid Serif"/>
                <a:cs typeface="Droid Serif"/>
                <a:sym typeface="Droid Serif"/>
              </a:rPr>
              <a:t>Medication</a:t>
            </a:r>
          </a:p>
          <a:p>
            <a:pPr marL="457200" lvl="0" indent="-419100" rtl="0">
              <a:buClr>
                <a:schemeClr val="dk1"/>
              </a:buClr>
              <a:buSzPct val="100000"/>
              <a:buFont typeface="Droid Serif"/>
              <a:buChar char="❏"/>
            </a:pPr>
            <a:r>
              <a:rPr lang="en">
                <a:latin typeface="Droid Serif"/>
                <a:ea typeface="Droid Serif"/>
                <a:cs typeface="Droid Serif"/>
                <a:sym typeface="Droid Serif"/>
              </a:rPr>
              <a:t>Surgery </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Times New Roman"/>
                <a:ea typeface="Times New Roman"/>
                <a:cs typeface="Times New Roman"/>
                <a:sym typeface="Times New Roman"/>
              </a:rPr>
              <a:t>Treatment Options: Lifestyle Intervention</a:t>
            </a:r>
          </a:p>
        </p:txBody>
      </p:sp>
      <p:sp>
        <p:nvSpPr>
          <p:cNvPr id="402" name="Shape 4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a:latin typeface="Droid Serif"/>
                <a:ea typeface="Droid Serif"/>
                <a:cs typeface="Droid Serif"/>
                <a:sym typeface="Droid Serif"/>
              </a:rPr>
              <a:t>Weight loss clinics</a:t>
            </a:r>
          </a:p>
          <a:p>
            <a:pPr marL="457200" lvl="0" indent="-419100" rtl="0">
              <a:buClr>
                <a:schemeClr val="dk1"/>
              </a:buClr>
              <a:buSzPct val="100000"/>
              <a:buFont typeface="Droid Serif"/>
              <a:buChar char="❏"/>
            </a:pPr>
            <a:r>
              <a:rPr lang="en">
                <a:latin typeface="Droid Serif"/>
                <a:ea typeface="Droid Serif"/>
                <a:cs typeface="Droid Serif"/>
                <a:sym typeface="Droid Serif"/>
              </a:rPr>
              <a:t>Programs that have a social component</a:t>
            </a:r>
          </a:p>
          <a:p>
            <a:pPr marL="457200" lvl="0" indent="-419100" rtl="0">
              <a:buClr>
                <a:schemeClr val="dk1"/>
              </a:buClr>
              <a:buSzPct val="100000"/>
              <a:buFont typeface="Droid Serif"/>
              <a:buChar char="❏"/>
            </a:pPr>
            <a:r>
              <a:rPr lang="en">
                <a:latin typeface="Droid Serif"/>
                <a:ea typeface="Droid Serif"/>
                <a:cs typeface="Droid Serif"/>
                <a:sym typeface="Droid Serif"/>
              </a:rPr>
              <a:t>Nutritionists</a:t>
            </a:r>
          </a:p>
          <a:p>
            <a:pPr marL="457200" lvl="0" indent="-419100" rtl="0">
              <a:buClr>
                <a:schemeClr val="dk1"/>
              </a:buClr>
              <a:buSzPct val="100000"/>
              <a:buFont typeface="Droid Serif"/>
              <a:buChar char="❏"/>
            </a:pPr>
            <a:r>
              <a:rPr lang="en">
                <a:latin typeface="Droid Serif"/>
                <a:ea typeface="Droid Serif"/>
                <a:cs typeface="Droid Serif"/>
                <a:sym typeface="Droid Serif"/>
              </a:rPr>
              <a:t>Exercise</a:t>
            </a:r>
          </a:p>
          <a:p>
            <a:pPr lvl="0" rtl="0">
              <a:buNone/>
            </a:pPr>
            <a:r>
              <a:rPr lang="en" sz="1800">
                <a:latin typeface="Droid Serif"/>
                <a:ea typeface="Droid Serif"/>
                <a:cs typeface="Droid Serif"/>
                <a:sym typeface="Droid Serif"/>
              </a:rPr>
              <a:t>(NIH.gov and </a:t>
            </a:r>
          </a:p>
          <a:p>
            <a:pPr lvl="0" rtl="0">
              <a:buNone/>
            </a:pPr>
            <a:r>
              <a:rPr lang="en" sz="1800">
                <a:latin typeface="Droid Serif"/>
                <a:ea typeface="Droid Serif"/>
                <a:cs typeface="Droid Serif"/>
                <a:sym typeface="Droid Serif"/>
              </a:rPr>
              <a:t>CDC.gov)</a:t>
            </a:r>
          </a:p>
        </p:txBody>
      </p:sp>
      <p:pic>
        <p:nvPicPr>
          <p:cNvPr id="403" name="Shape 403"/>
          <p:cNvPicPr preferRelativeResize="0"/>
          <p:nvPr/>
        </p:nvPicPr>
        <p:blipFill>
          <a:blip r:embed="rId3"/>
          <a:stretch>
            <a:fillRect/>
          </a:stretch>
        </p:blipFill>
        <p:spPr>
          <a:xfrm>
            <a:off x="5720475" y="2741575"/>
            <a:ext cx="3075975" cy="2335774"/>
          </a:xfrm>
          <a:prstGeom prst="rect">
            <a:avLst/>
          </a:prstGeom>
        </p:spPr>
      </p:pic>
      <p:pic>
        <p:nvPicPr>
          <p:cNvPr id="404" name="Shape 404"/>
          <p:cNvPicPr preferRelativeResize="0"/>
          <p:nvPr/>
        </p:nvPicPr>
        <p:blipFill>
          <a:blip r:embed="rId4"/>
          <a:stretch>
            <a:fillRect/>
          </a:stretch>
        </p:blipFill>
        <p:spPr>
          <a:xfrm>
            <a:off x="2663500" y="2741575"/>
            <a:ext cx="2953099" cy="2214824"/>
          </a:xfrm>
          <a:prstGeom prst="rect">
            <a:avLst/>
          </a:prstGeom>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Treatment: Medication</a:t>
            </a:r>
          </a:p>
        </p:txBody>
      </p:sp>
      <p:sp>
        <p:nvSpPr>
          <p:cNvPr id="410" name="Shape 41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1400"/>
              </a:spcBef>
              <a:spcAft>
                <a:spcPts val="400"/>
              </a:spcAft>
              <a:buClr>
                <a:schemeClr val="dk1"/>
              </a:buClr>
              <a:buSzPct val="100000"/>
              <a:buFont typeface="Droid Serif"/>
              <a:buChar char="❏"/>
            </a:pPr>
            <a:r>
              <a:rPr lang="en" sz="2400">
                <a:latin typeface="Droid Serif"/>
                <a:ea typeface="Droid Serif"/>
                <a:cs typeface="Droid Serif"/>
                <a:sym typeface="Droid Serif"/>
              </a:rPr>
              <a:t>Orlistat (Xenical</a:t>
            </a:r>
            <a:r>
              <a:rPr lang="en" sz="2400" baseline="30000">
                <a:latin typeface="Droid Serif"/>
                <a:ea typeface="Droid Serif"/>
                <a:cs typeface="Droid Serif"/>
                <a:sym typeface="Droid Serif"/>
              </a:rPr>
              <a:t>®</a:t>
            </a:r>
            <a:r>
              <a:rPr lang="en" sz="2400">
                <a:latin typeface="Droid Serif"/>
                <a:ea typeface="Droid Serif"/>
                <a:cs typeface="Droid Serif"/>
                <a:sym typeface="Droid Serif"/>
              </a:rPr>
              <a:t> and Alli</a:t>
            </a:r>
            <a:r>
              <a:rPr lang="en" sz="2400" baseline="30000">
                <a:latin typeface="Droid Serif"/>
                <a:ea typeface="Droid Serif"/>
                <a:cs typeface="Droid Serif"/>
                <a:sym typeface="Droid Serif"/>
              </a:rPr>
              <a:t>®</a:t>
            </a:r>
            <a:r>
              <a:rPr lang="en" sz="2400">
                <a:latin typeface="Droid Serif"/>
                <a:ea typeface="Droid Serif"/>
                <a:cs typeface="Droid Serif"/>
                <a:sym typeface="Droid Serif"/>
              </a:rPr>
              <a:t>)</a:t>
            </a:r>
          </a:p>
          <a:p>
            <a:pPr marL="457200" lvl="0" indent="-381000" rtl="0">
              <a:lnSpc>
                <a:spcPct val="115000"/>
              </a:lnSpc>
              <a:spcBef>
                <a:spcPts val="1400"/>
              </a:spcBef>
              <a:spcAft>
                <a:spcPts val="400"/>
              </a:spcAft>
              <a:buClr>
                <a:schemeClr val="dk1"/>
              </a:buClr>
              <a:buSzPct val="100000"/>
              <a:buFont typeface="Droid Serif"/>
              <a:buChar char="❏"/>
            </a:pPr>
            <a:r>
              <a:rPr lang="en" sz="2400">
                <a:latin typeface="Droid Serif"/>
                <a:ea typeface="Droid Serif"/>
                <a:cs typeface="Droid Serif"/>
                <a:sym typeface="Droid Serif"/>
              </a:rPr>
              <a:t>Lorcaserin Hydrochloride (Belviq</a:t>
            </a:r>
            <a:r>
              <a:rPr lang="en" sz="2400" baseline="30000">
                <a:latin typeface="Droid Serif"/>
                <a:ea typeface="Droid Serif"/>
                <a:cs typeface="Droid Serif"/>
                <a:sym typeface="Droid Serif"/>
              </a:rPr>
              <a:t>®</a:t>
            </a:r>
            <a:r>
              <a:rPr lang="en" sz="2400">
                <a:latin typeface="Droid Serif"/>
                <a:ea typeface="Droid Serif"/>
                <a:cs typeface="Droid Serif"/>
                <a:sym typeface="Droid Serif"/>
              </a:rPr>
              <a:t>) and Qsymia™</a:t>
            </a:r>
          </a:p>
          <a:p>
            <a:pPr marL="457200" lvl="0" indent="-381000" rtl="0">
              <a:lnSpc>
                <a:spcPct val="115000"/>
              </a:lnSpc>
              <a:spcBef>
                <a:spcPts val="1400"/>
              </a:spcBef>
              <a:spcAft>
                <a:spcPts val="400"/>
              </a:spcAft>
              <a:buClr>
                <a:schemeClr val="dk1"/>
              </a:buClr>
              <a:buSzPct val="100000"/>
              <a:buFont typeface="Droid Serif"/>
              <a:buChar char="❏"/>
            </a:pPr>
            <a:r>
              <a:rPr lang="en" sz="2400">
                <a:latin typeface="Droid Serif"/>
                <a:ea typeface="Droid Serif"/>
                <a:cs typeface="Droid Serif"/>
                <a:sym typeface="Droid Serif"/>
              </a:rPr>
              <a:t>Depression Medications</a:t>
            </a:r>
          </a:p>
          <a:p>
            <a:pPr marL="457200" lvl="0" indent="-381000" rtl="0">
              <a:lnSpc>
                <a:spcPct val="115000"/>
              </a:lnSpc>
              <a:spcBef>
                <a:spcPts val="1400"/>
              </a:spcBef>
              <a:spcAft>
                <a:spcPts val="400"/>
              </a:spcAft>
              <a:buClr>
                <a:schemeClr val="dk1"/>
              </a:buClr>
              <a:buSzPct val="100000"/>
              <a:buFont typeface="Droid Serif"/>
              <a:buChar char="❏"/>
            </a:pPr>
            <a:r>
              <a:rPr lang="en" sz="2400">
                <a:latin typeface="Droid Serif"/>
                <a:ea typeface="Droid Serif"/>
                <a:cs typeface="Droid Serif"/>
                <a:sym typeface="Droid Serif"/>
              </a:rPr>
              <a:t>Seizure Medications</a:t>
            </a:r>
          </a:p>
          <a:p>
            <a:pPr marL="457200" lvl="0" indent="-381000" rtl="0">
              <a:lnSpc>
                <a:spcPct val="115000"/>
              </a:lnSpc>
              <a:spcBef>
                <a:spcPts val="1400"/>
              </a:spcBef>
              <a:spcAft>
                <a:spcPts val="400"/>
              </a:spcAft>
              <a:buClr>
                <a:schemeClr val="dk1"/>
              </a:buClr>
              <a:buSzPct val="100000"/>
              <a:buFont typeface="Droid Serif"/>
              <a:buChar char="❏"/>
            </a:pPr>
            <a:r>
              <a:rPr lang="en" sz="2400">
                <a:latin typeface="Droid Serif"/>
                <a:ea typeface="Droid Serif"/>
                <a:cs typeface="Droid Serif"/>
                <a:sym typeface="Droid Serif"/>
              </a:rPr>
              <a:t>Over the counter pills</a:t>
            </a:r>
          </a:p>
          <a:p>
            <a:pPr lvl="0" rtl="0">
              <a:lnSpc>
                <a:spcPct val="115000"/>
              </a:lnSpc>
              <a:spcBef>
                <a:spcPts val="1400"/>
              </a:spcBef>
              <a:spcAft>
                <a:spcPts val="400"/>
              </a:spcAft>
              <a:buNone/>
            </a:pPr>
            <a:r>
              <a:rPr lang="en" sz="1800">
                <a:latin typeface="Droid Serif"/>
                <a:ea typeface="Droid Serif"/>
                <a:cs typeface="Droid Serif"/>
                <a:sym typeface="Droid Serif"/>
              </a:rPr>
              <a:t>(NIH.gov)</a:t>
            </a:r>
            <a:r>
              <a:rPr lang="en" sz="2400">
                <a:latin typeface="Droid Serif"/>
                <a:ea typeface="Droid Serif"/>
                <a:cs typeface="Droid Serif"/>
                <a:sym typeface="Droid Serif"/>
              </a:rPr>
              <a:t> </a:t>
            </a:r>
          </a:p>
        </p:txBody>
      </p:sp>
      <p:pic>
        <p:nvPicPr>
          <p:cNvPr id="411" name="Shape 411"/>
          <p:cNvPicPr preferRelativeResize="0"/>
          <p:nvPr/>
        </p:nvPicPr>
        <p:blipFill>
          <a:blip r:embed="rId3"/>
          <a:stretch>
            <a:fillRect/>
          </a:stretch>
        </p:blipFill>
        <p:spPr>
          <a:xfrm>
            <a:off x="5879050" y="2520875"/>
            <a:ext cx="2897549" cy="2404975"/>
          </a:xfrm>
          <a:prstGeom prst="rect">
            <a:avLst/>
          </a:prstGeom>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Treatment: Surgery</a:t>
            </a:r>
          </a:p>
        </p:txBody>
      </p:sp>
      <p:sp>
        <p:nvSpPr>
          <p:cNvPr id="417" name="Shape 41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dirty="0">
                <a:latin typeface="Droid Serif"/>
                <a:ea typeface="Droid Serif"/>
                <a:cs typeface="Droid Serif"/>
                <a:sym typeface="Droid Serif"/>
              </a:rPr>
              <a:t>Gastric </a:t>
            </a:r>
            <a:r>
              <a:rPr lang="en" dirty="0" smtClean="0">
                <a:latin typeface="Droid Serif"/>
                <a:ea typeface="Droid Serif"/>
                <a:cs typeface="Droid Serif"/>
                <a:sym typeface="Droid Serif"/>
              </a:rPr>
              <a:t>Bypass </a:t>
            </a:r>
            <a:r>
              <a:rPr lang="en" sz="1800" dirty="0" smtClean="0">
                <a:latin typeface="Droid Serif"/>
                <a:ea typeface="Droid Serif"/>
                <a:cs typeface="Droid Serif"/>
                <a:sym typeface="Droid Serif"/>
              </a:rPr>
              <a:t>(NIH.gov</a:t>
            </a:r>
            <a:r>
              <a:rPr lang="en" sz="1800" dirty="0">
                <a:latin typeface="Droid Serif"/>
                <a:ea typeface="Droid Serif"/>
                <a:cs typeface="Droid Serif"/>
                <a:sym typeface="Droid Serif"/>
              </a:rPr>
              <a:t>)</a:t>
            </a:r>
          </a:p>
          <a:p>
            <a:pPr marL="457200" lvl="0" indent="-419100" rtl="0">
              <a:buClr>
                <a:schemeClr val="dk1"/>
              </a:buClr>
              <a:buSzPct val="100000"/>
              <a:buFont typeface="Droid Serif"/>
              <a:buChar char="❏"/>
            </a:pPr>
            <a:r>
              <a:rPr lang="en" dirty="0">
                <a:latin typeface="Droid Serif"/>
                <a:ea typeface="Droid Serif"/>
                <a:cs typeface="Droid Serif"/>
                <a:sym typeface="Droid Serif"/>
              </a:rPr>
              <a:t>Banded Gastroplasty</a:t>
            </a:r>
          </a:p>
          <a:p>
            <a:endParaRPr lang="en" dirty="0">
              <a:latin typeface="Droid Serif"/>
              <a:ea typeface="Droid Serif"/>
              <a:cs typeface="Droid Serif"/>
              <a:sym typeface="Droid Serif"/>
            </a:endParaRPr>
          </a:p>
        </p:txBody>
      </p:sp>
      <p:pic>
        <p:nvPicPr>
          <p:cNvPr id="418" name="Shape 418"/>
          <p:cNvPicPr preferRelativeResize="0"/>
          <p:nvPr/>
        </p:nvPicPr>
        <p:blipFill>
          <a:blip r:embed="rId3"/>
          <a:stretch>
            <a:fillRect/>
          </a:stretch>
        </p:blipFill>
        <p:spPr>
          <a:xfrm>
            <a:off x="215625" y="2466925"/>
            <a:ext cx="4274750" cy="2458925"/>
          </a:xfrm>
          <a:prstGeom prst="rect">
            <a:avLst/>
          </a:prstGeom>
        </p:spPr>
      </p:pic>
      <p:pic>
        <p:nvPicPr>
          <p:cNvPr id="419" name="Shape 419"/>
          <p:cNvPicPr preferRelativeResize="0"/>
          <p:nvPr/>
        </p:nvPicPr>
        <p:blipFill>
          <a:blip r:embed="rId4"/>
          <a:stretch>
            <a:fillRect/>
          </a:stretch>
        </p:blipFill>
        <p:spPr>
          <a:xfrm>
            <a:off x="5505850" y="2395075"/>
            <a:ext cx="3253275" cy="2602624"/>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Times New Roman"/>
                <a:ea typeface="Times New Roman"/>
                <a:cs typeface="Times New Roman"/>
                <a:sym typeface="Times New Roman"/>
              </a:rPr>
              <a:t>Defining Weight Loss Success</a:t>
            </a:r>
          </a:p>
        </p:txBody>
      </p:sp>
      <p:sp>
        <p:nvSpPr>
          <p:cNvPr id="425" name="Shape 42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Droid Serif"/>
              <a:buChar char="❏"/>
            </a:pPr>
            <a:r>
              <a:rPr lang="en">
                <a:latin typeface="Droid Serif"/>
                <a:ea typeface="Droid Serif"/>
                <a:cs typeface="Droid Serif"/>
                <a:sym typeface="Droid Serif"/>
              </a:rPr>
              <a:t>Difficult to define and track</a:t>
            </a:r>
          </a:p>
          <a:p>
            <a:pPr marL="457200" lvl="0" indent="-419100" rtl="0">
              <a:buClr>
                <a:schemeClr val="dk1"/>
              </a:buClr>
              <a:buSzPct val="100000"/>
              <a:buFont typeface="Droid Serif"/>
              <a:buChar char="❏"/>
            </a:pPr>
            <a:r>
              <a:rPr lang="en">
                <a:latin typeface="Droid Serif"/>
                <a:ea typeface="Droid Serif"/>
                <a:cs typeface="Droid Serif"/>
                <a:sym typeface="Droid Serif"/>
              </a:rPr>
              <a:t>Intentional 10% loss of body weight maintained over a period of at least 1 year (Wing and Hill, 2001)</a:t>
            </a:r>
          </a:p>
          <a:p>
            <a:pPr marL="457200" lvl="0" indent="-419100">
              <a:buClr>
                <a:schemeClr val="dk1"/>
              </a:buClr>
              <a:buSzPct val="100000"/>
              <a:buFont typeface="Droid Serif"/>
              <a:buChar char="❏"/>
            </a:pPr>
            <a:r>
              <a:rPr lang="en">
                <a:latin typeface="Droid Serif"/>
                <a:ea typeface="Droid Serif"/>
                <a:cs typeface="Droid Serif"/>
                <a:sym typeface="Droid Serif"/>
              </a:rPr>
              <a:t>National Weight Control Registry (NIH.gov)</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References </a:t>
            </a:r>
          </a:p>
        </p:txBody>
      </p:sp>
      <p:sp>
        <p:nvSpPr>
          <p:cNvPr id="431" name="Shape 4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buClr>
                <a:schemeClr val="dk1"/>
              </a:buClr>
              <a:buSzPct val="100000"/>
              <a:buFont typeface="Droid Serif"/>
              <a:buChar char="❏"/>
            </a:pPr>
            <a:r>
              <a:rPr lang="en" sz="1400">
                <a:latin typeface="Droid Serif"/>
                <a:ea typeface="Droid Serif"/>
                <a:cs typeface="Droid Serif"/>
                <a:sym typeface="Droid Serif"/>
              </a:rPr>
              <a:t>Bish C.L., Michels-Blanck H., Serdula M.K., et al:  Diet and physical activity behaviors among Americans trying to lose weight: 2000 behavioral risk factor surveillance system. 	</a:t>
            </a:r>
            <a:r>
              <a:rPr lang="en" sz="1400" i="1">
                <a:latin typeface="Droid Serif"/>
                <a:ea typeface="Droid Serif"/>
                <a:cs typeface="Droid Serif"/>
                <a:sym typeface="Droid Serif"/>
              </a:rPr>
              <a:t>Obes Res</a:t>
            </a:r>
            <a:r>
              <a:rPr lang="en" sz="1400">
                <a:latin typeface="Droid Serif"/>
                <a:ea typeface="Droid Serif"/>
                <a:cs typeface="Droid Serif"/>
                <a:sym typeface="Droid Serif"/>
              </a:rPr>
              <a:t> 13. 596-607.2005</a:t>
            </a:r>
          </a:p>
          <a:p>
            <a:pPr marL="457200" lvl="0" indent="-317500" rtl="0">
              <a:buClr>
                <a:schemeClr val="dk1"/>
              </a:buClr>
              <a:buSzPct val="100000"/>
              <a:buFont typeface="Droid Serif"/>
              <a:buChar char="❏"/>
            </a:pPr>
            <a:r>
              <a:rPr lang="en" sz="1400">
                <a:latin typeface="Droid Serif"/>
                <a:ea typeface="Droid Serif"/>
                <a:cs typeface="Droid Serif"/>
                <a:sym typeface="Droid Serif"/>
              </a:rPr>
              <a:t>Bleich, Sara N., and Lainie Rutkow. "Improving Obesity Prevention at the Local Level — Emerging Opportunities." </a:t>
            </a:r>
            <a:r>
              <a:rPr lang="en" sz="1400" i="1">
                <a:latin typeface="Droid Serif"/>
                <a:ea typeface="Droid Serif"/>
                <a:cs typeface="Droid Serif"/>
                <a:sym typeface="Droid Serif"/>
              </a:rPr>
              <a:t>New England Journal of Medicine</a:t>
            </a:r>
            <a:r>
              <a:rPr lang="en" sz="1400">
                <a:latin typeface="Droid Serif"/>
                <a:ea typeface="Droid Serif"/>
                <a:cs typeface="Droid Serif"/>
                <a:sym typeface="Droid Serif"/>
              </a:rPr>
              <a:t> 368.19 (2013): 1761-763. Print.</a:t>
            </a:r>
          </a:p>
          <a:p>
            <a:pPr marL="457200" lvl="0" indent="-317500" rtl="0">
              <a:buClr>
                <a:schemeClr val="dk1"/>
              </a:buClr>
              <a:buSzPct val="100000"/>
              <a:buFont typeface="Droid Serif"/>
              <a:buChar char="❏"/>
            </a:pPr>
            <a:r>
              <a:rPr lang="en" sz="1400">
                <a:latin typeface="Droid Serif"/>
                <a:ea typeface="Droid Serif"/>
                <a:cs typeface="Droid Serif"/>
                <a:sym typeface="Droid Serif"/>
              </a:rPr>
              <a:t>Dorsten, Brent Van, and Emily M. Lindley. "Cognitive and Behavioral Approaches in the Treatment of Obesity." </a:t>
            </a:r>
            <a:r>
              <a:rPr lang="en" sz="1400" i="1">
                <a:latin typeface="Droid Serif"/>
                <a:ea typeface="Droid Serif"/>
                <a:cs typeface="Droid Serif"/>
                <a:sym typeface="Droid Serif"/>
              </a:rPr>
              <a:t>Medical Clinics of North America</a:t>
            </a:r>
            <a:r>
              <a:rPr lang="en" sz="1400">
                <a:latin typeface="Droid Serif"/>
                <a:ea typeface="Droid Serif"/>
                <a:cs typeface="Droid Serif"/>
                <a:sym typeface="Droid Serif"/>
              </a:rPr>
              <a:t> 95.5 (2011): 971-88. Print.</a:t>
            </a:r>
          </a:p>
          <a:p>
            <a:pPr marL="457200" lvl="0" indent="-317500" rtl="0">
              <a:buClr>
                <a:schemeClr val="dk1"/>
              </a:buClr>
              <a:buSzPct val="100000"/>
              <a:buFont typeface="Droid Serif"/>
              <a:buChar char="❏"/>
            </a:pPr>
            <a:r>
              <a:rPr lang="en" sz="1400">
                <a:latin typeface="Droid Serif"/>
                <a:ea typeface="Droid Serif"/>
                <a:cs typeface="Droid Serif"/>
                <a:sym typeface="Droid Serif"/>
              </a:rPr>
              <a:t>Grynbaum, Michael. "Health Panel Approves Restriction on Sale of Large Sugary Drinks." New York Times, 13 Sept. 2012. Web.</a:t>
            </a:r>
          </a:p>
          <a:p>
            <a:pPr marL="457200" lvl="0" indent="-317500" rtl="0">
              <a:buClr>
                <a:schemeClr val="dk1"/>
              </a:buClr>
              <a:buSzPct val="100000"/>
              <a:buFont typeface="Droid Serif"/>
              <a:buChar char="❏"/>
            </a:pPr>
            <a:r>
              <a:rPr lang="en" sz="1400">
                <a:latin typeface="Droid Serif"/>
                <a:ea typeface="Droid Serif"/>
                <a:cs typeface="Droid Serif"/>
                <a:sym typeface="Droid Serif"/>
              </a:rPr>
              <a:t>"How Are Overweight and Obesity Treated?" </a:t>
            </a:r>
            <a:r>
              <a:rPr lang="en" sz="1400" i="1">
                <a:latin typeface="Droid Serif"/>
                <a:ea typeface="Droid Serif"/>
                <a:cs typeface="Droid Serif"/>
                <a:sym typeface="Droid Serif"/>
              </a:rPr>
              <a:t>-NHLBI, NIH</a:t>
            </a:r>
            <a:r>
              <a:rPr lang="en" sz="1400">
                <a:latin typeface="Droid Serif"/>
                <a:ea typeface="Droid Serif"/>
                <a:cs typeface="Droid Serif"/>
                <a:sym typeface="Droid Serif"/>
              </a:rPr>
              <a:t>. Web. 31 Jan. 2014.</a:t>
            </a:r>
          </a:p>
          <a:p>
            <a:pPr marL="457200" lvl="0" indent="-317500" rtl="0">
              <a:buClr>
                <a:schemeClr val="dk1"/>
              </a:buClr>
              <a:buSzPct val="100000"/>
              <a:buFont typeface="Droid Serif"/>
              <a:buChar char="❏"/>
            </a:pPr>
            <a:r>
              <a:rPr lang="en" sz="1400">
                <a:latin typeface="Droid Serif"/>
                <a:ea typeface="Droid Serif"/>
                <a:cs typeface="Droid Serif"/>
                <a:sym typeface="Droid Serif"/>
              </a:rPr>
              <a:t>Wing, Rena, and James Hill. "Successfull Weight Loss Management." </a:t>
            </a:r>
            <a:r>
              <a:rPr lang="en" sz="1400" i="1">
                <a:latin typeface="Droid Serif"/>
                <a:ea typeface="Droid Serif"/>
                <a:cs typeface="Droid Serif"/>
                <a:sym typeface="Droid Serif"/>
              </a:rPr>
              <a:t>Annual Review of Nutrition</a:t>
            </a:r>
            <a:r>
              <a:rPr lang="en" sz="1400">
                <a:latin typeface="Droid Serif"/>
                <a:ea typeface="Droid Serif"/>
                <a:cs typeface="Droid Serif"/>
                <a:sym typeface="Droid Serif"/>
              </a:rPr>
              <a:t> 21 (2001): 223-41. Print.</a:t>
            </a:r>
          </a:p>
          <a:p>
            <a:pPr marL="457200" lvl="0" indent="-317500">
              <a:buClr>
                <a:schemeClr val="dk1"/>
              </a:buClr>
              <a:buSzPct val="100000"/>
              <a:buFont typeface="Droid Serif"/>
              <a:buChar char="❏"/>
            </a:pPr>
            <a:r>
              <a:rPr lang="en" sz="1400">
                <a:latin typeface="Droid Serif"/>
                <a:ea typeface="Droid Serif"/>
                <a:cs typeface="Droid Serif"/>
                <a:sym typeface="Droid Serif"/>
              </a:rPr>
              <a:t>Wolfgang, Ben. "New Lunch Regulations Are Too Hard to Swallow for Many Schools." </a:t>
            </a:r>
            <a:r>
              <a:rPr lang="en" sz="1400" i="1">
                <a:latin typeface="Droid Serif"/>
                <a:ea typeface="Droid Serif"/>
                <a:cs typeface="Droid Serif"/>
                <a:sym typeface="Droid Serif"/>
              </a:rPr>
              <a:t>Washington Times</a:t>
            </a:r>
            <a:r>
              <a:rPr lang="en" sz="1400">
                <a:latin typeface="Droid Serif"/>
                <a:ea typeface="Droid Serif"/>
                <a:cs typeface="Droid Serif"/>
                <a:sym typeface="Droid Serif"/>
              </a:rPr>
              <a:t> 30 Sept. 2014: n. pag. Print.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46100" y="-146596"/>
            <a:ext cx="8229600" cy="857400"/>
          </a:xfrm>
          <a:prstGeom prst="rect">
            <a:avLst/>
          </a:prstGeom>
        </p:spPr>
        <p:txBody>
          <a:bodyPr lIns="91425" tIns="91425" rIns="91425" bIns="91425" anchor="ctr" anchorCtr="0">
            <a:noAutofit/>
          </a:bodyPr>
          <a:lstStyle/>
          <a:p>
            <a:pPr lvl="0" rtl="0">
              <a:lnSpc>
                <a:spcPct val="115000"/>
              </a:lnSpc>
              <a:buNone/>
            </a:pPr>
            <a:r>
              <a:rPr lang="en" sz="3600">
                <a:solidFill>
                  <a:srgbClr val="FFFFFF"/>
                </a:solidFill>
                <a:latin typeface="Times New Roman"/>
                <a:ea typeface="Times New Roman"/>
                <a:cs typeface="Times New Roman"/>
                <a:sym typeface="Times New Roman"/>
              </a:rPr>
              <a:t>
</a:t>
            </a:r>
          </a:p>
          <a:p>
            <a:pPr lvl="0" rtl="0">
              <a:lnSpc>
                <a:spcPct val="115000"/>
              </a:lnSpc>
              <a:buClr>
                <a:schemeClr val="dk1"/>
              </a:buClr>
              <a:buSzPct val="30555"/>
              <a:buFont typeface="Arial"/>
              <a:buNone/>
            </a:pPr>
            <a:r>
              <a:rPr lang="en" sz="3600">
                <a:solidFill>
                  <a:srgbClr val="FFFFFF"/>
                </a:solidFill>
                <a:latin typeface="Times New Roman"/>
                <a:ea typeface="Times New Roman"/>
                <a:cs typeface="Times New Roman"/>
                <a:sym typeface="Times New Roman"/>
              </a:rPr>
              <a:t>Adult Obesity- Causes and Consequences</a:t>
            </a:r>
          </a:p>
          <a:p>
            <a:endParaRPr lang="en" sz="3600">
              <a:solidFill>
                <a:srgbClr val="FFFFFF"/>
              </a:solidFill>
              <a:latin typeface="Times New Roman"/>
              <a:ea typeface="Times New Roman"/>
              <a:cs typeface="Times New Roman"/>
              <a:sym typeface="Times New Roman"/>
            </a:endParaRPr>
          </a:p>
        </p:txBody>
      </p:sp>
      <p:sp>
        <p:nvSpPr>
          <p:cNvPr id="77" name="Shape 77"/>
          <p:cNvSpPr txBox="1">
            <a:spLocks noGrp="1"/>
          </p:cNvSpPr>
          <p:nvPr>
            <p:ph type="body" idx="1"/>
          </p:nvPr>
        </p:nvSpPr>
        <p:spPr>
          <a:xfrm>
            <a:off x="457200" y="1200150"/>
            <a:ext cx="8229600" cy="3943350"/>
          </a:xfrm>
          <a:prstGeom prst="rect">
            <a:avLst/>
          </a:prstGeom>
        </p:spPr>
        <p:txBody>
          <a:bodyPr lIns="91425" tIns="91425" rIns="91425" bIns="91425" anchor="t" anchorCtr="0">
            <a:noAutofit/>
          </a:bodyPr>
          <a:lstStyle/>
          <a:p>
            <a:pPr marL="457200" lvl="0" indent="-304800" rtl="0">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An adult with a BMI of 30 or higher is considered as obese</a:t>
            </a:r>
          </a:p>
          <a:p>
            <a:pPr marL="914400" lvl="1" indent="-304800" rtl="0">
              <a:spcAft>
                <a:spcPts val="600"/>
              </a:spcAft>
              <a:buClr>
                <a:srgbClr val="000000"/>
              </a:buClr>
              <a:buSzPct val="100000"/>
              <a:buFont typeface="Droid Serif"/>
              <a:buChar char="❏"/>
            </a:pPr>
            <a:r>
              <a:rPr lang="en" sz="1200" dirty="0">
                <a:latin typeface="Droid Serif"/>
                <a:ea typeface="Droid Serif"/>
                <a:cs typeface="Droid Serif"/>
                <a:sym typeface="Droid Serif"/>
              </a:rPr>
              <a:t>"Apple shape" , "potbelly" ,or "spare tire"</a:t>
            </a:r>
          </a:p>
          <a:p>
            <a:pPr marL="914400" lvl="1" indent="-304800" rtl="0">
              <a:spcAft>
                <a:spcPts val="600"/>
              </a:spcAft>
              <a:buClr>
                <a:srgbClr val="000000"/>
              </a:buClr>
              <a:buSzPct val="100000"/>
              <a:buFont typeface="Droid Serif"/>
              <a:buChar char="❏"/>
            </a:pPr>
            <a:r>
              <a:rPr lang="en" sz="1200" dirty="0">
                <a:latin typeface="Droid Serif"/>
                <a:ea typeface="Droid Serif"/>
                <a:cs typeface="Droid Serif"/>
                <a:sym typeface="Droid Serif"/>
              </a:rPr>
              <a:t>Women's waist measurement should fall below 35 inches and men's should be less than 40 </a:t>
            </a:r>
            <a:r>
              <a:rPr lang="en" sz="1200" dirty="0" smtClean="0">
                <a:latin typeface="Droid Serif"/>
                <a:ea typeface="Droid Serif"/>
                <a:cs typeface="Droid Serif"/>
                <a:sym typeface="Droid Serif"/>
              </a:rPr>
              <a:t>inches</a:t>
            </a:r>
            <a:endParaRPr lang="en" sz="1200" dirty="0">
              <a:latin typeface="Droid Serif"/>
              <a:ea typeface="Droid Serif"/>
              <a:cs typeface="Droid Serif"/>
              <a:sym typeface="Droid Serif"/>
            </a:endParaRPr>
          </a:p>
          <a:p>
            <a:pPr marL="914400" lvl="1" indent="-304800" rtl="0">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Causes:</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Age</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Gender</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Genetics </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Environmental Factors </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Physical Activity</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Psychology Factors</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Illness</a:t>
            </a:r>
          </a:p>
          <a:p>
            <a:pPr marL="1371600" lvl="2" indent="-304800" rtl="0">
              <a:spcBef>
                <a:spcPts val="600"/>
              </a:spcBef>
              <a:spcAft>
                <a:spcPts val="600"/>
              </a:spcAft>
              <a:buClr>
                <a:schemeClr val="dk1"/>
              </a:buClr>
              <a:buSzPct val="100000"/>
              <a:buFont typeface="Droid Serif"/>
              <a:buChar char="❏"/>
            </a:pPr>
            <a:r>
              <a:rPr lang="en" sz="1200" dirty="0">
                <a:solidFill>
                  <a:srgbClr val="000000"/>
                </a:solidFill>
                <a:latin typeface="Droid Serif"/>
                <a:ea typeface="Droid Serif"/>
                <a:cs typeface="Droid Serif"/>
                <a:sym typeface="Droid Serif"/>
              </a:rPr>
              <a:t>Medication</a:t>
            </a:r>
          </a:p>
          <a:p>
            <a:endParaRPr lang="en" sz="1200" dirty="0">
              <a:solidFill>
                <a:srgbClr val="000000"/>
              </a:solidFill>
              <a:latin typeface="Droid Serif"/>
              <a:ea typeface="Droid Serif"/>
              <a:cs typeface="Droid Serif"/>
              <a:sym typeface="Droid Serif"/>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solidFill>
                  <a:srgbClr val="FFFFFF"/>
                </a:solidFill>
                <a:latin typeface="Times New Roman"/>
                <a:ea typeface="Times New Roman"/>
                <a:cs typeface="Times New Roman"/>
                <a:sym typeface="Times New Roman"/>
              </a:rPr>
              <a:t>Why is this epidemic happening?</a:t>
            </a:r>
          </a:p>
        </p:txBody>
      </p:sp>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04800" rtl="0">
              <a:buClr>
                <a:srgbClr val="222222"/>
              </a:buClr>
              <a:buSzPct val="100000"/>
              <a:buFont typeface="Droid Serif"/>
              <a:buChar char="❏"/>
            </a:pPr>
            <a:r>
              <a:rPr lang="en" sz="1200">
                <a:solidFill>
                  <a:srgbClr val="000000"/>
                </a:solidFill>
                <a:latin typeface="Droid Serif"/>
                <a:ea typeface="Droid Serif"/>
                <a:cs typeface="Droid Serif"/>
                <a:sym typeface="Droid Serif"/>
              </a:rPr>
              <a:t>Eating Habits:</a:t>
            </a:r>
          </a:p>
          <a:p>
            <a:pPr marL="914400" lvl="1" indent="-304800" rtl="0">
              <a:lnSpc>
                <a:spcPct val="127500"/>
              </a:lnSpc>
              <a:spcBef>
                <a:spcPts val="0"/>
              </a:spcBef>
              <a:buClr>
                <a:srgbClr val="000000"/>
              </a:buClr>
              <a:buSzPct val="100000"/>
              <a:buFont typeface="Droid Serif"/>
              <a:buChar char="❏"/>
            </a:pPr>
            <a:r>
              <a:rPr lang="en" sz="1200">
                <a:solidFill>
                  <a:srgbClr val="000000"/>
                </a:solidFill>
                <a:latin typeface="Droid Serif"/>
                <a:ea typeface="Droid Serif"/>
                <a:cs typeface="Droid Serif"/>
                <a:sym typeface="Droid Serif"/>
              </a:rPr>
              <a:t>Access to stores and markets that provide healthy, affordable food such as fruits and vegetables, especially in rural, minority and lower-income neighborhoods. </a:t>
            </a:r>
          </a:p>
          <a:p>
            <a:pPr marL="914400" lvl="1" indent="-304800" rtl="0">
              <a:lnSpc>
                <a:spcPct val="127500"/>
              </a:lnSpc>
              <a:spcBef>
                <a:spcPts val="0"/>
              </a:spcBef>
              <a:buClr>
                <a:srgbClr val="000000"/>
              </a:buClr>
              <a:buSzPct val="100000"/>
              <a:buFont typeface="Droid Serif"/>
              <a:buChar char="❏"/>
            </a:pPr>
            <a:r>
              <a:rPr lang="en" sz="1200">
                <a:solidFill>
                  <a:srgbClr val="000000"/>
                </a:solidFill>
                <a:latin typeface="Droid Serif"/>
                <a:ea typeface="Droid Serif"/>
                <a:cs typeface="Droid Serif"/>
                <a:sym typeface="Droid Serif"/>
              </a:rPr>
              <a:t>Sugar in our diet. 6 out of 10 adults drink at least 1 sugary drink per day.</a:t>
            </a:r>
          </a:p>
          <a:p>
            <a:pPr marL="914400" lvl="1" indent="-304800" rtl="0">
              <a:lnSpc>
                <a:spcPct val="127500"/>
              </a:lnSpc>
              <a:spcBef>
                <a:spcPts val="0"/>
              </a:spcBef>
              <a:buClr>
                <a:srgbClr val="000000"/>
              </a:buClr>
              <a:buSzPct val="100000"/>
              <a:buFont typeface="Droid Serif"/>
              <a:buChar char="❏"/>
            </a:pPr>
            <a:r>
              <a:rPr lang="en" sz="1200">
                <a:solidFill>
                  <a:srgbClr val="000000"/>
                </a:solidFill>
                <a:latin typeface="Droid Serif"/>
                <a:ea typeface="Droid Serif"/>
                <a:cs typeface="Droid Serif"/>
                <a:sym typeface="Droid Serif"/>
              </a:rPr>
              <a:t>Convenience -easier &amp; cheaper to get less healthy foods  </a:t>
            </a:r>
          </a:p>
          <a:p>
            <a:pPr marL="914400" lvl="1" indent="-304800" rtl="0">
              <a:lnSpc>
                <a:spcPct val="127500"/>
              </a:lnSpc>
              <a:spcBef>
                <a:spcPts val="0"/>
              </a:spcBef>
              <a:buClr>
                <a:srgbClr val="000000"/>
              </a:buClr>
              <a:buSzPct val="100000"/>
              <a:buFont typeface="Droid Serif"/>
              <a:buChar char="❏"/>
            </a:pPr>
            <a:r>
              <a:rPr lang="en" sz="1200">
                <a:solidFill>
                  <a:srgbClr val="000000"/>
                </a:solidFill>
                <a:latin typeface="Droid Serif"/>
                <a:ea typeface="Droid Serif"/>
                <a:cs typeface="Droid Serif"/>
                <a:sym typeface="Droid Serif"/>
              </a:rPr>
              <a:t>Media-Foods high in sugar, fat, and salt are highly advertised </a:t>
            </a:r>
          </a:p>
          <a:p>
            <a:pPr marL="457200" lvl="0" indent="-304800" rtl="0">
              <a:buClr>
                <a:srgbClr val="222222"/>
              </a:buClr>
              <a:buSzPct val="100000"/>
              <a:buFont typeface="Droid Serif"/>
              <a:buChar char="❏"/>
            </a:pPr>
            <a:r>
              <a:rPr lang="en" sz="1200">
                <a:solidFill>
                  <a:srgbClr val="000000"/>
                </a:solidFill>
                <a:latin typeface="Droid Serif"/>
                <a:ea typeface="Droid Serif"/>
                <a:cs typeface="Droid Serif"/>
                <a:sym typeface="Droid Serif"/>
              </a:rPr>
              <a:t>Community Factors:</a:t>
            </a:r>
          </a:p>
          <a:p>
            <a:pPr marL="914400" lvl="1" indent="-304800" rtl="0">
              <a:lnSpc>
                <a:spcPct val="127500"/>
              </a:lnSpc>
              <a:spcBef>
                <a:spcPts val="0"/>
              </a:spcBef>
              <a:buClr>
                <a:schemeClr val="dk1"/>
              </a:buClr>
              <a:buSzPct val="100000"/>
              <a:buFont typeface="Droid Serif"/>
              <a:buChar char="❏"/>
            </a:pPr>
            <a:r>
              <a:rPr lang="en" sz="1200">
                <a:solidFill>
                  <a:srgbClr val="000000"/>
                </a:solidFill>
                <a:latin typeface="Droid Serif"/>
                <a:ea typeface="Droid Serif"/>
                <a:cs typeface="Droid Serif"/>
                <a:sym typeface="Droid Serif"/>
              </a:rPr>
              <a:t>Access to parks and recreation centers  and public transportation </a:t>
            </a:r>
          </a:p>
          <a:p>
            <a:pPr marL="914400" lvl="1" indent="-304800" rtl="0">
              <a:lnSpc>
                <a:spcPct val="127500"/>
              </a:lnSpc>
              <a:spcBef>
                <a:spcPts val="0"/>
              </a:spcBef>
              <a:buClr>
                <a:schemeClr val="dk1"/>
              </a:buClr>
              <a:buSzPct val="100000"/>
              <a:buFont typeface="Droid Serif"/>
              <a:buChar char="❏"/>
            </a:pPr>
            <a:r>
              <a:rPr lang="en" sz="1200">
                <a:solidFill>
                  <a:srgbClr val="000000"/>
                </a:solidFill>
                <a:latin typeface="Droid Serif"/>
                <a:ea typeface="Droid Serif"/>
                <a:cs typeface="Droid Serif"/>
                <a:sym typeface="Droid Serif"/>
              </a:rPr>
              <a:t>Lack of walking or biking to school, work, or playgrounds</a:t>
            </a:r>
          </a:p>
          <a:p>
            <a:pPr marL="914400" lvl="1" indent="-304800" rtl="0">
              <a:lnSpc>
                <a:spcPct val="127500"/>
              </a:lnSpc>
              <a:spcBef>
                <a:spcPts val="0"/>
              </a:spcBef>
              <a:buClr>
                <a:schemeClr val="dk1"/>
              </a:buClr>
              <a:buSzPct val="100000"/>
              <a:buFont typeface="Droid Serif"/>
              <a:buChar char="❏"/>
            </a:pPr>
            <a:r>
              <a:rPr lang="en" sz="1200">
                <a:solidFill>
                  <a:srgbClr val="000000"/>
                </a:solidFill>
                <a:latin typeface="Droid Serif"/>
                <a:ea typeface="Droid Serif"/>
                <a:cs typeface="Droid Serif"/>
                <a:sym typeface="Droid Serif"/>
              </a:rPr>
              <a:t>Quality of physical education in school</a:t>
            </a:r>
          </a:p>
          <a:p>
            <a:pPr marL="457200" lvl="0" indent="-304800" rtl="0">
              <a:lnSpc>
                <a:spcPct val="115000"/>
              </a:lnSpc>
              <a:spcBef>
                <a:spcPts val="800"/>
              </a:spcBef>
              <a:buClr>
                <a:srgbClr val="222222"/>
              </a:buClr>
              <a:buSzPct val="100000"/>
              <a:buFont typeface="Droid Serif"/>
              <a:buChar char="❏"/>
            </a:pPr>
            <a:r>
              <a:rPr lang="en" sz="1200">
                <a:solidFill>
                  <a:srgbClr val="000000"/>
                </a:solidFill>
                <a:latin typeface="Droid Serif"/>
                <a:ea typeface="Droid Serif"/>
                <a:cs typeface="Droid Serif"/>
                <a:sym typeface="Droid Serif"/>
              </a:rPr>
              <a:t>Genetics</a:t>
            </a:r>
          </a:p>
          <a:p>
            <a:pPr marL="914400" lvl="1" indent="-304800" rtl="0">
              <a:lnSpc>
                <a:spcPct val="127500"/>
              </a:lnSpc>
              <a:spcBef>
                <a:spcPts val="0"/>
              </a:spcBef>
              <a:buClr>
                <a:srgbClr val="000000"/>
              </a:buClr>
              <a:buSzPct val="100000"/>
              <a:buFont typeface="Droid Serif"/>
              <a:buChar char="❏"/>
            </a:pPr>
            <a:r>
              <a:rPr lang="en" sz="1200">
                <a:latin typeface="Droid Serif"/>
                <a:ea typeface="Droid Serif"/>
                <a:cs typeface="Droid Serif"/>
                <a:sym typeface="Droid Serif"/>
              </a:rPr>
              <a:t>No “fat” gene but family influences </a:t>
            </a:r>
          </a:p>
          <a:p>
            <a:pPr marL="914400" lvl="1" indent="-304800">
              <a:buClr>
                <a:srgbClr val="000000"/>
              </a:buClr>
              <a:buSzPct val="100000"/>
              <a:buFont typeface="Droid Serif"/>
              <a:buChar char="❏"/>
            </a:pPr>
            <a:r>
              <a:rPr lang="en" sz="1200">
                <a:latin typeface="Droid Serif"/>
                <a:ea typeface="Droid Serif"/>
                <a:cs typeface="Droid Serif"/>
                <a:sym typeface="Droid Serif"/>
              </a:rPr>
              <a:t>Bardet-Biedl syndrome and Prader-Willi syndrome</a:t>
            </a:r>
          </a:p>
        </p:txBody>
      </p:sp>
      <p:pic>
        <p:nvPicPr>
          <p:cNvPr id="84" name="Shape 84"/>
          <p:cNvPicPr preferRelativeResize="0"/>
          <p:nvPr/>
        </p:nvPicPr>
        <p:blipFill>
          <a:blip r:embed="rId3"/>
          <a:stretch>
            <a:fillRect/>
          </a:stretch>
        </p:blipFill>
        <p:spPr>
          <a:xfrm>
            <a:off x="6612900" y="3356825"/>
            <a:ext cx="2367474" cy="1569025"/>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        Prevalence of obesity</a:t>
            </a:r>
          </a:p>
        </p:txBody>
      </p:sp>
      <p:sp>
        <p:nvSpPr>
          <p:cNvPr id="90" name="Shape 90"/>
          <p:cNvSpPr txBox="1">
            <a:spLocks noGrp="1"/>
          </p:cNvSpPr>
          <p:nvPr>
            <p:ph type="body" idx="1"/>
          </p:nvPr>
        </p:nvSpPr>
        <p:spPr>
          <a:xfrm>
            <a:off x="457200" y="957325"/>
            <a:ext cx="8229600" cy="3725699"/>
          </a:xfrm>
          <a:prstGeom prst="rect">
            <a:avLst/>
          </a:prstGeom>
        </p:spPr>
        <p:txBody>
          <a:bodyPr lIns="91425" tIns="91425" rIns="91425" bIns="91425" anchor="t" anchorCtr="0">
            <a:noAutofit/>
          </a:bodyPr>
          <a:lstStyle/>
          <a:p>
            <a:pPr lvl="0" rtl="0">
              <a:buNone/>
            </a:pPr>
            <a:r>
              <a:rPr lang="en"/>
              <a:t>
</a:t>
            </a:r>
          </a:p>
          <a:p>
            <a:endParaRPr lang="en"/>
          </a:p>
          <a:p>
            <a:endParaRPr lang="en"/>
          </a:p>
        </p:txBody>
      </p:sp>
      <p:pic>
        <p:nvPicPr>
          <p:cNvPr id="91" name="Shape 91"/>
          <p:cNvPicPr preferRelativeResize="0"/>
          <p:nvPr/>
        </p:nvPicPr>
        <p:blipFill>
          <a:blip r:embed="rId3"/>
          <a:stretch>
            <a:fillRect/>
          </a:stretch>
        </p:blipFill>
        <p:spPr>
          <a:xfrm>
            <a:off x="94175" y="1341000"/>
            <a:ext cx="4479825" cy="2461500"/>
          </a:xfrm>
          <a:prstGeom prst="rect">
            <a:avLst/>
          </a:prstGeom>
        </p:spPr>
      </p:pic>
      <p:pic>
        <p:nvPicPr>
          <p:cNvPr id="92" name="Shape 92"/>
          <p:cNvPicPr preferRelativeResize="0"/>
          <p:nvPr/>
        </p:nvPicPr>
        <p:blipFill>
          <a:blip r:embed="rId4"/>
          <a:stretch>
            <a:fillRect/>
          </a:stretch>
        </p:blipFill>
        <p:spPr>
          <a:xfrm>
            <a:off x="4511212" y="2340125"/>
            <a:ext cx="4479824" cy="2673200"/>
          </a:xfrm>
          <a:prstGeom prst="rect">
            <a:avLst/>
          </a:prstGeom>
        </p:spPr>
      </p:pic>
      <p:sp>
        <p:nvSpPr>
          <p:cNvPr id="93" name="Shape 93"/>
          <p:cNvSpPr txBox="1"/>
          <p:nvPr/>
        </p:nvSpPr>
        <p:spPr>
          <a:xfrm>
            <a:off x="4483800" y="1412125"/>
            <a:ext cx="3664800" cy="1047600"/>
          </a:xfrm>
          <a:prstGeom prst="rect">
            <a:avLst/>
          </a:prstGeom>
        </p:spPr>
        <p:txBody>
          <a:bodyPr lIns="91425" tIns="91425" rIns="91425" bIns="91425" anchor="t" anchorCtr="0">
            <a:noAutofit/>
          </a:bodyPr>
          <a:lstStyle/>
          <a:p>
            <a:endParaRPr/>
          </a:p>
        </p:txBody>
      </p:sp>
      <p:sp>
        <p:nvSpPr>
          <p:cNvPr id="94" name="Shape 94"/>
          <p:cNvSpPr txBox="1"/>
          <p:nvPr/>
        </p:nvSpPr>
        <p:spPr>
          <a:xfrm>
            <a:off x="313275" y="3754025"/>
            <a:ext cx="3617400" cy="1047600"/>
          </a:xfrm>
          <a:prstGeom prst="rect">
            <a:avLst/>
          </a:prstGeom>
        </p:spPr>
        <p:txBody>
          <a:bodyPr lIns="91425" tIns="91425" rIns="91425" bIns="91425" anchor="t" anchorCtr="0">
            <a:noAutofit/>
          </a:bodyPr>
          <a:lstStyle/>
          <a:p>
            <a:endParaRPr/>
          </a:p>
        </p:txBody>
      </p:sp>
      <p:sp>
        <p:nvSpPr>
          <p:cNvPr id="95" name="Shape 95"/>
          <p:cNvSpPr txBox="1"/>
          <p:nvPr/>
        </p:nvSpPr>
        <p:spPr>
          <a:xfrm>
            <a:off x="4511175" y="1292525"/>
            <a:ext cx="4479899" cy="1047600"/>
          </a:xfrm>
          <a:prstGeom prst="rect">
            <a:avLst/>
          </a:prstGeom>
        </p:spPr>
        <p:txBody>
          <a:bodyPr lIns="91425" tIns="91425" rIns="91425" bIns="91425" anchor="t" anchorCtr="0">
            <a:noAutofit/>
          </a:bodyPr>
          <a:lstStyle/>
          <a:p>
            <a:pPr lvl="0" rtl="0">
              <a:buNone/>
            </a:pPr>
            <a:r>
              <a:rPr lang="en" sz="1800"/>
              <a:t>In the Anglosphere </a:t>
            </a:r>
            <a:r>
              <a:rPr lang="en"/>
              <a:t>(WHO, 2007):</a:t>
            </a:r>
          </a:p>
          <a:p>
            <a:pPr marL="457200" lvl="0" indent="-342900">
              <a:buClr>
                <a:srgbClr val="000000"/>
              </a:buClr>
              <a:buSzPct val="128571"/>
              <a:buFont typeface="Arial"/>
              <a:buChar char="●"/>
            </a:pPr>
            <a:r>
              <a:rPr lang="en"/>
              <a:t>USA has the highest number of overweight population </a:t>
            </a:r>
            <a:r>
              <a:rPr lang="en" sz="1800"/>
              <a:t>(</a:t>
            </a:r>
            <a:r>
              <a:rPr lang="en"/>
              <a:t>74.1%).</a:t>
            </a:r>
            <a:r>
              <a:rPr lang="en" sz="1800"/>
              <a:t> </a:t>
            </a:r>
          </a:p>
        </p:txBody>
      </p:sp>
      <p:sp>
        <p:nvSpPr>
          <p:cNvPr id="96" name="Shape 96"/>
          <p:cNvSpPr txBox="1"/>
          <p:nvPr/>
        </p:nvSpPr>
        <p:spPr>
          <a:xfrm>
            <a:off x="2828050" y="-1084075"/>
            <a:ext cx="3657600" cy="457200"/>
          </a:xfrm>
          <a:prstGeom prst="rect">
            <a:avLst/>
          </a:prstGeom>
        </p:spPr>
        <p:txBody>
          <a:bodyPr lIns="91425" tIns="91425" rIns="91425" bIns="91425" anchor="t" anchorCtr="0">
            <a:noAutofit/>
          </a:bodyPr>
          <a:lstStyle/>
          <a:p>
            <a:endParaRPr/>
          </a:p>
        </p:txBody>
      </p:sp>
      <p:sp>
        <p:nvSpPr>
          <p:cNvPr id="97" name="Shape 97"/>
          <p:cNvSpPr txBox="1"/>
          <p:nvPr/>
        </p:nvSpPr>
        <p:spPr>
          <a:xfrm>
            <a:off x="3193325" y="-1107650"/>
            <a:ext cx="3657600" cy="457200"/>
          </a:xfrm>
          <a:prstGeom prst="rect">
            <a:avLst/>
          </a:prstGeom>
        </p:spPr>
        <p:txBody>
          <a:bodyPr lIns="91425" tIns="91425" rIns="91425" bIns="91425" anchor="t" anchorCtr="0">
            <a:noAutofit/>
          </a:bodyPr>
          <a:lstStyle/>
          <a:p>
            <a:endParaRPr/>
          </a:p>
        </p:txBody>
      </p:sp>
      <p:sp>
        <p:nvSpPr>
          <p:cNvPr id="98" name="Shape 98"/>
          <p:cNvSpPr txBox="1"/>
          <p:nvPr/>
        </p:nvSpPr>
        <p:spPr>
          <a:xfrm>
            <a:off x="457200" y="3851950"/>
            <a:ext cx="3617400" cy="1161300"/>
          </a:xfrm>
          <a:prstGeom prst="rect">
            <a:avLst/>
          </a:prstGeom>
        </p:spPr>
        <p:txBody>
          <a:bodyPr lIns="91425" tIns="91425" rIns="91425" bIns="91425" anchor="t" anchorCtr="0">
            <a:noAutofit/>
          </a:bodyPr>
          <a:lstStyle/>
          <a:p>
            <a:pPr lvl="0" rtl="0">
              <a:buNone/>
            </a:pPr>
            <a:r>
              <a:rPr lang="en" sz="1800"/>
              <a:t>In USA </a:t>
            </a:r>
            <a:r>
              <a:rPr lang="en"/>
              <a:t>(NHANES, 2009 -2010):</a:t>
            </a:r>
          </a:p>
          <a:p>
            <a:pPr marL="457200" lvl="0" indent="-317500" rtl="0">
              <a:buClr>
                <a:srgbClr val="000000"/>
              </a:buClr>
              <a:buSzPct val="100000"/>
              <a:buFont typeface="Arial"/>
              <a:buChar char="●"/>
            </a:pPr>
            <a:r>
              <a:rPr lang="en"/>
              <a:t>40.6 million women and 37.5 million men.</a:t>
            </a:r>
          </a:p>
          <a:p>
            <a:pPr marL="457200" lvl="0" indent="-317500">
              <a:buClr>
                <a:srgbClr val="000000"/>
              </a:buClr>
              <a:buSzPct val="100000"/>
              <a:buFont typeface="Arial"/>
              <a:buChar char="●"/>
            </a:pPr>
            <a:r>
              <a:rPr lang="en"/>
              <a:t>5.5 million girls and 7 million boys.</a:t>
            </a:r>
          </a:p>
        </p:txBody>
      </p:sp>
      <p:sp>
        <p:nvSpPr>
          <p:cNvPr id="99" name="Shape 99"/>
          <p:cNvSpPr/>
          <p:nvPr/>
        </p:nvSpPr>
        <p:spPr>
          <a:xfrm>
            <a:off x="3930675" y="1540275"/>
            <a:ext cx="335099" cy="274499"/>
          </a:xfrm>
          <a:prstGeom prst="rightArrow">
            <a:avLst>
              <a:gd name="adj1" fmla="val 2887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0" name="Shape 100"/>
          <p:cNvSpPr/>
          <p:nvPr/>
        </p:nvSpPr>
        <p:spPr>
          <a:xfrm>
            <a:off x="3806075" y="3754025"/>
            <a:ext cx="459600" cy="334799"/>
          </a:xfrm>
          <a:prstGeom prst="leftArrow">
            <a:avLst>
              <a:gd name="adj1" fmla="val 26672"/>
              <a:gd name="adj2" fmla="val 36083"/>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4400">
                <a:solidFill>
                  <a:srgbClr val="FFFFFF"/>
                </a:solidFill>
                <a:latin typeface="Arial"/>
                <a:ea typeface="Arial"/>
                <a:cs typeface="Arial"/>
                <a:sym typeface="Arial"/>
              </a:rPr>
              <a:t>History of Obesity in USA </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107" name="Shape 107"/>
          <p:cNvPicPr preferRelativeResize="0"/>
          <p:nvPr/>
        </p:nvPicPr>
        <p:blipFill>
          <a:blip r:embed="rId3"/>
          <a:stretch>
            <a:fillRect/>
          </a:stretch>
        </p:blipFill>
        <p:spPr>
          <a:xfrm>
            <a:off x="457200" y="1234200"/>
            <a:ext cx="4724400" cy="3657600"/>
          </a:xfrm>
          <a:prstGeom prst="rect">
            <a:avLst/>
          </a:prstGeom>
        </p:spPr>
      </p:pic>
      <p:sp>
        <p:nvSpPr>
          <p:cNvPr id="108" name="Shape 108"/>
          <p:cNvSpPr txBox="1"/>
          <p:nvPr/>
        </p:nvSpPr>
        <p:spPr>
          <a:xfrm>
            <a:off x="6351300" y="2427400"/>
            <a:ext cx="3657600" cy="457200"/>
          </a:xfrm>
          <a:prstGeom prst="rect">
            <a:avLst/>
          </a:prstGeom>
        </p:spPr>
        <p:txBody>
          <a:bodyPr lIns="91425" tIns="91425" rIns="91425" bIns="91425" anchor="t" anchorCtr="0">
            <a:noAutofit/>
          </a:bodyPr>
          <a:lstStyle/>
          <a:p>
            <a:endParaRPr/>
          </a:p>
        </p:txBody>
      </p:sp>
      <p:sp>
        <p:nvSpPr>
          <p:cNvPr id="109" name="Shape 109"/>
          <p:cNvSpPr txBox="1"/>
          <p:nvPr/>
        </p:nvSpPr>
        <p:spPr>
          <a:xfrm>
            <a:off x="5623200" y="1366875"/>
            <a:ext cx="3063599" cy="3524999"/>
          </a:xfrm>
          <a:prstGeom prst="rect">
            <a:avLst/>
          </a:prstGeom>
        </p:spPr>
        <p:txBody>
          <a:bodyPr lIns="91425" tIns="91425" rIns="91425" bIns="91425" anchor="t" anchorCtr="0">
            <a:noAutofit/>
          </a:bodyPr>
          <a:lstStyle/>
          <a:p>
            <a:pPr lvl="0" rtl="0">
              <a:buNone/>
            </a:pPr>
            <a:r>
              <a:rPr lang="en" sz="2400" b="1"/>
              <a:t>In 1988-1994 </a:t>
            </a:r>
            <a:r>
              <a:rPr lang="en" sz="1800" b="1"/>
              <a:t>(NHANES, CDC, NCHS):</a:t>
            </a:r>
          </a:p>
          <a:p>
            <a:pPr marL="457200" lvl="0" indent="-342900" rtl="0">
              <a:buClr>
                <a:srgbClr val="000000"/>
              </a:buClr>
              <a:buSzPct val="100000"/>
              <a:buFont typeface="Arial"/>
              <a:buChar char="●"/>
            </a:pPr>
            <a:r>
              <a:rPr lang="en" sz="1800"/>
              <a:t>23% of adults were obese.</a:t>
            </a:r>
          </a:p>
          <a:p>
            <a:pPr marL="457200" lvl="0" indent="-342900" rtl="0">
              <a:buClr>
                <a:srgbClr val="000000"/>
              </a:buClr>
              <a:buSzPct val="100000"/>
              <a:buFont typeface="Arial"/>
              <a:buChar char="●"/>
            </a:pPr>
            <a:r>
              <a:rPr lang="en" sz="1800"/>
              <a:t>Nation’s ‘Healthy People 2010’ campaign was established.</a:t>
            </a:r>
            <a:r>
              <a:rPr lang="en" sz="2400"/>
              <a:t> </a:t>
            </a:r>
          </a:p>
          <a:p>
            <a:endParaRPr lang="en" sz="2400"/>
          </a:p>
          <a:p>
            <a:pPr lvl="0" rtl="0">
              <a:buNone/>
            </a:pPr>
            <a:r>
              <a:rPr lang="en" sz="2400" b="1"/>
              <a:t>In 2010 </a:t>
            </a:r>
            <a:r>
              <a:rPr lang="en" sz="1800" b="1"/>
              <a:t>(CDC, 2010)</a:t>
            </a:r>
            <a:r>
              <a:rPr lang="en" sz="2400" b="1"/>
              <a:t>:</a:t>
            </a:r>
          </a:p>
          <a:p>
            <a:pPr marL="457200" lvl="0" indent="-342900" rtl="0">
              <a:buClr>
                <a:srgbClr val="000000"/>
              </a:buClr>
              <a:buSzPct val="75000"/>
              <a:buFont typeface="Arial"/>
              <a:buChar char="●"/>
            </a:pPr>
            <a:r>
              <a:rPr lang="en" sz="2400" b="1"/>
              <a:t> </a:t>
            </a:r>
            <a:r>
              <a:rPr lang="en" sz="1800"/>
              <a:t>35.7% of adults were obese.</a:t>
            </a:r>
          </a:p>
        </p:txBody>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7683</Words>
  <Application>Microsoft Office PowerPoint</Application>
  <PresentationFormat>On-screen Show (16:9)</PresentationFormat>
  <Paragraphs>465</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Courier New</vt:lpstr>
      <vt:lpstr>Droid Serif</vt:lpstr>
      <vt:lpstr>Georgia</vt:lpstr>
      <vt:lpstr>Times New Roman</vt:lpstr>
      <vt:lpstr>Verdana</vt:lpstr>
      <vt:lpstr>paper-plane</vt:lpstr>
      <vt:lpstr>Obesity </vt:lpstr>
      <vt:lpstr>Defining Obesity: </vt:lpstr>
      <vt:lpstr>PowerPoint Presentation</vt:lpstr>
      <vt:lpstr>Statistics </vt:lpstr>
      <vt:lpstr>Childhood Obesity:</vt:lpstr>
      <vt:lpstr>
 Adult Obesity- Causes and Consequences </vt:lpstr>
      <vt:lpstr>Why is this epidemic happening?</vt:lpstr>
      <vt:lpstr>        Prevalence of obesity</vt:lpstr>
      <vt:lpstr>History of Obesity in USA </vt:lpstr>
      <vt:lpstr>      Obesity Trends in U.S.A.in Adults</vt:lpstr>
      <vt:lpstr>
Obesity Trends in USA in Adults</vt:lpstr>
      <vt:lpstr> Obesity Trends in USA in Children</vt:lpstr>
      <vt:lpstr>Obesity in USA by Geographical Distribution       </vt:lpstr>
      <vt:lpstr>    Trends in prevalence of Obesity by sex</vt:lpstr>
      <vt:lpstr>Obesity by Sex and Age among Adults</vt:lpstr>
      <vt:lpstr>  Obesity by Sex and Age among Children</vt:lpstr>
      <vt:lpstr>        Obesity in Adolescents by Race</vt:lpstr>
      <vt:lpstr>   Prevalence of Obesity by Race in Adults</vt:lpstr>
      <vt:lpstr>Obesity by Race and Sex</vt:lpstr>
      <vt:lpstr>        Obesity and Socioeconomic Status</vt:lpstr>
      <vt:lpstr>Obesity by race, gender and income </vt:lpstr>
      <vt:lpstr>Morbidity</vt:lpstr>
      <vt:lpstr>Morbidity</vt:lpstr>
      <vt:lpstr>Morbidity</vt:lpstr>
      <vt:lpstr>Morbidity</vt:lpstr>
      <vt:lpstr>Morbidity</vt:lpstr>
      <vt:lpstr>Morbidity</vt:lpstr>
      <vt:lpstr>Morbidity</vt:lpstr>
      <vt:lpstr>Morbidity</vt:lpstr>
      <vt:lpstr>Morbidity</vt:lpstr>
      <vt:lpstr>Morbidity</vt:lpstr>
      <vt:lpstr>Mortality</vt:lpstr>
      <vt:lpstr>Mortality</vt:lpstr>
      <vt:lpstr>Mortality</vt:lpstr>
      <vt:lpstr>Mortality</vt:lpstr>
      <vt:lpstr>Mortality</vt:lpstr>
      <vt:lpstr>Mortality</vt:lpstr>
      <vt:lpstr>Mortality</vt:lpstr>
      <vt:lpstr>Mortality</vt:lpstr>
      <vt:lpstr>Cost of Obesity in US</vt:lpstr>
      <vt:lpstr>Cost of Obesity in US</vt:lpstr>
      <vt:lpstr>Obesity Economic Boost?</vt:lpstr>
      <vt:lpstr>How is obesity measured (Adults)?</vt:lpstr>
      <vt:lpstr>Am I fat?</vt:lpstr>
      <vt:lpstr>BMI measurement (Adults)</vt:lpstr>
      <vt:lpstr>BMI measurement in children</vt:lpstr>
      <vt:lpstr>BMI measurement in children</vt:lpstr>
      <vt:lpstr>Obesity as a Disease: Bad?</vt:lpstr>
      <vt:lpstr>Obesity Prevention: Policy </vt:lpstr>
      <vt:lpstr>Obesity Prevention: Lifestyle</vt:lpstr>
      <vt:lpstr>Childhood prevention/ treatment</vt:lpstr>
      <vt:lpstr>Treatment options</vt:lpstr>
      <vt:lpstr>Treatment Options: Lifestyle Intervention</vt:lpstr>
      <vt:lpstr>Treatment: Medication</vt:lpstr>
      <vt:lpstr>Treatment: Surgery</vt:lpstr>
      <vt:lpstr>Defining Weight Loss Success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Jacki</dc:creator>
  <cp:lastModifiedBy>Christopher Buttery</cp:lastModifiedBy>
  <cp:revision>6</cp:revision>
  <dcterms:modified xsi:type="dcterms:W3CDTF">2014-02-03T18:00:10Z</dcterms:modified>
</cp:coreProperties>
</file>