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1" autoAdjust="0"/>
    <p:restoredTop sz="80088" autoAdjust="0"/>
  </p:normalViewPr>
  <p:slideViewPr>
    <p:cSldViewPr>
      <p:cViewPr varScale="1">
        <p:scale>
          <a:sx n="56" d="100"/>
          <a:sy n="56" d="100"/>
        </p:scale>
        <p:origin x="-702" y="-84"/>
      </p:cViewPr>
      <p:guideLst>
        <p:guide orient="horz" pos="2160"/>
        <p:guide pos="2880"/>
      </p:guideLst>
    </p:cSldViewPr>
  </p:slideViewPr>
  <p:outlineViewPr>
    <p:cViewPr>
      <p:scale>
        <a:sx n="33" d="100"/>
        <a:sy n="33" d="100"/>
      </p:scale>
      <p:origin x="0" y="1098"/>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857209-0094-4E47-A62D-01B4A7157E30}" type="datetimeFigureOut">
              <a:rPr lang="en-US" smtClean="0"/>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7B43A-1078-4CDD-84BF-5477AA1CB978}" type="slidenum">
              <a:rPr lang="en-US" smtClean="0"/>
              <a:pPr/>
              <a:t>‹#›</a:t>
            </a:fld>
            <a:endParaRPr lang="en-US"/>
          </a:p>
        </p:txBody>
      </p:sp>
    </p:spTree>
    <p:extLst>
      <p:ext uri="{BB962C8B-B14F-4D97-AF65-F5344CB8AC3E}">
        <p14:creationId xmlns:p14="http://schemas.microsoft.com/office/powerpoint/2010/main" val="276235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Bone protection by preventing rubbing</a:t>
            </a:r>
          </a:p>
          <a:p>
            <a:r>
              <a:rPr lang="en-US" dirty="0" smtClean="0"/>
              <a:t>Articular</a:t>
            </a:r>
            <a:r>
              <a:rPr lang="en-US" baseline="0" dirty="0" smtClean="0"/>
              <a:t> Cartilage in the knee is hyaline </a:t>
            </a:r>
            <a:r>
              <a:rPr lang="en-US" baseline="0" dirty="0" err="1" smtClean="0"/>
              <a:t>cartiage</a:t>
            </a:r>
            <a:r>
              <a:rPr lang="en-US" baseline="0" dirty="0" smtClean="0"/>
              <a:t>- comes from </a:t>
            </a:r>
            <a:r>
              <a:rPr lang="en-US" baseline="0" dirty="0" err="1" smtClean="0"/>
              <a:t>greek</a:t>
            </a:r>
            <a:r>
              <a:rPr lang="en-US" baseline="0" dirty="0" smtClean="0"/>
              <a:t> word meaning glass and allows for the bones to slide past each other- its is 2-4 mm in depth, low coefficient of friction (1/15</a:t>
            </a:r>
            <a:r>
              <a:rPr lang="en-US" baseline="30000" dirty="0" smtClean="0"/>
              <a:t>th</a:t>
            </a:r>
            <a:r>
              <a:rPr lang="en-US" baseline="0" dirty="0" smtClean="0"/>
              <a:t> of ice) </a:t>
            </a:r>
          </a:p>
          <a:p>
            <a:r>
              <a:rPr lang="en-US" baseline="0" dirty="0" smtClean="0"/>
              <a:t>The low coefficient of friction is due to the fact that it is avascular- does not have a blood supply- so it can not regenerate once it is damaged</a:t>
            </a:r>
            <a:endParaRPr lang="en-US" dirty="0" smtClean="0"/>
          </a:p>
          <a:p>
            <a:endParaRPr lang="en-US" dirty="0"/>
          </a:p>
        </p:txBody>
      </p:sp>
      <p:sp>
        <p:nvSpPr>
          <p:cNvPr id="4" name="Slide Number Placeholder 3"/>
          <p:cNvSpPr>
            <a:spLocks noGrp="1"/>
          </p:cNvSpPr>
          <p:nvPr>
            <p:ph type="sldNum" sz="quarter" idx="10"/>
          </p:nvPr>
        </p:nvSpPr>
        <p:spPr/>
        <p:txBody>
          <a:bodyPr/>
          <a:lstStyle/>
          <a:p>
            <a:fld id="{9587B43A-1078-4CDD-84BF-5477AA1CB978}" type="slidenum">
              <a:rPr lang="en-US" smtClean="0"/>
              <a:pPr/>
              <a:t>2</a:t>
            </a:fld>
            <a:endParaRPr lang="en-US"/>
          </a:p>
        </p:txBody>
      </p:sp>
    </p:spTree>
    <p:extLst>
      <p:ext uri="{BB962C8B-B14F-4D97-AF65-F5344CB8AC3E}">
        <p14:creationId xmlns:p14="http://schemas.microsoft.com/office/powerpoint/2010/main" val="97784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Traumatic- s</a:t>
            </a:r>
            <a:r>
              <a:rPr lang="en-US" sz="1200" b="0" i="0" kern="1200" dirty="0" smtClean="0">
                <a:solidFill>
                  <a:schemeClr val="tx1"/>
                </a:solidFill>
                <a:effectLst/>
                <a:latin typeface="+mn-lt"/>
                <a:ea typeface="+mn-ea"/>
                <a:cs typeface="+mn-cs"/>
              </a:rPr>
              <a:t>udden direct blow to the cartilage (traumatic) e.g. a high-energy injury such as a bad fall on directly onto your knee or during sporting activities.</a:t>
            </a:r>
          </a:p>
          <a:p>
            <a:r>
              <a:rPr lang="en-US" sz="1200" b="0" i="0" kern="1200" dirty="0" smtClean="0">
                <a:solidFill>
                  <a:schemeClr val="tx1"/>
                </a:solidFill>
                <a:effectLst/>
                <a:latin typeface="+mn-lt"/>
                <a:ea typeface="+mn-ea"/>
                <a:cs typeface="+mn-cs"/>
              </a:rPr>
              <a:t>Post traumatic- slow degradation</a:t>
            </a:r>
            <a:r>
              <a:rPr lang="en-US" sz="1200" b="0" i="0" kern="1200" baseline="0" dirty="0" smtClean="0">
                <a:solidFill>
                  <a:schemeClr val="tx1"/>
                </a:solidFill>
                <a:effectLst/>
                <a:latin typeface="+mn-lt"/>
                <a:ea typeface="+mn-ea"/>
                <a:cs typeface="+mn-cs"/>
              </a:rPr>
              <a:t> following a nee injury because of improper care. </a:t>
            </a:r>
            <a:r>
              <a:rPr lang="en-US" sz="1200" b="0" i="0" kern="1200" dirty="0" smtClean="0">
                <a:solidFill>
                  <a:schemeClr val="tx1"/>
                </a:solidFill>
                <a:effectLst/>
                <a:latin typeface="+mn-lt"/>
                <a:ea typeface="+mn-ea"/>
                <a:cs typeface="+mn-cs"/>
              </a:rPr>
              <a:t> If you have had a previous injury to your ligaments and/or menisci then you are at greater risk of articular cartilage damage due to the altered mechanics of the joint even if the original injury has been successfully repaired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anterior cruciate ligament reconstruction.</a:t>
            </a:r>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DJD- Degenerative Joint Disease- wear and tear over time </a:t>
            </a:r>
            <a:r>
              <a:rPr lang="en-US" sz="1200" b="0" i="0" kern="1200" dirty="0" smtClean="0">
                <a:solidFill>
                  <a:schemeClr val="tx1"/>
                </a:solidFill>
                <a:effectLst/>
                <a:latin typeface="+mn-lt"/>
                <a:ea typeface="+mn-ea"/>
                <a:cs typeface="+mn-cs"/>
              </a:rPr>
              <a:t>especially when there is </a:t>
            </a:r>
            <a:r>
              <a:rPr lang="en-US" sz="1200" b="0" i="0" kern="1200" dirty="0" err="1" smtClean="0">
                <a:solidFill>
                  <a:schemeClr val="tx1"/>
                </a:solidFill>
                <a:effectLst/>
                <a:latin typeface="+mn-lt"/>
                <a:ea typeface="+mn-ea"/>
                <a:cs typeface="+mn-cs"/>
              </a:rPr>
              <a:t>malalignment</a:t>
            </a:r>
            <a:r>
              <a:rPr lang="en-US" sz="1200" b="0" i="0" kern="1200" dirty="0" smtClean="0">
                <a:solidFill>
                  <a:schemeClr val="tx1"/>
                </a:solidFill>
                <a:effectLst/>
                <a:latin typeface="+mn-lt"/>
                <a:ea typeface="+mn-ea"/>
                <a:cs typeface="+mn-cs"/>
              </a:rPr>
              <a:t> or instability in the joint and/or if you are overweight.</a:t>
            </a:r>
          </a:p>
          <a:p>
            <a:r>
              <a:rPr lang="en-US" sz="1200" b="0" i="0" kern="1200" dirty="0" err="1" smtClean="0">
                <a:solidFill>
                  <a:schemeClr val="tx1"/>
                </a:solidFill>
                <a:effectLst/>
                <a:latin typeface="+mn-lt"/>
                <a:ea typeface="+mn-ea"/>
                <a:cs typeface="+mn-cs"/>
              </a:rPr>
              <a:t>Osteochondritis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dissecans</a:t>
            </a:r>
            <a:r>
              <a:rPr lang="en-US" sz="1200" b="0" i="0" kern="1200" dirty="0" smtClean="0">
                <a:solidFill>
                  <a:schemeClr val="tx1"/>
                </a:solidFill>
                <a:effectLst/>
                <a:latin typeface="+mn-lt"/>
                <a:ea typeface="+mn-ea"/>
                <a:cs typeface="+mn-cs"/>
              </a:rPr>
              <a:t>- condition that is thought to occur due to poor blood supply to the underlying bone resulting in a piece of cartilage and </a:t>
            </a:r>
            <a:r>
              <a:rPr lang="en-US" sz="1200" b="0" i="0" kern="1200" dirty="0" err="1" smtClean="0">
                <a:solidFill>
                  <a:schemeClr val="tx1"/>
                </a:solidFill>
                <a:effectLst/>
                <a:latin typeface="+mn-lt"/>
                <a:ea typeface="+mn-ea"/>
                <a:cs typeface="+mn-cs"/>
              </a:rPr>
              <a:t>subchondral</a:t>
            </a:r>
            <a:r>
              <a:rPr lang="en-US" sz="1200" b="0" i="0" kern="1200" dirty="0" smtClean="0">
                <a:solidFill>
                  <a:schemeClr val="tx1"/>
                </a:solidFill>
                <a:effectLst/>
                <a:latin typeface="+mn-lt"/>
                <a:ea typeface="+mn-ea"/>
                <a:cs typeface="+mn-cs"/>
              </a:rPr>
              <a:t> bone separating from the articular surface.</a:t>
            </a: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7B43A-1078-4CDD-84BF-5477AA1CB978}" type="slidenum">
              <a:rPr lang="en-US" smtClean="0"/>
              <a:pPr/>
              <a:t>3</a:t>
            </a:fld>
            <a:endParaRPr lang="en-US"/>
          </a:p>
        </p:txBody>
      </p:sp>
    </p:spTree>
    <p:extLst>
      <p:ext uri="{BB962C8B-B14F-4D97-AF65-F5344CB8AC3E}">
        <p14:creationId xmlns:p14="http://schemas.microsoft.com/office/powerpoint/2010/main" val="169580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and where are you getting your pain, what makes your pain worse and what eases it, is the problem getting better or worse – this type of information is useful guidance. There are a variety of symptoms that you may experience but they vary considerably between individuals and can often mimic other common knee injuries.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Could</a:t>
            </a:r>
            <a:r>
              <a:rPr lang="en-US" sz="1200" b="0" i="0" kern="1200" baseline="0" dirty="0" smtClean="0">
                <a:solidFill>
                  <a:schemeClr val="tx1"/>
                </a:solidFill>
                <a:effectLst/>
                <a:latin typeface="+mn-lt"/>
                <a:ea typeface="+mn-ea"/>
                <a:cs typeface="+mn-cs"/>
              </a:rPr>
              <a:t> have a range of swelling from none to severe</a:t>
            </a: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87B43A-1078-4CDD-84BF-5477AA1CB978}" type="slidenum">
              <a:rPr lang="en-US" smtClean="0"/>
              <a:pPr/>
              <a:t>4</a:t>
            </a:fld>
            <a:endParaRPr lang="en-US"/>
          </a:p>
        </p:txBody>
      </p:sp>
    </p:spTree>
    <p:extLst>
      <p:ext uri="{BB962C8B-B14F-4D97-AF65-F5344CB8AC3E}">
        <p14:creationId xmlns:p14="http://schemas.microsoft.com/office/powerpoint/2010/main" val="79226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Anthroscopy</a:t>
            </a:r>
            <a:r>
              <a:rPr lang="en-US" dirty="0" smtClean="0"/>
              <a:t> is a procedure</a:t>
            </a:r>
            <a:r>
              <a:rPr lang="en-US" baseline="0" dirty="0" smtClean="0"/>
              <a:t> used to diagnose problems with the knee because the </a:t>
            </a:r>
            <a:r>
              <a:rPr lang="en-US" baseline="0" dirty="0" err="1" smtClean="0"/>
              <a:t>insdie</a:t>
            </a:r>
            <a:r>
              <a:rPr lang="en-US" baseline="0" dirty="0" smtClean="0"/>
              <a:t> of your joint and surrounding soft tissue can be viewed. A sample for biopsy can be taken during this procedure too. The </a:t>
            </a:r>
            <a:r>
              <a:rPr lang="en-US" baseline="0" dirty="0" err="1" smtClean="0"/>
              <a:t>anthroscope</a:t>
            </a:r>
            <a:r>
              <a:rPr lang="en-US" baseline="0" dirty="0" smtClean="0"/>
              <a:t> has a light and a camera attached to it. It is less costly, less painful, and has a shorter recovery time than open surgery. It also does not require an overnight stay like open surgery. It is used when physical exams and other diagnostic tests (x-rays, MRIs) are inconclusive. It can be done under local or general </a:t>
            </a:r>
            <a:r>
              <a:rPr lang="en-US" baseline="0" dirty="0" err="1" smtClean="0"/>
              <a:t>anaesthesia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587B43A-1078-4CDD-84BF-5477AA1CB978}" type="slidenum">
              <a:rPr lang="en-US" smtClean="0"/>
              <a:pPr/>
              <a:t>5</a:t>
            </a:fld>
            <a:endParaRPr lang="en-US"/>
          </a:p>
        </p:txBody>
      </p:sp>
    </p:spTree>
    <p:extLst>
      <p:ext uri="{BB962C8B-B14F-4D97-AF65-F5344CB8AC3E}">
        <p14:creationId xmlns:p14="http://schemas.microsoft.com/office/powerpoint/2010/main" val="200217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softening and blistering</a:t>
            </a:r>
          </a:p>
          <a:p>
            <a:r>
              <a:rPr lang="en-US" dirty="0" smtClean="0"/>
              <a:t>2-</a:t>
            </a:r>
            <a:r>
              <a:rPr lang="en-US" sz="1200" b="0" i="0" kern="1200" dirty="0" smtClean="0">
                <a:solidFill>
                  <a:schemeClr val="tx1"/>
                </a:solidFill>
                <a:effectLst/>
                <a:latin typeface="+mn-lt"/>
                <a:ea typeface="+mn-ea"/>
                <a:cs typeface="+mn-cs"/>
              </a:rPr>
              <a:t>partial thickness (less than 50%) defect or minor tears in the surface of the cartilage</a:t>
            </a:r>
          </a:p>
          <a:p>
            <a:r>
              <a:rPr lang="en-US" sz="1200" b="0" i="0" kern="1200" dirty="0" smtClean="0">
                <a:solidFill>
                  <a:schemeClr val="tx1"/>
                </a:solidFill>
                <a:effectLst/>
                <a:latin typeface="+mn-lt"/>
                <a:ea typeface="+mn-ea"/>
                <a:cs typeface="+mn-cs"/>
              </a:rPr>
              <a:t>3-deeper defect (more than 50%)</a:t>
            </a:r>
          </a:p>
          <a:p>
            <a:r>
              <a:rPr lang="en-US" sz="1200" b="0" i="0" kern="1200" dirty="0" smtClean="0">
                <a:solidFill>
                  <a:schemeClr val="tx1"/>
                </a:solidFill>
                <a:effectLst/>
                <a:latin typeface="+mn-lt"/>
                <a:ea typeface="+mn-ea"/>
                <a:cs typeface="+mn-cs"/>
              </a:rPr>
              <a:t>4-full thickness cartilage loss with exposure of the </a:t>
            </a:r>
            <a:r>
              <a:rPr lang="en-US" sz="1200" b="0" i="0" kern="1200" dirty="0" err="1" smtClean="0">
                <a:solidFill>
                  <a:schemeClr val="tx1"/>
                </a:solidFill>
                <a:effectLst/>
                <a:latin typeface="+mn-lt"/>
                <a:ea typeface="+mn-ea"/>
                <a:cs typeface="+mn-cs"/>
              </a:rPr>
              <a:t>subchondral</a:t>
            </a:r>
            <a:r>
              <a:rPr lang="en-US" sz="1200" b="0" i="0" kern="1200" dirty="0" smtClean="0">
                <a:solidFill>
                  <a:schemeClr val="tx1"/>
                </a:solidFill>
                <a:effectLst/>
                <a:latin typeface="+mn-lt"/>
                <a:ea typeface="+mn-ea"/>
                <a:cs typeface="+mn-cs"/>
              </a:rPr>
              <a:t> bone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deeper the damage,</a:t>
            </a:r>
            <a:r>
              <a:rPr lang="en-US" sz="1200" b="0" i="0" kern="1200" baseline="0" dirty="0" smtClean="0">
                <a:solidFill>
                  <a:schemeClr val="tx1"/>
                </a:solidFill>
                <a:effectLst/>
                <a:latin typeface="+mn-lt"/>
                <a:ea typeface="+mn-ea"/>
                <a:cs typeface="+mn-cs"/>
              </a:rPr>
              <a:t> the more likely that bones on the nerve are exposed and there will be pain. Often times, people with grades 1 and 2 damage don’t even know the damage is there, but if left untreated, the damage will intensify.</a:t>
            </a:r>
            <a:endParaRPr lang="en-US" dirty="0"/>
          </a:p>
        </p:txBody>
      </p:sp>
      <p:sp>
        <p:nvSpPr>
          <p:cNvPr id="4" name="Slide Number Placeholder 3"/>
          <p:cNvSpPr>
            <a:spLocks noGrp="1"/>
          </p:cNvSpPr>
          <p:nvPr>
            <p:ph type="sldNum" sz="quarter" idx="10"/>
          </p:nvPr>
        </p:nvSpPr>
        <p:spPr/>
        <p:txBody>
          <a:bodyPr/>
          <a:lstStyle/>
          <a:p>
            <a:fld id="{9587B43A-1078-4CDD-84BF-5477AA1CB978}" type="slidenum">
              <a:rPr lang="en-US" smtClean="0"/>
              <a:pPr/>
              <a:t>6</a:t>
            </a:fld>
            <a:endParaRPr lang="en-US"/>
          </a:p>
        </p:txBody>
      </p:sp>
    </p:spTree>
    <p:extLst>
      <p:ext uri="{BB962C8B-B14F-4D97-AF65-F5344CB8AC3E}">
        <p14:creationId xmlns:p14="http://schemas.microsoft.com/office/powerpoint/2010/main" val="173352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damage</a:t>
            </a:r>
            <a:r>
              <a:rPr lang="en-US" baseline="0" dirty="0" smtClean="0"/>
              <a:t> goes all the way down to the bone, </a:t>
            </a:r>
            <a:r>
              <a:rPr lang="en-US" sz="1200" b="0" i="0" kern="1200" dirty="0" smtClean="0">
                <a:solidFill>
                  <a:schemeClr val="tx1"/>
                </a:solidFill>
                <a:effectLst/>
                <a:latin typeface="+mn-lt"/>
                <a:ea typeface="+mn-ea"/>
                <a:cs typeface="+mn-cs"/>
              </a:rPr>
              <a:t> the </a:t>
            </a:r>
            <a:r>
              <a:rPr lang="en-US" sz="1200" b="0" i="0" kern="1200" dirty="0" err="1" smtClean="0">
                <a:solidFill>
                  <a:schemeClr val="tx1"/>
                </a:solidFill>
                <a:effectLst/>
                <a:latin typeface="+mn-lt"/>
                <a:ea typeface="+mn-ea"/>
                <a:cs typeface="+mn-cs"/>
              </a:rPr>
              <a:t>subchondral</a:t>
            </a:r>
            <a:r>
              <a:rPr lang="en-US" sz="1200" b="0" i="0" kern="1200" dirty="0" smtClean="0">
                <a:solidFill>
                  <a:schemeClr val="tx1"/>
                </a:solidFill>
                <a:effectLst/>
                <a:latin typeface="+mn-lt"/>
                <a:ea typeface="+mn-ea"/>
                <a:cs typeface="+mn-cs"/>
              </a:rPr>
              <a:t> bone can start a healing process in the defect. This results in the formation of scar tissue made up of a type of cartilage called fibrocartilage. </a:t>
            </a:r>
          </a:p>
          <a:p>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is more dense than the hyaline cartilage and thus alters the structure of the knee joint. This was one of the causes of repetitive injuries. It is also worse at handling the demands of everyday activity and thus is more likely to breakdown.</a:t>
            </a:r>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The</a:t>
            </a:r>
            <a:r>
              <a:rPr lang="en-US" sz="1200" b="0" i="0" kern="1200" baseline="0" dirty="0" smtClean="0">
                <a:solidFill>
                  <a:schemeClr val="tx1"/>
                </a:solidFill>
                <a:latin typeface="+mn-lt"/>
                <a:ea typeface="+mn-ea"/>
                <a:cs typeface="+mn-cs"/>
              </a:rPr>
              <a:t> new scarred </a:t>
            </a:r>
            <a:r>
              <a:rPr lang="en-US" sz="1200" b="0" i="0" kern="1200" baseline="0" dirty="0" err="1" smtClean="0">
                <a:solidFill>
                  <a:schemeClr val="tx1"/>
                </a:solidFill>
                <a:latin typeface="+mn-lt"/>
                <a:ea typeface="+mn-ea"/>
                <a:cs typeface="+mn-cs"/>
              </a:rPr>
              <a:t>fibrocartilage</a:t>
            </a:r>
            <a:r>
              <a:rPr lang="en-US" sz="1200" b="0" i="0" kern="1200" baseline="0" dirty="0" smtClean="0">
                <a:solidFill>
                  <a:schemeClr val="tx1"/>
                </a:solidFill>
                <a:latin typeface="+mn-lt"/>
                <a:ea typeface="+mn-ea"/>
                <a:cs typeface="+mn-cs"/>
              </a:rPr>
              <a:t> is not an ideal replacement for the </a:t>
            </a:r>
            <a:r>
              <a:rPr lang="en-US" sz="1200" b="0" i="0" kern="1200" dirty="0" smtClean="0">
                <a:solidFill>
                  <a:schemeClr val="tx1"/>
                </a:solidFill>
                <a:latin typeface="+mn-lt"/>
                <a:ea typeface="+mn-ea"/>
                <a:cs typeface="+mn-cs"/>
              </a:rPr>
              <a:t>smooth, glassy </a:t>
            </a:r>
            <a:r>
              <a:rPr lang="en-US" sz="1200" b="0" i="0" kern="1200" dirty="0" err="1" smtClean="0">
                <a:solidFill>
                  <a:schemeClr val="tx1"/>
                </a:solidFill>
                <a:latin typeface="+mn-lt"/>
                <a:ea typeface="+mn-ea"/>
                <a:cs typeface="+mn-cs"/>
              </a:rPr>
              <a:t>articular</a:t>
            </a:r>
            <a:r>
              <a:rPr lang="en-US" sz="1200" b="0" i="0" kern="1200" dirty="0" smtClean="0">
                <a:solidFill>
                  <a:schemeClr val="tx1"/>
                </a:solidFill>
                <a:latin typeface="+mn-lt"/>
                <a:ea typeface="+mn-ea"/>
                <a:cs typeface="+mn-cs"/>
              </a:rPr>
              <a:t> cartilage that would normally facilitate knee</a:t>
            </a:r>
            <a:r>
              <a:rPr lang="en-US" sz="1200" b="0" i="0" kern="1200" baseline="0" dirty="0" smtClean="0">
                <a:solidFill>
                  <a:schemeClr val="tx1"/>
                </a:solidFill>
                <a:latin typeface="+mn-lt"/>
                <a:ea typeface="+mn-ea"/>
                <a:cs typeface="+mn-cs"/>
              </a:rPr>
              <a:t> movement.</a:t>
            </a:r>
            <a:endParaRPr lang="en-US" dirty="0"/>
          </a:p>
        </p:txBody>
      </p:sp>
      <p:sp>
        <p:nvSpPr>
          <p:cNvPr id="4" name="Slide Number Placeholder 3"/>
          <p:cNvSpPr>
            <a:spLocks noGrp="1"/>
          </p:cNvSpPr>
          <p:nvPr>
            <p:ph type="sldNum" sz="quarter" idx="10"/>
          </p:nvPr>
        </p:nvSpPr>
        <p:spPr/>
        <p:txBody>
          <a:bodyPr/>
          <a:lstStyle/>
          <a:p>
            <a:fld id="{9587B43A-1078-4CDD-84BF-5477AA1CB978}" type="slidenum">
              <a:rPr lang="en-US" smtClean="0"/>
              <a:pPr/>
              <a:t>7</a:t>
            </a:fld>
            <a:endParaRPr lang="en-US"/>
          </a:p>
        </p:txBody>
      </p:sp>
    </p:spTree>
    <p:extLst>
      <p:ext uri="{BB962C8B-B14F-4D97-AF65-F5344CB8AC3E}">
        <p14:creationId xmlns:p14="http://schemas.microsoft.com/office/powerpoint/2010/main" val="403265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Anthroscopy</a:t>
            </a:r>
            <a:r>
              <a:rPr lang="en-US" baseline="0" dirty="0" smtClean="0"/>
              <a:t> can be exploratory to diagnose problems, or it could be used to remove unstable or degenerative flaps. This is a short term option only and is not considered a repair option, but rather a treatment option. Usually this is only used for patients with minimal damage (stage 1 or 2).</a:t>
            </a:r>
          </a:p>
          <a:p>
            <a:endParaRPr lang="en-US" baseline="0" dirty="0" smtClean="0"/>
          </a:p>
          <a:p>
            <a:r>
              <a:rPr lang="en-US" baseline="0" dirty="0" smtClean="0"/>
              <a:t>Marrow </a:t>
            </a:r>
            <a:r>
              <a:rPr lang="en-US" baseline="0" dirty="0" err="1" smtClean="0"/>
              <a:t>Stim</a:t>
            </a:r>
            <a:r>
              <a:rPr lang="en-US" baseline="0" dirty="0" smtClean="0"/>
              <a:t>- Two steps: Remove damaged cartilage to expose the bone and then penetrate the </a:t>
            </a:r>
            <a:r>
              <a:rPr lang="en-US" baseline="0" dirty="0" err="1" smtClean="0"/>
              <a:t>subchondral</a:t>
            </a:r>
            <a:r>
              <a:rPr lang="en-US" baseline="0" dirty="0" smtClean="0"/>
              <a:t> bone to expose blood vessels and form blood clot within the defect.</a:t>
            </a:r>
          </a:p>
          <a:p>
            <a:r>
              <a:rPr lang="en-US" baseline="0" dirty="0" smtClean="0"/>
              <a:t>Older </a:t>
            </a:r>
            <a:r>
              <a:rPr lang="en-US" baseline="0" dirty="0" err="1" smtClean="0"/>
              <a:t>Stim</a:t>
            </a:r>
            <a:r>
              <a:rPr lang="en-US" baseline="0" dirty="0" smtClean="0"/>
              <a:t> used drilling into the bone, but the heat can cause cell death (necrosis)</a:t>
            </a:r>
          </a:p>
          <a:p>
            <a:r>
              <a:rPr lang="en-US" sz="1200" b="0" i="0" kern="1200" dirty="0" smtClean="0">
                <a:solidFill>
                  <a:schemeClr val="tx1"/>
                </a:solidFill>
                <a:effectLst/>
                <a:latin typeface="+mn-lt"/>
                <a:ea typeface="+mn-ea"/>
                <a:cs typeface="+mn-cs"/>
              </a:rPr>
              <a:t>Twenty years or so ago the newer technique of </a:t>
            </a:r>
            <a:r>
              <a:rPr lang="en-US" sz="1200" b="0" i="0" kern="1200" dirty="0" err="1" smtClean="0">
                <a:solidFill>
                  <a:schemeClr val="tx1"/>
                </a:solidFill>
                <a:effectLst/>
                <a:latin typeface="+mn-lt"/>
                <a:ea typeface="+mn-ea"/>
                <a:cs typeface="+mn-cs"/>
              </a:rPr>
              <a:t>microfracture</a:t>
            </a:r>
            <a:r>
              <a:rPr lang="en-US" sz="1200" b="0" i="0" kern="1200" dirty="0" smtClean="0">
                <a:solidFill>
                  <a:schemeClr val="tx1"/>
                </a:solidFill>
                <a:effectLst/>
                <a:latin typeface="+mn-lt"/>
                <a:ea typeface="+mn-ea"/>
                <a:cs typeface="+mn-cs"/>
              </a:rPr>
              <a:t> was introduced where, instead of </a:t>
            </a:r>
            <a:r>
              <a:rPr lang="en-US" sz="1200" b="0" i="0" kern="1200" dirty="0" err="1" smtClean="0">
                <a:solidFill>
                  <a:schemeClr val="tx1"/>
                </a:solidFill>
                <a:effectLst/>
                <a:latin typeface="+mn-lt"/>
                <a:ea typeface="+mn-ea"/>
                <a:cs typeface="+mn-cs"/>
              </a:rPr>
              <a:t>motorised</a:t>
            </a:r>
            <a:r>
              <a:rPr lang="en-US" sz="1200" b="0" i="0" kern="1200" dirty="0" smtClean="0">
                <a:solidFill>
                  <a:schemeClr val="tx1"/>
                </a:solidFill>
                <a:effectLst/>
                <a:latin typeface="+mn-lt"/>
                <a:ea typeface="+mn-ea"/>
                <a:cs typeface="+mn-cs"/>
              </a:rPr>
              <a:t>, heat producing tools, a fine bone pick (awl) is used to punch into the </a:t>
            </a:r>
            <a:r>
              <a:rPr lang="en-US" sz="1200" b="0" i="0" kern="1200" dirty="0" err="1" smtClean="0">
                <a:solidFill>
                  <a:schemeClr val="tx1"/>
                </a:solidFill>
                <a:effectLst/>
                <a:latin typeface="+mn-lt"/>
                <a:ea typeface="+mn-ea"/>
                <a:cs typeface="+mn-cs"/>
              </a:rPr>
              <a:t>subchondral</a:t>
            </a:r>
            <a:r>
              <a:rPr lang="en-US" sz="1200" b="0" i="0" kern="1200" dirty="0" smtClean="0">
                <a:solidFill>
                  <a:schemeClr val="tx1"/>
                </a:solidFill>
                <a:effectLst/>
                <a:latin typeface="+mn-lt"/>
                <a:ea typeface="+mn-ea"/>
                <a:cs typeface="+mn-cs"/>
              </a:rPr>
              <a:t> bone at 2-3-mm intervals to a depth of 2-4mm.</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Microfracture</a:t>
            </a:r>
            <a:r>
              <a:rPr lang="en-US" sz="1200" b="0" i="0" kern="1200" baseline="0" dirty="0" smtClean="0">
                <a:solidFill>
                  <a:schemeClr val="tx1"/>
                </a:solidFill>
                <a:effectLst/>
                <a:latin typeface="+mn-lt"/>
                <a:ea typeface="+mn-ea"/>
                <a:cs typeface="+mn-cs"/>
              </a:rPr>
              <a:t> is usually used for younger patients with smaller defects because it can be done arthroscopically. This technique causes the creation of fibrocartilage. It has a higher success rate with injuries due to trauma; however, as the fibrocartilage wears away (1-2 years), the damage worsens.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Auto/Allografts- Cores of cartilage are taken from other healthy parts of the knee, either yours or someone else’s, and inserted into matching holes drilled into the defect.  Can be completed arthroscopically if possible, but generally requires a larger incision. The cores are hyaline cartilage, but the spaces fill with fibrocartilage. For autographs, this can create donor site morbidity- or problems due to the damage created at the donor site. </a:t>
            </a:r>
          </a:p>
          <a:p>
            <a:r>
              <a:rPr lang="en-US" sz="1200" b="0" i="0" kern="1200" baseline="0" dirty="0" smtClean="0">
                <a:solidFill>
                  <a:schemeClr val="tx1"/>
                </a:solidFill>
                <a:effectLst/>
                <a:latin typeface="+mn-lt"/>
                <a:ea typeface="+mn-ea"/>
                <a:cs typeface="+mn-cs"/>
              </a:rPr>
              <a:t>Allographs are hard to come by and run the risk of not fitting properly into the incision and thus create unstable patches of fibrocartilage which ultimately causes more damage. </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87B43A-1078-4CDD-84BF-5477AA1CB978}" type="slidenum">
              <a:rPr lang="en-US" smtClean="0"/>
              <a:pPr/>
              <a:t>8</a:t>
            </a:fld>
            <a:endParaRPr lang="en-US"/>
          </a:p>
        </p:txBody>
      </p:sp>
    </p:spTree>
    <p:extLst>
      <p:ext uri="{BB962C8B-B14F-4D97-AF65-F5344CB8AC3E}">
        <p14:creationId xmlns:p14="http://schemas.microsoft.com/office/powerpoint/2010/main" val="234600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Hydrogels can be combined</a:t>
            </a:r>
            <a:r>
              <a:rPr lang="en-US" baseline="0" dirty="0" smtClean="0"/>
              <a:t> with </a:t>
            </a:r>
            <a:r>
              <a:rPr lang="en-US" baseline="0" dirty="0" err="1" smtClean="0"/>
              <a:t>microfracture</a:t>
            </a:r>
            <a:r>
              <a:rPr lang="en-US" baseline="0" dirty="0" smtClean="0"/>
              <a:t> to release stem cells from the bone in order to provide regeneration, but to then ensure that the new cartilage formed has the properties of hyaline cartilage and not fibrocartilage. </a:t>
            </a:r>
          </a:p>
          <a:p>
            <a:r>
              <a:rPr lang="en-US" baseline="0" dirty="0" smtClean="0"/>
              <a:t>Johns Hopkins studies released in January of this year showed the success of the hydrogel use. 15 patients were treated with hydrogel additive and 3 with only </a:t>
            </a:r>
            <a:r>
              <a:rPr lang="en-US" baseline="0" dirty="0" err="1" smtClean="0"/>
              <a:t>microfracture</a:t>
            </a:r>
            <a:r>
              <a:rPr lang="en-US" baseline="0" dirty="0" smtClean="0"/>
              <a:t>. 6 months after the repair, the hydrogel patients had new </a:t>
            </a:r>
            <a:r>
              <a:rPr lang="en-US" baseline="0" dirty="0" err="1" smtClean="0"/>
              <a:t>caritlage</a:t>
            </a:r>
            <a:r>
              <a:rPr lang="en-US" baseline="0" dirty="0" smtClean="0"/>
              <a:t> filling 86% of the defect, whereas the </a:t>
            </a:r>
            <a:r>
              <a:rPr lang="en-US" baseline="0" dirty="0" err="1" smtClean="0"/>
              <a:t>microfracture</a:t>
            </a:r>
            <a:r>
              <a:rPr lang="en-US" baseline="0" dirty="0" smtClean="0"/>
              <a:t> only patients only had 64% filled. This hydrogel had to be combined with a binding agent to stick to the bone</a:t>
            </a:r>
            <a:endParaRPr lang="en-US" dirty="0"/>
          </a:p>
        </p:txBody>
      </p:sp>
      <p:sp>
        <p:nvSpPr>
          <p:cNvPr id="4" name="Slide Number Placeholder 3"/>
          <p:cNvSpPr>
            <a:spLocks noGrp="1"/>
          </p:cNvSpPr>
          <p:nvPr>
            <p:ph type="sldNum" sz="quarter" idx="10"/>
          </p:nvPr>
        </p:nvSpPr>
        <p:spPr/>
        <p:txBody>
          <a:bodyPr/>
          <a:lstStyle/>
          <a:p>
            <a:fld id="{9587B43A-1078-4CDD-84BF-5477AA1CB978}" type="slidenum">
              <a:rPr lang="en-US" smtClean="0"/>
              <a:pPr/>
              <a:t>9</a:t>
            </a:fld>
            <a:endParaRPr lang="en-US"/>
          </a:p>
        </p:txBody>
      </p:sp>
    </p:spTree>
    <p:extLst>
      <p:ext uri="{BB962C8B-B14F-4D97-AF65-F5344CB8AC3E}">
        <p14:creationId xmlns:p14="http://schemas.microsoft.com/office/powerpoint/2010/main" val="268933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GelrinC</a:t>
            </a:r>
            <a:r>
              <a:rPr lang="en-US" dirty="0" smtClean="0"/>
              <a:t> is the first synthetic implant to be CE-approved March 2013 (</a:t>
            </a:r>
            <a:r>
              <a:rPr lang="en-US" sz="1200" b="0" i="0" kern="1200" dirty="0" err="1" smtClean="0">
                <a:solidFill>
                  <a:schemeClr val="tx1"/>
                </a:solidFill>
                <a:latin typeface="+mn-lt"/>
                <a:ea typeface="+mn-ea"/>
                <a:cs typeface="+mn-cs"/>
              </a:rPr>
              <a:t>Conformite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Europeene</a:t>
            </a:r>
            <a:r>
              <a:rPr lang="en-US" sz="1200" b="0" i="0" kern="1200" dirty="0" smtClean="0">
                <a:solidFill>
                  <a:schemeClr val="tx1"/>
                </a:solidFill>
                <a:latin typeface="+mn-lt"/>
                <a:ea typeface="+mn-ea"/>
                <a:cs typeface="+mn-cs"/>
              </a:rPr>
              <a:t>, meet health, safety and environmental standards of EU)</a:t>
            </a:r>
            <a:endParaRPr lang="en-US" dirty="0" smtClean="0"/>
          </a:p>
          <a:p>
            <a:r>
              <a:rPr lang="en-US" dirty="0" smtClean="0"/>
              <a:t>Takes the Johns Hopkins idea, but includes binding agent and light thickening gel to create a scaffold</a:t>
            </a:r>
            <a:r>
              <a:rPr lang="en-US" baseline="0" dirty="0" smtClean="0"/>
              <a:t> for new cell growth</a:t>
            </a:r>
          </a:p>
          <a:p>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matrix of synthetic polyethylene glycol </a:t>
            </a:r>
            <a:r>
              <a:rPr lang="en-US" sz="1200" b="0" i="0" kern="1200" dirty="0" err="1" smtClean="0">
                <a:solidFill>
                  <a:schemeClr val="tx1"/>
                </a:solidFill>
                <a:effectLst/>
                <a:latin typeface="+mn-lt"/>
                <a:ea typeface="+mn-ea"/>
                <a:cs typeface="+mn-cs"/>
              </a:rPr>
              <a:t>diacrylate</a:t>
            </a:r>
            <a:r>
              <a:rPr lang="en-US" sz="1200" b="0" i="0" kern="1200" dirty="0" smtClean="0">
                <a:solidFill>
                  <a:schemeClr val="tx1"/>
                </a:solidFill>
                <a:effectLst/>
                <a:latin typeface="+mn-lt"/>
                <a:ea typeface="+mn-ea"/>
                <a:cs typeface="+mn-cs"/>
              </a:rPr>
              <a:t> and denatured fibrinogen creates an environment conducive to cartilage tissue regeneration. After </a:t>
            </a:r>
            <a:r>
              <a:rPr lang="en-US" sz="1200" b="0" i="0" kern="1200" dirty="0" err="1" smtClean="0">
                <a:solidFill>
                  <a:schemeClr val="tx1"/>
                </a:solidFill>
                <a:effectLst/>
                <a:latin typeface="+mn-lt"/>
                <a:ea typeface="+mn-ea"/>
                <a:cs typeface="+mn-cs"/>
              </a:rPr>
              <a:t>GelrinC</a:t>
            </a:r>
            <a:r>
              <a:rPr lang="en-US" sz="1200" b="0" i="0" kern="1200" dirty="0" smtClean="0">
                <a:solidFill>
                  <a:schemeClr val="tx1"/>
                </a:solidFill>
                <a:effectLst/>
                <a:latin typeface="+mn-lt"/>
                <a:ea typeface="+mn-ea"/>
                <a:cs typeface="+mn-cs"/>
              </a:rPr>
              <a:t> is implanted, it starts to bio-degrade as it is replaced with new hyaline-like cartilage.</a:t>
            </a:r>
          </a:p>
          <a:p>
            <a:r>
              <a:rPr lang="en-US" sz="1200" b="0" i="0" kern="1200" dirty="0" smtClean="0">
                <a:solidFill>
                  <a:schemeClr val="tx1"/>
                </a:solidFill>
                <a:effectLst/>
                <a:latin typeface="+mn-lt"/>
                <a:ea typeface="+mn-ea"/>
                <a:cs typeface="+mn-cs"/>
              </a:rPr>
              <a:t>The clinical trial treated 23 patients with</a:t>
            </a:r>
            <a:r>
              <a:rPr lang="en-US" sz="1200" b="0" i="0" kern="1200" baseline="0" dirty="0" smtClean="0">
                <a:solidFill>
                  <a:schemeClr val="tx1"/>
                </a:solidFill>
                <a:effectLst/>
                <a:latin typeface="+mn-lt"/>
                <a:ea typeface="+mn-ea"/>
                <a:cs typeface="+mn-cs"/>
              </a:rPr>
              <a:t> 100% success rate where every patient regained full knee usage and was pain free. </a:t>
            </a:r>
          </a:p>
          <a:p>
            <a:r>
              <a:rPr lang="en-US" sz="1200" b="0" i="0" kern="1200" baseline="0" dirty="0" smtClean="0">
                <a:solidFill>
                  <a:schemeClr val="tx1"/>
                </a:solidFill>
                <a:effectLst/>
                <a:latin typeface="+mn-lt"/>
                <a:ea typeface="+mn-ea"/>
                <a:cs typeface="+mn-cs"/>
              </a:rPr>
              <a:t>It is low cost because it is off the shelf and can be applied with one process, so it is a viable option that all surgeons can offer. It is not available in the US currently, but a clinical trial is being conducted in Europe.</a:t>
            </a:r>
            <a:endParaRPr lang="en-US" dirty="0" smtClean="0"/>
          </a:p>
          <a:p>
            <a:endParaRPr lang="en-US" dirty="0"/>
          </a:p>
        </p:txBody>
      </p:sp>
      <p:sp>
        <p:nvSpPr>
          <p:cNvPr id="4" name="Slide Number Placeholder 3"/>
          <p:cNvSpPr>
            <a:spLocks noGrp="1"/>
          </p:cNvSpPr>
          <p:nvPr>
            <p:ph type="sldNum" sz="quarter" idx="10"/>
          </p:nvPr>
        </p:nvSpPr>
        <p:spPr/>
        <p:txBody>
          <a:bodyPr/>
          <a:lstStyle/>
          <a:p>
            <a:fld id="{9587B43A-1078-4CDD-84BF-5477AA1CB978}" type="slidenum">
              <a:rPr lang="en-US" smtClean="0"/>
              <a:pPr/>
              <a:t>10</a:t>
            </a:fld>
            <a:endParaRPr lang="en-US"/>
          </a:p>
        </p:txBody>
      </p:sp>
    </p:spTree>
    <p:extLst>
      <p:ext uri="{BB962C8B-B14F-4D97-AF65-F5344CB8AC3E}">
        <p14:creationId xmlns:p14="http://schemas.microsoft.com/office/powerpoint/2010/main" val="137199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C7116E-00E5-4489-9879-224BA8C4ED77}"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16F5-624A-4BEB-9DB6-13B29782E174}"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7116E-00E5-4489-9879-224BA8C4ED77}"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16F5-624A-4BEB-9DB6-13B29782E1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C7116E-00E5-4489-9879-224BA8C4ED77}"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16F5-624A-4BEB-9DB6-13B29782E1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7116E-00E5-4489-9879-224BA8C4ED77}"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16F5-624A-4BEB-9DB6-13B29782E1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7116E-00E5-4489-9879-224BA8C4ED77}" type="datetimeFigureOut">
              <a:rPr lang="en-US" smtClean="0"/>
              <a:pPr/>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16F5-624A-4BEB-9DB6-13B29782E174}"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C7116E-00E5-4489-9879-224BA8C4ED77}"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16F5-624A-4BEB-9DB6-13B29782E1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C7116E-00E5-4489-9879-224BA8C4ED77}" type="datetimeFigureOut">
              <a:rPr lang="en-US" smtClean="0"/>
              <a:pPr/>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16F5-624A-4BEB-9DB6-13B29782E174}"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C7116E-00E5-4489-9879-224BA8C4ED77}" type="datetimeFigureOut">
              <a:rPr lang="en-US" smtClean="0"/>
              <a:pPr/>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516F5-624A-4BEB-9DB6-13B29782E1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7116E-00E5-4489-9879-224BA8C4ED77}" type="datetimeFigureOut">
              <a:rPr lang="en-US" smtClean="0"/>
              <a:pPr/>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516F5-624A-4BEB-9DB6-13B29782E1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7116E-00E5-4489-9879-224BA8C4ED77}"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16F5-624A-4BEB-9DB6-13B29782E17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7116E-00E5-4489-9879-224BA8C4ED77}" type="datetimeFigureOut">
              <a:rPr lang="en-US" smtClean="0"/>
              <a:pPr/>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16F5-624A-4BEB-9DB6-13B29782E1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1C7116E-00E5-4489-9879-224BA8C4ED77}" type="datetimeFigureOut">
              <a:rPr lang="en-US" smtClean="0"/>
              <a:pPr/>
              <a:t>4/30/2013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DE516F5-624A-4BEB-9DB6-13B29782E1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www.youtube.com/watch?v=NcNLlfhFk0Q"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arthritis.webmd.com/arthroscopy-surgical-procedure" TargetMode="External"/><Relationship Id="rId2" Type="http://schemas.openxmlformats.org/officeDocument/2006/relationships/hyperlink" Target="http://www.cartilagehealth.com/acr.html" TargetMode="External"/><Relationship Id="rId1" Type="http://schemas.openxmlformats.org/officeDocument/2006/relationships/slideLayout" Target="../slideLayouts/slideLayout2.xml"/><Relationship Id="rId6" Type="http://schemas.openxmlformats.org/officeDocument/2006/relationships/hyperlink" Target="http://www.medlatest.com/2013/01/14/hydrogel-cartilage-repair-work-researchers-say-yes/" TargetMode="External"/><Relationship Id="rId5" Type="http://schemas.openxmlformats.org/officeDocument/2006/relationships/hyperlink" Target="http://www.medlatest.com/2013/03/19/ce-mark-gelrinc-hydrogel-cartilage-implant/" TargetMode="External"/><Relationship Id="rId4" Type="http://schemas.openxmlformats.org/officeDocument/2006/relationships/hyperlink" Target="http://www.hopkinsmedicine.org/news/media/releases/tissue_engineers_report_knee_cartilage_repair_success_with_new_biomateri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50"/>
                </a:solidFill>
              </a:rPr>
              <a:t>GelrinC</a:t>
            </a:r>
            <a:r>
              <a:rPr lang="en-US" dirty="0" smtClean="0"/>
              <a:t>: </a:t>
            </a:r>
            <a:br>
              <a:rPr lang="en-US" dirty="0" smtClean="0"/>
            </a:br>
            <a:r>
              <a:rPr lang="en-US" dirty="0" smtClean="0"/>
              <a:t>Hydrogels for Cartilage Repair</a:t>
            </a:r>
            <a:endParaRPr lang="en-US" dirty="0"/>
          </a:p>
        </p:txBody>
      </p:sp>
      <p:sp>
        <p:nvSpPr>
          <p:cNvPr id="3" name="Subtitle 2"/>
          <p:cNvSpPr>
            <a:spLocks noGrp="1"/>
          </p:cNvSpPr>
          <p:nvPr>
            <p:ph type="subTitle" idx="1"/>
          </p:nvPr>
        </p:nvSpPr>
        <p:spPr>
          <a:xfrm>
            <a:off x="762000" y="3733800"/>
            <a:ext cx="6400800" cy="1752600"/>
          </a:xfrm>
        </p:spPr>
        <p:txBody>
          <a:bodyPr/>
          <a:lstStyle/>
          <a:p>
            <a:r>
              <a:rPr lang="en-US" dirty="0" err="1" smtClean="0"/>
              <a:t>Catie</a:t>
            </a:r>
            <a:r>
              <a:rPr lang="en-US" dirty="0" smtClean="0"/>
              <a:t> Pittman and Donnie </a:t>
            </a:r>
            <a:r>
              <a:rPr lang="en-US" dirty="0" err="1" smtClean="0"/>
              <a:t>Sproal</a:t>
            </a:r>
            <a:endParaRPr lang="en-US" dirty="0"/>
          </a:p>
        </p:txBody>
      </p:sp>
    </p:spTree>
    <p:extLst>
      <p:ext uri="{BB962C8B-B14F-4D97-AF65-F5344CB8AC3E}">
        <p14:creationId xmlns:p14="http://schemas.microsoft.com/office/powerpoint/2010/main" val="317594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92080"/>
            <a:ext cx="2139696" cy="884320"/>
          </a:xfrm>
        </p:spPr>
        <p:txBody>
          <a:bodyPr/>
          <a:lstStyle/>
          <a:p>
            <a:r>
              <a:rPr lang="en-US" sz="4000" dirty="0" err="1" smtClean="0"/>
              <a:t>GelrinC</a:t>
            </a:r>
            <a:endParaRPr lang="en-US" sz="4000"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0" y="1752600"/>
            <a:ext cx="5862820" cy="3729038"/>
          </a:xfrm>
        </p:spPr>
      </p:pic>
      <p:sp>
        <p:nvSpPr>
          <p:cNvPr id="7" name="Text Placeholder 6"/>
          <p:cNvSpPr>
            <a:spLocks noGrp="1"/>
          </p:cNvSpPr>
          <p:nvPr>
            <p:ph type="body" sz="half" idx="2"/>
          </p:nvPr>
        </p:nvSpPr>
        <p:spPr>
          <a:xfrm>
            <a:off x="457200" y="2273521"/>
            <a:ext cx="2362199" cy="4243615"/>
          </a:xfrm>
        </p:spPr>
        <p:txBody>
          <a:bodyPr>
            <a:normAutofit/>
          </a:bodyPr>
          <a:lstStyle/>
          <a:p>
            <a:pPr marL="285750" indent="-285750">
              <a:buFont typeface="Arial" pitchFamily="34" charset="0"/>
              <a:buChar char="•"/>
            </a:pPr>
            <a:r>
              <a:rPr lang="en-US" sz="1800" dirty="0" smtClean="0"/>
              <a:t>Fills </a:t>
            </a:r>
            <a:r>
              <a:rPr lang="en-US" sz="1800" dirty="0"/>
              <a:t>to shape of knee</a:t>
            </a:r>
          </a:p>
          <a:p>
            <a:pPr marL="285750" indent="-285750">
              <a:buFont typeface="Arial" pitchFamily="34" charset="0"/>
              <a:buChar char="•"/>
            </a:pPr>
            <a:endParaRPr lang="en-US" sz="1800" dirty="0"/>
          </a:p>
          <a:p>
            <a:pPr marL="285750" indent="-285750">
              <a:buFont typeface="Arial" pitchFamily="34" charset="0"/>
              <a:buChar char="•"/>
            </a:pPr>
            <a:r>
              <a:rPr lang="en-US" sz="1800" dirty="0" err="1"/>
              <a:t>Acellular</a:t>
            </a:r>
            <a:endParaRPr lang="en-US" sz="1800" dirty="0"/>
          </a:p>
          <a:p>
            <a:pPr marL="285750" indent="-285750">
              <a:buFont typeface="Arial" pitchFamily="34" charset="0"/>
              <a:buChar char="•"/>
            </a:pPr>
            <a:endParaRPr lang="en-US" sz="1800" dirty="0"/>
          </a:p>
          <a:p>
            <a:pPr marL="285750" indent="-285750">
              <a:buFont typeface="Arial" pitchFamily="34" charset="0"/>
              <a:buChar char="•"/>
            </a:pPr>
            <a:r>
              <a:rPr lang="en-US" sz="1800" dirty="0"/>
              <a:t>UV Light</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
        <p:nvSpPr>
          <p:cNvPr id="2" name="TextBox 1"/>
          <p:cNvSpPr txBox="1"/>
          <p:nvPr/>
        </p:nvSpPr>
        <p:spPr>
          <a:xfrm>
            <a:off x="3276600" y="5849034"/>
            <a:ext cx="5410200" cy="646331"/>
          </a:xfrm>
          <a:prstGeom prst="rect">
            <a:avLst/>
          </a:prstGeom>
          <a:noFill/>
        </p:spPr>
        <p:txBody>
          <a:bodyPr wrap="square" rtlCol="0">
            <a:spAutoFit/>
          </a:bodyPr>
          <a:lstStyle/>
          <a:p>
            <a:r>
              <a:rPr lang="en-US" dirty="0">
                <a:hlinkClick r:id="rId4"/>
              </a:rPr>
              <a:t>http://www.youtube.com/watch?v=NcNLlfhFk0Q</a:t>
            </a:r>
            <a:endParaRPr lang="en-US" dirty="0"/>
          </a:p>
          <a:p>
            <a:endParaRPr lang="en-US" dirty="0"/>
          </a:p>
        </p:txBody>
      </p:sp>
    </p:spTree>
    <p:extLst>
      <p:ext uri="{BB962C8B-B14F-4D97-AF65-F5344CB8AC3E}">
        <p14:creationId xmlns:p14="http://schemas.microsoft.com/office/powerpoint/2010/main" val="3499003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Sources</a:t>
            </a:r>
            <a:endParaRPr lang="en-US" dirty="0"/>
          </a:p>
        </p:txBody>
      </p:sp>
      <p:sp>
        <p:nvSpPr>
          <p:cNvPr id="6" name="Content Placeholder 5"/>
          <p:cNvSpPr>
            <a:spLocks noGrp="1"/>
          </p:cNvSpPr>
          <p:nvPr>
            <p:ph idx="1"/>
          </p:nvPr>
        </p:nvSpPr>
        <p:spPr/>
        <p:txBody>
          <a:bodyPr/>
          <a:lstStyle/>
          <a:p>
            <a:r>
              <a:rPr lang="en-US" u="sng" dirty="0">
                <a:hlinkClick r:id="rId2"/>
              </a:rPr>
              <a:t>http://www.cartilagehealth.com/acr.html</a:t>
            </a:r>
            <a:endParaRPr lang="en-US" dirty="0"/>
          </a:p>
          <a:p>
            <a:r>
              <a:rPr lang="en-US" u="sng" dirty="0">
                <a:hlinkClick r:id="rId3"/>
              </a:rPr>
              <a:t>http://arthritis.webmd.com/arthroscopy-surgical-procedure</a:t>
            </a:r>
            <a:endParaRPr lang="en-US" dirty="0"/>
          </a:p>
          <a:p>
            <a:r>
              <a:rPr lang="en-US" u="sng" dirty="0">
                <a:hlinkClick r:id="rId4"/>
              </a:rPr>
              <a:t>http://www.hopkinsmedicine.org/news/media/releases/tissue_engineers_report_knee_cartilage_repair_success_with_new_biomaterial</a:t>
            </a:r>
            <a:endParaRPr lang="en-US" dirty="0"/>
          </a:p>
          <a:p>
            <a:r>
              <a:rPr lang="en-US" u="sng" dirty="0">
                <a:hlinkClick r:id="rId5"/>
              </a:rPr>
              <a:t>http://www.medlatest.com/2013/03/19/ce-mark-gelrinc-hydrogel-cartilage-implant/</a:t>
            </a:r>
            <a:endParaRPr lang="en-US" dirty="0"/>
          </a:p>
          <a:p>
            <a:r>
              <a:rPr lang="en-US" u="sng">
                <a:hlinkClick r:id="rId6"/>
              </a:rPr>
              <a:t>http://www.medlatest.com/2013/01/14/hydrogel-cartilage-repair-work-researchers-say-yes/</a:t>
            </a:r>
            <a:endParaRPr lang="en-US"/>
          </a:p>
          <a:p>
            <a:endParaRPr lang="en-US"/>
          </a:p>
        </p:txBody>
      </p:sp>
    </p:spTree>
    <p:extLst>
      <p:ext uri="{BB962C8B-B14F-4D97-AF65-F5344CB8AC3E}">
        <p14:creationId xmlns:p14="http://schemas.microsoft.com/office/powerpoint/2010/main" val="3065723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Knee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9115" y="1181100"/>
            <a:ext cx="5700370" cy="4800600"/>
          </a:xfrm>
        </p:spPr>
      </p:pic>
      <p:sp>
        <p:nvSpPr>
          <p:cNvPr id="8" name="Text Placeholder 7"/>
          <p:cNvSpPr>
            <a:spLocks noGrp="1"/>
          </p:cNvSpPr>
          <p:nvPr>
            <p:ph type="body" sz="half" idx="2"/>
          </p:nvPr>
        </p:nvSpPr>
        <p:spPr/>
        <p:txBody>
          <a:bodyPr/>
          <a:lstStyle/>
          <a:p>
            <a:r>
              <a:rPr lang="en-US" sz="1800" dirty="0" smtClean="0"/>
              <a:t>Articular Cartilage</a:t>
            </a:r>
          </a:p>
          <a:p>
            <a:pPr marL="285750" indent="-285750">
              <a:buFont typeface="Arial" pitchFamily="34" charset="0"/>
              <a:buChar char="•"/>
            </a:pPr>
            <a:r>
              <a:rPr lang="en-US" sz="1800" dirty="0" smtClean="0"/>
              <a:t>Low friction</a:t>
            </a:r>
          </a:p>
          <a:p>
            <a:pPr marL="285750" indent="-285750">
              <a:buFont typeface="Arial" pitchFamily="34" charset="0"/>
              <a:buChar char="•"/>
            </a:pPr>
            <a:endParaRPr lang="en-US" sz="1800" dirty="0" smtClean="0"/>
          </a:p>
          <a:p>
            <a:pPr marL="285750" indent="-285750">
              <a:buFont typeface="Arial" pitchFamily="34" charset="0"/>
              <a:buChar char="•"/>
            </a:pPr>
            <a:r>
              <a:rPr lang="en-US" sz="1800" dirty="0" smtClean="0"/>
              <a:t>High wear resistance</a:t>
            </a:r>
          </a:p>
          <a:p>
            <a:pPr marL="285750" indent="-285750">
              <a:buFont typeface="Arial" pitchFamily="34" charset="0"/>
              <a:buChar char="•"/>
            </a:pPr>
            <a:endParaRPr lang="en-US" sz="1800" dirty="0" smtClean="0"/>
          </a:p>
          <a:p>
            <a:pPr marL="285750" indent="-285750">
              <a:buFont typeface="Arial" pitchFamily="34" charset="0"/>
              <a:buChar char="•"/>
            </a:pPr>
            <a:r>
              <a:rPr lang="en-US" sz="1800" dirty="0" smtClean="0">
                <a:solidFill>
                  <a:srgbClr val="00B050"/>
                </a:solidFill>
              </a:rPr>
              <a:t>Poor regeneration</a:t>
            </a:r>
          </a:p>
          <a:p>
            <a:pPr marL="285750" indent="-285750">
              <a:buFont typeface="Arial" pitchFamily="34" charset="0"/>
              <a:buChar char="•"/>
            </a:pPr>
            <a:endParaRPr lang="en-US" sz="1800" dirty="0" smtClean="0">
              <a:solidFill>
                <a:srgbClr val="00B050"/>
              </a:solidFill>
            </a:endParaRPr>
          </a:p>
          <a:p>
            <a:pPr marL="285750" indent="-285750">
              <a:buFont typeface="Arial" pitchFamily="34" charset="0"/>
              <a:buChar char="•"/>
            </a:pPr>
            <a:r>
              <a:rPr lang="en-US" sz="1800" dirty="0" smtClean="0"/>
              <a:t>Protects bones</a:t>
            </a:r>
          </a:p>
          <a:p>
            <a:pPr marL="285750" indent="-285750">
              <a:buFont typeface="Arial" pitchFamily="34" charset="0"/>
              <a:buChar char="•"/>
            </a:pPr>
            <a:endParaRPr lang="en-US" dirty="0">
              <a:solidFill>
                <a:srgbClr val="00B050"/>
              </a:solidFill>
            </a:endParaRPr>
          </a:p>
        </p:txBody>
      </p:sp>
    </p:spTree>
    <p:extLst>
      <p:ext uri="{BB962C8B-B14F-4D97-AF65-F5344CB8AC3E}">
        <p14:creationId xmlns:p14="http://schemas.microsoft.com/office/powerpoint/2010/main" val="1932943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6595" y="762000"/>
            <a:ext cx="2139696" cy="1261872"/>
          </a:xfrm>
        </p:spPr>
        <p:txBody>
          <a:bodyPr/>
          <a:lstStyle/>
          <a:p>
            <a:r>
              <a:rPr lang="en-US" sz="3200" dirty="0" smtClean="0"/>
              <a:t>Injury</a:t>
            </a:r>
            <a:endParaRPr lang="en-US" sz="3200"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752600"/>
            <a:ext cx="3625453" cy="4833938"/>
          </a:xfrm>
        </p:spPr>
      </p:pic>
      <p:sp>
        <p:nvSpPr>
          <p:cNvPr id="8" name="Text Placeholder 7"/>
          <p:cNvSpPr>
            <a:spLocks noGrp="1"/>
          </p:cNvSpPr>
          <p:nvPr>
            <p:ph type="body" sz="half" idx="2"/>
          </p:nvPr>
        </p:nvSpPr>
        <p:spPr>
          <a:xfrm>
            <a:off x="6197600" y="2286000"/>
            <a:ext cx="2749296" cy="4243615"/>
          </a:xfrm>
        </p:spPr>
        <p:txBody>
          <a:bodyPr/>
          <a:lstStyle/>
          <a:p>
            <a:pPr marL="285750" indent="-285750">
              <a:buFont typeface="Arial" pitchFamily="34" charset="0"/>
              <a:buChar char="•"/>
            </a:pPr>
            <a:r>
              <a:rPr lang="en-US" sz="2400" dirty="0" smtClean="0"/>
              <a:t>Traumatic</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Post traumatic</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DJD</a:t>
            </a:r>
          </a:p>
          <a:p>
            <a:pPr marL="285750" indent="-285750">
              <a:buFont typeface="Arial" pitchFamily="34" charset="0"/>
              <a:buChar char="•"/>
            </a:pPr>
            <a:endParaRPr lang="en-US" sz="2400" dirty="0" smtClean="0"/>
          </a:p>
          <a:p>
            <a:pPr marL="285750" indent="-285750">
              <a:buFont typeface="Arial" pitchFamily="34" charset="0"/>
              <a:buChar char="•"/>
            </a:pPr>
            <a:r>
              <a:rPr lang="en-US" sz="2400" dirty="0" err="1"/>
              <a:t>Osteochondritis</a:t>
            </a:r>
            <a:r>
              <a:rPr lang="en-US" sz="2400" dirty="0"/>
              <a:t> </a:t>
            </a:r>
            <a:r>
              <a:rPr lang="en-US" sz="2400" dirty="0" err="1"/>
              <a:t>dissecans</a:t>
            </a:r>
            <a:endParaRPr lang="en-US" sz="2400" dirty="0" smtClean="0"/>
          </a:p>
          <a:p>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609600"/>
            <a:ext cx="4673600" cy="29159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4343400"/>
            <a:ext cx="3167713" cy="2121408"/>
          </a:xfrm>
          <a:prstGeom prst="rect">
            <a:avLst/>
          </a:prstGeom>
        </p:spPr>
      </p:pic>
    </p:spTree>
    <p:extLst>
      <p:ext uri="{BB962C8B-B14F-4D97-AF65-F5344CB8AC3E}">
        <p14:creationId xmlns:p14="http://schemas.microsoft.com/office/powerpoint/2010/main" val="3419909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5" name="Text Placeholder 4"/>
          <p:cNvSpPr>
            <a:spLocks noGrp="1"/>
          </p:cNvSpPr>
          <p:nvPr>
            <p:ph type="body" sz="quarter" idx="3"/>
          </p:nvPr>
        </p:nvSpPr>
        <p:spPr/>
        <p:txBody>
          <a:bodyPr/>
          <a:lstStyle/>
          <a:p>
            <a:r>
              <a:rPr lang="en-US" dirty="0" smtClean="0"/>
              <a:t>Articular Cartilage Damage</a:t>
            </a:r>
            <a:endParaRPr lang="en-US" dirty="0"/>
          </a:p>
        </p:txBody>
      </p:sp>
      <p:sp>
        <p:nvSpPr>
          <p:cNvPr id="6" name="Content Placeholder 5"/>
          <p:cNvSpPr>
            <a:spLocks noGrp="1"/>
          </p:cNvSpPr>
          <p:nvPr>
            <p:ph sz="quarter" idx="4"/>
          </p:nvPr>
        </p:nvSpPr>
        <p:spPr>
          <a:xfrm>
            <a:off x="4754880" y="2438400"/>
            <a:ext cx="4008120" cy="2514600"/>
          </a:xfrm>
        </p:spPr>
        <p:txBody>
          <a:bodyPr>
            <a:normAutofit/>
          </a:bodyPr>
          <a:lstStyle/>
          <a:p>
            <a:r>
              <a:rPr lang="en-US" dirty="0" smtClean="0"/>
              <a:t>Wide range of symptoms</a:t>
            </a:r>
          </a:p>
          <a:p>
            <a:endParaRPr lang="en-US" dirty="0" smtClean="0"/>
          </a:p>
          <a:p>
            <a:r>
              <a:rPr lang="en-US" dirty="0" smtClean="0"/>
              <a:t>Difficult to diagnose</a:t>
            </a:r>
          </a:p>
          <a:p>
            <a:endParaRPr lang="en-US" dirty="0" smtClean="0"/>
          </a:p>
          <a:p>
            <a:r>
              <a:rPr lang="en-US" dirty="0" err="1" smtClean="0"/>
              <a:t>Anthroscopy</a:t>
            </a:r>
            <a:r>
              <a:rPr lang="en-US" dirty="0" smtClean="0"/>
              <a:t> typically used</a:t>
            </a:r>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4114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656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Anthroscopy</a:t>
            </a:r>
            <a:endParaRPr lang="en-US" dirty="0"/>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1000" y="2133600"/>
            <a:ext cx="5842000" cy="3810000"/>
          </a:xfrm>
        </p:spPr>
      </p:pic>
    </p:spTree>
    <p:extLst>
      <p:ext uri="{BB962C8B-B14F-4D97-AF65-F5344CB8AC3E}">
        <p14:creationId xmlns:p14="http://schemas.microsoft.com/office/powerpoint/2010/main" val="2629658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Levels</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85121" y="1905000"/>
            <a:ext cx="1971421" cy="1146175"/>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53000" y="2133600"/>
            <a:ext cx="1799151" cy="1046018"/>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1087" y="4219309"/>
            <a:ext cx="1691683" cy="121132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600" y="4316444"/>
            <a:ext cx="1830705" cy="1017058"/>
          </a:xfrm>
          <a:prstGeom prst="rect">
            <a:avLst/>
          </a:prstGeom>
        </p:spPr>
      </p:pic>
      <p:sp>
        <p:nvSpPr>
          <p:cNvPr id="3" name="TextBox 2"/>
          <p:cNvSpPr txBox="1"/>
          <p:nvPr/>
        </p:nvSpPr>
        <p:spPr>
          <a:xfrm>
            <a:off x="609600" y="1968787"/>
            <a:ext cx="914400" cy="584775"/>
          </a:xfrm>
          <a:prstGeom prst="rect">
            <a:avLst/>
          </a:prstGeom>
          <a:noFill/>
        </p:spPr>
        <p:txBody>
          <a:bodyPr wrap="square" rtlCol="0">
            <a:spAutoFit/>
          </a:bodyPr>
          <a:lstStyle/>
          <a:p>
            <a:r>
              <a:rPr lang="en-US" sz="3200" dirty="0" smtClean="0"/>
              <a:t>1)</a:t>
            </a:r>
            <a:endParaRPr lang="en-US" sz="3200" dirty="0"/>
          </a:p>
        </p:txBody>
      </p:sp>
      <p:sp>
        <p:nvSpPr>
          <p:cNvPr id="11" name="TextBox 10"/>
          <p:cNvSpPr txBox="1"/>
          <p:nvPr/>
        </p:nvSpPr>
        <p:spPr>
          <a:xfrm>
            <a:off x="4256314" y="1968787"/>
            <a:ext cx="914400" cy="584775"/>
          </a:xfrm>
          <a:prstGeom prst="rect">
            <a:avLst/>
          </a:prstGeom>
          <a:noFill/>
        </p:spPr>
        <p:txBody>
          <a:bodyPr wrap="square" rtlCol="0">
            <a:spAutoFit/>
          </a:bodyPr>
          <a:lstStyle/>
          <a:p>
            <a:r>
              <a:rPr lang="en-US" sz="3200" dirty="0" smtClean="0"/>
              <a:t>2)</a:t>
            </a:r>
            <a:endParaRPr lang="en-US" sz="3200" dirty="0"/>
          </a:p>
        </p:txBody>
      </p:sp>
      <p:sp>
        <p:nvSpPr>
          <p:cNvPr id="12" name="TextBox 11"/>
          <p:cNvSpPr txBox="1"/>
          <p:nvPr/>
        </p:nvSpPr>
        <p:spPr>
          <a:xfrm>
            <a:off x="609600" y="4219309"/>
            <a:ext cx="914400" cy="584775"/>
          </a:xfrm>
          <a:prstGeom prst="rect">
            <a:avLst/>
          </a:prstGeom>
          <a:noFill/>
        </p:spPr>
        <p:txBody>
          <a:bodyPr wrap="square" rtlCol="0">
            <a:spAutoFit/>
          </a:bodyPr>
          <a:lstStyle/>
          <a:p>
            <a:r>
              <a:rPr lang="en-US" sz="3200" dirty="0" smtClean="0"/>
              <a:t>3)</a:t>
            </a:r>
            <a:endParaRPr lang="en-US" sz="3200" dirty="0"/>
          </a:p>
        </p:txBody>
      </p:sp>
      <p:sp>
        <p:nvSpPr>
          <p:cNvPr id="13" name="TextBox 12"/>
          <p:cNvSpPr txBox="1"/>
          <p:nvPr/>
        </p:nvSpPr>
        <p:spPr>
          <a:xfrm>
            <a:off x="4256314" y="4219309"/>
            <a:ext cx="914400" cy="584775"/>
          </a:xfrm>
          <a:prstGeom prst="rect">
            <a:avLst/>
          </a:prstGeom>
          <a:noFill/>
        </p:spPr>
        <p:txBody>
          <a:bodyPr wrap="square" rtlCol="0">
            <a:spAutoFit/>
          </a:bodyPr>
          <a:lstStyle/>
          <a:p>
            <a:r>
              <a:rPr lang="en-US" sz="3200" dirty="0" smtClean="0"/>
              <a:t>4)</a:t>
            </a:r>
            <a:endParaRPr lang="en-US" sz="3200" dirty="0"/>
          </a:p>
        </p:txBody>
      </p:sp>
    </p:spTree>
    <p:extLst>
      <p:ext uri="{BB962C8B-B14F-4D97-AF65-F5344CB8AC3E}">
        <p14:creationId xmlns:p14="http://schemas.microsoft.com/office/powerpoint/2010/main" val="2316205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t>Fibrocartilage</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258778"/>
            <a:ext cx="4038600" cy="3546944"/>
          </a:xfrm>
        </p:spPr>
      </p:pic>
      <p:sp>
        <p:nvSpPr>
          <p:cNvPr id="4" name="Content Placeholder 3"/>
          <p:cNvSpPr>
            <a:spLocks noGrp="1"/>
          </p:cNvSpPr>
          <p:nvPr>
            <p:ph sz="half" idx="2"/>
          </p:nvPr>
        </p:nvSpPr>
        <p:spPr/>
        <p:txBody>
          <a:bodyPr>
            <a:normAutofit/>
          </a:bodyPr>
          <a:lstStyle/>
          <a:p>
            <a:endParaRPr lang="en-US" sz="2400" dirty="0" smtClean="0"/>
          </a:p>
          <a:p>
            <a:r>
              <a:rPr lang="en-US" sz="2400" dirty="0" smtClean="0"/>
              <a:t>Natural healing</a:t>
            </a:r>
          </a:p>
          <a:p>
            <a:endParaRPr lang="en-US" sz="2400" dirty="0" smtClean="0"/>
          </a:p>
          <a:p>
            <a:r>
              <a:rPr lang="en-US" sz="2400" dirty="0" smtClean="0"/>
              <a:t>Stiffer</a:t>
            </a:r>
          </a:p>
          <a:p>
            <a:endParaRPr lang="en-US" sz="2400" dirty="0"/>
          </a:p>
          <a:p>
            <a:r>
              <a:rPr lang="en-US" sz="2400" dirty="0" smtClean="0"/>
              <a:t>Not ideal</a:t>
            </a:r>
          </a:p>
        </p:txBody>
      </p:sp>
    </p:spTree>
    <p:extLst>
      <p:ext uri="{BB962C8B-B14F-4D97-AF65-F5344CB8AC3E}">
        <p14:creationId xmlns:p14="http://schemas.microsoft.com/office/powerpoint/2010/main" val="2027244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 Options</a:t>
            </a:r>
            <a:endParaRPr lang="en-US" dirty="0"/>
          </a:p>
        </p:txBody>
      </p:sp>
      <p:sp>
        <p:nvSpPr>
          <p:cNvPr id="3" name="Content Placeholder 2"/>
          <p:cNvSpPr>
            <a:spLocks noGrp="1"/>
          </p:cNvSpPr>
          <p:nvPr>
            <p:ph sz="half" idx="1"/>
          </p:nvPr>
        </p:nvSpPr>
        <p:spPr/>
        <p:txBody>
          <a:bodyPr/>
          <a:lstStyle/>
          <a:p>
            <a:r>
              <a:rPr lang="en-US" sz="2000" dirty="0" err="1" smtClean="0"/>
              <a:t>Anthroscopy</a:t>
            </a:r>
            <a:endParaRPr lang="en-US" sz="2000" dirty="0" smtClean="0"/>
          </a:p>
          <a:p>
            <a:endParaRPr lang="en-US" sz="2000" dirty="0" smtClean="0"/>
          </a:p>
          <a:p>
            <a:r>
              <a:rPr lang="en-US" sz="2000" dirty="0" smtClean="0"/>
              <a:t>Marrow Stimulation</a:t>
            </a:r>
          </a:p>
          <a:p>
            <a:endParaRPr lang="en-US" sz="2000" dirty="0" smtClean="0"/>
          </a:p>
          <a:p>
            <a:r>
              <a:rPr lang="en-US" sz="2000" dirty="0" err="1"/>
              <a:t>Osteochondral</a:t>
            </a:r>
            <a:r>
              <a:rPr lang="en-US" sz="2000" dirty="0"/>
              <a:t> </a:t>
            </a:r>
            <a:r>
              <a:rPr lang="en-US" sz="2000" dirty="0" err="1"/>
              <a:t>Autografts</a:t>
            </a:r>
            <a:r>
              <a:rPr lang="en-US" sz="2000" dirty="0"/>
              <a:t> and </a:t>
            </a:r>
            <a:r>
              <a:rPr lang="en-US" sz="2000" dirty="0" smtClean="0"/>
              <a:t>Allografts</a:t>
            </a:r>
          </a:p>
          <a:p>
            <a:endParaRPr lang="en-US" dirty="0"/>
          </a:p>
          <a:p>
            <a:endParaRPr lang="en-US" dirty="0" smtClean="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67200" y="1828800"/>
            <a:ext cx="4456916" cy="3610798"/>
          </a:xfrm>
        </p:spPr>
      </p:pic>
    </p:spTree>
    <p:extLst>
      <p:ext uri="{BB962C8B-B14F-4D97-AF65-F5344CB8AC3E}">
        <p14:creationId xmlns:p14="http://schemas.microsoft.com/office/powerpoint/2010/main" val="851434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Hydrogels</a:t>
            </a:r>
            <a:endParaRPr lang="en-US" dirty="0"/>
          </a:p>
        </p:txBody>
      </p:sp>
      <p:sp>
        <p:nvSpPr>
          <p:cNvPr id="3" name="Content Placeholder 2"/>
          <p:cNvSpPr>
            <a:spLocks noGrp="1"/>
          </p:cNvSpPr>
          <p:nvPr>
            <p:ph sz="half" idx="1"/>
          </p:nvPr>
        </p:nvSpPr>
        <p:spPr>
          <a:xfrm>
            <a:off x="457200" y="1905000"/>
            <a:ext cx="4038600" cy="4718304"/>
          </a:xfrm>
        </p:spPr>
        <p:txBody>
          <a:bodyPr/>
          <a:lstStyle/>
          <a:p>
            <a:pPr marL="0" indent="0">
              <a:buNone/>
            </a:pPr>
            <a:endParaRPr lang="en-US" sz="2400" dirty="0" smtClean="0"/>
          </a:p>
          <a:p>
            <a:r>
              <a:rPr lang="en-US" sz="2400" dirty="0" smtClean="0"/>
              <a:t>Johns Hopkins Studies: Combining a binding agent with the hydrogel</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828800"/>
            <a:ext cx="4095299" cy="3429000"/>
          </a:xfrm>
        </p:spPr>
      </p:pic>
    </p:spTree>
    <p:extLst>
      <p:ext uri="{BB962C8B-B14F-4D97-AF65-F5344CB8AC3E}">
        <p14:creationId xmlns:p14="http://schemas.microsoft.com/office/powerpoint/2010/main" val="19437325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291</TotalTime>
  <Words>1091</Words>
  <Application>Microsoft Office PowerPoint</Application>
  <PresentationFormat>On-screen Show (4:3)</PresentationFormat>
  <Paragraphs>109</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Clarity</vt:lpstr>
      <vt:lpstr>GelrinC:  Hydrogels for Cartilage Repair</vt:lpstr>
      <vt:lpstr>The Knee</vt:lpstr>
      <vt:lpstr>Injury</vt:lpstr>
      <vt:lpstr>Diagnosis</vt:lpstr>
      <vt:lpstr>Anthroscopy</vt:lpstr>
      <vt:lpstr>Damage Levels</vt:lpstr>
      <vt:lpstr>Fibrocartilage</vt:lpstr>
      <vt:lpstr>Repair Options</vt:lpstr>
      <vt:lpstr>Hydrogels</vt:lpstr>
      <vt:lpstr>GelrinC</vt:lpstr>
      <vt:lpstr>Sources</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GelrinC: Hydrogels for Cartilage Repair</dc:title>
  <dc:creator>Catie</dc:creator>
  <cp:lastModifiedBy>Pittman, Catherine F.</cp:lastModifiedBy>
  <cp:revision>53</cp:revision>
  <dcterms:created xsi:type="dcterms:W3CDTF">2013-04-28T21:36:23Z</dcterms:created>
  <dcterms:modified xsi:type="dcterms:W3CDTF">2013-04-30T16:57:38Z</dcterms:modified>
</cp:coreProperties>
</file>