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82" r:id="rId6"/>
    <p:sldId id="281" r:id="rId7"/>
    <p:sldId id="284" r:id="rId8"/>
    <p:sldId id="285" r:id="rId9"/>
    <p:sldId id="286" r:id="rId10"/>
    <p:sldId id="287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79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4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9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5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2237-A4FC-43C2-BCDB-C45B5143728B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44AB-91F1-4A09-9406-50B39DA42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7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rostemcell.org/" TargetMode="External"/><Relationship Id="rId3" Type="http://schemas.openxmlformats.org/officeDocument/2006/relationships/hyperlink" Target="http://www.stembook.org/" TargetMode="External"/><Relationship Id="rId7" Type="http://schemas.openxmlformats.org/officeDocument/2006/relationships/hyperlink" Target="http://www.re-gen-x.com/www.newscientist.com/topic/stem-cells" TargetMode="External"/><Relationship Id="rId2" Type="http://schemas.openxmlformats.org/officeDocument/2006/relationships/hyperlink" Target="http://www.re-gen-x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emcells.nih.gov/info/Pages/cellmovie.aspx" TargetMode="External"/><Relationship Id="rId5" Type="http://schemas.openxmlformats.org/officeDocument/2006/relationships/hyperlink" Target="http://www.futuremedicine.com/doi/pdfplus/10.2217/rme.12.38" TargetMode="External"/><Relationship Id="rId4" Type="http://schemas.openxmlformats.org/officeDocument/2006/relationships/hyperlink" Target="http://www.eurostemcell.org/factsheet/embryonic-stem-cell-research-ethical-dilemma" TargetMode="Externa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106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</a:rPr>
              <a:t>STEM CELLS </a:t>
            </a:r>
            <a:br>
              <a:rPr lang="en-GB" sz="6000" b="1" dirty="0" smtClean="0">
                <a:solidFill>
                  <a:srgbClr val="0070C0"/>
                </a:solidFill>
              </a:rPr>
            </a:br>
            <a:r>
              <a:rPr lang="en-GB" sz="6000" b="1" dirty="0" smtClean="0">
                <a:solidFill>
                  <a:srgbClr val="0070C0"/>
                </a:solidFill>
              </a:rPr>
              <a:t>and Ethics</a:t>
            </a:r>
            <a:endParaRPr lang="en-GB" sz="6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861048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Sam Roberts</a:t>
            </a:r>
          </a:p>
          <a:p>
            <a:pPr algn="ctr"/>
            <a:r>
              <a:rPr lang="en-GB" sz="2400" dirty="0" smtClean="0"/>
              <a:t>PhD student</a:t>
            </a:r>
            <a:endParaRPr lang="en-GB" sz="2400" dirty="0"/>
          </a:p>
        </p:txBody>
      </p:sp>
      <p:pic>
        <p:nvPicPr>
          <p:cNvPr id="8196" name="Picture 4" descr="MyManch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22207"/>
            <a:ext cx="227142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0" y="4063227"/>
            <a:ext cx="1843367" cy="138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89" y="3501008"/>
            <a:ext cx="1914693" cy="143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1" y="0"/>
            <a:ext cx="33051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0" y="1695137"/>
            <a:ext cx="1474929" cy="150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73" y="1412776"/>
            <a:ext cx="1556472" cy="15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29" y="5157192"/>
            <a:ext cx="2134369" cy="140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3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194" y="181882"/>
            <a:ext cx="8217613" cy="1470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CELLs and the Media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582" y="1484784"/>
            <a:ext cx="7916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How can scientists avoid “miracle cure” statements in the media? </a:t>
            </a:r>
          </a:p>
          <a:p>
            <a:endParaRPr lang="en-GB" sz="2000" dirty="0"/>
          </a:p>
          <a:p>
            <a:r>
              <a:rPr lang="en-GB" sz="2000" dirty="0" smtClean="0"/>
              <a:t>Should it be the responsibility of the scientists or the media to get it right?</a:t>
            </a:r>
          </a:p>
          <a:p>
            <a:endParaRPr lang="en-GB" sz="2000" dirty="0"/>
          </a:p>
          <a:p>
            <a:r>
              <a:rPr lang="en-GB" sz="2000" dirty="0" smtClean="0"/>
              <a:t>How much should the public be told about research into treatment for diseases? At what stage should the public be informed?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43" y="3944919"/>
            <a:ext cx="3535252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87" y="5085184"/>
            <a:ext cx="2773178" cy="47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08" y="3742731"/>
            <a:ext cx="1688255" cy="94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33256"/>
            <a:ext cx="2288812" cy="7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3115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194" y="181882"/>
            <a:ext cx="8217613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Resources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582" y="1484784"/>
            <a:ext cx="79168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hlinkClick r:id="rId2"/>
              </a:rPr>
              <a:t>www.re-gen-x.com</a:t>
            </a:r>
            <a:endParaRPr lang="en-GB" sz="2800" dirty="0" smtClean="0"/>
          </a:p>
          <a:p>
            <a:r>
              <a:rPr lang="en-GB" sz="2800" dirty="0" smtClean="0"/>
              <a:t>-     Videos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Teachers pack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Links to other resources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  <a:p>
            <a:r>
              <a:rPr lang="en-GB" sz="2400" dirty="0">
                <a:hlinkClick r:id="rId3"/>
              </a:rPr>
              <a:t>www.stembook.org/</a:t>
            </a:r>
            <a:endParaRPr lang="en-GB" sz="2400" dirty="0"/>
          </a:p>
          <a:p>
            <a:r>
              <a:rPr lang="en-GB" sz="2400" dirty="0">
                <a:hlinkClick r:id="rId4"/>
              </a:rPr>
              <a:t>www.eurostemcell.org/factsheet/embryonic-stem-cell-research-ethical-dilemma</a:t>
            </a:r>
            <a:endParaRPr lang="en-GB" sz="2400" dirty="0"/>
          </a:p>
          <a:p>
            <a:r>
              <a:rPr lang="en-GB" sz="2400" dirty="0">
                <a:hlinkClick r:id="rId5"/>
              </a:rPr>
              <a:t>www.futuremedicine.com/doi/pdfplus/10.2217/rme.12.38</a:t>
            </a:r>
            <a:endParaRPr lang="en-GB" sz="2400" dirty="0"/>
          </a:p>
          <a:p>
            <a:r>
              <a:rPr lang="en-GB" sz="2400" dirty="0">
                <a:hlinkClick r:id="rId6"/>
              </a:rPr>
              <a:t>stemcells.nih.gov/info/Pages/cellmovie.aspx</a:t>
            </a:r>
            <a:endParaRPr lang="en-GB" sz="2400" dirty="0"/>
          </a:p>
          <a:p>
            <a:r>
              <a:rPr lang="en-GB" sz="2400" dirty="0">
                <a:hlinkClick r:id="rId7"/>
              </a:rPr>
              <a:t>www.newscientist.com/topic/stem-cells</a:t>
            </a:r>
            <a:endParaRPr lang="en-GB" sz="2400" dirty="0"/>
          </a:p>
          <a:p>
            <a:r>
              <a:rPr lang="en-GB" sz="2400" dirty="0">
                <a:hlinkClick r:id="rId8"/>
              </a:rPr>
              <a:t>www.eurostemcell.org/</a:t>
            </a:r>
            <a:endParaRPr lang="en-GB" sz="2400" dirty="0"/>
          </a:p>
          <a:p>
            <a:pPr marL="457200" indent="-457200">
              <a:buFontTx/>
              <a:buChar char="-"/>
            </a:pPr>
            <a:endParaRPr lang="en-GB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21" y="1712953"/>
            <a:ext cx="33051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What is a STEM CELL?</a:t>
            </a:r>
            <a:endParaRPr lang="en-GB" sz="6000" dirty="0">
              <a:solidFill>
                <a:srgbClr val="0070C0"/>
              </a:solidFill>
            </a:endParaRPr>
          </a:p>
        </p:txBody>
      </p:sp>
      <p:pic>
        <p:nvPicPr>
          <p:cNvPr id="2053" name="Picture 5" descr="What are stem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87" y="1196752"/>
            <a:ext cx="5049763" cy="54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21360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</a:rPr>
              <a:t>Embryonic stem cells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1360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Adult stem cells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894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Induced pluripotent stem (IPS) cells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424" y="156346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Source: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128647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Inner cell mass of the blastocyst of a donated IVF embryo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1960" y="128647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Tissues throughout the body e.g. bone marrow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6236" y="128647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Specialised cells genetically reprogrammed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424" y="249308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Status: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91680" y="25238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Pluripotent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25238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Multipotent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236" y="25238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Pluripotent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6424" y="336976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Role in the body: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91680" y="327743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Inner cell mass cells becomes the developing embryo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1960" y="327743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Tissue specific stem cells are essential for repair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6424" y="454221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Clinical trials: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1680" y="460377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Limited patient trials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11960" y="460377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Ongoing patient clinical trials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96236" y="460377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In vitro/ in vivo</a:t>
            </a:r>
            <a:r>
              <a:rPr lang="en-GB" sz="2000" dirty="0" smtClean="0">
                <a:solidFill>
                  <a:srgbClr val="FF0000"/>
                </a:solidFill>
              </a:rPr>
              <a:t> trials only</a:t>
            </a:r>
            <a:endParaRPr lang="en-GB" sz="2000" i="1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576" y="5578787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Safety/ ethical concerns: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91680" y="551723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Highly controversial and some concerns over tumour 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11960" y="567112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70C0"/>
                </a:solidFill>
              </a:rPr>
              <a:t>Autologous stem cell transfer relatively safe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95403" y="5517232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Gene transfer of oncogenes increased risk of tumour formation</a:t>
            </a:r>
          </a:p>
        </p:txBody>
      </p:sp>
    </p:spTree>
    <p:extLst>
      <p:ext uri="{BB962C8B-B14F-4D97-AF65-F5344CB8AC3E}">
        <p14:creationId xmlns:p14="http://schemas.microsoft.com/office/powerpoint/2010/main" val="35385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8" grpId="0"/>
      <p:bldP spid="19" grpId="0"/>
      <p:bldP spid="23" grpId="0"/>
      <p:bldP spid="27" grpId="0"/>
      <p:bldP spid="29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" y="620688"/>
            <a:ext cx="7875131" cy="46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CELLS the debate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76073"/>
            <a:ext cx="7484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Embryonic stem cells</a:t>
            </a:r>
          </a:p>
          <a:p>
            <a:endParaRPr lang="en-GB" sz="32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When does life begin? Conception? Birth? 14 days after conception? What </a:t>
            </a:r>
            <a:r>
              <a:rPr lang="en-GB" sz="2400" dirty="0">
                <a:solidFill>
                  <a:srgbClr val="00B050"/>
                </a:solidFill>
              </a:rPr>
              <a:t>is your opinion on this question</a:t>
            </a:r>
            <a:r>
              <a:rPr lang="en-GB" sz="2400" dirty="0" smtClean="0">
                <a:solidFill>
                  <a:srgbClr val="00B050"/>
                </a:solidFill>
              </a:rPr>
              <a:t>?</a:t>
            </a:r>
          </a:p>
          <a:p>
            <a:endParaRPr lang="en-GB" sz="2400" dirty="0" smtClean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Is </a:t>
            </a:r>
            <a:r>
              <a:rPr lang="en-GB" sz="2400" dirty="0">
                <a:solidFill>
                  <a:srgbClr val="00B050"/>
                </a:solidFill>
              </a:rPr>
              <a:t>it right to destroy an embryo to try and cure diseases, or should the embryo have the right to life</a:t>
            </a:r>
            <a:r>
              <a:rPr lang="en-GB" sz="2400" dirty="0" smtClean="0">
                <a:solidFill>
                  <a:srgbClr val="00B050"/>
                </a:solidFill>
              </a:rPr>
              <a:t>?</a:t>
            </a:r>
          </a:p>
          <a:p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Are the laws in place enough to regulate the use of Embryonic stem cells?</a:t>
            </a:r>
          </a:p>
          <a:p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Are there any alternatives?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5043"/>
            <a:ext cx="3025348" cy="201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4262" y="1060364"/>
            <a:ext cx="79168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Were Joe and Susan McCarthy wrong to risk their daughters health on unproven therapies or right to try and find a cure abroad?</a:t>
            </a:r>
          </a:p>
          <a:p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Should individuals have the right to choose to travel abroad for treatment if they want?</a:t>
            </a:r>
          </a:p>
          <a:p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What happens if a treatment goes wrong? Should the NHS be liable to pick up the bill for follow-up treatments?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95" y="397674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16" y="5218137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35" y="3738020"/>
            <a:ext cx="1564762" cy="14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38174" y="18188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 Tourism</a:t>
            </a:r>
            <a:endParaRPr lang="en-GB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639" y="1268760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Why do stem cell therapies need to undergo clinical trials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Is Dr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Fieldsend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wrong to set up his clinical aboard to avoid UK regulations?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Different countries around the world have different rules on the use of stem cells. What impact does this have on stem cell tourism? How could this problem be tackled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Clinical trials cost millions of pounds. Where will this money come from to fund these trials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Clinical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trials take years, meaning millions of people will suffer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die before treatments are licenced. If there is a chance that the treatments offered abroad work, is it not better to allow them to go ahead to see? This could potential cure people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Why are video testimonials on websites not considered valid scientific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evidence?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 do scientists prove treatments work?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 will these treatments be funded in the future? Should the NHS be made to pay for treatments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or should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they just be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available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to people who can afford to pay for them?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4867" y="18188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 Tourism</a:t>
            </a:r>
            <a:endParaRPr lang="en-GB" sz="6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52" y="160031"/>
            <a:ext cx="1396761" cy="13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" y="108597"/>
            <a:ext cx="1266812" cy="11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6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194" y="181882"/>
            <a:ext cx="8217613" cy="1470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CELLs and the Media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760" y="1412776"/>
            <a:ext cx="67010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</a:t>
            </a:r>
            <a:r>
              <a:rPr lang="en-GB" dirty="0"/>
              <a:t>January 2012, scientists published results of a clinical trial using embryonic stem cells to treat macular degeneration, a cause of blindness. The findings were published in a paper in the Lancet entitled </a:t>
            </a:r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‘</a:t>
            </a:r>
            <a:r>
              <a:rPr lang="en-GB" sz="2000" dirty="0">
                <a:solidFill>
                  <a:srgbClr val="FF0000"/>
                </a:solidFill>
              </a:rPr>
              <a:t>Embryonic stem cell trials for macular degeneration: a preliminary report</a:t>
            </a:r>
            <a:r>
              <a:rPr lang="en-GB" sz="2000" dirty="0" smtClean="0">
                <a:solidFill>
                  <a:srgbClr val="FF0000"/>
                </a:solidFill>
              </a:rPr>
              <a:t>’</a:t>
            </a:r>
            <a:endParaRPr lang="en-GB" sz="2000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media reported the story, with headlines including </a:t>
            </a:r>
            <a:endParaRPr lang="en-GB" dirty="0" smtClean="0"/>
          </a:p>
          <a:p>
            <a:endParaRPr lang="en-GB" dirty="0"/>
          </a:p>
          <a:p>
            <a:r>
              <a:rPr lang="en-GB" sz="2000" dirty="0" smtClean="0"/>
              <a:t>‘</a:t>
            </a:r>
            <a:r>
              <a:rPr lang="en-GB" sz="2000" dirty="0">
                <a:solidFill>
                  <a:srgbClr val="00B050"/>
                </a:solidFill>
              </a:rPr>
              <a:t>Human stem cell therapy works in blind patients in first trial’ 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‘</a:t>
            </a:r>
            <a:r>
              <a:rPr lang="en-GB" sz="2000" dirty="0">
                <a:solidFill>
                  <a:srgbClr val="00B050"/>
                </a:solidFill>
              </a:rPr>
              <a:t>A glimpse of hope as blind are given stem cell jab to give back sight</a:t>
            </a:r>
            <a:r>
              <a:rPr lang="en-GB" sz="2000" dirty="0" smtClean="0">
                <a:solidFill>
                  <a:srgbClr val="00B050"/>
                </a:solidFill>
              </a:rPr>
              <a:t>’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‘</a:t>
            </a:r>
            <a:r>
              <a:rPr lang="en-GB" sz="2000" dirty="0">
                <a:solidFill>
                  <a:srgbClr val="00B050"/>
                </a:solidFill>
              </a:rPr>
              <a:t>West Yorkshire man takes part in stem cell eye trial</a:t>
            </a:r>
            <a:r>
              <a:rPr lang="en-GB" sz="2000" dirty="0" smtClean="0"/>
              <a:t>’ 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2123728" cy="32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53" y="5013176"/>
            <a:ext cx="1732543" cy="2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17765"/>
            <a:ext cx="1385191" cy="7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09" y="2564904"/>
            <a:ext cx="2741687" cy="9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3194" y="181882"/>
            <a:ext cx="8217613" cy="14700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70C0"/>
                </a:solidFill>
              </a:rPr>
              <a:t>STEM CELLs and the Media</a:t>
            </a:r>
            <a:endParaRPr lang="en-GB" sz="6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51" y="1052736"/>
            <a:ext cx="80661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September 2012 UK scientists published a paper </a:t>
            </a:r>
            <a:r>
              <a:rPr lang="en-GB" dirty="0" smtClean="0"/>
              <a:t>detailing </a:t>
            </a:r>
            <a:r>
              <a:rPr lang="en-GB" dirty="0"/>
              <a:t>their findings using embryonic stem cells to restore hearing in gerbils. The paper was entitled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‘</a:t>
            </a:r>
            <a:r>
              <a:rPr lang="en-GB" dirty="0">
                <a:solidFill>
                  <a:srgbClr val="FF0000"/>
                </a:solidFill>
              </a:rPr>
              <a:t>Restoration of auditory evoked responses by human ES-cell-derived </a:t>
            </a:r>
            <a:r>
              <a:rPr lang="en-GB" dirty="0" err="1" smtClean="0">
                <a:solidFill>
                  <a:srgbClr val="FF0000"/>
                </a:solidFill>
              </a:rPr>
              <a:t>otic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progenitors’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and </a:t>
            </a:r>
            <a:r>
              <a:rPr lang="en-GB" dirty="0"/>
              <a:t>the authors suggested that </a:t>
            </a:r>
            <a:r>
              <a:rPr lang="en-GB" dirty="0">
                <a:solidFill>
                  <a:srgbClr val="FF0000"/>
                </a:solidFill>
              </a:rPr>
              <a:t>‘These results should stimulate further research into the development of a cell-based therapy for deafness</a:t>
            </a:r>
            <a:r>
              <a:rPr lang="en-GB" dirty="0" smtClean="0">
                <a:solidFill>
                  <a:srgbClr val="FF0000"/>
                </a:solidFill>
              </a:rPr>
              <a:t>’</a:t>
            </a:r>
          </a:p>
          <a:p>
            <a:endParaRPr lang="en-GB" dirty="0"/>
          </a:p>
          <a:p>
            <a:r>
              <a:rPr lang="en-GB" dirty="0" smtClean="0"/>
              <a:t>Following </a:t>
            </a:r>
            <a:r>
              <a:rPr lang="en-GB" dirty="0"/>
              <a:t>a press release by their university, the story was reported by the media, with a range of different headlines.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B050"/>
                </a:solidFill>
              </a:rPr>
              <a:t>‘</a:t>
            </a:r>
            <a:r>
              <a:rPr lang="en-GB" dirty="0">
                <a:solidFill>
                  <a:srgbClr val="00B050"/>
                </a:solidFill>
              </a:rPr>
              <a:t>Cure for deafness a reality as scientists make animals hear again... and promise first human patients will be treated in a 'few years</a:t>
            </a:r>
            <a:r>
              <a:rPr lang="en-GB" dirty="0" smtClean="0">
                <a:solidFill>
                  <a:srgbClr val="00B050"/>
                </a:solidFill>
              </a:rPr>
              <a:t>' 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‘</a:t>
            </a:r>
            <a:r>
              <a:rPr lang="en-GB" dirty="0">
                <a:solidFill>
                  <a:srgbClr val="00B050"/>
                </a:solidFill>
              </a:rPr>
              <a:t>Deaf gerbils 'hear again' after stem cell cure’ and stated that ‘treating humans is still a distant prospect</a:t>
            </a:r>
            <a:r>
              <a:rPr lang="en-GB" dirty="0" smtClean="0">
                <a:solidFill>
                  <a:srgbClr val="00B050"/>
                </a:solidFill>
              </a:rPr>
              <a:t>’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12935"/>
            <a:ext cx="1732543" cy="2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89240"/>
            <a:ext cx="1385191" cy="7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22119"/>
            <a:ext cx="1291298" cy="2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756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STEM CELLS  and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</dc:title>
  <dc:creator>Sam</dc:creator>
  <cp:lastModifiedBy>8p</cp:lastModifiedBy>
  <cp:revision>36</cp:revision>
  <dcterms:created xsi:type="dcterms:W3CDTF">2014-02-04T13:24:11Z</dcterms:created>
  <dcterms:modified xsi:type="dcterms:W3CDTF">2017-05-01T07:39:19Z</dcterms:modified>
</cp:coreProperties>
</file>