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5"/>
  </p:notesMasterIdLst>
  <p:sldIdLst>
    <p:sldId id="256" r:id="rId2"/>
    <p:sldId id="379" r:id="rId3"/>
    <p:sldId id="375" r:id="rId4"/>
    <p:sldId id="376" r:id="rId5"/>
    <p:sldId id="377" r:id="rId6"/>
    <p:sldId id="259" r:id="rId7"/>
    <p:sldId id="260" r:id="rId8"/>
    <p:sldId id="261" r:id="rId9"/>
    <p:sldId id="262" r:id="rId10"/>
    <p:sldId id="263" r:id="rId11"/>
    <p:sldId id="312" r:id="rId12"/>
    <p:sldId id="313" r:id="rId13"/>
    <p:sldId id="264" r:id="rId14"/>
    <p:sldId id="265" r:id="rId15"/>
    <p:sldId id="315" r:id="rId16"/>
    <p:sldId id="266" r:id="rId17"/>
    <p:sldId id="316" r:id="rId18"/>
    <p:sldId id="318" r:id="rId19"/>
    <p:sldId id="314" r:id="rId20"/>
    <p:sldId id="346" r:id="rId21"/>
    <p:sldId id="340" r:id="rId22"/>
    <p:sldId id="341" r:id="rId23"/>
    <p:sldId id="342" r:id="rId24"/>
    <p:sldId id="343" r:id="rId25"/>
    <p:sldId id="347" r:id="rId26"/>
    <p:sldId id="348" r:id="rId27"/>
    <p:sldId id="349" r:id="rId28"/>
    <p:sldId id="350" r:id="rId29"/>
    <p:sldId id="351" r:id="rId30"/>
    <p:sldId id="344" r:id="rId31"/>
    <p:sldId id="345" r:id="rId32"/>
    <p:sldId id="373" r:id="rId33"/>
    <p:sldId id="365" r:id="rId34"/>
    <p:sldId id="270" r:id="rId35"/>
    <p:sldId id="366" r:id="rId36"/>
    <p:sldId id="367" r:id="rId37"/>
    <p:sldId id="269" r:id="rId38"/>
    <p:sldId id="271" r:id="rId39"/>
    <p:sldId id="273" r:id="rId40"/>
    <p:sldId id="281" r:id="rId41"/>
    <p:sldId id="358" r:id="rId42"/>
    <p:sldId id="359" r:id="rId43"/>
    <p:sldId id="360" r:id="rId44"/>
    <p:sldId id="361" r:id="rId45"/>
    <p:sldId id="362" r:id="rId46"/>
    <p:sldId id="363" r:id="rId47"/>
    <p:sldId id="364" r:id="rId48"/>
    <p:sldId id="352" r:id="rId49"/>
    <p:sldId id="353" r:id="rId50"/>
    <p:sldId id="354" r:id="rId51"/>
    <p:sldId id="355" r:id="rId52"/>
    <p:sldId id="356" r:id="rId53"/>
    <p:sldId id="369" r:id="rId54"/>
    <p:sldId id="370" r:id="rId55"/>
    <p:sldId id="371" r:id="rId56"/>
    <p:sldId id="339" r:id="rId57"/>
    <p:sldId id="372" r:id="rId58"/>
    <p:sldId id="280" r:id="rId59"/>
    <p:sldId id="368" r:id="rId60"/>
    <p:sldId id="277" r:id="rId61"/>
    <p:sldId id="278" r:id="rId62"/>
    <p:sldId id="374" r:id="rId63"/>
    <p:sldId id="378"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6" autoAdjust="0"/>
    <p:restoredTop sz="94601" autoAdjust="0"/>
  </p:normalViewPr>
  <p:slideViewPr>
    <p:cSldViewPr snapToGrid="0">
      <p:cViewPr varScale="1">
        <p:scale>
          <a:sx n="32" d="100"/>
          <a:sy n="32" d="100"/>
        </p:scale>
        <p:origin x="994" y="34"/>
      </p:cViewPr>
      <p:guideLst/>
    </p:cSldViewPr>
  </p:slideViewPr>
  <p:outlineViewPr>
    <p:cViewPr>
      <p:scale>
        <a:sx n="33" d="100"/>
        <a:sy n="33" d="100"/>
      </p:scale>
      <p:origin x="0" y="-4740"/>
    </p:cViewPr>
    <p:sldLst>
      <p:sld r:id="rId1" collapse="1"/>
    </p:sldLst>
  </p:outlineViewPr>
  <p:notesTextViewPr>
    <p:cViewPr>
      <p:scale>
        <a:sx n="1" d="1"/>
        <a:sy n="1" d="1"/>
      </p:scale>
      <p:origin x="0" y="0"/>
    </p:cViewPr>
  </p:notesTextViewPr>
  <p:sorterViewPr>
    <p:cViewPr varScale="1">
      <p:scale>
        <a:sx n="1" d="1"/>
        <a:sy n="1" d="1"/>
      </p:scale>
      <p:origin x="0" y="-108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NH-White</c:v>
                </c:pt>
              </c:strCache>
            </c:strRef>
          </c:tx>
          <c:invertIfNegative val="0"/>
          <c:cat>
            <c:strRef>
              <c:f>Sheet1!$A$2</c:f>
              <c:strCache>
                <c:ptCount val="1"/>
                <c:pt idx="0">
                  <c:v>Incidence</c:v>
                </c:pt>
              </c:strCache>
            </c:strRef>
          </c:cat>
          <c:val>
            <c:numRef>
              <c:f>Sheet1!$B$2</c:f>
              <c:numCache>
                <c:formatCode>General</c:formatCode>
                <c:ptCount val="1"/>
                <c:pt idx="0">
                  <c:v>12.2</c:v>
                </c:pt>
              </c:numCache>
            </c:numRef>
          </c:val>
          <c:extLst>
            <c:ext xmlns:c16="http://schemas.microsoft.com/office/drawing/2014/chart" uri="{C3380CC4-5D6E-409C-BE32-E72D297353CC}">
              <c16:uniqueId val="{00000000-D8BF-4B07-8866-BB7DAB0BC207}"/>
            </c:ext>
          </c:extLst>
        </c:ser>
        <c:ser>
          <c:idx val="1"/>
          <c:order val="1"/>
          <c:tx>
            <c:strRef>
              <c:f>Sheet1!$C$1</c:f>
              <c:strCache>
                <c:ptCount val="1"/>
                <c:pt idx="0">
                  <c:v>Black</c:v>
                </c:pt>
              </c:strCache>
            </c:strRef>
          </c:tx>
          <c:invertIfNegative val="0"/>
          <c:cat>
            <c:strRef>
              <c:f>Sheet1!$A$2</c:f>
              <c:strCache>
                <c:ptCount val="1"/>
                <c:pt idx="0">
                  <c:v>Incidence</c:v>
                </c:pt>
              </c:strCache>
            </c:strRef>
          </c:cat>
          <c:val>
            <c:numRef>
              <c:f>Sheet1!$C$2</c:f>
              <c:numCache>
                <c:formatCode>General</c:formatCode>
                <c:ptCount val="1"/>
                <c:pt idx="0">
                  <c:v>26.9</c:v>
                </c:pt>
              </c:numCache>
            </c:numRef>
          </c:val>
          <c:extLst>
            <c:ext xmlns:c16="http://schemas.microsoft.com/office/drawing/2014/chart" uri="{C3380CC4-5D6E-409C-BE32-E72D297353CC}">
              <c16:uniqueId val="{00000001-D8BF-4B07-8866-BB7DAB0BC207}"/>
            </c:ext>
          </c:extLst>
        </c:ser>
        <c:ser>
          <c:idx val="2"/>
          <c:order val="2"/>
          <c:tx>
            <c:strRef>
              <c:f>Sheet1!$D$1</c:f>
              <c:strCache>
                <c:ptCount val="1"/>
                <c:pt idx="0">
                  <c:v>Asian/PI</c:v>
                </c:pt>
              </c:strCache>
            </c:strRef>
          </c:tx>
          <c:invertIfNegative val="0"/>
          <c:cat>
            <c:strRef>
              <c:f>Sheet1!$A$2</c:f>
              <c:strCache>
                <c:ptCount val="1"/>
                <c:pt idx="0">
                  <c:v>Incidence</c:v>
                </c:pt>
              </c:strCache>
            </c:strRef>
          </c:cat>
          <c:val>
            <c:numRef>
              <c:f>Sheet1!$D$2</c:f>
              <c:numCache>
                <c:formatCode>General</c:formatCode>
                <c:ptCount val="1"/>
                <c:pt idx="0">
                  <c:v>23.5</c:v>
                </c:pt>
              </c:numCache>
            </c:numRef>
          </c:val>
          <c:extLst>
            <c:ext xmlns:c16="http://schemas.microsoft.com/office/drawing/2014/chart" uri="{C3380CC4-5D6E-409C-BE32-E72D297353CC}">
              <c16:uniqueId val="{00000002-D8BF-4B07-8866-BB7DAB0BC207}"/>
            </c:ext>
          </c:extLst>
        </c:ser>
        <c:ser>
          <c:idx val="3"/>
          <c:order val="3"/>
          <c:tx>
            <c:strRef>
              <c:f>Sheet1!$E$1</c:f>
              <c:strCache>
                <c:ptCount val="1"/>
                <c:pt idx="0">
                  <c:v>Hispanic</c:v>
                </c:pt>
              </c:strCache>
            </c:strRef>
          </c:tx>
          <c:invertIfNegative val="0"/>
          <c:cat>
            <c:strRef>
              <c:f>Sheet1!$A$2</c:f>
              <c:strCache>
                <c:ptCount val="1"/>
                <c:pt idx="0">
                  <c:v>Incidence</c:v>
                </c:pt>
              </c:strCache>
            </c:strRef>
          </c:cat>
          <c:val>
            <c:numRef>
              <c:f>Sheet1!$E$2</c:f>
              <c:numCache>
                <c:formatCode>General</c:formatCode>
                <c:ptCount val="1"/>
                <c:pt idx="0">
                  <c:v>24.3</c:v>
                </c:pt>
              </c:numCache>
            </c:numRef>
          </c:val>
          <c:extLst>
            <c:ext xmlns:c16="http://schemas.microsoft.com/office/drawing/2014/chart" uri="{C3380CC4-5D6E-409C-BE32-E72D297353CC}">
              <c16:uniqueId val="{00000003-D8BF-4B07-8866-BB7DAB0BC207}"/>
            </c:ext>
          </c:extLst>
        </c:ser>
        <c:dLbls>
          <c:showLegendKey val="0"/>
          <c:showVal val="0"/>
          <c:showCatName val="0"/>
          <c:showSerName val="0"/>
          <c:showPercent val="0"/>
          <c:showBubbleSize val="0"/>
        </c:dLbls>
        <c:gapWidth val="150"/>
        <c:axId val="485910080"/>
        <c:axId val="371574784"/>
      </c:barChart>
      <c:catAx>
        <c:axId val="485910080"/>
        <c:scaling>
          <c:orientation val="minMax"/>
        </c:scaling>
        <c:delete val="1"/>
        <c:axPos val="b"/>
        <c:numFmt formatCode="General" sourceLinked="0"/>
        <c:majorTickMark val="out"/>
        <c:minorTickMark val="none"/>
        <c:tickLblPos val="nextTo"/>
        <c:crossAx val="371574784"/>
        <c:crosses val="autoZero"/>
        <c:auto val="1"/>
        <c:lblAlgn val="ctr"/>
        <c:lblOffset val="100"/>
        <c:noMultiLvlLbl val="0"/>
      </c:catAx>
      <c:valAx>
        <c:axId val="371574784"/>
        <c:scaling>
          <c:orientation val="minMax"/>
        </c:scaling>
        <c:delete val="0"/>
        <c:axPos val="l"/>
        <c:majorGridlines/>
        <c:numFmt formatCode="General" sourceLinked="1"/>
        <c:majorTickMark val="out"/>
        <c:minorTickMark val="none"/>
        <c:tickLblPos val="nextTo"/>
        <c:crossAx val="485910080"/>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NH-White</c:v>
                </c:pt>
              </c:strCache>
            </c:strRef>
          </c:tx>
          <c:invertIfNegative val="0"/>
          <c:cat>
            <c:strRef>
              <c:f>Sheet1!$A$2</c:f>
              <c:strCache>
                <c:ptCount val="1"/>
                <c:pt idx="0">
                  <c:v>Mortality</c:v>
                </c:pt>
              </c:strCache>
            </c:strRef>
          </c:cat>
          <c:val>
            <c:numRef>
              <c:f>Sheet1!$B$2</c:f>
              <c:numCache>
                <c:formatCode>General</c:formatCode>
                <c:ptCount val="1"/>
                <c:pt idx="0">
                  <c:v>7.7</c:v>
                </c:pt>
              </c:numCache>
            </c:numRef>
          </c:val>
          <c:extLst>
            <c:ext xmlns:c16="http://schemas.microsoft.com/office/drawing/2014/chart" uri="{C3380CC4-5D6E-409C-BE32-E72D297353CC}">
              <c16:uniqueId val="{00000000-370C-4A30-B245-D8FA286C9294}"/>
            </c:ext>
          </c:extLst>
        </c:ser>
        <c:ser>
          <c:idx val="1"/>
          <c:order val="1"/>
          <c:tx>
            <c:strRef>
              <c:f>Sheet1!$C$1</c:f>
              <c:strCache>
                <c:ptCount val="1"/>
                <c:pt idx="0">
                  <c:v>Black</c:v>
                </c:pt>
              </c:strCache>
            </c:strRef>
          </c:tx>
          <c:invertIfNegative val="0"/>
          <c:cat>
            <c:strRef>
              <c:f>Sheet1!$A$2</c:f>
              <c:strCache>
                <c:ptCount val="1"/>
                <c:pt idx="0">
                  <c:v>Mortality</c:v>
                </c:pt>
              </c:strCache>
            </c:strRef>
          </c:cat>
          <c:val>
            <c:numRef>
              <c:f>Sheet1!$C$2</c:f>
              <c:numCache>
                <c:formatCode>General</c:formatCode>
                <c:ptCount val="1"/>
                <c:pt idx="0">
                  <c:v>18.600000000000001</c:v>
                </c:pt>
              </c:numCache>
            </c:numRef>
          </c:val>
          <c:extLst>
            <c:ext xmlns:c16="http://schemas.microsoft.com/office/drawing/2014/chart" uri="{C3380CC4-5D6E-409C-BE32-E72D297353CC}">
              <c16:uniqueId val="{00000001-370C-4A30-B245-D8FA286C9294}"/>
            </c:ext>
          </c:extLst>
        </c:ser>
        <c:ser>
          <c:idx val="2"/>
          <c:order val="2"/>
          <c:tx>
            <c:strRef>
              <c:f>Sheet1!$D$1</c:f>
              <c:strCache>
                <c:ptCount val="1"/>
                <c:pt idx="0">
                  <c:v>Asian/PI</c:v>
                </c:pt>
              </c:strCache>
            </c:strRef>
          </c:tx>
          <c:invertIfNegative val="0"/>
          <c:cat>
            <c:strRef>
              <c:f>Sheet1!$A$2</c:f>
              <c:strCache>
                <c:ptCount val="1"/>
                <c:pt idx="0">
                  <c:v>Mortality</c:v>
                </c:pt>
              </c:strCache>
            </c:strRef>
          </c:cat>
          <c:val>
            <c:numRef>
              <c:f>Sheet1!$D$2</c:f>
              <c:numCache>
                <c:formatCode>General</c:formatCode>
                <c:ptCount val="1"/>
                <c:pt idx="0">
                  <c:v>13</c:v>
                </c:pt>
              </c:numCache>
            </c:numRef>
          </c:val>
          <c:extLst>
            <c:ext xmlns:c16="http://schemas.microsoft.com/office/drawing/2014/chart" uri="{C3380CC4-5D6E-409C-BE32-E72D297353CC}">
              <c16:uniqueId val="{00000002-370C-4A30-B245-D8FA286C9294}"/>
            </c:ext>
          </c:extLst>
        </c:ser>
        <c:ser>
          <c:idx val="3"/>
          <c:order val="3"/>
          <c:tx>
            <c:strRef>
              <c:f>Sheet1!$E$1</c:f>
              <c:strCache>
                <c:ptCount val="1"/>
                <c:pt idx="0">
                  <c:v>Hispanic</c:v>
                </c:pt>
              </c:strCache>
            </c:strRef>
          </c:tx>
          <c:invertIfNegative val="0"/>
          <c:cat>
            <c:strRef>
              <c:f>Sheet1!$A$2</c:f>
              <c:strCache>
                <c:ptCount val="1"/>
                <c:pt idx="0">
                  <c:v>Mortality</c:v>
                </c:pt>
              </c:strCache>
            </c:strRef>
          </c:cat>
          <c:val>
            <c:numRef>
              <c:f>Sheet1!$E$2</c:f>
              <c:numCache>
                <c:formatCode>General</c:formatCode>
                <c:ptCount val="1"/>
                <c:pt idx="0">
                  <c:v>13.5</c:v>
                </c:pt>
              </c:numCache>
            </c:numRef>
          </c:val>
          <c:extLst>
            <c:ext xmlns:c16="http://schemas.microsoft.com/office/drawing/2014/chart" uri="{C3380CC4-5D6E-409C-BE32-E72D297353CC}">
              <c16:uniqueId val="{00000003-370C-4A30-B245-D8FA286C9294}"/>
            </c:ext>
          </c:extLst>
        </c:ser>
        <c:dLbls>
          <c:showLegendKey val="0"/>
          <c:showVal val="0"/>
          <c:showCatName val="0"/>
          <c:showSerName val="0"/>
          <c:showPercent val="0"/>
          <c:showBubbleSize val="0"/>
        </c:dLbls>
        <c:gapWidth val="150"/>
        <c:axId val="484567544"/>
        <c:axId val="484566368"/>
      </c:barChart>
      <c:catAx>
        <c:axId val="484567544"/>
        <c:scaling>
          <c:orientation val="minMax"/>
        </c:scaling>
        <c:delete val="1"/>
        <c:axPos val="b"/>
        <c:numFmt formatCode="General" sourceLinked="0"/>
        <c:majorTickMark val="out"/>
        <c:minorTickMark val="none"/>
        <c:tickLblPos val="nextTo"/>
        <c:crossAx val="484566368"/>
        <c:crosses val="autoZero"/>
        <c:auto val="1"/>
        <c:lblAlgn val="ctr"/>
        <c:lblOffset val="100"/>
        <c:noMultiLvlLbl val="0"/>
      </c:catAx>
      <c:valAx>
        <c:axId val="484566368"/>
        <c:scaling>
          <c:orientation val="minMax"/>
        </c:scaling>
        <c:delete val="0"/>
        <c:axPos val="l"/>
        <c:majorGridlines/>
        <c:numFmt formatCode="General" sourceLinked="1"/>
        <c:majorTickMark val="out"/>
        <c:minorTickMark val="none"/>
        <c:tickLblPos val="nextTo"/>
        <c:crossAx val="484567544"/>
        <c:crosses val="autoZero"/>
        <c:crossBetween val="between"/>
        <c:majorUnit val="5"/>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97199500547868E-2"/>
          <c:y val="5.3386664432903332E-2"/>
          <c:w val="0.56279795122697041"/>
          <c:h val="0.81372898866365106"/>
        </c:manualLayout>
      </c:layout>
      <c:barChart>
        <c:barDir val="col"/>
        <c:grouping val="clustered"/>
        <c:varyColors val="0"/>
        <c:ser>
          <c:idx val="0"/>
          <c:order val="0"/>
          <c:tx>
            <c:strRef>
              <c:f>Sheet1!$B$1</c:f>
              <c:strCache>
                <c:ptCount val="1"/>
                <c:pt idx="0">
                  <c:v>White</c:v>
                </c:pt>
              </c:strCache>
            </c:strRef>
          </c:tx>
          <c:spPr>
            <a:solidFill>
              <a:srgbClr val="FF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Incidence rate</c:v>
                </c:pt>
              </c:strCache>
            </c:strRef>
          </c:cat>
          <c:val>
            <c:numRef>
              <c:f>Sheet1!$B$2</c:f>
              <c:numCache>
                <c:formatCode>General</c:formatCode>
                <c:ptCount val="1"/>
                <c:pt idx="0">
                  <c:v>7.5</c:v>
                </c:pt>
              </c:numCache>
            </c:numRef>
          </c:val>
          <c:extLst>
            <c:ext xmlns:c16="http://schemas.microsoft.com/office/drawing/2014/chart" uri="{C3380CC4-5D6E-409C-BE32-E72D297353CC}">
              <c16:uniqueId val="{00000000-5D03-4211-BF0A-47E81546EACC}"/>
            </c:ext>
          </c:extLst>
        </c:ser>
        <c:ser>
          <c:idx val="1"/>
          <c:order val="1"/>
          <c:tx>
            <c:strRef>
              <c:f>Sheet1!$C$1</c:f>
              <c:strCache>
                <c:ptCount val="1"/>
                <c:pt idx="0">
                  <c:v>African American</c:v>
                </c:pt>
              </c:strCache>
            </c:strRef>
          </c:tx>
          <c:spPr>
            <a:solidFill>
              <a:srgbClr val="FFFF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Incidence rate</c:v>
                </c:pt>
              </c:strCache>
            </c:strRef>
          </c:cat>
          <c:val>
            <c:numRef>
              <c:f>Sheet1!$C$2</c:f>
              <c:numCache>
                <c:formatCode>General</c:formatCode>
                <c:ptCount val="1"/>
                <c:pt idx="0">
                  <c:v>16.600000000000001</c:v>
                </c:pt>
              </c:numCache>
            </c:numRef>
          </c:val>
          <c:extLst>
            <c:ext xmlns:c16="http://schemas.microsoft.com/office/drawing/2014/chart" uri="{C3380CC4-5D6E-409C-BE32-E72D297353CC}">
              <c16:uniqueId val="{00000001-5D03-4211-BF0A-47E81546EACC}"/>
            </c:ext>
          </c:extLst>
        </c:ser>
        <c:ser>
          <c:idx val="2"/>
          <c:order val="2"/>
          <c:tx>
            <c:strRef>
              <c:f>Sheet1!$D$1</c:f>
              <c:strCache>
                <c:ptCount val="1"/>
                <c:pt idx="0">
                  <c:v>Native Hawaiian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Incidence rate</c:v>
                </c:pt>
              </c:strCache>
            </c:strRef>
          </c:cat>
          <c:val>
            <c:numRef>
              <c:f>Sheet1!$D$2</c:f>
              <c:numCache>
                <c:formatCode>General</c:formatCode>
                <c:ptCount val="1"/>
                <c:pt idx="0">
                  <c:v>21.3</c:v>
                </c:pt>
              </c:numCache>
            </c:numRef>
          </c:val>
          <c:extLst>
            <c:ext xmlns:c16="http://schemas.microsoft.com/office/drawing/2014/chart" uri="{C3380CC4-5D6E-409C-BE32-E72D297353CC}">
              <c16:uniqueId val="{00000002-5D03-4211-BF0A-47E81546EACC}"/>
            </c:ext>
          </c:extLst>
        </c:ser>
        <c:ser>
          <c:idx val="3"/>
          <c:order val="3"/>
          <c:tx>
            <c:strRef>
              <c:f>Sheet1!$E$1</c:f>
              <c:strCache>
                <c:ptCount val="1"/>
                <c:pt idx="0">
                  <c:v>Japanese American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Incidence rate</c:v>
                </c:pt>
              </c:strCache>
            </c:strRef>
          </c:cat>
          <c:val>
            <c:numRef>
              <c:f>Sheet1!$E$2</c:f>
              <c:numCache>
                <c:formatCode>General</c:formatCode>
                <c:ptCount val="1"/>
                <c:pt idx="0">
                  <c:v>16.8</c:v>
                </c:pt>
              </c:numCache>
            </c:numRef>
          </c:val>
          <c:extLst>
            <c:ext xmlns:c16="http://schemas.microsoft.com/office/drawing/2014/chart" uri="{C3380CC4-5D6E-409C-BE32-E72D297353CC}">
              <c16:uniqueId val="{00000003-5D03-4211-BF0A-47E81546EACC}"/>
            </c:ext>
          </c:extLst>
        </c:ser>
        <c:ser>
          <c:idx val="4"/>
          <c:order val="4"/>
          <c:tx>
            <c:strRef>
              <c:f>Sheet1!$F$1</c:f>
              <c:strCache>
                <c:ptCount val="1"/>
                <c:pt idx="0">
                  <c:v>Latino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Incidence rate</c:v>
                </c:pt>
              </c:strCache>
            </c:strRef>
          </c:cat>
          <c:val>
            <c:numRef>
              <c:f>Sheet1!$F$2</c:f>
              <c:numCache>
                <c:formatCode>General</c:formatCode>
                <c:ptCount val="1"/>
                <c:pt idx="0">
                  <c:v>22.5</c:v>
                </c:pt>
              </c:numCache>
            </c:numRef>
          </c:val>
          <c:extLst>
            <c:ext xmlns:c16="http://schemas.microsoft.com/office/drawing/2014/chart" uri="{C3380CC4-5D6E-409C-BE32-E72D297353CC}">
              <c16:uniqueId val="{00000004-5D03-4211-BF0A-47E81546EACC}"/>
            </c:ext>
          </c:extLst>
        </c:ser>
        <c:dLbls>
          <c:showLegendKey val="0"/>
          <c:showVal val="0"/>
          <c:showCatName val="0"/>
          <c:showSerName val="0"/>
          <c:showPercent val="0"/>
          <c:showBubbleSize val="0"/>
        </c:dLbls>
        <c:gapWidth val="150"/>
        <c:axId val="485910472"/>
        <c:axId val="517359880"/>
      </c:barChart>
      <c:catAx>
        <c:axId val="485910472"/>
        <c:scaling>
          <c:orientation val="minMax"/>
        </c:scaling>
        <c:delete val="0"/>
        <c:axPos val="b"/>
        <c:numFmt formatCode="General" sourceLinked="0"/>
        <c:majorTickMark val="out"/>
        <c:minorTickMark val="none"/>
        <c:tickLblPos val="nextTo"/>
        <c:crossAx val="517359880"/>
        <c:crosses val="autoZero"/>
        <c:auto val="1"/>
        <c:lblAlgn val="ctr"/>
        <c:lblOffset val="100"/>
        <c:noMultiLvlLbl val="0"/>
      </c:catAx>
      <c:valAx>
        <c:axId val="517359880"/>
        <c:scaling>
          <c:orientation val="minMax"/>
        </c:scaling>
        <c:delete val="0"/>
        <c:axPos val="l"/>
        <c:majorGridlines/>
        <c:numFmt formatCode="General" sourceLinked="1"/>
        <c:majorTickMark val="out"/>
        <c:minorTickMark val="none"/>
        <c:tickLblPos val="nextTo"/>
        <c:crossAx val="485910472"/>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364285545387912E-2"/>
          <c:y val="4.6889998152990824E-2"/>
          <c:w val="0.87346220235983996"/>
          <c:h val="0.83580423412563398"/>
        </c:manualLayout>
      </c:layout>
      <c:barChart>
        <c:barDir val="col"/>
        <c:grouping val="clustered"/>
        <c:varyColors val="0"/>
        <c:ser>
          <c:idx val="0"/>
          <c:order val="0"/>
          <c:tx>
            <c:v>HIV Rate</c:v>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B5945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1-629A-4FC8-89EC-3335951A0933}"/>
              </c:ext>
            </c:extLst>
          </c:dPt>
          <c:dPt>
            <c:idx val="2"/>
            <c:invertIfNegative val="0"/>
            <c:bubble3D val="0"/>
            <c:spPr>
              <a:solidFill>
                <a:srgbClr val="96323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3-629A-4FC8-89EC-3335951A0933}"/>
              </c:ext>
            </c:extLst>
          </c:dPt>
          <c:dPt>
            <c:idx val="3"/>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5-629A-4FC8-89EC-3335951A0933}"/>
              </c:ext>
            </c:extLst>
          </c:dPt>
          <c:dPt>
            <c:idx val="4"/>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7-629A-4FC8-89EC-3335951A0933}"/>
              </c:ext>
            </c:extLst>
          </c:dPt>
          <c:dPt>
            <c:idx val="5"/>
            <c:invertIfNegative val="0"/>
            <c:bubble3D val="0"/>
            <c:spPr>
              <a:solidFill>
                <a:srgbClr val="8BA6A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9-629A-4FC8-89EC-3335951A0933}"/>
              </c:ext>
            </c:extLst>
          </c:dPt>
          <c:dPt>
            <c:idx val="6"/>
            <c:invertIfNegative val="0"/>
            <c:bubble3D val="0"/>
            <c:spPr>
              <a:solidFill>
                <a:srgbClr val="9D946F"/>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B-629A-4FC8-89EC-3335951A0933}"/>
              </c:ext>
            </c:extLst>
          </c:dPt>
          <c:dLbls>
            <c:numFmt formatCode="0.0" sourceLinked="0"/>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White</c:v>
                </c:pt>
                <c:pt idx="1">
                  <c:v>Black</c:v>
                </c:pt>
                <c:pt idx="2">
                  <c:v>Asian</c:v>
                </c:pt>
                <c:pt idx="3">
                  <c:v>American Indian/Alaska Native</c:v>
                </c:pt>
                <c:pt idx="4">
                  <c:v>Hispanic</c:v>
                </c:pt>
                <c:pt idx="5">
                  <c:v>Native Hawaiian/Pacific Islander</c:v>
                </c:pt>
                <c:pt idx="6">
                  <c:v>Unknown</c:v>
                </c:pt>
              </c:strCache>
            </c:strRef>
          </c:cat>
          <c:val>
            <c:numRef>
              <c:f>Sheet1!$B$2:$B$8</c:f>
              <c:numCache>
                <c:formatCode>0.0</c:formatCode>
                <c:ptCount val="7"/>
                <c:pt idx="0">
                  <c:v>5.2</c:v>
                </c:pt>
                <c:pt idx="1">
                  <c:v>6.7</c:v>
                </c:pt>
                <c:pt idx="2">
                  <c:v>4.3</c:v>
                </c:pt>
                <c:pt idx="3">
                  <c:v>8.7000000000000011</c:v>
                </c:pt>
                <c:pt idx="4">
                  <c:v>5.0999999999999996</c:v>
                </c:pt>
                <c:pt idx="5">
                  <c:v>4.4000000000000004</c:v>
                </c:pt>
                <c:pt idx="6">
                  <c:v>6.1</c:v>
                </c:pt>
              </c:numCache>
            </c:numRef>
          </c:val>
          <c:extLst>
            <c:ext xmlns:c16="http://schemas.microsoft.com/office/drawing/2014/chart" uri="{C3380CC4-5D6E-409C-BE32-E72D297353CC}">
              <c16:uniqueId val="{0000000C-629A-4FC8-89EC-3335951A0933}"/>
            </c:ext>
          </c:extLst>
        </c:ser>
        <c:dLbls>
          <c:showLegendKey val="0"/>
          <c:showVal val="1"/>
          <c:showCatName val="0"/>
          <c:showSerName val="0"/>
          <c:showPercent val="0"/>
          <c:showBubbleSize val="0"/>
        </c:dLbls>
        <c:gapWidth val="90"/>
        <c:axId val="517360664"/>
        <c:axId val="517361056"/>
      </c:barChart>
      <c:catAx>
        <c:axId val="517360664"/>
        <c:scaling>
          <c:orientation val="minMax"/>
        </c:scaling>
        <c:delete val="0"/>
        <c:axPos val="b"/>
        <c:numFmt formatCode="General" sourceLinked="1"/>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100" b="0">
                <a:latin typeface="Arial"/>
                <a:cs typeface="Arial"/>
              </a:defRPr>
            </a:pPr>
            <a:endParaRPr lang="en-US"/>
          </a:p>
        </c:txPr>
        <c:crossAx val="517361056"/>
        <c:crosses val="autoZero"/>
        <c:auto val="1"/>
        <c:lblAlgn val="ctr"/>
        <c:lblOffset val="0"/>
        <c:tickLblSkip val="1"/>
        <c:tickMarkSkip val="1"/>
        <c:noMultiLvlLbl val="0"/>
      </c:catAx>
      <c:valAx>
        <c:axId val="517361056"/>
        <c:scaling>
          <c:orientation val="minMax"/>
          <c:max val="14"/>
          <c:min val="0"/>
        </c:scaling>
        <c:delete val="0"/>
        <c:axPos val="l"/>
        <c:title>
          <c:tx>
            <c:rich>
              <a:bodyPr/>
              <a:lstStyle/>
              <a:p>
                <a:pPr>
                  <a:defRPr sz="1600" b="1" i="0" u="none" strike="noStrike" baseline="0">
                    <a:solidFill>
                      <a:srgbClr val="000000"/>
                    </a:solidFill>
                    <a:latin typeface="Arial"/>
                    <a:ea typeface="Arial"/>
                    <a:cs typeface="Arial"/>
                  </a:defRPr>
                </a:pPr>
                <a:r>
                  <a:rPr lang="en-US" sz="1600" dirty="0"/>
                  <a:t>HCV Infected  (%)</a:t>
                </a:r>
              </a:p>
            </c:rich>
          </c:tx>
          <c:layout>
            <c:manualLayout>
              <c:xMode val="edge"/>
              <c:yMode val="edge"/>
              <c:x val="7.4675462864439201E-3"/>
              <c:y val="0.21918770215294001"/>
            </c:manualLayout>
          </c:layout>
          <c:overlay val="0"/>
          <c:spPr>
            <a:noFill/>
            <a:ln w="25400">
              <a:noFill/>
            </a:ln>
          </c:spPr>
        </c:title>
        <c:numFmt formatCode="0" sourceLinked="0"/>
        <c:majorTickMark val="out"/>
        <c:minorTickMark val="none"/>
        <c:tickLblPos val="nextTo"/>
        <c:spPr>
          <a:ln w="19050">
            <a:solidFill>
              <a:schemeClr val="tx1"/>
            </a:solidFill>
          </a:ln>
        </c:spPr>
        <c:txPr>
          <a:bodyPr anchor="ctr" anchorCtr="1"/>
          <a:lstStyle/>
          <a:p>
            <a:pPr>
              <a:defRPr sz="1400"/>
            </a:pPr>
            <a:endParaRPr lang="en-US"/>
          </a:p>
        </c:txPr>
        <c:crossAx val="517360664"/>
        <c:crosses val="autoZero"/>
        <c:crossBetween val="between"/>
        <c:majorUnit val="2"/>
        <c:minorUnit val="2"/>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chemeClr val="bg1"/>
    </a:solidFill>
    <a:ln w="381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w="25416">
          <a:noFill/>
        </a:ln>
      </c:spPr>
    </c:title>
    <c:autoTitleDeleted val="0"/>
    <c:view3D>
      <c:rotX val="45"/>
      <c:hPercent val="100"/>
      <c:rotY val="0"/>
      <c:rAngAx val="0"/>
      <c:perspective val="0"/>
    </c:view3D>
    <c:floor>
      <c:thickness val="0"/>
    </c:floor>
    <c:sideWall>
      <c:thickness val="0"/>
    </c:sideWall>
    <c:backWall>
      <c:thickness val="0"/>
    </c:backWall>
    <c:plotArea>
      <c:layout>
        <c:manualLayout>
          <c:layoutTarget val="inner"/>
          <c:xMode val="edge"/>
          <c:yMode val="edge"/>
          <c:x val="0.13014592153090801"/>
          <c:y val="7.3275914584750995E-2"/>
          <c:w val="0.72672506173414697"/>
          <c:h val="0.92672412755696298"/>
        </c:manualLayout>
      </c:layout>
      <c:pie3DChart>
        <c:varyColors val="1"/>
        <c:ser>
          <c:idx val="0"/>
          <c:order val="0"/>
          <c:tx>
            <c:strRef>
              <c:f>Sheet1!$A$2</c:f>
              <c:strCache>
                <c:ptCount val="1"/>
              </c:strCache>
            </c:strRef>
          </c:tx>
          <c:spPr>
            <a:solidFill>
              <a:srgbClr val="FFCC00"/>
            </a:solidFill>
            <a:ln w="12959">
              <a:noFill/>
              <a:prstDash val="solid"/>
            </a:ln>
            <a:scene3d>
              <a:camera prst="orthographicFront"/>
              <a:lightRig rig="threePt" dir="t"/>
            </a:scene3d>
            <a:sp3d>
              <a:bevelT/>
            </a:sp3d>
          </c:spPr>
          <c:dPt>
            <c:idx val="0"/>
            <c:bubble3D val="0"/>
            <c:spPr>
              <a:solidFill>
                <a:srgbClr val="B59452">
                  <a:lumMod val="75000"/>
                </a:srgbClr>
              </a:solidFill>
              <a:ln w="12959">
                <a:noFill/>
                <a:prstDash val="solid"/>
              </a:ln>
              <a:scene3d>
                <a:camera prst="orthographicFront"/>
                <a:lightRig rig="threePt" dir="t"/>
              </a:scene3d>
              <a:sp3d>
                <a:bevelT/>
              </a:sp3d>
            </c:spPr>
            <c:extLst>
              <c:ext xmlns:c16="http://schemas.microsoft.com/office/drawing/2014/chart" uri="{C3380CC4-5D6E-409C-BE32-E72D297353CC}">
                <c16:uniqueId val="{00000001-326B-48B3-A3B1-E5A9B2C5BC07}"/>
              </c:ext>
            </c:extLst>
          </c:dPt>
          <c:dPt>
            <c:idx val="1"/>
            <c:bubble3D val="0"/>
            <c:spPr>
              <a:solidFill>
                <a:srgbClr val="326496"/>
              </a:solidFill>
              <a:ln w="12959">
                <a:noFill/>
                <a:prstDash val="solid"/>
              </a:ln>
              <a:scene3d>
                <a:camera prst="orthographicFront"/>
                <a:lightRig rig="threePt" dir="t"/>
              </a:scene3d>
              <a:sp3d>
                <a:bevelT/>
              </a:sp3d>
            </c:spPr>
            <c:extLst>
              <c:ext xmlns:c16="http://schemas.microsoft.com/office/drawing/2014/chart" uri="{C3380CC4-5D6E-409C-BE32-E72D297353CC}">
                <c16:uniqueId val="{00000003-326B-48B3-A3B1-E5A9B2C5BC07}"/>
              </c:ext>
            </c:extLst>
          </c:dPt>
          <c:dLbls>
            <c:dLbl>
              <c:idx val="0"/>
              <c:spPr/>
              <c:txPr>
                <a:bodyPr/>
                <a:lstStyle/>
                <a:p>
                  <a:pPr>
                    <a:defRPr sz="1600">
                      <a:latin typeface="Arial"/>
                      <a:cs typeface="Aria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326B-48B3-A3B1-E5A9B2C5BC07}"/>
                </c:ext>
              </c:extLst>
            </c:dLbl>
            <c:dLbl>
              <c:idx val="1"/>
              <c:spPr/>
              <c:txPr>
                <a:bodyPr/>
                <a:lstStyle/>
                <a:p>
                  <a:pPr>
                    <a:defRPr sz="1600">
                      <a:latin typeface="Arial"/>
                      <a:cs typeface="Arial"/>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3-326B-48B3-A3B1-E5A9B2C5BC07}"/>
                </c:ext>
              </c:extLst>
            </c:dLbl>
            <c:spPr>
              <a:noFill/>
              <a:ln>
                <a:noFill/>
              </a:ln>
              <a:effectLst/>
            </c:spPr>
            <c:dLblPos val="ctr"/>
            <c:showLegendKey val="0"/>
            <c:showVal val="0"/>
            <c:showCatName val="1"/>
            <c:showSerName val="0"/>
            <c:showPercent val="1"/>
            <c:showBubbleSize val="0"/>
            <c:showLeaderLines val="1"/>
            <c:extLst>
              <c:ext xmlns:c15="http://schemas.microsoft.com/office/drawing/2012/chart" uri="{CE6537A1-D6FC-4f65-9D91-7224C49458BB}"/>
            </c:extLst>
          </c:dLbls>
          <c:cat>
            <c:strRef>
              <c:f>Sheet1!$B$1:$C$1</c:f>
              <c:strCache>
                <c:ptCount val="2"/>
                <c:pt idx="0">
                  <c:v>Aware</c:v>
                </c:pt>
                <c:pt idx="1">
                  <c:v>Unaware </c:v>
                </c:pt>
              </c:strCache>
            </c:strRef>
          </c:cat>
          <c:val>
            <c:numRef>
              <c:f>Sheet1!$B$2:$C$2</c:f>
              <c:numCache>
                <c:formatCode>General</c:formatCode>
                <c:ptCount val="2"/>
                <c:pt idx="0">
                  <c:v>0.56999999999999995</c:v>
                </c:pt>
                <c:pt idx="1">
                  <c:v>0.43</c:v>
                </c:pt>
              </c:numCache>
            </c:numRef>
          </c:val>
          <c:extLst>
            <c:ext xmlns:c16="http://schemas.microsoft.com/office/drawing/2014/chart" uri="{C3380CC4-5D6E-409C-BE32-E72D297353CC}">
              <c16:uniqueId val="{00000004-326B-48B3-A3B1-E5A9B2C5BC07}"/>
            </c:ext>
          </c:extLst>
        </c:ser>
        <c:dLbls>
          <c:showLegendKey val="0"/>
          <c:showVal val="0"/>
          <c:showCatName val="0"/>
          <c:showSerName val="0"/>
          <c:showPercent val="0"/>
          <c:showBubbleSize val="0"/>
          <c:showLeaderLines val="1"/>
        </c:dLbls>
      </c:pie3DChart>
      <c:spPr>
        <a:noFill/>
        <a:ln w="25408">
          <a:noFill/>
        </a:ln>
      </c:spPr>
    </c:plotArea>
    <c:plotVisOnly val="1"/>
    <c:dispBlanksAs val="zero"/>
    <c:showDLblsOverMax val="0"/>
  </c:chart>
  <c:spPr>
    <a:noFill/>
    <a:ln w="38136" cap="flat" cmpd="sng" algn="ctr">
      <a:noFill/>
      <a:prstDash val="solid"/>
      <a:miter lim="800000"/>
      <a:headEnd type="none" w="med" len="med"/>
      <a:tailEnd type="none" w="med" len="med"/>
    </a:ln>
    <a:effectLst/>
  </c:spPr>
  <c:txPr>
    <a:bodyPr/>
    <a:lstStyle/>
    <a:p>
      <a:pPr>
        <a:defRPr sz="1836" b="1" i="0" u="none" strike="noStrike" baseline="0">
          <a:solidFill>
            <a:srgbClr val="FFFFFF"/>
          </a:solidFill>
          <a:latin typeface="Helvetica"/>
          <a:ea typeface="Helvetica"/>
          <a:cs typeface="Helvetica"/>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883785360163"/>
          <c:y val="3.123795618071E-2"/>
          <c:w val="0.86295166229221298"/>
          <c:h val="0.81952549734742897"/>
        </c:manualLayout>
      </c:layout>
      <c:barChart>
        <c:barDir val="col"/>
        <c:grouping val="clustered"/>
        <c:varyColors val="0"/>
        <c:ser>
          <c:idx val="0"/>
          <c:order val="0"/>
          <c:tx>
            <c:v>HIV Rate</c:v>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B5945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1-750F-4667-80C1-5C34A1A688B5}"/>
              </c:ext>
            </c:extLst>
          </c:dPt>
          <c:dPt>
            <c:idx val="1"/>
            <c:invertIfNegative val="0"/>
            <c:bubble3D val="0"/>
            <c:spPr>
              <a:solidFill>
                <a:srgbClr val="718E25"/>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3-750F-4667-80C1-5C34A1A688B5}"/>
              </c:ext>
            </c:extLst>
          </c:dPt>
          <c:dPt>
            <c:idx val="2"/>
            <c:invertIfNegative val="0"/>
            <c:bubble3D val="0"/>
            <c:spPr>
              <a:solidFill>
                <a:srgbClr val="6E4B7D"/>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extLst>
              <c:ext xmlns:c16="http://schemas.microsoft.com/office/drawing/2014/chart" uri="{C3380CC4-5D6E-409C-BE32-E72D297353CC}">
                <c16:uniqueId val="{00000005-750F-4667-80C1-5C34A1A688B5}"/>
              </c:ext>
            </c:extLst>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 non-Hispanic</c:v>
                </c:pt>
                <c:pt idx="1">
                  <c:v>Black non-Hispanic</c:v>
                </c:pt>
                <c:pt idx="2">
                  <c:v>Hispanic/other/multiple</c:v>
                </c:pt>
              </c:strCache>
            </c:strRef>
          </c:cat>
          <c:val>
            <c:numRef>
              <c:f>Sheet1!$B$2:$B$4</c:f>
              <c:numCache>
                <c:formatCode>0.0</c:formatCode>
                <c:ptCount val="3"/>
                <c:pt idx="0">
                  <c:v>48.8</c:v>
                </c:pt>
                <c:pt idx="1">
                  <c:v>57.4</c:v>
                </c:pt>
                <c:pt idx="2">
                  <c:v>44.4</c:v>
                </c:pt>
              </c:numCache>
            </c:numRef>
          </c:val>
          <c:extLst>
            <c:ext xmlns:c16="http://schemas.microsoft.com/office/drawing/2014/chart" uri="{C3380CC4-5D6E-409C-BE32-E72D297353CC}">
              <c16:uniqueId val="{00000006-750F-4667-80C1-5C34A1A688B5}"/>
            </c:ext>
          </c:extLst>
        </c:ser>
        <c:dLbls>
          <c:showLegendKey val="0"/>
          <c:showVal val="1"/>
          <c:showCatName val="0"/>
          <c:showSerName val="0"/>
          <c:showPercent val="0"/>
          <c:showBubbleSize val="0"/>
        </c:dLbls>
        <c:gapWidth val="100"/>
        <c:axId val="517362232"/>
        <c:axId val="517362624"/>
      </c:barChart>
      <c:catAx>
        <c:axId val="517362232"/>
        <c:scaling>
          <c:orientation val="minMax"/>
        </c:scaling>
        <c:delete val="0"/>
        <c:axPos val="b"/>
        <c:numFmt formatCode="General" sourceLinked="1"/>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600" b="1">
                <a:latin typeface="Arial"/>
                <a:cs typeface="Arial"/>
              </a:defRPr>
            </a:pPr>
            <a:endParaRPr lang="en-US"/>
          </a:p>
        </c:txPr>
        <c:crossAx val="517362624"/>
        <c:crosses val="autoZero"/>
        <c:auto val="1"/>
        <c:lblAlgn val="ctr"/>
        <c:lblOffset val="0"/>
        <c:tickLblSkip val="1"/>
        <c:tickMarkSkip val="1"/>
        <c:noMultiLvlLbl val="0"/>
      </c:catAx>
      <c:valAx>
        <c:axId val="517362624"/>
        <c:scaling>
          <c:orientation val="minMax"/>
          <c:max val="100"/>
          <c:min val="0"/>
        </c:scaling>
        <c:delete val="0"/>
        <c:axPos val="l"/>
        <c:title>
          <c:tx>
            <c:rich>
              <a:bodyPr/>
              <a:lstStyle/>
              <a:p>
                <a:pPr>
                  <a:defRPr sz="1600" b="1" i="0" u="none" strike="noStrike" baseline="0">
                    <a:solidFill>
                      <a:srgbClr val="000000"/>
                    </a:solidFill>
                    <a:latin typeface="Arial"/>
                    <a:ea typeface="Arial"/>
                    <a:cs typeface="Arial"/>
                  </a:defRPr>
                </a:pPr>
                <a:r>
                  <a:rPr lang="en-US" sz="1600" dirty="0"/>
                  <a:t>Undiagnosed HCV (%)</a:t>
                </a:r>
              </a:p>
            </c:rich>
          </c:tx>
          <c:layout>
            <c:manualLayout>
              <c:xMode val="edge"/>
              <c:yMode val="edge"/>
              <c:x val="1.18874550403422E-2"/>
              <c:y val="0.19310075255315301"/>
            </c:manualLayout>
          </c:layout>
          <c:overlay val="0"/>
          <c:spPr>
            <a:noFill/>
            <a:ln w="25400">
              <a:noFill/>
            </a:ln>
          </c:spPr>
        </c:title>
        <c:numFmt formatCode="0" sourceLinked="0"/>
        <c:majorTickMark val="out"/>
        <c:minorTickMark val="none"/>
        <c:tickLblPos val="nextTo"/>
        <c:spPr>
          <a:ln w="19050">
            <a:solidFill>
              <a:schemeClr val="tx1"/>
            </a:solidFill>
          </a:ln>
        </c:spPr>
        <c:txPr>
          <a:bodyPr anchor="ctr" anchorCtr="1"/>
          <a:lstStyle/>
          <a:p>
            <a:pPr>
              <a:defRPr sz="1600"/>
            </a:pPr>
            <a:endParaRPr lang="en-US"/>
          </a:p>
        </c:txPr>
        <c:crossAx val="517362232"/>
        <c:crosses val="autoZero"/>
        <c:crossBetween val="between"/>
        <c:majorUnit val="20"/>
        <c:minorUnit val="2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chemeClr val="bg1"/>
    </a:solidFill>
    <a:ln w="381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944BD-B6E0-4BA5-B897-DD7E98DB541F}" type="datetimeFigureOut">
              <a:rPr lang="en-US" smtClean="0"/>
              <a:t>10/4/2016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FF4CF-1C5C-4133-8D32-DF34E542CF39}" type="slidenum">
              <a:rPr lang="en-US" smtClean="0"/>
              <a:t>‹#›</a:t>
            </a:fld>
            <a:endParaRPr lang="en-US"/>
          </a:p>
        </p:txBody>
      </p:sp>
    </p:spTree>
    <p:extLst>
      <p:ext uri="{BB962C8B-B14F-4D97-AF65-F5344CB8AC3E}">
        <p14:creationId xmlns:p14="http://schemas.microsoft.com/office/powerpoint/2010/main" val="3503571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FD998293-18AE-4D37-920D-1BBB36B985AD}" type="slidenum">
              <a:rPr lang="en-US">
                <a:solidFill>
                  <a:prstClr val="black"/>
                </a:solidFill>
              </a:rPr>
              <a:pPr>
                <a:defRPr/>
              </a:pPr>
              <a:t>3</a:t>
            </a:fld>
            <a:endParaRPr lang="en-US">
              <a:solidFill>
                <a:prstClr val="black"/>
              </a:solidFill>
            </a:endParaRPr>
          </a:p>
        </p:txBody>
      </p:sp>
      <p:sp>
        <p:nvSpPr>
          <p:cNvPr id="35843" name="Slide Image Placeholder 1"/>
          <p:cNvSpPr>
            <a:spLocks noGrp="1" noRot="1" noChangeAspect="1" noTextEdit="1"/>
          </p:cNvSpPr>
          <p:nvPr>
            <p:ph type="sldImg"/>
          </p:nvPr>
        </p:nvSpPr>
        <p:spPr bwMode="auto">
          <a:xfrm>
            <a:off x="382588" y="685800"/>
            <a:ext cx="6096000" cy="3429000"/>
          </a:xfrm>
          <a:noFill/>
          <a:ln>
            <a:solidFill>
              <a:srgbClr val="000000"/>
            </a:solidFill>
            <a:miter lim="800000"/>
            <a:headEnd/>
            <a:tailEnd/>
          </a:ln>
        </p:spPr>
      </p:sp>
      <p:sp>
        <p:nvSpPr>
          <p:cNvPr id="3584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358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C55F38-E24C-4F32-8EC3-3AEE8E2BD643}" type="slidenum">
              <a:rPr lang="en-US" sz="1200">
                <a:solidFill>
                  <a:prstClr val="black"/>
                </a:solidFill>
              </a:rPr>
              <a:pPr algn="r"/>
              <a:t>3</a:t>
            </a:fld>
            <a:endParaRPr lang="en-US" sz="1200">
              <a:solidFill>
                <a:prstClr val="black"/>
              </a:solidFill>
            </a:endParaRPr>
          </a:p>
        </p:txBody>
      </p:sp>
    </p:spTree>
    <p:extLst>
      <p:ext uri="{BB962C8B-B14F-4D97-AF65-F5344CB8AC3E}">
        <p14:creationId xmlns:p14="http://schemas.microsoft.com/office/powerpoint/2010/main" val="4675900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35301-6510-405D-AC9D-F35D9E0EDE6C}" type="slidenum">
              <a:rPr lang="en-US" smtClean="0"/>
              <a:t>59</a:t>
            </a:fld>
            <a:endParaRPr lang="en-US"/>
          </a:p>
        </p:txBody>
      </p:sp>
    </p:spTree>
    <p:extLst>
      <p:ext uri="{BB962C8B-B14F-4D97-AF65-F5344CB8AC3E}">
        <p14:creationId xmlns:p14="http://schemas.microsoft.com/office/powerpoint/2010/main" val="403748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2049F-1191-4E44-ACDA-DCD2D8E9B566}" type="slidenum">
              <a:rPr lang="en-US"/>
              <a:pPr/>
              <a:t>13</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285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C2168-F7B3-4112-8010-79DBBE1CDBA0}" type="slidenum">
              <a:rPr lang="en-US"/>
              <a:pPr/>
              <a:t>14</a:t>
            </a:fld>
            <a:endParaRPr lang="en-US"/>
          </a:p>
        </p:txBody>
      </p:sp>
      <p:sp>
        <p:nvSpPr>
          <p:cNvPr id="222210" name="Rectangle 2"/>
          <p:cNvSpPr>
            <a:spLocks noGrp="1" noRot="1" noChangeAspect="1" noChangeArrowheads="1" noTextEdit="1"/>
          </p:cNvSpPr>
          <p:nvPr>
            <p:ph type="sldImg"/>
          </p:nvPr>
        </p:nvSpPr>
        <p:spPr>
          <a:xfrm>
            <a:off x="328613" y="650875"/>
            <a:ext cx="6188075" cy="3481388"/>
          </a:xfrm>
          <a:ln/>
        </p:spPr>
      </p:sp>
      <p:sp>
        <p:nvSpPr>
          <p:cNvPr id="222211" name="Rectangle 3"/>
          <p:cNvSpPr>
            <a:spLocks noGrp="1" noChangeArrowheads="1"/>
          </p:cNvSpPr>
          <p:nvPr>
            <p:ph type="body" idx="1"/>
          </p:nvPr>
        </p:nvSpPr>
        <p:spPr>
          <a:xfrm>
            <a:off x="919163" y="4351338"/>
            <a:ext cx="5010150" cy="4132262"/>
          </a:xfrm>
        </p:spPr>
        <p:txBody>
          <a:bodyPr/>
          <a:lstStyle/>
          <a:p>
            <a:endParaRPr lang="en-US"/>
          </a:p>
        </p:txBody>
      </p:sp>
    </p:spTree>
    <p:extLst>
      <p:ext uri="{BB962C8B-B14F-4D97-AF65-F5344CB8AC3E}">
        <p14:creationId xmlns:p14="http://schemas.microsoft.com/office/powerpoint/2010/main" val="241217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a:spcBef>
                <a:spcPct val="0"/>
              </a:spcBef>
            </a:pPr>
            <a:fld id="{BE885D3A-3DC3-4044-AC70-0D107069AD90}" type="slidenum">
              <a:rPr lang="en-US" altLang="en-US" b="0"/>
              <a:pPr algn="r">
                <a:spcBef>
                  <a:spcPct val="0"/>
                </a:spcBef>
              </a:pPr>
              <a:t>20</a:t>
            </a:fld>
            <a:endParaRPr lang="en-US" altLang="en-US"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lstStyle/>
          <a:p>
            <a:endParaRPr lang="en-US" altLang="en-US">
              <a:latin typeface="Arial" panose="020B0604020202020204" pitchFamily="34" charset="0"/>
            </a:endParaRPr>
          </a:p>
        </p:txBody>
      </p:sp>
    </p:spTree>
    <p:extLst>
      <p:ext uri="{BB962C8B-B14F-4D97-AF65-F5344CB8AC3E}">
        <p14:creationId xmlns:p14="http://schemas.microsoft.com/office/powerpoint/2010/main" val="2756047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EC75B-9678-41AB-817B-E3FDD1ADEF37}" type="slidenum">
              <a:rPr lang="en-US" smtClean="0"/>
              <a:t>35</a:t>
            </a:fld>
            <a:endParaRPr lang="en-US"/>
          </a:p>
        </p:txBody>
      </p:sp>
    </p:spTree>
    <p:extLst>
      <p:ext uri="{BB962C8B-B14F-4D97-AF65-F5344CB8AC3E}">
        <p14:creationId xmlns:p14="http://schemas.microsoft.com/office/powerpoint/2010/main" val="1640567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biggest increase in</a:t>
            </a:r>
            <a:r>
              <a:rPr lang="en-US" baseline="0" dirty="0"/>
              <a:t> rate</a:t>
            </a:r>
            <a:r>
              <a:rPr lang="en-US" dirty="0"/>
              <a:t> was experienced by people age 50-64. Among these individuals, the highest incidence and mortality rates</a:t>
            </a:r>
            <a:r>
              <a:rPr lang="en-US" baseline="0" dirty="0"/>
              <a:t> were observed among blacks, followed by </a:t>
            </a:r>
            <a:r>
              <a:rPr lang="en-US" baseline="0" dirty="0" err="1"/>
              <a:t>hispanics</a:t>
            </a:r>
            <a:r>
              <a:rPr lang="en-US" baseline="0" dirty="0"/>
              <a:t>, </a:t>
            </a:r>
            <a:r>
              <a:rPr lang="en-US" baseline="0" dirty="0" err="1"/>
              <a:t>asians</a:t>
            </a:r>
            <a:r>
              <a:rPr lang="en-US" baseline="0" dirty="0"/>
              <a:t>, and lowest in whites. This is the first time, Hispanics have higher rates than Asians. </a:t>
            </a:r>
            <a:endParaRPr lang="en-US" dirty="0"/>
          </a:p>
        </p:txBody>
      </p:sp>
      <p:sp>
        <p:nvSpPr>
          <p:cNvPr id="4" name="Slide Number Placeholder 3"/>
          <p:cNvSpPr>
            <a:spLocks noGrp="1"/>
          </p:cNvSpPr>
          <p:nvPr>
            <p:ph type="sldNum" sz="quarter" idx="10"/>
          </p:nvPr>
        </p:nvSpPr>
        <p:spPr/>
        <p:txBody>
          <a:bodyPr/>
          <a:lstStyle/>
          <a:p>
            <a:fld id="{7B3EC75B-9678-41AB-817B-E3FDD1ADEF37}" type="slidenum">
              <a:rPr lang="en-US" smtClean="0"/>
              <a:t>36</a:t>
            </a:fld>
            <a:endParaRPr lang="en-US"/>
          </a:p>
        </p:txBody>
      </p:sp>
    </p:spTree>
    <p:extLst>
      <p:ext uri="{BB962C8B-B14F-4D97-AF65-F5344CB8AC3E}">
        <p14:creationId xmlns:p14="http://schemas.microsoft.com/office/powerpoint/2010/main" val="215633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5"/>
          <p:cNvSpPr>
            <a:spLocks noGrp="1" noChangeArrowheads="1"/>
          </p:cNvSpPr>
          <p:nvPr>
            <p:ph type="sldNum" sz="quarter" idx="5"/>
          </p:nvPr>
        </p:nvSpPr>
        <p:spPr>
          <a:noFill/>
        </p:spPr>
        <p:txBody>
          <a:bodyPr/>
          <a:lstStyle/>
          <a:p>
            <a:fld id="{A1380CC2-29D6-465B-97B3-28F36776D715}" type="slidenum">
              <a:rPr lang="en-US"/>
              <a:pPr/>
              <a:t>41</a:t>
            </a:fld>
            <a:endParaRPr lang="en-US" dirty="0"/>
          </a:p>
        </p:txBody>
      </p:sp>
      <p:sp>
        <p:nvSpPr>
          <p:cNvPr id="292867" name="Rectangle 2"/>
          <p:cNvSpPr>
            <a:spLocks noGrp="1" noRot="1" noChangeAspect="1" noChangeArrowheads="1" noTextEdit="1"/>
          </p:cNvSpPr>
          <p:nvPr>
            <p:ph type="sldImg"/>
          </p:nvPr>
        </p:nvSpPr>
        <p:spPr>
          <a:xfrm>
            <a:off x="381000" y="685800"/>
            <a:ext cx="6096000" cy="3429000"/>
          </a:xfrm>
          <a:ln/>
        </p:spPr>
      </p:sp>
      <p:sp>
        <p:nvSpPr>
          <p:cNvPr id="292868" name="Rectangle 3"/>
          <p:cNvSpPr>
            <a:spLocks noGrp="1" noChangeArrowheads="1"/>
          </p:cNvSpPr>
          <p:nvPr>
            <p:ph type="body" idx="1"/>
          </p:nvPr>
        </p:nvSpPr>
        <p:spPr>
          <a:xfrm>
            <a:off x="633070" y="4284636"/>
            <a:ext cx="5591861" cy="4116737"/>
          </a:xfrm>
          <a:noFill/>
          <a:ln/>
        </p:spPr>
        <p:txBody>
          <a:bodyPr/>
          <a:lstStyle/>
          <a:p>
            <a:r>
              <a:rPr lang="en-US" b="1" dirty="0">
                <a:latin typeface="Times New Roman" pitchFamily="18" charset="0"/>
                <a:cs typeface="Courier New" pitchFamily="49" charset="0"/>
              </a:rPr>
              <a:t>Slide 18</a:t>
            </a:r>
          </a:p>
          <a:p>
            <a:pPr eaLnBrk="1" hangingPunct="1">
              <a:spcBef>
                <a:spcPct val="0"/>
              </a:spcBef>
            </a:pPr>
            <a:r>
              <a:rPr lang="en-US" b="1" dirty="0">
                <a:latin typeface="Times New Roman" pitchFamily="18" charset="0"/>
              </a:rPr>
              <a:t>Regional Variations in HCC-related Mortality</a:t>
            </a:r>
          </a:p>
          <a:p>
            <a:r>
              <a:rPr lang="en-US" dirty="0">
                <a:latin typeface="Times New Roman" pitchFamily="18" charset="0"/>
                <a:cs typeface="Courier New" pitchFamily="49" charset="0"/>
              </a:rPr>
              <a:t>Color coded age-adjusted mortality rates (adjusted to </a:t>
            </a:r>
            <a:r>
              <a:rPr lang="en-US" b="1" dirty="0">
                <a:latin typeface="Times New Roman" pitchFamily="18" charset="0"/>
              </a:rPr>
              <a:t>1970 US Population)</a:t>
            </a:r>
            <a:r>
              <a:rPr lang="en-US" dirty="0">
                <a:latin typeface="Times New Roman" pitchFamily="18" charset="0"/>
                <a:cs typeface="Courier New" pitchFamily="49" charset="0"/>
              </a:rPr>
              <a:t> that show a South to North gradient in HCC incidence in the United States (Source: CDC Vital Statistics).  These differences are only partly explained by underlying rates of smoking, alcohol use, obesity, and diabetes. </a:t>
            </a:r>
          </a:p>
          <a:p>
            <a:endParaRPr lang="en-US" dirty="0">
              <a:latin typeface="Times New Roman" pitchFamily="18" charset="0"/>
              <a:cs typeface="Courier New" pitchFamily="49" charset="0"/>
            </a:endParaRPr>
          </a:p>
          <a:p>
            <a:r>
              <a:rPr lang="en-US" i="1" dirty="0">
                <a:latin typeface="Times New Roman" pitchFamily="18" charset="0"/>
                <a:cs typeface="Courier New" pitchFamily="49" charset="0"/>
              </a:rPr>
              <a:t>El-Serag HB.  Hepatocellular carcinoma: recent trends in the United States.</a:t>
            </a:r>
            <a:r>
              <a:rPr lang="en-US" i="1" dirty="0">
                <a:latin typeface="Times New Roman" pitchFamily="18" charset="0"/>
                <a:cs typeface="Times New Roman" pitchFamily="18" charset="0"/>
              </a:rPr>
              <a:t>Gastroenterology. 2004 Nov;127(5 Suppl 1):S27-34.</a:t>
            </a:r>
            <a:r>
              <a:rPr lang="en-US" i="1" dirty="0">
                <a:latin typeface="Times New Roman" pitchFamily="18" charset="0"/>
              </a:rPr>
              <a:t> </a:t>
            </a:r>
          </a:p>
          <a:p>
            <a:r>
              <a:rPr lang="en-US" i="1" dirty="0">
                <a:latin typeface="Times New Roman" pitchFamily="18" charset="0"/>
              </a:rPr>
              <a:t>Davila JA, Petersena NJ, Nelson HA, El-Serag HB. Geographic variation within the United States in the incidence of hepatocellular carcinoma. J Clin Epidemiol. 2003 May;56(5):487-93. </a:t>
            </a:r>
          </a:p>
        </p:txBody>
      </p:sp>
    </p:spTree>
    <p:extLst>
      <p:ext uri="{BB962C8B-B14F-4D97-AF65-F5344CB8AC3E}">
        <p14:creationId xmlns:p14="http://schemas.microsoft.com/office/powerpoint/2010/main" val="3701226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35301-6510-405D-AC9D-F35D9E0EDE6C}" type="slidenum">
              <a:rPr lang="en-US" smtClean="0"/>
              <a:t>44</a:t>
            </a:fld>
            <a:endParaRPr lang="en-US"/>
          </a:p>
        </p:txBody>
      </p:sp>
    </p:spTree>
    <p:extLst>
      <p:ext uri="{BB962C8B-B14F-4D97-AF65-F5344CB8AC3E}">
        <p14:creationId xmlns:p14="http://schemas.microsoft.com/office/powerpoint/2010/main" val="335968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a:t>
            </a:r>
            <a:r>
              <a:rPr lang="en-US" baseline="0" dirty="0"/>
              <a:t> </a:t>
            </a:r>
            <a:r>
              <a:rPr lang="en-US" baseline="0" dirty="0" err="1"/>
              <a:t>dec</a:t>
            </a:r>
            <a:r>
              <a:rPr lang="en-US" baseline="0" dirty="0"/>
              <a:t> 31, 2010</a:t>
            </a:r>
            <a:endParaRPr lang="en-US" dirty="0"/>
          </a:p>
        </p:txBody>
      </p:sp>
      <p:sp>
        <p:nvSpPr>
          <p:cNvPr id="4" name="Slide Number Placeholder 3"/>
          <p:cNvSpPr>
            <a:spLocks noGrp="1"/>
          </p:cNvSpPr>
          <p:nvPr>
            <p:ph type="sldNum" sz="quarter" idx="10"/>
          </p:nvPr>
        </p:nvSpPr>
        <p:spPr/>
        <p:txBody>
          <a:bodyPr/>
          <a:lstStyle/>
          <a:p>
            <a:fld id="{32208D92-A94D-4C0B-B658-4FA2F05FF342}" type="slidenum">
              <a:rPr lang="en-US" smtClean="0"/>
              <a:t>47</a:t>
            </a:fld>
            <a:endParaRPr lang="en-US"/>
          </a:p>
        </p:txBody>
      </p:sp>
    </p:spTree>
    <p:extLst>
      <p:ext uri="{BB962C8B-B14F-4D97-AF65-F5344CB8AC3E}">
        <p14:creationId xmlns:p14="http://schemas.microsoft.com/office/powerpoint/2010/main" val="82683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046361"/>
            <a:ext cx="6858000" cy="710040"/>
          </a:xfrm>
        </p:spPr>
        <p:txBody>
          <a:bodyPr lIns="0" tIns="0" rIns="0" bIns="0" anchor="t" anchorCtr="0"/>
          <a:lstStyle>
            <a:lvl1pPr>
              <a:defRPr sz="4000" b="0" i="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609600" y="4844800"/>
            <a:ext cx="6011333" cy="733322"/>
          </a:xfrm>
        </p:spPr>
        <p:txBody>
          <a:bodyPr lIns="0" bIns="0">
            <a:normAutofit/>
          </a:bodyPr>
          <a:lstStyle>
            <a:lvl1pPr marL="0" indent="0" algn="l">
              <a:buNone/>
              <a:defRPr sz="2667" b="0" i="1" cap="none" baseline="0">
                <a:solidFill>
                  <a:schemeClr val="bg1"/>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34145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93184" y="1583972"/>
            <a:ext cx="11104034" cy="47816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0"/>
          </p:nvPr>
        </p:nvSpPr>
        <p:spPr/>
        <p:txBody>
          <a:bodyPr/>
          <a:lstStyle/>
          <a:p>
            <a:fld id="{B2A40465-AB9D-4DEF-821D-BEB3B88ABCA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9272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3184" y="1583972"/>
            <a:ext cx="5309306" cy="4780251"/>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9404" y="1583972"/>
            <a:ext cx="5227814" cy="4788718"/>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10"/>
          </p:nvPr>
        </p:nvSpPr>
        <p:spPr/>
        <p:txBody>
          <a:bodyPr/>
          <a:lstStyle/>
          <a:p>
            <a:fld id="{B2A40465-AB9D-4DEF-821D-BEB3B88ABCA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80449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p:cNvSpPr>
            <a:spLocks noGrp="1"/>
          </p:cNvSpPr>
          <p:nvPr>
            <p:ph type="sldNum" sz="quarter" idx="10"/>
          </p:nvPr>
        </p:nvSpPr>
        <p:spPr/>
        <p:txBody>
          <a:bodyPr/>
          <a:lstStyle/>
          <a:p>
            <a:fld id="{B2A40465-AB9D-4DEF-821D-BEB3B88ABCA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43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93889" y="3220509"/>
            <a:ext cx="9861551" cy="1158876"/>
          </a:xfrm>
        </p:spPr>
        <p:txBody>
          <a:bodyPr lIns="0" tIns="0" rIns="0" bIns="0" anchor="t" anchorCtr="0">
            <a:noAutofit/>
          </a:bodyPr>
          <a:lstStyle>
            <a:lvl1pPr marL="0" indent="0" algn="l">
              <a:buNone/>
              <a:defRPr sz="4000">
                <a:solidFill>
                  <a:schemeClr val="bg1"/>
                </a:solidFill>
              </a:defRPr>
            </a:lvl1pPr>
            <a:lvl2pPr marL="507995" indent="0" algn="l">
              <a:buNone/>
              <a:defRPr/>
            </a:lvl2pPr>
            <a:lvl3pPr marL="1015990" indent="0" algn="l">
              <a:buNone/>
              <a:defRPr/>
            </a:lvl3pPr>
            <a:lvl4pPr marL="1523985" indent="0" algn="l">
              <a:buNone/>
              <a:defRPr/>
            </a:lvl4pPr>
            <a:lvl5pPr marL="2031980" indent="0" algn="l">
              <a:buNone/>
              <a:defRPr/>
            </a:lvl5pPr>
          </a:lstStyle>
          <a:p>
            <a:pPr lvl="0"/>
            <a:r>
              <a:rPr lang="en-US" dirty="0"/>
              <a:t>Section Divider</a:t>
            </a:r>
          </a:p>
        </p:txBody>
      </p:sp>
    </p:spTree>
    <p:extLst>
      <p:ext uri="{BB962C8B-B14F-4D97-AF65-F5344CB8AC3E}">
        <p14:creationId xmlns:p14="http://schemas.microsoft.com/office/powerpoint/2010/main" val="174018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ack Cover/Last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560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F7B2EFB6-0B55-4252-AB25-9E04D94ED68A}" type="slidenum">
              <a:rPr lang="en-US"/>
              <a:pPr/>
              <a:t>‹#›</a:t>
            </a:fld>
            <a:endParaRPr lang="en-US"/>
          </a:p>
        </p:txBody>
      </p:sp>
    </p:spTree>
    <p:extLst>
      <p:ext uri="{BB962C8B-B14F-4D97-AF65-F5344CB8AC3E}">
        <p14:creationId xmlns:p14="http://schemas.microsoft.com/office/powerpoint/2010/main" val="172234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5949CBC5-2267-425D-AAE8-328EA6388926}" type="datetimeFigureOut">
              <a:rPr lang="en-US" smtClean="0"/>
              <a:t>10/4/2016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E71D52C-80BA-4692-BE64-467766B2CF47}" type="slidenum">
              <a:rPr lang="en-US" smtClean="0"/>
              <a:t>‹#›</a:t>
            </a:fld>
            <a:endParaRPr lang="en-US"/>
          </a:p>
        </p:txBody>
      </p:sp>
    </p:spTree>
    <p:extLst>
      <p:ext uri="{BB962C8B-B14F-4D97-AF65-F5344CB8AC3E}">
        <p14:creationId xmlns:p14="http://schemas.microsoft.com/office/powerpoint/2010/main" val="79232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889" y="261055"/>
            <a:ext cx="11205633" cy="440267"/>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97416" y="1583972"/>
            <a:ext cx="11191876" cy="4998156"/>
          </a:xfrm>
          <a:prstGeom prst="rect">
            <a:avLst/>
          </a:prstGeom>
        </p:spPr>
        <p:txBody>
          <a:bodyPr vert="horz" lIns="0" tIns="45720" rIns="9144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p:cNvSpPr>
            <a:spLocks noGrp="1"/>
          </p:cNvSpPr>
          <p:nvPr>
            <p:ph type="sldNum" sz="quarter" idx="4"/>
          </p:nvPr>
        </p:nvSpPr>
        <p:spPr>
          <a:xfrm>
            <a:off x="493184" y="6371848"/>
            <a:ext cx="1178300" cy="365126"/>
          </a:xfrm>
          <a:prstGeom prst="rect">
            <a:avLst/>
          </a:prstGeom>
        </p:spPr>
        <p:txBody>
          <a:bodyPr vert="horz" lIns="91440" tIns="45720" rIns="91440" bIns="45720" rtlCol="0" anchor="ctr"/>
          <a:lstStyle>
            <a:lvl1pPr algn="l">
              <a:defRPr sz="1333">
                <a:solidFill>
                  <a:schemeClr val="tx1"/>
                </a:solidFill>
              </a:defRPr>
            </a:lvl1pPr>
          </a:lstStyle>
          <a:p>
            <a:fld id="{B2A40465-AB9D-4DEF-821D-BEB3B88ABCAB}"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883826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1015990" rtl="0" eaLnBrk="1" latinLnBrk="0" hangingPunct="1">
        <a:spcBef>
          <a:spcPct val="0"/>
        </a:spcBef>
        <a:buNone/>
        <a:defRPr sz="2222" b="0" i="0" kern="1200" baseline="0">
          <a:solidFill>
            <a:schemeClr val="bg1"/>
          </a:solidFill>
          <a:latin typeface="+mj-lt"/>
          <a:ea typeface="+mj-ea"/>
          <a:cs typeface="+mj-cs"/>
        </a:defRPr>
      </a:lvl1pPr>
    </p:titleStyle>
    <p:bodyStyle>
      <a:lvl1pPr marL="312206" indent="-312206" algn="l" defTabSz="1015990" rtl="0" eaLnBrk="1" latinLnBrk="0" hangingPunct="1">
        <a:spcBef>
          <a:spcPts val="1333"/>
        </a:spcBef>
        <a:buClr>
          <a:schemeClr val="accent3"/>
        </a:buClr>
        <a:buFont typeface="Calibri" panose="020F050202020403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Calibri" panose="020F050202020403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Calibri" panose="020F050202020403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046361"/>
            <a:ext cx="6858000" cy="2161934"/>
          </a:xfrm>
        </p:spPr>
        <p:txBody>
          <a:bodyPr/>
          <a:lstStyle/>
          <a:p>
            <a:r>
              <a:rPr lang="en-US" dirty="0"/>
              <a:t>Fatty Liver and Liver Cancer</a:t>
            </a:r>
            <a:br>
              <a:rPr lang="en-US" dirty="0"/>
            </a:br>
            <a:r>
              <a:rPr lang="en-US" dirty="0"/>
              <a:t>In the Hispanic Community</a:t>
            </a:r>
            <a:br>
              <a:rPr lang="en-US" dirty="0"/>
            </a:br>
            <a:endParaRPr lang="en-US" dirty="0"/>
          </a:p>
        </p:txBody>
      </p:sp>
    </p:spTree>
    <p:extLst>
      <p:ext uri="{BB962C8B-B14F-4D97-AF65-F5344CB8AC3E}">
        <p14:creationId xmlns:p14="http://schemas.microsoft.com/office/powerpoint/2010/main" val="2312055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66983" y="1459525"/>
            <a:ext cx="10039926" cy="2308324"/>
          </a:xfrm>
          <a:prstGeom prst="rect">
            <a:avLst/>
          </a:prstGeom>
        </p:spPr>
        <p:txBody>
          <a:bodyPr wrap="square">
            <a:spAutoFit/>
          </a:bodyPr>
          <a:lstStyle/>
          <a:p>
            <a:endParaRPr lang="en-US" sz="2800" b="1" i="0" u="none" strike="noStrike" baseline="0" dirty="0">
              <a:solidFill>
                <a:srgbClr val="C00000"/>
              </a:solidFill>
              <a:latin typeface="FreeSerif-Identity-H"/>
            </a:endParaRPr>
          </a:p>
          <a:p>
            <a:endParaRPr lang="en-US" sz="2800" b="1" dirty="0">
              <a:solidFill>
                <a:srgbClr val="C00000"/>
              </a:solidFill>
              <a:latin typeface="FreeSerif-Identity-H"/>
            </a:endParaRPr>
          </a:p>
          <a:p>
            <a:r>
              <a:rPr lang="en-US" sz="2800" b="1" i="0" u="none" strike="noStrike" baseline="0" dirty="0">
                <a:solidFill>
                  <a:srgbClr val="C00000"/>
                </a:solidFill>
                <a:latin typeface="FreeSerif-Identity-H"/>
              </a:rPr>
              <a:t>2010:  </a:t>
            </a:r>
            <a:r>
              <a:rPr lang="en-US" sz="2800" b="0" i="0" u="none" strike="noStrike" baseline="0" dirty="0">
                <a:solidFill>
                  <a:srgbClr val="000000"/>
                </a:solidFill>
                <a:latin typeface="FreeSerif-Identity-H"/>
              </a:rPr>
              <a:t> </a:t>
            </a:r>
            <a:r>
              <a:rPr lang="en-US" sz="2800" b="1" i="0" u="none" strike="noStrike" baseline="0" dirty="0">
                <a:solidFill>
                  <a:srgbClr val="C00000"/>
                </a:solidFill>
                <a:latin typeface="FreeSerif-Identity-H"/>
              </a:rPr>
              <a:t>45%</a:t>
            </a:r>
            <a:r>
              <a:rPr lang="en-US" sz="2800" b="0" i="0" u="none" strike="noStrike" baseline="0" dirty="0">
                <a:solidFill>
                  <a:srgbClr val="000000"/>
                </a:solidFill>
                <a:latin typeface="FreeSerif-Identity-H"/>
              </a:rPr>
              <a:t> of Texas residents had </a:t>
            </a:r>
            <a:r>
              <a:rPr lang="en-US" sz="2800" b="1" i="0" u="none" strike="noStrike" baseline="0" dirty="0">
                <a:solidFill>
                  <a:srgbClr val="C00000"/>
                </a:solidFill>
                <a:latin typeface="FreeSerif-Identity-H"/>
              </a:rPr>
              <a:t>Hispanic ancestry</a:t>
            </a:r>
            <a:endParaRPr lang="en-US" sz="2800" b="0" i="0" u="none" strike="noStrike" baseline="0" dirty="0">
              <a:solidFill>
                <a:srgbClr val="000000"/>
              </a:solidFill>
              <a:latin typeface="FreeSerif-Identity-H"/>
            </a:endParaRPr>
          </a:p>
          <a:p>
            <a:r>
              <a:rPr lang="en-US" sz="2800" b="0" i="0" u="none" strike="noStrike" baseline="0" dirty="0">
                <a:solidFill>
                  <a:srgbClr val="000000"/>
                </a:solidFill>
                <a:latin typeface="FreeSerif-Identity-H"/>
              </a:rPr>
              <a:t>recent immigrants from Mexico, </a:t>
            </a:r>
            <a:r>
              <a:rPr lang="en-US" sz="2800" b="0" i="0" u="none" strike="noStrike" baseline="0" dirty="0">
                <a:solidFill>
                  <a:srgbClr val="450000"/>
                </a:solidFill>
                <a:latin typeface="FreeSerif-Identity-H"/>
              </a:rPr>
              <a:t>Central America</a:t>
            </a:r>
            <a:r>
              <a:rPr lang="en-US" sz="2800" b="0" i="0" u="none" strike="noStrike" baseline="0" dirty="0">
                <a:solidFill>
                  <a:srgbClr val="000000"/>
                </a:solidFill>
                <a:latin typeface="FreeSerif-Identity-H"/>
              </a:rPr>
              <a:t>, and </a:t>
            </a:r>
            <a:r>
              <a:rPr lang="en-US" sz="2800" b="0" i="0" u="none" strike="noStrike" baseline="0" dirty="0">
                <a:solidFill>
                  <a:srgbClr val="450000"/>
                </a:solidFill>
                <a:latin typeface="FreeSerif-Identity-H"/>
              </a:rPr>
              <a:t>South America</a:t>
            </a:r>
            <a:r>
              <a:rPr lang="en-US" sz="2800" b="0" i="0" u="none" strike="noStrike" baseline="0" dirty="0">
                <a:solidFill>
                  <a:srgbClr val="000000"/>
                </a:solidFill>
                <a:latin typeface="FreeSerif-Identity-H"/>
              </a:rPr>
              <a:t>, as well as </a:t>
            </a:r>
            <a:r>
              <a:rPr lang="en-US" sz="3200" b="0" i="0" u="sng" strike="noStrike" baseline="0" dirty="0">
                <a:solidFill>
                  <a:schemeClr val="accent6">
                    <a:lumMod val="50000"/>
                  </a:schemeClr>
                </a:solidFill>
                <a:latin typeface="FreeSerif-Identity-H"/>
              </a:rPr>
              <a:t>Tejanos</a:t>
            </a:r>
            <a:endParaRPr lang="en-US" sz="3200" u="sng" dirty="0">
              <a:solidFill>
                <a:schemeClr val="accent6">
                  <a:lumMod val="50000"/>
                </a:schemeClr>
              </a:solidFill>
            </a:endParaRPr>
          </a:p>
        </p:txBody>
      </p:sp>
      <p:sp>
        <p:nvSpPr>
          <p:cNvPr id="3" name="TextBox 2"/>
          <p:cNvSpPr txBox="1"/>
          <p:nvPr/>
        </p:nvSpPr>
        <p:spPr>
          <a:xfrm>
            <a:off x="1246909" y="305104"/>
            <a:ext cx="3075709" cy="646331"/>
          </a:xfrm>
          <a:prstGeom prst="rect">
            <a:avLst/>
          </a:prstGeom>
          <a:noFill/>
        </p:spPr>
        <p:txBody>
          <a:bodyPr wrap="square" rtlCol="0">
            <a:spAutoFit/>
          </a:bodyPr>
          <a:lstStyle/>
          <a:p>
            <a:r>
              <a:rPr lang="en-US" sz="3600" b="1" dirty="0"/>
              <a:t>TEXAS:</a:t>
            </a:r>
          </a:p>
        </p:txBody>
      </p:sp>
      <p:sp>
        <p:nvSpPr>
          <p:cNvPr id="4" name="Rectangle 3"/>
          <p:cNvSpPr/>
          <p:nvPr/>
        </p:nvSpPr>
        <p:spPr>
          <a:xfrm>
            <a:off x="1086488" y="4275939"/>
            <a:ext cx="9762835" cy="1200329"/>
          </a:xfrm>
          <a:prstGeom prst="rect">
            <a:avLst/>
          </a:prstGeom>
        </p:spPr>
        <p:txBody>
          <a:bodyPr wrap="square">
            <a:spAutoFit/>
          </a:bodyPr>
          <a:lstStyle/>
          <a:p>
            <a:pPr marL="285750" indent="-285750">
              <a:buFont typeface="Wingdings" panose="05000000000000000000" pitchFamily="2" charset="2"/>
              <a:buChar char="ü"/>
            </a:pPr>
            <a:r>
              <a:rPr lang="en-US" sz="2400" b="1" i="0" u="none" strike="noStrike" baseline="0" dirty="0">
                <a:solidFill>
                  <a:srgbClr val="C00000"/>
                </a:solidFill>
                <a:latin typeface="FreeSerif-Identity-H"/>
              </a:rPr>
              <a:t>2007:  </a:t>
            </a:r>
            <a:r>
              <a:rPr lang="en-US" sz="2400" b="0" i="0" u="none" strike="noStrike" baseline="0" dirty="0">
                <a:latin typeface="FreeSerif-Identity-H"/>
              </a:rPr>
              <a:t>the first time since the early nineteenth century</a:t>
            </a:r>
          </a:p>
          <a:p>
            <a:r>
              <a:rPr lang="en-US" sz="2400" b="0" i="0" u="none" strike="noStrike" baseline="0" dirty="0">
                <a:latin typeface="FreeSerif-Identity-H"/>
              </a:rPr>
              <a:t>           Hispanics accounted for </a:t>
            </a:r>
            <a:r>
              <a:rPr lang="en-US" sz="2400" b="1" i="0" u="none" strike="noStrike" baseline="0" dirty="0">
                <a:solidFill>
                  <a:srgbClr val="C00000"/>
                </a:solidFill>
                <a:latin typeface="FreeSerif-Identity-H"/>
              </a:rPr>
              <a:t>more than half of all births (50.2%)</a:t>
            </a:r>
          </a:p>
          <a:p>
            <a:r>
              <a:rPr lang="en-US" sz="2400" b="0" i="0" u="none" strike="noStrike" baseline="0" dirty="0">
                <a:latin typeface="FreeSerif-Identity-H"/>
              </a:rPr>
              <a:t>           while non-Hispanic whites accounted for just 34%.</a:t>
            </a:r>
          </a:p>
        </p:txBody>
      </p:sp>
    </p:spTree>
    <p:extLst>
      <p:ext uri="{BB962C8B-B14F-4D97-AF65-F5344CB8AC3E}">
        <p14:creationId xmlns:p14="http://schemas.microsoft.com/office/powerpoint/2010/main" val="292655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Liver Disease in the Hispanic Population of the US</a:t>
            </a:r>
          </a:p>
        </p:txBody>
      </p:sp>
      <p:sp>
        <p:nvSpPr>
          <p:cNvPr id="3" name="Content Placeholder 2"/>
          <p:cNvSpPr>
            <a:spLocks noGrp="1"/>
          </p:cNvSpPr>
          <p:nvPr>
            <p:ph idx="1"/>
          </p:nvPr>
        </p:nvSpPr>
        <p:spPr/>
        <p:txBody>
          <a:bodyPr>
            <a:normAutofit fontScale="62500" lnSpcReduction="20000"/>
          </a:bodyPr>
          <a:lstStyle/>
          <a:p>
            <a:pPr marL="0" indent="0">
              <a:buNone/>
            </a:pPr>
            <a:endParaRPr lang="en-US" sz="3000" b="1" dirty="0"/>
          </a:p>
          <a:p>
            <a:pPr marL="0" indent="0">
              <a:buNone/>
            </a:pPr>
            <a:r>
              <a:rPr lang="en-US" sz="3000" b="1" dirty="0"/>
              <a:t>Hispanic population: </a:t>
            </a:r>
            <a:r>
              <a:rPr lang="en-US" sz="3000" b="1" dirty="0">
                <a:solidFill>
                  <a:srgbClr val="C00000"/>
                </a:solidFill>
              </a:rPr>
              <a:t>15% of the US population - 30% by 2050</a:t>
            </a:r>
          </a:p>
          <a:p>
            <a:endParaRPr lang="en-US" dirty="0"/>
          </a:p>
          <a:p>
            <a:r>
              <a:rPr lang="en-US" b="1" dirty="0"/>
              <a:t>Mexican American’s: </a:t>
            </a:r>
            <a:r>
              <a:rPr lang="en-US" b="1" u="sng" dirty="0">
                <a:solidFill>
                  <a:srgbClr val="C00000"/>
                </a:solidFill>
              </a:rPr>
              <a:t>65%</a:t>
            </a:r>
          </a:p>
          <a:p>
            <a:r>
              <a:rPr lang="en-US" dirty="0"/>
              <a:t>Central and South Americans: 17.4%</a:t>
            </a:r>
          </a:p>
          <a:p>
            <a:r>
              <a:rPr lang="en-US" dirty="0"/>
              <a:t>Puerto Rican: 8.6%</a:t>
            </a:r>
          </a:p>
          <a:p>
            <a:r>
              <a:rPr lang="en-US" dirty="0"/>
              <a:t>Cuban: 4%</a:t>
            </a:r>
          </a:p>
          <a:p>
            <a:pPr>
              <a:buFont typeface="Wingdings" panose="05000000000000000000" pitchFamily="2" charset="2"/>
              <a:buChar char="Ø"/>
            </a:pPr>
            <a:endParaRPr lang="en-US" b="1" dirty="0"/>
          </a:p>
          <a:p>
            <a:pPr>
              <a:buFont typeface="Wingdings" panose="05000000000000000000" pitchFamily="2" charset="2"/>
              <a:buChar char="Ø"/>
            </a:pPr>
            <a:r>
              <a:rPr lang="en-US" b="1" dirty="0"/>
              <a:t>Less than one third living in the United States are immigrants</a:t>
            </a:r>
          </a:p>
          <a:p>
            <a:pPr>
              <a:buFont typeface="Wingdings" panose="05000000000000000000" pitchFamily="2" charset="2"/>
              <a:buChar char="Ø"/>
            </a:pPr>
            <a:r>
              <a:rPr lang="en-US" b="1" dirty="0">
                <a:solidFill>
                  <a:srgbClr val="C00000"/>
                </a:solidFill>
              </a:rPr>
              <a:t>“the Hispanic paradox” </a:t>
            </a:r>
            <a:r>
              <a:rPr lang="en-US" b="1" dirty="0"/>
              <a:t>socioeconomic status equal to African-American but life expectancy 3 years greater than non-Hispanic white people</a:t>
            </a:r>
          </a:p>
        </p:txBody>
      </p:sp>
    </p:spTree>
    <p:extLst>
      <p:ext uri="{BB962C8B-B14F-4D97-AF65-F5344CB8AC3E}">
        <p14:creationId xmlns:p14="http://schemas.microsoft.com/office/powerpoint/2010/main" val="1596006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Chronic Liver Disease in the Hispanic Population of the US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endParaRPr lang="en-US" sz="3200" b="1" u="sng" dirty="0">
              <a:solidFill>
                <a:srgbClr val="C00000"/>
              </a:solidFill>
            </a:endParaRPr>
          </a:p>
          <a:p>
            <a:pPr marL="0" indent="0">
              <a:buNone/>
            </a:pPr>
            <a:r>
              <a:rPr lang="en-US" sz="3200" b="1" u="sng" dirty="0">
                <a:solidFill>
                  <a:srgbClr val="C00000"/>
                </a:solidFill>
              </a:rPr>
              <a:t>6 </a:t>
            </a:r>
            <a:r>
              <a:rPr lang="en-US" sz="3200" b="1" u="sng" dirty="0" err="1">
                <a:solidFill>
                  <a:srgbClr val="C00000"/>
                </a:solidFill>
              </a:rPr>
              <a:t>th</a:t>
            </a:r>
            <a:r>
              <a:rPr lang="en-US" sz="3200" b="1" u="sng" dirty="0">
                <a:solidFill>
                  <a:srgbClr val="C00000"/>
                </a:solidFill>
              </a:rPr>
              <a:t> </a:t>
            </a:r>
            <a:r>
              <a:rPr lang="en-US" sz="3200" b="1" dirty="0"/>
              <a:t>most common cause of death Hispanic population</a:t>
            </a:r>
          </a:p>
          <a:p>
            <a:pPr marL="0" indent="0">
              <a:buNone/>
            </a:pPr>
            <a:r>
              <a:rPr lang="en-US" sz="1600" b="1" dirty="0"/>
              <a:t>(Not included in the 10 most frequent cause of mortality and non-Hispanic whites and African-American populations)</a:t>
            </a:r>
          </a:p>
          <a:p>
            <a:endParaRPr lang="en-US" b="1" dirty="0"/>
          </a:p>
          <a:p>
            <a:pPr>
              <a:buFont typeface="Wingdings" panose="05000000000000000000" pitchFamily="2" charset="2"/>
              <a:buChar char="ü"/>
            </a:pPr>
            <a:r>
              <a:rPr lang="en-US" b="1" dirty="0">
                <a:solidFill>
                  <a:srgbClr val="C00000"/>
                </a:solidFill>
              </a:rPr>
              <a:t>Mortality</a:t>
            </a:r>
            <a:r>
              <a:rPr lang="en-US" b="1" dirty="0"/>
              <a:t> from chronic liver disease: </a:t>
            </a:r>
            <a:r>
              <a:rPr lang="en-US" b="1" dirty="0">
                <a:solidFill>
                  <a:srgbClr val="C00000"/>
                </a:solidFill>
              </a:rPr>
              <a:t>50% higher </a:t>
            </a:r>
            <a:r>
              <a:rPr lang="en-US" b="1" dirty="0"/>
              <a:t>than non-Hispanic whites</a:t>
            </a:r>
          </a:p>
          <a:p>
            <a:pPr marL="0" indent="0">
              <a:buNone/>
            </a:pPr>
            <a:r>
              <a:rPr lang="en-US" sz="2000" b="1" dirty="0"/>
              <a:t>                                                </a:t>
            </a:r>
            <a:r>
              <a:rPr lang="en-US" b="1" u="sng" dirty="0">
                <a:solidFill>
                  <a:srgbClr val="C00000"/>
                </a:solidFill>
              </a:rPr>
              <a:t>13.7 per 100,000</a:t>
            </a:r>
          </a:p>
          <a:p>
            <a:pPr marL="0" indent="0">
              <a:buNone/>
            </a:pPr>
            <a:r>
              <a:rPr lang="en-US" sz="2000" b="1" dirty="0"/>
              <a:t>                                                   Non-Hispanic whites: 9.2 per 100,000</a:t>
            </a:r>
          </a:p>
          <a:p>
            <a:pPr marL="0" indent="0">
              <a:buNone/>
            </a:pPr>
            <a:r>
              <a:rPr lang="en-US" sz="2000" b="1" dirty="0"/>
              <a:t>                                                   African-Americans: 7.5 per 100,000</a:t>
            </a:r>
          </a:p>
          <a:p>
            <a:pPr>
              <a:buFont typeface="Wingdings" panose="05000000000000000000" pitchFamily="2" charset="2"/>
              <a:buChar char="ü"/>
            </a:pPr>
            <a:endParaRPr lang="en-US" b="1" dirty="0"/>
          </a:p>
          <a:p>
            <a:pPr>
              <a:buFont typeface="Wingdings" panose="05000000000000000000" pitchFamily="2" charset="2"/>
              <a:buChar char="ü"/>
            </a:pPr>
            <a:r>
              <a:rPr lang="en-US" b="1" dirty="0"/>
              <a:t>In the last decade deaths from chronic liver disease disease declined in all populations except the Hispanic populations</a:t>
            </a:r>
          </a:p>
        </p:txBody>
      </p:sp>
    </p:spTree>
    <p:extLst>
      <p:ext uri="{BB962C8B-B14F-4D97-AF65-F5344CB8AC3E}">
        <p14:creationId xmlns:p14="http://schemas.microsoft.com/office/powerpoint/2010/main" val="1508205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4" name="Picture 6" descr="diabetesart"/>
          <p:cNvPicPr>
            <a:picLocks noChangeAspect="1" noChangeArrowheads="1"/>
          </p:cNvPicPr>
          <p:nvPr/>
        </p:nvPicPr>
        <p:blipFill>
          <a:blip r:embed="rId3" cstate="print"/>
          <a:srcRect/>
          <a:stretch>
            <a:fillRect/>
          </a:stretch>
        </p:blipFill>
        <p:spPr bwMode="auto">
          <a:xfrm>
            <a:off x="1905000" y="2362201"/>
            <a:ext cx="5029200" cy="3408363"/>
          </a:xfrm>
          <a:prstGeom prst="rect">
            <a:avLst/>
          </a:prstGeom>
          <a:noFill/>
          <a:ln w="9525">
            <a:noFill/>
            <a:miter lim="800000"/>
            <a:headEnd/>
            <a:tailEnd/>
          </a:ln>
        </p:spPr>
      </p:pic>
      <p:pic>
        <p:nvPicPr>
          <p:cNvPr id="53255" name="Picture 7" descr="Untitled_032-small"/>
          <p:cNvPicPr>
            <a:picLocks noChangeAspect="1" noChangeArrowheads="1"/>
          </p:cNvPicPr>
          <p:nvPr/>
        </p:nvPicPr>
        <p:blipFill>
          <a:blip r:embed="rId4" cstate="print"/>
          <a:srcRect l="23703" t="1250" r="27408" b="3751"/>
          <a:stretch>
            <a:fillRect/>
          </a:stretch>
        </p:blipFill>
        <p:spPr bwMode="auto">
          <a:xfrm>
            <a:off x="7086600" y="1905000"/>
            <a:ext cx="3221038" cy="4171950"/>
          </a:xfrm>
          <a:prstGeom prst="rect">
            <a:avLst/>
          </a:prstGeom>
          <a:noFill/>
        </p:spPr>
      </p:pic>
      <p:sp>
        <p:nvSpPr>
          <p:cNvPr id="53256" name="Rectangle 8"/>
          <p:cNvSpPr>
            <a:spLocks noGrp="1" noChangeArrowheads="1"/>
          </p:cNvSpPr>
          <p:nvPr>
            <p:ph type="title"/>
          </p:nvPr>
        </p:nvSpPr>
        <p:spPr/>
        <p:txBody>
          <a:bodyPr/>
          <a:lstStyle/>
          <a:p>
            <a:r>
              <a:rPr lang="en-US" b="1" u="sng" dirty="0">
                <a:solidFill>
                  <a:srgbClr val="C00000"/>
                </a:solidFill>
              </a:rPr>
              <a:t>FATTY LIVER</a:t>
            </a:r>
            <a:r>
              <a:rPr lang="en-US" b="1" dirty="0"/>
              <a:t>    Chronic Disease Epidemic</a:t>
            </a:r>
          </a:p>
        </p:txBody>
      </p:sp>
    </p:spTree>
    <p:extLst>
      <p:ext uri="{BB962C8B-B14F-4D97-AF65-F5344CB8AC3E}">
        <p14:creationId xmlns:p14="http://schemas.microsoft.com/office/powerpoint/2010/main" val="197932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nvSpPr>
        <p:spPr bwMode="auto">
          <a:xfrm>
            <a:off x="2590800" y="228601"/>
            <a:ext cx="7239000" cy="555625"/>
          </a:xfrm>
          <a:prstGeom prst="rect">
            <a:avLst/>
          </a:prstGeom>
          <a:solidFill>
            <a:schemeClr val="tx1"/>
          </a:solidFill>
          <a:ln w="9525">
            <a:solidFill>
              <a:schemeClr val="accent2">
                <a:lumMod val="75000"/>
              </a:schemeClr>
            </a:solidFill>
            <a:miter lim="800000"/>
            <a:headEnd/>
            <a:tailEnd/>
          </a:ln>
          <a:effectLst/>
        </p:spPr>
        <p:txBody>
          <a:bodyPr anchor="ctr"/>
          <a:lstStyle/>
          <a:p>
            <a:pPr algn="ctr"/>
            <a:r>
              <a:rPr lang="en-US" sz="2000" b="1" dirty="0">
                <a:solidFill>
                  <a:schemeClr val="bg1"/>
                </a:solidFill>
                <a:latin typeface="Arial" pitchFamily="34" charset="0"/>
              </a:rPr>
              <a:t>Age-adjusted Percentage of U.S. Adults Who Were Obese or Who Had Diagnosed Diabetes</a:t>
            </a:r>
            <a:r>
              <a:rPr lang="en-US" sz="2200" b="1" dirty="0">
                <a:solidFill>
                  <a:schemeClr val="bg1"/>
                </a:solidFill>
                <a:latin typeface="Arial" pitchFamily="34" charset="0"/>
              </a:rPr>
              <a:t> </a:t>
            </a:r>
          </a:p>
        </p:txBody>
      </p:sp>
      <p:sp>
        <p:nvSpPr>
          <p:cNvPr id="221187" name="Text Box 3"/>
          <p:cNvSpPr txBox="1">
            <a:spLocks noChangeArrowheads="1"/>
          </p:cNvSpPr>
          <p:nvPr/>
        </p:nvSpPr>
        <p:spPr bwMode="auto">
          <a:xfrm>
            <a:off x="1170678" y="1186723"/>
            <a:ext cx="2565126" cy="338554"/>
          </a:xfrm>
          <a:prstGeom prst="rect">
            <a:avLst/>
          </a:prstGeom>
          <a:noFill/>
          <a:ln w="9525">
            <a:noFill/>
            <a:miter lim="800000"/>
            <a:headEnd/>
            <a:tailEnd/>
          </a:ln>
          <a:effectLst/>
        </p:spPr>
        <p:txBody>
          <a:bodyPr wrap="none">
            <a:spAutoFit/>
          </a:bodyPr>
          <a:lstStyle/>
          <a:p>
            <a:r>
              <a:rPr lang="en-US" sz="1600" b="1" u="sng" dirty="0">
                <a:latin typeface="Arial" pitchFamily="34" charset="0"/>
              </a:rPr>
              <a:t>Obesity (BMI ≥30 kg/m</a:t>
            </a:r>
            <a:r>
              <a:rPr lang="en-US" sz="1600" b="1" u="sng" baseline="30000" dirty="0">
                <a:latin typeface="Arial" pitchFamily="34" charset="0"/>
              </a:rPr>
              <a:t>2</a:t>
            </a:r>
            <a:r>
              <a:rPr lang="en-US" sz="1600" b="1" u="sng" dirty="0">
                <a:latin typeface="Arial" pitchFamily="34" charset="0"/>
              </a:rPr>
              <a:t>)</a:t>
            </a:r>
          </a:p>
        </p:txBody>
      </p:sp>
      <p:sp>
        <p:nvSpPr>
          <p:cNvPr id="221188" name="Text Box 4"/>
          <p:cNvSpPr txBox="1">
            <a:spLocks noChangeArrowheads="1"/>
          </p:cNvSpPr>
          <p:nvPr/>
        </p:nvSpPr>
        <p:spPr bwMode="auto">
          <a:xfrm>
            <a:off x="1760539" y="3695700"/>
            <a:ext cx="1030287" cy="336550"/>
          </a:xfrm>
          <a:prstGeom prst="rect">
            <a:avLst/>
          </a:prstGeom>
          <a:noFill/>
          <a:ln w="9525">
            <a:noFill/>
            <a:miter lim="800000"/>
            <a:headEnd/>
            <a:tailEnd/>
          </a:ln>
          <a:effectLst/>
        </p:spPr>
        <p:txBody>
          <a:bodyPr wrap="none">
            <a:spAutoFit/>
          </a:bodyPr>
          <a:lstStyle/>
          <a:p>
            <a:r>
              <a:rPr lang="en-US" sz="1600" b="1" u="sng">
                <a:solidFill>
                  <a:schemeClr val="bg1"/>
                </a:solidFill>
                <a:latin typeface="Arial" pitchFamily="34" charset="0"/>
              </a:rPr>
              <a:t>Diabetes</a:t>
            </a:r>
          </a:p>
        </p:txBody>
      </p:sp>
      <p:grpSp>
        <p:nvGrpSpPr>
          <p:cNvPr id="2" name="Group 5"/>
          <p:cNvGrpSpPr>
            <a:grpSpLocks/>
          </p:cNvGrpSpPr>
          <p:nvPr/>
        </p:nvGrpSpPr>
        <p:grpSpPr bwMode="auto">
          <a:xfrm>
            <a:off x="2343150" y="1483894"/>
            <a:ext cx="2209800" cy="1981200"/>
            <a:chOff x="516" y="912"/>
            <a:chExt cx="1392" cy="1248"/>
          </a:xfrm>
        </p:grpSpPr>
        <p:grpSp>
          <p:nvGrpSpPr>
            <p:cNvPr id="3" name="Group 6"/>
            <p:cNvGrpSpPr>
              <a:grpSpLocks noChangeAspect="1"/>
            </p:cNvGrpSpPr>
            <p:nvPr/>
          </p:nvGrpSpPr>
          <p:grpSpPr bwMode="auto">
            <a:xfrm>
              <a:off x="516" y="980"/>
              <a:ext cx="1392" cy="1180"/>
              <a:chOff x="432" y="720"/>
              <a:chExt cx="2160" cy="1632"/>
            </a:xfrm>
          </p:grpSpPr>
          <p:sp>
            <p:nvSpPr>
              <p:cNvPr id="221191" name="AutoShape 7"/>
              <p:cNvSpPr>
                <a:spLocks noChangeAspect="1" noChangeArrowheads="1"/>
              </p:cNvSpPr>
              <p:nvPr/>
            </p:nvSpPr>
            <p:spPr bwMode="auto">
              <a:xfrm>
                <a:off x="432" y="720"/>
                <a:ext cx="2155" cy="1628"/>
              </a:xfrm>
              <a:prstGeom prst="rect">
                <a:avLst/>
              </a:prstGeom>
              <a:noFill/>
              <a:ln w="9525">
                <a:noFill/>
                <a:miter lim="800000"/>
                <a:headEnd/>
                <a:tailEnd/>
              </a:ln>
            </p:spPr>
            <p:txBody>
              <a:bodyPr/>
              <a:lstStyle/>
              <a:p>
                <a:endParaRPr lang="en-US"/>
              </a:p>
            </p:txBody>
          </p:sp>
          <p:sp>
            <p:nvSpPr>
              <p:cNvPr id="221192" name="Rectangle 8"/>
              <p:cNvSpPr>
                <a:spLocks noChangeAspect="1" noChangeArrowheads="1"/>
              </p:cNvSpPr>
              <p:nvPr/>
            </p:nvSpPr>
            <p:spPr bwMode="auto">
              <a:xfrm>
                <a:off x="432" y="720"/>
                <a:ext cx="2160" cy="1632"/>
              </a:xfrm>
              <a:prstGeom prst="rect">
                <a:avLst/>
              </a:prstGeom>
              <a:solidFill>
                <a:srgbClr val="FFFFFF">
                  <a:alpha val="0"/>
                </a:srgbClr>
              </a:solidFill>
              <a:ln w="9525">
                <a:noFill/>
                <a:miter lim="800000"/>
                <a:headEnd/>
                <a:tailEnd/>
              </a:ln>
            </p:spPr>
            <p:txBody>
              <a:bodyPr/>
              <a:lstStyle/>
              <a:p>
                <a:endParaRPr lang="en-US"/>
              </a:p>
            </p:txBody>
          </p:sp>
          <p:sp>
            <p:nvSpPr>
              <p:cNvPr id="221193" name="Rectangle 9"/>
              <p:cNvSpPr>
                <a:spLocks noChangeAspect="1" noChangeArrowheads="1"/>
              </p:cNvSpPr>
              <p:nvPr/>
            </p:nvSpPr>
            <p:spPr bwMode="auto">
              <a:xfrm>
                <a:off x="459" y="746"/>
                <a:ext cx="2106" cy="1576"/>
              </a:xfrm>
              <a:prstGeom prst="rect">
                <a:avLst/>
              </a:prstGeom>
              <a:solidFill>
                <a:srgbClr val="FFFFFF">
                  <a:alpha val="0"/>
                </a:srgbClr>
              </a:solidFill>
              <a:ln w="9525">
                <a:noFill/>
                <a:miter lim="800000"/>
                <a:headEnd/>
                <a:tailEnd/>
              </a:ln>
            </p:spPr>
            <p:txBody>
              <a:bodyPr/>
              <a:lstStyle/>
              <a:p>
                <a:endParaRPr lang="en-US"/>
              </a:p>
            </p:txBody>
          </p:sp>
          <p:sp>
            <p:nvSpPr>
              <p:cNvPr id="221194" name="Freeform 10"/>
              <p:cNvSpPr>
                <a:spLocks noChangeAspect="1"/>
              </p:cNvSpPr>
              <p:nvPr/>
            </p:nvSpPr>
            <p:spPr bwMode="auto">
              <a:xfrm>
                <a:off x="1841" y="1685"/>
                <a:ext cx="147" cy="225"/>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AA00"/>
              </a:solidFill>
              <a:ln w="9525">
                <a:solidFill>
                  <a:srgbClr val="FFAA00"/>
                </a:solidFill>
                <a:prstDash val="solid"/>
                <a:round/>
                <a:headEnd/>
                <a:tailEnd/>
              </a:ln>
            </p:spPr>
            <p:txBody>
              <a:bodyPr/>
              <a:lstStyle/>
              <a:p>
                <a:endParaRPr lang="en-US"/>
              </a:p>
            </p:txBody>
          </p:sp>
          <p:sp>
            <p:nvSpPr>
              <p:cNvPr id="221195" name="Freeform 11"/>
              <p:cNvSpPr>
                <a:spLocks noChangeAspect="1"/>
              </p:cNvSpPr>
              <p:nvPr/>
            </p:nvSpPr>
            <p:spPr bwMode="auto">
              <a:xfrm>
                <a:off x="1841" y="1685"/>
                <a:ext cx="147" cy="225"/>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221196" name="Freeform 12"/>
              <p:cNvSpPr>
                <a:spLocks noChangeAspect="1"/>
              </p:cNvSpPr>
              <p:nvPr/>
            </p:nvSpPr>
            <p:spPr bwMode="auto">
              <a:xfrm>
                <a:off x="496" y="1785"/>
                <a:ext cx="407" cy="33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AA00"/>
              </a:solidFill>
              <a:ln w="9525">
                <a:solidFill>
                  <a:srgbClr val="FFAA00"/>
                </a:solidFill>
                <a:prstDash val="solid"/>
                <a:round/>
                <a:headEnd/>
                <a:tailEnd/>
              </a:ln>
            </p:spPr>
            <p:txBody>
              <a:bodyPr/>
              <a:lstStyle/>
              <a:p>
                <a:endParaRPr lang="en-US"/>
              </a:p>
            </p:txBody>
          </p:sp>
          <p:sp>
            <p:nvSpPr>
              <p:cNvPr id="221197" name="Freeform 13"/>
              <p:cNvSpPr>
                <a:spLocks noChangeAspect="1"/>
              </p:cNvSpPr>
              <p:nvPr/>
            </p:nvSpPr>
            <p:spPr bwMode="auto">
              <a:xfrm>
                <a:off x="496" y="1785"/>
                <a:ext cx="407" cy="33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221198" name="Freeform 14"/>
              <p:cNvSpPr>
                <a:spLocks noChangeAspect="1"/>
              </p:cNvSpPr>
              <p:nvPr/>
            </p:nvSpPr>
            <p:spPr bwMode="auto">
              <a:xfrm>
                <a:off x="761" y="1547"/>
                <a:ext cx="266" cy="290"/>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endParaRPr lang="en-US"/>
              </a:p>
            </p:txBody>
          </p:sp>
          <p:sp>
            <p:nvSpPr>
              <p:cNvPr id="221199" name="Freeform 15"/>
              <p:cNvSpPr>
                <a:spLocks noChangeAspect="1"/>
              </p:cNvSpPr>
              <p:nvPr/>
            </p:nvSpPr>
            <p:spPr bwMode="auto">
              <a:xfrm>
                <a:off x="761" y="1547"/>
                <a:ext cx="266" cy="294"/>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221200" name="Freeform 16"/>
              <p:cNvSpPr>
                <a:spLocks noChangeAspect="1"/>
              </p:cNvSpPr>
              <p:nvPr/>
            </p:nvSpPr>
            <p:spPr bwMode="auto">
              <a:xfrm>
                <a:off x="1585" y="1629"/>
                <a:ext cx="197" cy="165"/>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endParaRPr lang="en-US"/>
              </a:p>
            </p:txBody>
          </p:sp>
          <p:sp>
            <p:nvSpPr>
              <p:cNvPr id="221201" name="Freeform 17"/>
              <p:cNvSpPr>
                <a:spLocks noChangeAspect="1"/>
              </p:cNvSpPr>
              <p:nvPr/>
            </p:nvSpPr>
            <p:spPr bwMode="auto">
              <a:xfrm>
                <a:off x="1585" y="1629"/>
                <a:ext cx="197" cy="169"/>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221202" name="Freeform 18"/>
              <p:cNvSpPr>
                <a:spLocks noChangeAspect="1"/>
              </p:cNvSpPr>
              <p:nvPr/>
            </p:nvSpPr>
            <p:spPr bwMode="auto">
              <a:xfrm>
                <a:off x="496" y="1235"/>
                <a:ext cx="311" cy="5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endParaRPr lang="en-US"/>
              </a:p>
            </p:txBody>
          </p:sp>
          <p:sp>
            <p:nvSpPr>
              <p:cNvPr id="221203" name="Freeform 19"/>
              <p:cNvSpPr>
                <a:spLocks noChangeAspect="1"/>
              </p:cNvSpPr>
              <p:nvPr/>
            </p:nvSpPr>
            <p:spPr bwMode="auto">
              <a:xfrm>
                <a:off x="496" y="1235"/>
                <a:ext cx="311" cy="507"/>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221204" name="Freeform 20"/>
              <p:cNvSpPr>
                <a:spLocks noChangeAspect="1"/>
              </p:cNvSpPr>
              <p:nvPr/>
            </p:nvSpPr>
            <p:spPr bwMode="auto">
              <a:xfrm>
                <a:off x="1027" y="1395"/>
                <a:ext cx="284" cy="20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endParaRPr lang="en-US"/>
              </a:p>
            </p:txBody>
          </p:sp>
          <p:sp>
            <p:nvSpPr>
              <p:cNvPr id="221205" name="Freeform 21"/>
              <p:cNvSpPr>
                <a:spLocks noChangeAspect="1"/>
              </p:cNvSpPr>
              <p:nvPr/>
            </p:nvSpPr>
            <p:spPr bwMode="auto">
              <a:xfrm>
                <a:off x="1027" y="1395"/>
                <a:ext cx="284" cy="20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221206" name="Freeform 22"/>
              <p:cNvSpPr>
                <a:spLocks noChangeAspect="1"/>
              </p:cNvSpPr>
              <p:nvPr/>
            </p:nvSpPr>
            <p:spPr bwMode="auto">
              <a:xfrm>
                <a:off x="2336" y="1274"/>
                <a:ext cx="68" cy="61"/>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E8D898"/>
              </a:solidFill>
              <a:ln w="9525">
                <a:solidFill>
                  <a:srgbClr val="E8D898"/>
                </a:solidFill>
                <a:prstDash val="solid"/>
                <a:round/>
                <a:headEnd/>
                <a:tailEnd/>
              </a:ln>
            </p:spPr>
            <p:txBody>
              <a:bodyPr/>
              <a:lstStyle/>
              <a:p>
                <a:endParaRPr lang="en-US"/>
              </a:p>
            </p:txBody>
          </p:sp>
          <p:sp>
            <p:nvSpPr>
              <p:cNvPr id="221207" name="Freeform 23"/>
              <p:cNvSpPr>
                <a:spLocks noChangeAspect="1"/>
              </p:cNvSpPr>
              <p:nvPr/>
            </p:nvSpPr>
            <p:spPr bwMode="auto">
              <a:xfrm>
                <a:off x="2336" y="1274"/>
                <a:ext cx="68" cy="61"/>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221208" name="Freeform 24"/>
              <p:cNvSpPr>
                <a:spLocks noChangeAspect="1"/>
              </p:cNvSpPr>
              <p:nvPr/>
            </p:nvSpPr>
            <p:spPr bwMode="auto">
              <a:xfrm>
                <a:off x="2281" y="1404"/>
                <a:ext cx="41" cy="61"/>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221209" name="Freeform 25"/>
              <p:cNvSpPr>
                <a:spLocks noChangeAspect="1"/>
              </p:cNvSpPr>
              <p:nvPr/>
            </p:nvSpPr>
            <p:spPr bwMode="auto">
              <a:xfrm>
                <a:off x="2281" y="1404"/>
                <a:ext cx="41" cy="61"/>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221210" name="Freeform 26"/>
              <p:cNvSpPr>
                <a:spLocks noChangeAspect="1"/>
              </p:cNvSpPr>
              <p:nvPr/>
            </p:nvSpPr>
            <p:spPr bwMode="auto">
              <a:xfrm>
                <a:off x="2240" y="1456"/>
                <a:ext cx="9" cy="4"/>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endParaRPr lang="en-US"/>
              </a:p>
            </p:txBody>
          </p:sp>
          <p:sp>
            <p:nvSpPr>
              <p:cNvPr id="221211" name="Freeform 27"/>
              <p:cNvSpPr>
                <a:spLocks noChangeAspect="1"/>
              </p:cNvSpPr>
              <p:nvPr/>
            </p:nvSpPr>
            <p:spPr bwMode="auto">
              <a:xfrm>
                <a:off x="2240" y="1456"/>
                <a:ext cx="9" cy="9"/>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221212" name="Freeform 28"/>
              <p:cNvSpPr>
                <a:spLocks noChangeAspect="1"/>
              </p:cNvSpPr>
              <p:nvPr/>
            </p:nvSpPr>
            <p:spPr bwMode="auto">
              <a:xfrm>
                <a:off x="1883" y="1859"/>
                <a:ext cx="352" cy="251"/>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E8D898"/>
              </a:solidFill>
              <a:ln w="9525">
                <a:solidFill>
                  <a:srgbClr val="E8D898"/>
                </a:solidFill>
                <a:prstDash val="solid"/>
                <a:round/>
                <a:headEnd/>
                <a:tailEnd/>
              </a:ln>
            </p:spPr>
            <p:txBody>
              <a:bodyPr/>
              <a:lstStyle/>
              <a:p>
                <a:endParaRPr lang="en-US"/>
              </a:p>
            </p:txBody>
          </p:sp>
          <p:sp>
            <p:nvSpPr>
              <p:cNvPr id="221213" name="Freeform 29"/>
              <p:cNvSpPr>
                <a:spLocks noChangeAspect="1"/>
              </p:cNvSpPr>
              <p:nvPr/>
            </p:nvSpPr>
            <p:spPr bwMode="auto">
              <a:xfrm>
                <a:off x="1883" y="1859"/>
                <a:ext cx="352" cy="251"/>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221214" name="Freeform 30"/>
              <p:cNvSpPr>
                <a:spLocks noChangeAspect="1"/>
              </p:cNvSpPr>
              <p:nvPr/>
            </p:nvSpPr>
            <p:spPr bwMode="auto">
              <a:xfrm>
                <a:off x="1942" y="1672"/>
                <a:ext cx="211" cy="20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endParaRPr lang="en-US"/>
              </a:p>
            </p:txBody>
          </p:sp>
          <p:sp>
            <p:nvSpPr>
              <p:cNvPr id="221215" name="Freeform 31"/>
              <p:cNvSpPr>
                <a:spLocks noChangeAspect="1"/>
              </p:cNvSpPr>
              <p:nvPr/>
            </p:nvSpPr>
            <p:spPr bwMode="auto">
              <a:xfrm>
                <a:off x="1942" y="1672"/>
                <a:ext cx="211" cy="20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221216" name="Freeform 32"/>
              <p:cNvSpPr>
                <a:spLocks noChangeAspect="1"/>
              </p:cNvSpPr>
              <p:nvPr/>
            </p:nvSpPr>
            <p:spPr bwMode="auto">
              <a:xfrm>
                <a:off x="903" y="1954"/>
                <a:ext cx="19" cy="17"/>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221217" name="Freeform 33"/>
              <p:cNvSpPr>
                <a:spLocks noChangeAspect="1"/>
              </p:cNvSpPr>
              <p:nvPr/>
            </p:nvSpPr>
            <p:spPr bwMode="auto">
              <a:xfrm>
                <a:off x="903" y="1954"/>
                <a:ext cx="19" cy="17"/>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221218" name="Freeform 34"/>
              <p:cNvSpPr>
                <a:spLocks noChangeAspect="1"/>
              </p:cNvSpPr>
              <p:nvPr/>
            </p:nvSpPr>
            <p:spPr bwMode="auto">
              <a:xfrm>
                <a:off x="963" y="1984"/>
                <a:ext cx="23" cy="17"/>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endParaRPr lang="en-US"/>
              </a:p>
            </p:txBody>
          </p:sp>
          <p:sp>
            <p:nvSpPr>
              <p:cNvPr id="221219" name="Freeform 35"/>
              <p:cNvSpPr>
                <a:spLocks noChangeAspect="1"/>
              </p:cNvSpPr>
              <p:nvPr/>
            </p:nvSpPr>
            <p:spPr bwMode="auto">
              <a:xfrm>
                <a:off x="963" y="1984"/>
                <a:ext cx="23" cy="17"/>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221220" name="Freeform 36"/>
              <p:cNvSpPr>
                <a:spLocks noChangeAspect="1"/>
              </p:cNvSpPr>
              <p:nvPr/>
            </p:nvSpPr>
            <p:spPr bwMode="auto">
              <a:xfrm>
                <a:off x="999" y="2006"/>
                <a:ext cx="23" cy="8"/>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221221" name="Freeform 37"/>
              <p:cNvSpPr>
                <a:spLocks noChangeAspect="1"/>
              </p:cNvSpPr>
              <p:nvPr/>
            </p:nvSpPr>
            <p:spPr bwMode="auto">
              <a:xfrm>
                <a:off x="999" y="2006"/>
                <a:ext cx="23" cy="8"/>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221222" name="Freeform 38"/>
              <p:cNvSpPr>
                <a:spLocks noChangeAspect="1"/>
              </p:cNvSpPr>
              <p:nvPr/>
            </p:nvSpPr>
            <p:spPr bwMode="auto">
              <a:xfrm>
                <a:off x="1027" y="2014"/>
                <a:ext cx="27" cy="22"/>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endParaRPr lang="en-US"/>
              </a:p>
            </p:txBody>
          </p:sp>
          <p:sp>
            <p:nvSpPr>
              <p:cNvPr id="221223" name="Freeform 39"/>
              <p:cNvSpPr>
                <a:spLocks noChangeAspect="1"/>
              </p:cNvSpPr>
              <p:nvPr/>
            </p:nvSpPr>
            <p:spPr bwMode="auto">
              <a:xfrm>
                <a:off x="1027" y="2014"/>
                <a:ext cx="27" cy="22"/>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221224" name="Freeform 40"/>
              <p:cNvSpPr>
                <a:spLocks noChangeAspect="1"/>
              </p:cNvSpPr>
              <p:nvPr/>
            </p:nvSpPr>
            <p:spPr bwMode="auto">
              <a:xfrm>
                <a:off x="1054" y="2058"/>
                <a:ext cx="51" cy="65"/>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221225" name="Freeform 41"/>
              <p:cNvSpPr>
                <a:spLocks noChangeAspect="1"/>
              </p:cNvSpPr>
              <p:nvPr/>
            </p:nvSpPr>
            <p:spPr bwMode="auto">
              <a:xfrm>
                <a:off x="1054" y="2058"/>
                <a:ext cx="51" cy="65"/>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221226" name="Freeform 42"/>
              <p:cNvSpPr>
                <a:spLocks noChangeAspect="1"/>
              </p:cNvSpPr>
              <p:nvPr/>
            </p:nvSpPr>
            <p:spPr bwMode="auto">
              <a:xfrm>
                <a:off x="1013" y="2019"/>
                <a:ext cx="9" cy="8"/>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221227" name="Freeform 43"/>
              <p:cNvSpPr>
                <a:spLocks noChangeAspect="1"/>
              </p:cNvSpPr>
              <p:nvPr/>
            </p:nvSpPr>
            <p:spPr bwMode="auto">
              <a:xfrm>
                <a:off x="1013" y="2019"/>
                <a:ext cx="9" cy="8"/>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221228" name="Freeform 44"/>
              <p:cNvSpPr>
                <a:spLocks noChangeAspect="1"/>
              </p:cNvSpPr>
              <p:nvPr/>
            </p:nvSpPr>
            <p:spPr bwMode="auto">
              <a:xfrm>
                <a:off x="775" y="984"/>
                <a:ext cx="234" cy="355"/>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AA00"/>
              </a:solidFill>
              <a:ln w="9525">
                <a:solidFill>
                  <a:srgbClr val="FFAA00"/>
                </a:solidFill>
                <a:prstDash val="solid"/>
                <a:round/>
                <a:headEnd/>
                <a:tailEnd/>
              </a:ln>
            </p:spPr>
            <p:txBody>
              <a:bodyPr/>
              <a:lstStyle/>
              <a:p>
                <a:endParaRPr lang="en-US"/>
              </a:p>
            </p:txBody>
          </p:sp>
          <p:sp>
            <p:nvSpPr>
              <p:cNvPr id="221229" name="Freeform 45"/>
              <p:cNvSpPr>
                <a:spLocks noChangeAspect="1"/>
              </p:cNvSpPr>
              <p:nvPr/>
            </p:nvSpPr>
            <p:spPr bwMode="auto">
              <a:xfrm>
                <a:off x="775" y="984"/>
                <a:ext cx="234" cy="355"/>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221230" name="Freeform 46"/>
              <p:cNvSpPr>
                <a:spLocks noChangeAspect="1"/>
              </p:cNvSpPr>
              <p:nvPr/>
            </p:nvSpPr>
            <p:spPr bwMode="auto">
              <a:xfrm>
                <a:off x="1700" y="1343"/>
                <a:ext cx="151" cy="2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endParaRPr lang="en-US"/>
              </a:p>
            </p:txBody>
          </p:sp>
          <p:sp>
            <p:nvSpPr>
              <p:cNvPr id="221231" name="Freeform 47"/>
              <p:cNvSpPr>
                <a:spLocks noChangeAspect="1"/>
              </p:cNvSpPr>
              <p:nvPr/>
            </p:nvSpPr>
            <p:spPr bwMode="auto">
              <a:xfrm>
                <a:off x="1700" y="1343"/>
                <a:ext cx="151" cy="264"/>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221232" name="Freeform 48"/>
              <p:cNvSpPr>
                <a:spLocks noChangeAspect="1"/>
              </p:cNvSpPr>
              <p:nvPr/>
            </p:nvSpPr>
            <p:spPr bwMode="auto">
              <a:xfrm>
                <a:off x="1837" y="1369"/>
                <a:ext cx="114" cy="191"/>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endParaRPr lang="en-US"/>
              </a:p>
            </p:txBody>
          </p:sp>
          <p:sp>
            <p:nvSpPr>
              <p:cNvPr id="221233" name="Freeform 49"/>
              <p:cNvSpPr>
                <a:spLocks noChangeAspect="1"/>
              </p:cNvSpPr>
              <p:nvPr/>
            </p:nvSpPr>
            <p:spPr bwMode="auto">
              <a:xfrm>
                <a:off x="1837" y="1369"/>
                <a:ext cx="114" cy="195"/>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221234" name="Freeform 50"/>
              <p:cNvSpPr>
                <a:spLocks noChangeAspect="1"/>
              </p:cNvSpPr>
              <p:nvPr/>
            </p:nvSpPr>
            <p:spPr bwMode="auto">
              <a:xfrm>
                <a:off x="1507" y="1304"/>
                <a:ext cx="234" cy="148"/>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AA00"/>
              </a:solidFill>
              <a:ln w="9525">
                <a:solidFill>
                  <a:srgbClr val="FFAA00"/>
                </a:solidFill>
                <a:prstDash val="solid"/>
                <a:round/>
                <a:headEnd/>
                <a:tailEnd/>
              </a:ln>
            </p:spPr>
            <p:txBody>
              <a:bodyPr/>
              <a:lstStyle/>
              <a:p>
                <a:endParaRPr lang="en-US"/>
              </a:p>
            </p:txBody>
          </p:sp>
          <p:sp>
            <p:nvSpPr>
              <p:cNvPr id="221235" name="Freeform 51"/>
              <p:cNvSpPr>
                <a:spLocks noChangeAspect="1"/>
              </p:cNvSpPr>
              <p:nvPr/>
            </p:nvSpPr>
            <p:spPr bwMode="auto">
              <a:xfrm>
                <a:off x="1507" y="1304"/>
                <a:ext cx="234" cy="152"/>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221236" name="Freeform 52"/>
              <p:cNvSpPr>
                <a:spLocks noChangeAspect="1"/>
              </p:cNvSpPr>
              <p:nvPr/>
            </p:nvSpPr>
            <p:spPr bwMode="auto">
              <a:xfrm>
                <a:off x="1297" y="1465"/>
                <a:ext cx="288" cy="142"/>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endParaRPr lang="en-US"/>
              </a:p>
            </p:txBody>
          </p:sp>
          <p:sp>
            <p:nvSpPr>
              <p:cNvPr id="221237" name="Freeform 53"/>
              <p:cNvSpPr>
                <a:spLocks noChangeAspect="1"/>
              </p:cNvSpPr>
              <p:nvPr/>
            </p:nvSpPr>
            <p:spPr bwMode="auto">
              <a:xfrm>
                <a:off x="1297" y="1465"/>
                <a:ext cx="288" cy="142"/>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221238" name="Freeform 54"/>
              <p:cNvSpPr>
                <a:spLocks noChangeAspect="1"/>
              </p:cNvSpPr>
              <p:nvPr/>
            </p:nvSpPr>
            <p:spPr bwMode="auto">
              <a:xfrm>
                <a:off x="1787" y="1486"/>
                <a:ext cx="283" cy="139"/>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AA00"/>
              </a:solidFill>
              <a:ln w="9525">
                <a:solidFill>
                  <a:srgbClr val="FFAA00"/>
                </a:solidFill>
                <a:prstDash val="solid"/>
                <a:round/>
                <a:headEnd/>
                <a:tailEnd/>
              </a:ln>
            </p:spPr>
            <p:txBody>
              <a:bodyPr/>
              <a:lstStyle/>
              <a:p>
                <a:endParaRPr lang="en-US"/>
              </a:p>
            </p:txBody>
          </p:sp>
          <p:sp>
            <p:nvSpPr>
              <p:cNvPr id="221239" name="Freeform 55"/>
              <p:cNvSpPr>
                <a:spLocks noChangeAspect="1"/>
              </p:cNvSpPr>
              <p:nvPr/>
            </p:nvSpPr>
            <p:spPr bwMode="auto">
              <a:xfrm>
                <a:off x="1787" y="1486"/>
                <a:ext cx="283" cy="139"/>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221240" name="Freeform 56"/>
              <p:cNvSpPr>
                <a:spLocks noChangeAspect="1"/>
              </p:cNvSpPr>
              <p:nvPr/>
            </p:nvSpPr>
            <p:spPr bwMode="auto">
              <a:xfrm>
                <a:off x="1608" y="1794"/>
                <a:ext cx="220" cy="17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endParaRPr lang="en-US"/>
              </a:p>
            </p:txBody>
          </p:sp>
          <p:sp>
            <p:nvSpPr>
              <p:cNvPr id="221241" name="Freeform 57"/>
              <p:cNvSpPr>
                <a:spLocks noChangeAspect="1"/>
              </p:cNvSpPr>
              <p:nvPr/>
            </p:nvSpPr>
            <p:spPr bwMode="auto">
              <a:xfrm>
                <a:off x="1608" y="1794"/>
                <a:ext cx="220" cy="17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221242" name="Freeform 58"/>
              <p:cNvSpPr>
                <a:spLocks noChangeAspect="1"/>
              </p:cNvSpPr>
              <p:nvPr/>
            </p:nvSpPr>
            <p:spPr bwMode="auto">
              <a:xfrm>
                <a:off x="2381" y="1006"/>
                <a:ext cx="142" cy="212"/>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AA00"/>
              </a:solidFill>
              <a:ln w="9525">
                <a:solidFill>
                  <a:srgbClr val="FFAA00"/>
                </a:solidFill>
                <a:prstDash val="solid"/>
                <a:round/>
                <a:headEnd/>
                <a:tailEnd/>
              </a:ln>
            </p:spPr>
            <p:txBody>
              <a:bodyPr/>
              <a:lstStyle/>
              <a:p>
                <a:endParaRPr lang="en-US"/>
              </a:p>
            </p:txBody>
          </p:sp>
          <p:sp>
            <p:nvSpPr>
              <p:cNvPr id="221243" name="Freeform 59"/>
              <p:cNvSpPr>
                <a:spLocks noChangeAspect="1"/>
              </p:cNvSpPr>
              <p:nvPr/>
            </p:nvSpPr>
            <p:spPr bwMode="auto">
              <a:xfrm>
                <a:off x="2381" y="1006"/>
                <a:ext cx="142" cy="216"/>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221244" name="Freeform 60"/>
              <p:cNvSpPr>
                <a:spLocks noChangeAspect="1"/>
              </p:cNvSpPr>
              <p:nvPr/>
            </p:nvSpPr>
            <p:spPr bwMode="auto">
              <a:xfrm>
                <a:off x="2144" y="1408"/>
                <a:ext cx="178" cy="83"/>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endParaRPr lang="en-US"/>
              </a:p>
            </p:txBody>
          </p:sp>
          <p:sp>
            <p:nvSpPr>
              <p:cNvPr id="221245" name="Freeform 61"/>
              <p:cNvSpPr>
                <a:spLocks noChangeAspect="1"/>
              </p:cNvSpPr>
              <p:nvPr/>
            </p:nvSpPr>
            <p:spPr bwMode="auto">
              <a:xfrm>
                <a:off x="2144" y="1408"/>
                <a:ext cx="178" cy="83"/>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221246" name="Freeform 62"/>
              <p:cNvSpPr>
                <a:spLocks noChangeAspect="1"/>
              </p:cNvSpPr>
              <p:nvPr/>
            </p:nvSpPr>
            <p:spPr bwMode="auto">
              <a:xfrm>
                <a:off x="2336" y="1226"/>
                <a:ext cx="132" cy="65"/>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endParaRPr lang="en-US"/>
              </a:p>
            </p:txBody>
          </p:sp>
          <p:sp>
            <p:nvSpPr>
              <p:cNvPr id="221247" name="Freeform 63"/>
              <p:cNvSpPr>
                <a:spLocks noChangeAspect="1"/>
              </p:cNvSpPr>
              <p:nvPr/>
            </p:nvSpPr>
            <p:spPr bwMode="auto">
              <a:xfrm>
                <a:off x="2336" y="1226"/>
                <a:ext cx="132" cy="65"/>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1248" name="Freeform 64"/>
              <p:cNvSpPr>
                <a:spLocks noChangeAspect="1"/>
              </p:cNvSpPr>
              <p:nvPr/>
            </p:nvSpPr>
            <p:spPr bwMode="auto">
              <a:xfrm>
                <a:off x="1864" y="1183"/>
                <a:ext cx="151" cy="191"/>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endParaRPr lang="en-US"/>
              </a:p>
            </p:txBody>
          </p:sp>
          <p:sp>
            <p:nvSpPr>
              <p:cNvPr id="221249" name="Freeform 65"/>
              <p:cNvSpPr>
                <a:spLocks noChangeAspect="1"/>
              </p:cNvSpPr>
              <p:nvPr/>
            </p:nvSpPr>
            <p:spPr bwMode="auto">
              <a:xfrm>
                <a:off x="1864" y="1183"/>
                <a:ext cx="151" cy="191"/>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221250" name="Freeform 66"/>
              <p:cNvSpPr>
                <a:spLocks noChangeAspect="1"/>
              </p:cNvSpPr>
              <p:nvPr/>
            </p:nvSpPr>
            <p:spPr bwMode="auto">
              <a:xfrm>
                <a:off x="1723" y="1118"/>
                <a:ext cx="219" cy="10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endParaRPr lang="en-US"/>
              </a:p>
            </p:txBody>
          </p:sp>
          <p:sp>
            <p:nvSpPr>
              <p:cNvPr id="221251" name="Freeform 67"/>
              <p:cNvSpPr>
                <a:spLocks noChangeAspect="1"/>
              </p:cNvSpPr>
              <p:nvPr/>
            </p:nvSpPr>
            <p:spPr bwMode="auto">
              <a:xfrm>
                <a:off x="1723" y="1118"/>
                <a:ext cx="219" cy="10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221252" name="Freeform 68"/>
              <p:cNvSpPr>
                <a:spLocks noChangeAspect="1"/>
              </p:cNvSpPr>
              <p:nvPr/>
            </p:nvSpPr>
            <p:spPr bwMode="auto">
              <a:xfrm>
                <a:off x="1494" y="1040"/>
                <a:ext cx="251" cy="269"/>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endParaRPr lang="en-US"/>
              </a:p>
            </p:txBody>
          </p:sp>
          <p:sp>
            <p:nvSpPr>
              <p:cNvPr id="221253" name="Freeform 69"/>
              <p:cNvSpPr>
                <a:spLocks noChangeAspect="1"/>
              </p:cNvSpPr>
              <p:nvPr/>
            </p:nvSpPr>
            <p:spPr bwMode="auto">
              <a:xfrm>
                <a:off x="1494" y="1040"/>
                <a:ext cx="251" cy="269"/>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221254" name="Freeform 70"/>
              <p:cNvSpPr>
                <a:spLocks noChangeAspect="1"/>
              </p:cNvSpPr>
              <p:nvPr/>
            </p:nvSpPr>
            <p:spPr bwMode="auto">
              <a:xfrm>
                <a:off x="1713" y="1690"/>
                <a:ext cx="138" cy="229"/>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8C00"/>
              </a:solidFill>
              <a:ln w="9525">
                <a:solidFill>
                  <a:srgbClr val="FF8C00"/>
                </a:solidFill>
                <a:prstDash val="solid"/>
                <a:round/>
                <a:headEnd/>
                <a:tailEnd/>
              </a:ln>
            </p:spPr>
            <p:txBody>
              <a:bodyPr/>
              <a:lstStyle/>
              <a:p>
                <a:endParaRPr lang="en-US"/>
              </a:p>
            </p:txBody>
          </p:sp>
          <p:sp>
            <p:nvSpPr>
              <p:cNvPr id="221255" name="Freeform 71"/>
              <p:cNvSpPr>
                <a:spLocks noChangeAspect="1"/>
              </p:cNvSpPr>
              <p:nvPr/>
            </p:nvSpPr>
            <p:spPr bwMode="auto">
              <a:xfrm>
                <a:off x="1713" y="1690"/>
                <a:ext cx="138" cy="229"/>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221256" name="Freeform 72"/>
              <p:cNvSpPr>
                <a:spLocks noChangeAspect="1"/>
              </p:cNvSpPr>
              <p:nvPr/>
            </p:nvSpPr>
            <p:spPr bwMode="auto">
              <a:xfrm>
                <a:off x="1539" y="1439"/>
                <a:ext cx="257" cy="212"/>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endParaRPr lang="en-US"/>
              </a:p>
            </p:txBody>
          </p:sp>
          <p:sp>
            <p:nvSpPr>
              <p:cNvPr id="221257" name="Freeform 73"/>
              <p:cNvSpPr>
                <a:spLocks noChangeAspect="1"/>
              </p:cNvSpPr>
              <p:nvPr/>
            </p:nvSpPr>
            <p:spPr bwMode="auto">
              <a:xfrm>
                <a:off x="1539" y="1439"/>
                <a:ext cx="257" cy="216"/>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221258" name="Freeform 74"/>
              <p:cNvSpPr>
                <a:spLocks noChangeAspect="1"/>
              </p:cNvSpPr>
              <p:nvPr/>
            </p:nvSpPr>
            <p:spPr bwMode="auto">
              <a:xfrm>
                <a:off x="871" y="993"/>
                <a:ext cx="398" cy="233"/>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endParaRPr lang="en-US"/>
              </a:p>
            </p:txBody>
          </p:sp>
          <p:sp>
            <p:nvSpPr>
              <p:cNvPr id="221259" name="Freeform 75"/>
              <p:cNvSpPr>
                <a:spLocks noChangeAspect="1"/>
              </p:cNvSpPr>
              <p:nvPr/>
            </p:nvSpPr>
            <p:spPr bwMode="auto">
              <a:xfrm>
                <a:off x="871" y="993"/>
                <a:ext cx="398" cy="233"/>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221260" name="Freeform 76"/>
              <p:cNvSpPr>
                <a:spLocks noChangeAspect="1"/>
              </p:cNvSpPr>
              <p:nvPr/>
            </p:nvSpPr>
            <p:spPr bwMode="auto">
              <a:xfrm>
                <a:off x="1237" y="1322"/>
                <a:ext cx="321" cy="147"/>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endParaRPr lang="en-US"/>
              </a:p>
            </p:txBody>
          </p:sp>
          <p:sp>
            <p:nvSpPr>
              <p:cNvPr id="221261" name="Freeform 77"/>
              <p:cNvSpPr>
                <a:spLocks noChangeAspect="1"/>
              </p:cNvSpPr>
              <p:nvPr/>
            </p:nvSpPr>
            <p:spPr bwMode="auto">
              <a:xfrm>
                <a:off x="1237" y="1322"/>
                <a:ext cx="321" cy="147"/>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221262" name="Freeform 78"/>
              <p:cNvSpPr>
                <a:spLocks noChangeAspect="1"/>
              </p:cNvSpPr>
              <p:nvPr/>
            </p:nvSpPr>
            <p:spPr bwMode="auto">
              <a:xfrm>
                <a:off x="633" y="1274"/>
                <a:ext cx="247" cy="359"/>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endParaRPr lang="en-US"/>
              </a:p>
            </p:txBody>
          </p:sp>
          <p:sp>
            <p:nvSpPr>
              <p:cNvPr id="221263" name="Freeform 79"/>
              <p:cNvSpPr>
                <a:spLocks noChangeAspect="1"/>
              </p:cNvSpPr>
              <p:nvPr/>
            </p:nvSpPr>
            <p:spPr bwMode="auto">
              <a:xfrm>
                <a:off x="633" y="1274"/>
                <a:ext cx="247" cy="36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221264" name="Freeform 80"/>
              <p:cNvSpPr>
                <a:spLocks noChangeAspect="1"/>
              </p:cNvSpPr>
              <p:nvPr/>
            </p:nvSpPr>
            <p:spPr bwMode="auto">
              <a:xfrm>
                <a:off x="2359" y="1123"/>
                <a:ext cx="64" cy="125"/>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E8D898"/>
              </a:solidFill>
              <a:ln w="9525">
                <a:solidFill>
                  <a:srgbClr val="E8D898"/>
                </a:solidFill>
                <a:prstDash val="solid"/>
                <a:round/>
                <a:headEnd/>
                <a:tailEnd/>
              </a:ln>
            </p:spPr>
            <p:txBody>
              <a:bodyPr/>
              <a:lstStyle/>
              <a:p>
                <a:endParaRPr lang="en-US"/>
              </a:p>
            </p:txBody>
          </p:sp>
          <p:sp>
            <p:nvSpPr>
              <p:cNvPr id="221265" name="Freeform 81"/>
              <p:cNvSpPr>
                <a:spLocks noChangeAspect="1"/>
              </p:cNvSpPr>
              <p:nvPr/>
            </p:nvSpPr>
            <p:spPr bwMode="auto">
              <a:xfrm>
                <a:off x="2359" y="1123"/>
                <a:ext cx="64" cy="125"/>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221266" name="Freeform 82"/>
              <p:cNvSpPr>
                <a:spLocks noChangeAspect="1"/>
              </p:cNvSpPr>
              <p:nvPr/>
            </p:nvSpPr>
            <p:spPr bwMode="auto">
              <a:xfrm>
                <a:off x="2290" y="1326"/>
                <a:ext cx="50" cy="113"/>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endParaRPr lang="en-US"/>
              </a:p>
            </p:txBody>
          </p:sp>
          <p:sp>
            <p:nvSpPr>
              <p:cNvPr id="221267" name="Freeform 83"/>
              <p:cNvSpPr>
                <a:spLocks noChangeAspect="1"/>
              </p:cNvSpPr>
              <p:nvPr/>
            </p:nvSpPr>
            <p:spPr bwMode="auto">
              <a:xfrm>
                <a:off x="2290" y="1326"/>
                <a:ext cx="50" cy="113"/>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221268" name="Freeform 84"/>
              <p:cNvSpPr>
                <a:spLocks noChangeAspect="1"/>
              </p:cNvSpPr>
              <p:nvPr/>
            </p:nvSpPr>
            <p:spPr bwMode="auto">
              <a:xfrm>
                <a:off x="986" y="1577"/>
                <a:ext cx="274" cy="264"/>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E8D898"/>
              </a:solidFill>
              <a:ln w="9525">
                <a:solidFill>
                  <a:srgbClr val="E8D898"/>
                </a:solidFill>
                <a:prstDash val="solid"/>
                <a:round/>
                <a:headEnd/>
                <a:tailEnd/>
              </a:ln>
            </p:spPr>
            <p:txBody>
              <a:bodyPr/>
              <a:lstStyle/>
              <a:p>
                <a:endParaRPr lang="en-US"/>
              </a:p>
            </p:txBody>
          </p:sp>
          <p:sp>
            <p:nvSpPr>
              <p:cNvPr id="221269" name="Freeform 85"/>
              <p:cNvSpPr>
                <a:spLocks noChangeAspect="1"/>
              </p:cNvSpPr>
              <p:nvPr/>
            </p:nvSpPr>
            <p:spPr bwMode="auto">
              <a:xfrm>
                <a:off x="986" y="1577"/>
                <a:ext cx="274" cy="264"/>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221270" name="Freeform 86"/>
              <p:cNvSpPr>
                <a:spLocks noChangeAspect="1"/>
              </p:cNvSpPr>
              <p:nvPr/>
            </p:nvSpPr>
            <p:spPr bwMode="auto">
              <a:xfrm>
                <a:off x="2111" y="1153"/>
                <a:ext cx="234" cy="19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endParaRPr lang="en-US"/>
              </a:p>
            </p:txBody>
          </p:sp>
          <p:sp>
            <p:nvSpPr>
              <p:cNvPr id="221271" name="Freeform 87"/>
              <p:cNvSpPr>
                <a:spLocks noChangeAspect="1"/>
              </p:cNvSpPr>
              <p:nvPr/>
            </p:nvSpPr>
            <p:spPr bwMode="auto">
              <a:xfrm>
                <a:off x="2111" y="1153"/>
                <a:ext cx="234" cy="19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221272" name="Freeform 88"/>
              <p:cNvSpPr>
                <a:spLocks noChangeAspect="1"/>
              </p:cNvSpPr>
              <p:nvPr/>
            </p:nvSpPr>
            <p:spPr bwMode="auto">
              <a:xfrm>
                <a:off x="2308" y="1555"/>
                <a:ext cx="23" cy="31"/>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221273" name="Freeform 89"/>
              <p:cNvSpPr>
                <a:spLocks noChangeAspect="1"/>
              </p:cNvSpPr>
              <p:nvPr/>
            </p:nvSpPr>
            <p:spPr bwMode="auto">
              <a:xfrm>
                <a:off x="1993" y="1555"/>
                <a:ext cx="334" cy="139"/>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endParaRPr lang="en-US"/>
              </a:p>
            </p:txBody>
          </p:sp>
          <p:sp>
            <p:nvSpPr>
              <p:cNvPr id="221274" name="Freeform 90"/>
              <p:cNvSpPr>
                <a:spLocks noChangeAspect="1"/>
              </p:cNvSpPr>
              <p:nvPr/>
            </p:nvSpPr>
            <p:spPr bwMode="auto">
              <a:xfrm>
                <a:off x="1993" y="1555"/>
                <a:ext cx="334" cy="139"/>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221275" name="Freeform 91"/>
              <p:cNvSpPr>
                <a:spLocks noChangeAspect="1"/>
              </p:cNvSpPr>
              <p:nvPr/>
            </p:nvSpPr>
            <p:spPr bwMode="auto">
              <a:xfrm>
                <a:off x="2304" y="1555"/>
                <a:ext cx="4" cy="5"/>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221276" name="Freeform 92"/>
              <p:cNvSpPr>
                <a:spLocks noChangeAspect="1"/>
              </p:cNvSpPr>
              <p:nvPr/>
            </p:nvSpPr>
            <p:spPr bwMode="auto">
              <a:xfrm>
                <a:off x="1256" y="1045"/>
                <a:ext cx="256" cy="151"/>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FFAA00"/>
              </a:solidFill>
              <a:ln w="9525">
                <a:solidFill>
                  <a:srgbClr val="FFAA00"/>
                </a:solidFill>
                <a:prstDash val="solid"/>
                <a:round/>
                <a:headEnd/>
                <a:tailEnd/>
              </a:ln>
            </p:spPr>
            <p:txBody>
              <a:bodyPr/>
              <a:lstStyle/>
              <a:p>
                <a:endParaRPr lang="en-US"/>
              </a:p>
            </p:txBody>
          </p:sp>
          <p:sp>
            <p:nvSpPr>
              <p:cNvPr id="221277" name="Freeform 93"/>
              <p:cNvSpPr>
                <a:spLocks noChangeAspect="1"/>
              </p:cNvSpPr>
              <p:nvPr/>
            </p:nvSpPr>
            <p:spPr bwMode="auto">
              <a:xfrm>
                <a:off x="1256" y="1045"/>
                <a:ext cx="256" cy="15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221278" name="Freeform 94"/>
              <p:cNvSpPr>
                <a:spLocks noChangeAspect="1"/>
              </p:cNvSpPr>
              <p:nvPr/>
            </p:nvSpPr>
            <p:spPr bwMode="auto">
              <a:xfrm>
                <a:off x="1938" y="1339"/>
                <a:ext cx="160" cy="17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endParaRPr lang="en-US"/>
              </a:p>
            </p:txBody>
          </p:sp>
          <p:sp>
            <p:nvSpPr>
              <p:cNvPr id="221279" name="Freeform 95"/>
              <p:cNvSpPr>
                <a:spLocks noChangeAspect="1"/>
              </p:cNvSpPr>
              <p:nvPr/>
            </p:nvSpPr>
            <p:spPr bwMode="auto">
              <a:xfrm>
                <a:off x="1938" y="1339"/>
                <a:ext cx="160" cy="17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221280" name="Freeform 96"/>
              <p:cNvSpPr>
                <a:spLocks noChangeAspect="1"/>
              </p:cNvSpPr>
              <p:nvPr/>
            </p:nvSpPr>
            <p:spPr bwMode="auto">
              <a:xfrm>
                <a:off x="1256" y="1599"/>
                <a:ext cx="338" cy="164"/>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endParaRPr lang="en-US"/>
              </a:p>
            </p:txBody>
          </p:sp>
          <p:sp>
            <p:nvSpPr>
              <p:cNvPr id="221281" name="Freeform 97"/>
              <p:cNvSpPr>
                <a:spLocks noChangeAspect="1"/>
              </p:cNvSpPr>
              <p:nvPr/>
            </p:nvSpPr>
            <p:spPr bwMode="auto">
              <a:xfrm>
                <a:off x="1256" y="1599"/>
                <a:ext cx="338" cy="164"/>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221282" name="Freeform 98"/>
              <p:cNvSpPr>
                <a:spLocks noChangeAspect="1"/>
              </p:cNvSpPr>
              <p:nvPr/>
            </p:nvSpPr>
            <p:spPr bwMode="auto">
              <a:xfrm>
                <a:off x="528" y="1053"/>
                <a:ext cx="307" cy="247"/>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AA00"/>
              </a:solidFill>
              <a:ln w="9525">
                <a:solidFill>
                  <a:srgbClr val="FFAA00"/>
                </a:solidFill>
                <a:prstDash val="solid"/>
                <a:round/>
                <a:headEnd/>
                <a:tailEnd/>
              </a:ln>
            </p:spPr>
            <p:txBody>
              <a:bodyPr/>
              <a:lstStyle/>
              <a:p>
                <a:endParaRPr lang="en-US"/>
              </a:p>
            </p:txBody>
          </p:sp>
          <p:sp>
            <p:nvSpPr>
              <p:cNvPr id="221283" name="Freeform 99"/>
              <p:cNvSpPr>
                <a:spLocks noChangeAspect="1"/>
              </p:cNvSpPr>
              <p:nvPr/>
            </p:nvSpPr>
            <p:spPr bwMode="auto">
              <a:xfrm>
                <a:off x="528" y="1053"/>
                <a:ext cx="307" cy="247"/>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221284" name="Freeform 100"/>
              <p:cNvSpPr>
                <a:spLocks noChangeAspect="1"/>
              </p:cNvSpPr>
              <p:nvPr/>
            </p:nvSpPr>
            <p:spPr bwMode="auto">
              <a:xfrm>
                <a:off x="2089" y="1304"/>
                <a:ext cx="224" cy="135"/>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endParaRPr lang="en-US"/>
              </a:p>
            </p:txBody>
          </p:sp>
          <p:sp>
            <p:nvSpPr>
              <p:cNvPr id="221285" name="Freeform 101"/>
              <p:cNvSpPr>
                <a:spLocks noChangeAspect="1"/>
              </p:cNvSpPr>
              <p:nvPr/>
            </p:nvSpPr>
            <p:spPr bwMode="auto">
              <a:xfrm>
                <a:off x="2089" y="1304"/>
                <a:ext cx="224" cy="135"/>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221286" name="Freeform 102"/>
              <p:cNvSpPr>
                <a:spLocks noChangeAspect="1"/>
              </p:cNvSpPr>
              <p:nvPr/>
            </p:nvSpPr>
            <p:spPr bwMode="auto">
              <a:xfrm>
                <a:off x="2400" y="1270"/>
                <a:ext cx="27" cy="34"/>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endParaRPr lang="en-US"/>
              </a:p>
            </p:txBody>
          </p:sp>
          <p:sp>
            <p:nvSpPr>
              <p:cNvPr id="221287" name="Freeform 103"/>
              <p:cNvSpPr>
                <a:spLocks noChangeAspect="1"/>
              </p:cNvSpPr>
              <p:nvPr/>
            </p:nvSpPr>
            <p:spPr bwMode="auto">
              <a:xfrm>
                <a:off x="2400" y="1270"/>
                <a:ext cx="27" cy="34"/>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1288" name="Freeform 104"/>
              <p:cNvSpPr>
                <a:spLocks noChangeAspect="1"/>
              </p:cNvSpPr>
              <p:nvPr/>
            </p:nvSpPr>
            <p:spPr bwMode="auto">
              <a:xfrm>
                <a:off x="2034" y="1651"/>
                <a:ext cx="196" cy="143"/>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AA00"/>
              </a:solidFill>
              <a:ln w="9525">
                <a:solidFill>
                  <a:srgbClr val="FFAA00"/>
                </a:solidFill>
                <a:prstDash val="solid"/>
                <a:round/>
                <a:headEnd/>
                <a:tailEnd/>
              </a:ln>
            </p:spPr>
            <p:txBody>
              <a:bodyPr/>
              <a:lstStyle/>
              <a:p>
                <a:endParaRPr lang="en-US"/>
              </a:p>
            </p:txBody>
          </p:sp>
          <p:sp>
            <p:nvSpPr>
              <p:cNvPr id="221289" name="Freeform 105"/>
              <p:cNvSpPr>
                <a:spLocks noChangeAspect="1"/>
              </p:cNvSpPr>
              <p:nvPr/>
            </p:nvSpPr>
            <p:spPr bwMode="auto">
              <a:xfrm>
                <a:off x="2034" y="1651"/>
                <a:ext cx="196" cy="143"/>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221290" name="Freeform 106"/>
              <p:cNvSpPr>
                <a:spLocks noChangeAspect="1"/>
              </p:cNvSpPr>
              <p:nvPr/>
            </p:nvSpPr>
            <p:spPr bwMode="auto">
              <a:xfrm>
                <a:off x="1242" y="1188"/>
                <a:ext cx="275" cy="168"/>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AA00"/>
              </a:solidFill>
              <a:ln w="9525">
                <a:solidFill>
                  <a:srgbClr val="FFAA00"/>
                </a:solidFill>
                <a:prstDash val="solid"/>
                <a:round/>
                <a:headEnd/>
                <a:tailEnd/>
              </a:ln>
            </p:spPr>
            <p:txBody>
              <a:bodyPr/>
              <a:lstStyle/>
              <a:p>
                <a:endParaRPr lang="en-US"/>
              </a:p>
            </p:txBody>
          </p:sp>
          <p:sp>
            <p:nvSpPr>
              <p:cNvPr id="221291" name="Freeform 107"/>
              <p:cNvSpPr>
                <a:spLocks noChangeAspect="1"/>
              </p:cNvSpPr>
              <p:nvPr/>
            </p:nvSpPr>
            <p:spPr bwMode="auto">
              <a:xfrm>
                <a:off x="1242" y="1188"/>
                <a:ext cx="275" cy="168"/>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221292" name="Freeform 108"/>
              <p:cNvSpPr>
                <a:spLocks noChangeAspect="1"/>
              </p:cNvSpPr>
              <p:nvPr/>
            </p:nvSpPr>
            <p:spPr bwMode="auto">
              <a:xfrm>
                <a:off x="1759" y="1590"/>
                <a:ext cx="330" cy="108"/>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endParaRPr lang="en-US"/>
              </a:p>
            </p:txBody>
          </p:sp>
          <p:sp>
            <p:nvSpPr>
              <p:cNvPr id="221293" name="Freeform 109"/>
              <p:cNvSpPr>
                <a:spLocks noChangeAspect="1"/>
              </p:cNvSpPr>
              <p:nvPr/>
            </p:nvSpPr>
            <p:spPr bwMode="auto">
              <a:xfrm>
                <a:off x="1759" y="1590"/>
                <a:ext cx="330" cy="108"/>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221294" name="Freeform 110"/>
              <p:cNvSpPr>
                <a:spLocks noChangeAspect="1"/>
              </p:cNvSpPr>
              <p:nvPr/>
            </p:nvSpPr>
            <p:spPr bwMode="auto">
              <a:xfrm>
                <a:off x="1091" y="1625"/>
                <a:ext cx="545" cy="493"/>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endParaRPr lang="en-US"/>
              </a:p>
            </p:txBody>
          </p:sp>
          <p:sp>
            <p:nvSpPr>
              <p:cNvPr id="221295" name="Freeform 111"/>
              <p:cNvSpPr>
                <a:spLocks noChangeAspect="1"/>
              </p:cNvSpPr>
              <p:nvPr/>
            </p:nvSpPr>
            <p:spPr bwMode="auto">
              <a:xfrm>
                <a:off x="1091" y="1625"/>
                <a:ext cx="545" cy="493"/>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221296" name="Freeform 112"/>
              <p:cNvSpPr>
                <a:spLocks noChangeAspect="1"/>
              </p:cNvSpPr>
              <p:nvPr/>
            </p:nvSpPr>
            <p:spPr bwMode="auto">
              <a:xfrm>
                <a:off x="835" y="1317"/>
                <a:ext cx="219" cy="2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E8D898"/>
              </a:solidFill>
              <a:ln w="9525">
                <a:solidFill>
                  <a:srgbClr val="E8D898"/>
                </a:solidFill>
                <a:prstDash val="solid"/>
                <a:round/>
                <a:headEnd/>
                <a:tailEnd/>
              </a:ln>
            </p:spPr>
            <p:txBody>
              <a:bodyPr/>
              <a:lstStyle/>
              <a:p>
                <a:endParaRPr lang="en-US"/>
              </a:p>
            </p:txBody>
          </p:sp>
          <p:sp>
            <p:nvSpPr>
              <p:cNvPr id="221297" name="Freeform 113"/>
              <p:cNvSpPr>
                <a:spLocks noChangeAspect="1"/>
              </p:cNvSpPr>
              <p:nvPr/>
            </p:nvSpPr>
            <p:spPr bwMode="auto">
              <a:xfrm>
                <a:off x="835" y="1317"/>
                <a:ext cx="219" cy="264"/>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221298" name="Freeform 114"/>
              <p:cNvSpPr>
                <a:spLocks noChangeAspect="1"/>
              </p:cNvSpPr>
              <p:nvPr/>
            </p:nvSpPr>
            <p:spPr bwMode="auto">
              <a:xfrm>
                <a:off x="2308" y="1140"/>
                <a:ext cx="64" cy="112"/>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prstDash val="solid"/>
                <a:round/>
                <a:headEnd/>
                <a:tailEnd/>
              </a:ln>
            </p:spPr>
            <p:txBody>
              <a:bodyPr/>
              <a:lstStyle/>
              <a:p>
                <a:endParaRPr lang="en-US"/>
              </a:p>
            </p:txBody>
          </p:sp>
          <p:sp>
            <p:nvSpPr>
              <p:cNvPr id="221299" name="Freeform 115"/>
              <p:cNvSpPr>
                <a:spLocks noChangeAspect="1"/>
              </p:cNvSpPr>
              <p:nvPr/>
            </p:nvSpPr>
            <p:spPr bwMode="auto">
              <a:xfrm>
                <a:off x="2308" y="1140"/>
                <a:ext cx="64" cy="112"/>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221300" name="Freeform 116"/>
              <p:cNvSpPr>
                <a:spLocks noChangeAspect="1"/>
              </p:cNvSpPr>
              <p:nvPr/>
            </p:nvSpPr>
            <p:spPr bwMode="auto">
              <a:xfrm>
                <a:off x="2317" y="1482"/>
                <a:ext cx="0" cy="9"/>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221301" name="Freeform 117"/>
              <p:cNvSpPr>
                <a:spLocks noChangeAspect="1"/>
              </p:cNvSpPr>
              <p:nvPr/>
            </p:nvSpPr>
            <p:spPr bwMode="auto">
              <a:xfrm>
                <a:off x="2299" y="1482"/>
                <a:ext cx="14" cy="48"/>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E8D898"/>
              </a:solidFill>
              <a:ln w="9525">
                <a:solidFill>
                  <a:srgbClr val="E8D898"/>
                </a:solidFill>
                <a:prstDash val="solid"/>
                <a:round/>
                <a:headEnd/>
                <a:tailEnd/>
              </a:ln>
            </p:spPr>
            <p:txBody>
              <a:bodyPr/>
              <a:lstStyle/>
              <a:p>
                <a:endParaRPr lang="en-US"/>
              </a:p>
            </p:txBody>
          </p:sp>
          <p:sp>
            <p:nvSpPr>
              <p:cNvPr id="221302" name="Freeform 118"/>
              <p:cNvSpPr>
                <a:spLocks noChangeAspect="1"/>
              </p:cNvSpPr>
              <p:nvPr/>
            </p:nvSpPr>
            <p:spPr bwMode="auto">
              <a:xfrm>
                <a:off x="2299" y="1482"/>
                <a:ext cx="14" cy="48"/>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221303" name="Freeform 119"/>
              <p:cNvSpPr>
                <a:spLocks noChangeAspect="1"/>
              </p:cNvSpPr>
              <p:nvPr/>
            </p:nvSpPr>
            <p:spPr bwMode="auto">
              <a:xfrm>
                <a:off x="2011" y="1439"/>
                <a:ext cx="297" cy="160"/>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E8D898"/>
              </a:solidFill>
              <a:ln w="9525">
                <a:solidFill>
                  <a:srgbClr val="E8D898"/>
                </a:solidFill>
                <a:prstDash val="solid"/>
                <a:round/>
                <a:headEnd/>
                <a:tailEnd/>
              </a:ln>
            </p:spPr>
            <p:txBody>
              <a:bodyPr/>
              <a:lstStyle/>
              <a:p>
                <a:endParaRPr lang="en-US"/>
              </a:p>
            </p:txBody>
          </p:sp>
          <p:sp>
            <p:nvSpPr>
              <p:cNvPr id="221304" name="Freeform 120"/>
              <p:cNvSpPr>
                <a:spLocks noChangeAspect="1"/>
              </p:cNvSpPr>
              <p:nvPr/>
            </p:nvSpPr>
            <p:spPr bwMode="auto">
              <a:xfrm>
                <a:off x="2011" y="1439"/>
                <a:ext cx="297" cy="160"/>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221305" name="Freeform 121"/>
              <p:cNvSpPr>
                <a:spLocks noChangeAspect="1"/>
              </p:cNvSpPr>
              <p:nvPr/>
            </p:nvSpPr>
            <p:spPr bwMode="auto">
              <a:xfrm>
                <a:off x="592" y="941"/>
                <a:ext cx="261" cy="177"/>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AA00"/>
              </a:solidFill>
              <a:ln w="9525">
                <a:solidFill>
                  <a:srgbClr val="FFAA00"/>
                </a:solidFill>
                <a:prstDash val="solid"/>
                <a:round/>
                <a:headEnd/>
                <a:tailEnd/>
              </a:ln>
            </p:spPr>
            <p:txBody>
              <a:bodyPr/>
              <a:lstStyle/>
              <a:p>
                <a:endParaRPr lang="en-US"/>
              </a:p>
            </p:txBody>
          </p:sp>
          <p:sp>
            <p:nvSpPr>
              <p:cNvPr id="221306" name="Freeform 122"/>
              <p:cNvSpPr>
                <a:spLocks noChangeAspect="1"/>
              </p:cNvSpPr>
              <p:nvPr/>
            </p:nvSpPr>
            <p:spPr bwMode="auto">
              <a:xfrm>
                <a:off x="592" y="941"/>
                <a:ext cx="261" cy="177"/>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221307" name="Freeform 123"/>
              <p:cNvSpPr>
                <a:spLocks noChangeAspect="1"/>
              </p:cNvSpPr>
              <p:nvPr/>
            </p:nvSpPr>
            <p:spPr bwMode="auto">
              <a:xfrm>
                <a:off x="2038" y="1400"/>
                <a:ext cx="174" cy="16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endParaRPr lang="en-US"/>
              </a:p>
            </p:txBody>
          </p:sp>
          <p:sp>
            <p:nvSpPr>
              <p:cNvPr id="221308" name="Freeform 124"/>
              <p:cNvSpPr>
                <a:spLocks noChangeAspect="1"/>
              </p:cNvSpPr>
              <p:nvPr/>
            </p:nvSpPr>
            <p:spPr bwMode="auto">
              <a:xfrm>
                <a:off x="2038" y="1400"/>
                <a:ext cx="174" cy="16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221309" name="Freeform 125"/>
              <p:cNvSpPr>
                <a:spLocks noChangeAspect="1"/>
              </p:cNvSpPr>
              <p:nvPr/>
            </p:nvSpPr>
            <p:spPr bwMode="auto">
              <a:xfrm>
                <a:off x="1636" y="1149"/>
                <a:ext cx="205" cy="203"/>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AA00"/>
              </a:solidFill>
              <a:ln w="9525">
                <a:solidFill>
                  <a:srgbClr val="FFAA00"/>
                </a:solidFill>
                <a:prstDash val="solid"/>
                <a:round/>
                <a:headEnd/>
                <a:tailEnd/>
              </a:ln>
            </p:spPr>
            <p:txBody>
              <a:bodyPr/>
              <a:lstStyle/>
              <a:p>
                <a:endParaRPr lang="en-US"/>
              </a:p>
            </p:txBody>
          </p:sp>
          <p:sp>
            <p:nvSpPr>
              <p:cNvPr id="221310" name="Freeform 126"/>
              <p:cNvSpPr>
                <a:spLocks noChangeAspect="1"/>
              </p:cNvSpPr>
              <p:nvPr/>
            </p:nvSpPr>
            <p:spPr bwMode="auto">
              <a:xfrm>
                <a:off x="1636" y="1149"/>
                <a:ext cx="205" cy="207"/>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221311" name="Freeform 127"/>
              <p:cNvSpPr>
                <a:spLocks noChangeAspect="1"/>
              </p:cNvSpPr>
              <p:nvPr/>
            </p:nvSpPr>
            <p:spPr bwMode="auto">
              <a:xfrm>
                <a:off x="981" y="1201"/>
                <a:ext cx="270" cy="212"/>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endParaRPr lang="en-US"/>
              </a:p>
            </p:txBody>
          </p:sp>
          <p:sp>
            <p:nvSpPr>
              <p:cNvPr id="221312" name="Freeform 128"/>
              <p:cNvSpPr>
                <a:spLocks noChangeAspect="1"/>
              </p:cNvSpPr>
              <p:nvPr/>
            </p:nvSpPr>
            <p:spPr bwMode="auto">
              <a:xfrm>
                <a:off x="981" y="1201"/>
                <a:ext cx="270" cy="212"/>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221313" name="Rectangle 129"/>
            <p:cNvSpPr>
              <a:spLocks noChangeArrowheads="1"/>
            </p:cNvSpPr>
            <p:nvPr/>
          </p:nvSpPr>
          <p:spPr bwMode="auto">
            <a:xfrm>
              <a:off x="928" y="912"/>
              <a:ext cx="576" cy="240"/>
            </a:xfrm>
            <a:prstGeom prst="rect">
              <a:avLst/>
            </a:prstGeom>
            <a:solidFill>
              <a:schemeClr val="tx1"/>
            </a:solidFill>
            <a:ln w="9525">
              <a:noFill/>
              <a:miter lim="800000"/>
              <a:headEnd/>
              <a:tailEnd/>
            </a:ln>
            <a:effectLst/>
          </p:spPr>
          <p:txBody>
            <a:bodyPr wrap="none" anchor="ctr"/>
            <a:lstStyle/>
            <a:p>
              <a:pPr algn="ctr" eaLnBrk="1" hangingPunct="1"/>
              <a:r>
                <a:rPr lang="en-US" sz="1600" dirty="0">
                  <a:solidFill>
                    <a:srgbClr val="FFFF00"/>
                  </a:solidFill>
                  <a:latin typeface="Arial" pitchFamily="34" charset="0"/>
                </a:rPr>
                <a:t>1994</a:t>
              </a:r>
            </a:p>
          </p:txBody>
        </p:sp>
      </p:grpSp>
      <p:grpSp>
        <p:nvGrpSpPr>
          <p:cNvPr id="4" name="Group 130"/>
          <p:cNvGrpSpPr>
            <a:grpSpLocks/>
          </p:cNvGrpSpPr>
          <p:nvPr/>
        </p:nvGrpSpPr>
        <p:grpSpPr bwMode="auto">
          <a:xfrm>
            <a:off x="2324100" y="4074694"/>
            <a:ext cx="2209800" cy="1866900"/>
            <a:chOff x="504" y="2592"/>
            <a:chExt cx="1392" cy="1176"/>
          </a:xfrm>
        </p:grpSpPr>
        <p:grpSp>
          <p:nvGrpSpPr>
            <p:cNvPr id="5" name="Group 131"/>
            <p:cNvGrpSpPr>
              <a:grpSpLocks noChangeAspect="1"/>
            </p:cNvGrpSpPr>
            <p:nvPr/>
          </p:nvGrpSpPr>
          <p:grpSpPr bwMode="auto">
            <a:xfrm>
              <a:off x="504" y="2645"/>
              <a:ext cx="1392" cy="1123"/>
              <a:chOff x="3264" y="768"/>
              <a:chExt cx="2160" cy="1536"/>
            </a:xfrm>
          </p:grpSpPr>
          <p:sp>
            <p:nvSpPr>
              <p:cNvPr id="221316" name="AutoShape 132"/>
              <p:cNvSpPr>
                <a:spLocks noChangeAspect="1" noChangeArrowheads="1"/>
              </p:cNvSpPr>
              <p:nvPr/>
            </p:nvSpPr>
            <p:spPr bwMode="auto">
              <a:xfrm>
                <a:off x="3264" y="768"/>
                <a:ext cx="2155" cy="1532"/>
              </a:xfrm>
              <a:prstGeom prst="rect">
                <a:avLst/>
              </a:prstGeom>
              <a:noFill/>
              <a:ln w="9525">
                <a:noFill/>
                <a:miter lim="800000"/>
                <a:headEnd/>
                <a:tailEnd/>
              </a:ln>
            </p:spPr>
            <p:txBody>
              <a:bodyPr/>
              <a:lstStyle/>
              <a:p>
                <a:endParaRPr lang="en-US"/>
              </a:p>
            </p:txBody>
          </p:sp>
          <p:sp>
            <p:nvSpPr>
              <p:cNvPr id="221317" name="Rectangle 133"/>
              <p:cNvSpPr>
                <a:spLocks noChangeAspect="1" noChangeArrowheads="1"/>
              </p:cNvSpPr>
              <p:nvPr/>
            </p:nvSpPr>
            <p:spPr bwMode="auto">
              <a:xfrm>
                <a:off x="3264" y="768"/>
                <a:ext cx="2160" cy="1536"/>
              </a:xfrm>
              <a:prstGeom prst="rect">
                <a:avLst/>
              </a:prstGeom>
              <a:solidFill>
                <a:srgbClr val="FFFFFF">
                  <a:alpha val="0"/>
                </a:srgbClr>
              </a:solidFill>
              <a:ln w="9525">
                <a:noFill/>
                <a:miter lim="800000"/>
                <a:headEnd/>
                <a:tailEnd/>
              </a:ln>
            </p:spPr>
            <p:txBody>
              <a:bodyPr/>
              <a:lstStyle/>
              <a:p>
                <a:endParaRPr lang="en-US"/>
              </a:p>
            </p:txBody>
          </p:sp>
          <p:sp>
            <p:nvSpPr>
              <p:cNvPr id="221318" name="Rectangle 134"/>
              <p:cNvSpPr>
                <a:spLocks noChangeAspect="1" noChangeArrowheads="1"/>
              </p:cNvSpPr>
              <p:nvPr/>
            </p:nvSpPr>
            <p:spPr bwMode="auto">
              <a:xfrm>
                <a:off x="3291" y="792"/>
                <a:ext cx="2106" cy="1483"/>
              </a:xfrm>
              <a:prstGeom prst="rect">
                <a:avLst/>
              </a:prstGeom>
              <a:solidFill>
                <a:srgbClr val="FFFFFF">
                  <a:alpha val="0"/>
                </a:srgbClr>
              </a:solidFill>
              <a:ln w="9525">
                <a:noFill/>
                <a:miter lim="800000"/>
                <a:headEnd/>
                <a:tailEnd/>
              </a:ln>
            </p:spPr>
            <p:txBody>
              <a:bodyPr/>
              <a:lstStyle/>
              <a:p>
                <a:endParaRPr lang="en-US"/>
              </a:p>
            </p:txBody>
          </p:sp>
          <p:sp>
            <p:nvSpPr>
              <p:cNvPr id="221319" name="Freeform 135"/>
              <p:cNvSpPr>
                <a:spLocks noChangeAspect="1"/>
              </p:cNvSpPr>
              <p:nvPr/>
            </p:nvSpPr>
            <p:spPr bwMode="auto">
              <a:xfrm>
                <a:off x="4673" y="1677"/>
                <a:ext cx="147" cy="211"/>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E8D898"/>
              </a:solidFill>
              <a:ln w="9525">
                <a:solidFill>
                  <a:srgbClr val="E8D898"/>
                </a:solidFill>
                <a:prstDash val="solid"/>
                <a:round/>
                <a:headEnd/>
                <a:tailEnd/>
              </a:ln>
            </p:spPr>
            <p:txBody>
              <a:bodyPr/>
              <a:lstStyle/>
              <a:p>
                <a:endParaRPr lang="en-US"/>
              </a:p>
            </p:txBody>
          </p:sp>
          <p:sp>
            <p:nvSpPr>
              <p:cNvPr id="221320" name="Freeform 136"/>
              <p:cNvSpPr>
                <a:spLocks noChangeAspect="1"/>
              </p:cNvSpPr>
              <p:nvPr/>
            </p:nvSpPr>
            <p:spPr bwMode="auto">
              <a:xfrm>
                <a:off x="4673" y="1677"/>
                <a:ext cx="147" cy="211"/>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221321" name="Freeform 137"/>
              <p:cNvSpPr>
                <a:spLocks noChangeAspect="1"/>
              </p:cNvSpPr>
              <p:nvPr/>
            </p:nvSpPr>
            <p:spPr bwMode="auto">
              <a:xfrm>
                <a:off x="3328" y="1770"/>
                <a:ext cx="407" cy="31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E8D898"/>
              </a:solidFill>
              <a:ln w="9525">
                <a:solidFill>
                  <a:srgbClr val="E8D898"/>
                </a:solidFill>
                <a:prstDash val="solid"/>
                <a:round/>
                <a:headEnd/>
                <a:tailEnd/>
              </a:ln>
            </p:spPr>
            <p:txBody>
              <a:bodyPr/>
              <a:lstStyle/>
              <a:p>
                <a:endParaRPr lang="en-US"/>
              </a:p>
            </p:txBody>
          </p:sp>
          <p:sp>
            <p:nvSpPr>
              <p:cNvPr id="221322" name="Freeform 138"/>
              <p:cNvSpPr>
                <a:spLocks noChangeAspect="1"/>
              </p:cNvSpPr>
              <p:nvPr/>
            </p:nvSpPr>
            <p:spPr bwMode="auto">
              <a:xfrm>
                <a:off x="3328" y="1770"/>
                <a:ext cx="407" cy="31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221323" name="Freeform 139"/>
              <p:cNvSpPr>
                <a:spLocks noChangeAspect="1"/>
              </p:cNvSpPr>
              <p:nvPr/>
            </p:nvSpPr>
            <p:spPr bwMode="auto">
              <a:xfrm>
                <a:off x="3593" y="1546"/>
                <a:ext cx="266" cy="273"/>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E8D898"/>
              </a:solidFill>
              <a:ln w="9525">
                <a:solidFill>
                  <a:srgbClr val="E8D898"/>
                </a:solidFill>
                <a:prstDash val="solid"/>
                <a:round/>
                <a:headEnd/>
                <a:tailEnd/>
              </a:ln>
            </p:spPr>
            <p:txBody>
              <a:bodyPr/>
              <a:lstStyle/>
              <a:p>
                <a:endParaRPr lang="en-US"/>
              </a:p>
            </p:txBody>
          </p:sp>
          <p:sp>
            <p:nvSpPr>
              <p:cNvPr id="221324" name="Freeform 140"/>
              <p:cNvSpPr>
                <a:spLocks noChangeAspect="1"/>
              </p:cNvSpPr>
              <p:nvPr/>
            </p:nvSpPr>
            <p:spPr bwMode="auto">
              <a:xfrm>
                <a:off x="3593" y="1546"/>
                <a:ext cx="266" cy="277"/>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221325" name="Freeform 141"/>
              <p:cNvSpPr>
                <a:spLocks noChangeAspect="1"/>
              </p:cNvSpPr>
              <p:nvPr/>
            </p:nvSpPr>
            <p:spPr bwMode="auto">
              <a:xfrm>
                <a:off x="4417" y="1624"/>
                <a:ext cx="197" cy="15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AA00"/>
              </a:solidFill>
              <a:ln w="9525">
                <a:solidFill>
                  <a:srgbClr val="FFAA00"/>
                </a:solidFill>
                <a:prstDash val="solid"/>
                <a:round/>
                <a:headEnd/>
                <a:tailEnd/>
              </a:ln>
            </p:spPr>
            <p:txBody>
              <a:bodyPr/>
              <a:lstStyle/>
              <a:p>
                <a:endParaRPr lang="en-US"/>
              </a:p>
            </p:txBody>
          </p:sp>
          <p:sp>
            <p:nvSpPr>
              <p:cNvPr id="221326" name="Freeform 142"/>
              <p:cNvSpPr>
                <a:spLocks noChangeAspect="1"/>
              </p:cNvSpPr>
              <p:nvPr/>
            </p:nvSpPr>
            <p:spPr bwMode="auto">
              <a:xfrm>
                <a:off x="4417" y="1624"/>
                <a:ext cx="197" cy="15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221327" name="Freeform 143"/>
              <p:cNvSpPr>
                <a:spLocks noChangeAspect="1"/>
              </p:cNvSpPr>
              <p:nvPr/>
            </p:nvSpPr>
            <p:spPr bwMode="auto">
              <a:xfrm>
                <a:off x="3328" y="1253"/>
                <a:ext cx="311" cy="47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E8D898"/>
              </a:solidFill>
              <a:ln w="9525">
                <a:solidFill>
                  <a:srgbClr val="E8D898"/>
                </a:solidFill>
                <a:prstDash val="solid"/>
                <a:round/>
                <a:headEnd/>
                <a:tailEnd/>
              </a:ln>
            </p:spPr>
            <p:txBody>
              <a:bodyPr/>
              <a:lstStyle/>
              <a:p>
                <a:endParaRPr lang="en-US"/>
              </a:p>
            </p:txBody>
          </p:sp>
          <p:sp>
            <p:nvSpPr>
              <p:cNvPr id="221328" name="Freeform 144"/>
              <p:cNvSpPr>
                <a:spLocks noChangeAspect="1"/>
              </p:cNvSpPr>
              <p:nvPr/>
            </p:nvSpPr>
            <p:spPr bwMode="auto">
              <a:xfrm>
                <a:off x="3328" y="1253"/>
                <a:ext cx="311" cy="477"/>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221329" name="Freeform 145"/>
              <p:cNvSpPr>
                <a:spLocks noChangeAspect="1"/>
              </p:cNvSpPr>
              <p:nvPr/>
            </p:nvSpPr>
            <p:spPr bwMode="auto">
              <a:xfrm>
                <a:off x="3859" y="1404"/>
                <a:ext cx="284" cy="195"/>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E8D898"/>
              </a:solidFill>
              <a:ln w="9525">
                <a:solidFill>
                  <a:srgbClr val="E8D898"/>
                </a:solidFill>
                <a:prstDash val="solid"/>
                <a:round/>
                <a:headEnd/>
                <a:tailEnd/>
              </a:ln>
            </p:spPr>
            <p:txBody>
              <a:bodyPr/>
              <a:lstStyle/>
              <a:p>
                <a:endParaRPr lang="en-US"/>
              </a:p>
            </p:txBody>
          </p:sp>
          <p:sp>
            <p:nvSpPr>
              <p:cNvPr id="221330" name="Freeform 146"/>
              <p:cNvSpPr>
                <a:spLocks noChangeAspect="1"/>
              </p:cNvSpPr>
              <p:nvPr/>
            </p:nvSpPr>
            <p:spPr bwMode="auto">
              <a:xfrm>
                <a:off x="3859" y="1404"/>
                <a:ext cx="284" cy="195"/>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221331" name="Freeform 147"/>
              <p:cNvSpPr>
                <a:spLocks noChangeAspect="1"/>
              </p:cNvSpPr>
              <p:nvPr/>
            </p:nvSpPr>
            <p:spPr bwMode="auto">
              <a:xfrm>
                <a:off x="5168" y="1290"/>
                <a:ext cx="68" cy="57"/>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endParaRPr lang="en-US"/>
              </a:p>
            </p:txBody>
          </p:sp>
          <p:sp>
            <p:nvSpPr>
              <p:cNvPr id="221332" name="Freeform 148"/>
              <p:cNvSpPr>
                <a:spLocks noChangeAspect="1"/>
              </p:cNvSpPr>
              <p:nvPr/>
            </p:nvSpPr>
            <p:spPr bwMode="auto">
              <a:xfrm>
                <a:off x="5168" y="1290"/>
                <a:ext cx="68" cy="57"/>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221333" name="Freeform 149"/>
              <p:cNvSpPr>
                <a:spLocks noChangeAspect="1"/>
              </p:cNvSpPr>
              <p:nvPr/>
            </p:nvSpPr>
            <p:spPr bwMode="auto">
              <a:xfrm>
                <a:off x="5113" y="1412"/>
                <a:ext cx="41" cy="57"/>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221334" name="Freeform 150"/>
              <p:cNvSpPr>
                <a:spLocks noChangeAspect="1"/>
              </p:cNvSpPr>
              <p:nvPr/>
            </p:nvSpPr>
            <p:spPr bwMode="auto">
              <a:xfrm>
                <a:off x="5113" y="1412"/>
                <a:ext cx="41" cy="57"/>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221335" name="Freeform 151"/>
              <p:cNvSpPr>
                <a:spLocks noChangeAspect="1"/>
              </p:cNvSpPr>
              <p:nvPr/>
            </p:nvSpPr>
            <p:spPr bwMode="auto">
              <a:xfrm>
                <a:off x="5072" y="1461"/>
                <a:ext cx="9" cy="4"/>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AA00"/>
              </a:solidFill>
              <a:ln w="9525">
                <a:solidFill>
                  <a:srgbClr val="FFAA00"/>
                </a:solidFill>
                <a:prstDash val="solid"/>
                <a:round/>
                <a:headEnd/>
                <a:tailEnd/>
              </a:ln>
            </p:spPr>
            <p:txBody>
              <a:bodyPr/>
              <a:lstStyle/>
              <a:p>
                <a:endParaRPr lang="en-US"/>
              </a:p>
            </p:txBody>
          </p:sp>
          <p:sp>
            <p:nvSpPr>
              <p:cNvPr id="221336" name="Freeform 152"/>
              <p:cNvSpPr>
                <a:spLocks noChangeAspect="1"/>
              </p:cNvSpPr>
              <p:nvPr/>
            </p:nvSpPr>
            <p:spPr bwMode="auto">
              <a:xfrm>
                <a:off x="5072" y="1461"/>
                <a:ext cx="9" cy="8"/>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221337" name="Freeform 153"/>
              <p:cNvSpPr>
                <a:spLocks noChangeAspect="1"/>
              </p:cNvSpPr>
              <p:nvPr/>
            </p:nvSpPr>
            <p:spPr bwMode="auto">
              <a:xfrm>
                <a:off x="4715" y="1840"/>
                <a:ext cx="352" cy="236"/>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AA00"/>
              </a:solidFill>
              <a:ln w="9525">
                <a:solidFill>
                  <a:srgbClr val="FFAA00"/>
                </a:solidFill>
                <a:prstDash val="solid"/>
                <a:round/>
                <a:headEnd/>
                <a:tailEnd/>
              </a:ln>
            </p:spPr>
            <p:txBody>
              <a:bodyPr/>
              <a:lstStyle/>
              <a:p>
                <a:endParaRPr lang="en-US"/>
              </a:p>
            </p:txBody>
          </p:sp>
          <p:sp>
            <p:nvSpPr>
              <p:cNvPr id="221338" name="Freeform 154"/>
              <p:cNvSpPr>
                <a:spLocks noChangeAspect="1"/>
              </p:cNvSpPr>
              <p:nvPr/>
            </p:nvSpPr>
            <p:spPr bwMode="auto">
              <a:xfrm>
                <a:off x="4715" y="1840"/>
                <a:ext cx="352" cy="236"/>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221339" name="Freeform 155"/>
              <p:cNvSpPr>
                <a:spLocks noChangeAspect="1"/>
              </p:cNvSpPr>
              <p:nvPr/>
            </p:nvSpPr>
            <p:spPr bwMode="auto">
              <a:xfrm>
                <a:off x="4774" y="1664"/>
                <a:ext cx="211" cy="196"/>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AA00"/>
              </a:solidFill>
              <a:ln w="9525">
                <a:solidFill>
                  <a:srgbClr val="FFAA00"/>
                </a:solidFill>
                <a:prstDash val="solid"/>
                <a:round/>
                <a:headEnd/>
                <a:tailEnd/>
              </a:ln>
            </p:spPr>
            <p:txBody>
              <a:bodyPr/>
              <a:lstStyle/>
              <a:p>
                <a:endParaRPr lang="en-US"/>
              </a:p>
            </p:txBody>
          </p:sp>
          <p:sp>
            <p:nvSpPr>
              <p:cNvPr id="221340" name="Freeform 156"/>
              <p:cNvSpPr>
                <a:spLocks noChangeAspect="1"/>
              </p:cNvSpPr>
              <p:nvPr/>
            </p:nvSpPr>
            <p:spPr bwMode="auto">
              <a:xfrm>
                <a:off x="4774" y="1664"/>
                <a:ext cx="211" cy="196"/>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221341" name="Freeform 157"/>
              <p:cNvSpPr>
                <a:spLocks noChangeAspect="1"/>
              </p:cNvSpPr>
              <p:nvPr/>
            </p:nvSpPr>
            <p:spPr bwMode="auto">
              <a:xfrm>
                <a:off x="3735" y="1929"/>
                <a:ext cx="19" cy="16"/>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221342" name="Freeform 158"/>
              <p:cNvSpPr>
                <a:spLocks noChangeAspect="1"/>
              </p:cNvSpPr>
              <p:nvPr/>
            </p:nvSpPr>
            <p:spPr bwMode="auto">
              <a:xfrm>
                <a:off x="3735" y="1929"/>
                <a:ext cx="19" cy="16"/>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221343" name="Freeform 159"/>
              <p:cNvSpPr>
                <a:spLocks noChangeAspect="1"/>
              </p:cNvSpPr>
              <p:nvPr/>
            </p:nvSpPr>
            <p:spPr bwMode="auto">
              <a:xfrm>
                <a:off x="3795" y="1958"/>
                <a:ext cx="23" cy="16"/>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E8D898"/>
              </a:solidFill>
              <a:ln w="9525">
                <a:solidFill>
                  <a:srgbClr val="E8D898"/>
                </a:solidFill>
                <a:prstDash val="solid"/>
                <a:round/>
                <a:headEnd/>
                <a:tailEnd/>
              </a:ln>
            </p:spPr>
            <p:txBody>
              <a:bodyPr/>
              <a:lstStyle/>
              <a:p>
                <a:endParaRPr lang="en-US"/>
              </a:p>
            </p:txBody>
          </p:sp>
          <p:sp>
            <p:nvSpPr>
              <p:cNvPr id="221344" name="Freeform 160"/>
              <p:cNvSpPr>
                <a:spLocks noChangeAspect="1"/>
              </p:cNvSpPr>
              <p:nvPr/>
            </p:nvSpPr>
            <p:spPr bwMode="auto">
              <a:xfrm>
                <a:off x="3795" y="1958"/>
                <a:ext cx="23" cy="16"/>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221345" name="Freeform 161"/>
              <p:cNvSpPr>
                <a:spLocks noChangeAspect="1"/>
              </p:cNvSpPr>
              <p:nvPr/>
            </p:nvSpPr>
            <p:spPr bwMode="auto">
              <a:xfrm>
                <a:off x="3831" y="1978"/>
                <a:ext cx="23" cy="8"/>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221346" name="Freeform 162"/>
              <p:cNvSpPr>
                <a:spLocks noChangeAspect="1"/>
              </p:cNvSpPr>
              <p:nvPr/>
            </p:nvSpPr>
            <p:spPr bwMode="auto">
              <a:xfrm>
                <a:off x="3831" y="1978"/>
                <a:ext cx="23" cy="8"/>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221347" name="Freeform 163"/>
              <p:cNvSpPr>
                <a:spLocks noChangeAspect="1"/>
              </p:cNvSpPr>
              <p:nvPr/>
            </p:nvSpPr>
            <p:spPr bwMode="auto">
              <a:xfrm>
                <a:off x="3859" y="1986"/>
                <a:ext cx="27" cy="21"/>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E8D898"/>
              </a:solidFill>
              <a:ln w="9525">
                <a:solidFill>
                  <a:srgbClr val="E8D898"/>
                </a:solidFill>
                <a:prstDash val="solid"/>
                <a:round/>
                <a:headEnd/>
                <a:tailEnd/>
              </a:ln>
            </p:spPr>
            <p:txBody>
              <a:bodyPr/>
              <a:lstStyle/>
              <a:p>
                <a:endParaRPr lang="en-US"/>
              </a:p>
            </p:txBody>
          </p:sp>
          <p:sp>
            <p:nvSpPr>
              <p:cNvPr id="221348" name="Freeform 164"/>
              <p:cNvSpPr>
                <a:spLocks noChangeAspect="1"/>
              </p:cNvSpPr>
              <p:nvPr/>
            </p:nvSpPr>
            <p:spPr bwMode="auto">
              <a:xfrm>
                <a:off x="3859" y="1986"/>
                <a:ext cx="27" cy="21"/>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221349" name="Freeform 165"/>
              <p:cNvSpPr>
                <a:spLocks noChangeAspect="1"/>
              </p:cNvSpPr>
              <p:nvPr/>
            </p:nvSpPr>
            <p:spPr bwMode="auto">
              <a:xfrm>
                <a:off x="3886" y="2027"/>
                <a:ext cx="51" cy="61"/>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E8D898"/>
              </a:solidFill>
              <a:ln w="9525">
                <a:solidFill>
                  <a:srgbClr val="E8D898"/>
                </a:solidFill>
                <a:prstDash val="solid"/>
                <a:round/>
                <a:headEnd/>
                <a:tailEnd/>
              </a:ln>
            </p:spPr>
            <p:txBody>
              <a:bodyPr/>
              <a:lstStyle/>
              <a:p>
                <a:endParaRPr lang="en-US"/>
              </a:p>
            </p:txBody>
          </p:sp>
          <p:sp>
            <p:nvSpPr>
              <p:cNvPr id="221350" name="Freeform 166"/>
              <p:cNvSpPr>
                <a:spLocks noChangeAspect="1"/>
              </p:cNvSpPr>
              <p:nvPr/>
            </p:nvSpPr>
            <p:spPr bwMode="auto">
              <a:xfrm>
                <a:off x="3886" y="2027"/>
                <a:ext cx="51" cy="61"/>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221351" name="Freeform 167"/>
              <p:cNvSpPr>
                <a:spLocks noChangeAspect="1"/>
              </p:cNvSpPr>
              <p:nvPr/>
            </p:nvSpPr>
            <p:spPr bwMode="auto">
              <a:xfrm>
                <a:off x="3845" y="1990"/>
                <a:ext cx="9" cy="8"/>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E8D898"/>
              </a:solidFill>
              <a:ln w="9525">
                <a:solidFill>
                  <a:srgbClr val="E8D898"/>
                </a:solidFill>
                <a:prstDash val="solid"/>
                <a:round/>
                <a:headEnd/>
                <a:tailEnd/>
              </a:ln>
            </p:spPr>
            <p:txBody>
              <a:bodyPr/>
              <a:lstStyle/>
              <a:p>
                <a:endParaRPr lang="en-US"/>
              </a:p>
            </p:txBody>
          </p:sp>
          <p:sp>
            <p:nvSpPr>
              <p:cNvPr id="221352" name="Freeform 168"/>
              <p:cNvSpPr>
                <a:spLocks noChangeAspect="1"/>
              </p:cNvSpPr>
              <p:nvPr/>
            </p:nvSpPr>
            <p:spPr bwMode="auto">
              <a:xfrm>
                <a:off x="3845" y="1990"/>
                <a:ext cx="9" cy="8"/>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221353" name="Freeform 169"/>
              <p:cNvSpPr>
                <a:spLocks noChangeAspect="1"/>
              </p:cNvSpPr>
              <p:nvPr/>
            </p:nvSpPr>
            <p:spPr bwMode="auto">
              <a:xfrm>
                <a:off x="3607" y="1017"/>
                <a:ext cx="234" cy="334"/>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E8D898"/>
              </a:solidFill>
              <a:ln w="9525">
                <a:solidFill>
                  <a:srgbClr val="E8D898"/>
                </a:solidFill>
                <a:prstDash val="solid"/>
                <a:round/>
                <a:headEnd/>
                <a:tailEnd/>
              </a:ln>
            </p:spPr>
            <p:txBody>
              <a:bodyPr/>
              <a:lstStyle/>
              <a:p>
                <a:endParaRPr lang="en-US"/>
              </a:p>
            </p:txBody>
          </p:sp>
          <p:sp>
            <p:nvSpPr>
              <p:cNvPr id="221354" name="Freeform 170"/>
              <p:cNvSpPr>
                <a:spLocks noChangeAspect="1"/>
              </p:cNvSpPr>
              <p:nvPr/>
            </p:nvSpPr>
            <p:spPr bwMode="auto">
              <a:xfrm>
                <a:off x="3607" y="1017"/>
                <a:ext cx="234" cy="334"/>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221355" name="Freeform 171"/>
              <p:cNvSpPr>
                <a:spLocks noChangeAspect="1"/>
              </p:cNvSpPr>
              <p:nvPr/>
            </p:nvSpPr>
            <p:spPr bwMode="auto">
              <a:xfrm>
                <a:off x="4532" y="1355"/>
                <a:ext cx="151" cy="244"/>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AA00"/>
              </a:solidFill>
              <a:ln w="9525">
                <a:solidFill>
                  <a:srgbClr val="FFAA00"/>
                </a:solidFill>
                <a:prstDash val="solid"/>
                <a:round/>
                <a:headEnd/>
                <a:tailEnd/>
              </a:ln>
            </p:spPr>
            <p:txBody>
              <a:bodyPr/>
              <a:lstStyle/>
              <a:p>
                <a:endParaRPr lang="en-US"/>
              </a:p>
            </p:txBody>
          </p:sp>
          <p:sp>
            <p:nvSpPr>
              <p:cNvPr id="221356" name="Freeform 172"/>
              <p:cNvSpPr>
                <a:spLocks noChangeAspect="1"/>
              </p:cNvSpPr>
              <p:nvPr/>
            </p:nvSpPr>
            <p:spPr bwMode="auto">
              <a:xfrm>
                <a:off x="4532" y="1355"/>
                <a:ext cx="151" cy="248"/>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221357" name="Freeform 173"/>
              <p:cNvSpPr>
                <a:spLocks noChangeAspect="1"/>
              </p:cNvSpPr>
              <p:nvPr/>
            </p:nvSpPr>
            <p:spPr bwMode="auto">
              <a:xfrm>
                <a:off x="4669" y="1379"/>
                <a:ext cx="114" cy="179"/>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AA00"/>
              </a:solidFill>
              <a:ln w="9525">
                <a:solidFill>
                  <a:srgbClr val="FFAA00"/>
                </a:solidFill>
                <a:prstDash val="solid"/>
                <a:round/>
                <a:headEnd/>
                <a:tailEnd/>
              </a:ln>
            </p:spPr>
            <p:txBody>
              <a:bodyPr/>
              <a:lstStyle/>
              <a:p>
                <a:endParaRPr lang="en-US"/>
              </a:p>
            </p:txBody>
          </p:sp>
          <p:sp>
            <p:nvSpPr>
              <p:cNvPr id="221358" name="Freeform 174"/>
              <p:cNvSpPr>
                <a:spLocks noChangeAspect="1"/>
              </p:cNvSpPr>
              <p:nvPr/>
            </p:nvSpPr>
            <p:spPr bwMode="auto">
              <a:xfrm>
                <a:off x="4669" y="1379"/>
                <a:ext cx="114" cy="183"/>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221359" name="Freeform 175"/>
              <p:cNvSpPr>
                <a:spLocks noChangeAspect="1"/>
              </p:cNvSpPr>
              <p:nvPr/>
            </p:nvSpPr>
            <p:spPr bwMode="auto">
              <a:xfrm>
                <a:off x="4339" y="1318"/>
                <a:ext cx="234" cy="139"/>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E8D898"/>
              </a:solidFill>
              <a:ln w="9525">
                <a:solidFill>
                  <a:srgbClr val="E8D898"/>
                </a:solidFill>
                <a:prstDash val="solid"/>
                <a:round/>
                <a:headEnd/>
                <a:tailEnd/>
              </a:ln>
            </p:spPr>
            <p:txBody>
              <a:bodyPr/>
              <a:lstStyle/>
              <a:p>
                <a:endParaRPr lang="en-US"/>
              </a:p>
            </p:txBody>
          </p:sp>
          <p:sp>
            <p:nvSpPr>
              <p:cNvPr id="221360" name="Freeform 176"/>
              <p:cNvSpPr>
                <a:spLocks noChangeAspect="1"/>
              </p:cNvSpPr>
              <p:nvPr/>
            </p:nvSpPr>
            <p:spPr bwMode="auto">
              <a:xfrm>
                <a:off x="4339" y="1318"/>
                <a:ext cx="234" cy="143"/>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221361" name="Freeform 177"/>
              <p:cNvSpPr>
                <a:spLocks noChangeAspect="1"/>
              </p:cNvSpPr>
              <p:nvPr/>
            </p:nvSpPr>
            <p:spPr bwMode="auto">
              <a:xfrm>
                <a:off x="4129" y="1469"/>
                <a:ext cx="288" cy="134"/>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E8D898"/>
              </a:solidFill>
              <a:ln w="9525">
                <a:solidFill>
                  <a:srgbClr val="E8D898"/>
                </a:solidFill>
                <a:prstDash val="solid"/>
                <a:round/>
                <a:headEnd/>
                <a:tailEnd/>
              </a:ln>
            </p:spPr>
            <p:txBody>
              <a:bodyPr/>
              <a:lstStyle/>
              <a:p>
                <a:endParaRPr lang="en-US"/>
              </a:p>
            </p:txBody>
          </p:sp>
          <p:sp>
            <p:nvSpPr>
              <p:cNvPr id="221362" name="Freeform 178"/>
              <p:cNvSpPr>
                <a:spLocks noChangeAspect="1"/>
              </p:cNvSpPr>
              <p:nvPr/>
            </p:nvSpPr>
            <p:spPr bwMode="auto">
              <a:xfrm>
                <a:off x="4129" y="1469"/>
                <a:ext cx="288" cy="134"/>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221363" name="Freeform 179"/>
              <p:cNvSpPr>
                <a:spLocks noChangeAspect="1"/>
              </p:cNvSpPr>
              <p:nvPr/>
            </p:nvSpPr>
            <p:spPr bwMode="auto">
              <a:xfrm>
                <a:off x="4619" y="1489"/>
                <a:ext cx="283" cy="131"/>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E8D898"/>
              </a:solidFill>
              <a:ln w="9525">
                <a:solidFill>
                  <a:srgbClr val="E8D898"/>
                </a:solidFill>
                <a:prstDash val="solid"/>
                <a:round/>
                <a:headEnd/>
                <a:tailEnd/>
              </a:ln>
            </p:spPr>
            <p:txBody>
              <a:bodyPr/>
              <a:lstStyle/>
              <a:p>
                <a:endParaRPr lang="en-US"/>
              </a:p>
            </p:txBody>
          </p:sp>
          <p:sp>
            <p:nvSpPr>
              <p:cNvPr id="221364" name="Freeform 180"/>
              <p:cNvSpPr>
                <a:spLocks noChangeAspect="1"/>
              </p:cNvSpPr>
              <p:nvPr/>
            </p:nvSpPr>
            <p:spPr bwMode="auto">
              <a:xfrm>
                <a:off x="4619" y="1489"/>
                <a:ext cx="283" cy="131"/>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221365" name="Freeform 181"/>
              <p:cNvSpPr>
                <a:spLocks noChangeAspect="1"/>
              </p:cNvSpPr>
              <p:nvPr/>
            </p:nvSpPr>
            <p:spPr bwMode="auto">
              <a:xfrm>
                <a:off x="4440" y="1778"/>
                <a:ext cx="220" cy="16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AA00"/>
              </a:solidFill>
              <a:ln w="9525">
                <a:solidFill>
                  <a:srgbClr val="FFAA00"/>
                </a:solidFill>
                <a:prstDash val="solid"/>
                <a:round/>
                <a:headEnd/>
                <a:tailEnd/>
              </a:ln>
            </p:spPr>
            <p:txBody>
              <a:bodyPr/>
              <a:lstStyle/>
              <a:p>
                <a:endParaRPr lang="en-US"/>
              </a:p>
            </p:txBody>
          </p:sp>
          <p:sp>
            <p:nvSpPr>
              <p:cNvPr id="221366" name="Freeform 182"/>
              <p:cNvSpPr>
                <a:spLocks noChangeAspect="1"/>
              </p:cNvSpPr>
              <p:nvPr/>
            </p:nvSpPr>
            <p:spPr bwMode="auto">
              <a:xfrm>
                <a:off x="4440" y="1778"/>
                <a:ext cx="220" cy="167"/>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221367" name="Freeform 183"/>
              <p:cNvSpPr>
                <a:spLocks noChangeAspect="1"/>
              </p:cNvSpPr>
              <p:nvPr/>
            </p:nvSpPr>
            <p:spPr bwMode="auto">
              <a:xfrm>
                <a:off x="5213" y="1037"/>
                <a:ext cx="142" cy="2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E8D898"/>
              </a:solidFill>
              <a:ln w="9525">
                <a:solidFill>
                  <a:srgbClr val="E8D898"/>
                </a:solidFill>
                <a:prstDash val="solid"/>
                <a:round/>
                <a:headEnd/>
                <a:tailEnd/>
              </a:ln>
            </p:spPr>
            <p:txBody>
              <a:bodyPr/>
              <a:lstStyle/>
              <a:p>
                <a:endParaRPr lang="en-US"/>
              </a:p>
            </p:txBody>
          </p:sp>
          <p:sp>
            <p:nvSpPr>
              <p:cNvPr id="221368" name="Freeform 184"/>
              <p:cNvSpPr>
                <a:spLocks noChangeAspect="1"/>
              </p:cNvSpPr>
              <p:nvPr/>
            </p:nvSpPr>
            <p:spPr bwMode="auto">
              <a:xfrm>
                <a:off x="5213" y="1037"/>
                <a:ext cx="142" cy="20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221369" name="Freeform 185"/>
              <p:cNvSpPr>
                <a:spLocks noChangeAspect="1"/>
              </p:cNvSpPr>
              <p:nvPr/>
            </p:nvSpPr>
            <p:spPr bwMode="auto">
              <a:xfrm>
                <a:off x="4976" y="1416"/>
                <a:ext cx="178" cy="77"/>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AA00"/>
              </a:solidFill>
              <a:ln w="9525">
                <a:solidFill>
                  <a:srgbClr val="FFAA00"/>
                </a:solidFill>
                <a:prstDash val="solid"/>
                <a:round/>
                <a:headEnd/>
                <a:tailEnd/>
              </a:ln>
            </p:spPr>
            <p:txBody>
              <a:bodyPr/>
              <a:lstStyle/>
              <a:p>
                <a:endParaRPr lang="en-US"/>
              </a:p>
            </p:txBody>
          </p:sp>
          <p:sp>
            <p:nvSpPr>
              <p:cNvPr id="221370" name="Freeform 186"/>
              <p:cNvSpPr>
                <a:spLocks noChangeAspect="1"/>
              </p:cNvSpPr>
              <p:nvPr/>
            </p:nvSpPr>
            <p:spPr bwMode="auto">
              <a:xfrm>
                <a:off x="4976" y="1416"/>
                <a:ext cx="178" cy="77"/>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221371" name="Freeform 187"/>
              <p:cNvSpPr>
                <a:spLocks noChangeAspect="1"/>
              </p:cNvSpPr>
              <p:nvPr/>
            </p:nvSpPr>
            <p:spPr bwMode="auto">
              <a:xfrm>
                <a:off x="5168" y="1245"/>
                <a:ext cx="132" cy="61"/>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E8D898"/>
              </a:solidFill>
              <a:ln w="9525">
                <a:solidFill>
                  <a:srgbClr val="E8D898"/>
                </a:solidFill>
                <a:prstDash val="solid"/>
                <a:round/>
                <a:headEnd/>
                <a:tailEnd/>
              </a:ln>
            </p:spPr>
            <p:txBody>
              <a:bodyPr/>
              <a:lstStyle/>
              <a:p>
                <a:endParaRPr lang="en-US"/>
              </a:p>
            </p:txBody>
          </p:sp>
          <p:sp>
            <p:nvSpPr>
              <p:cNvPr id="221372" name="Freeform 188"/>
              <p:cNvSpPr>
                <a:spLocks noChangeAspect="1"/>
              </p:cNvSpPr>
              <p:nvPr/>
            </p:nvSpPr>
            <p:spPr bwMode="auto">
              <a:xfrm>
                <a:off x="5168" y="1245"/>
                <a:ext cx="132" cy="61"/>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1373" name="Freeform 189"/>
              <p:cNvSpPr>
                <a:spLocks noChangeAspect="1"/>
              </p:cNvSpPr>
              <p:nvPr/>
            </p:nvSpPr>
            <p:spPr bwMode="auto">
              <a:xfrm>
                <a:off x="4696" y="1204"/>
                <a:ext cx="151" cy="179"/>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AA00"/>
              </a:solidFill>
              <a:ln w="9525">
                <a:solidFill>
                  <a:srgbClr val="FFAA00"/>
                </a:solidFill>
                <a:prstDash val="solid"/>
                <a:round/>
                <a:headEnd/>
                <a:tailEnd/>
              </a:ln>
            </p:spPr>
            <p:txBody>
              <a:bodyPr/>
              <a:lstStyle/>
              <a:p>
                <a:endParaRPr lang="en-US"/>
              </a:p>
            </p:txBody>
          </p:sp>
          <p:sp>
            <p:nvSpPr>
              <p:cNvPr id="221374" name="Freeform 190"/>
              <p:cNvSpPr>
                <a:spLocks noChangeAspect="1"/>
              </p:cNvSpPr>
              <p:nvPr/>
            </p:nvSpPr>
            <p:spPr bwMode="auto">
              <a:xfrm>
                <a:off x="4696" y="1204"/>
                <a:ext cx="151" cy="179"/>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221375" name="Freeform 191"/>
              <p:cNvSpPr>
                <a:spLocks noChangeAspect="1"/>
              </p:cNvSpPr>
              <p:nvPr/>
            </p:nvSpPr>
            <p:spPr bwMode="auto">
              <a:xfrm>
                <a:off x="4555" y="1143"/>
                <a:ext cx="219" cy="98"/>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AA00"/>
              </a:solidFill>
              <a:ln w="9525">
                <a:solidFill>
                  <a:srgbClr val="FFAA00"/>
                </a:solidFill>
                <a:prstDash val="solid"/>
                <a:round/>
                <a:headEnd/>
                <a:tailEnd/>
              </a:ln>
            </p:spPr>
            <p:txBody>
              <a:bodyPr/>
              <a:lstStyle/>
              <a:p>
                <a:endParaRPr lang="en-US"/>
              </a:p>
            </p:txBody>
          </p:sp>
          <p:sp>
            <p:nvSpPr>
              <p:cNvPr id="221376" name="Freeform 192"/>
              <p:cNvSpPr>
                <a:spLocks noChangeAspect="1"/>
              </p:cNvSpPr>
              <p:nvPr/>
            </p:nvSpPr>
            <p:spPr bwMode="auto">
              <a:xfrm>
                <a:off x="4555" y="1143"/>
                <a:ext cx="219" cy="98"/>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221377" name="Freeform 193"/>
              <p:cNvSpPr>
                <a:spLocks noChangeAspect="1"/>
              </p:cNvSpPr>
              <p:nvPr/>
            </p:nvSpPr>
            <p:spPr bwMode="auto">
              <a:xfrm>
                <a:off x="4326" y="1069"/>
                <a:ext cx="251" cy="253"/>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E8D898"/>
              </a:solidFill>
              <a:ln w="9525">
                <a:solidFill>
                  <a:srgbClr val="E8D898"/>
                </a:solidFill>
                <a:prstDash val="solid"/>
                <a:round/>
                <a:headEnd/>
                <a:tailEnd/>
              </a:ln>
            </p:spPr>
            <p:txBody>
              <a:bodyPr/>
              <a:lstStyle/>
              <a:p>
                <a:endParaRPr lang="en-US"/>
              </a:p>
            </p:txBody>
          </p:sp>
          <p:sp>
            <p:nvSpPr>
              <p:cNvPr id="221378" name="Freeform 194"/>
              <p:cNvSpPr>
                <a:spLocks noChangeAspect="1"/>
              </p:cNvSpPr>
              <p:nvPr/>
            </p:nvSpPr>
            <p:spPr bwMode="auto">
              <a:xfrm>
                <a:off x="4326" y="1069"/>
                <a:ext cx="251" cy="253"/>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221379" name="Freeform 195"/>
              <p:cNvSpPr>
                <a:spLocks noChangeAspect="1"/>
              </p:cNvSpPr>
              <p:nvPr/>
            </p:nvSpPr>
            <p:spPr bwMode="auto">
              <a:xfrm>
                <a:off x="4545" y="1681"/>
                <a:ext cx="138" cy="216"/>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AA00"/>
              </a:solidFill>
              <a:ln w="9525">
                <a:solidFill>
                  <a:srgbClr val="FFAA00"/>
                </a:solidFill>
                <a:prstDash val="solid"/>
                <a:round/>
                <a:headEnd/>
                <a:tailEnd/>
              </a:ln>
            </p:spPr>
            <p:txBody>
              <a:bodyPr/>
              <a:lstStyle/>
              <a:p>
                <a:endParaRPr lang="en-US"/>
              </a:p>
            </p:txBody>
          </p:sp>
          <p:sp>
            <p:nvSpPr>
              <p:cNvPr id="221380" name="Freeform 196"/>
              <p:cNvSpPr>
                <a:spLocks noChangeAspect="1"/>
              </p:cNvSpPr>
              <p:nvPr/>
            </p:nvSpPr>
            <p:spPr bwMode="auto">
              <a:xfrm>
                <a:off x="4545" y="1681"/>
                <a:ext cx="138" cy="216"/>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221381" name="Freeform 197"/>
              <p:cNvSpPr>
                <a:spLocks noChangeAspect="1"/>
              </p:cNvSpPr>
              <p:nvPr/>
            </p:nvSpPr>
            <p:spPr bwMode="auto">
              <a:xfrm>
                <a:off x="4371" y="1444"/>
                <a:ext cx="257" cy="2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AA00"/>
              </a:solidFill>
              <a:ln w="9525">
                <a:solidFill>
                  <a:srgbClr val="FFAA00"/>
                </a:solidFill>
                <a:prstDash val="solid"/>
                <a:round/>
                <a:headEnd/>
                <a:tailEnd/>
              </a:ln>
            </p:spPr>
            <p:txBody>
              <a:bodyPr/>
              <a:lstStyle/>
              <a:p>
                <a:endParaRPr lang="en-US"/>
              </a:p>
            </p:txBody>
          </p:sp>
          <p:sp>
            <p:nvSpPr>
              <p:cNvPr id="221382" name="Freeform 198"/>
              <p:cNvSpPr>
                <a:spLocks noChangeAspect="1"/>
              </p:cNvSpPr>
              <p:nvPr/>
            </p:nvSpPr>
            <p:spPr bwMode="auto">
              <a:xfrm>
                <a:off x="4371" y="1444"/>
                <a:ext cx="257" cy="20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221383" name="Freeform 199"/>
              <p:cNvSpPr>
                <a:spLocks noChangeAspect="1"/>
              </p:cNvSpPr>
              <p:nvPr/>
            </p:nvSpPr>
            <p:spPr bwMode="auto">
              <a:xfrm>
                <a:off x="3703" y="1025"/>
                <a:ext cx="398" cy="220"/>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E8D898"/>
              </a:solidFill>
              <a:ln w="9525">
                <a:solidFill>
                  <a:srgbClr val="E8D898"/>
                </a:solidFill>
                <a:prstDash val="solid"/>
                <a:round/>
                <a:headEnd/>
                <a:tailEnd/>
              </a:ln>
            </p:spPr>
            <p:txBody>
              <a:bodyPr/>
              <a:lstStyle/>
              <a:p>
                <a:endParaRPr lang="en-US"/>
              </a:p>
            </p:txBody>
          </p:sp>
          <p:sp>
            <p:nvSpPr>
              <p:cNvPr id="221384" name="Freeform 200"/>
              <p:cNvSpPr>
                <a:spLocks noChangeAspect="1"/>
              </p:cNvSpPr>
              <p:nvPr/>
            </p:nvSpPr>
            <p:spPr bwMode="auto">
              <a:xfrm>
                <a:off x="3703" y="1025"/>
                <a:ext cx="398" cy="220"/>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221385" name="Freeform 201"/>
              <p:cNvSpPr>
                <a:spLocks noChangeAspect="1"/>
              </p:cNvSpPr>
              <p:nvPr/>
            </p:nvSpPr>
            <p:spPr bwMode="auto">
              <a:xfrm>
                <a:off x="4069" y="1334"/>
                <a:ext cx="321" cy="139"/>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AA00"/>
              </a:solidFill>
              <a:ln w="9525">
                <a:solidFill>
                  <a:srgbClr val="FFAA00"/>
                </a:solidFill>
                <a:prstDash val="solid"/>
                <a:round/>
                <a:headEnd/>
                <a:tailEnd/>
              </a:ln>
            </p:spPr>
            <p:txBody>
              <a:bodyPr/>
              <a:lstStyle/>
              <a:p>
                <a:endParaRPr lang="en-US"/>
              </a:p>
            </p:txBody>
          </p:sp>
          <p:sp>
            <p:nvSpPr>
              <p:cNvPr id="221386" name="Freeform 202"/>
              <p:cNvSpPr>
                <a:spLocks noChangeAspect="1"/>
              </p:cNvSpPr>
              <p:nvPr/>
            </p:nvSpPr>
            <p:spPr bwMode="auto">
              <a:xfrm>
                <a:off x="4069" y="1334"/>
                <a:ext cx="321" cy="139"/>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221387" name="Freeform 203"/>
              <p:cNvSpPr>
                <a:spLocks noChangeAspect="1"/>
              </p:cNvSpPr>
              <p:nvPr/>
            </p:nvSpPr>
            <p:spPr bwMode="auto">
              <a:xfrm>
                <a:off x="3465" y="1290"/>
                <a:ext cx="247" cy="33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E8D898"/>
              </a:solidFill>
              <a:ln w="9525">
                <a:solidFill>
                  <a:srgbClr val="E8D898"/>
                </a:solidFill>
                <a:prstDash val="solid"/>
                <a:round/>
                <a:headEnd/>
                <a:tailEnd/>
              </a:ln>
            </p:spPr>
            <p:txBody>
              <a:bodyPr/>
              <a:lstStyle/>
              <a:p>
                <a:endParaRPr lang="en-US"/>
              </a:p>
            </p:txBody>
          </p:sp>
          <p:sp>
            <p:nvSpPr>
              <p:cNvPr id="221388" name="Freeform 204"/>
              <p:cNvSpPr>
                <a:spLocks noChangeAspect="1"/>
              </p:cNvSpPr>
              <p:nvPr/>
            </p:nvSpPr>
            <p:spPr bwMode="auto">
              <a:xfrm>
                <a:off x="3465" y="1290"/>
                <a:ext cx="247" cy="342"/>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221389" name="Freeform 205"/>
              <p:cNvSpPr>
                <a:spLocks noChangeAspect="1"/>
              </p:cNvSpPr>
              <p:nvPr/>
            </p:nvSpPr>
            <p:spPr bwMode="auto">
              <a:xfrm>
                <a:off x="5191" y="1147"/>
                <a:ext cx="64" cy="118"/>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endParaRPr lang="en-US"/>
              </a:p>
            </p:txBody>
          </p:sp>
          <p:sp>
            <p:nvSpPr>
              <p:cNvPr id="221390" name="Freeform 206"/>
              <p:cNvSpPr>
                <a:spLocks noChangeAspect="1"/>
              </p:cNvSpPr>
              <p:nvPr/>
            </p:nvSpPr>
            <p:spPr bwMode="auto">
              <a:xfrm>
                <a:off x="5191" y="1147"/>
                <a:ext cx="64" cy="118"/>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221391" name="Freeform 207"/>
              <p:cNvSpPr>
                <a:spLocks noChangeAspect="1"/>
              </p:cNvSpPr>
              <p:nvPr/>
            </p:nvSpPr>
            <p:spPr bwMode="auto">
              <a:xfrm>
                <a:off x="5122" y="1338"/>
                <a:ext cx="50" cy="10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E8D898"/>
              </a:solidFill>
              <a:ln w="9525">
                <a:solidFill>
                  <a:srgbClr val="E8D898"/>
                </a:solidFill>
                <a:prstDash val="solid"/>
                <a:round/>
                <a:headEnd/>
                <a:tailEnd/>
              </a:ln>
            </p:spPr>
            <p:txBody>
              <a:bodyPr/>
              <a:lstStyle/>
              <a:p>
                <a:endParaRPr lang="en-US"/>
              </a:p>
            </p:txBody>
          </p:sp>
          <p:sp>
            <p:nvSpPr>
              <p:cNvPr id="221392" name="Freeform 208"/>
              <p:cNvSpPr>
                <a:spLocks noChangeAspect="1"/>
              </p:cNvSpPr>
              <p:nvPr/>
            </p:nvSpPr>
            <p:spPr bwMode="auto">
              <a:xfrm>
                <a:off x="5122" y="1338"/>
                <a:ext cx="50" cy="10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221393" name="Freeform 209"/>
              <p:cNvSpPr>
                <a:spLocks noChangeAspect="1"/>
              </p:cNvSpPr>
              <p:nvPr/>
            </p:nvSpPr>
            <p:spPr bwMode="auto">
              <a:xfrm>
                <a:off x="3818" y="1575"/>
                <a:ext cx="274" cy="248"/>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AA00"/>
              </a:solidFill>
              <a:ln w="9525">
                <a:solidFill>
                  <a:srgbClr val="FFAA00"/>
                </a:solidFill>
                <a:prstDash val="solid"/>
                <a:round/>
                <a:headEnd/>
                <a:tailEnd/>
              </a:ln>
            </p:spPr>
            <p:txBody>
              <a:bodyPr/>
              <a:lstStyle/>
              <a:p>
                <a:endParaRPr lang="en-US"/>
              </a:p>
            </p:txBody>
          </p:sp>
          <p:sp>
            <p:nvSpPr>
              <p:cNvPr id="221394" name="Freeform 210"/>
              <p:cNvSpPr>
                <a:spLocks noChangeAspect="1"/>
              </p:cNvSpPr>
              <p:nvPr/>
            </p:nvSpPr>
            <p:spPr bwMode="auto">
              <a:xfrm>
                <a:off x="3818" y="1575"/>
                <a:ext cx="274" cy="248"/>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221395" name="Freeform 211"/>
              <p:cNvSpPr>
                <a:spLocks noChangeAspect="1"/>
              </p:cNvSpPr>
              <p:nvPr/>
            </p:nvSpPr>
            <p:spPr bwMode="auto">
              <a:xfrm>
                <a:off x="4943" y="1175"/>
                <a:ext cx="234" cy="18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E8D898"/>
              </a:solidFill>
              <a:ln w="9525">
                <a:solidFill>
                  <a:srgbClr val="E8D898"/>
                </a:solidFill>
                <a:prstDash val="solid"/>
                <a:round/>
                <a:headEnd/>
                <a:tailEnd/>
              </a:ln>
            </p:spPr>
            <p:txBody>
              <a:bodyPr/>
              <a:lstStyle/>
              <a:p>
                <a:endParaRPr lang="en-US"/>
              </a:p>
            </p:txBody>
          </p:sp>
          <p:sp>
            <p:nvSpPr>
              <p:cNvPr id="221396" name="Freeform 212"/>
              <p:cNvSpPr>
                <a:spLocks noChangeAspect="1"/>
              </p:cNvSpPr>
              <p:nvPr/>
            </p:nvSpPr>
            <p:spPr bwMode="auto">
              <a:xfrm>
                <a:off x="4943" y="1175"/>
                <a:ext cx="234" cy="180"/>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221397" name="Freeform 213"/>
              <p:cNvSpPr>
                <a:spLocks noChangeAspect="1"/>
              </p:cNvSpPr>
              <p:nvPr/>
            </p:nvSpPr>
            <p:spPr bwMode="auto">
              <a:xfrm>
                <a:off x="5140" y="1554"/>
                <a:ext cx="23" cy="29"/>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221398" name="Freeform 214"/>
              <p:cNvSpPr>
                <a:spLocks noChangeAspect="1"/>
              </p:cNvSpPr>
              <p:nvPr/>
            </p:nvSpPr>
            <p:spPr bwMode="auto">
              <a:xfrm>
                <a:off x="4825" y="1554"/>
                <a:ext cx="334" cy="131"/>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AA00"/>
              </a:solidFill>
              <a:ln w="9525">
                <a:solidFill>
                  <a:srgbClr val="FFAA00"/>
                </a:solidFill>
                <a:prstDash val="solid"/>
                <a:round/>
                <a:headEnd/>
                <a:tailEnd/>
              </a:ln>
            </p:spPr>
            <p:txBody>
              <a:bodyPr/>
              <a:lstStyle/>
              <a:p>
                <a:endParaRPr lang="en-US"/>
              </a:p>
            </p:txBody>
          </p:sp>
          <p:sp>
            <p:nvSpPr>
              <p:cNvPr id="221399" name="Freeform 215"/>
              <p:cNvSpPr>
                <a:spLocks noChangeAspect="1"/>
              </p:cNvSpPr>
              <p:nvPr/>
            </p:nvSpPr>
            <p:spPr bwMode="auto">
              <a:xfrm>
                <a:off x="4825" y="1554"/>
                <a:ext cx="334" cy="131"/>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221400" name="Freeform 216"/>
              <p:cNvSpPr>
                <a:spLocks noChangeAspect="1"/>
              </p:cNvSpPr>
              <p:nvPr/>
            </p:nvSpPr>
            <p:spPr bwMode="auto">
              <a:xfrm>
                <a:off x="5136" y="1554"/>
                <a:ext cx="4" cy="4"/>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221401" name="Freeform 217"/>
              <p:cNvSpPr>
                <a:spLocks noChangeAspect="1"/>
              </p:cNvSpPr>
              <p:nvPr/>
            </p:nvSpPr>
            <p:spPr bwMode="auto">
              <a:xfrm>
                <a:off x="4088" y="1074"/>
                <a:ext cx="256" cy="142"/>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E8D898"/>
              </a:solidFill>
              <a:ln w="9525">
                <a:solidFill>
                  <a:srgbClr val="E8D898"/>
                </a:solidFill>
                <a:prstDash val="solid"/>
                <a:round/>
                <a:headEnd/>
                <a:tailEnd/>
              </a:ln>
            </p:spPr>
            <p:txBody>
              <a:bodyPr/>
              <a:lstStyle/>
              <a:p>
                <a:endParaRPr lang="en-US"/>
              </a:p>
            </p:txBody>
          </p:sp>
          <p:sp>
            <p:nvSpPr>
              <p:cNvPr id="221402" name="Freeform 218"/>
              <p:cNvSpPr>
                <a:spLocks noChangeAspect="1"/>
              </p:cNvSpPr>
              <p:nvPr/>
            </p:nvSpPr>
            <p:spPr bwMode="auto">
              <a:xfrm>
                <a:off x="4088" y="1074"/>
                <a:ext cx="256" cy="14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221403" name="Freeform 219"/>
              <p:cNvSpPr>
                <a:spLocks noChangeAspect="1"/>
              </p:cNvSpPr>
              <p:nvPr/>
            </p:nvSpPr>
            <p:spPr bwMode="auto">
              <a:xfrm>
                <a:off x="4770" y="1351"/>
                <a:ext cx="160" cy="16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AA00"/>
              </a:solidFill>
              <a:ln w="9525">
                <a:solidFill>
                  <a:srgbClr val="FFAA00"/>
                </a:solidFill>
                <a:prstDash val="solid"/>
                <a:round/>
                <a:headEnd/>
                <a:tailEnd/>
              </a:ln>
            </p:spPr>
            <p:txBody>
              <a:bodyPr/>
              <a:lstStyle/>
              <a:p>
                <a:endParaRPr lang="en-US"/>
              </a:p>
            </p:txBody>
          </p:sp>
          <p:sp>
            <p:nvSpPr>
              <p:cNvPr id="221404" name="Freeform 220"/>
              <p:cNvSpPr>
                <a:spLocks noChangeAspect="1"/>
              </p:cNvSpPr>
              <p:nvPr/>
            </p:nvSpPr>
            <p:spPr bwMode="auto">
              <a:xfrm>
                <a:off x="4770" y="1351"/>
                <a:ext cx="160" cy="163"/>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221405" name="Freeform 221"/>
              <p:cNvSpPr>
                <a:spLocks noChangeAspect="1"/>
              </p:cNvSpPr>
              <p:nvPr/>
            </p:nvSpPr>
            <p:spPr bwMode="auto">
              <a:xfrm>
                <a:off x="4088" y="1595"/>
                <a:ext cx="338" cy="155"/>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E8D898"/>
              </a:solidFill>
              <a:ln w="9525">
                <a:solidFill>
                  <a:srgbClr val="E8D898"/>
                </a:solidFill>
                <a:prstDash val="solid"/>
                <a:round/>
                <a:headEnd/>
                <a:tailEnd/>
              </a:ln>
            </p:spPr>
            <p:txBody>
              <a:bodyPr/>
              <a:lstStyle/>
              <a:p>
                <a:endParaRPr lang="en-US"/>
              </a:p>
            </p:txBody>
          </p:sp>
          <p:sp>
            <p:nvSpPr>
              <p:cNvPr id="221406" name="Freeform 222"/>
              <p:cNvSpPr>
                <a:spLocks noChangeAspect="1"/>
              </p:cNvSpPr>
              <p:nvPr/>
            </p:nvSpPr>
            <p:spPr bwMode="auto">
              <a:xfrm>
                <a:off x="4088" y="1595"/>
                <a:ext cx="338" cy="155"/>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221407" name="Freeform 223"/>
              <p:cNvSpPr>
                <a:spLocks noChangeAspect="1"/>
              </p:cNvSpPr>
              <p:nvPr/>
            </p:nvSpPr>
            <p:spPr bwMode="auto">
              <a:xfrm>
                <a:off x="3360" y="1082"/>
                <a:ext cx="307" cy="23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E8D898"/>
              </a:solidFill>
              <a:ln w="9525">
                <a:solidFill>
                  <a:srgbClr val="E8D898"/>
                </a:solidFill>
                <a:prstDash val="solid"/>
                <a:round/>
                <a:headEnd/>
                <a:tailEnd/>
              </a:ln>
            </p:spPr>
            <p:txBody>
              <a:bodyPr/>
              <a:lstStyle/>
              <a:p>
                <a:endParaRPr lang="en-US"/>
              </a:p>
            </p:txBody>
          </p:sp>
          <p:sp>
            <p:nvSpPr>
              <p:cNvPr id="221408" name="Freeform 224"/>
              <p:cNvSpPr>
                <a:spLocks noChangeAspect="1"/>
              </p:cNvSpPr>
              <p:nvPr/>
            </p:nvSpPr>
            <p:spPr bwMode="auto">
              <a:xfrm>
                <a:off x="3360" y="1082"/>
                <a:ext cx="307" cy="23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221409" name="Freeform 225"/>
              <p:cNvSpPr>
                <a:spLocks noChangeAspect="1"/>
              </p:cNvSpPr>
              <p:nvPr/>
            </p:nvSpPr>
            <p:spPr bwMode="auto">
              <a:xfrm>
                <a:off x="4921" y="1318"/>
                <a:ext cx="224" cy="12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AA00"/>
              </a:solidFill>
              <a:ln w="9525">
                <a:solidFill>
                  <a:srgbClr val="FFAA00"/>
                </a:solidFill>
                <a:prstDash val="solid"/>
                <a:round/>
                <a:headEnd/>
                <a:tailEnd/>
              </a:ln>
            </p:spPr>
            <p:txBody>
              <a:bodyPr/>
              <a:lstStyle/>
              <a:p>
                <a:endParaRPr lang="en-US"/>
              </a:p>
            </p:txBody>
          </p:sp>
          <p:sp>
            <p:nvSpPr>
              <p:cNvPr id="221410" name="Freeform 226"/>
              <p:cNvSpPr>
                <a:spLocks noChangeAspect="1"/>
              </p:cNvSpPr>
              <p:nvPr/>
            </p:nvSpPr>
            <p:spPr bwMode="auto">
              <a:xfrm>
                <a:off x="4921" y="1318"/>
                <a:ext cx="224" cy="12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221411" name="Freeform 227"/>
              <p:cNvSpPr>
                <a:spLocks noChangeAspect="1"/>
              </p:cNvSpPr>
              <p:nvPr/>
            </p:nvSpPr>
            <p:spPr bwMode="auto">
              <a:xfrm>
                <a:off x="5232" y="1285"/>
                <a:ext cx="27" cy="33"/>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FFFF"/>
              </a:solidFill>
              <a:ln w="9525">
                <a:solidFill>
                  <a:srgbClr val="FFFFFF"/>
                </a:solidFill>
                <a:prstDash val="solid"/>
                <a:round/>
                <a:headEnd/>
                <a:tailEnd/>
              </a:ln>
            </p:spPr>
            <p:txBody>
              <a:bodyPr/>
              <a:lstStyle/>
              <a:p>
                <a:endParaRPr lang="en-US"/>
              </a:p>
            </p:txBody>
          </p:sp>
          <p:sp>
            <p:nvSpPr>
              <p:cNvPr id="221412" name="Freeform 228"/>
              <p:cNvSpPr>
                <a:spLocks noChangeAspect="1"/>
              </p:cNvSpPr>
              <p:nvPr/>
            </p:nvSpPr>
            <p:spPr bwMode="auto">
              <a:xfrm>
                <a:off x="5232" y="1285"/>
                <a:ext cx="27" cy="33"/>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1413" name="Freeform 229"/>
              <p:cNvSpPr>
                <a:spLocks noChangeAspect="1"/>
              </p:cNvSpPr>
              <p:nvPr/>
            </p:nvSpPr>
            <p:spPr bwMode="auto">
              <a:xfrm>
                <a:off x="4866" y="1644"/>
                <a:ext cx="196" cy="134"/>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8C00"/>
              </a:solidFill>
              <a:ln w="9525">
                <a:solidFill>
                  <a:srgbClr val="FF8C00"/>
                </a:solidFill>
                <a:prstDash val="solid"/>
                <a:round/>
                <a:headEnd/>
                <a:tailEnd/>
              </a:ln>
            </p:spPr>
            <p:txBody>
              <a:bodyPr/>
              <a:lstStyle/>
              <a:p>
                <a:endParaRPr lang="en-US"/>
              </a:p>
            </p:txBody>
          </p:sp>
          <p:sp>
            <p:nvSpPr>
              <p:cNvPr id="221414" name="Freeform 230"/>
              <p:cNvSpPr>
                <a:spLocks noChangeAspect="1"/>
              </p:cNvSpPr>
              <p:nvPr/>
            </p:nvSpPr>
            <p:spPr bwMode="auto">
              <a:xfrm>
                <a:off x="4866" y="1644"/>
                <a:ext cx="196" cy="134"/>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221415" name="Freeform 231"/>
              <p:cNvSpPr>
                <a:spLocks noChangeAspect="1"/>
              </p:cNvSpPr>
              <p:nvPr/>
            </p:nvSpPr>
            <p:spPr bwMode="auto">
              <a:xfrm>
                <a:off x="4074" y="1208"/>
                <a:ext cx="275" cy="159"/>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E8D898"/>
              </a:solidFill>
              <a:ln w="9525">
                <a:solidFill>
                  <a:srgbClr val="E8D898"/>
                </a:solidFill>
                <a:prstDash val="solid"/>
                <a:round/>
                <a:headEnd/>
                <a:tailEnd/>
              </a:ln>
            </p:spPr>
            <p:txBody>
              <a:bodyPr/>
              <a:lstStyle/>
              <a:p>
                <a:endParaRPr lang="en-US"/>
              </a:p>
            </p:txBody>
          </p:sp>
          <p:sp>
            <p:nvSpPr>
              <p:cNvPr id="221416" name="Freeform 232"/>
              <p:cNvSpPr>
                <a:spLocks noChangeAspect="1"/>
              </p:cNvSpPr>
              <p:nvPr/>
            </p:nvSpPr>
            <p:spPr bwMode="auto">
              <a:xfrm>
                <a:off x="4074" y="1208"/>
                <a:ext cx="275" cy="159"/>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221417" name="Freeform 233"/>
              <p:cNvSpPr>
                <a:spLocks noChangeAspect="1"/>
              </p:cNvSpPr>
              <p:nvPr/>
            </p:nvSpPr>
            <p:spPr bwMode="auto">
              <a:xfrm>
                <a:off x="4591" y="1587"/>
                <a:ext cx="330" cy="102"/>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AA00"/>
              </a:solidFill>
              <a:ln w="9525">
                <a:solidFill>
                  <a:srgbClr val="FFAA00"/>
                </a:solidFill>
                <a:prstDash val="solid"/>
                <a:round/>
                <a:headEnd/>
                <a:tailEnd/>
              </a:ln>
            </p:spPr>
            <p:txBody>
              <a:bodyPr/>
              <a:lstStyle/>
              <a:p>
                <a:endParaRPr lang="en-US"/>
              </a:p>
            </p:txBody>
          </p:sp>
          <p:sp>
            <p:nvSpPr>
              <p:cNvPr id="221418" name="Freeform 234"/>
              <p:cNvSpPr>
                <a:spLocks noChangeAspect="1"/>
              </p:cNvSpPr>
              <p:nvPr/>
            </p:nvSpPr>
            <p:spPr bwMode="auto">
              <a:xfrm>
                <a:off x="4591" y="1587"/>
                <a:ext cx="330" cy="102"/>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221419" name="Freeform 235"/>
              <p:cNvSpPr>
                <a:spLocks noChangeAspect="1"/>
              </p:cNvSpPr>
              <p:nvPr/>
            </p:nvSpPr>
            <p:spPr bwMode="auto">
              <a:xfrm>
                <a:off x="3923" y="1620"/>
                <a:ext cx="545" cy="46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AA00"/>
              </a:solidFill>
              <a:ln w="9525">
                <a:solidFill>
                  <a:srgbClr val="FFAA00"/>
                </a:solidFill>
                <a:prstDash val="solid"/>
                <a:round/>
                <a:headEnd/>
                <a:tailEnd/>
              </a:ln>
            </p:spPr>
            <p:txBody>
              <a:bodyPr/>
              <a:lstStyle/>
              <a:p>
                <a:endParaRPr lang="en-US"/>
              </a:p>
            </p:txBody>
          </p:sp>
          <p:sp>
            <p:nvSpPr>
              <p:cNvPr id="221420" name="Freeform 236"/>
              <p:cNvSpPr>
                <a:spLocks noChangeAspect="1"/>
              </p:cNvSpPr>
              <p:nvPr/>
            </p:nvSpPr>
            <p:spPr bwMode="auto">
              <a:xfrm>
                <a:off x="3923" y="1620"/>
                <a:ext cx="545" cy="46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221421" name="Freeform 237"/>
              <p:cNvSpPr>
                <a:spLocks noChangeAspect="1"/>
              </p:cNvSpPr>
              <p:nvPr/>
            </p:nvSpPr>
            <p:spPr bwMode="auto">
              <a:xfrm>
                <a:off x="3667" y="1330"/>
                <a:ext cx="219" cy="245"/>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AA00"/>
              </a:solidFill>
              <a:ln w="9525">
                <a:solidFill>
                  <a:srgbClr val="FFAA00"/>
                </a:solidFill>
                <a:prstDash val="solid"/>
                <a:round/>
                <a:headEnd/>
                <a:tailEnd/>
              </a:ln>
            </p:spPr>
            <p:txBody>
              <a:bodyPr/>
              <a:lstStyle/>
              <a:p>
                <a:endParaRPr lang="en-US"/>
              </a:p>
            </p:txBody>
          </p:sp>
          <p:sp>
            <p:nvSpPr>
              <p:cNvPr id="221422" name="Freeform 238"/>
              <p:cNvSpPr>
                <a:spLocks noChangeAspect="1"/>
              </p:cNvSpPr>
              <p:nvPr/>
            </p:nvSpPr>
            <p:spPr bwMode="auto">
              <a:xfrm>
                <a:off x="3667" y="1330"/>
                <a:ext cx="219" cy="249"/>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221423" name="Freeform 239"/>
              <p:cNvSpPr>
                <a:spLocks noChangeAspect="1"/>
              </p:cNvSpPr>
              <p:nvPr/>
            </p:nvSpPr>
            <p:spPr bwMode="auto">
              <a:xfrm>
                <a:off x="5140" y="1163"/>
                <a:ext cx="64" cy="10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E8D898"/>
              </a:solidFill>
              <a:ln w="9525">
                <a:solidFill>
                  <a:srgbClr val="E8D898"/>
                </a:solidFill>
                <a:prstDash val="solid"/>
                <a:round/>
                <a:headEnd/>
                <a:tailEnd/>
              </a:ln>
            </p:spPr>
            <p:txBody>
              <a:bodyPr/>
              <a:lstStyle/>
              <a:p>
                <a:endParaRPr lang="en-US"/>
              </a:p>
            </p:txBody>
          </p:sp>
          <p:sp>
            <p:nvSpPr>
              <p:cNvPr id="221424" name="Freeform 240"/>
              <p:cNvSpPr>
                <a:spLocks noChangeAspect="1"/>
              </p:cNvSpPr>
              <p:nvPr/>
            </p:nvSpPr>
            <p:spPr bwMode="auto">
              <a:xfrm>
                <a:off x="5140" y="1163"/>
                <a:ext cx="64" cy="10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221425" name="Freeform 241"/>
              <p:cNvSpPr>
                <a:spLocks noChangeAspect="1"/>
              </p:cNvSpPr>
              <p:nvPr/>
            </p:nvSpPr>
            <p:spPr bwMode="auto">
              <a:xfrm>
                <a:off x="5149" y="1485"/>
                <a:ext cx="0" cy="8"/>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221426" name="Freeform 242"/>
              <p:cNvSpPr>
                <a:spLocks noChangeAspect="1"/>
              </p:cNvSpPr>
              <p:nvPr/>
            </p:nvSpPr>
            <p:spPr bwMode="auto">
              <a:xfrm>
                <a:off x="5131" y="1485"/>
                <a:ext cx="14" cy="45"/>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221427" name="Freeform 243"/>
              <p:cNvSpPr>
                <a:spLocks noChangeAspect="1"/>
              </p:cNvSpPr>
              <p:nvPr/>
            </p:nvSpPr>
            <p:spPr bwMode="auto">
              <a:xfrm>
                <a:off x="5131" y="1485"/>
                <a:ext cx="14" cy="45"/>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221428" name="Freeform 244"/>
              <p:cNvSpPr>
                <a:spLocks noChangeAspect="1"/>
              </p:cNvSpPr>
              <p:nvPr/>
            </p:nvSpPr>
            <p:spPr bwMode="auto">
              <a:xfrm>
                <a:off x="4843" y="1444"/>
                <a:ext cx="297" cy="151"/>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endParaRPr lang="en-US"/>
              </a:p>
            </p:txBody>
          </p:sp>
          <p:sp>
            <p:nvSpPr>
              <p:cNvPr id="221429" name="Freeform 245"/>
              <p:cNvSpPr>
                <a:spLocks noChangeAspect="1"/>
              </p:cNvSpPr>
              <p:nvPr/>
            </p:nvSpPr>
            <p:spPr bwMode="auto">
              <a:xfrm>
                <a:off x="4843" y="1444"/>
                <a:ext cx="297" cy="151"/>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221430" name="Freeform 246"/>
              <p:cNvSpPr>
                <a:spLocks noChangeAspect="1"/>
              </p:cNvSpPr>
              <p:nvPr/>
            </p:nvSpPr>
            <p:spPr bwMode="auto">
              <a:xfrm>
                <a:off x="3424" y="976"/>
                <a:ext cx="261" cy="167"/>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E8D898"/>
              </a:solidFill>
              <a:ln w="9525">
                <a:solidFill>
                  <a:srgbClr val="E8D898"/>
                </a:solidFill>
                <a:prstDash val="solid"/>
                <a:round/>
                <a:headEnd/>
                <a:tailEnd/>
              </a:ln>
            </p:spPr>
            <p:txBody>
              <a:bodyPr/>
              <a:lstStyle/>
              <a:p>
                <a:endParaRPr lang="en-US"/>
              </a:p>
            </p:txBody>
          </p:sp>
          <p:sp>
            <p:nvSpPr>
              <p:cNvPr id="221431" name="Freeform 247"/>
              <p:cNvSpPr>
                <a:spLocks noChangeAspect="1"/>
              </p:cNvSpPr>
              <p:nvPr/>
            </p:nvSpPr>
            <p:spPr bwMode="auto">
              <a:xfrm>
                <a:off x="3424" y="976"/>
                <a:ext cx="261" cy="167"/>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221432" name="Freeform 248"/>
              <p:cNvSpPr>
                <a:spLocks noChangeAspect="1"/>
              </p:cNvSpPr>
              <p:nvPr/>
            </p:nvSpPr>
            <p:spPr bwMode="auto">
              <a:xfrm>
                <a:off x="4870" y="1408"/>
                <a:ext cx="174" cy="15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AA00"/>
              </a:solidFill>
              <a:ln w="9525">
                <a:solidFill>
                  <a:srgbClr val="FFAA00"/>
                </a:solidFill>
                <a:prstDash val="solid"/>
                <a:round/>
                <a:headEnd/>
                <a:tailEnd/>
              </a:ln>
            </p:spPr>
            <p:txBody>
              <a:bodyPr/>
              <a:lstStyle/>
              <a:p>
                <a:endParaRPr lang="en-US"/>
              </a:p>
            </p:txBody>
          </p:sp>
          <p:sp>
            <p:nvSpPr>
              <p:cNvPr id="221433" name="Freeform 249"/>
              <p:cNvSpPr>
                <a:spLocks noChangeAspect="1"/>
              </p:cNvSpPr>
              <p:nvPr/>
            </p:nvSpPr>
            <p:spPr bwMode="auto">
              <a:xfrm>
                <a:off x="4870" y="1408"/>
                <a:ext cx="174" cy="154"/>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221434" name="Freeform 250"/>
              <p:cNvSpPr>
                <a:spLocks noChangeAspect="1"/>
              </p:cNvSpPr>
              <p:nvPr/>
            </p:nvSpPr>
            <p:spPr bwMode="auto">
              <a:xfrm>
                <a:off x="4468" y="1171"/>
                <a:ext cx="205" cy="19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E8D898"/>
              </a:solidFill>
              <a:ln w="9525">
                <a:solidFill>
                  <a:srgbClr val="E8D898"/>
                </a:solidFill>
                <a:prstDash val="solid"/>
                <a:round/>
                <a:headEnd/>
                <a:tailEnd/>
              </a:ln>
            </p:spPr>
            <p:txBody>
              <a:bodyPr/>
              <a:lstStyle/>
              <a:p>
                <a:endParaRPr lang="en-US"/>
              </a:p>
            </p:txBody>
          </p:sp>
          <p:sp>
            <p:nvSpPr>
              <p:cNvPr id="221435" name="Freeform 251"/>
              <p:cNvSpPr>
                <a:spLocks noChangeAspect="1"/>
              </p:cNvSpPr>
              <p:nvPr/>
            </p:nvSpPr>
            <p:spPr bwMode="auto">
              <a:xfrm>
                <a:off x="4468" y="1171"/>
                <a:ext cx="205" cy="196"/>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221436" name="Freeform 252"/>
              <p:cNvSpPr>
                <a:spLocks noChangeAspect="1"/>
              </p:cNvSpPr>
              <p:nvPr/>
            </p:nvSpPr>
            <p:spPr bwMode="auto">
              <a:xfrm>
                <a:off x="3813" y="1220"/>
                <a:ext cx="270" cy="200"/>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E8D898"/>
              </a:solidFill>
              <a:ln w="9525">
                <a:solidFill>
                  <a:srgbClr val="E8D898"/>
                </a:solidFill>
                <a:prstDash val="solid"/>
                <a:round/>
                <a:headEnd/>
                <a:tailEnd/>
              </a:ln>
            </p:spPr>
            <p:txBody>
              <a:bodyPr/>
              <a:lstStyle/>
              <a:p>
                <a:endParaRPr lang="en-US"/>
              </a:p>
            </p:txBody>
          </p:sp>
          <p:sp>
            <p:nvSpPr>
              <p:cNvPr id="221437" name="Freeform 253"/>
              <p:cNvSpPr>
                <a:spLocks noChangeAspect="1"/>
              </p:cNvSpPr>
              <p:nvPr/>
            </p:nvSpPr>
            <p:spPr bwMode="auto">
              <a:xfrm>
                <a:off x="3813" y="1220"/>
                <a:ext cx="270" cy="200"/>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221438" name="Rectangle 254"/>
            <p:cNvSpPr>
              <a:spLocks noChangeArrowheads="1"/>
            </p:cNvSpPr>
            <p:nvPr/>
          </p:nvSpPr>
          <p:spPr bwMode="auto">
            <a:xfrm>
              <a:off x="916" y="2592"/>
              <a:ext cx="576" cy="240"/>
            </a:xfrm>
            <a:prstGeom prst="rect">
              <a:avLst/>
            </a:prstGeom>
            <a:solidFill>
              <a:schemeClr val="tx1"/>
            </a:solidFill>
            <a:ln w="9525">
              <a:noFill/>
              <a:miter lim="800000"/>
              <a:headEnd/>
              <a:tailEnd/>
            </a:ln>
            <a:effectLst/>
          </p:spPr>
          <p:txBody>
            <a:bodyPr wrap="none" anchor="ctr"/>
            <a:lstStyle/>
            <a:p>
              <a:pPr algn="ctr" eaLnBrk="1" hangingPunct="1"/>
              <a:r>
                <a:rPr lang="en-US" sz="1600" b="1" dirty="0">
                  <a:solidFill>
                    <a:srgbClr val="FFFF00"/>
                  </a:solidFill>
                  <a:latin typeface="Arial" pitchFamily="34" charset="0"/>
                </a:rPr>
                <a:t>1994</a:t>
              </a:r>
            </a:p>
          </p:txBody>
        </p:sp>
      </p:grpSp>
      <p:grpSp>
        <p:nvGrpSpPr>
          <p:cNvPr id="6" name="Group 255"/>
          <p:cNvGrpSpPr>
            <a:grpSpLocks/>
          </p:cNvGrpSpPr>
          <p:nvPr/>
        </p:nvGrpSpPr>
        <p:grpSpPr bwMode="auto">
          <a:xfrm>
            <a:off x="5086351" y="1483894"/>
            <a:ext cx="2100263" cy="1981200"/>
            <a:chOff x="2244" y="912"/>
            <a:chExt cx="1323" cy="1248"/>
          </a:xfrm>
        </p:grpSpPr>
        <p:grpSp>
          <p:nvGrpSpPr>
            <p:cNvPr id="7" name="Group 256"/>
            <p:cNvGrpSpPr>
              <a:grpSpLocks noChangeAspect="1"/>
            </p:cNvGrpSpPr>
            <p:nvPr/>
          </p:nvGrpSpPr>
          <p:grpSpPr bwMode="auto">
            <a:xfrm>
              <a:off x="2244" y="980"/>
              <a:ext cx="1323" cy="1180"/>
              <a:chOff x="0" y="1152"/>
              <a:chExt cx="2832" cy="2262"/>
            </a:xfrm>
          </p:grpSpPr>
          <p:sp>
            <p:nvSpPr>
              <p:cNvPr id="221441" name="AutoShape 257"/>
              <p:cNvSpPr>
                <a:spLocks noChangeAspect="1" noChangeArrowheads="1"/>
              </p:cNvSpPr>
              <p:nvPr/>
            </p:nvSpPr>
            <p:spPr bwMode="auto">
              <a:xfrm>
                <a:off x="0" y="1152"/>
                <a:ext cx="2826" cy="2256"/>
              </a:xfrm>
              <a:prstGeom prst="rect">
                <a:avLst/>
              </a:prstGeom>
              <a:noFill/>
              <a:ln w="9525">
                <a:noFill/>
                <a:miter lim="800000"/>
                <a:headEnd/>
                <a:tailEnd/>
              </a:ln>
            </p:spPr>
            <p:txBody>
              <a:bodyPr/>
              <a:lstStyle/>
              <a:p>
                <a:endParaRPr lang="en-US"/>
              </a:p>
            </p:txBody>
          </p:sp>
          <p:sp>
            <p:nvSpPr>
              <p:cNvPr id="221442" name="Rectangle 258"/>
              <p:cNvSpPr>
                <a:spLocks noChangeAspect="1" noChangeArrowheads="1"/>
              </p:cNvSpPr>
              <p:nvPr/>
            </p:nvSpPr>
            <p:spPr bwMode="auto">
              <a:xfrm>
                <a:off x="0" y="1152"/>
                <a:ext cx="2832" cy="2262"/>
              </a:xfrm>
              <a:prstGeom prst="rect">
                <a:avLst/>
              </a:prstGeom>
              <a:solidFill>
                <a:srgbClr val="FFFFFF">
                  <a:alpha val="0"/>
                </a:srgbClr>
              </a:solidFill>
              <a:ln w="9525">
                <a:noFill/>
                <a:miter lim="800000"/>
                <a:headEnd/>
                <a:tailEnd/>
              </a:ln>
            </p:spPr>
            <p:txBody>
              <a:bodyPr/>
              <a:lstStyle/>
              <a:p>
                <a:endParaRPr lang="en-US"/>
              </a:p>
            </p:txBody>
          </p:sp>
          <p:sp>
            <p:nvSpPr>
              <p:cNvPr id="221443" name="Rectangle 259"/>
              <p:cNvSpPr>
                <a:spLocks noChangeAspect="1" noChangeArrowheads="1"/>
              </p:cNvSpPr>
              <p:nvPr/>
            </p:nvSpPr>
            <p:spPr bwMode="auto">
              <a:xfrm>
                <a:off x="36" y="1188"/>
                <a:ext cx="2760" cy="2184"/>
              </a:xfrm>
              <a:prstGeom prst="rect">
                <a:avLst/>
              </a:prstGeom>
              <a:solidFill>
                <a:srgbClr val="FFFFFF">
                  <a:alpha val="0"/>
                </a:srgbClr>
              </a:solidFill>
              <a:ln w="9525">
                <a:noFill/>
                <a:miter lim="800000"/>
                <a:headEnd/>
                <a:tailEnd/>
              </a:ln>
            </p:spPr>
            <p:txBody>
              <a:bodyPr/>
              <a:lstStyle/>
              <a:p>
                <a:endParaRPr lang="en-US"/>
              </a:p>
            </p:txBody>
          </p:sp>
          <p:sp>
            <p:nvSpPr>
              <p:cNvPr id="221444" name="Freeform 260"/>
              <p:cNvSpPr>
                <a:spLocks noChangeAspect="1"/>
              </p:cNvSpPr>
              <p:nvPr/>
            </p:nvSpPr>
            <p:spPr bwMode="auto">
              <a:xfrm>
                <a:off x="1848" y="249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FF4500"/>
              </a:solidFill>
              <a:ln w="9525">
                <a:solidFill>
                  <a:srgbClr val="FF4500"/>
                </a:solidFill>
                <a:prstDash val="solid"/>
                <a:round/>
                <a:headEnd/>
                <a:tailEnd/>
              </a:ln>
            </p:spPr>
            <p:txBody>
              <a:bodyPr/>
              <a:lstStyle/>
              <a:p>
                <a:endParaRPr lang="en-US"/>
              </a:p>
            </p:txBody>
          </p:sp>
          <p:sp>
            <p:nvSpPr>
              <p:cNvPr id="221445" name="Freeform 261"/>
              <p:cNvSpPr>
                <a:spLocks noChangeAspect="1"/>
              </p:cNvSpPr>
              <p:nvPr/>
            </p:nvSpPr>
            <p:spPr bwMode="auto">
              <a:xfrm>
                <a:off x="1848" y="249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221446" name="Freeform 262"/>
              <p:cNvSpPr>
                <a:spLocks noChangeAspect="1"/>
              </p:cNvSpPr>
              <p:nvPr/>
            </p:nvSpPr>
            <p:spPr bwMode="auto">
              <a:xfrm>
                <a:off x="84" y="262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prstDash val="solid"/>
                <a:round/>
                <a:headEnd/>
                <a:tailEnd/>
              </a:ln>
            </p:spPr>
            <p:txBody>
              <a:bodyPr/>
              <a:lstStyle/>
              <a:p>
                <a:endParaRPr lang="en-US"/>
              </a:p>
            </p:txBody>
          </p:sp>
          <p:sp>
            <p:nvSpPr>
              <p:cNvPr id="221447" name="Freeform 263"/>
              <p:cNvSpPr>
                <a:spLocks noChangeAspect="1"/>
              </p:cNvSpPr>
              <p:nvPr/>
            </p:nvSpPr>
            <p:spPr bwMode="auto">
              <a:xfrm>
                <a:off x="84" y="262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221448" name="Freeform 264"/>
              <p:cNvSpPr>
                <a:spLocks noChangeAspect="1"/>
              </p:cNvSpPr>
              <p:nvPr/>
            </p:nvSpPr>
            <p:spPr bwMode="auto">
              <a:xfrm>
                <a:off x="432" y="2298"/>
                <a:ext cx="348" cy="402"/>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8C00"/>
              </a:solidFill>
              <a:ln w="9525">
                <a:solidFill>
                  <a:srgbClr val="FF8C00"/>
                </a:solidFill>
                <a:prstDash val="solid"/>
                <a:round/>
                <a:headEnd/>
                <a:tailEnd/>
              </a:ln>
            </p:spPr>
            <p:txBody>
              <a:bodyPr/>
              <a:lstStyle/>
              <a:p>
                <a:endParaRPr lang="en-US"/>
              </a:p>
            </p:txBody>
          </p:sp>
          <p:sp>
            <p:nvSpPr>
              <p:cNvPr id="221449" name="Freeform 265"/>
              <p:cNvSpPr>
                <a:spLocks noChangeAspect="1"/>
              </p:cNvSpPr>
              <p:nvPr/>
            </p:nvSpPr>
            <p:spPr bwMode="auto">
              <a:xfrm>
                <a:off x="432" y="2298"/>
                <a:ext cx="348" cy="408"/>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221450" name="Freeform 266"/>
              <p:cNvSpPr>
                <a:spLocks noChangeAspect="1"/>
              </p:cNvSpPr>
              <p:nvPr/>
            </p:nvSpPr>
            <p:spPr bwMode="auto">
              <a:xfrm>
                <a:off x="1512" y="2412"/>
                <a:ext cx="258" cy="22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prstDash val="solid"/>
                <a:round/>
                <a:headEnd/>
                <a:tailEnd/>
              </a:ln>
            </p:spPr>
            <p:txBody>
              <a:bodyPr/>
              <a:lstStyle/>
              <a:p>
                <a:endParaRPr lang="en-US"/>
              </a:p>
            </p:txBody>
          </p:sp>
          <p:sp>
            <p:nvSpPr>
              <p:cNvPr id="221451" name="Freeform 267"/>
              <p:cNvSpPr>
                <a:spLocks noChangeAspect="1"/>
              </p:cNvSpPr>
              <p:nvPr/>
            </p:nvSpPr>
            <p:spPr bwMode="auto">
              <a:xfrm>
                <a:off x="1512" y="2412"/>
                <a:ext cx="258" cy="23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221452" name="Freeform 268"/>
              <p:cNvSpPr>
                <a:spLocks noChangeAspect="1"/>
              </p:cNvSpPr>
              <p:nvPr/>
            </p:nvSpPr>
            <p:spPr bwMode="auto">
              <a:xfrm>
                <a:off x="84" y="1866"/>
                <a:ext cx="408" cy="696"/>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8C00"/>
              </a:solidFill>
              <a:ln w="9525">
                <a:solidFill>
                  <a:srgbClr val="FF8C00"/>
                </a:solidFill>
                <a:prstDash val="solid"/>
                <a:round/>
                <a:headEnd/>
                <a:tailEnd/>
              </a:ln>
            </p:spPr>
            <p:txBody>
              <a:bodyPr/>
              <a:lstStyle/>
              <a:p>
                <a:endParaRPr lang="en-US"/>
              </a:p>
            </p:txBody>
          </p:sp>
          <p:sp>
            <p:nvSpPr>
              <p:cNvPr id="221453" name="Freeform 269"/>
              <p:cNvSpPr>
                <a:spLocks noChangeAspect="1"/>
              </p:cNvSpPr>
              <p:nvPr/>
            </p:nvSpPr>
            <p:spPr bwMode="auto">
              <a:xfrm>
                <a:off x="84" y="1866"/>
                <a:ext cx="408" cy="7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221454" name="Freeform 270"/>
              <p:cNvSpPr>
                <a:spLocks noChangeAspect="1"/>
              </p:cNvSpPr>
              <p:nvPr/>
            </p:nvSpPr>
            <p:spPr bwMode="auto">
              <a:xfrm>
                <a:off x="780" y="208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AA00"/>
              </a:solidFill>
              <a:ln w="9525">
                <a:solidFill>
                  <a:srgbClr val="FFAA00"/>
                </a:solidFill>
                <a:prstDash val="solid"/>
                <a:round/>
                <a:headEnd/>
                <a:tailEnd/>
              </a:ln>
            </p:spPr>
            <p:txBody>
              <a:bodyPr/>
              <a:lstStyle/>
              <a:p>
                <a:endParaRPr lang="en-US"/>
              </a:p>
            </p:txBody>
          </p:sp>
          <p:sp>
            <p:nvSpPr>
              <p:cNvPr id="221455" name="Freeform 271"/>
              <p:cNvSpPr>
                <a:spLocks noChangeAspect="1"/>
              </p:cNvSpPr>
              <p:nvPr/>
            </p:nvSpPr>
            <p:spPr bwMode="auto">
              <a:xfrm>
                <a:off x="780" y="208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221456" name="Freeform 272"/>
              <p:cNvSpPr>
                <a:spLocks noChangeAspect="1"/>
              </p:cNvSpPr>
              <p:nvPr/>
            </p:nvSpPr>
            <p:spPr bwMode="auto">
              <a:xfrm>
                <a:off x="2496" y="192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AA00"/>
              </a:solidFill>
              <a:ln w="9525">
                <a:solidFill>
                  <a:srgbClr val="FFAA00"/>
                </a:solidFill>
                <a:prstDash val="solid"/>
                <a:round/>
                <a:headEnd/>
                <a:tailEnd/>
              </a:ln>
            </p:spPr>
            <p:txBody>
              <a:bodyPr/>
              <a:lstStyle/>
              <a:p>
                <a:endParaRPr lang="en-US"/>
              </a:p>
            </p:txBody>
          </p:sp>
          <p:sp>
            <p:nvSpPr>
              <p:cNvPr id="221457" name="Freeform 273"/>
              <p:cNvSpPr>
                <a:spLocks noChangeAspect="1"/>
              </p:cNvSpPr>
              <p:nvPr/>
            </p:nvSpPr>
            <p:spPr bwMode="auto">
              <a:xfrm>
                <a:off x="2496" y="192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221458" name="Freeform 274"/>
              <p:cNvSpPr>
                <a:spLocks noChangeAspect="1"/>
              </p:cNvSpPr>
              <p:nvPr/>
            </p:nvSpPr>
            <p:spPr bwMode="auto">
              <a:xfrm>
                <a:off x="2424" y="210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221459" name="Freeform 275"/>
              <p:cNvSpPr>
                <a:spLocks noChangeAspect="1"/>
              </p:cNvSpPr>
              <p:nvPr/>
            </p:nvSpPr>
            <p:spPr bwMode="auto">
              <a:xfrm>
                <a:off x="2424" y="210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221460" name="Freeform 276"/>
              <p:cNvSpPr>
                <a:spLocks noChangeAspect="1"/>
              </p:cNvSpPr>
              <p:nvPr/>
            </p:nvSpPr>
            <p:spPr bwMode="auto">
              <a:xfrm>
                <a:off x="2370" y="2172"/>
                <a:ext cx="12" cy="6"/>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8C00"/>
              </a:solidFill>
              <a:ln w="9525">
                <a:solidFill>
                  <a:srgbClr val="FF8C00"/>
                </a:solidFill>
                <a:prstDash val="solid"/>
                <a:round/>
                <a:headEnd/>
                <a:tailEnd/>
              </a:ln>
            </p:spPr>
            <p:txBody>
              <a:bodyPr/>
              <a:lstStyle/>
              <a:p>
                <a:endParaRPr lang="en-US"/>
              </a:p>
            </p:txBody>
          </p:sp>
          <p:sp>
            <p:nvSpPr>
              <p:cNvPr id="221461" name="Freeform 277"/>
              <p:cNvSpPr>
                <a:spLocks noChangeAspect="1"/>
              </p:cNvSpPr>
              <p:nvPr/>
            </p:nvSpPr>
            <p:spPr bwMode="auto">
              <a:xfrm>
                <a:off x="2370" y="2172"/>
                <a:ext cx="12" cy="12"/>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221462" name="Freeform 278"/>
              <p:cNvSpPr>
                <a:spLocks noChangeAspect="1"/>
              </p:cNvSpPr>
              <p:nvPr/>
            </p:nvSpPr>
            <p:spPr bwMode="auto">
              <a:xfrm>
                <a:off x="1902" y="273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8C00"/>
              </a:solidFill>
              <a:ln w="9525">
                <a:solidFill>
                  <a:srgbClr val="FF8C00"/>
                </a:solidFill>
                <a:prstDash val="solid"/>
                <a:round/>
                <a:headEnd/>
                <a:tailEnd/>
              </a:ln>
            </p:spPr>
            <p:txBody>
              <a:bodyPr/>
              <a:lstStyle/>
              <a:p>
                <a:endParaRPr lang="en-US"/>
              </a:p>
            </p:txBody>
          </p:sp>
          <p:sp>
            <p:nvSpPr>
              <p:cNvPr id="221463" name="Freeform 279"/>
              <p:cNvSpPr>
                <a:spLocks noChangeAspect="1"/>
              </p:cNvSpPr>
              <p:nvPr/>
            </p:nvSpPr>
            <p:spPr bwMode="auto">
              <a:xfrm>
                <a:off x="1902" y="273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221464" name="Freeform 280"/>
              <p:cNvSpPr>
                <a:spLocks noChangeAspect="1"/>
              </p:cNvSpPr>
              <p:nvPr/>
            </p:nvSpPr>
            <p:spPr bwMode="auto">
              <a:xfrm>
                <a:off x="1980" y="247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FF8C00"/>
              </a:solidFill>
              <a:ln w="9525">
                <a:solidFill>
                  <a:srgbClr val="FF8C00"/>
                </a:solidFill>
                <a:prstDash val="solid"/>
                <a:round/>
                <a:headEnd/>
                <a:tailEnd/>
              </a:ln>
            </p:spPr>
            <p:txBody>
              <a:bodyPr/>
              <a:lstStyle/>
              <a:p>
                <a:endParaRPr lang="en-US"/>
              </a:p>
            </p:txBody>
          </p:sp>
          <p:sp>
            <p:nvSpPr>
              <p:cNvPr id="221465" name="Freeform 281"/>
              <p:cNvSpPr>
                <a:spLocks noChangeAspect="1"/>
              </p:cNvSpPr>
              <p:nvPr/>
            </p:nvSpPr>
            <p:spPr bwMode="auto">
              <a:xfrm>
                <a:off x="1980" y="247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221466" name="Freeform 282"/>
              <p:cNvSpPr>
                <a:spLocks noChangeAspect="1"/>
              </p:cNvSpPr>
              <p:nvPr/>
            </p:nvSpPr>
            <p:spPr bwMode="auto">
              <a:xfrm>
                <a:off x="618" y="286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221467" name="Freeform 283"/>
              <p:cNvSpPr>
                <a:spLocks noChangeAspect="1"/>
              </p:cNvSpPr>
              <p:nvPr/>
            </p:nvSpPr>
            <p:spPr bwMode="auto">
              <a:xfrm>
                <a:off x="618" y="286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221468" name="Freeform 284"/>
              <p:cNvSpPr>
                <a:spLocks noChangeAspect="1"/>
              </p:cNvSpPr>
              <p:nvPr/>
            </p:nvSpPr>
            <p:spPr bwMode="auto">
              <a:xfrm>
                <a:off x="696" y="290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AA00"/>
              </a:solidFill>
              <a:ln w="9525">
                <a:solidFill>
                  <a:srgbClr val="FFAA00"/>
                </a:solidFill>
                <a:prstDash val="solid"/>
                <a:round/>
                <a:headEnd/>
                <a:tailEnd/>
              </a:ln>
            </p:spPr>
            <p:txBody>
              <a:bodyPr/>
              <a:lstStyle/>
              <a:p>
                <a:endParaRPr lang="en-US"/>
              </a:p>
            </p:txBody>
          </p:sp>
          <p:sp>
            <p:nvSpPr>
              <p:cNvPr id="221469" name="Freeform 285"/>
              <p:cNvSpPr>
                <a:spLocks noChangeAspect="1"/>
              </p:cNvSpPr>
              <p:nvPr/>
            </p:nvSpPr>
            <p:spPr bwMode="auto">
              <a:xfrm>
                <a:off x="696" y="290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221470" name="Freeform 286"/>
              <p:cNvSpPr>
                <a:spLocks noChangeAspect="1"/>
              </p:cNvSpPr>
              <p:nvPr/>
            </p:nvSpPr>
            <p:spPr bwMode="auto">
              <a:xfrm>
                <a:off x="744" y="2934"/>
                <a:ext cx="30" cy="12"/>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221471" name="Freeform 287"/>
              <p:cNvSpPr>
                <a:spLocks noChangeAspect="1"/>
              </p:cNvSpPr>
              <p:nvPr/>
            </p:nvSpPr>
            <p:spPr bwMode="auto">
              <a:xfrm>
                <a:off x="744" y="2934"/>
                <a:ext cx="30" cy="12"/>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221472" name="Freeform 288"/>
              <p:cNvSpPr>
                <a:spLocks noChangeAspect="1"/>
              </p:cNvSpPr>
              <p:nvPr/>
            </p:nvSpPr>
            <p:spPr bwMode="auto">
              <a:xfrm>
                <a:off x="780" y="294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AA00"/>
              </a:solidFill>
              <a:ln w="9525">
                <a:solidFill>
                  <a:srgbClr val="FFAA00"/>
                </a:solidFill>
                <a:prstDash val="solid"/>
                <a:round/>
                <a:headEnd/>
                <a:tailEnd/>
              </a:ln>
            </p:spPr>
            <p:txBody>
              <a:bodyPr/>
              <a:lstStyle/>
              <a:p>
                <a:endParaRPr lang="en-US"/>
              </a:p>
            </p:txBody>
          </p:sp>
          <p:sp>
            <p:nvSpPr>
              <p:cNvPr id="221473" name="Freeform 289"/>
              <p:cNvSpPr>
                <a:spLocks noChangeAspect="1"/>
              </p:cNvSpPr>
              <p:nvPr/>
            </p:nvSpPr>
            <p:spPr bwMode="auto">
              <a:xfrm>
                <a:off x="780" y="294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221474" name="Freeform 290"/>
              <p:cNvSpPr>
                <a:spLocks noChangeAspect="1"/>
              </p:cNvSpPr>
              <p:nvPr/>
            </p:nvSpPr>
            <p:spPr bwMode="auto">
              <a:xfrm>
                <a:off x="816" y="300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221475" name="Freeform 291"/>
              <p:cNvSpPr>
                <a:spLocks noChangeAspect="1"/>
              </p:cNvSpPr>
              <p:nvPr/>
            </p:nvSpPr>
            <p:spPr bwMode="auto">
              <a:xfrm>
                <a:off x="816" y="300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221476" name="Freeform 292"/>
              <p:cNvSpPr>
                <a:spLocks noChangeAspect="1"/>
              </p:cNvSpPr>
              <p:nvPr/>
            </p:nvSpPr>
            <p:spPr bwMode="auto">
              <a:xfrm>
                <a:off x="762" y="2952"/>
                <a:ext cx="12" cy="12"/>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221477" name="Freeform 293"/>
              <p:cNvSpPr>
                <a:spLocks noChangeAspect="1"/>
              </p:cNvSpPr>
              <p:nvPr/>
            </p:nvSpPr>
            <p:spPr bwMode="auto">
              <a:xfrm>
                <a:off x="762" y="2952"/>
                <a:ext cx="12" cy="12"/>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221478" name="Freeform 294"/>
              <p:cNvSpPr>
                <a:spLocks noChangeAspect="1"/>
              </p:cNvSpPr>
              <p:nvPr/>
            </p:nvSpPr>
            <p:spPr bwMode="auto">
              <a:xfrm>
                <a:off x="450" y="151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prstDash val="solid"/>
                <a:round/>
                <a:headEnd/>
                <a:tailEnd/>
              </a:ln>
            </p:spPr>
            <p:txBody>
              <a:bodyPr/>
              <a:lstStyle/>
              <a:p>
                <a:endParaRPr lang="en-US"/>
              </a:p>
            </p:txBody>
          </p:sp>
          <p:sp>
            <p:nvSpPr>
              <p:cNvPr id="221479" name="Freeform 295"/>
              <p:cNvSpPr>
                <a:spLocks noChangeAspect="1"/>
              </p:cNvSpPr>
              <p:nvPr/>
            </p:nvSpPr>
            <p:spPr bwMode="auto">
              <a:xfrm>
                <a:off x="450" y="151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221480" name="Freeform 296"/>
              <p:cNvSpPr>
                <a:spLocks noChangeAspect="1"/>
              </p:cNvSpPr>
              <p:nvPr/>
            </p:nvSpPr>
            <p:spPr bwMode="auto">
              <a:xfrm>
                <a:off x="1662" y="2016"/>
                <a:ext cx="198" cy="3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8C00"/>
              </a:solidFill>
              <a:ln w="9525">
                <a:solidFill>
                  <a:srgbClr val="FF8C00"/>
                </a:solidFill>
                <a:prstDash val="solid"/>
                <a:round/>
                <a:headEnd/>
                <a:tailEnd/>
              </a:ln>
            </p:spPr>
            <p:txBody>
              <a:bodyPr/>
              <a:lstStyle/>
              <a:p>
                <a:endParaRPr lang="en-US"/>
              </a:p>
            </p:txBody>
          </p:sp>
          <p:sp>
            <p:nvSpPr>
              <p:cNvPr id="221481" name="Freeform 297"/>
              <p:cNvSpPr>
                <a:spLocks noChangeAspect="1"/>
              </p:cNvSpPr>
              <p:nvPr/>
            </p:nvSpPr>
            <p:spPr bwMode="auto">
              <a:xfrm>
                <a:off x="1662" y="2016"/>
                <a:ext cx="198" cy="366"/>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221482" name="Freeform 298"/>
              <p:cNvSpPr>
                <a:spLocks noChangeAspect="1"/>
              </p:cNvSpPr>
              <p:nvPr/>
            </p:nvSpPr>
            <p:spPr bwMode="auto">
              <a:xfrm>
                <a:off x="1842" y="2052"/>
                <a:ext cx="150" cy="264"/>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FF8C00"/>
              </a:solidFill>
              <a:ln w="9525">
                <a:solidFill>
                  <a:srgbClr val="FF8C00"/>
                </a:solidFill>
                <a:prstDash val="solid"/>
                <a:round/>
                <a:headEnd/>
                <a:tailEnd/>
              </a:ln>
            </p:spPr>
            <p:txBody>
              <a:bodyPr/>
              <a:lstStyle/>
              <a:p>
                <a:endParaRPr lang="en-US"/>
              </a:p>
            </p:txBody>
          </p:sp>
          <p:sp>
            <p:nvSpPr>
              <p:cNvPr id="221483" name="Freeform 299"/>
              <p:cNvSpPr>
                <a:spLocks noChangeAspect="1"/>
              </p:cNvSpPr>
              <p:nvPr/>
            </p:nvSpPr>
            <p:spPr bwMode="auto">
              <a:xfrm>
                <a:off x="1842" y="2052"/>
                <a:ext cx="150" cy="270"/>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221484" name="Freeform 300"/>
              <p:cNvSpPr>
                <a:spLocks noChangeAspect="1"/>
              </p:cNvSpPr>
              <p:nvPr/>
            </p:nvSpPr>
            <p:spPr bwMode="auto">
              <a:xfrm>
                <a:off x="1410" y="1962"/>
                <a:ext cx="306" cy="204"/>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prstDash val="solid"/>
                <a:round/>
                <a:headEnd/>
                <a:tailEnd/>
              </a:ln>
            </p:spPr>
            <p:txBody>
              <a:bodyPr/>
              <a:lstStyle/>
              <a:p>
                <a:endParaRPr lang="en-US"/>
              </a:p>
            </p:txBody>
          </p:sp>
          <p:sp>
            <p:nvSpPr>
              <p:cNvPr id="221485" name="Freeform 301"/>
              <p:cNvSpPr>
                <a:spLocks noChangeAspect="1"/>
              </p:cNvSpPr>
              <p:nvPr/>
            </p:nvSpPr>
            <p:spPr bwMode="auto">
              <a:xfrm>
                <a:off x="1410" y="1962"/>
                <a:ext cx="306" cy="210"/>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221486" name="Freeform 302"/>
              <p:cNvSpPr>
                <a:spLocks noChangeAspect="1"/>
              </p:cNvSpPr>
              <p:nvPr/>
            </p:nvSpPr>
            <p:spPr bwMode="auto">
              <a:xfrm>
                <a:off x="1134" y="218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8C00"/>
              </a:solidFill>
              <a:ln w="9525">
                <a:solidFill>
                  <a:srgbClr val="FF8C00"/>
                </a:solidFill>
                <a:prstDash val="solid"/>
                <a:round/>
                <a:headEnd/>
                <a:tailEnd/>
              </a:ln>
            </p:spPr>
            <p:txBody>
              <a:bodyPr/>
              <a:lstStyle/>
              <a:p>
                <a:endParaRPr lang="en-US"/>
              </a:p>
            </p:txBody>
          </p:sp>
          <p:sp>
            <p:nvSpPr>
              <p:cNvPr id="221487" name="Freeform 303"/>
              <p:cNvSpPr>
                <a:spLocks noChangeAspect="1"/>
              </p:cNvSpPr>
              <p:nvPr/>
            </p:nvSpPr>
            <p:spPr bwMode="auto">
              <a:xfrm>
                <a:off x="1134" y="218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221488" name="Freeform 304"/>
              <p:cNvSpPr>
                <a:spLocks noChangeAspect="1"/>
              </p:cNvSpPr>
              <p:nvPr/>
            </p:nvSpPr>
            <p:spPr bwMode="auto">
              <a:xfrm>
                <a:off x="1776" y="221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FF4500"/>
              </a:solidFill>
              <a:ln w="9525">
                <a:solidFill>
                  <a:srgbClr val="FF4500"/>
                </a:solidFill>
                <a:prstDash val="solid"/>
                <a:round/>
                <a:headEnd/>
                <a:tailEnd/>
              </a:ln>
            </p:spPr>
            <p:txBody>
              <a:bodyPr/>
              <a:lstStyle/>
              <a:p>
                <a:endParaRPr lang="en-US"/>
              </a:p>
            </p:txBody>
          </p:sp>
          <p:sp>
            <p:nvSpPr>
              <p:cNvPr id="221489" name="Freeform 305"/>
              <p:cNvSpPr>
                <a:spLocks noChangeAspect="1"/>
              </p:cNvSpPr>
              <p:nvPr/>
            </p:nvSpPr>
            <p:spPr bwMode="auto">
              <a:xfrm>
                <a:off x="1776" y="221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221490" name="Freeform 306"/>
              <p:cNvSpPr>
                <a:spLocks noChangeAspect="1"/>
              </p:cNvSpPr>
              <p:nvPr/>
            </p:nvSpPr>
            <p:spPr bwMode="auto">
              <a:xfrm>
                <a:off x="1542" y="264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FF4500"/>
              </a:solidFill>
              <a:ln w="9525">
                <a:solidFill>
                  <a:srgbClr val="FF4500"/>
                </a:solidFill>
                <a:prstDash val="solid"/>
                <a:round/>
                <a:headEnd/>
                <a:tailEnd/>
              </a:ln>
            </p:spPr>
            <p:txBody>
              <a:bodyPr/>
              <a:lstStyle/>
              <a:p>
                <a:endParaRPr lang="en-US"/>
              </a:p>
            </p:txBody>
          </p:sp>
          <p:sp>
            <p:nvSpPr>
              <p:cNvPr id="221491" name="Freeform 307"/>
              <p:cNvSpPr>
                <a:spLocks noChangeAspect="1"/>
              </p:cNvSpPr>
              <p:nvPr/>
            </p:nvSpPr>
            <p:spPr bwMode="auto">
              <a:xfrm>
                <a:off x="1542" y="264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221492" name="Freeform 308"/>
              <p:cNvSpPr>
                <a:spLocks noChangeAspect="1"/>
              </p:cNvSpPr>
              <p:nvPr/>
            </p:nvSpPr>
            <p:spPr bwMode="auto">
              <a:xfrm>
                <a:off x="2556" y="1548"/>
                <a:ext cx="186" cy="29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prstDash val="solid"/>
                <a:round/>
                <a:headEnd/>
                <a:tailEnd/>
              </a:ln>
            </p:spPr>
            <p:txBody>
              <a:bodyPr/>
              <a:lstStyle/>
              <a:p>
                <a:endParaRPr lang="en-US"/>
              </a:p>
            </p:txBody>
          </p:sp>
          <p:sp>
            <p:nvSpPr>
              <p:cNvPr id="221493" name="Freeform 309"/>
              <p:cNvSpPr>
                <a:spLocks noChangeAspect="1"/>
              </p:cNvSpPr>
              <p:nvPr/>
            </p:nvSpPr>
            <p:spPr bwMode="auto">
              <a:xfrm>
                <a:off x="2556" y="1548"/>
                <a:ext cx="186" cy="3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221494" name="Freeform 310"/>
              <p:cNvSpPr>
                <a:spLocks noChangeAspect="1"/>
              </p:cNvSpPr>
              <p:nvPr/>
            </p:nvSpPr>
            <p:spPr bwMode="auto">
              <a:xfrm>
                <a:off x="2244" y="210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8C00"/>
              </a:solidFill>
              <a:ln w="9525">
                <a:solidFill>
                  <a:srgbClr val="FF8C00"/>
                </a:solidFill>
                <a:prstDash val="solid"/>
                <a:round/>
                <a:headEnd/>
                <a:tailEnd/>
              </a:ln>
            </p:spPr>
            <p:txBody>
              <a:bodyPr/>
              <a:lstStyle/>
              <a:p>
                <a:endParaRPr lang="en-US"/>
              </a:p>
            </p:txBody>
          </p:sp>
          <p:sp>
            <p:nvSpPr>
              <p:cNvPr id="221495" name="Freeform 311"/>
              <p:cNvSpPr>
                <a:spLocks noChangeAspect="1"/>
              </p:cNvSpPr>
              <p:nvPr/>
            </p:nvSpPr>
            <p:spPr bwMode="auto">
              <a:xfrm>
                <a:off x="2244" y="210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221496" name="Freeform 312"/>
              <p:cNvSpPr>
                <a:spLocks noChangeAspect="1"/>
              </p:cNvSpPr>
              <p:nvPr/>
            </p:nvSpPr>
            <p:spPr bwMode="auto">
              <a:xfrm>
                <a:off x="2496" y="185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AA00"/>
              </a:solidFill>
              <a:ln w="9525">
                <a:solidFill>
                  <a:srgbClr val="FFAA00"/>
                </a:solidFill>
                <a:prstDash val="solid"/>
                <a:round/>
                <a:headEnd/>
                <a:tailEnd/>
              </a:ln>
            </p:spPr>
            <p:txBody>
              <a:bodyPr/>
              <a:lstStyle/>
              <a:p>
                <a:endParaRPr lang="en-US"/>
              </a:p>
            </p:txBody>
          </p:sp>
          <p:sp>
            <p:nvSpPr>
              <p:cNvPr id="221497" name="Freeform 313"/>
              <p:cNvSpPr>
                <a:spLocks noChangeAspect="1"/>
              </p:cNvSpPr>
              <p:nvPr/>
            </p:nvSpPr>
            <p:spPr bwMode="auto">
              <a:xfrm>
                <a:off x="2496" y="185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1498" name="Freeform 314"/>
              <p:cNvSpPr>
                <a:spLocks noChangeAspect="1"/>
              </p:cNvSpPr>
              <p:nvPr/>
            </p:nvSpPr>
            <p:spPr bwMode="auto">
              <a:xfrm>
                <a:off x="1878" y="179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prstDash val="solid"/>
                <a:round/>
                <a:headEnd/>
                <a:tailEnd/>
              </a:ln>
            </p:spPr>
            <p:txBody>
              <a:bodyPr/>
              <a:lstStyle/>
              <a:p>
                <a:endParaRPr lang="en-US"/>
              </a:p>
            </p:txBody>
          </p:sp>
          <p:sp>
            <p:nvSpPr>
              <p:cNvPr id="221499" name="Freeform 315"/>
              <p:cNvSpPr>
                <a:spLocks noChangeAspect="1"/>
              </p:cNvSpPr>
              <p:nvPr/>
            </p:nvSpPr>
            <p:spPr bwMode="auto">
              <a:xfrm>
                <a:off x="1878" y="179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221500" name="Freeform 316"/>
              <p:cNvSpPr>
                <a:spLocks noChangeAspect="1"/>
              </p:cNvSpPr>
              <p:nvPr/>
            </p:nvSpPr>
            <p:spPr bwMode="auto">
              <a:xfrm>
                <a:off x="1692" y="170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prstDash val="solid"/>
                <a:round/>
                <a:headEnd/>
                <a:tailEnd/>
              </a:ln>
            </p:spPr>
            <p:txBody>
              <a:bodyPr/>
              <a:lstStyle/>
              <a:p>
                <a:endParaRPr lang="en-US"/>
              </a:p>
            </p:txBody>
          </p:sp>
          <p:sp>
            <p:nvSpPr>
              <p:cNvPr id="221501" name="Freeform 317"/>
              <p:cNvSpPr>
                <a:spLocks noChangeAspect="1"/>
              </p:cNvSpPr>
              <p:nvPr/>
            </p:nvSpPr>
            <p:spPr bwMode="auto">
              <a:xfrm>
                <a:off x="1692" y="170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221502" name="Freeform 318"/>
              <p:cNvSpPr>
                <a:spLocks noChangeAspect="1"/>
              </p:cNvSpPr>
              <p:nvPr/>
            </p:nvSpPr>
            <p:spPr bwMode="auto">
              <a:xfrm>
                <a:off x="1392" y="159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endParaRPr lang="en-US"/>
              </a:p>
            </p:txBody>
          </p:sp>
          <p:sp>
            <p:nvSpPr>
              <p:cNvPr id="221503" name="Freeform 319"/>
              <p:cNvSpPr>
                <a:spLocks noChangeAspect="1"/>
              </p:cNvSpPr>
              <p:nvPr/>
            </p:nvSpPr>
            <p:spPr bwMode="auto">
              <a:xfrm>
                <a:off x="1392" y="159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221504" name="Freeform 320"/>
              <p:cNvSpPr>
                <a:spLocks noChangeAspect="1"/>
              </p:cNvSpPr>
              <p:nvPr/>
            </p:nvSpPr>
            <p:spPr bwMode="auto">
              <a:xfrm>
                <a:off x="1680" y="249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FF4500"/>
              </a:solidFill>
              <a:ln w="9525">
                <a:solidFill>
                  <a:srgbClr val="FF4500"/>
                </a:solidFill>
                <a:prstDash val="solid"/>
                <a:round/>
                <a:headEnd/>
                <a:tailEnd/>
              </a:ln>
            </p:spPr>
            <p:txBody>
              <a:bodyPr/>
              <a:lstStyle/>
              <a:p>
                <a:endParaRPr lang="en-US"/>
              </a:p>
            </p:txBody>
          </p:sp>
          <p:sp>
            <p:nvSpPr>
              <p:cNvPr id="221505" name="Freeform 321"/>
              <p:cNvSpPr>
                <a:spLocks noChangeAspect="1"/>
              </p:cNvSpPr>
              <p:nvPr/>
            </p:nvSpPr>
            <p:spPr bwMode="auto">
              <a:xfrm>
                <a:off x="1680" y="249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221506" name="Freeform 322"/>
              <p:cNvSpPr>
                <a:spLocks noChangeAspect="1"/>
              </p:cNvSpPr>
              <p:nvPr/>
            </p:nvSpPr>
            <p:spPr bwMode="auto">
              <a:xfrm>
                <a:off x="1452" y="2148"/>
                <a:ext cx="336" cy="29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prstDash val="solid"/>
                <a:round/>
                <a:headEnd/>
                <a:tailEnd/>
              </a:ln>
            </p:spPr>
            <p:txBody>
              <a:bodyPr/>
              <a:lstStyle/>
              <a:p>
                <a:endParaRPr lang="en-US"/>
              </a:p>
            </p:txBody>
          </p:sp>
          <p:sp>
            <p:nvSpPr>
              <p:cNvPr id="221507" name="Freeform 323"/>
              <p:cNvSpPr>
                <a:spLocks noChangeAspect="1"/>
              </p:cNvSpPr>
              <p:nvPr/>
            </p:nvSpPr>
            <p:spPr bwMode="auto">
              <a:xfrm>
                <a:off x="1452" y="2148"/>
                <a:ext cx="336" cy="3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221508" name="Freeform 324"/>
              <p:cNvSpPr>
                <a:spLocks noChangeAspect="1"/>
              </p:cNvSpPr>
              <p:nvPr/>
            </p:nvSpPr>
            <p:spPr bwMode="auto">
              <a:xfrm>
                <a:off x="576" y="153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prstDash val="solid"/>
                <a:round/>
                <a:headEnd/>
                <a:tailEnd/>
              </a:ln>
            </p:spPr>
            <p:txBody>
              <a:bodyPr/>
              <a:lstStyle/>
              <a:p>
                <a:endParaRPr lang="en-US"/>
              </a:p>
            </p:txBody>
          </p:sp>
          <p:sp>
            <p:nvSpPr>
              <p:cNvPr id="221509" name="Freeform 325"/>
              <p:cNvSpPr>
                <a:spLocks noChangeAspect="1"/>
              </p:cNvSpPr>
              <p:nvPr/>
            </p:nvSpPr>
            <p:spPr bwMode="auto">
              <a:xfrm>
                <a:off x="576" y="153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221510" name="Freeform 326"/>
              <p:cNvSpPr>
                <a:spLocks noChangeAspect="1"/>
              </p:cNvSpPr>
              <p:nvPr/>
            </p:nvSpPr>
            <p:spPr bwMode="auto">
              <a:xfrm>
                <a:off x="1056" y="198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prstDash val="solid"/>
                <a:round/>
                <a:headEnd/>
                <a:tailEnd/>
              </a:ln>
            </p:spPr>
            <p:txBody>
              <a:bodyPr/>
              <a:lstStyle/>
              <a:p>
                <a:endParaRPr lang="en-US"/>
              </a:p>
            </p:txBody>
          </p:sp>
          <p:sp>
            <p:nvSpPr>
              <p:cNvPr id="221511" name="Freeform 327"/>
              <p:cNvSpPr>
                <a:spLocks noChangeAspect="1"/>
              </p:cNvSpPr>
              <p:nvPr/>
            </p:nvSpPr>
            <p:spPr bwMode="auto">
              <a:xfrm>
                <a:off x="1056" y="198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221512" name="Freeform 328"/>
              <p:cNvSpPr>
                <a:spLocks noChangeAspect="1"/>
              </p:cNvSpPr>
              <p:nvPr/>
            </p:nvSpPr>
            <p:spPr bwMode="auto">
              <a:xfrm>
                <a:off x="264" y="1920"/>
                <a:ext cx="324" cy="49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AA00"/>
              </a:solidFill>
              <a:ln w="9525">
                <a:solidFill>
                  <a:srgbClr val="FFAA00"/>
                </a:solidFill>
                <a:prstDash val="solid"/>
                <a:round/>
                <a:headEnd/>
                <a:tailEnd/>
              </a:ln>
            </p:spPr>
            <p:txBody>
              <a:bodyPr/>
              <a:lstStyle/>
              <a:p>
                <a:endParaRPr lang="en-US"/>
              </a:p>
            </p:txBody>
          </p:sp>
          <p:sp>
            <p:nvSpPr>
              <p:cNvPr id="221513" name="Freeform 329"/>
              <p:cNvSpPr>
                <a:spLocks noChangeAspect="1"/>
              </p:cNvSpPr>
              <p:nvPr/>
            </p:nvSpPr>
            <p:spPr bwMode="auto">
              <a:xfrm>
                <a:off x="264" y="1920"/>
                <a:ext cx="324" cy="50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221514" name="Freeform 330"/>
              <p:cNvSpPr>
                <a:spLocks noChangeAspect="1"/>
              </p:cNvSpPr>
              <p:nvPr/>
            </p:nvSpPr>
            <p:spPr bwMode="auto">
              <a:xfrm>
                <a:off x="2526" y="171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AA00"/>
              </a:solidFill>
              <a:ln w="9525">
                <a:solidFill>
                  <a:srgbClr val="FFAA00"/>
                </a:solidFill>
                <a:prstDash val="solid"/>
                <a:round/>
                <a:headEnd/>
                <a:tailEnd/>
              </a:ln>
            </p:spPr>
            <p:txBody>
              <a:bodyPr/>
              <a:lstStyle/>
              <a:p>
                <a:endParaRPr lang="en-US"/>
              </a:p>
            </p:txBody>
          </p:sp>
          <p:sp>
            <p:nvSpPr>
              <p:cNvPr id="221515" name="Freeform 331"/>
              <p:cNvSpPr>
                <a:spLocks noChangeAspect="1"/>
              </p:cNvSpPr>
              <p:nvPr/>
            </p:nvSpPr>
            <p:spPr bwMode="auto">
              <a:xfrm>
                <a:off x="2526" y="171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221516" name="Freeform 332"/>
              <p:cNvSpPr>
                <a:spLocks noChangeAspect="1"/>
              </p:cNvSpPr>
              <p:nvPr/>
            </p:nvSpPr>
            <p:spPr bwMode="auto">
              <a:xfrm>
                <a:off x="2436" y="1992"/>
                <a:ext cx="66" cy="15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8C00"/>
              </a:solidFill>
              <a:ln w="9525">
                <a:solidFill>
                  <a:srgbClr val="FF8C00"/>
                </a:solidFill>
                <a:prstDash val="solid"/>
                <a:round/>
                <a:headEnd/>
                <a:tailEnd/>
              </a:ln>
            </p:spPr>
            <p:txBody>
              <a:bodyPr/>
              <a:lstStyle/>
              <a:p>
                <a:endParaRPr lang="en-US"/>
              </a:p>
            </p:txBody>
          </p:sp>
          <p:sp>
            <p:nvSpPr>
              <p:cNvPr id="221517" name="Freeform 333"/>
              <p:cNvSpPr>
                <a:spLocks noChangeAspect="1"/>
              </p:cNvSpPr>
              <p:nvPr/>
            </p:nvSpPr>
            <p:spPr bwMode="auto">
              <a:xfrm>
                <a:off x="2436" y="1992"/>
                <a:ext cx="66" cy="15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221518" name="Freeform 334"/>
              <p:cNvSpPr>
                <a:spLocks noChangeAspect="1"/>
              </p:cNvSpPr>
              <p:nvPr/>
            </p:nvSpPr>
            <p:spPr bwMode="auto">
              <a:xfrm>
                <a:off x="726" y="234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8C00"/>
              </a:solidFill>
              <a:ln w="9525">
                <a:solidFill>
                  <a:srgbClr val="FF8C00"/>
                </a:solidFill>
                <a:prstDash val="solid"/>
                <a:round/>
                <a:headEnd/>
                <a:tailEnd/>
              </a:ln>
            </p:spPr>
            <p:txBody>
              <a:bodyPr/>
              <a:lstStyle/>
              <a:p>
                <a:endParaRPr lang="en-US"/>
              </a:p>
            </p:txBody>
          </p:sp>
          <p:sp>
            <p:nvSpPr>
              <p:cNvPr id="221519" name="Freeform 335"/>
              <p:cNvSpPr>
                <a:spLocks noChangeAspect="1"/>
              </p:cNvSpPr>
              <p:nvPr/>
            </p:nvSpPr>
            <p:spPr bwMode="auto">
              <a:xfrm>
                <a:off x="726" y="234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221520" name="Freeform 336"/>
              <p:cNvSpPr>
                <a:spLocks noChangeAspect="1"/>
              </p:cNvSpPr>
              <p:nvPr/>
            </p:nvSpPr>
            <p:spPr bwMode="auto">
              <a:xfrm>
                <a:off x="2202" y="175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AA00"/>
              </a:solidFill>
              <a:ln w="9525">
                <a:solidFill>
                  <a:srgbClr val="FFAA00"/>
                </a:solidFill>
                <a:prstDash val="solid"/>
                <a:round/>
                <a:headEnd/>
                <a:tailEnd/>
              </a:ln>
            </p:spPr>
            <p:txBody>
              <a:bodyPr/>
              <a:lstStyle/>
              <a:p>
                <a:endParaRPr lang="en-US"/>
              </a:p>
            </p:txBody>
          </p:sp>
          <p:sp>
            <p:nvSpPr>
              <p:cNvPr id="221521" name="Freeform 337"/>
              <p:cNvSpPr>
                <a:spLocks noChangeAspect="1"/>
              </p:cNvSpPr>
              <p:nvPr/>
            </p:nvSpPr>
            <p:spPr bwMode="auto">
              <a:xfrm>
                <a:off x="2202" y="175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221522" name="Freeform 338"/>
              <p:cNvSpPr>
                <a:spLocks noChangeAspect="1"/>
              </p:cNvSpPr>
              <p:nvPr/>
            </p:nvSpPr>
            <p:spPr bwMode="auto">
              <a:xfrm>
                <a:off x="2460" y="2310"/>
                <a:ext cx="30" cy="42"/>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221523" name="Freeform 339"/>
              <p:cNvSpPr>
                <a:spLocks noChangeAspect="1"/>
              </p:cNvSpPr>
              <p:nvPr/>
            </p:nvSpPr>
            <p:spPr bwMode="auto">
              <a:xfrm>
                <a:off x="2046" y="231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FF8C00"/>
              </a:solidFill>
              <a:ln w="9525">
                <a:solidFill>
                  <a:srgbClr val="FF8C00"/>
                </a:solidFill>
                <a:prstDash val="solid"/>
                <a:round/>
                <a:headEnd/>
                <a:tailEnd/>
              </a:ln>
            </p:spPr>
            <p:txBody>
              <a:bodyPr/>
              <a:lstStyle/>
              <a:p>
                <a:endParaRPr lang="en-US"/>
              </a:p>
            </p:txBody>
          </p:sp>
          <p:sp>
            <p:nvSpPr>
              <p:cNvPr id="221524" name="Freeform 340"/>
              <p:cNvSpPr>
                <a:spLocks noChangeAspect="1"/>
              </p:cNvSpPr>
              <p:nvPr/>
            </p:nvSpPr>
            <p:spPr bwMode="auto">
              <a:xfrm>
                <a:off x="2046" y="231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221525" name="Freeform 341"/>
              <p:cNvSpPr>
                <a:spLocks noChangeAspect="1"/>
              </p:cNvSpPr>
              <p:nvPr/>
            </p:nvSpPr>
            <p:spPr bwMode="auto">
              <a:xfrm>
                <a:off x="2454" y="2310"/>
                <a:ext cx="6" cy="6"/>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221526" name="Freeform 342"/>
              <p:cNvSpPr>
                <a:spLocks noChangeAspect="1"/>
              </p:cNvSpPr>
              <p:nvPr/>
            </p:nvSpPr>
            <p:spPr bwMode="auto">
              <a:xfrm>
                <a:off x="1080" y="1602"/>
                <a:ext cx="336" cy="210"/>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prstDash val="solid"/>
                <a:round/>
                <a:headEnd/>
                <a:tailEnd/>
              </a:ln>
            </p:spPr>
            <p:txBody>
              <a:bodyPr/>
              <a:lstStyle/>
              <a:p>
                <a:endParaRPr lang="en-US"/>
              </a:p>
            </p:txBody>
          </p:sp>
          <p:sp>
            <p:nvSpPr>
              <p:cNvPr id="221527" name="Freeform 343"/>
              <p:cNvSpPr>
                <a:spLocks noChangeAspect="1"/>
              </p:cNvSpPr>
              <p:nvPr/>
            </p:nvSpPr>
            <p:spPr bwMode="auto">
              <a:xfrm>
                <a:off x="1080" y="1602"/>
                <a:ext cx="336" cy="21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221528" name="Freeform 344"/>
              <p:cNvSpPr>
                <a:spLocks noChangeAspect="1"/>
              </p:cNvSpPr>
              <p:nvPr/>
            </p:nvSpPr>
            <p:spPr bwMode="auto">
              <a:xfrm>
                <a:off x="1974" y="201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FF8C00"/>
              </a:solidFill>
              <a:ln w="9525">
                <a:solidFill>
                  <a:srgbClr val="FF8C00"/>
                </a:solidFill>
                <a:prstDash val="solid"/>
                <a:round/>
                <a:headEnd/>
                <a:tailEnd/>
              </a:ln>
            </p:spPr>
            <p:txBody>
              <a:bodyPr/>
              <a:lstStyle/>
              <a:p>
                <a:endParaRPr lang="en-US"/>
              </a:p>
            </p:txBody>
          </p:sp>
          <p:sp>
            <p:nvSpPr>
              <p:cNvPr id="221529" name="Freeform 345"/>
              <p:cNvSpPr>
                <a:spLocks noChangeAspect="1"/>
              </p:cNvSpPr>
              <p:nvPr/>
            </p:nvSpPr>
            <p:spPr bwMode="auto">
              <a:xfrm>
                <a:off x="1974" y="201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221530" name="Freeform 346"/>
              <p:cNvSpPr>
                <a:spLocks noChangeAspect="1"/>
              </p:cNvSpPr>
              <p:nvPr/>
            </p:nvSpPr>
            <p:spPr bwMode="auto">
              <a:xfrm>
                <a:off x="1080" y="237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FF8C00"/>
              </a:solidFill>
              <a:ln w="9525">
                <a:solidFill>
                  <a:srgbClr val="FF8C00"/>
                </a:solidFill>
                <a:prstDash val="solid"/>
                <a:round/>
                <a:headEnd/>
                <a:tailEnd/>
              </a:ln>
            </p:spPr>
            <p:txBody>
              <a:bodyPr/>
              <a:lstStyle/>
              <a:p>
                <a:endParaRPr lang="en-US"/>
              </a:p>
            </p:txBody>
          </p:sp>
          <p:sp>
            <p:nvSpPr>
              <p:cNvPr id="221531" name="Freeform 347"/>
              <p:cNvSpPr>
                <a:spLocks noChangeAspect="1"/>
              </p:cNvSpPr>
              <p:nvPr/>
            </p:nvSpPr>
            <p:spPr bwMode="auto">
              <a:xfrm>
                <a:off x="1080" y="237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221532" name="Freeform 348"/>
              <p:cNvSpPr>
                <a:spLocks noChangeAspect="1"/>
              </p:cNvSpPr>
              <p:nvPr/>
            </p:nvSpPr>
            <p:spPr bwMode="auto">
              <a:xfrm>
                <a:off x="126" y="161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prstDash val="solid"/>
                <a:round/>
                <a:headEnd/>
                <a:tailEnd/>
              </a:ln>
            </p:spPr>
            <p:txBody>
              <a:bodyPr/>
              <a:lstStyle/>
              <a:p>
                <a:endParaRPr lang="en-US"/>
              </a:p>
            </p:txBody>
          </p:sp>
          <p:sp>
            <p:nvSpPr>
              <p:cNvPr id="221533" name="Freeform 349"/>
              <p:cNvSpPr>
                <a:spLocks noChangeAspect="1"/>
              </p:cNvSpPr>
              <p:nvPr/>
            </p:nvSpPr>
            <p:spPr bwMode="auto">
              <a:xfrm>
                <a:off x="126" y="161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221534" name="Freeform 350"/>
              <p:cNvSpPr>
                <a:spLocks noChangeAspect="1"/>
              </p:cNvSpPr>
              <p:nvPr/>
            </p:nvSpPr>
            <p:spPr bwMode="auto">
              <a:xfrm>
                <a:off x="2172" y="196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8C00"/>
              </a:solidFill>
              <a:ln w="9525">
                <a:solidFill>
                  <a:srgbClr val="FF8C00"/>
                </a:solidFill>
                <a:prstDash val="solid"/>
                <a:round/>
                <a:headEnd/>
                <a:tailEnd/>
              </a:ln>
            </p:spPr>
            <p:txBody>
              <a:bodyPr/>
              <a:lstStyle/>
              <a:p>
                <a:endParaRPr lang="en-US"/>
              </a:p>
            </p:txBody>
          </p:sp>
          <p:sp>
            <p:nvSpPr>
              <p:cNvPr id="221535" name="Freeform 351"/>
              <p:cNvSpPr>
                <a:spLocks noChangeAspect="1"/>
              </p:cNvSpPr>
              <p:nvPr/>
            </p:nvSpPr>
            <p:spPr bwMode="auto">
              <a:xfrm>
                <a:off x="2172" y="196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221536" name="Freeform 352"/>
              <p:cNvSpPr>
                <a:spLocks noChangeAspect="1"/>
              </p:cNvSpPr>
              <p:nvPr/>
            </p:nvSpPr>
            <p:spPr bwMode="auto">
              <a:xfrm>
                <a:off x="2580" y="191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AA00"/>
              </a:solidFill>
              <a:ln w="9525">
                <a:solidFill>
                  <a:srgbClr val="FFAA00"/>
                </a:solidFill>
                <a:prstDash val="solid"/>
                <a:round/>
                <a:headEnd/>
                <a:tailEnd/>
              </a:ln>
            </p:spPr>
            <p:txBody>
              <a:bodyPr/>
              <a:lstStyle/>
              <a:p>
                <a:endParaRPr lang="en-US"/>
              </a:p>
            </p:txBody>
          </p:sp>
          <p:sp>
            <p:nvSpPr>
              <p:cNvPr id="221537" name="Freeform 353"/>
              <p:cNvSpPr>
                <a:spLocks noChangeAspect="1"/>
              </p:cNvSpPr>
              <p:nvPr/>
            </p:nvSpPr>
            <p:spPr bwMode="auto">
              <a:xfrm>
                <a:off x="2580" y="191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1538" name="Freeform 354"/>
              <p:cNvSpPr>
                <a:spLocks noChangeAspect="1"/>
              </p:cNvSpPr>
              <p:nvPr/>
            </p:nvSpPr>
            <p:spPr bwMode="auto">
              <a:xfrm>
                <a:off x="2100" y="244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FF4500"/>
              </a:solidFill>
              <a:ln w="9525">
                <a:solidFill>
                  <a:srgbClr val="FF4500"/>
                </a:solidFill>
                <a:prstDash val="solid"/>
                <a:round/>
                <a:headEnd/>
                <a:tailEnd/>
              </a:ln>
            </p:spPr>
            <p:txBody>
              <a:bodyPr/>
              <a:lstStyle/>
              <a:p>
                <a:endParaRPr lang="en-US"/>
              </a:p>
            </p:txBody>
          </p:sp>
          <p:sp>
            <p:nvSpPr>
              <p:cNvPr id="221539" name="Freeform 355"/>
              <p:cNvSpPr>
                <a:spLocks noChangeAspect="1"/>
              </p:cNvSpPr>
              <p:nvPr/>
            </p:nvSpPr>
            <p:spPr bwMode="auto">
              <a:xfrm>
                <a:off x="2100" y="244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221540" name="Freeform 356"/>
              <p:cNvSpPr>
                <a:spLocks noChangeAspect="1"/>
              </p:cNvSpPr>
              <p:nvPr/>
            </p:nvSpPr>
            <p:spPr bwMode="auto">
              <a:xfrm>
                <a:off x="1062" y="180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prstDash val="solid"/>
                <a:round/>
                <a:headEnd/>
                <a:tailEnd/>
              </a:ln>
            </p:spPr>
            <p:txBody>
              <a:bodyPr/>
              <a:lstStyle/>
              <a:p>
                <a:endParaRPr lang="en-US"/>
              </a:p>
            </p:txBody>
          </p:sp>
          <p:sp>
            <p:nvSpPr>
              <p:cNvPr id="221541" name="Freeform 357"/>
              <p:cNvSpPr>
                <a:spLocks noChangeAspect="1"/>
              </p:cNvSpPr>
              <p:nvPr/>
            </p:nvSpPr>
            <p:spPr bwMode="auto">
              <a:xfrm>
                <a:off x="1062" y="180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221542" name="Freeform 358"/>
              <p:cNvSpPr>
                <a:spLocks noChangeAspect="1"/>
              </p:cNvSpPr>
              <p:nvPr/>
            </p:nvSpPr>
            <p:spPr bwMode="auto">
              <a:xfrm>
                <a:off x="1740" y="235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FF4500"/>
              </a:solidFill>
              <a:ln w="9525">
                <a:solidFill>
                  <a:srgbClr val="FF4500"/>
                </a:solidFill>
                <a:prstDash val="solid"/>
                <a:round/>
                <a:headEnd/>
                <a:tailEnd/>
              </a:ln>
            </p:spPr>
            <p:txBody>
              <a:bodyPr/>
              <a:lstStyle/>
              <a:p>
                <a:endParaRPr lang="en-US"/>
              </a:p>
            </p:txBody>
          </p:sp>
          <p:sp>
            <p:nvSpPr>
              <p:cNvPr id="221543" name="Freeform 359"/>
              <p:cNvSpPr>
                <a:spLocks noChangeAspect="1"/>
              </p:cNvSpPr>
              <p:nvPr/>
            </p:nvSpPr>
            <p:spPr bwMode="auto">
              <a:xfrm>
                <a:off x="1740" y="235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221544" name="Freeform 360"/>
              <p:cNvSpPr>
                <a:spLocks noChangeAspect="1"/>
              </p:cNvSpPr>
              <p:nvPr/>
            </p:nvSpPr>
            <p:spPr bwMode="auto">
              <a:xfrm>
                <a:off x="864" y="240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FF4500"/>
              </a:solidFill>
              <a:ln w="9525">
                <a:solidFill>
                  <a:srgbClr val="FF4500"/>
                </a:solidFill>
                <a:prstDash val="solid"/>
                <a:round/>
                <a:headEnd/>
                <a:tailEnd/>
              </a:ln>
            </p:spPr>
            <p:txBody>
              <a:bodyPr/>
              <a:lstStyle/>
              <a:p>
                <a:endParaRPr lang="en-US"/>
              </a:p>
            </p:txBody>
          </p:sp>
          <p:sp>
            <p:nvSpPr>
              <p:cNvPr id="221545" name="Freeform 361"/>
              <p:cNvSpPr>
                <a:spLocks noChangeAspect="1"/>
              </p:cNvSpPr>
              <p:nvPr/>
            </p:nvSpPr>
            <p:spPr bwMode="auto">
              <a:xfrm>
                <a:off x="864" y="240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221546" name="Freeform 362"/>
              <p:cNvSpPr>
                <a:spLocks noChangeAspect="1"/>
              </p:cNvSpPr>
              <p:nvPr/>
            </p:nvSpPr>
            <p:spPr bwMode="auto">
              <a:xfrm>
                <a:off x="528" y="1980"/>
                <a:ext cx="288" cy="3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prstDash val="solid"/>
                <a:round/>
                <a:headEnd/>
                <a:tailEnd/>
              </a:ln>
            </p:spPr>
            <p:txBody>
              <a:bodyPr/>
              <a:lstStyle/>
              <a:p>
                <a:endParaRPr lang="en-US"/>
              </a:p>
            </p:txBody>
          </p:sp>
          <p:sp>
            <p:nvSpPr>
              <p:cNvPr id="221547" name="Freeform 363"/>
              <p:cNvSpPr>
                <a:spLocks noChangeAspect="1"/>
              </p:cNvSpPr>
              <p:nvPr/>
            </p:nvSpPr>
            <p:spPr bwMode="auto">
              <a:xfrm>
                <a:off x="528" y="1980"/>
                <a:ext cx="288" cy="366"/>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221548" name="Freeform 364"/>
              <p:cNvSpPr>
                <a:spLocks noChangeAspect="1"/>
              </p:cNvSpPr>
              <p:nvPr/>
            </p:nvSpPr>
            <p:spPr bwMode="auto">
              <a:xfrm>
                <a:off x="2460" y="173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8C00"/>
              </a:solidFill>
              <a:ln w="9525">
                <a:solidFill>
                  <a:srgbClr val="FF8C00"/>
                </a:solidFill>
                <a:prstDash val="solid"/>
                <a:round/>
                <a:headEnd/>
                <a:tailEnd/>
              </a:ln>
            </p:spPr>
            <p:txBody>
              <a:bodyPr/>
              <a:lstStyle/>
              <a:p>
                <a:endParaRPr lang="en-US"/>
              </a:p>
            </p:txBody>
          </p:sp>
          <p:sp>
            <p:nvSpPr>
              <p:cNvPr id="221549" name="Freeform 365"/>
              <p:cNvSpPr>
                <a:spLocks noChangeAspect="1"/>
              </p:cNvSpPr>
              <p:nvPr/>
            </p:nvSpPr>
            <p:spPr bwMode="auto">
              <a:xfrm>
                <a:off x="2460" y="173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221550" name="Freeform 366"/>
              <p:cNvSpPr>
                <a:spLocks noChangeAspect="1"/>
              </p:cNvSpPr>
              <p:nvPr/>
            </p:nvSpPr>
            <p:spPr bwMode="auto">
              <a:xfrm>
                <a:off x="2472" y="2208"/>
                <a:ext cx="0" cy="12"/>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221551" name="Freeform 367"/>
              <p:cNvSpPr>
                <a:spLocks noChangeAspect="1"/>
              </p:cNvSpPr>
              <p:nvPr/>
            </p:nvSpPr>
            <p:spPr bwMode="auto">
              <a:xfrm>
                <a:off x="2448" y="2208"/>
                <a:ext cx="18" cy="66"/>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AA00"/>
              </a:solidFill>
              <a:ln w="9525">
                <a:solidFill>
                  <a:srgbClr val="FFAA00"/>
                </a:solidFill>
                <a:prstDash val="solid"/>
                <a:round/>
                <a:headEnd/>
                <a:tailEnd/>
              </a:ln>
            </p:spPr>
            <p:txBody>
              <a:bodyPr/>
              <a:lstStyle/>
              <a:p>
                <a:endParaRPr lang="en-US"/>
              </a:p>
            </p:txBody>
          </p:sp>
          <p:sp>
            <p:nvSpPr>
              <p:cNvPr id="221552" name="Freeform 368"/>
              <p:cNvSpPr>
                <a:spLocks noChangeAspect="1"/>
              </p:cNvSpPr>
              <p:nvPr/>
            </p:nvSpPr>
            <p:spPr bwMode="auto">
              <a:xfrm>
                <a:off x="2448" y="2208"/>
                <a:ext cx="18" cy="66"/>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221553" name="Freeform 369"/>
              <p:cNvSpPr>
                <a:spLocks noChangeAspect="1"/>
              </p:cNvSpPr>
              <p:nvPr/>
            </p:nvSpPr>
            <p:spPr bwMode="auto">
              <a:xfrm>
                <a:off x="2070" y="214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AA00"/>
              </a:solidFill>
              <a:ln w="9525">
                <a:solidFill>
                  <a:srgbClr val="FFAA00"/>
                </a:solidFill>
                <a:prstDash val="solid"/>
                <a:round/>
                <a:headEnd/>
                <a:tailEnd/>
              </a:ln>
            </p:spPr>
            <p:txBody>
              <a:bodyPr/>
              <a:lstStyle/>
              <a:p>
                <a:endParaRPr lang="en-US"/>
              </a:p>
            </p:txBody>
          </p:sp>
          <p:sp>
            <p:nvSpPr>
              <p:cNvPr id="221554" name="Freeform 370"/>
              <p:cNvSpPr>
                <a:spLocks noChangeAspect="1"/>
              </p:cNvSpPr>
              <p:nvPr/>
            </p:nvSpPr>
            <p:spPr bwMode="auto">
              <a:xfrm>
                <a:off x="2070" y="214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221555" name="Freeform 371"/>
              <p:cNvSpPr>
                <a:spLocks noChangeAspect="1"/>
              </p:cNvSpPr>
              <p:nvPr/>
            </p:nvSpPr>
            <p:spPr bwMode="auto">
              <a:xfrm>
                <a:off x="210" y="1458"/>
                <a:ext cx="342" cy="246"/>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prstDash val="solid"/>
                <a:round/>
                <a:headEnd/>
                <a:tailEnd/>
              </a:ln>
            </p:spPr>
            <p:txBody>
              <a:bodyPr/>
              <a:lstStyle/>
              <a:p>
                <a:endParaRPr lang="en-US"/>
              </a:p>
            </p:txBody>
          </p:sp>
          <p:sp>
            <p:nvSpPr>
              <p:cNvPr id="221556" name="Freeform 372"/>
              <p:cNvSpPr>
                <a:spLocks noChangeAspect="1"/>
              </p:cNvSpPr>
              <p:nvPr/>
            </p:nvSpPr>
            <p:spPr bwMode="auto">
              <a:xfrm>
                <a:off x="210" y="1458"/>
                <a:ext cx="342" cy="246"/>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221557" name="Freeform 373"/>
              <p:cNvSpPr>
                <a:spLocks noChangeAspect="1"/>
              </p:cNvSpPr>
              <p:nvPr/>
            </p:nvSpPr>
            <p:spPr bwMode="auto">
              <a:xfrm>
                <a:off x="2106" y="209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FF4500"/>
              </a:solidFill>
              <a:ln w="9525">
                <a:solidFill>
                  <a:srgbClr val="FF4500"/>
                </a:solidFill>
                <a:prstDash val="solid"/>
                <a:round/>
                <a:headEnd/>
                <a:tailEnd/>
              </a:ln>
            </p:spPr>
            <p:txBody>
              <a:bodyPr/>
              <a:lstStyle/>
              <a:p>
                <a:endParaRPr lang="en-US"/>
              </a:p>
            </p:txBody>
          </p:sp>
          <p:sp>
            <p:nvSpPr>
              <p:cNvPr id="221558" name="Freeform 374"/>
              <p:cNvSpPr>
                <a:spLocks noChangeAspect="1"/>
              </p:cNvSpPr>
              <p:nvPr/>
            </p:nvSpPr>
            <p:spPr bwMode="auto">
              <a:xfrm>
                <a:off x="2106" y="209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221559" name="Freeform 375"/>
              <p:cNvSpPr>
                <a:spLocks noChangeAspect="1"/>
              </p:cNvSpPr>
              <p:nvPr/>
            </p:nvSpPr>
            <p:spPr bwMode="auto">
              <a:xfrm>
                <a:off x="1578" y="1746"/>
                <a:ext cx="270" cy="28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prstDash val="solid"/>
                <a:round/>
                <a:headEnd/>
                <a:tailEnd/>
              </a:ln>
            </p:spPr>
            <p:txBody>
              <a:bodyPr/>
              <a:lstStyle/>
              <a:p>
                <a:endParaRPr lang="en-US"/>
              </a:p>
            </p:txBody>
          </p:sp>
          <p:sp>
            <p:nvSpPr>
              <p:cNvPr id="221560" name="Freeform 376"/>
              <p:cNvSpPr>
                <a:spLocks noChangeAspect="1"/>
              </p:cNvSpPr>
              <p:nvPr/>
            </p:nvSpPr>
            <p:spPr bwMode="auto">
              <a:xfrm>
                <a:off x="1578" y="1746"/>
                <a:ext cx="270" cy="288"/>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221561" name="Freeform 377"/>
              <p:cNvSpPr>
                <a:spLocks noChangeAspect="1"/>
              </p:cNvSpPr>
              <p:nvPr/>
            </p:nvSpPr>
            <p:spPr bwMode="auto">
              <a:xfrm>
                <a:off x="720" y="181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AA00"/>
              </a:solidFill>
              <a:ln w="9525">
                <a:solidFill>
                  <a:srgbClr val="FFAA00"/>
                </a:solidFill>
                <a:prstDash val="solid"/>
                <a:round/>
                <a:headEnd/>
                <a:tailEnd/>
              </a:ln>
            </p:spPr>
            <p:txBody>
              <a:bodyPr/>
              <a:lstStyle/>
              <a:p>
                <a:endParaRPr lang="en-US"/>
              </a:p>
            </p:txBody>
          </p:sp>
          <p:sp>
            <p:nvSpPr>
              <p:cNvPr id="221562" name="Freeform 378"/>
              <p:cNvSpPr>
                <a:spLocks noChangeAspect="1"/>
              </p:cNvSpPr>
              <p:nvPr/>
            </p:nvSpPr>
            <p:spPr bwMode="auto">
              <a:xfrm>
                <a:off x="720" y="181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221563" name="Rectangle 379"/>
            <p:cNvSpPr>
              <a:spLocks noChangeArrowheads="1"/>
            </p:cNvSpPr>
            <p:nvPr/>
          </p:nvSpPr>
          <p:spPr bwMode="auto">
            <a:xfrm>
              <a:off x="2618" y="912"/>
              <a:ext cx="576" cy="240"/>
            </a:xfrm>
            <a:prstGeom prst="rect">
              <a:avLst/>
            </a:prstGeom>
            <a:solidFill>
              <a:schemeClr val="tx1"/>
            </a:solidFill>
            <a:ln w="9525">
              <a:noFill/>
              <a:miter lim="800000"/>
              <a:headEnd/>
              <a:tailEnd/>
            </a:ln>
            <a:effectLst/>
          </p:spPr>
          <p:txBody>
            <a:bodyPr wrap="none" anchor="ctr"/>
            <a:lstStyle/>
            <a:p>
              <a:pPr algn="ctr" eaLnBrk="1" hangingPunct="1"/>
              <a:r>
                <a:rPr lang="en-US" sz="1600" b="1" dirty="0">
                  <a:solidFill>
                    <a:srgbClr val="FFFF00"/>
                  </a:solidFill>
                  <a:latin typeface="Arial" pitchFamily="34" charset="0"/>
                </a:rPr>
                <a:t>2000</a:t>
              </a:r>
            </a:p>
          </p:txBody>
        </p:sp>
      </p:grpSp>
      <p:grpSp>
        <p:nvGrpSpPr>
          <p:cNvPr id="8" name="Group 380"/>
          <p:cNvGrpSpPr>
            <a:grpSpLocks/>
          </p:cNvGrpSpPr>
          <p:nvPr/>
        </p:nvGrpSpPr>
        <p:grpSpPr bwMode="auto">
          <a:xfrm>
            <a:off x="5029201" y="3998494"/>
            <a:ext cx="2130425" cy="1962150"/>
            <a:chOff x="2256" y="2592"/>
            <a:chExt cx="1342" cy="1236"/>
          </a:xfrm>
        </p:grpSpPr>
        <p:grpSp>
          <p:nvGrpSpPr>
            <p:cNvPr id="9" name="Group 381"/>
            <p:cNvGrpSpPr>
              <a:grpSpLocks noChangeAspect="1"/>
            </p:cNvGrpSpPr>
            <p:nvPr/>
          </p:nvGrpSpPr>
          <p:grpSpPr bwMode="auto">
            <a:xfrm>
              <a:off x="2256" y="2637"/>
              <a:ext cx="1342" cy="1191"/>
              <a:chOff x="1179" y="774"/>
              <a:chExt cx="3408" cy="2730"/>
            </a:xfrm>
          </p:grpSpPr>
          <p:sp>
            <p:nvSpPr>
              <p:cNvPr id="221566" name="AutoShape 382"/>
              <p:cNvSpPr>
                <a:spLocks noChangeAspect="1" noChangeArrowheads="1"/>
              </p:cNvSpPr>
              <p:nvPr/>
            </p:nvSpPr>
            <p:spPr bwMode="auto">
              <a:xfrm>
                <a:off x="1179" y="774"/>
                <a:ext cx="3402" cy="2724"/>
              </a:xfrm>
              <a:prstGeom prst="rect">
                <a:avLst/>
              </a:prstGeom>
              <a:noFill/>
              <a:ln w="9525">
                <a:noFill/>
                <a:miter lim="800000"/>
                <a:headEnd/>
                <a:tailEnd/>
              </a:ln>
            </p:spPr>
            <p:txBody>
              <a:bodyPr/>
              <a:lstStyle/>
              <a:p>
                <a:endParaRPr lang="en-US"/>
              </a:p>
            </p:txBody>
          </p:sp>
          <p:sp>
            <p:nvSpPr>
              <p:cNvPr id="221567" name="Rectangle 383"/>
              <p:cNvSpPr>
                <a:spLocks noChangeAspect="1" noChangeArrowheads="1"/>
              </p:cNvSpPr>
              <p:nvPr/>
            </p:nvSpPr>
            <p:spPr bwMode="auto">
              <a:xfrm>
                <a:off x="1179" y="774"/>
                <a:ext cx="3408" cy="2730"/>
              </a:xfrm>
              <a:prstGeom prst="rect">
                <a:avLst/>
              </a:prstGeom>
              <a:solidFill>
                <a:srgbClr val="FFFFFF">
                  <a:alpha val="0"/>
                </a:srgbClr>
              </a:solidFill>
              <a:ln w="9525">
                <a:noFill/>
                <a:miter lim="800000"/>
                <a:headEnd/>
                <a:tailEnd/>
              </a:ln>
            </p:spPr>
            <p:txBody>
              <a:bodyPr/>
              <a:lstStyle/>
              <a:p>
                <a:endParaRPr lang="en-US"/>
              </a:p>
            </p:txBody>
          </p:sp>
          <p:sp>
            <p:nvSpPr>
              <p:cNvPr id="221568" name="Rectangle 384"/>
              <p:cNvSpPr>
                <a:spLocks noChangeAspect="1" noChangeArrowheads="1"/>
              </p:cNvSpPr>
              <p:nvPr/>
            </p:nvSpPr>
            <p:spPr bwMode="auto">
              <a:xfrm>
                <a:off x="1215" y="816"/>
                <a:ext cx="3336" cy="2646"/>
              </a:xfrm>
              <a:prstGeom prst="rect">
                <a:avLst/>
              </a:prstGeom>
              <a:solidFill>
                <a:srgbClr val="FFFFFF">
                  <a:alpha val="0"/>
                </a:srgbClr>
              </a:solidFill>
              <a:ln w="9525">
                <a:noFill/>
                <a:miter lim="800000"/>
                <a:headEnd/>
                <a:tailEnd/>
              </a:ln>
            </p:spPr>
            <p:txBody>
              <a:bodyPr/>
              <a:lstStyle/>
              <a:p>
                <a:endParaRPr lang="en-US"/>
              </a:p>
            </p:txBody>
          </p:sp>
          <p:sp>
            <p:nvSpPr>
              <p:cNvPr id="221569" name="Freeform 385"/>
              <p:cNvSpPr>
                <a:spLocks noChangeAspect="1"/>
              </p:cNvSpPr>
              <p:nvPr/>
            </p:nvSpPr>
            <p:spPr bwMode="auto">
              <a:xfrm>
                <a:off x="3411" y="2394"/>
                <a:ext cx="234" cy="378"/>
              </a:xfrm>
              <a:custGeom>
                <a:avLst/>
                <a:gdLst/>
                <a:ahLst/>
                <a:cxnLst>
                  <a:cxn ang="0">
                    <a:pos x="234" y="300"/>
                  </a:cxn>
                  <a:cxn ang="0">
                    <a:pos x="60" y="318"/>
                  </a:cxn>
                  <a:cxn ang="0">
                    <a:pos x="60" y="330"/>
                  </a:cxn>
                  <a:cxn ang="0">
                    <a:pos x="78" y="348"/>
                  </a:cxn>
                  <a:cxn ang="0">
                    <a:pos x="78" y="366"/>
                  </a:cxn>
                  <a:cxn ang="0">
                    <a:pos x="42" y="378"/>
                  </a:cxn>
                  <a:cxn ang="0">
                    <a:pos x="54" y="372"/>
                  </a:cxn>
                  <a:cxn ang="0">
                    <a:pos x="36" y="336"/>
                  </a:cxn>
                  <a:cxn ang="0">
                    <a:pos x="30" y="372"/>
                  </a:cxn>
                  <a:cxn ang="0">
                    <a:pos x="12" y="372"/>
                  </a:cxn>
                  <a:cxn ang="0">
                    <a:pos x="12" y="342"/>
                  </a:cxn>
                  <a:cxn ang="0">
                    <a:pos x="0" y="258"/>
                  </a:cxn>
                  <a:cxn ang="0">
                    <a:pos x="0" y="12"/>
                  </a:cxn>
                  <a:cxn ang="0">
                    <a:pos x="162" y="0"/>
                  </a:cxn>
                  <a:cxn ang="0">
                    <a:pos x="204" y="162"/>
                  </a:cxn>
                  <a:cxn ang="0">
                    <a:pos x="228" y="204"/>
                  </a:cxn>
                  <a:cxn ang="0">
                    <a:pos x="216" y="234"/>
                  </a:cxn>
                  <a:cxn ang="0">
                    <a:pos x="234" y="300"/>
                  </a:cxn>
                </a:cxnLst>
                <a:rect l="0" t="0" r="r" b="b"/>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close/>
                  </a:path>
                </a:pathLst>
              </a:custGeom>
              <a:solidFill>
                <a:srgbClr val="FF8C00"/>
              </a:solidFill>
              <a:ln w="9525">
                <a:solidFill>
                  <a:srgbClr val="FF8C00"/>
                </a:solidFill>
                <a:prstDash val="solid"/>
                <a:round/>
                <a:headEnd/>
                <a:tailEnd/>
              </a:ln>
            </p:spPr>
            <p:txBody>
              <a:bodyPr/>
              <a:lstStyle/>
              <a:p>
                <a:endParaRPr lang="en-US"/>
              </a:p>
            </p:txBody>
          </p:sp>
          <p:sp>
            <p:nvSpPr>
              <p:cNvPr id="221570" name="Freeform 386"/>
              <p:cNvSpPr>
                <a:spLocks noChangeAspect="1"/>
              </p:cNvSpPr>
              <p:nvPr/>
            </p:nvSpPr>
            <p:spPr bwMode="auto">
              <a:xfrm>
                <a:off x="3411" y="2394"/>
                <a:ext cx="234" cy="378"/>
              </a:xfrm>
              <a:custGeom>
                <a:avLst/>
                <a:gdLst/>
                <a:ahLst/>
                <a:cxnLst>
                  <a:cxn ang="0">
                    <a:pos x="234" y="300"/>
                  </a:cxn>
                  <a:cxn ang="0">
                    <a:pos x="60" y="318"/>
                  </a:cxn>
                  <a:cxn ang="0">
                    <a:pos x="60" y="330"/>
                  </a:cxn>
                  <a:cxn ang="0">
                    <a:pos x="78" y="348"/>
                  </a:cxn>
                  <a:cxn ang="0">
                    <a:pos x="78" y="366"/>
                  </a:cxn>
                  <a:cxn ang="0">
                    <a:pos x="42" y="378"/>
                  </a:cxn>
                  <a:cxn ang="0">
                    <a:pos x="54" y="372"/>
                  </a:cxn>
                  <a:cxn ang="0">
                    <a:pos x="36" y="336"/>
                  </a:cxn>
                  <a:cxn ang="0">
                    <a:pos x="30" y="372"/>
                  </a:cxn>
                  <a:cxn ang="0">
                    <a:pos x="12" y="372"/>
                  </a:cxn>
                  <a:cxn ang="0">
                    <a:pos x="12" y="342"/>
                  </a:cxn>
                  <a:cxn ang="0">
                    <a:pos x="0" y="258"/>
                  </a:cxn>
                  <a:cxn ang="0">
                    <a:pos x="0" y="12"/>
                  </a:cxn>
                  <a:cxn ang="0">
                    <a:pos x="162" y="0"/>
                  </a:cxn>
                  <a:cxn ang="0">
                    <a:pos x="204" y="162"/>
                  </a:cxn>
                  <a:cxn ang="0">
                    <a:pos x="228" y="204"/>
                  </a:cxn>
                  <a:cxn ang="0">
                    <a:pos x="216" y="234"/>
                  </a:cxn>
                  <a:cxn ang="0">
                    <a:pos x="234" y="300"/>
                  </a:cxn>
                  <a:cxn ang="0">
                    <a:pos x="234" y="306"/>
                  </a:cxn>
                </a:cxnLst>
                <a:rect l="0" t="0" r="r" b="b"/>
                <a:pathLst>
                  <a:path w="234" h="378">
                    <a:moveTo>
                      <a:pt x="234" y="300"/>
                    </a:moveTo>
                    <a:lnTo>
                      <a:pt x="60" y="318"/>
                    </a:lnTo>
                    <a:lnTo>
                      <a:pt x="60" y="330"/>
                    </a:lnTo>
                    <a:lnTo>
                      <a:pt x="78" y="348"/>
                    </a:lnTo>
                    <a:lnTo>
                      <a:pt x="78" y="366"/>
                    </a:lnTo>
                    <a:lnTo>
                      <a:pt x="42" y="378"/>
                    </a:lnTo>
                    <a:lnTo>
                      <a:pt x="54" y="372"/>
                    </a:lnTo>
                    <a:lnTo>
                      <a:pt x="36" y="336"/>
                    </a:lnTo>
                    <a:lnTo>
                      <a:pt x="30" y="372"/>
                    </a:lnTo>
                    <a:lnTo>
                      <a:pt x="12" y="372"/>
                    </a:lnTo>
                    <a:lnTo>
                      <a:pt x="12" y="342"/>
                    </a:lnTo>
                    <a:lnTo>
                      <a:pt x="0" y="258"/>
                    </a:lnTo>
                    <a:lnTo>
                      <a:pt x="0" y="12"/>
                    </a:lnTo>
                    <a:lnTo>
                      <a:pt x="162" y="0"/>
                    </a:lnTo>
                    <a:lnTo>
                      <a:pt x="204" y="162"/>
                    </a:lnTo>
                    <a:lnTo>
                      <a:pt x="228" y="204"/>
                    </a:lnTo>
                    <a:lnTo>
                      <a:pt x="216" y="234"/>
                    </a:lnTo>
                    <a:lnTo>
                      <a:pt x="234" y="300"/>
                    </a:lnTo>
                    <a:lnTo>
                      <a:pt x="234" y="306"/>
                    </a:lnTo>
                  </a:path>
                </a:pathLst>
              </a:custGeom>
              <a:noFill/>
              <a:ln w="9525">
                <a:solidFill>
                  <a:srgbClr val="000000"/>
                </a:solidFill>
                <a:prstDash val="solid"/>
                <a:round/>
                <a:headEnd/>
                <a:tailEnd/>
              </a:ln>
            </p:spPr>
            <p:txBody>
              <a:bodyPr/>
              <a:lstStyle/>
              <a:p>
                <a:endParaRPr lang="en-US"/>
              </a:p>
            </p:txBody>
          </p:sp>
          <p:sp>
            <p:nvSpPr>
              <p:cNvPr id="221571" name="Freeform 387"/>
              <p:cNvSpPr>
                <a:spLocks noChangeAspect="1"/>
              </p:cNvSpPr>
              <p:nvPr/>
            </p:nvSpPr>
            <p:spPr bwMode="auto">
              <a:xfrm>
                <a:off x="1263" y="2562"/>
                <a:ext cx="648" cy="570"/>
              </a:xfrm>
              <a:custGeom>
                <a:avLst/>
                <a:gdLst/>
                <a:ahLst/>
                <a:cxnLst>
                  <a:cxn ang="0">
                    <a:pos x="6" y="324"/>
                  </a:cxn>
                  <a:cxn ang="0">
                    <a:pos x="6" y="330"/>
                  </a:cxn>
                  <a:cxn ang="0">
                    <a:pos x="42" y="360"/>
                  </a:cxn>
                  <a:cxn ang="0">
                    <a:pos x="30" y="396"/>
                  </a:cxn>
                  <a:cxn ang="0">
                    <a:pos x="72" y="366"/>
                  </a:cxn>
                  <a:cxn ang="0">
                    <a:pos x="48" y="444"/>
                  </a:cxn>
                  <a:cxn ang="0">
                    <a:pos x="102" y="462"/>
                  </a:cxn>
                  <a:cxn ang="0">
                    <a:pos x="120" y="456"/>
                  </a:cxn>
                  <a:cxn ang="0">
                    <a:pos x="114" y="504"/>
                  </a:cxn>
                  <a:cxn ang="0">
                    <a:pos x="66" y="546"/>
                  </a:cxn>
                  <a:cxn ang="0">
                    <a:pos x="0" y="570"/>
                  </a:cxn>
                  <a:cxn ang="0">
                    <a:pos x="78" y="546"/>
                  </a:cxn>
                  <a:cxn ang="0">
                    <a:pos x="96" y="546"/>
                  </a:cxn>
                  <a:cxn ang="0">
                    <a:pos x="114" y="534"/>
                  </a:cxn>
                  <a:cxn ang="0">
                    <a:pos x="204" y="456"/>
                  </a:cxn>
                  <a:cxn ang="0">
                    <a:pos x="252" y="372"/>
                  </a:cxn>
                  <a:cxn ang="0">
                    <a:pos x="252" y="372"/>
                  </a:cxn>
                  <a:cxn ang="0">
                    <a:pos x="264" y="378"/>
                  </a:cxn>
                  <a:cxn ang="0">
                    <a:pos x="240" y="390"/>
                  </a:cxn>
                  <a:cxn ang="0">
                    <a:pos x="246" y="426"/>
                  </a:cxn>
                  <a:cxn ang="0">
                    <a:pos x="258" y="438"/>
                  </a:cxn>
                  <a:cxn ang="0">
                    <a:pos x="288" y="420"/>
                  </a:cxn>
                  <a:cxn ang="0">
                    <a:pos x="300" y="384"/>
                  </a:cxn>
                  <a:cxn ang="0">
                    <a:pos x="318" y="390"/>
                  </a:cxn>
                  <a:cxn ang="0">
                    <a:pos x="426" y="414"/>
                  </a:cxn>
                  <a:cxn ang="0">
                    <a:pos x="450" y="408"/>
                  </a:cxn>
                  <a:cxn ang="0">
                    <a:pos x="462" y="432"/>
                  </a:cxn>
                  <a:cxn ang="0">
                    <a:pos x="468" y="438"/>
                  </a:cxn>
                  <a:cxn ang="0">
                    <a:pos x="510" y="450"/>
                  </a:cxn>
                  <a:cxn ang="0">
                    <a:pos x="528" y="450"/>
                  </a:cxn>
                  <a:cxn ang="0">
                    <a:pos x="534" y="444"/>
                  </a:cxn>
                  <a:cxn ang="0">
                    <a:pos x="606" y="504"/>
                  </a:cxn>
                  <a:cxn ang="0">
                    <a:pos x="618" y="510"/>
                  </a:cxn>
                  <a:cxn ang="0">
                    <a:pos x="648" y="540"/>
                  </a:cxn>
                  <a:cxn ang="0">
                    <a:pos x="600" y="498"/>
                  </a:cxn>
                  <a:cxn ang="0">
                    <a:pos x="480" y="438"/>
                  </a:cxn>
                  <a:cxn ang="0">
                    <a:pos x="456" y="414"/>
                  </a:cxn>
                  <a:cxn ang="0">
                    <a:pos x="414" y="396"/>
                  </a:cxn>
                  <a:cxn ang="0">
                    <a:pos x="252" y="36"/>
                  </a:cxn>
                  <a:cxn ang="0">
                    <a:pos x="210" y="24"/>
                  </a:cxn>
                  <a:cxn ang="0">
                    <a:pos x="60" y="84"/>
                  </a:cxn>
                  <a:cxn ang="0">
                    <a:pos x="114" y="144"/>
                  </a:cxn>
                  <a:cxn ang="0">
                    <a:pos x="108" y="156"/>
                  </a:cxn>
                  <a:cxn ang="0">
                    <a:pos x="102" y="180"/>
                  </a:cxn>
                  <a:cxn ang="0">
                    <a:pos x="84" y="156"/>
                  </a:cxn>
                  <a:cxn ang="0">
                    <a:pos x="18" y="168"/>
                  </a:cxn>
                  <a:cxn ang="0">
                    <a:pos x="30" y="192"/>
                  </a:cxn>
                  <a:cxn ang="0">
                    <a:pos x="78" y="228"/>
                  </a:cxn>
                  <a:cxn ang="0">
                    <a:pos x="114" y="228"/>
                  </a:cxn>
                  <a:cxn ang="0">
                    <a:pos x="102" y="270"/>
                  </a:cxn>
                </a:cxnLst>
                <a:rect l="0" t="0" r="r" b="b"/>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close/>
                  </a:path>
                </a:pathLst>
              </a:custGeom>
              <a:solidFill>
                <a:srgbClr val="E8D898"/>
              </a:solidFill>
              <a:ln w="9525">
                <a:solidFill>
                  <a:srgbClr val="E8D898"/>
                </a:solidFill>
                <a:prstDash val="solid"/>
                <a:round/>
                <a:headEnd/>
                <a:tailEnd/>
              </a:ln>
            </p:spPr>
            <p:txBody>
              <a:bodyPr/>
              <a:lstStyle/>
              <a:p>
                <a:endParaRPr lang="en-US"/>
              </a:p>
            </p:txBody>
          </p:sp>
          <p:sp>
            <p:nvSpPr>
              <p:cNvPr id="221572" name="Freeform 388"/>
              <p:cNvSpPr>
                <a:spLocks noChangeAspect="1"/>
              </p:cNvSpPr>
              <p:nvPr/>
            </p:nvSpPr>
            <p:spPr bwMode="auto">
              <a:xfrm>
                <a:off x="1263" y="2562"/>
                <a:ext cx="648" cy="570"/>
              </a:xfrm>
              <a:custGeom>
                <a:avLst/>
                <a:gdLst/>
                <a:ahLst/>
                <a:cxnLst>
                  <a:cxn ang="0">
                    <a:pos x="6" y="324"/>
                  </a:cxn>
                  <a:cxn ang="0">
                    <a:pos x="6" y="330"/>
                  </a:cxn>
                  <a:cxn ang="0">
                    <a:pos x="42" y="360"/>
                  </a:cxn>
                  <a:cxn ang="0">
                    <a:pos x="30" y="396"/>
                  </a:cxn>
                  <a:cxn ang="0">
                    <a:pos x="72" y="366"/>
                  </a:cxn>
                  <a:cxn ang="0">
                    <a:pos x="48" y="444"/>
                  </a:cxn>
                  <a:cxn ang="0">
                    <a:pos x="102" y="462"/>
                  </a:cxn>
                  <a:cxn ang="0">
                    <a:pos x="120" y="456"/>
                  </a:cxn>
                  <a:cxn ang="0">
                    <a:pos x="114" y="504"/>
                  </a:cxn>
                  <a:cxn ang="0">
                    <a:pos x="66" y="546"/>
                  </a:cxn>
                  <a:cxn ang="0">
                    <a:pos x="0" y="570"/>
                  </a:cxn>
                  <a:cxn ang="0">
                    <a:pos x="78" y="546"/>
                  </a:cxn>
                  <a:cxn ang="0">
                    <a:pos x="96" y="546"/>
                  </a:cxn>
                  <a:cxn ang="0">
                    <a:pos x="114" y="534"/>
                  </a:cxn>
                  <a:cxn ang="0">
                    <a:pos x="204" y="456"/>
                  </a:cxn>
                  <a:cxn ang="0">
                    <a:pos x="252" y="372"/>
                  </a:cxn>
                  <a:cxn ang="0">
                    <a:pos x="252" y="372"/>
                  </a:cxn>
                  <a:cxn ang="0">
                    <a:pos x="264" y="378"/>
                  </a:cxn>
                  <a:cxn ang="0">
                    <a:pos x="240" y="390"/>
                  </a:cxn>
                  <a:cxn ang="0">
                    <a:pos x="246" y="426"/>
                  </a:cxn>
                  <a:cxn ang="0">
                    <a:pos x="258" y="438"/>
                  </a:cxn>
                  <a:cxn ang="0">
                    <a:pos x="288" y="420"/>
                  </a:cxn>
                  <a:cxn ang="0">
                    <a:pos x="300" y="384"/>
                  </a:cxn>
                  <a:cxn ang="0">
                    <a:pos x="318" y="390"/>
                  </a:cxn>
                  <a:cxn ang="0">
                    <a:pos x="426" y="414"/>
                  </a:cxn>
                  <a:cxn ang="0">
                    <a:pos x="450" y="408"/>
                  </a:cxn>
                  <a:cxn ang="0">
                    <a:pos x="462" y="432"/>
                  </a:cxn>
                  <a:cxn ang="0">
                    <a:pos x="468" y="438"/>
                  </a:cxn>
                  <a:cxn ang="0">
                    <a:pos x="510" y="450"/>
                  </a:cxn>
                  <a:cxn ang="0">
                    <a:pos x="528" y="450"/>
                  </a:cxn>
                  <a:cxn ang="0">
                    <a:pos x="534" y="444"/>
                  </a:cxn>
                  <a:cxn ang="0">
                    <a:pos x="606" y="504"/>
                  </a:cxn>
                  <a:cxn ang="0">
                    <a:pos x="618" y="510"/>
                  </a:cxn>
                  <a:cxn ang="0">
                    <a:pos x="648" y="540"/>
                  </a:cxn>
                  <a:cxn ang="0">
                    <a:pos x="600" y="498"/>
                  </a:cxn>
                  <a:cxn ang="0">
                    <a:pos x="480" y="438"/>
                  </a:cxn>
                  <a:cxn ang="0">
                    <a:pos x="456" y="414"/>
                  </a:cxn>
                  <a:cxn ang="0">
                    <a:pos x="414" y="396"/>
                  </a:cxn>
                  <a:cxn ang="0">
                    <a:pos x="252" y="36"/>
                  </a:cxn>
                  <a:cxn ang="0">
                    <a:pos x="210" y="24"/>
                  </a:cxn>
                  <a:cxn ang="0">
                    <a:pos x="60" y="84"/>
                  </a:cxn>
                  <a:cxn ang="0">
                    <a:pos x="114" y="144"/>
                  </a:cxn>
                  <a:cxn ang="0">
                    <a:pos x="108" y="156"/>
                  </a:cxn>
                  <a:cxn ang="0">
                    <a:pos x="102" y="180"/>
                  </a:cxn>
                  <a:cxn ang="0">
                    <a:pos x="84" y="156"/>
                  </a:cxn>
                  <a:cxn ang="0">
                    <a:pos x="18" y="168"/>
                  </a:cxn>
                  <a:cxn ang="0">
                    <a:pos x="30" y="192"/>
                  </a:cxn>
                  <a:cxn ang="0">
                    <a:pos x="78" y="228"/>
                  </a:cxn>
                  <a:cxn ang="0">
                    <a:pos x="114" y="228"/>
                  </a:cxn>
                  <a:cxn ang="0">
                    <a:pos x="102" y="270"/>
                  </a:cxn>
                  <a:cxn ang="0">
                    <a:pos x="54" y="288"/>
                  </a:cxn>
                </a:cxnLst>
                <a:rect l="0" t="0" r="r" b="b"/>
                <a:pathLst>
                  <a:path w="648" h="570">
                    <a:moveTo>
                      <a:pt x="54" y="282"/>
                    </a:moveTo>
                    <a:lnTo>
                      <a:pt x="6" y="324"/>
                    </a:lnTo>
                    <a:lnTo>
                      <a:pt x="24" y="324"/>
                    </a:lnTo>
                    <a:lnTo>
                      <a:pt x="6" y="330"/>
                    </a:lnTo>
                    <a:lnTo>
                      <a:pt x="18" y="348"/>
                    </a:lnTo>
                    <a:lnTo>
                      <a:pt x="42" y="360"/>
                    </a:lnTo>
                    <a:lnTo>
                      <a:pt x="24" y="372"/>
                    </a:lnTo>
                    <a:lnTo>
                      <a:pt x="30" y="396"/>
                    </a:lnTo>
                    <a:lnTo>
                      <a:pt x="42" y="402"/>
                    </a:lnTo>
                    <a:lnTo>
                      <a:pt x="72" y="366"/>
                    </a:lnTo>
                    <a:lnTo>
                      <a:pt x="60" y="426"/>
                    </a:lnTo>
                    <a:lnTo>
                      <a:pt x="48" y="444"/>
                    </a:lnTo>
                    <a:lnTo>
                      <a:pt x="84" y="426"/>
                    </a:lnTo>
                    <a:lnTo>
                      <a:pt x="102" y="462"/>
                    </a:lnTo>
                    <a:lnTo>
                      <a:pt x="114" y="438"/>
                    </a:lnTo>
                    <a:lnTo>
                      <a:pt x="120" y="456"/>
                    </a:lnTo>
                    <a:lnTo>
                      <a:pt x="144" y="444"/>
                    </a:lnTo>
                    <a:lnTo>
                      <a:pt x="114" y="504"/>
                    </a:lnTo>
                    <a:lnTo>
                      <a:pt x="72" y="528"/>
                    </a:lnTo>
                    <a:lnTo>
                      <a:pt x="66" y="546"/>
                    </a:lnTo>
                    <a:lnTo>
                      <a:pt x="36" y="540"/>
                    </a:lnTo>
                    <a:lnTo>
                      <a:pt x="0" y="570"/>
                    </a:lnTo>
                    <a:lnTo>
                      <a:pt x="42" y="552"/>
                    </a:lnTo>
                    <a:lnTo>
                      <a:pt x="78" y="546"/>
                    </a:lnTo>
                    <a:lnTo>
                      <a:pt x="72" y="558"/>
                    </a:lnTo>
                    <a:lnTo>
                      <a:pt x="96" y="546"/>
                    </a:lnTo>
                    <a:lnTo>
                      <a:pt x="90" y="528"/>
                    </a:lnTo>
                    <a:lnTo>
                      <a:pt x="114" y="534"/>
                    </a:lnTo>
                    <a:lnTo>
                      <a:pt x="186" y="480"/>
                    </a:lnTo>
                    <a:lnTo>
                      <a:pt x="204" y="456"/>
                    </a:lnTo>
                    <a:lnTo>
                      <a:pt x="192" y="438"/>
                    </a:lnTo>
                    <a:lnTo>
                      <a:pt x="252" y="372"/>
                    </a:lnTo>
                    <a:lnTo>
                      <a:pt x="258" y="336"/>
                    </a:lnTo>
                    <a:lnTo>
                      <a:pt x="252" y="372"/>
                    </a:lnTo>
                    <a:lnTo>
                      <a:pt x="276" y="360"/>
                    </a:lnTo>
                    <a:lnTo>
                      <a:pt x="264" y="378"/>
                    </a:lnTo>
                    <a:lnTo>
                      <a:pt x="282" y="384"/>
                    </a:lnTo>
                    <a:lnTo>
                      <a:pt x="240" y="390"/>
                    </a:lnTo>
                    <a:lnTo>
                      <a:pt x="234" y="426"/>
                    </a:lnTo>
                    <a:lnTo>
                      <a:pt x="246" y="426"/>
                    </a:lnTo>
                    <a:lnTo>
                      <a:pt x="234" y="444"/>
                    </a:lnTo>
                    <a:lnTo>
                      <a:pt x="258" y="438"/>
                    </a:lnTo>
                    <a:lnTo>
                      <a:pt x="270" y="414"/>
                    </a:lnTo>
                    <a:lnTo>
                      <a:pt x="288" y="420"/>
                    </a:lnTo>
                    <a:lnTo>
                      <a:pt x="300" y="372"/>
                    </a:lnTo>
                    <a:lnTo>
                      <a:pt x="300" y="384"/>
                    </a:lnTo>
                    <a:lnTo>
                      <a:pt x="324" y="378"/>
                    </a:lnTo>
                    <a:lnTo>
                      <a:pt x="318" y="390"/>
                    </a:lnTo>
                    <a:lnTo>
                      <a:pt x="366" y="414"/>
                    </a:lnTo>
                    <a:lnTo>
                      <a:pt x="426" y="414"/>
                    </a:lnTo>
                    <a:lnTo>
                      <a:pt x="438" y="402"/>
                    </a:lnTo>
                    <a:lnTo>
                      <a:pt x="450" y="408"/>
                    </a:lnTo>
                    <a:lnTo>
                      <a:pt x="438" y="426"/>
                    </a:lnTo>
                    <a:lnTo>
                      <a:pt x="462" y="432"/>
                    </a:lnTo>
                    <a:lnTo>
                      <a:pt x="468" y="414"/>
                    </a:lnTo>
                    <a:lnTo>
                      <a:pt x="468" y="438"/>
                    </a:lnTo>
                    <a:lnTo>
                      <a:pt x="498" y="456"/>
                    </a:lnTo>
                    <a:lnTo>
                      <a:pt x="510" y="450"/>
                    </a:lnTo>
                    <a:lnTo>
                      <a:pt x="492" y="432"/>
                    </a:lnTo>
                    <a:lnTo>
                      <a:pt x="528" y="450"/>
                    </a:lnTo>
                    <a:lnTo>
                      <a:pt x="510" y="414"/>
                    </a:lnTo>
                    <a:lnTo>
                      <a:pt x="534" y="444"/>
                    </a:lnTo>
                    <a:lnTo>
                      <a:pt x="564" y="480"/>
                    </a:lnTo>
                    <a:lnTo>
                      <a:pt x="606" y="504"/>
                    </a:lnTo>
                    <a:lnTo>
                      <a:pt x="606" y="534"/>
                    </a:lnTo>
                    <a:lnTo>
                      <a:pt x="618" y="510"/>
                    </a:lnTo>
                    <a:lnTo>
                      <a:pt x="636" y="552"/>
                    </a:lnTo>
                    <a:lnTo>
                      <a:pt x="648" y="540"/>
                    </a:lnTo>
                    <a:lnTo>
                      <a:pt x="642" y="510"/>
                    </a:lnTo>
                    <a:lnTo>
                      <a:pt x="600" y="498"/>
                    </a:lnTo>
                    <a:lnTo>
                      <a:pt x="510" y="402"/>
                    </a:lnTo>
                    <a:lnTo>
                      <a:pt x="480" y="438"/>
                    </a:lnTo>
                    <a:lnTo>
                      <a:pt x="474" y="408"/>
                    </a:lnTo>
                    <a:lnTo>
                      <a:pt x="456" y="414"/>
                    </a:lnTo>
                    <a:lnTo>
                      <a:pt x="444" y="390"/>
                    </a:lnTo>
                    <a:lnTo>
                      <a:pt x="414" y="396"/>
                    </a:lnTo>
                    <a:lnTo>
                      <a:pt x="378" y="60"/>
                    </a:lnTo>
                    <a:lnTo>
                      <a:pt x="252" y="36"/>
                    </a:lnTo>
                    <a:lnTo>
                      <a:pt x="216" y="12"/>
                    </a:lnTo>
                    <a:lnTo>
                      <a:pt x="210" y="24"/>
                    </a:lnTo>
                    <a:lnTo>
                      <a:pt x="198" y="0"/>
                    </a:lnTo>
                    <a:lnTo>
                      <a:pt x="60" y="84"/>
                    </a:lnTo>
                    <a:lnTo>
                      <a:pt x="90" y="138"/>
                    </a:lnTo>
                    <a:lnTo>
                      <a:pt x="114" y="144"/>
                    </a:lnTo>
                    <a:lnTo>
                      <a:pt x="138" y="168"/>
                    </a:lnTo>
                    <a:lnTo>
                      <a:pt x="108" y="156"/>
                    </a:lnTo>
                    <a:lnTo>
                      <a:pt x="120" y="174"/>
                    </a:lnTo>
                    <a:lnTo>
                      <a:pt x="102" y="180"/>
                    </a:lnTo>
                    <a:lnTo>
                      <a:pt x="78" y="174"/>
                    </a:lnTo>
                    <a:lnTo>
                      <a:pt x="84" y="156"/>
                    </a:lnTo>
                    <a:lnTo>
                      <a:pt x="72" y="150"/>
                    </a:lnTo>
                    <a:lnTo>
                      <a:pt x="18" y="168"/>
                    </a:lnTo>
                    <a:lnTo>
                      <a:pt x="42" y="192"/>
                    </a:lnTo>
                    <a:lnTo>
                      <a:pt x="30" y="192"/>
                    </a:lnTo>
                    <a:lnTo>
                      <a:pt x="36" y="216"/>
                    </a:lnTo>
                    <a:lnTo>
                      <a:pt x="78" y="228"/>
                    </a:lnTo>
                    <a:lnTo>
                      <a:pt x="78" y="240"/>
                    </a:lnTo>
                    <a:lnTo>
                      <a:pt x="114" y="228"/>
                    </a:lnTo>
                    <a:lnTo>
                      <a:pt x="102" y="234"/>
                    </a:lnTo>
                    <a:lnTo>
                      <a:pt x="102" y="270"/>
                    </a:lnTo>
                    <a:lnTo>
                      <a:pt x="54" y="282"/>
                    </a:lnTo>
                    <a:lnTo>
                      <a:pt x="54" y="288"/>
                    </a:lnTo>
                  </a:path>
                </a:pathLst>
              </a:custGeom>
              <a:noFill/>
              <a:ln w="9525">
                <a:solidFill>
                  <a:srgbClr val="000000"/>
                </a:solidFill>
                <a:prstDash val="solid"/>
                <a:round/>
                <a:headEnd/>
                <a:tailEnd/>
              </a:ln>
            </p:spPr>
            <p:txBody>
              <a:bodyPr/>
              <a:lstStyle/>
              <a:p>
                <a:endParaRPr lang="en-US"/>
              </a:p>
            </p:txBody>
          </p:sp>
          <p:sp>
            <p:nvSpPr>
              <p:cNvPr id="221573" name="Freeform 389"/>
              <p:cNvSpPr>
                <a:spLocks noChangeAspect="1"/>
              </p:cNvSpPr>
              <p:nvPr/>
            </p:nvSpPr>
            <p:spPr bwMode="auto">
              <a:xfrm>
                <a:off x="1689" y="2160"/>
                <a:ext cx="420" cy="492"/>
              </a:xfrm>
              <a:custGeom>
                <a:avLst/>
                <a:gdLst/>
                <a:ahLst/>
                <a:cxnLst>
                  <a:cxn ang="0">
                    <a:pos x="360" y="492"/>
                  </a:cxn>
                  <a:cxn ang="0">
                    <a:pos x="222" y="468"/>
                  </a:cxn>
                  <a:cxn ang="0">
                    <a:pos x="0" y="336"/>
                  </a:cxn>
                  <a:cxn ang="0">
                    <a:pos x="6" y="318"/>
                  </a:cxn>
                  <a:cxn ang="0">
                    <a:pos x="12" y="318"/>
                  </a:cxn>
                  <a:cxn ang="0">
                    <a:pos x="24" y="312"/>
                  </a:cxn>
                  <a:cxn ang="0">
                    <a:pos x="18" y="276"/>
                  </a:cxn>
                  <a:cxn ang="0">
                    <a:pos x="36" y="252"/>
                  </a:cxn>
                  <a:cxn ang="0">
                    <a:pos x="36" y="234"/>
                  </a:cxn>
                  <a:cxn ang="0">
                    <a:pos x="72" y="210"/>
                  </a:cxn>
                  <a:cxn ang="0">
                    <a:pos x="48" y="144"/>
                  </a:cxn>
                  <a:cxn ang="0">
                    <a:pos x="48" y="138"/>
                  </a:cxn>
                  <a:cxn ang="0">
                    <a:pos x="60" y="66"/>
                  </a:cxn>
                  <a:cxn ang="0">
                    <a:pos x="72" y="60"/>
                  </a:cxn>
                  <a:cxn ang="0">
                    <a:pos x="96" y="72"/>
                  </a:cxn>
                  <a:cxn ang="0">
                    <a:pos x="114" y="0"/>
                  </a:cxn>
                  <a:cxn ang="0">
                    <a:pos x="420" y="54"/>
                  </a:cxn>
                  <a:cxn ang="0">
                    <a:pos x="372" y="408"/>
                  </a:cxn>
                  <a:cxn ang="0">
                    <a:pos x="360" y="492"/>
                  </a:cxn>
                </a:cxnLst>
                <a:rect l="0" t="0" r="r" b="b"/>
                <a:pathLst>
                  <a:path w="420" h="492">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close/>
                  </a:path>
                </a:pathLst>
              </a:custGeom>
              <a:solidFill>
                <a:srgbClr val="FFAA00"/>
              </a:solidFill>
              <a:ln w="9525">
                <a:solidFill>
                  <a:srgbClr val="FFAA00"/>
                </a:solidFill>
                <a:prstDash val="solid"/>
                <a:round/>
                <a:headEnd/>
                <a:tailEnd/>
              </a:ln>
            </p:spPr>
            <p:txBody>
              <a:bodyPr/>
              <a:lstStyle/>
              <a:p>
                <a:endParaRPr lang="en-US"/>
              </a:p>
            </p:txBody>
          </p:sp>
          <p:sp>
            <p:nvSpPr>
              <p:cNvPr id="221574" name="Freeform 390"/>
              <p:cNvSpPr>
                <a:spLocks noChangeAspect="1"/>
              </p:cNvSpPr>
              <p:nvPr/>
            </p:nvSpPr>
            <p:spPr bwMode="auto">
              <a:xfrm>
                <a:off x="1689" y="2160"/>
                <a:ext cx="420" cy="498"/>
              </a:xfrm>
              <a:custGeom>
                <a:avLst/>
                <a:gdLst/>
                <a:ahLst/>
                <a:cxnLst>
                  <a:cxn ang="0">
                    <a:pos x="360" y="492"/>
                  </a:cxn>
                  <a:cxn ang="0">
                    <a:pos x="222" y="468"/>
                  </a:cxn>
                  <a:cxn ang="0">
                    <a:pos x="0" y="336"/>
                  </a:cxn>
                  <a:cxn ang="0">
                    <a:pos x="6" y="318"/>
                  </a:cxn>
                  <a:cxn ang="0">
                    <a:pos x="12" y="318"/>
                  </a:cxn>
                  <a:cxn ang="0">
                    <a:pos x="24" y="312"/>
                  </a:cxn>
                  <a:cxn ang="0">
                    <a:pos x="18" y="276"/>
                  </a:cxn>
                  <a:cxn ang="0">
                    <a:pos x="36" y="252"/>
                  </a:cxn>
                  <a:cxn ang="0">
                    <a:pos x="36" y="234"/>
                  </a:cxn>
                  <a:cxn ang="0">
                    <a:pos x="72" y="210"/>
                  </a:cxn>
                  <a:cxn ang="0">
                    <a:pos x="48" y="144"/>
                  </a:cxn>
                  <a:cxn ang="0">
                    <a:pos x="48" y="138"/>
                  </a:cxn>
                  <a:cxn ang="0">
                    <a:pos x="60" y="66"/>
                  </a:cxn>
                  <a:cxn ang="0">
                    <a:pos x="72" y="60"/>
                  </a:cxn>
                  <a:cxn ang="0">
                    <a:pos x="96" y="72"/>
                  </a:cxn>
                  <a:cxn ang="0">
                    <a:pos x="114" y="0"/>
                  </a:cxn>
                  <a:cxn ang="0">
                    <a:pos x="420" y="54"/>
                  </a:cxn>
                  <a:cxn ang="0">
                    <a:pos x="372" y="408"/>
                  </a:cxn>
                  <a:cxn ang="0">
                    <a:pos x="360" y="492"/>
                  </a:cxn>
                  <a:cxn ang="0">
                    <a:pos x="360" y="498"/>
                  </a:cxn>
                </a:cxnLst>
                <a:rect l="0" t="0" r="r" b="b"/>
                <a:pathLst>
                  <a:path w="420" h="498">
                    <a:moveTo>
                      <a:pt x="360" y="492"/>
                    </a:moveTo>
                    <a:lnTo>
                      <a:pt x="222" y="468"/>
                    </a:lnTo>
                    <a:lnTo>
                      <a:pt x="0" y="336"/>
                    </a:lnTo>
                    <a:lnTo>
                      <a:pt x="6" y="318"/>
                    </a:lnTo>
                    <a:lnTo>
                      <a:pt x="12" y="318"/>
                    </a:lnTo>
                    <a:lnTo>
                      <a:pt x="24" y="312"/>
                    </a:lnTo>
                    <a:lnTo>
                      <a:pt x="18" y="276"/>
                    </a:lnTo>
                    <a:lnTo>
                      <a:pt x="36" y="252"/>
                    </a:lnTo>
                    <a:lnTo>
                      <a:pt x="36" y="234"/>
                    </a:lnTo>
                    <a:lnTo>
                      <a:pt x="72" y="210"/>
                    </a:lnTo>
                    <a:lnTo>
                      <a:pt x="48" y="144"/>
                    </a:lnTo>
                    <a:lnTo>
                      <a:pt x="48" y="138"/>
                    </a:lnTo>
                    <a:lnTo>
                      <a:pt x="60" y="66"/>
                    </a:lnTo>
                    <a:lnTo>
                      <a:pt x="72" y="60"/>
                    </a:lnTo>
                    <a:lnTo>
                      <a:pt x="96" y="72"/>
                    </a:lnTo>
                    <a:lnTo>
                      <a:pt x="114" y="0"/>
                    </a:lnTo>
                    <a:lnTo>
                      <a:pt x="420" y="54"/>
                    </a:lnTo>
                    <a:lnTo>
                      <a:pt x="372" y="408"/>
                    </a:lnTo>
                    <a:lnTo>
                      <a:pt x="360" y="492"/>
                    </a:lnTo>
                    <a:lnTo>
                      <a:pt x="360" y="498"/>
                    </a:lnTo>
                  </a:path>
                </a:pathLst>
              </a:custGeom>
              <a:noFill/>
              <a:ln w="9525">
                <a:solidFill>
                  <a:srgbClr val="000000"/>
                </a:solidFill>
                <a:prstDash val="solid"/>
                <a:round/>
                <a:headEnd/>
                <a:tailEnd/>
              </a:ln>
            </p:spPr>
            <p:txBody>
              <a:bodyPr/>
              <a:lstStyle/>
              <a:p>
                <a:endParaRPr lang="en-US"/>
              </a:p>
            </p:txBody>
          </p:sp>
          <p:sp>
            <p:nvSpPr>
              <p:cNvPr id="221575" name="Freeform 391"/>
              <p:cNvSpPr>
                <a:spLocks noChangeAspect="1"/>
              </p:cNvSpPr>
              <p:nvPr/>
            </p:nvSpPr>
            <p:spPr bwMode="auto">
              <a:xfrm>
                <a:off x="2997" y="2298"/>
                <a:ext cx="312" cy="282"/>
              </a:xfrm>
              <a:custGeom>
                <a:avLst/>
                <a:gdLst/>
                <a:ahLst/>
                <a:cxnLst>
                  <a:cxn ang="0">
                    <a:pos x="228" y="276"/>
                  </a:cxn>
                  <a:cxn ang="0">
                    <a:pos x="42" y="282"/>
                  </a:cxn>
                  <a:cxn ang="0">
                    <a:pos x="42" y="240"/>
                  </a:cxn>
                  <a:cxn ang="0">
                    <a:pos x="12" y="228"/>
                  </a:cxn>
                  <a:cxn ang="0">
                    <a:pos x="12" y="96"/>
                  </a:cxn>
                  <a:cxn ang="0">
                    <a:pos x="0" y="6"/>
                  </a:cxn>
                  <a:cxn ang="0">
                    <a:pos x="282" y="0"/>
                  </a:cxn>
                  <a:cxn ang="0">
                    <a:pos x="288" y="18"/>
                  </a:cxn>
                  <a:cxn ang="0">
                    <a:pos x="270" y="36"/>
                  </a:cxn>
                  <a:cxn ang="0">
                    <a:pos x="312" y="36"/>
                  </a:cxn>
                  <a:cxn ang="0">
                    <a:pos x="312" y="42"/>
                  </a:cxn>
                  <a:cxn ang="0">
                    <a:pos x="300" y="60"/>
                  </a:cxn>
                  <a:cxn ang="0">
                    <a:pos x="300" y="72"/>
                  </a:cxn>
                  <a:cxn ang="0">
                    <a:pos x="282" y="84"/>
                  </a:cxn>
                  <a:cxn ang="0">
                    <a:pos x="294" y="102"/>
                  </a:cxn>
                  <a:cxn ang="0">
                    <a:pos x="282" y="114"/>
                  </a:cxn>
                  <a:cxn ang="0">
                    <a:pos x="264" y="138"/>
                  </a:cxn>
                  <a:cxn ang="0">
                    <a:pos x="264" y="162"/>
                  </a:cxn>
                  <a:cxn ang="0">
                    <a:pos x="234" y="198"/>
                  </a:cxn>
                  <a:cxn ang="0">
                    <a:pos x="234" y="222"/>
                  </a:cxn>
                  <a:cxn ang="0">
                    <a:pos x="222" y="222"/>
                  </a:cxn>
                  <a:cxn ang="0">
                    <a:pos x="228" y="240"/>
                  </a:cxn>
                  <a:cxn ang="0">
                    <a:pos x="234" y="240"/>
                  </a:cxn>
                  <a:cxn ang="0">
                    <a:pos x="228" y="252"/>
                  </a:cxn>
                  <a:cxn ang="0">
                    <a:pos x="240" y="258"/>
                  </a:cxn>
                  <a:cxn ang="0">
                    <a:pos x="228" y="276"/>
                  </a:cxn>
                </a:cxnLst>
                <a:rect l="0" t="0" r="r" b="b"/>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close/>
                  </a:path>
                </a:pathLst>
              </a:custGeom>
              <a:solidFill>
                <a:srgbClr val="FFAA00"/>
              </a:solidFill>
              <a:ln w="9525">
                <a:solidFill>
                  <a:srgbClr val="FFAA00"/>
                </a:solidFill>
                <a:prstDash val="solid"/>
                <a:round/>
                <a:headEnd/>
                <a:tailEnd/>
              </a:ln>
            </p:spPr>
            <p:txBody>
              <a:bodyPr/>
              <a:lstStyle/>
              <a:p>
                <a:endParaRPr lang="en-US"/>
              </a:p>
            </p:txBody>
          </p:sp>
          <p:sp>
            <p:nvSpPr>
              <p:cNvPr id="221576" name="Freeform 392"/>
              <p:cNvSpPr>
                <a:spLocks noChangeAspect="1"/>
              </p:cNvSpPr>
              <p:nvPr/>
            </p:nvSpPr>
            <p:spPr bwMode="auto">
              <a:xfrm>
                <a:off x="2997" y="2298"/>
                <a:ext cx="312" cy="282"/>
              </a:xfrm>
              <a:custGeom>
                <a:avLst/>
                <a:gdLst/>
                <a:ahLst/>
                <a:cxnLst>
                  <a:cxn ang="0">
                    <a:pos x="228" y="276"/>
                  </a:cxn>
                  <a:cxn ang="0">
                    <a:pos x="42" y="282"/>
                  </a:cxn>
                  <a:cxn ang="0">
                    <a:pos x="42" y="240"/>
                  </a:cxn>
                  <a:cxn ang="0">
                    <a:pos x="12" y="228"/>
                  </a:cxn>
                  <a:cxn ang="0">
                    <a:pos x="12" y="96"/>
                  </a:cxn>
                  <a:cxn ang="0">
                    <a:pos x="0" y="6"/>
                  </a:cxn>
                  <a:cxn ang="0">
                    <a:pos x="282" y="0"/>
                  </a:cxn>
                  <a:cxn ang="0">
                    <a:pos x="288" y="18"/>
                  </a:cxn>
                  <a:cxn ang="0">
                    <a:pos x="270" y="36"/>
                  </a:cxn>
                  <a:cxn ang="0">
                    <a:pos x="312" y="36"/>
                  </a:cxn>
                  <a:cxn ang="0">
                    <a:pos x="312" y="42"/>
                  </a:cxn>
                  <a:cxn ang="0">
                    <a:pos x="300" y="60"/>
                  </a:cxn>
                  <a:cxn ang="0">
                    <a:pos x="300" y="72"/>
                  </a:cxn>
                  <a:cxn ang="0">
                    <a:pos x="282" y="84"/>
                  </a:cxn>
                  <a:cxn ang="0">
                    <a:pos x="294" y="102"/>
                  </a:cxn>
                  <a:cxn ang="0">
                    <a:pos x="282" y="114"/>
                  </a:cxn>
                  <a:cxn ang="0">
                    <a:pos x="264" y="138"/>
                  </a:cxn>
                  <a:cxn ang="0">
                    <a:pos x="264" y="162"/>
                  </a:cxn>
                  <a:cxn ang="0">
                    <a:pos x="234" y="198"/>
                  </a:cxn>
                  <a:cxn ang="0">
                    <a:pos x="234" y="222"/>
                  </a:cxn>
                  <a:cxn ang="0">
                    <a:pos x="222" y="222"/>
                  </a:cxn>
                  <a:cxn ang="0">
                    <a:pos x="228" y="240"/>
                  </a:cxn>
                  <a:cxn ang="0">
                    <a:pos x="234" y="240"/>
                  </a:cxn>
                  <a:cxn ang="0">
                    <a:pos x="228" y="252"/>
                  </a:cxn>
                  <a:cxn ang="0">
                    <a:pos x="240" y="258"/>
                  </a:cxn>
                  <a:cxn ang="0">
                    <a:pos x="228" y="276"/>
                  </a:cxn>
                  <a:cxn ang="0">
                    <a:pos x="228" y="282"/>
                  </a:cxn>
                </a:cxnLst>
                <a:rect l="0" t="0" r="r" b="b"/>
                <a:pathLst>
                  <a:path w="312" h="282">
                    <a:moveTo>
                      <a:pt x="228" y="276"/>
                    </a:moveTo>
                    <a:lnTo>
                      <a:pt x="42" y="282"/>
                    </a:lnTo>
                    <a:lnTo>
                      <a:pt x="42" y="240"/>
                    </a:lnTo>
                    <a:lnTo>
                      <a:pt x="12" y="228"/>
                    </a:lnTo>
                    <a:lnTo>
                      <a:pt x="12" y="96"/>
                    </a:lnTo>
                    <a:lnTo>
                      <a:pt x="0" y="6"/>
                    </a:lnTo>
                    <a:lnTo>
                      <a:pt x="282" y="0"/>
                    </a:lnTo>
                    <a:lnTo>
                      <a:pt x="288" y="18"/>
                    </a:lnTo>
                    <a:lnTo>
                      <a:pt x="270" y="36"/>
                    </a:lnTo>
                    <a:lnTo>
                      <a:pt x="312" y="36"/>
                    </a:lnTo>
                    <a:lnTo>
                      <a:pt x="312" y="42"/>
                    </a:lnTo>
                    <a:lnTo>
                      <a:pt x="300" y="60"/>
                    </a:lnTo>
                    <a:lnTo>
                      <a:pt x="300" y="72"/>
                    </a:lnTo>
                    <a:lnTo>
                      <a:pt x="282" y="84"/>
                    </a:lnTo>
                    <a:lnTo>
                      <a:pt x="294" y="102"/>
                    </a:lnTo>
                    <a:lnTo>
                      <a:pt x="282" y="114"/>
                    </a:lnTo>
                    <a:lnTo>
                      <a:pt x="264" y="138"/>
                    </a:lnTo>
                    <a:lnTo>
                      <a:pt x="264" y="162"/>
                    </a:lnTo>
                    <a:lnTo>
                      <a:pt x="234" y="198"/>
                    </a:lnTo>
                    <a:lnTo>
                      <a:pt x="234" y="222"/>
                    </a:lnTo>
                    <a:lnTo>
                      <a:pt x="222" y="222"/>
                    </a:lnTo>
                    <a:lnTo>
                      <a:pt x="228" y="240"/>
                    </a:lnTo>
                    <a:lnTo>
                      <a:pt x="234" y="240"/>
                    </a:lnTo>
                    <a:lnTo>
                      <a:pt x="228" y="252"/>
                    </a:lnTo>
                    <a:lnTo>
                      <a:pt x="240" y="258"/>
                    </a:lnTo>
                    <a:lnTo>
                      <a:pt x="228" y="276"/>
                    </a:lnTo>
                    <a:lnTo>
                      <a:pt x="228" y="282"/>
                    </a:lnTo>
                  </a:path>
                </a:pathLst>
              </a:custGeom>
              <a:noFill/>
              <a:ln w="9525">
                <a:solidFill>
                  <a:srgbClr val="000000"/>
                </a:solidFill>
                <a:prstDash val="solid"/>
                <a:round/>
                <a:headEnd/>
                <a:tailEnd/>
              </a:ln>
            </p:spPr>
            <p:txBody>
              <a:bodyPr/>
              <a:lstStyle/>
              <a:p>
                <a:endParaRPr lang="en-US"/>
              </a:p>
            </p:txBody>
          </p:sp>
          <p:sp>
            <p:nvSpPr>
              <p:cNvPr id="221577" name="Freeform 393"/>
              <p:cNvSpPr>
                <a:spLocks noChangeAspect="1"/>
              </p:cNvSpPr>
              <p:nvPr/>
            </p:nvSpPr>
            <p:spPr bwMode="auto">
              <a:xfrm>
                <a:off x="1263" y="1638"/>
                <a:ext cx="498" cy="840"/>
              </a:xfrm>
              <a:custGeom>
                <a:avLst/>
                <a:gdLst/>
                <a:ahLst/>
                <a:cxnLst>
                  <a:cxn ang="0">
                    <a:pos x="432" y="840"/>
                  </a:cxn>
                  <a:cxn ang="0">
                    <a:pos x="276" y="822"/>
                  </a:cxn>
                  <a:cxn ang="0">
                    <a:pos x="270" y="762"/>
                  </a:cxn>
                  <a:cxn ang="0">
                    <a:pos x="240" y="714"/>
                  </a:cxn>
                  <a:cxn ang="0">
                    <a:pos x="222" y="708"/>
                  </a:cxn>
                  <a:cxn ang="0">
                    <a:pos x="222" y="690"/>
                  </a:cxn>
                  <a:cxn ang="0">
                    <a:pos x="180" y="672"/>
                  </a:cxn>
                  <a:cxn ang="0">
                    <a:pos x="162" y="642"/>
                  </a:cxn>
                  <a:cxn ang="0">
                    <a:pos x="108" y="630"/>
                  </a:cxn>
                  <a:cxn ang="0">
                    <a:pos x="96" y="618"/>
                  </a:cxn>
                  <a:cxn ang="0">
                    <a:pos x="108" y="570"/>
                  </a:cxn>
                  <a:cxn ang="0">
                    <a:pos x="96" y="564"/>
                  </a:cxn>
                  <a:cxn ang="0">
                    <a:pos x="102" y="546"/>
                  </a:cxn>
                  <a:cxn ang="0">
                    <a:pos x="54" y="462"/>
                  </a:cxn>
                  <a:cxn ang="0">
                    <a:pos x="60" y="444"/>
                  </a:cxn>
                  <a:cxn ang="0">
                    <a:pos x="72" y="420"/>
                  </a:cxn>
                  <a:cxn ang="0">
                    <a:pos x="48" y="384"/>
                  </a:cxn>
                  <a:cxn ang="0">
                    <a:pos x="48" y="342"/>
                  </a:cxn>
                  <a:cxn ang="0">
                    <a:pos x="78" y="372"/>
                  </a:cxn>
                  <a:cxn ang="0">
                    <a:pos x="60" y="330"/>
                  </a:cxn>
                  <a:cxn ang="0">
                    <a:pos x="78" y="330"/>
                  </a:cxn>
                  <a:cxn ang="0">
                    <a:pos x="60" y="312"/>
                  </a:cxn>
                  <a:cxn ang="0">
                    <a:pos x="54" y="342"/>
                  </a:cxn>
                  <a:cxn ang="0">
                    <a:pos x="36" y="312"/>
                  </a:cxn>
                  <a:cxn ang="0">
                    <a:pos x="30" y="318"/>
                  </a:cxn>
                  <a:cxn ang="0">
                    <a:pos x="36" y="300"/>
                  </a:cxn>
                  <a:cxn ang="0">
                    <a:pos x="6" y="234"/>
                  </a:cxn>
                  <a:cxn ang="0">
                    <a:pos x="18" y="168"/>
                  </a:cxn>
                  <a:cxn ang="0">
                    <a:pos x="0" y="108"/>
                  </a:cxn>
                  <a:cxn ang="0">
                    <a:pos x="30" y="72"/>
                  </a:cxn>
                  <a:cxn ang="0">
                    <a:pos x="48" y="0"/>
                  </a:cxn>
                  <a:cxn ang="0">
                    <a:pos x="282" y="60"/>
                  </a:cxn>
                  <a:cxn ang="0">
                    <a:pos x="222" y="294"/>
                  </a:cxn>
                  <a:cxn ang="0">
                    <a:pos x="474" y="666"/>
                  </a:cxn>
                  <a:cxn ang="0">
                    <a:pos x="498" y="732"/>
                  </a:cxn>
                  <a:cxn ang="0">
                    <a:pos x="462" y="756"/>
                  </a:cxn>
                  <a:cxn ang="0">
                    <a:pos x="462" y="774"/>
                  </a:cxn>
                  <a:cxn ang="0">
                    <a:pos x="444" y="798"/>
                  </a:cxn>
                  <a:cxn ang="0">
                    <a:pos x="450" y="834"/>
                  </a:cxn>
                  <a:cxn ang="0">
                    <a:pos x="438" y="840"/>
                  </a:cxn>
                  <a:cxn ang="0">
                    <a:pos x="432" y="840"/>
                  </a:cxn>
                </a:cxnLst>
                <a:rect l="0" t="0" r="r" b="b"/>
                <a:pathLst>
                  <a:path w="498" h="840">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close/>
                  </a:path>
                </a:pathLst>
              </a:custGeom>
              <a:solidFill>
                <a:srgbClr val="FF8C00"/>
              </a:solidFill>
              <a:ln w="9525">
                <a:solidFill>
                  <a:srgbClr val="FF8C00"/>
                </a:solidFill>
                <a:prstDash val="solid"/>
                <a:round/>
                <a:headEnd/>
                <a:tailEnd/>
              </a:ln>
            </p:spPr>
            <p:txBody>
              <a:bodyPr/>
              <a:lstStyle/>
              <a:p>
                <a:endParaRPr lang="en-US"/>
              </a:p>
            </p:txBody>
          </p:sp>
          <p:sp>
            <p:nvSpPr>
              <p:cNvPr id="221578" name="Freeform 394"/>
              <p:cNvSpPr>
                <a:spLocks noChangeAspect="1"/>
              </p:cNvSpPr>
              <p:nvPr/>
            </p:nvSpPr>
            <p:spPr bwMode="auto">
              <a:xfrm>
                <a:off x="1263" y="1638"/>
                <a:ext cx="498" cy="846"/>
              </a:xfrm>
              <a:custGeom>
                <a:avLst/>
                <a:gdLst/>
                <a:ahLst/>
                <a:cxnLst>
                  <a:cxn ang="0">
                    <a:pos x="432" y="840"/>
                  </a:cxn>
                  <a:cxn ang="0">
                    <a:pos x="276" y="822"/>
                  </a:cxn>
                  <a:cxn ang="0">
                    <a:pos x="270" y="762"/>
                  </a:cxn>
                  <a:cxn ang="0">
                    <a:pos x="240" y="714"/>
                  </a:cxn>
                  <a:cxn ang="0">
                    <a:pos x="222" y="708"/>
                  </a:cxn>
                  <a:cxn ang="0">
                    <a:pos x="222" y="690"/>
                  </a:cxn>
                  <a:cxn ang="0">
                    <a:pos x="180" y="672"/>
                  </a:cxn>
                  <a:cxn ang="0">
                    <a:pos x="162" y="642"/>
                  </a:cxn>
                  <a:cxn ang="0">
                    <a:pos x="108" y="630"/>
                  </a:cxn>
                  <a:cxn ang="0">
                    <a:pos x="96" y="618"/>
                  </a:cxn>
                  <a:cxn ang="0">
                    <a:pos x="108" y="570"/>
                  </a:cxn>
                  <a:cxn ang="0">
                    <a:pos x="96" y="564"/>
                  </a:cxn>
                  <a:cxn ang="0">
                    <a:pos x="102" y="546"/>
                  </a:cxn>
                  <a:cxn ang="0">
                    <a:pos x="54" y="462"/>
                  </a:cxn>
                  <a:cxn ang="0">
                    <a:pos x="60" y="444"/>
                  </a:cxn>
                  <a:cxn ang="0">
                    <a:pos x="72" y="420"/>
                  </a:cxn>
                  <a:cxn ang="0">
                    <a:pos x="48" y="384"/>
                  </a:cxn>
                  <a:cxn ang="0">
                    <a:pos x="48" y="342"/>
                  </a:cxn>
                  <a:cxn ang="0">
                    <a:pos x="78" y="372"/>
                  </a:cxn>
                  <a:cxn ang="0">
                    <a:pos x="60" y="330"/>
                  </a:cxn>
                  <a:cxn ang="0">
                    <a:pos x="78" y="330"/>
                  </a:cxn>
                  <a:cxn ang="0">
                    <a:pos x="60" y="312"/>
                  </a:cxn>
                  <a:cxn ang="0">
                    <a:pos x="54" y="342"/>
                  </a:cxn>
                  <a:cxn ang="0">
                    <a:pos x="36" y="312"/>
                  </a:cxn>
                  <a:cxn ang="0">
                    <a:pos x="30" y="318"/>
                  </a:cxn>
                  <a:cxn ang="0">
                    <a:pos x="36" y="300"/>
                  </a:cxn>
                  <a:cxn ang="0">
                    <a:pos x="6" y="234"/>
                  </a:cxn>
                  <a:cxn ang="0">
                    <a:pos x="18" y="168"/>
                  </a:cxn>
                  <a:cxn ang="0">
                    <a:pos x="0" y="108"/>
                  </a:cxn>
                  <a:cxn ang="0">
                    <a:pos x="30" y="72"/>
                  </a:cxn>
                  <a:cxn ang="0">
                    <a:pos x="48" y="0"/>
                  </a:cxn>
                  <a:cxn ang="0">
                    <a:pos x="282" y="60"/>
                  </a:cxn>
                  <a:cxn ang="0">
                    <a:pos x="222" y="294"/>
                  </a:cxn>
                  <a:cxn ang="0">
                    <a:pos x="474" y="666"/>
                  </a:cxn>
                  <a:cxn ang="0">
                    <a:pos x="498" y="732"/>
                  </a:cxn>
                  <a:cxn ang="0">
                    <a:pos x="462" y="756"/>
                  </a:cxn>
                  <a:cxn ang="0">
                    <a:pos x="462" y="774"/>
                  </a:cxn>
                  <a:cxn ang="0">
                    <a:pos x="444" y="798"/>
                  </a:cxn>
                  <a:cxn ang="0">
                    <a:pos x="450" y="834"/>
                  </a:cxn>
                  <a:cxn ang="0">
                    <a:pos x="438" y="840"/>
                  </a:cxn>
                  <a:cxn ang="0">
                    <a:pos x="432" y="840"/>
                  </a:cxn>
                  <a:cxn ang="0">
                    <a:pos x="432" y="846"/>
                  </a:cxn>
                </a:cxnLst>
                <a:rect l="0" t="0" r="r" b="b"/>
                <a:pathLst>
                  <a:path w="498" h="846">
                    <a:moveTo>
                      <a:pt x="432" y="840"/>
                    </a:moveTo>
                    <a:lnTo>
                      <a:pt x="276" y="822"/>
                    </a:lnTo>
                    <a:lnTo>
                      <a:pt x="270" y="762"/>
                    </a:lnTo>
                    <a:lnTo>
                      <a:pt x="240" y="714"/>
                    </a:lnTo>
                    <a:lnTo>
                      <a:pt x="222" y="708"/>
                    </a:lnTo>
                    <a:lnTo>
                      <a:pt x="222" y="690"/>
                    </a:lnTo>
                    <a:lnTo>
                      <a:pt x="180" y="672"/>
                    </a:lnTo>
                    <a:lnTo>
                      <a:pt x="162" y="642"/>
                    </a:lnTo>
                    <a:lnTo>
                      <a:pt x="108" y="630"/>
                    </a:lnTo>
                    <a:lnTo>
                      <a:pt x="96" y="618"/>
                    </a:lnTo>
                    <a:lnTo>
                      <a:pt x="108" y="570"/>
                    </a:lnTo>
                    <a:lnTo>
                      <a:pt x="96" y="564"/>
                    </a:lnTo>
                    <a:lnTo>
                      <a:pt x="102" y="546"/>
                    </a:lnTo>
                    <a:lnTo>
                      <a:pt x="54" y="462"/>
                    </a:lnTo>
                    <a:lnTo>
                      <a:pt x="60" y="444"/>
                    </a:lnTo>
                    <a:lnTo>
                      <a:pt x="72" y="420"/>
                    </a:lnTo>
                    <a:lnTo>
                      <a:pt x="48" y="384"/>
                    </a:lnTo>
                    <a:lnTo>
                      <a:pt x="48" y="342"/>
                    </a:lnTo>
                    <a:lnTo>
                      <a:pt x="78" y="372"/>
                    </a:lnTo>
                    <a:lnTo>
                      <a:pt x="60" y="330"/>
                    </a:lnTo>
                    <a:lnTo>
                      <a:pt x="78" y="330"/>
                    </a:lnTo>
                    <a:lnTo>
                      <a:pt x="60" y="312"/>
                    </a:lnTo>
                    <a:lnTo>
                      <a:pt x="54" y="342"/>
                    </a:lnTo>
                    <a:lnTo>
                      <a:pt x="36" y="312"/>
                    </a:lnTo>
                    <a:lnTo>
                      <a:pt x="30" y="318"/>
                    </a:lnTo>
                    <a:lnTo>
                      <a:pt x="36" y="300"/>
                    </a:lnTo>
                    <a:lnTo>
                      <a:pt x="6" y="234"/>
                    </a:lnTo>
                    <a:lnTo>
                      <a:pt x="18" y="168"/>
                    </a:lnTo>
                    <a:lnTo>
                      <a:pt x="0" y="108"/>
                    </a:lnTo>
                    <a:lnTo>
                      <a:pt x="30" y="72"/>
                    </a:lnTo>
                    <a:lnTo>
                      <a:pt x="48" y="0"/>
                    </a:lnTo>
                    <a:lnTo>
                      <a:pt x="282" y="60"/>
                    </a:lnTo>
                    <a:lnTo>
                      <a:pt x="222" y="294"/>
                    </a:lnTo>
                    <a:lnTo>
                      <a:pt x="474" y="666"/>
                    </a:lnTo>
                    <a:lnTo>
                      <a:pt x="498" y="732"/>
                    </a:lnTo>
                    <a:lnTo>
                      <a:pt x="462" y="756"/>
                    </a:lnTo>
                    <a:lnTo>
                      <a:pt x="462" y="774"/>
                    </a:lnTo>
                    <a:lnTo>
                      <a:pt x="444" y="798"/>
                    </a:lnTo>
                    <a:lnTo>
                      <a:pt x="450" y="834"/>
                    </a:lnTo>
                    <a:lnTo>
                      <a:pt x="438" y="840"/>
                    </a:lnTo>
                    <a:lnTo>
                      <a:pt x="432" y="840"/>
                    </a:lnTo>
                    <a:lnTo>
                      <a:pt x="432" y="846"/>
                    </a:lnTo>
                  </a:path>
                </a:pathLst>
              </a:custGeom>
              <a:noFill/>
              <a:ln w="9525">
                <a:solidFill>
                  <a:srgbClr val="000000"/>
                </a:solidFill>
                <a:prstDash val="solid"/>
                <a:round/>
                <a:headEnd/>
                <a:tailEnd/>
              </a:ln>
            </p:spPr>
            <p:txBody>
              <a:bodyPr/>
              <a:lstStyle/>
              <a:p>
                <a:endParaRPr lang="en-US"/>
              </a:p>
            </p:txBody>
          </p:sp>
          <p:sp>
            <p:nvSpPr>
              <p:cNvPr id="221579" name="Freeform 395"/>
              <p:cNvSpPr>
                <a:spLocks noChangeAspect="1"/>
              </p:cNvSpPr>
              <p:nvPr/>
            </p:nvSpPr>
            <p:spPr bwMode="auto">
              <a:xfrm>
                <a:off x="2109" y="1902"/>
                <a:ext cx="450" cy="354"/>
              </a:xfrm>
              <a:custGeom>
                <a:avLst/>
                <a:gdLst/>
                <a:ahLst/>
                <a:cxnLst>
                  <a:cxn ang="0">
                    <a:pos x="444" y="120"/>
                  </a:cxn>
                  <a:cxn ang="0">
                    <a:pos x="432" y="354"/>
                  </a:cxn>
                  <a:cxn ang="0">
                    <a:pos x="372" y="348"/>
                  </a:cxn>
                  <a:cxn ang="0">
                    <a:pos x="0" y="312"/>
                  </a:cxn>
                  <a:cxn ang="0">
                    <a:pos x="6" y="264"/>
                  </a:cxn>
                  <a:cxn ang="0">
                    <a:pos x="42" y="0"/>
                  </a:cxn>
                  <a:cxn ang="0">
                    <a:pos x="336" y="30"/>
                  </a:cxn>
                  <a:cxn ang="0">
                    <a:pos x="450" y="42"/>
                  </a:cxn>
                  <a:cxn ang="0">
                    <a:pos x="444" y="90"/>
                  </a:cxn>
                  <a:cxn ang="0">
                    <a:pos x="444" y="120"/>
                  </a:cxn>
                </a:cxnLst>
                <a:rect l="0" t="0" r="r" b="b"/>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close/>
                  </a:path>
                </a:pathLst>
              </a:custGeom>
              <a:solidFill>
                <a:srgbClr val="FFAA00"/>
              </a:solidFill>
              <a:ln w="9525">
                <a:solidFill>
                  <a:srgbClr val="FFAA00"/>
                </a:solidFill>
                <a:prstDash val="solid"/>
                <a:round/>
                <a:headEnd/>
                <a:tailEnd/>
              </a:ln>
            </p:spPr>
            <p:txBody>
              <a:bodyPr/>
              <a:lstStyle/>
              <a:p>
                <a:endParaRPr lang="en-US"/>
              </a:p>
            </p:txBody>
          </p:sp>
          <p:sp>
            <p:nvSpPr>
              <p:cNvPr id="221580" name="Freeform 396"/>
              <p:cNvSpPr>
                <a:spLocks noChangeAspect="1"/>
              </p:cNvSpPr>
              <p:nvPr/>
            </p:nvSpPr>
            <p:spPr bwMode="auto">
              <a:xfrm>
                <a:off x="2109" y="1902"/>
                <a:ext cx="450" cy="354"/>
              </a:xfrm>
              <a:custGeom>
                <a:avLst/>
                <a:gdLst/>
                <a:ahLst/>
                <a:cxnLst>
                  <a:cxn ang="0">
                    <a:pos x="444" y="120"/>
                  </a:cxn>
                  <a:cxn ang="0">
                    <a:pos x="432" y="354"/>
                  </a:cxn>
                  <a:cxn ang="0">
                    <a:pos x="372" y="348"/>
                  </a:cxn>
                  <a:cxn ang="0">
                    <a:pos x="0" y="312"/>
                  </a:cxn>
                  <a:cxn ang="0">
                    <a:pos x="6" y="264"/>
                  </a:cxn>
                  <a:cxn ang="0">
                    <a:pos x="42" y="0"/>
                  </a:cxn>
                  <a:cxn ang="0">
                    <a:pos x="336" y="30"/>
                  </a:cxn>
                  <a:cxn ang="0">
                    <a:pos x="450" y="42"/>
                  </a:cxn>
                  <a:cxn ang="0">
                    <a:pos x="444" y="90"/>
                  </a:cxn>
                  <a:cxn ang="0">
                    <a:pos x="444" y="120"/>
                  </a:cxn>
                  <a:cxn ang="0">
                    <a:pos x="444" y="126"/>
                  </a:cxn>
                </a:cxnLst>
                <a:rect l="0" t="0" r="r" b="b"/>
                <a:pathLst>
                  <a:path w="450" h="354">
                    <a:moveTo>
                      <a:pt x="444" y="120"/>
                    </a:moveTo>
                    <a:lnTo>
                      <a:pt x="432" y="354"/>
                    </a:lnTo>
                    <a:lnTo>
                      <a:pt x="372" y="348"/>
                    </a:lnTo>
                    <a:lnTo>
                      <a:pt x="0" y="312"/>
                    </a:lnTo>
                    <a:lnTo>
                      <a:pt x="6" y="264"/>
                    </a:lnTo>
                    <a:lnTo>
                      <a:pt x="42" y="0"/>
                    </a:lnTo>
                    <a:lnTo>
                      <a:pt x="336" y="30"/>
                    </a:lnTo>
                    <a:lnTo>
                      <a:pt x="450" y="42"/>
                    </a:lnTo>
                    <a:lnTo>
                      <a:pt x="444" y="90"/>
                    </a:lnTo>
                    <a:lnTo>
                      <a:pt x="444" y="120"/>
                    </a:lnTo>
                    <a:lnTo>
                      <a:pt x="444" y="126"/>
                    </a:lnTo>
                  </a:path>
                </a:pathLst>
              </a:custGeom>
              <a:noFill/>
              <a:ln w="9525">
                <a:solidFill>
                  <a:srgbClr val="000000"/>
                </a:solidFill>
                <a:prstDash val="solid"/>
                <a:round/>
                <a:headEnd/>
                <a:tailEnd/>
              </a:ln>
            </p:spPr>
            <p:txBody>
              <a:bodyPr/>
              <a:lstStyle/>
              <a:p>
                <a:endParaRPr lang="en-US"/>
              </a:p>
            </p:txBody>
          </p:sp>
          <p:sp>
            <p:nvSpPr>
              <p:cNvPr id="221581" name="Freeform 397"/>
              <p:cNvSpPr>
                <a:spLocks noChangeAspect="1"/>
              </p:cNvSpPr>
              <p:nvPr/>
            </p:nvSpPr>
            <p:spPr bwMode="auto">
              <a:xfrm>
                <a:off x="4203" y="1698"/>
                <a:ext cx="102" cy="108"/>
              </a:xfrm>
              <a:custGeom>
                <a:avLst/>
                <a:gdLst/>
                <a:ahLst/>
                <a:cxnLst>
                  <a:cxn ang="0">
                    <a:pos x="96" y="6"/>
                  </a:cxn>
                  <a:cxn ang="0">
                    <a:pos x="102" y="54"/>
                  </a:cxn>
                  <a:cxn ang="0">
                    <a:pos x="42" y="72"/>
                  </a:cxn>
                  <a:cxn ang="0">
                    <a:pos x="6" y="108"/>
                  </a:cxn>
                  <a:cxn ang="0">
                    <a:pos x="12" y="90"/>
                  </a:cxn>
                  <a:cxn ang="0">
                    <a:pos x="0" y="24"/>
                  </a:cxn>
                  <a:cxn ang="0">
                    <a:pos x="90" y="0"/>
                  </a:cxn>
                  <a:cxn ang="0">
                    <a:pos x="96" y="6"/>
                  </a:cxn>
                </a:cxnLst>
                <a:rect l="0" t="0" r="r" b="b"/>
                <a:pathLst>
                  <a:path w="102" h="108">
                    <a:moveTo>
                      <a:pt x="96" y="6"/>
                    </a:moveTo>
                    <a:lnTo>
                      <a:pt x="102" y="54"/>
                    </a:lnTo>
                    <a:lnTo>
                      <a:pt x="42" y="72"/>
                    </a:lnTo>
                    <a:lnTo>
                      <a:pt x="6" y="108"/>
                    </a:lnTo>
                    <a:lnTo>
                      <a:pt x="12" y="90"/>
                    </a:lnTo>
                    <a:lnTo>
                      <a:pt x="0" y="24"/>
                    </a:lnTo>
                    <a:lnTo>
                      <a:pt x="90" y="0"/>
                    </a:lnTo>
                    <a:lnTo>
                      <a:pt x="96" y="6"/>
                    </a:lnTo>
                    <a:close/>
                  </a:path>
                </a:pathLst>
              </a:custGeom>
              <a:solidFill>
                <a:srgbClr val="FFAA00"/>
              </a:solidFill>
              <a:ln w="9525">
                <a:solidFill>
                  <a:srgbClr val="FFAA00"/>
                </a:solidFill>
                <a:prstDash val="solid"/>
                <a:round/>
                <a:headEnd/>
                <a:tailEnd/>
              </a:ln>
            </p:spPr>
            <p:txBody>
              <a:bodyPr/>
              <a:lstStyle/>
              <a:p>
                <a:endParaRPr lang="en-US"/>
              </a:p>
            </p:txBody>
          </p:sp>
          <p:sp>
            <p:nvSpPr>
              <p:cNvPr id="221582" name="Freeform 398"/>
              <p:cNvSpPr>
                <a:spLocks noChangeAspect="1"/>
              </p:cNvSpPr>
              <p:nvPr/>
            </p:nvSpPr>
            <p:spPr bwMode="auto">
              <a:xfrm>
                <a:off x="4203" y="1698"/>
                <a:ext cx="102" cy="108"/>
              </a:xfrm>
              <a:custGeom>
                <a:avLst/>
                <a:gdLst/>
                <a:ahLst/>
                <a:cxnLst>
                  <a:cxn ang="0">
                    <a:pos x="96" y="6"/>
                  </a:cxn>
                  <a:cxn ang="0">
                    <a:pos x="102" y="54"/>
                  </a:cxn>
                  <a:cxn ang="0">
                    <a:pos x="42" y="72"/>
                  </a:cxn>
                  <a:cxn ang="0">
                    <a:pos x="6" y="108"/>
                  </a:cxn>
                  <a:cxn ang="0">
                    <a:pos x="12" y="90"/>
                  </a:cxn>
                  <a:cxn ang="0">
                    <a:pos x="0" y="24"/>
                  </a:cxn>
                  <a:cxn ang="0">
                    <a:pos x="90" y="0"/>
                  </a:cxn>
                  <a:cxn ang="0">
                    <a:pos x="96" y="6"/>
                  </a:cxn>
                  <a:cxn ang="0">
                    <a:pos x="96" y="12"/>
                  </a:cxn>
                </a:cxnLst>
                <a:rect l="0" t="0" r="r" b="b"/>
                <a:pathLst>
                  <a:path w="102" h="108">
                    <a:moveTo>
                      <a:pt x="96" y="6"/>
                    </a:moveTo>
                    <a:lnTo>
                      <a:pt x="102" y="54"/>
                    </a:lnTo>
                    <a:lnTo>
                      <a:pt x="42" y="72"/>
                    </a:lnTo>
                    <a:lnTo>
                      <a:pt x="6" y="108"/>
                    </a:lnTo>
                    <a:lnTo>
                      <a:pt x="12" y="90"/>
                    </a:lnTo>
                    <a:lnTo>
                      <a:pt x="0" y="24"/>
                    </a:lnTo>
                    <a:lnTo>
                      <a:pt x="90" y="0"/>
                    </a:lnTo>
                    <a:lnTo>
                      <a:pt x="96" y="6"/>
                    </a:lnTo>
                    <a:lnTo>
                      <a:pt x="96" y="12"/>
                    </a:lnTo>
                  </a:path>
                </a:pathLst>
              </a:custGeom>
              <a:noFill/>
              <a:ln w="9525">
                <a:solidFill>
                  <a:srgbClr val="000000"/>
                </a:solidFill>
                <a:prstDash val="solid"/>
                <a:round/>
                <a:headEnd/>
                <a:tailEnd/>
              </a:ln>
            </p:spPr>
            <p:txBody>
              <a:bodyPr/>
              <a:lstStyle/>
              <a:p>
                <a:endParaRPr lang="en-US"/>
              </a:p>
            </p:txBody>
          </p:sp>
          <p:sp>
            <p:nvSpPr>
              <p:cNvPr id="221583" name="Freeform 399"/>
              <p:cNvSpPr>
                <a:spLocks noChangeAspect="1"/>
              </p:cNvSpPr>
              <p:nvPr/>
            </p:nvSpPr>
            <p:spPr bwMode="auto">
              <a:xfrm>
                <a:off x="4107" y="1920"/>
                <a:ext cx="66" cy="108"/>
              </a:xfrm>
              <a:custGeom>
                <a:avLst/>
                <a:gdLst/>
                <a:ahLst/>
                <a:cxnLst>
                  <a:cxn ang="0">
                    <a:pos x="24" y="0"/>
                  </a:cxn>
                  <a:cxn ang="0">
                    <a:pos x="18" y="12"/>
                  </a:cxn>
                  <a:cxn ang="0">
                    <a:pos x="18" y="30"/>
                  </a:cxn>
                  <a:cxn ang="0">
                    <a:pos x="48" y="66"/>
                  </a:cxn>
                  <a:cxn ang="0">
                    <a:pos x="60" y="72"/>
                  </a:cxn>
                  <a:cxn ang="0">
                    <a:pos x="54" y="90"/>
                  </a:cxn>
                  <a:cxn ang="0">
                    <a:pos x="66" y="96"/>
                  </a:cxn>
                  <a:cxn ang="0">
                    <a:pos x="30" y="108"/>
                  </a:cxn>
                  <a:cxn ang="0">
                    <a:pos x="0" y="12"/>
                  </a:cxn>
                  <a:cxn ang="0">
                    <a:pos x="24" y="0"/>
                  </a:cxn>
                </a:cxnLst>
                <a:rect l="0" t="0" r="r" b="b"/>
                <a:pathLst>
                  <a:path w="66" h="108">
                    <a:moveTo>
                      <a:pt x="24" y="0"/>
                    </a:moveTo>
                    <a:lnTo>
                      <a:pt x="18" y="12"/>
                    </a:lnTo>
                    <a:lnTo>
                      <a:pt x="18" y="30"/>
                    </a:lnTo>
                    <a:lnTo>
                      <a:pt x="48" y="66"/>
                    </a:lnTo>
                    <a:lnTo>
                      <a:pt x="60" y="72"/>
                    </a:lnTo>
                    <a:lnTo>
                      <a:pt x="54" y="90"/>
                    </a:lnTo>
                    <a:lnTo>
                      <a:pt x="66" y="96"/>
                    </a:lnTo>
                    <a:lnTo>
                      <a:pt x="30" y="108"/>
                    </a:lnTo>
                    <a:lnTo>
                      <a:pt x="0" y="12"/>
                    </a:lnTo>
                    <a:lnTo>
                      <a:pt x="24" y="0"/>
                    </a:lnTo>
                    <a:close/>
                  </a:path>
                </a:pathLst>
              </a:custGeom>
              <a:solidFill>
                <a:srgbClr val="FF8C00"/>
              </a:solidFill>
              <a:ln w="9525">
                <a:solidFill>
                  <a:srgbClr val="FF8C00"/>
                </a:solidFill>
                <a:prstDash val="solid"/>
                <a:round/>
                <a:headEnd/>
                <a:tailEnd/>
              </a:ln>
            </p:spPr>
            <p:txBody>
              <a:bodyPr/>
              <a:lstStyle/>
              <a:p>
                <a:endParaRPr lang="en-US"/>
              </a:p>
            </p:txBody>
          </p:sp>
          <p:sp>
            <p:nvSpPr>
              <p:cNvPr id="221584" name="Freeform 400"/>
              <p:cNvSpPr>
                <a:spLocks noChangeAspect="1"/>
              </p:cNvSpPr>
              <p:nvPr/>
            </p:nvSpPr>
            <p:spPr bwMode="auto">
              <a:xfrm>
                <a:off x="4107" y="1920"/>
                <a:ext cx="66" cy="108"/>
              </a:xfrm>
              <a:custGeom>
                <a:avLst/>
                <a:gdLst/>
                <a:ahLst/>
                <a:cxnLst>
                  <a:cxn ang="0">
                    <a:pos x="24" y="0"/>
                  </a:cxn>
                  <a:cxn ang="0">
                    <a:pos x="18" y="12"/>
                  </a:cxn>
                  <a:cxn ang="0">
                    <a:pos x="18" y="30"/>
                  </a:cxn>
                  <a:cxn ang="0">
                    <a:pos x="48" y="66"/>
                  </a:cxn>
                  <a:cxn ang="0">
                    <a:pos x="60" y="72"/>
                  </a:cxn>
                  <a:cxn ang="0">
                    <a:pos x="54" y="90"/>
                  </a:cxn>
                  <a:cxn ang="0">
                    <a:pos x="66" y="96"/>
                  </a:cxn>
                  <a:cxn ang="0">
                    <a:pos x="30" y="108"/>
                  </a:cxn>
                  <a:cxn ang="0">
                    <a:pos x="0" y="12"/>
                  </a:cxn>
                  <a:cxn ang="0">
                    <a:pos x="24" y="0"/>
                  </a:cxn>
                  <a:cxn ang="0">
                    <a:pos x="24" y="6"/>
                  </a:cxn>
                </a:cxnLst>
                <a:rect l="0" t="0" r="r" b="b"/>
                <a:pathLst>
                  <a:path w="66" h="108">
                    <a:moveTo>
                      <a:pt x="24" y="0"/>
                    </a:moveTo>
                    <a:lnTo>
                      <a:pt x="18" y="12"/>
                    </a:lnTo>
                    <a:lnTo>
                      <a:pt x="18" y="30"/>
                    </a:lnTo>
                    <a:lnTo>
                      <a:pt x="48" y="66"/>
                    </a:lnTo>
                    <a:lnTo>
                      <a:pt x="60" y="72"/>
                    </a:lnTo>
                    <a:lnTo>
                      <a:pt x="54" y="90"/>
                    </a:lnTo>
                    <a:lnTo>
                      <a:pt x="66" y="96"/>
                    </a:lnTo>
                    <a:lnTo>
                      <a:pt x="30" y="108"/>
                    </a:lnTo>
                    <a:lnTo>
                      <a:pt x="0" y="12"/>
                    </a:lnTo>
                    <a:lnTo>
                      <a:pt x="24" y="0"/>
                    </a:lnTo>
                    <a:lnTo>
                      <a:pt x="24" y="6"/>
                    </a:lnTo>
                  </a:path>
                </a:pathLst>
              </a:custGeom>
              <a:noFill/>
              <a:ln w="9525">
                <a:solidFill>
                  <a:srgbClr val="000000"/>
                </a:solidFill>
                <a:prstDash val="solid"/>
                <a:round/>
                <a:headEnd/>
                <a:tailEnd/>
              </a:ln>
            </p:spPr>
            <p:txBody>
              <a:bodyPr/>
              <a:lstStyle/>
              <a:p>
                <a:endParaRPr lang="en-US"/>
              </a:p>
            </p:txBody>
          </p:sp>
          <p:sp>
            <p:nvSpPr>
              <p:cNvPr id="221585" name="Freeform 401"/>
              <p:cNvSpPr>
                <a:spLocks noChangeAspect="1"/>
              </p:cNvSpPr>
              <p:nvPr/>
            </p:nvSpPr>
            <p:spPr bwMode="auto">
              <a:xfrm>
                <a:off x="4041" y="2004"/>
                <a:ext cx="12" cy="12"/>
              </a:xfrm>
              <a:custGeom>
                <a:avLst/>
                <a:gdLst/>
                <a:ahLst/>
                <a:cxnLst>
                  <a:cxn ang="0">
                    <a:pos x="12" y="12"/>
                  </a:cxn>
                  <a:cxn ang="0">
                    <a:pos x="0" y="0"/>
                  </a:cxn>
                  <a:cxn ang="0">
                    <a:pos x="12" y="6"/>
                  </a:cxn>
                  <a:cxn ang="0">
                    <a:pos x="12" y="12"/>
                  </a:cxn>
                </a:cxnLst>
                <a:rect l="0" t="0" r="r" b="b"/>
                <a:pathLst>
                  <a:path w="12" h="12">
                    <a:moveTo>
                      <a:pt x="12" y="12"/>
                    </a:moveTo>
                    <a:lnTo>
                      <a:pt x="0" y="0"/>
                    </a:lnTo>
                    <a:lnTo>
                      <a:pt x="12" y="6"/>
                    </a:lnTo>
                    <a:lnTo>
                      <a:pt x="12" y="12"/>
                    </a:lnTo>
                    <a:close/>
                  </a:path>
                </a:pathLst>
              </a:custGeom>
              <a:solidFill>
                <a:srgbClr val="FF8C00"/>
              </a:solidFill>
              <a:ln w="9525">
                <a:solidFill>
                  <a:srgbClr val="FF8C00"/>
                </a:solidFill>
                <a:prstDash val="solid"/>
                <a:round/>
                <a:headEnd/>
                <a:tailEnd/>
              </a:ln>
            </p:spPr>
            <p:txBody>
              <a:bodyPr/>
              <a:lstStyle/>
              <a:p>
                <a:endParaRPr lang="en-US"/>
              </a:p>
            </p:txBody>
          </p:sp>
          <p:sp>
            <p:nvSpPr>
              <p:cNvPr id="221586" name="Freeform 402"/>
              <p:cNvSpPr>
                <a:spLocks noChangeAspect="1"/>
              </p:cNvSpPr>
              <p:nvPr/>
            </p:nvSpPr>
            <p:spPr bwMode="auto">
              <a:xfrm>
                <a:off x="4041" y="2004"/>
                <a:ext cx="12" cy="18"/>
              </a:xfrm>
              <a:custGeom>
                <a:avLst/>
                <a:gdLst/>
                <a:ahLst/>
                <a:cxnLst>
                  <a:cxn ang="0">
                    <a:pos x="12" y="12"/>
                  </a:cxn>
                  <a:cxn ang="0">
                    <a:pos x="0" y="0"/>
                  </a:cxn>
                  <a:cxn ang="0">
                    <a:pos x="12" y="6"/>
                  </a:cxn>
                  <a:cxn ang="0">
                    <a:pos x="12" y="12"/>
                  </a:cxn>
                  <a:cxn ang="0">
                    <a:pos x="12" y="18"/>
                  </a:cxn>
                </a:cxnLst>
                <a:rect l="0" t="0" r="r" b="b"/>
                <a:pathLst>
                  <a:path w="12" h="18">
                    <a:moveTo>
                      <a:pt x="12" y="12"/>
                    </a:moveTo>
                    <a:lnTo>
                      <a:pt x="0" y="0"/>
                    </a:lnTo>
                    <a:lnTo>
                      <a:pt x="12" y="6"/>
                    </a:lnTo>
                    <a:lnTo>
                      <a:pt x="12" y="12"/>
                    </a:lnTo>
                    <a:lnTo>
                      <a:pt x="12" y="18"/>
                    </a:lnTo>
                  </a:path>
                </a:pathLst>
              </a:custGeom>
              <a:noFill/>
              <a:ln w="9525">
                <a:solidFill>
                  <a:srgbClr val="000000"/>
                </a:solidFill>
                <a:prstDash val="solid"/>
                <a:round/>
                <a:headEnd/>
                <a:tailEnd/>
              </a:ln>
            </p:spPr>
            <p:txBody>
              <a:bodyPr/>
              <a:lstStyle/>
              <a:p>
                <a:endParaRPr lang="en-US"/>
              </a:p>
            </p:txBody>
          </p:sp>
          <p:sp>
            <p:nvSpPr>
              <p:cNvPr id="221587" name="Freeform 403"/>
              <p:cNvSpPr>
                <a:spLocks noChangeAspect="1"/>
              </p:cNvSpPr>
              <p:nvPr/>
            </p:nvSpPr>
            <p:spPr bwMode="auto">
              <a:xfrm>
                <a:off x="3471" y="2688"/>
                <a:ext cx="564" cy="420"/>
              </a:xfrm>
              <a:custGeom>
                <a:avLst/>
                <a:gdLst/>
                <a:ahLst/>
                <a:cxnLst>
                  <a:cxn ang="0">
                    <a:pos x="408" y="0"/>
                  </a:cxn>
                  <a:cxn ang="0">
                    <a:pos x="558" y="288"/>
                  </a:cxn>
                  <a:cxn ang="0">
                    <a:pos x="564" y="360"/>
                  </a:cxn>
                  <a:cxn ang="0">
                    <a:pos x="552" y="378"/>
                  </a:cxn>
                  <a:cxn ang="0">
                    <a:pos x="552" y="396"/>
                  </a:cxn>
                  <a:cxn ang="0">
                    <a:pos x="546" y="408"/>
                  </a:cxn>
                  <a:cxn ang="0">
                    <a:pos x="504" y="420"/>
                  </a:cxn>
                  <a:cxn ang="0">
                    <a:pos x="498" y="408"/>
                  </a:cxn>
                  <a:cxn ang="0">
                    <a:pos x="510" y="414"/>
                  </a:cxn>
                  <a:cxn ang="0">
                    <a:pos x="516" y="402"/>
                  </a:cxn>
                  <a:cxn ang="0">
                    <a:pos x="498" y="402"/>
                  </a:cxn>
                  <a:cxn ang="0">
                    <a:pos x="474" y="372"/>
                  </a:cxn>
                  <a:cxn ang="0">
                    <a:pos x="450" y="366"/>
                  </a:cxn>
                  <a:cxn ang="0">
                    <a:pos x="432" y="330"/>
                  </a:cxn>
                  <a:cxn ang="0">
                    <a:pos x="414" y="318"/>
                  </a:cxn>
                  <a:cxn ang="0">
                    <a:pos x="414" y="294"/>
                  </a:cxn>
                  <a:cxn ang="0">
                    <a:pos x="402" y="294"/>
                  </a:cxn>
                  <a:cxn ang="0">
                    <a:pos x="408" y="306"/>
                  </a:cxn>
                  <a:cxn ang="0">
                    <a:pos x="402" y="306"/>
                  </a:cxn>
                  <a:cxn ang="0">
                    <a:pos x="366" y="258"/>
                  </a:cxn>
                  <a:cxn ang="0">
                    <a:pos x="384" y="228"/>
                  </a:cxn>
                  <a:cxn ang="0">
                    <a:pos x="360" y="216"/>
                  </a:cxn>
                  <a:cxn ang="0">
                    <a:pos x="366" y="240"/>
                  </a:cxn>
                  <a:cxn ang="0">
                    <a:pos x="348" y="228"/>
                  </a:cxn>
                  <a:cxn ang="0">
                    <a:pos x="354" y="150"/>
                  </a:cxn>
                  <a:cxn ang="0">
                    <a:pos x="270" y="78"/>
                  </a:cxn>
                  <a:cxn ang="0">
                    <a:pos x="234" y="72"/>
                  </a:cxn>
                  <a:cxn ang="0">
                    <a:pos x="228" y="90"/>
                  </a:cxn>
                  <a:cxn ang="0">
                    <a:pos x="162" y="114"/>
                  </a:cxn>
                  <a:cxn ang="0">
                    <a:pos x="156" y="102"/>
                  </a:cxn>
                  <a:cxn ang="0">
                    <a:pos x="162" y="108"/>
                  </a:cxn>
                  <a:cxn ang="0">
                    <a:pos x="162" y="102"/>
                  </a:cxn>
                  <a:cxn ang="0">
                    <a:pos x="132" y="66"/>
                  </a:cxn>
                  <a:cxn ang="0">
                    <a:pos x="120" y="72"/>
                  </a:cxn>
                  <a:cxn ang="0">
                    <a:pos x="132" y="78"/>
                  </a:cxn>
                  <a:cxn ang="0">
                    <a:pos x="78" y="66"/>
                  </a:cxn>
                  <a:cxn ang="0">
                    <a:pos x="102" y="60"/>
                  </a:cxn>
                  <a:cxn ang="0">
                    <a:pos x="96" y="54"/>
                  </a:cxn>
                  <a:cxn ang="0">
                    <a:pos x="36" y="72"/>
                  </a:cxn>
                  <a:cxn ang="0">
                    <a:pos x="48" y="60"/>
                  </a:cxn>
                  <a:cxn ang="0">
                    <a:pos x="30" y="54"/>
                  </a:cxn>
                  <a:cxn ang="0">
                    <a:pos x="30" y="66"/>
                  </a:cxn>
                  <a:cxn ang="0">
                    <a:pos x="18" y="72"/>
                  </a:cxn>
                  <a:cxn ang="0">
                    <a:pos x="18" y="54"/>
                  </a:cxn>
                  <a:cxn ang="0">
                    <a:pos x="0" y="36"/>
                  </a:cxn>
                  <a:cxn ang="0">
                    <a:pos x="0" y="24"/>
                  </a:cxn>
                  <a:cxn ang="0">
                    <a:pos x="174" y="6"/>
                  </a:cxn>
                  <a:cxn ang="0">
                    <a:pos x="186" y="30"/>
                  </a:cxn>
                  <a:cxn ang="0">
                    <a:pos x="366" y="18"/>
                  </a:cxn>
                  <a:cxn ang="0">
                    <a:pos x="372" y="36"/>
                  </a:cxn>
                  <a:cxn ang="0">
                    <a:pos x="378" y="30"/>
                  </a:cxn>
                  <a:cxn ang="0">
                    <a:pos x="372" y="0"/>
                  </a:cxn>
                  <a:cxn ang="0">
                    <a:pos x="402" y="0"/>
                  </a:cxn>
                  <a:cxn ang="0">
                    <a:pos x="408" y="0"/>
                  </a:cxn>
                </a:cxnLst>
                <a:rect l="0" t="0" r="r" b="b"/>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close/>
                  </a:path>
                </a:pathLst>
              </a:custGeom>
              <a:solidFill>
                <a:srgbClr val="FF8C00"/>
              </a:solidFill>
              <a:ln w="9525">
                <a:solidFill>
                  <a:srgbClr val="FF8C00"/>
                </a:solidFill>
                <a:prstDash val="solid"/>
                <a:round/>
                <a:headEnd/>
                <a:tailEnd/>
              </a:ln>
            </p:spPr>
            <p:txBody>
              <a:bodyPr/>
              <a:lstStyle/>
              <a:p>
                <a:endParaRPr lang="en-US"/>
              </a:p>
            </p:txBody>
          </p:sp>
          <p:sp>
            <p:nvSpPr>
              <p:cNvPr id="221588" name="Freeform 404"/>
              <p:cNvSpPr>
                <a:spLocks noChangeAspect="1"/>
              </p:cNvSpPr>
              <p:nvPr/>
            </p:nvSpPr>
            <p:spPr bwMode="auto">
              <a:xfrm>
                <a:off x="3471" y="2688"/>
                <a:ext cx="564" cy="420"/>
              </a:xfrm>
              <a:custGeom>
                <a:avLst/>
                <a:gdLst/>
                <a:ahLst/>
                <a:cxnLst>
                  <a:cxn ang="0">
                    <a:pos x="408" y="0"/>
                  </a:cxn>
                  <a:cxn ang="0">
                    <a:pos x="558" y="288"/>
                  </a:cxn>
                  <a:cxn ang="0">
                    <a:pos x="564" y="360"/>
                  </a:cxn>
                  <a:cxn ang="0">
                    <a:pos x="552" y="378"/>
                  </a:cxn>
                  <a:cxn ang="0">
                    <a:pos x="552" y="396"/>
                  </a:cxn>
                  <a:cxn ang="0">
                    <a:pos x="546" y="408"/>
                  </a:cxn>
                  <a:cxn ang="0">
                    <a:pos x="504" y="420"/>
                  </a:cxn>
                  <a:cxn ang="0">
                    <a:pos x="498" y="408"/>
                  </a:cxn>
                  <a:cxn ang="0">
                    <a:pos x="510" y="414"/>
                  </a:cxn>
                  <a:cxn ang="0">
                    <a:pos x="516" y="402"/>
                  </a:cxn>
                  <a:cxn ang="0">
                    <a:pos x="498" y="402"/>
                  </a:cxn>
                  <a:cxn ang="0">
                    <a:pos x="474" y="372"/>
                  </a:cxn>
                  <a:cxn ang="0">
                    <a:pos x="450" y="366"/>
                  </a:cxn>
                  <a:cxn ang="0">
                    <a:pos x="432" y="330"/>
                  </a:cxn>
                  <a:cxn ang="0">
                    <a:pos x="414" y="318"/>
                  </a:cxn>
                  <a:cxn ang="0">
                    <a:pos x="414" y="294"/>
                  </a:cxn>
                  <a:cxn ang="0">
                    <a:pos x="402" y="294"/>
                  </a:cxn>
                  <a:cxn ang="0">
                    <a:pos x="408" y="306"/>
                  </a:cxn>
                  <a:cxn ang="0">
                    <a:pos x="402" y="306"/>
                  </a:cxn>
                  <a:cxn ang="0">
                    <a:pos x="366" y="258"/>
                  </a:cxn>
                  <a:cxn ang="0">
                    <a:pos x="384" y="228"/>
                  </a:cxn>
                  <a:cxn ang="0">
                    <a:pos x="360" y="216"/>
                  </a:cxn>
                  <a:cxn ang="0">
                    <a:pos x="366" y="240"/>
                  </a:cxn>
                  <a:cxn ang="0">
                    <a:pos x="348" y="228"/>
                  </a:cxn>
                  <a:cxn ang="0">
                    <a:pos x="354" y="150"/>
                  </a:cxn>
                  <a:cxn ang="0">
                    <a:pos x="270" y="78"/>
                  </a:cxn>
                  <a:cxn ang="0">
                    <a:pos x="234" y="72"/>
                  </a:cxn>
                  <a:cxn ang="0">
                    <a:pos x="228" y="90"/>
                  </a:cxn>
                  <a:cxn ang="0">
                    <a:pos x="162" y="114"/>
                  </a:cxn>
                  <a:cxn ang="0">
                    <a:pos x="156" y="102"/>
                  </a:cxn>
                  <a:cxn ang="0">
                    <a:pos x="162" y="108"/>
                  </a:cxn>
                  <a:cxn ang="0">
                    <a:pos x="162" y="102"/>
                  </a:cxn>
                  <a:cxn ang="0">
                    <a:pos x="132" y="66"/>
                  </a:cxn>
                  <a:cxn ang="0">
                    <a:pos x="120" y="72"/>
                  </a:cxn>
                  <a:cxn ang="0">
                    <a:pos x="132" y="78"/>
                  </a:cxn>
                  <a:cxn ang="0">
                    <a:pos x="78" y="66"/>
                  </a:cxn>
                  <a:cxn ang="0">
                    <a:pos x="102" y="60"/>
                  </a:cxn>
                  <a:cxn ang="0">
                    <a:pos x="96" y="54"/>
                  </a:cxn>
                  <a:cxn ang="0">
                    <a:pos x="36" y="72"/>
                  </a:cxn>
                  <a:cxn ang="0">
                    <a:pos x="48" y="60"/>
                  </a:cxn>
                  <a:cxn ang="0">
                    <a:pos x="30" y="54"/>
                  </a:cxn>
                  <a:cxn ang="0">
                    <a:pos x="30" y="66"/>
                  </a:cxn>
                  <a:cxn ang="0">
                    <a:pos x="18" y="72"/>
                  </a:cxn>
                  <a:cxn ang="0">
                    <a:pos x="18" y="54"/>
                  </a:cxn>
                  <a:cxn ang="0">
                    <a:pos x="0" y="36"/>
                  </a:cxn>
                  <a:cxn ang="0">
                    <a:pos x="0" y="24"/>
                  </a:cxn>
                  <a:cxn ang="0">
                    <a:pos x="174" y="6"/>
                  </a:cxn>
                  <a:cxn ang="0">
                    <a:pos x="186" y="30"/>
                  </a:cxn>
                  <a:cxn ang="0">
                    <a:pos x="366" y="18"/>
                  </a:cxn>
                  <a:cxn ang="0">
                    <a:pos x="372" y="36"/>
                  </a:cxn>
                  <a:cxn ang="0">
                    <a:pos x="378" y="30"/>
                  </a:cxn>
                  <a:cxn ang="0">
                    <a:pos x="372" y="0"/>
                  </a:cxn>
                  <a:cxn ang="0">
                    <a:pos x="402" y="0"/>
                  </a:cxn>
                  <a:cxn ang="0">
                    <a:pos x="408" y="0"/>
                  </a:cxn>
                  <a:cxn ang="0">
                    <a:pos x="408" y="6"/>
                  </a:cxn>
                </a:cxnLst>
                <a:rect l="0" t="0" r="r" b="b"/>
                <a:pathLst>
                  <a:path w="564" h="420">
                    <a:moveTo>
                      <a:pt x="408" y="0"/>
                    </a:moveTo>
                    <a:lnTo>
                      <a:pt x="558" y="288"/>
                    </a:lnTo>
                    <a:lnTo>
                      <a:pt x="564" y="360"/>
                    </a:lnTo>
                    <a:lnTo>
                      <a:pt x="552" y="378"/>
                    </a:lnTo>
                    <a:lnTo>
                      <a:pt x="552" y="396"/>
                    </a:lnTo>
                    <a:lnTo>
                      <a:pt x="546" y="408"/>
                    </a:lnTo>
                    <a:lnTo>
                      <a:pt x="504" y="420"/>
                    </a:lnTo>
                    <a:lnTo>
                      <a:pt x="498" y="408"/>
                    </a:lnTo>
                    <a:lnTo>
                      <a:pt x="510" y="414"/>
                    </a:lnTo>
                    <a:lnTo>
                      <a:pt x="516" y="402"/>
                    </a:lnTo>
                    <a:lnTo>
                      <a:pt x="498" y="402"/>
                    </a:lnTo>
                    <a:lnTo>
                      <a:pt x="474" y="372"/>
                    </a:lnTo>
                    <a:lnTo>
                      <a:pt x="450" y="366"/>
                    </a:lnTo>
                    <a:lnTo>
                      <a:pt x="432" y="330"/>
                    </a:lnTo>
                    <a:lnTo>
                      <a:pt x="414" y="318"/>
                    </a:lnTo>
                    <a:lnTo>
                      <a:pt x="414" y="294"/>
                    </a:lnTo>
                    <a:lnTo>
                      <a:pt x="402" y="294"/>
                    </a:lnTo>
                    <a:lnTo>
                      <a:pt x="408" y="306"/>
                    </a:lnTo>
                    <a:lnTo>
                      <a:pt x="402" y="306"/>
                    </a:lnTo>
                    <a:lnTo>
                      <a:pt x="366" y="258"/>
                    </a:lnTo>
                    <a:lnTo>
                      <a:pt x="384" y="228"/>
                    </a:lnTo>
                    <a:lnTo>
                      <a:pt x="360" y="216"/>
                    </a:lnTo>
                    <a:lnTo>
                      <a:pt x="366" y="240"/>
                    </a:lnTo>
                    <a:lnTo>
                      <a:pt x="348" y="228"/>
                    </a:lnTo>
                    <a:lnTo>
                      <a:pt x="354" y="150"/>
                    </a:lnTo>
                    <a:lnTo>
                      <a:pt x="270" y="78"/>
                    </a:lnTo>
                    <a:lnTo>
                      <a:pt x="234" y="72"/>
                    </a:lnTo>
                    <a:lnTo>
                      <a:pt x="228" y="90"/>
                    </a:lnTo>
                    <a:lnTo>
                      <a:pt x="162" y="114"/>
                    </a:lnTo>
                    <a:lnTo>
                      <a:pt x="156" y="102"/>
                    </a:lnTo>
                    <a:lnTo>
                      <a:pt x="162" y="108"/>
                    </a:lnTo>
                    <a:lnTo>
                      <a:pt x="162" y="102"/>
                    </a:lnTo>
                    <a:lnTo>
                      <a:pt x="132" y="66"/>
                    </a:lnTo>
                    <a:lnTo>
                      <a:pt x="120" y="72"/>
                    </a:lnTo>
                    <a:lnTo>
                      <a:pt x="132" y="78"/>
                    </a:lnTo>
                    <a:lnTo>
                      <a:pt x="78" y="66"/>
                    </a:lnTo>
                    <a:lnTo>
                      <a:pt x="102" y="60"/>
                    </a:lnTo>
                    <a:lnTo>
                      <a:pt x="96" y="54"/>
                    </a:lnTo>
                    <a:lnTo>
                      <a:pt x="36" y="72"/>
                    </a:lnTo>
                    <a:lnTo>
                      <a:pt x="48" y="60"/>
                    </a:lnTo>
                    <a:lnTo>
                      <a:pt x="30" y="54"/>
                    </a:lnTo>
                    <a:lnTo>
                      <a:pt x="30" y="66"/>
                    </a:lnTo>
                    <a:lnTo>
                      <a:pt x="18" y="72"/>
                    </a:lnTo>
                    <a:lnTo>
                      <a:pt x="18" y="54"/>
                    </a:lnTo>
                    <a:lnTo>
                      <a:pt x="0" y="36"/>
                    </a:lnTo>
                    <a:lnTo>
                      <a:pt x="0" y="24"/>
                    </a:lnTo>
                    <a:lnTo>
                      <a:pt x="174" y="6"/>
                    </a:lnTo>
                    <a:lnTo>
                      <a:pt x="186" y="30"/>
                    </a:lnTo>
                    <a:lnTo>
                      <a:pt x="366" y="18"/>
                    </a:lnTo>
                    <a:lnTo>
                      <a:pt x="372" y="36"/>
                    </a:lnTo>
                    <a:lnTo>
                      <a:pt x="378" y="30"/>
                    </a:lnTo>
                    <a:lnTo>
                      <a:pt x="372" y="0"/>
                    </a:lnTo>
                    <a:lnTo>
                      <a:pt x="402" y="0"/>
                    </a:lnTo>
                    <a:lnTo>
                      <a:pt x="408" y="0"/>
                    </a:lnTo>
                    <a:lnTo>
                      <a:pt x="408" y="6"/>
                    </a:lnTo>
                  </a:path>
                </a:pathLst>
              </a:custGeom>
              <a:noFill/>
              <a:ln w="9525">
                <a:solidFill>
                  <a:srgbClr val="000000"/>
                </a:solidFill>
                <a:prstDash val="solid"/>
                <a:round/>
                <a:headEnd/>
                <a:tailEnd/>
              </a:ln>
            </p:spPr>
            <p:txBody>
              <a:bodyPr/>
              <a:lstStyle/>
              <a:p>
                <a:endParaRPr lang="en-US"/>
              </a:p>
            </p:txBody>
          </p:sp>
          <p:sp>
            <p:nvSpPr>
              <p:cNvPr id="221589" name="Freeform 405"/>
              <p:cNvSpPr>
                <a:spLocks noChangeAspect="1"/>
              </p:cNvSpPr>
              <p:nvPr/>
            </p:nvSpPr>
            <p:spPr bwMode="auto">
              <a:xfrm>
                <a:off x="3573" y="2370"/>
                <a:ext cx="330" cy="354"/>
              </a:xfrm>
              <a:custGeom>
                <a:avLst/>
                <a:gdLst/>
                <a:ahLst/>
                <a:cxnLst>
                  <a:cxn ang="0">
                    <a:pos x="78" y="12"/>
                  </a:cxn>
                  <a:cxn ang="0">
                    <a:pos x="156" y="0"/>
                  </a:cxn>
                  <a:cxn ang="0">
                    <a:pos x="144" y="24"/>
                  </a:cxn>
                  <a:cxn ang="0">
                    <a:pos x="174" y="42"/>
                  </a:cxn>
                  <a:cxn ang="0">
                    <a:pos x="204" y="78"/>
                  </a:cxn>
                  <a:cxn ang="0">
                    <a:pos x="282" y="138"/>
                  </a:cxn>
                  <a:cxn ang="0">
                    <a:pos x="312" y="204"/>
                  </a:cxn>
                  <a:cxn ang="0">
                    <a:pos x="330" y="210"/>
                  </a:cxn>
                  <a:cxn ang="0">
                    <a:pos x="318" y="234"/>
                  </a:cxn>
                  <a:cxn ang="0">
                    <a:pos x="318" y="246"/>
                  </a:cxn>
                  <a:cxn ang="0">
                    <a:pos x="306" y="270"/>
                  </a:cxn>
                  <a:cxn ang="0">
                    <a:pos x="306" y="282"/>
                  </a:cxn>
                  <a:cxn ang="0">
                    <a:pos x="300" y="282"/>
                  </a:cxn>
                  <a:cxn ang="0">
                    <a:pos x="312" y="288"/>
                  </a:cxn>
                  <a:cxn ang="0">
                    <a:pos x="306" y="318"/>
                  </a:cxn>
                  <a:cxn ang="0">
                    <a:pos x="270" y="318"/>
                  </a:cxn>
                  <a:cxn ang="0">
                    <a:pos x="276" y="348"/>
                  </a:cxn>
                  <a:cxn ang="0">
                    <a:pos x="270" y="354"/>
                  </a:cxn>
                  <a:cxn ang="0">
                    <a:pos x="264" y="336"/>
                  </a:cxn>
                  <a:cxn ang="0">
                    <a:pos x="84" y="348"/>
                  </a:cxn>
                  <a:cxn ang="0">
                    <a:pos x="72" y="324"/>
                  </a:cxn>
                  <a:cxn ang="0">
                    <a:pos x="54" y="258"/>
                  </a:cxn>
                  <a:cxn ang="0">
                    <a:pos x="66" y="228"/>
                  </a:cxn>
                  <a:cxn ang="0">
                    <a:pos x="42" y="186"/>
                  </a:cxn>
                  <a:cxn ang="0">
                    <a:pos x="0" y="24"/>
                  </a:cxn>
                  <a:cxn ang="0">
                    <a:pos x="78" y="12"/>
                  </a:cxn>
                </a:cxnLst>
                <a:rect l="0" t="0" r="r" b="b"/>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close/>
                  </a:path>
                </a:pathLst>
              </a:custGeom>
              <a:solidFill>
                <a:srgbClr val="FF8C00"/>
              </a:solidFill>
              <a:ln w="9525">
                <a:solidFill>
                  <a:srgbClr val="FF8C00"/>
                </a:solidFill>
                <a:prstDash val="solid"/>
                <a:round/>
                <a:headEnd/>
                <a:tailEnd/>
              </a:ln>
            </p:spPr>
            <p:txBody>
              <a:bodyPr/>
              <a:lstStyle/>
              <a:p>
                <a:endParaRPr lang="en-US"/>
              </a:p>
            </p:txBody>
          </p:sp>
          <p:sp>
            <p:nvSpPr>
              <p:cNvPr id="221590" name="Freeform 406"/>
              <p:cNvSpPr>
                <a:spLocks noChangeAspect="1"/>
              </p:cNvSpPr>
              <p:nvPr/>
            </p:nvSpPr>
            <p:spPr bwMode="auto">
              <a:xfrm>
                <a:off x="3573" y="2370"/>
                <a:ext cx="330" cy="354"/>
              </a:xfrm>
              <a:custGeom>
                <a:avLst/>
                <a:gdLst/>
                <a:ahLst/>
                <a:cxnLst>
                  <a:cxn ang="0">
                    <a:pos x="78" y="12"/>
                  </a:cxn>
                  <a:cxn ang="0">
                    <a:pos x="156" y="0"/>
                  </a:cxn>
                  <a:cxn ang="0">
                    <a:pos x="144" y="24"/>
                  </a:cxn>
                  <a:cxn ang="0">
                    <a:pos x="174" y="42"/>
                  </a:cxn>
                  <a:cxn ang="0">
                    <a:pos x="204" y="78"/>
                  </a:cxn>
                  <a:cxn ang="0">
                    <a:pos x="282" y="138"/>
                  </a:cxn>
                  <a:cxn ang="0">
                    <a:pos x="312" y="204"/>
                  </a:cxn>
                  <a:cxn ang="0">
                    <a:pos x="330" y="210"/>
                  </a:cxn>
                  <a:cxn ang="0">
                    <a:pos x="318" y="234"/>
                  </a:cxn>
                  <a:cxn ang="0">
                    <a:pos x="318" y="246"/>
                  </a:cxn>
                  <a:cxn ang="0">
                    <a:pos x="306" y="270"/>
                  </a:cxn>
                  <a:cxn ang="0">
                    <a:pos x="306" y="282"/>
                  </a:cxn>
                  <a:cxn ang="0">
                    <a:pos x="300" y="282"/>
                  </a:cxn>
                  <a:cxn ang="0">
                    <a:pos x="312" y="288"/>
                  </a:cxn>
                  <a:cxn ang="0">
                    <a:pos x="306" y="318"/>
                  </a:cxn>
                  <a:cxn ang="0">
                    <a:pos x="270" y="318"/>
                  </a:cxn>
                  <a:cxn ang="0">
                    <a:pos x="276" y="348"/>
                  </a:cxn>
                  <a:cxn ang="0">
                    <a:pos x="270" y="354"/>
                  </a:cxn>
                  <a:cxn ang="0">
                    <a:pos x="264" y="336"/>
                  </a:cxn>
                  <a:cxn ang="0">
                    <a:pos x="84" y="348"/>
                  </a:cxn>
                  <a:cxn ang="0">
                    <a:pos x="72" y="324"/>
                  </a:cxn>
                  <a:cxn ang="0">
                    <a:pos x="54" y="258"/>
                  </a:cxn>
                  <a:cxn ang="0">
                    <a:pos x="66" y="228"/>
                  </a:cxn>
                  <a:cxn ang="0">
                    <a:pos x="42" y="186"/>
                  </a:cxn>
                  <a:cxn ang="0">
                    <a:pos x="0" y="24"/>
                  </a:cxn>
                  <a:cxn ang="0">
                    <a:pos x="78" y="12"/>
                  </a:cxn>
                  <a:cxn ang="0">
                    <a:pos x="78" y="18"/>
                  </a:cxn>
                </a:cxnLst>
                <a:rect l="0" t="0" r="r" b="b"/>
                <a:pathLst>
                  <a:path w="330" h="354">
                    <a:moveTo>
                      <a:pt x="78" y="12"/>
                    </a:moveTo>
                    <a:lnTo>
                      <a:pt x="156" y="0"/>
                    </a:lnTo>
                    <a:lnTo>
                      <a:pt x="144" y="24"/>
                    </a:lnTo>
                    <a:lnTo>
                      <a:pt x="174" y="42"/>
                    </a:lnTo>
                    <a:lnTo>
                      <a:pt x="204" y="78"/>
                    </a:lnTo>
                    <a:lnTo>
                      <a:pt x="282" y="138"/>
                    </a:lnTo>
                    <a:lnTo>
                      <a:pt x="312" y="204"/>
                    </a:lnTo>
                    <a:lnTo>
                      <a:pt x="330" y="210"/>
                    </a:lnTo>
                    <a:lnTo>
                      <a:pt x="318" y="234"/>
                    </a:lnTo>
                    <a:lnTo>
                      <a:pt x="318" y="246"/>
                    </a:lnTo>
                    <a:lnTo>
                      <a:pt x="306" y="270"/>
                    </a:lnTo>
                    <a:lnTo>
                      <a:pt x="306" y="282"/>
                    </a:lnTo>
                    <a:lnTo>
                      <a:pt x="300" y="282"/>
                    </a:lnTo>
                    <a:lnTo>
                      <a:pt x="312" y="288"/>
                    </a:lnTo>
                    <a:lnTo>
                      <a:pt x="306" y="318"/>
                    </a:lnTo>
                    <a:lnTo>
                      <a:pt x="270" y="318"/>
                    </a:lnTo>
                    <a:lnTo>
                      <a:pt x="276" y="348"/>
                    </a:lnTo>
                    <a:lnTo>
                      <a:pt x="270" y="354"/>
                    </a:lnTo>
                    <a:lnTo>
                      <a:pt x="264" y="336"/>
                    </a:lnTo>
                    <a:lnTo>
                      <a:pt x="84" y="348"/>
                    </a:lnTo>
                    <a:lnTo>
                      <a:pt x="72" y="324"/>
                    </a:lnTo>
                    <a:lnTo>
                      <a:pt x="54" y="258"/>
                    </a:lnTo>
                    <a:lnTo>
                      <a:pt x="66" y="228"/>
                    </a:lnTo>
                    <a:lnTo>
                      <a:pt x="42" y="186"/>
                    </a:lnTo>
                    <a:lnTo>
                      <a:pt x="0" y="24"/>
                    </a:lnTo>
                    <a:lnTo>
                      <a:pt x="78" y="12"/>
                    </a:lnTo>
                    <a:lnTo>
                      <a:pt x="78" y="18"/>
                    </a:lnTo>
                  </a:path>
                </a:pathLst>
              </a:custGeom>
              <a:noFill/>
              <a:ln w="9525">
                <a:solidFill>
                  <a:srgbClr val="000000"/>
                </a:solidFill>
                <a:prstDash val="solid"/>
                <a:round/>
                <a:headEnd/>
                <a:tailEnd/>
              </a:ln>
            </p:spPr>
            <p:txBody>
              <a:bodyPr/>
              <a:lstStyle/>
              <a:p>
                <a:endParaRPr lang="en-US"/>
              </a:p>
            </p:txBody>
          </p:sp>
          <p:sp>
            <p:nvSpPr>
              <p:cNvPr id="221591" name="Freeform 407"/>
              <p:cNvSpPr>
                <a:spLocks noChangeAspect="1"/>
              </p:cNvSpPr>
              <p:nvPr/>
            </p:nvSpPr>
            <p:spPr bwMode="auto">
              <a:xfrm>
                <a:off x="1911" y="2844"/>
                <a:ext cx="30" cy="36"/>
              </a:xfrm>
              <a:custGeom>
                <a:avLst/>
                <a:gdLst/>
                <a:ahLst/>
                <a:cxnLst>
                  <a:cxn ang="0">
                    <a:pos x="6" y="0"/>
                  </a:cxn>
                  <a:cxn ang="0">
                    <a:pos x="6" y="6"/>
                  </a:cxn>
                  <a:cxn ang="0">
                    <a:pos x="18" y="6"/>
                  </a:cxn>
                  <a:cxn ang="0">
                    <a:pos x="18" y="0"/>
                  </a:cxn>
                  <a:cxn ang="0">
                    <a:pos x="24" y="0"/>
                  </a:cxn>
                  <a:cxn ang="0">
                    <a:pos x="30" y="12"/>
                  </a:cxn>
                  <a:cxn ang="0">
                    <a:pos x="30" y="18"/>
                  </a:cxn>
                  <a:cxn ang="0">
                    <a:pos x="24" y="30"/>
                  </a:cxn>
                  <a:cxn ang="0">
                    <a:pos x="12" y="36"/>
                  </a:cxn>
                  <a:cxn ang="0">
                    <a:pos x="6" y="30"/>
                  </a:cxn>
                  <a:cxn ang="0">
                    <a:pos x="0" y="24"/>
                  </a:cxn>
                  <a:cxn ang="0">
                    <a:pos x="0" y="12"/>
                  </a:cxn>
                  <a:cxn ang="0">
                    <a:pos x="6" y="0"/>
                  </a:cxn>
                </a:cxnLst>
                <a:rect l="0" t="0" r="r" b="b"/>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221592" name="Freeform 408"/>
              <p:cNvSpPr>
                <a:spLocks noChangeAspect="1"/>
              </p:cNvSpPr>
              <p:nvPr/>
            </p:nvSpPr>
            <p:spPr bwMode="auto">
              <a:xfrm>
                <a:off x="1911" y="2844"/>
                <a:ext cx="30" cy="36"/>
              </a:xfrm>
              <a:custGeom>
                <a:avLst/>
                <a:gdLst/>
                <a:ahLst/>
                <a:cxnLst>
                  <a:cxn ang="0">
                    <a:pos x="6" y="0"/>
                  </a:cxn>
                  <a:cxn ang="0">
                    <a:pos x="6" y="6"/>
                  </a:cxn>
                  <a:cxn ang="0">
                    <a:pos x="18" y="6"/>
                  </a:cxn>
                  <a:cxn ang="0">
                    <a:pos x="18" y="0"/>
                  </a:cxn>
                  <a:cxn ang="0">
                    <a:pos x="24" y="0"/>
                  </a:cxn>
                  <a:cxn ang="0">
                    <a:pos x="30" y="12"/>
                  </a:cxn>
                  <a:cxn ang="0">
                    <a:pos x="30" y="18"/>
                  </a:cxn>
                  <a:cxn ang="0">
                    <a:pos x="24" y="30"/>
                  </a:cxn>
                  <a:cxn ang="0">
                    <a:pos x="12" y="36"/>
                  </a:cxn>
                  <a:cxn ang="0">
                    <a:pos x="6" y="30"/>
                  </a:cxn>
                  <a:cxn ang="0">
                    <a:pos x="0" y="24"/>
                  </a:cxn>
                  <a:cxn ang="0">
                    <a:pos x="0" y="12"/>
                  </a:cxn>
                  <a:cxn ang="0">
                    <a:pos x="6" y="0"/>
                  </a:cxn>
                  <a:cxn ang="0">
                    <a:pos x="6" y="6"/>
                  </a:cxn>
                </a:cxnLst>
                <a:rect l="0" t="0" r="r" b="b"/>
                <a:pathLst>
                  <a:path w="30" h="36">
                    <a:moveTo>
                      <a:pt x="6" y="0"/>
                    </a:moveTo>
                    <a:lnTo>
                      <a:pt x="6" y="6"/>
                    </a:lnTo>
                    <a:lnTo>
                      <a:pt x="18" y="6"/>
                    </a:lnTo>
                    <a:lnTo>
                      <a:pt x="18" y="0"/>
                    </a:lnTo>
                    <a:lnTo>
                      <a:pt x="24" y="0"/>
                    </a:lnTo>
                    <a:lnTo>
                      <a:pt x="30" y="12"/>
                    </a:lnTo>
                    <a:lnTo>
                      <a:pt x="30" y="18"/>
                    </a:lnTo>
                    <a:lnTo>
                      <a:pt x="24" y="30"/>
                    </a:lnTo>
                    <a:lnTo>
                      <a:pt x="12" y="36"/>
                    </a:lnTo>
                    <a:lnTo>
                      <a:pt x="6" y="30"/>
                    </a:lnTo>
                    <a:lnTo>
                      <a:pt x="0" y="24"/>
                    </a:lnTo>
                    <a:lnTo>
                      <a:pt x="0" y="12"/>
                    </a:lnTo>
                    <a:lnTo>
                      <a:pt x="6" y="0"/>
                    </a:lnTo>
                    <a:lnTo>
                      <a:pt x="6" y="6"/>
                    </a:lnTo>
                  </a:path>
                </a:pathLst>
              </a:custGeom>
              <a:noFill/>
              <a:ln w="9525">
                <a:solidFill>
                  <a:srgbClr val="000000"/>
                </a:solidFill>
                <a:prstDash val="solid"/>
                <a:round/>
                <a:headEnd/>
                <a:tailEnd/>
              </a:ln>
            </p:spPr>
            <p:txBody>
              <a:bodyPr/>
              <a:lstStyle/>
              <a:p>
                <a:endParaRPr lang="en-US"/>
              </a:p>
            </p:txBody>
          </p:sp>
          <p:sp>
            <p:nvSpPr>
              <p:cNvPr id="221593" name="Freeform 409"/>
              <p:cNvSpPr>
                <a:spLocks noChangeAspect="1"/>
              </p:cNvSpPr>
              <p:nvPr/>
            </p:nvSpPr>
            <p:spPr bwMode="auto">
              <a:xfrm>
                <a:off x="2013" y="2898"/>
                <a:ext cx="30" cy="30"/>
              </a:xfrm>
              <a:custGeom>
                <a:avLst/>
                <a:gdLst/>
                <a:ahLst/>
                <a:cxnLst>
                  <a:cxn ang="0">
                    <a:pos x="0" y="12"/>
                  </a:cxn>
                  <a:cxn ang="0">
                    <a:pos x="0" y="6"/>
                  </a:cxn>
                  <a:cxn ang="0">
                    <a:pos x="6" y="0"/>
                  </a:cxn>
                  <a:cxn ang="0">
                    <a:pos x="12" y="6"/>
                  </a:cxn>
                  <a:cxn ang="0">
                    <a:pos x="24" y="18"/>
                  </a:cxn>
                  <a:cxn ang="0">
                    <a:pos x="30" y="24"/>
                  </a:cxn>
                  <a:cxn ang="0">
                    <a:pos x="18" y="24"/>
                  </a:cxn>
                  <a:cxn ang="0">
                    <a:pos x="12" y="30"/>
                  </a:cxn>
                  <a:cxn ang="0">
                    <a:pos x="6" y="24"/>
                  </a:cxn>
                  <a:cxn ang="0">
                    <a:pos x="0" y="12"/>
                  </a:cxn>
                </a:cxnLst>
                <a:rect l="0" t="0" r="r" b="b"/>
                <a:pathLst>
                  <a:path w="30" h="30">
                    <a:moveTo>
                      <a:pt x="0" y="12"/>
                    </a:moveTo>
                    <a:lnTo>
                      <a:pt x="0" y="6"/>
                    </a:lnTo>
                    <a:lnTo>
                      <a:pt x="6" y="0"/>
                    </a:lnTo>
                    <a:lnTo>
                      <a:pt x="12" y="6"/>
                    </a:lnTo>
                    <a:lnTo>
                      <a:pt x="24" y="18"/>
                    </a:lnTo>
                    <a:lnTo>
                      <a:pt x="30" y="24"/>
                    </a:lnTo>
                    <a:lnTo>
                      <a:pt x="18" y="24"/>
                    </a:lnTo>
                    <a:lnTo>
                      <a:pt x="12" y="30"/>
                    </a:lnTo>
                    <a:lnTo>
                      <a:pt x="6" y="24"/>
                    </a:lnTo>
                    <a:lnTo>
                      <a:pt x="0" y="12"/>
                    </a:lnTo>
                    <a:close/>
                  </a:path>
                </a:pathLst>
              </a:custGeom>
              <a:solidFill>
                <a:srgbClr val="FFAA00"/>
              </a:solidFill>
              <a:ln w="9525">
                <a:solidFill>
                  <a:srgbClr val="FFAA00"/>
                </a:solidFill>
                <a:prstDash val="solid"/>
                <a:round/>
                <a:headEnd/>
                <a:tailEnd/>
              </a:ln>
            </p:spPr>
            <p:txBody>
              <a:bodyPr/>
              <a:lstStyle/>
              <a:p>
                <a:endParaRPr lang="en-US"/>
              </a:p>
            </p:txBody>
          </p:sp>
          <p:sp>
            <p:nvSpPr>
              <p:cNvPr id="221594" name="Freeform 410"/>
              <p:cNvSpPr>
                <a:spLocks noChangeAspect="1"/>
              </p:cNvSpPr>
              <p:nvPr/>
            </p:nvSpPr>
            <p:spPr bwMode="auto">
              <a:xfrm>
                <a:off x="2013" y="2898"/>
                <a:ext cx="30" cy="30"/>
              </a:xfrm>
              <a:custGeom>
                <a:avLst/>
                <a:gdLst/>
                <a:ahLst/>
                <a:cxnLst>
                  <a:cxn ang="0">
                    <a:pos x="0" y="12"/>
                  </a:cxn>
                  <a:cxn ang="0">
                    <a:pos x="0" y="6"/>
                  </a:cxn>
                  <a:cxn ang="0">
                    <a:pos x="6" y="0"/>
                  </a:cxn>
                  <a:cxn ang="0">
                    <a:pos x="12" y="6"/>
                  </a:cxn>
                  <a:cxn ang="0">
                    <a:pos x="24" y="18"/>
                  </a:cxn>
                  <a:cxn ang="0">
                    <a:pos x="30" y="24"/>
                  </a:cxn>
                  <a:cxn ang="0">
                    <a:pos x="18" y="24"/>
                  </a:cxn>
                  <a:cxn ang="0">
                    <a:pos x="12" y="30"/>
                  </a:cxn>
                  <a:cxn ang="0">
                    <a:pos x="6" y="24"/>
                  </a:cxn>
                  <a:cxn ang="0">
                    <a:pos x="0" y="12"/>
                  </a:cxn>
                  <a:cxn ang="0">
                    <a:pos x="0" y="18"/>
                  </a:cxn>
                </a:cxnLst>
                <a:rect l="0" t="0" r="r" b="b"/>
                <a:pathLst>
                  <a:path w="30" h="30">
                    <a:moveTo>
                      <a:pt x="0" y="12"/>
                    </a:moveTo>
                    <a:lnTo>
                      <a:pt x="0" y="6"/>
                    </a:lnTo>
                    <a:lnTo>
                      <a:pt x="6" y="0"/>
                    </a:lnTo>
                    <a:lnTo>
                      <a:pt x="12" y="6"/>
                    </a:lnTo>
                    <a:lnTo>
                      <a:pt x="24" y="18"/>
                    </a:lnTo>
                    <a:lnTo>
                      <a:pt x="30" y="24"/>
                    </a:lnTo>
                    <a:lnTo>
                      <a:pt x="18" y="24"/>
                    </a:lnTo>
                    <a:lnTo>
                      <a:pt x="12" y="30"/>
                    </a:lnTo>
                    <a:lnTo>
                      <a:pt x="6" y="24"/>
                    </a:lnTo>
                    <a:lnTo>
                      <a:pt x="0" y="12"/>
                    </a:lnTo>
                    <a:lnTo>
                      <a:pt x="0" y="18"/>
                    </a:lnTo>
                  </a:path>
                </a:pathLst>
              </a:custGeom>
              <a:noFill/>
              <a:ln w="9525">
                <a:solidFill>
                  <a:srgbClr val="000000"/>
                </a:solidFill>
                <a:prstDash val="solid"/>
                <a:round/>
                <a:headEnd/>
                <a:tailEnd/>
              </a:ln>
            </p:spPr>
            <p:txBody>
              <a:bodyPr/>
              <a:lstStyle/>
              <a:p>
                <a:endParaRPr lang="en-US"/>
              </a:p>
            </p:txBody>
          </p:sp>
          <p:sp>
            <p:nvSpPr>
              <p:cNvPr id="221595" name="Freeform 411"/>
              <p:cNvSpPr>
                <a:spLocks noChangeAspect="1"/>
              </p:cNvSpPr>
              <p:nvPr/>
            </p:nvSpPr>
            <p:spPr bwMode="auto">
              <a:xfrm>
                <a:off x="2067" y="2934"/>
                <a:ext cx="36" cy="12"/>
              </a:xfrm>
              <a:custGeom>
                <a:avLst/>
                <a:gdLst/>
                <a:ahLst/>
                <a:cxnLst>
                  <a:cxn ang="0">
                    <a:pos x="0" y="6"/>
                  </a:cxn>
                  <a:cxn ang="0">
                    <a:pos x="24" y="6"/>
                  </a:cxn>
                  <a:cxn ang="0">
                    <a:pos x="30" y="0"/>
                  </a:cxn>
                  <a:cxn ang="0">
                    <a:pos x="36" y="0"/>
                  </a:cxn>
                  <a:cxn ang="0">
                    <a:pos x="36" y="12"/>
                  </a:cxn>
                  <a:cxn ang="0">
                    <a:pos x="6" y="12"/>
                  </a:cxn>
                  <a:cxn ang="0">
                    <a:pos x="0" y="6"/>
                  </a:cxn>
                </a:cxnLst>
                <a:rect l="0" t="0" r="r" b="b"/>
                <a:pathLst>
                  <a:path w="36" h="12">
                    <a:moveTo>
                      <a:pt x="0" y="6"/>
                    </a:moveTo>
                    <a:lnTo>
                      <a:pt x="24" y="6"/>
                    </a:lnTo>
                    <a:lnTo>
                      <a:pt x="30" y="0"/>
                    </a:lnTo>
                    <a:lnTo>
                      <a:pt x="36" y="0"/>
                    </a:lnTo>
                    <a:lnTo>
                      <a:pt x="36" y="12"/>
                    </a:lnTo>
                    <a:lnTo>
                      <a:pt x="6" y="12"/>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221596" name="Freeform 412"/>
              <p:cNvSpPr>
                <a:spLocks noChangeAspect="1"/>
              </p:cNvSpPr>
              <p:nvPr/>
            </p:nvSpPr>
            <p:spPr bwMode="auto">
              <a:xfrm>
                <a:off x="2067" y="2934"/>
                <a:ext cx="36" cy="12"/>
              </a:xfrm>
              <a:custGeom>
                <a:avLst/>
                <a:gdLst/>
                <a:ahLst/>
                <a:cxnLst>
                  <a:cxn ang="0">
                    <a:pos x="0" y="6"/>
                  </a:cxn>
                  <a:cxn ang="0">
                    <a:pos x="24" y="6"/>
                  </a:cxn>
                  <a:cxn ang="0">
                    <a:pos x="30" y="0"/>
                  </a:cxn>
                  <a:cxn ang="0">
                    <a:pos x="36" y="0"/>
                  </a:cxn>
                  <a:cxn ang="0">
                    <a:pos x="36" y="12"/>
                  </a:cxn>
                  <a:cxn ang="0">
                    <a:pos x="6" y="12"/>
                  </a:cxn>
                  <a:cxn ang="0">
                    <a:pos x="0" y="6"/>
                  </a:cxn>
                  <a:cxn ang="0">
                    <a:pos x="0" y="12"/>
                  </a:cxn>
                </a:cxnLst>
                <a:rect l="0" t="0" r="r" b="b"/>
                <a:pathLst>
                  <a:path w="36" h="12">
                    <a:moveTo>
                      <a:pt x="0" y="6"/>
                    </a:moveTo>
                    <a:lnTo>
                      <a:pt x="24" y="6"/>
                    </a:lnTo>
                    <a:lnTo>
                      <a:pt x="30" y="0"/>
                    </a:lnTo>
                    <a:lnTo>
                      <a:pt x="36" y="0"/>
                    </a:lnTo>
                    <a:lnTo>
                      <a:pt x="36" y="12"/>
                    </a:lnTo>
                    <a:lnTo>
                      <a:pt x="6"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221597" name="Freeform 413"/>
              <p:cNvSpPr>
                <a:spLocks noChangeAspect="1"/>
              </p:cNvSpPr>
              <p:nvPr/>
            </p:nvSpPr>
            <p:spPr bwMode="auto">
              <a:xfrm>
                <a:off x="2109" y="2952"/>
                <a:ext cx="42" cy="36"/>
              </a:xfrm>
              <a:custGeom>
                <a:avLst/>
                <a:gdLst/>
                <a:ahLst/>
                <a:cxnLst>
                  <a:cxn ang="0">
                    <a:pos x="18" y="6"/>
                  </a:cxn>
                  <a:cxn ang="0">
                    <a:pos x="24" y="6"/>
                  </a:cxn>
                  <a:cxn ang="0">
                    <a:pos x="30" y="12"/>
                  </a:cxn>
                  <a:cxn ang="0">
                    <a:pos x="42" y="18"/>
                  </a:cxn>
                  <a:cxn ang="0">
                    <a:pos x="42" y="30"/>
                  </a:cxn>
                  <a:cxn ang="0">
                    <a:pos x="30" y="36"/>
                  </a:cxn>
                  <a:cxn ang="0">
                    <a:pos x="18" y="36"/>
                  </a:cxn>
                  <a:cxn ang="0">
                    <a:pos x="18" y="24"/>
                  </a:cxn>
                  <a:cxn ang="0">
                    <a:pos x="12" y="18"/>
                  </a:cxn>
                  <a:cxn ang="0">
                    <a:pos x="6" y="12"/>
                  </a:cxn>
                  <a:cxn ang="0">
                    <a:pos x="0" y="6"/>
                  </a:cxn>
                  <a:cxn ang="0">
                    <a:pos x="0" y="0"/>
                  </a:cxn>
                  <a:cxn ang="0">
                    <a:pos x="6" y="0"/>
                  </a:cxn>
                  <a:cxn ang="0">
                    <a:pos x="18" y="6"/>
                  </a:cxn>
                </a:cxnLst>
                <a:rect l="0" t="0" r="r" b="b"/>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close/>
                  </a:path>
                </a:pathLst>
              </a:custGeom>
              <a:solidFill>
                <a:srgbClr val="FFAA00"/>
              </a:solidFill>
              <a:ln w="9525">
                <a:solidFill>
                  <a:srgbClr val="FFAA00"/>
                </a:solidFill>
                <a:prstDash val="solid"/>
                <a:round/>
                <a:headEnd/>
                <a:tailEnd/>
              </a:ln>
            </p:spPr>
            <p:txBody>
              <a:bodyPr/>
              <a:lstStyle/>
              <a:p>
                <a:endParaRPr lang="en-US"/>
              </a:p>
            </p:txBody>
          </p:sp>
          <p:sp>
            <p:nvSpPr>
              <p:cNvPr id="221598" name="Freeform 414"/>
              <p:cNvSpPr>
                <a:spLocks noChangeAspect="1"/>
              </p:cNvSpPr>
              <p:nvPr/>
            </p:nvSpPr>
            <p:spPr bwMode="auto">
              <a:xfrm>
                <a:off x="2109" y="2952"/>
                <a:ext cx="42" cy="36"/>
              </a:xfrm>
              <a:custGeom>
                <a:avLst/>
                <a:gdLst/>
                <a:ahLst/>
                <a:cxnLst>
                  <a:cxn ang="0">
                    <a:pos x="18" y="6"/>
                  </a:cxn>
                  <a:cxn ang="0">
                    <a:pos x="24" y="6"/>
                  </a:cxn>
                  <a:cxn ang="0">
                    <a:pos x="30" y="12"/>
                  </a:cxn>
                  <a:cxn ang="0">
                    <a:pos x="42" y="18"/>
                  </a:cxn>
                  <a:cxn ang="0">
                    <a:pos x="42" y="30"/>
                  </a:cxn>
                  <a:cxn ang="0">
                    <a:pos x="30" y="36"/>
                  </a:cxn>
                  <a:cxn ang="0">
                    <a:pos x="18" y="36"/>
                  </a:cxn>
                  <a:cxn ang="0">
                    <a:pos x="18" y="24"/>
                  </a:cxn>
                  <a:cxn ang="0">
                    <a:pos x="12" y="18"/>
                  </a:cxn>
                  <a:cxn ang="0">
                    <a:pos x="6" y="12"/>
                  </a:cxn>
                  <a:cxn ang="0">
                    <a:pos x="0" y="6"/>
                  </a:cxn>
                  <a:cxn ang="0">
                    <a:pos x="0" y="0"/>
                  </a:cxn>
                  <a:cxn ang="0">
                    <a:pos x="6" y="0"/>
                  </a:cxn>
                  <a:cxn ang="0">
                    <a:pos x="18" y="6"/>
                  </a:cxn>
                  <a:cxn ang="0">
                    <a:pos x="18" y="12"/>
                  </a:cxn>
                </a:cxnLst>
                <a:rect l="0" t="0" r="r" b="b"/>
                <a:pathLst>
                  <a:path w="42" h="36">
                    <a:moveTo>
                      <a:pt x="18" y="6"/>
                    </a:moveTo>
                    <a:lnTo>
                      <a:pt x="24" y="6"/>
                    </a:lnTo>
                    <a:lnTo>
                      <a:pt x="30" y="12"/>
                    </a:lnTo>
                    <a:lnTo>
                      <a:pt x="42" y="18"/>
                    </a:lnTo>
                    <a:lnTo>
                      <a:pt x="42" y="30"/>
                    </a:lnTo>
                    <a:lnTo>
                      <a:pt x="30" y="36"/>
                    </a:lnTo>
                    <a:lnTo>
                      <a:pt x="18" y="36"/>
                    </a:lnTo>
                    <a:lnTo>
                      <a:pt x="18" y="24"/>
                    </a:lnTo>
                    <a:lnTo>
                      <a:pt x="12" y="18"/>
                    </a:lnTo>
                    <a:lnTo>
                      <a:pt x="6" y="12"/>
                    </a:lnTo>
                    <a:lnTo>
                      <a:pt x="0" y="6"/>
                    </a:lnTo>
                    <a:lnTo>
                      <a:pt x="0" y="0"/>
                    </a:lnTo>
                    <a:lnTo>
                      <a:pt x="6" y="0"/>
                    </a:lnTo>
                    <a:lnTo>
                      <a:pt x="18" y="6"/>
                    </a:lnTo>
                    <a:lnTo>
                      <a:pt x="18" y="12"/>
                    </a:lnTo>
                  </a:path>
                </a:pathLst>
              </a:custGeom>
              <a:noFill/>
              <a:ln w="9525">
                <a:solidFill>
                  <a:srgbClr val="000000"/>
                </a:solidFill>
                <a:prstDash val="solid"/>
                <a:round/>
                <a:headEnd/>
                <a:tailEnd/>
              </a:ln>
            </p:spPr>
            <p:txBody>
              <a:bodyPr/>
              <a:lstStyle/>
              <a:p>
                <a:endParaRPr lang="en-US"/>
              </a:p>
            </p:txBody>
          </p:sp>
          <p:sp>
            <p:nvSpPr>
              <p:cNvPr id="221599" name="Freeform 415"/>
              <p:cNvSpPr>
                <a:spLocks noChangeAspect="1"/>
              </p:cNvSpPr>
              <p:nvPr/>
            </p:nvSpPr>
            <p:spPr bwMode="auto">
              <a:xfrm>
                <a:off x="2157" y="3024"/>
                <a:ext cx="78" cy="108"/>
              </a:xfrm>
              <a:custGeom>
                <a:avLst/>
                <a:gdLst/>
                <a:ahLst/>
                <a:cxnLst>
                  <a:cxn ang="0">
                    <a:pos x="6" y="0"/>
                  </a:cxn>
                  <a:cxn ang="0">
                    <a:pos x="12" y="0"/>
                  </a:cxn>
                  <a:cxn ang="0">
                    <a:pos x="18" y="6"/>
                  </a:cxn>
                  <a:cxn ang="0">
                    <a:pos x="30" y="6"/>
                  </a:cxn>
                  <a:cxn ang="0">
                    <a:pos x="36" y="12"/>
                  </a:cxn>
                  <a:cxn ang="0">
                    <a:pos x="48" y="12"/>
                  </a:cxn>
                  <a:cxn ang="0">
                    <a:pos x="48" y="18"/>
                  </a:cxn>
                  <a:cxn ang="0">
                    <a:pos x="54" y="24"/>
                  </a:cxn>
                  <a:cxn ang="0">
                    <a:pos x="54" y="30"/>
                  </a:cxn>
                  <a:cxn ang="0">
                    <a:pos x="60" y="36"/>
                  </a:cxn>
                  <a:cxn ang="0">
                    <a:pos x="66" y="42"/>
                  </a:cxn>
                  <a:cxn ang="0">
                    <a:pos x="72" y="48"/>
                  </a:cxn>
                  <a:cxn ang="0">
                    <a:pos x="78" y="60"/>
                  </a:cxn>
                  <a:cxn ang="0">
                    <a:pos x="72" y="72"/>
                  </a:cxn>
                  <a:cxn ang="0">
                    <a:pos x="54" y="72"/>
                  </a:cxn>
                  <a:cxn ang="0">
                    <a:pos x="42" y="78"/>
                  </a:cxn>
                  <a:cxn ang="0">
                    <a:pos x="36" y="84"/>
                  </a:cxn>
                  <a:cxn ang="0">
                    <a:pos x="30" y="96"/>
                  </a:cxn>
                  <a:cxn ang="0">
                    <a:pos x="30" y="102"/>
                  </a:cxn>
                  <a:cxn ang="0">
                    <a:pos x="24" y="108"/>
                  </a:cxn>
                  <a:cxn ang="0">
                    <a:pos x="12" y="102"/>
                  </a:cxn>
                  <a:cxn ang="0">
                    <a:pos x="6" y="90"/>
                  </a:cxn>
                  <a:cxn ang="0">
                    <a:pos x="6" y="60"/>
                  </a:cxn>
                  <a:cxn ang="0">
                    <a:pos x="0" y="48"/>
                  </a:cxn>
                  <a:cxn ang="0">
                    <a:pos x="0" y="36"/>
                  </a:cxn>
                  <a:cxn ang="0">
                    <a:pos x="6" y="18"/>
                  </a:cxn>
                  <a:cxn ang="0">
                    <a:pos x="6" y="0"/>
                  </a:cxn>
                </a:cxnLst>
                <a:rect l="0" t="0" r="r" b="b"/>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close/>
                  </a:path>
                </a:pathLst>
              </a:custGeom>
              <a:solidFill>
                <a:srgbClr val="FFAA00"/>
              </a:solidFill>
              <a:ln w="9525">
                <a:solidFill>
                  <a:srgbClr val="FFAA00"/>
                </a:solidFill>
                <a:prstDash val="solid"/>
                <a:round/>
                <a:headEnd/>
                <a:tailEnd/>
              </a:ln>
            </p:spPr>
            <p:txBody>
              <a:bodyPr/>
              <a:lstStyle/>
              <a:p>
                <a:endParaRPr lang="en-US"/>
              </a:p>
            </p:txBody>
          </p:sp>
          <p:sp>
            <p:nvSpPr>
              <p:cNvPr id="221600" name="Freeform 416"/>
              <p:cNvSpPr>
                <a:spLocks noChangeAspect="1"/>
              </p:cNvSpPr>
              <p:nvPr/>
            </p:nvSpPr>
            <p:spPr bwMode="auto">
              <a:xfrm>
                <a:off x="2157" y="3024"/>
                <a:ext cx="78" cy="108"/>
              </a:xfrm>
              <a:custGeom>
                <a:avLst/>
                <a:gdLst/>
                <a:ahLst/>
                <a:cxnLst>
                  <a:cxn ang="0">
                    <a:pos x="6" y="0"/>
                  </a:cxn>
                  <a:cxn ang="0">
                    <a:pos x="12" y="0"/>
                  </a:cxn>
                  <a:cxn ang="0">
                    <a:pos x="18" y="6"/>
                  </a:cxn>
                  <a:cxn ang="0">
                    <a:pos x="30" y="6"/>
                  </a:cxn>
                  <a:cxn ang="0">
                    <a:pos x="36" y="12"/>
                  </a:cxn>
                  <a:cxn ang="0">
                    <a:pos x="48" y="12"/>
                  </a:cxn>
                  <a:cxn ang="0">
                    <a:pos x="48" y="18"/>
                  </a:cxn>
                  <a:cxn ang="0">
                    <a:pos x="54" y="24"/>
                  </a:cxn>
                  <a:cxn ang="0">
                    <a:pos x="54" y="30"/>
                  </a:cxn>
                  <a:cxn ang="0">
                    <a:pos x="60" y="36"/>
                  </a:cxn>
                  <a:cxn ang="0">
                    <a:pos x="66" y="42"/>
                  </a:cxn>
                  <a:cxn ang="0">
                    <a:pos x="72" y="48"/>
                  </a:cxn>
                  <a:cxn ang="0">
                    <a:pos x="78" y="60"/>
                  </a:cxn>
                  <a:cxn ang="0">
                    <a:pos x="72" y="72"/>
                  </a:cxn>
                  <a:cxn ang="0">
                    <a:pos x="54" y="72"/>
                  </a:cxn>
                  <a:cxn ang="0">
                    <a:pos x="42" y="78"/>
                  </a:cxn>
                  <a:cxn ang="0">
                    <a:pos x="36" y="84"/>
                  </a:cxn>
                  <a:cxn ang="0">
                    <a:pos x="30" y="96"/>
                  </a:cxn>
                  <a:cxn ang="0">
                    <a:pos x="30" y="102"/>
                  </a:cxn>
                  <a:cxn ang="0">
                    <a:pos x="24" y="108"/>
                  </a:cxn>
                  <a:cxn ang="0">
                    <a:pos x="12" y="102"/>
                  </a:cxn>
                  <a:cxn ang="0">
                    <a:pos x="6" y="90"/>
                  </a:cxn>
                  <a:cxn ang="0">
                    <a:pos x="6" y="60"/>
                  </a:cxn>
                  <a:cxn ang="0">
                    <a:pos x="0" y="48"/>
                  </a:cxn>
                  <a:cxn ang="0">
                    <a:pos x="0" y="36"/>
                  </a:cxn>
                  <a:cxn ang="0">
                    <a:pos x="6" y="18"/>
                  </a:cxn>
                  <a:cxn ang="0">
                    <a:pos x="6" y="0"/>
                  </a:cxn>
                  <a:cxn ang="0">
                    <a:pos x="6" y="6"/>
                  </a:cxn>
                </a:cxnLst>
                <a:rect l="0" t="0" r="r" b="b"/>
                <a:pathLst>
                  <a:path w="78" h="108">
                    <a:moveTo>
                      <a:pt x="6" y="0"/>
                    </a:moveTo>
                    <a:lnTo>
                      <a:pt x="12" y="0"/>
                    </a:lnTo>
                    <a:lnTo>
                      <a:pt x="18" y="6"/>
                    </a:lnTo>
                    <a:lnTo>
                      <a:pt x="30" y="6"/>
                    </a:lnTo>
                    <a:lnTo>
                      <a:pt x="36" y="12"/>
                    </a:lnTo>
                    <a:lnTo>
                      <a:pt x="48" y="12"/>
                    </a:lnTo>
                    <a:lnTo>
                      <a:pt x="48" y="18"/>
                    </a:lnTo>
                    <a:lnTo>
                      <a:pt x="54" y="24"/>
                    </a:lnTo>
                    <a:lnTo>
                      <a:pt x="54" y="30"/>
                    </a:lnTo>
                    <a:lnTo>
                      <a:pt x="60" y="36"/>
                    </a:lnTo>
                    <a:lnTo>
                      <a:pt x="66" y="42"/>
                    </a:lnTo>
                    <a:lnTo>
                      <a:pt x="72" y="48"/>
                    </a:lnTo>
                    <a:lnTo>
                      <a:pt x="78" y="60"/>
                    </a:lnTo>
                    <a:lnTo>
                      <a:pt x="72" y="72"/>
                    </a:lnTo>
                    <a:lnTo>
                      <a:pt x="54" y="72"/>
                    </a:lnTo>
                    <a:lnTo>
                      <a:pt x="42" y="78"/>
                    </a:lnTo>
                    <a:lnTo>
                      <a:pt x="36" y="84"/>
                    </a:lnTo>
                    <a:lnTo>
                      <a:pt x="30" y="96"/>
                    </a:lnTo>
                    <a:lnTo>
                      <a:pt x="30" y="102"/>
                    </a:lnTo>
                    <a:lnTo>
                      <a:pt x="24" y="108"/>
                    </a:lnTo>
                    <a:lnTo>
                      <a:pt x="12" y="102"/>
                    </a:lnTo>
                    <a:lnTo>
                      <a:pt x="6" y="90"/>
                    </a:lnTo>
                    <a:lnTo>
                      <a:pt x="6" y="60"/>
                    </a:lnTo>
                    <a:lnTo>
                      <a:pt x="0" y="48"/>
                    </a:lnTo>
                    <a:lnTo>
                      <a:pt x="0" y="36"/>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221601" name="Freeform 417"/>
              <p:cNvSpPr>
                <a:spLocks noChangeAspect="1"/>
              </p:cNvSpPr>
              <p:nvPr/>
            </p:nvSpPr>
            <p:spPr bwMode="auto">
              <a:xfrm>
                <a:off x="2085" y="2958"/>
                <a:ext cx="12" cy="18"/>
              </a:xfrm>
              <a:custGeom>
                <a:avLst/>
                <a:gdLst/>
                <a:ahLst/>
                <a:cxnLst>
                  <a:cxn ang="0">
                    <a:pos x="0" y="6"/>
                  </a:cxn>
                  <a:cxn ang="0">
                    <a:pos x="0" y="0"/>
                  </a:cxn>
                  <a:cxn ang="0">
                    <a:pos x="6" y="0"/>
                  </a:cxn>
                  <a:cxn ang="0">
                    <a:pos x="12" y="6"/>
                  </a:cxn>
                  <a:cxn ang="0">
                    <a:pos x="12" y="18"/>
                  </a:cxn>
                  <a:cxn ang="0">
                    <a:pos x="6" y="18"/>
                  </a:cxn>
                  <a:cxn ang="0">
                    <a:pos x="6" y="12"/>
                  </a:cxn>
                  <a:cxn ang="0">
                    <a:pos x="0" y="6"/>
                  </a:cxn>
                </a:cxnLst>
                <a:rect l="0" t="0" r="r" b="b"/>
                <a:pathLst>
                  <a:path w="12" h="18">
                    <a:moveTo>
                      <a:pt x="0" y="6"/>
                    </a:moveTo>
                    <a:lnTo>
                      <a:pt x="0" y="0"/>
                    </a:lnTo>
                    <a:lnTo>
                      <a:pt x="6" y="0"/>
                    </a:lnTo>
                    <a:lnTo>
                      <a:pt x="12" y="6"/>
                    </a:lnTo>
                    <a:lnTo>
                      <a:pt x="12" y="18"/>
                    </a:lnTo>
                    <a:lnTo>
                      <a:pt x="6" y="18"/>
                    </a:lnTo>
                    <a:lnTo>
                      <a:pt x="6" y="12"/>
                    </a:lnTo>
                    <a:lnTo>
                      <a:pt x="0" y="6"/>
                    </a:lnTo>
                    <a:close/>
                  </a:path>
                </a:pathLst>
              </a:custGeom>
              <a:solidFill>
                <a:srgbClr val="FFAA00"/>
              </a:solidFill>
              <a:ln w="9525">
                <a:solidFill>
                  <a:srgbClr val="FFAA00"/>
                </a:solidFill>
                <a:prstDash val="solid"/>
                <a:round/>
                <a:headEnd/>
                <a:tailEnd/>
              </a:ln>
            </p:spPr>
            <p:txBody>
              <a:bodyPr/>
              <a:lstStyle/>
              <a:p>
                <a:endParaRPr lang="en-US"/>
              </a:p>
            </p:txBody>
          </p:sp>
          <p:sp>
            <p:nvSpPr>
              <p:cNvPr id="221602" name="Freeform 418"/>
              <p:cNvSpPr>
                <a:spLocks noChangeAspect="1"/>
              </p:cNvSpPr>
              <p:nvPr/>
            </p:nvSpPr>
            <p:spPr bwMode="auto">
              <a:xfrm>
                <a:off x="2085" y="2958"/>
                <a:ext cx="12" cy="18"/>
              </a:xfrm>
              <a:custGeom>
                <a:avLst/>
                <a:gdLst/>
                <a:ahLst/>
                <a:cxnLst>
                  <a:cxn ang="0">
                    <a:pos x="0" y="6"/>
                  </a:cxn>
                  <a:cxn ang="0">
                    <a:pos x="0" y="0"/>
                  </a:cxn>
                  <a:cxn ang="0">
                    <a:pos x="6" y="0"/>
                  </a:cxn>
                  <a:cxn ang="0">
                    <a:pos x="12" y="6"/>
                  </a:cxn>
                  <a:cxn ang="0">
                    <a:pos x="12" y="18"/>
                  </a:cxn>
                  <a:cxn ang="0">
                    <a:pos x="6" y="18"/>
                  </a:cxn>
                  <a:cxn ang="0">
                    <a:pos x="6" y="12"/>
                  </a:cxn>
                  <a:cxn ang="0">
                    <a:pos x="0" y="6"/>
                  </a:cxn>
                  <a:cxn ang="0">
                    <a:pos x="0" y="12"/>
                  </a:cxn>
                </a:cxnLst>
                <a:rect l="0" t="0" r="r" b="b"/>
                <a:pathLst>
                  <a:path w="12" h="18">
                    <a:moveTo>
                      <a:pt x="0" y="6"/>
                    </a:moveTo>
                    <a:lnTo>
                      <a:pt x="0" y="0"/>
                    </a:lnTo>
                    <a:lnTo>
                      <a:pt x="6" y="0"/>
                    </a:lnTo>
                    <a:lnTo>
                      <a:pt x="12" y="6"/>
                    </a:lnTo>
                    <a:lnTo>
                      <a:pt x="12" y="18"/>
                    </a:lnTo>
                    <a:lnTo>
                      <a:pt x="6" y="18"/>
                    </a:lnTo>
                    <a:lnTo>
                      <a:pt x="6"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221603" name="Freeform 419"/>
              <p:cNvSpPr>
                <a:spLocks noChangeAspect="1"/>
              </p:cNvSpPr>
              <p:nvPr/>
            </p:nvSpPr>
            <p:spPr bwMode="auto">
              <a:xfrm>
                <a:off x="1713" y="1212"/>
                <a:ext cx="366" cy="594"/>
              </a:xfrm>
              <a:custGeom>
                <a:avLst/>
                <a:gdLst/>
                <a:ahLst/>
                <a:cxnLst>
                  <a:cxn ang="0">
                    <a:pos x="168" y="564"/>
                  </a:cxn>
                  <a:cxn ang="0">
                    <a:pos x="0" y="528"/>
                  </a:cxn>
                  <a:cxn ang="0">
                    <a:pos x="42" y="366"/>
                  </a:cxn>
                  <a:cxn ang="0">
                    <a:pos x="30" y="348"/>
                  </a:cxn>
                  <a:cxn ang="0">
                    <a:pos x="90" y="264"/>
                  </a:cxn>
                  <a:cxn ang="0">
                    <a:pos x="72" y="228"/>
                  </a:cxn>
                  <a:cxn ang="0">
                    <a:pos x="114" y="0"/>
                  </a:cxn>
                  <a:cxn ang="0">
                    <a:pos x="168" y="12"/>
                  </a:cxn>
                  <a:cxn ang="0">
                    <a:pos x="150" y="90"/>
                  </a:cxn>
                  <a:cxn ang="0">
                    <a:pos x="162" y="120"/>
                  </a:cxn>
                  <a:cxn ang="0">
                    <a:pos x="156" y="132"/>
                  </a:cxn>
                  <a:cxn ang="0">
                    <a:pos x="174" y="150"/>
                  </a:cxn>
                  <a:cxn ang="0">
                    <a:pos x="198" y="198"/>
                  </a:cxn>
                  <a:cxn ang="0">
                    <a:pos x="222" y="210"/>
                  </a:cxn>
                  <a:cxn ang="0">
                    <a:pos x="192" y="288"/>
                  </a:cxn>
                  <a:cxn ang="0">
                    <a:pos x="204" y="300"/>
                  </a:cxn>
                  <a:cxn ang="0">
                    <a:pos x="222" y="282"/>
                  </a:cxn>
                  <a:cxn ang="0">
                    <a:pos x="234" y="294"/>
                  </a:cxn>
                  <a:cxn ang="0">
                    <a:pos x="240" y="354"/>
                  </a:cxn>
                  <a:cxn ang="0">
                    <a:pos x="258" y="366"/>
                  </a:cxn>
                  <a:cxn ang="0">
                    <a:pos x="264" y="396"/>
                  </a:cxn>
                  <a:cxn ang="0">
                    <a:pos x="276" y="390"/>
                  </a:cxn>
                  <a:cxn ang="0">
                    <a:pos x="294" y="396"/>
                  </a:cxn>
                  <a:cxn ang="0">
                    <a:pos x="300" y="384"/>
                  </a:cxn>
                  <a:cxn ang="0">
                    <a:pos x="342" y="396"/>
                  </a:cxn>
                  <a:cxn ang="0">
                    <a:pos x="354" y="378"/>
                  </a:cxn>
                  <a:cxn ang="0">
                    <a:pos x="366" y="402"/>
                  </a:cxn>
                  <a:cxn ang="0">
                    <a:pos x="336" y="594"/>
                  </a:cxn>
                  <a:cxn ang="0">
                    <a:pos x="222" y="576"/>
                  </a:cxn>
                  <a:cxn ang="0">
                    <a:pos x="168" y="564"/>
                  </a:cxn>
                </a:cxnLst>
                <a:rect l="0" t="0" r="r" b="b"/>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close/>
                  </a:path>
                </a:pathLst>
              </a:custGeom>
              <a:solidFill>
                <a:srgbClr val="FFAA00"/>
              </a:solidFill>
              <a:ln w="9525">
                <a:solidFill>
                  <a:srgbClr val="FFAA00"/>
                </a:solidFill>
                <a:prstDash val="solid"/>
                <a:round/>
                <a:headEnd/>
                <a:tailEnd/>
              </a:ln>
            </p:spPr>
            <p:txBody>
              <a:bodyPr/>
              <a:lstStyle/>
              <a:p>
                <a:endParaRPr lang="en-US"/>
              </a:p>
            </p:txBody>
          </p:sp>
          <p:sp>
            <p:nvSpPr>
              <p:cNvPr id="221604" name="Freeform 420"/>
              <p:cNvSpPr>
                <a:spLocks noChangeAspect="1"/>
              </p:cNvSpPr>
              <p:nvPr/>
            </p:nvSpPr>
            <p:spPr bwMode="auto">
              <a:xfrm>
                <a:off x="1713" y="1212"/>
                <a:ext cx="366" cy="594"/>
              </a:xfrm>
              <a:custGeom>
                <a:avLst/>
                <a:gdLst/>
                <a:ahLst/>
                <a:cxnLst>
                  <a:cxn ang="0">
                    <a:pos x="168" y="564"/>
                  </a:cxn>
                  <a:cxn ang="0">
                    <a:pos x="0" y="528"/>
                  </a:cxn>
                  <a:cxn ang="0">
                    <a:pos x="42" y="366"/>
                  </a:cxn>
                  <a:cxn ang="0">
                    <a:pos x="30" y="348"/>
                  </a:cxn>
                  <a:cxn ang="0">
                    <a:pos x="90" y="264"/>
                  </a:cxn>
                  <a:cxn ang="0">
                    <a:pos x="72" y="228"/>
                  </a:cxn>
                  <a:cxn ang="0">
                    <a:pos x="114" y="0"/>
                  </a:cxn>
                  <a:cxn ang="0">
                    <a:pos x="168" y="12"/>
                  </a:cxn>
                  <a:cxn ang="0">
                    <a:pos x="150" y="90"/>
                  </a:cxn>
                  <a:cxn ang="0">
                    <a:pos x="162" y="120"/>
                  </a:cxn>
                  <a:cxn ang="0">
                    <a:pos x="156" y="132"/>
                  </a:cxn>
                  <a:cxn ang="0">
                    <a:pos x="174" y="150"/>
                  </a:cxn>
                  <a:cxn ang="0">
                    <a:pos x="198" y="198"/>
                  </a:cxn>
                  <a:cxn ang="0">
                    <a:pos x="222" y="210"/>
                  </a:cxn>
                  <a:cxn ang="0">
                    <a:pos x="192" y="288"/>
                  </a:cxn>
                  <a:cxn ang="0">
                    <a:pos x="204" y="300"/>
                  </a:cxn>
                  <a:cxn ang="0">
                    <a:pos x="222" y="282"/>
                  </a:cxn>
                  <a:cxn ang="0">
                    <a:pos x="234" y="294"/>
                  </a:cxn>
                  <a:cxn ang="0">
                    <a:pos x="240" y="354"/>
                  </a:cxn>
                  <a:cxn ang="0">
                    <a:pos x="258" y="366"/>
                  </a:cxn>
                  <a:cxn ang="0">
                    <a:pos x="264" y="396"/>
                  </a:cxn>
                  <a:cxn ang="0">
                    <a:pos x="276" y="390"/>
                  </a:cxn>
                  <a:cxn ang="0">
                    <a:pos x="294" y="396"/>
                  </a:cxn>
                  <a:cxn ang="0">
                    <a:pos x="300" y="384"/>
                  </a:cxn>
                  <a:cxn ang="0">
                    <a:pos x="342" y="396"/>
                  </a:cxn>
                  <a:cxn ang="0">
                    <a:pos x="354" y="378"/>
                  </a:cxn>
                  <a:cxn ang="0">
                    <a:pos x="366" y="402"/>
                  </a:cxn>
                  <a:cxn ang="0">
                    <a:pos x="336" y="594"/>
                  </a:cxn>
                  <a:cxn ang="0">
                    <a:pos x="222" y="576"/>
                  </a:cxn>
                  <a:cxn ang="0">
                    <a:pos x="168" y="564"/>
                  </a:cxn>
                  <a:cxn ang="0">
                    <a:pos x="168" y="570"/>
                  </a:cxn>
                </a:cxnLst>
                <a:rect l="0" t="0" r="r" b="b"/>
                <a:pathLst>
                  <a:path w="366" h="594">
                    <a:moveTo>
                      <a:pt x="168" y="564"/>
                    </a:moveTo>
                    <a:lnTo>
                      <a:pt x="0" y="528"/>
                    </a:lnTo>
                    <a:lnTo>
                      <a:pt x="42" y="366"/>
                    </a:lnTo>
                    <a:lnTo>
                      <a:pt x="30" y="348"/>
                    </a:lnTo>
                    <a:lnTo>
                      <a:pt x="90" y="264"/>
                    </a:lnTo>
                    <a:lnTo>
                      <a:pt x="72" y="228"/>
                    </a:lnTo>
                    <a:lnTo>
                      <a:pt x="114" y="0"/>
                    </a:lnTo>
                    <a:lnTo>
                      <a:pt x="168" y="12"/>
                    </a:lnTo>
                    <a:lnTo>
                      <a:pt x="150" y="90"/>
                    </a:lnTo>
                    <a:lnTo>
                      <a:pt x="162" y="120"/>
                    </a:lnTo>
                    <a:lnTo>
                      <a:pt x="156" y="132"/>
                    </a:lnTo>
                    <a:lnTo>
                      <a:pt x="174" y="150"/>
                    </a:lnTo>
                    <a:lnTo>
                      <a:pt x="198" y="198"/>
                    </a:lnTo>
                    <a:lnTo>
                      <a:pt x="222" y="210"/>
                    </a:lnTo>
                    <a:lnTo>
                      <a:pt x="192" y="288"/>
                    </a:lnTo>
                    <a:lnTo>
                      <a:pt x="204" y="300"/>
                    </a:lnTo>
                    <a:lnTo>
                      <a:pt x="222" y="282"/>
                    </a:lnTo>
                    <a:lnTo>
                      <a:pt x="234" y="294"/>
                    </a:lnTo>
                    <a:lnTo>
                      <a:pt x="240" y="354"/>
                    </a:lnTo>
                    <a:lnTo>
                      <a:pt x="258" y="366"/>
                    </a:lnTo>
                    <a:lnTo>
                      <a:pt x="264" y="396"/>
                    </a:lnTo>
                    <a:lnTo>
                      <a:pt x="276" y="390"/>
                    </a:lnTo>
                    <a:lnTo>
                      <a:pt x="294" y="396"/>
                    </a:lnTo>
                    <a:lnTo>
                      <a:pt x="300" y="384"/>
                    </a:lnTo>
                    <a:lnTo>
                      <a:pt x="342" y="396"/>
                    </a:lnTo>
                    <a:lnTo>
                      <a:pt x="354" y="378"/>
                    </a:lnTo>
                    <a:lnTo>
                      <a:pt x="366" y="402"/>
                    </a:lnTo>
                    <a:lnTo>
                      <a:pt x="336" y="594"/>
                    </a:lnTo>
                    <a:lnTo>
                      <a:pt x="222" y="576"/>
                    </a:lnTo>
                    <a:lnTo>
                      <a:pt x="168" y="564"/>
                    </a:lnTo>
                    <a:lnTo>
                      <a:pt x="168" y="570"/>
                    </a:lnTo>
                  </a:path>
                </a:pathLst>
              </a:custGeom>
              <a:noFill/>
              <a:ln w="9525">
                <a:solidFill>
                  <a:srgbClr val="000000"/>
                </a:solidFill>
                <a:prstDash val="solid"/>
                <a:round/>
                <a:headEnd/>
                <a:tailEnd/>
              </a:ln>
            </p:spPr>
            <p:txBody>
              <a:bodyPr/>
              <a:lstStyle/>
              <a:p>
                <a:endParaRPr lang="en-US"/>
              </a:p>
            </p:txBody>
          </p:sp>
          <p:sp>
            <p:nvSpPr>
              <p:cNvPr id="221605" name="Freeform 421"/>
              <p:cNvSpPr>
                <a:spLocks noChangeAspect="1"/>
              </p:cNvSpPr>
              <p:nvPr/>
            </p:nvSpPr>
            <p:spPr bwMode="auto">
              <a:xfrm>
                <a:off x="3183" y="1818"/>
                <a:ext cx="246" cy="438"/>
              </a:xfrm>
              <a:custGeom>
                <a:avLst/>
                <a:gdLst/>
                <a:ahLst/>
                <a:cxnLst>
                  <a:cxn ang="0">
                    <a:pos x="150" y="438"/>
                  </a:cxn>
                  <a:cxn ang="0">
                    <a:pos x="132" y="414"/>
                  </a:cxn>
                  <a:cxn ang="0">
                    <a:pos x="126" y="384"/>
                  </a:cxn>
                  <a:cxn ang="0">
                    <a:pos x="72" y="348"/>
                  </a:cxn>
                  <a:cxn ang="0">
                    <a:pos x="84" y="294"/>
                  </a:cxn>
                  <a:cxn ang="0">
                    <a:pos x="66" y="288"/>
                  </a:cxn>
                  <a:cxn ang="0">
                    <a:pos x="54" y="294"/>
                  </a:cxn>
                  <a:cxn ang="0">
                    <a:pos x="42" y="264"/>
                  </a:cxn>
                  <a:cxn ang="0">
                    <a:pos x="18" y="240"/>
                  </a:cxn>
                  <a:cxn ang="0">
                    <a:pos x="0" y="222"/>
                  </a:cxn>
                  <a:cxn ang="0">
                    <a:pos x="0" y="168"/>
                  </a:cxn>
                  <a:cxn ang="0">
                    <a:pos x="18" y="156"/>
                  </a:cxn>
                  <a:cxn ang="0">
                    <a:pos x="24" y="132"/>
                  </a:cxn>
                  <a:cxn ang="0">
                    <a:pos x="18" y="96"/>
                  </a:cxn>
                  <a:cxn ang="0">
                    <a:pos x="54" y="84"/>
                  </a:cxn>
                  <a:cxn ang="0">
                    <a:pos x="66" y="60"/>
                  </a:cxn>
                  <a:cxn ang="0">
                    <a:pos x="66" y="42"/>
                  </a:cxn>
                  <a:cxn ang="0">
                    <a:pos x="36" y="12"/>
                  </a:cxn>
                  <a:cxn ang="0">
                    <a:pos x="48" y="12"/>
                  </a:cxn>
                  <a:cxn ang="0">
                    <a:pos x="198" y="0"/>
                  </a:cxn>
                  <a:cxn ang="0">
                    <a:pos x="222" y="60"/>
                  </a:cxn>
                  <a:cxn ang="0">
                    <a:pos x="240" y="246"/>
                  </a:cxn>
                  <a:cxn ang="0">
                    <a:pos x="228" y="264"/>
                  </a:cxn>
                  <a:cxn ang="0">
                    <a:pos x="246" y="294"/>
                  </a:cxn>
                  <a:cxn ang="0">
                    <a:pos x="216" y="336"/>
                  </a:cxn>
                  <a:cxn ang="0">
                    <a:pos x="216" y="366"/>
                  </a:cxn>
                  <a:cxn ang="0">
                    <a:pos x="210" y="378"/>
                  </a:cxn>
                  <a:cxn ang="0">
                    <a:pos x="216" y="390"/>
                  </a:cxn>
                  <a:cxn ang="0">
                    <a:pos x="192" y="402"/>
                  </a:cxn>
                  <a:cxn ang="0">
                    <a:pos x="198" y="426"/>
                  </a:cxn>
                  <a:cxn ang="0">
                    <a:pos x="162" y="414"/>
                  </a:cxn>
                  <a:cxn ang="0">
                    <a:pos x="150" y="432"/>
                  </a:cxn>
                  <a:cxn ang="0">
                    <a:pos x="150" y="438"/>
                  </a:cxn>
                </a:cxnLst>
                <a:rect l="0" t="0" r="r" b="b"/>
                <a:pathLst>
                  <a:path w="246" h="438">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close/>
                  </a:path>
                </a:pathLst>
              </a:custGeom>
              <a:solidFill>
                <a:srgbClr val="FF8C00"/>
              </a:solidFill>
              <a:ln w="9525">
                <a:solidFill>
                  <a:srgbClr val="FF8C00"/>
                </a:solidFill>
                <a:prstDash val="solid"/>
                <a:round/>
                <a:headEnd/>
                <a:tailEnd/>
              </a:ln>
            </p:spPr>
            <p:txBody>
              <a:bodyPr/>
              <a:lstStyle/>
              <a:p>
                <a:endParaRPr lang="en-US"/>
              </a:p>
            </p:txBody>
          </p:sp>
          <p:sp>
            <p:nvSpPr>
              <p:cNvPr id="221606" name="Freeform 422"/>
              <p:cNvSpPr>
                <a:spLocks noChangeAspect="1"/>
              </p:cNvSpPr>
              <p:nvPr/>
            </p:nvSpPr>
            <p:spPr bwMode="auto">
              <a:xfrm>
                <a:off x="3183" y="1818"/>
                <a:ext cx="246" cy="444"/>
              </a:xfrm>
              <a:custGeom>
                <a:avLst/>
                <a:gdLst/>
                <a:ahLst/>
                <a:cxnLst>
                  <a:cxn ang="0">
                    <a:pos x="150" y="438"/>
                  </a:cxn>
                  <a:cxn ang="0">
                    <a:pos x="132" y="414"/>
                  </a:cxn>
                  <a:cxn ang="0">
                    <a:pos x="126" y="384"/>
                  </a:cxn>
                  <a:cxn ang="0">
                    <a:pos x="72" y="348"/>
                  </a:cxn>
                  <a:cxn ang="0">
                    <a:pos x="84" y="294"/>
                  </a:cxn>
                  <a:cxn ang="0">
                    <a:pos x="66" y="288"/>
                  </a:cxn>
                  <a:cxn ang="0">
                    <a:pos x="54" y="294"/>
                  </a:cxn>
                  <a:cxn ang="0">
                    <a:pos x="42" y="264"/>
                  </a:cxn>
                  <a:cxn ang="0">
                    <a:pos x="18" y="240"/>
                  </a:cxn>
                  <a:cxn ang="0">
                    <a:pos x="0" y="222"/>
                  </a:cxn>
                  <a:cxn ang="0">
                    <a:pos x="0" y="168"/>
                  </a:cxn>
                  <a:cxn ang="0">
                    <a:pos x="18" y="156"/>
                  </a:cxn>
                  <a:cxn ang="0">
                    <a:pos x="24" y="132"/>
                  </a:cxn>
                  <a:cxn ang="0">
                    <a:pos x="18" y="96"/>
                  </a:cxn>
                  <a:cxn ang="0">
                    <a:pos x="54" y="84"/>
                  </a:cxn>
                  <a:cxn ang="0">
                    <a:pos x="66" y="60"/>
                  </a:cxn>
                  <a:cxn ang="0">
                    <a:pos x="66" y="42"/>
                  </a:cxn>
                  <a:cxn ang="0">
                    <a:pos x="36" y="12"/>
                  </a:cxn>
                  <a:cxn ang="0">
                    <a:pos x="48" y="12"/>
                  </a:cxn>
                  <a:cxn ang="0">
                    <a:pos x="198" y="0"/>
                  </a:cxn>
                  <a:cxn ang="0">
                    <a:pos x="222" y="60"/>
                  </a:cxn>
                  <a:cxn ang="0">
                    <a:pos x="240" y="246"/>
                  </a:cxn>
                  <a:cxn ang="0">
                    <a:pos x="228" y="264"/>
                  </a:cxn>
                  <a:cxn ang="0">
                    <a:pos x="246" y="294"/>
                  </a:cxn>
                  <a:cxn ang="0">
                    <a:pos x="216" y="336"/>
                  </a:cxn>
                  <a:cxn ang="0">
                    <a:pos x="216" y="366"/>
                  </a:cxn>
                  <a:cxn ang="0">
                    <a:pos x="210" y="378"/>
                  </a:cxn>
                  <a:cxn ang="0">
                    <a:pos x="216" y="390"/>
                  </a:cxn>
                  <a:cxn ang="0">
                    <a:pos x="192" y="402"/>
                  </a:cxn>
                  <a:cxn ang="0">
                    <a:pos x="198" y="426"/>
                  </a:cxn>
                  <a:cxn ang="0">
                    <a:pos x="162" y="414"/>
                  </a:cxn>
                  <a:cxn ang="0">
                    <a:pos x="150" y="432"/>
                  </a:cxn>
                  <a:cxn ang="0">
                    <a:pos x="150" y="438"/>
                  </a:cxn>
                  <a:cxn ang="0">
                    <a:pos x="150" y="444"/>
                  </a:cxn>
                </a:cxnLst>
                <a:rect l="0" t="0" r="r" b="b"/>
                <a:pathLst>
                  <a:path w="246" h="444">
                    <a:moveTo>
                      <a:pt x="150" y="438"/>
                    </a:moveTo>
                    <a:lnTo>
                      <a:pt x="132" y="414"/>
                    </a:lnTo>
                    <a:lnTo>
                      <a:pt x="126" y="384"/>
                    </a:lnTo>
                    <a:lnTo>
                      <a:pt x="72" y="348"/>
                    </a:lnTo>
                    <a:lnTo>
                      <a:pt x="84" y="294"/>
                    </a:lnTo>
                    <a:lnTo>
                      <a:pt x="66" y="288"/>
                    </a:lnTo>
                    <a:lnTo>
                      <a:pt x="54" y="294"/>
                    </a:lnTo>
                    <a:lnTo>
                      <a:pt x="42" y="264"/>
                    </a:lnTo>
                    <a:lnTo>
                      <a:pt x="18" y="240"/>
                    </a:lnTo>
                    <a:lnTo>
                      <a:pt x="0" y="222"/>
                    </a:lnTo>
                    <a:lnTo>
                      <a:pt x="0" y="168"/>
                    </a:lnTo>
                    <a:lnTo>
                      <a:pt x="18" y="156"/>
                    </a:lnTo>
                    <a:lnTo>
                      <a:pt x="24" y="132"/>
                    </a:lnTo>
                    <a:lnTo>
                      <a:pt x="18" y="96"/>
                    </a:lnTo>
                    <a:lnTo>
                      <a:pt x="54" y="84"/>
                    </a:lnTo>
                    <a:lnTo>
                      <a:pt x="66" y="60"/>
                    </a:lnTo>
                    <a:lnTo>
                      <a:pt x="66" y="42"/>
                    </a:lnTo>
                    <a:lnTo>
                      <a:pt x="36" y="12"/>
                    </a:lnTo>
                    <a:lnTo>
                      <a:pt x="48" y="12"/>
                    </a:lnTo>
                    <a:lnTo>
                      <a:pt x="198" y="0"/>
                    </a:lnTo>
                    <a:lnTo>
                      <a:pt x="222" y="60"/>
                    </a:lnTo>
                    <a:lnTo>
                      <a:pt x="240" y="246"/>
                    </a:lnTo>
                    <a:lnTo>
                      <a:pt x="228" y="264"/>
                    </a:lnTo>
                    <a:lnTo>
                      <a:pt x="246" y="294"/>
                    </a:lnTo>
                    <a:lnTo>
                      <a:pt x="216" y="336"/>
                    </a:lnTo>
                    <a:lnTo>
                      <a:pt x="216" y="366"/>
                    </a:lnTo>
                    <a:lnTo>
                      <a:pt x="210" y="378"/>
                    </a:lnTo>
                    <a:lnTo>
                      <a:pt x="216" y="390"/>
                    </a:lnTo>
                    <a:lnTo>
                      <a:pt x="192" y="402"/>
                    </a:lnTo>
                    <a:lnTo>
                      <a:pt x="198" y="426"/>
                    </a:lnTo>
                    <a:lnTo>
                      <a:pt x="162" y="414"/>
                    </a:lnTo>
                    <a:lnTo>
                      <a:pt x="150" y="432"/>
                    </a:lnTo>
                    <a:lnTo>
                      <a:pt x="150" y="438"/>
                    </a:lnTo>
                    <a:lnTo>
                      <a:pt x="150" y="444"/>
                    </a:lnTo>
                  </a:path>
                </a:pathLst>
              </a:custGeom>
              <a:noFill/>
              <a:ln w="9525">
                <a:solidFill>
                  <a:srgbClr val="000000"/>
                </a:solidFill>
                <a:prstDash val="solid"/>
                <a:round/>
                <a:headEnd/>
                <a:tailEnd/>
              </a:ln>
            </p:spPr>
            <p:txBody>
              <a:bodyPr/>
              <a:lstStyle/>
              <a:p>
                <a:endParaRPr lang="en-US"/>
              </a:p>
            </p:txBody>
          </p:sp>
          <p:sp>
            <p:nvSpPr>
              <p:cNvPr id="221607" name="Freeform 423"/>
              <p:cNvSpPr>
                <a:spLocks noChangeAspect="1"/>
              </p:cNvSpPr>
              <p:nvPr/>
            </p:nvSpPr>
            <p:spPr bwMode="auto">
              <a:xfrm>
                <a:off x="3399" y="1860"/>
                <a:ext cx="186" cy="324"/>
              </a:xfrm>
              <a:custGeom>
                <a:avLst/>
                <a:gdLst/>
                <a:ahLst/>
                <a:cxnLst>
                  <a:cxn ang="0">
                    <a:pos x="0" y="324"/>
                  </a:cxn>
                  <a:cxn ang="0">
                    <a:pos x="0" y="294"/>
                  </a:cxn>
                  <a:cxn ang="0">
                    <a:pos x="30" y="252"/>
                  </a:cxn>
                  <a:cxn ang="0">
                    <a:pos x="12" y="222"/>
                  </a:cxn>
                  <a:cxn ang="0">
                    <a:pos x="24" y="204"/>
                  </a:cxn>
                  <a:cxn ang="0">
                    <a:pos x="6" y="18"/>
                  </a:cxn>
                  <a:cxn ang="0">
                    <a:pos x="24" y="24"/>
                  </a:cxn>
                  <a:cxn ang="0">
                    <a:pos x="48" y="12"/>
                  </a:cxn>
                  <a:cxn ang="0">
                    <a:pos x="162" y="0"/>
                  </a:cxn>
                  <a:cxn ang="0">
                    <a:pos x="186" y="204"/>
                  </a:cxn>
                  <a:cxn ang="0">
                    <a:pos x="186" y="228"/>
                  </a:cxn>
                  <a:cxn ang="0">
                    <a:pos x="150" y="240"/>
                  </a:cxn>
                  <a:cxn ang="0">
                    <a:pos x="156" y="252"/>
                  </a:cxn>
                  <a:cxn ang="0">
                    <a:pos x="126" y="300"/>
                  </a:cxn>
                  <a:cxn ang="0">
                    <a:pos x="108" y="300"/>
                  </a:cxn>
                  <a:cxn ang="0">
                    <a:pos x="102" y="288"/>
                  </a:cxn>
                  <a:cxn ang="0">
                    <a:pos x="84" y="312"/>
                  </a:cxn>
                  <a:cxn ang="0">
                    <a:pos x="72" y="306"/>
                  </a:cxn>
                  <a:cxn ang="0">
                    <a:pos x="60" y="324"/>
                  </a:cxn>
                  <a:cxn ang="0">
                    <a:pos x="24" y="312"/>
                  </a:cxn>
                  <a:cxn ang="0">
                    <a:pos x="24" y="324"/>
                  </a:cxn>
                  <a:cxn ang="0">
                    <a:pos x="12" y="318"/>
                  </a:cxn>
                  <a:cxn ang="0">
                    <a:pos x="6" y="324"/>
                  </a:cxn>
                  <a:cxn ang="0">
                    <a:pos x="0" y="324"/>
                  </a:cxn>
                </a:cxnLst>
                <a:rect l="0" t="0" r="r" b="b"/>
                <a:pathLst>
                  <a:path w="186" h="324">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close/>
                  </a:path>
                </a:pathLst>
              </a:custGeom>
              <a:solidFill>
                <a:srgbClr val="FF8C00"/>
              </a:solidFill>
              <a:ln w="9525">
                <a:solidFill>
                  <a:srgbClr val="FF8C00"/>
                </a:solidFill>
                <a:prstDash val="solid"/>
                <a:round/>
                <a:headEnd/>
                <a:tailEnd/>
              </a:ln>
            </p:spPr>
            <p:txBody>
              <a:bodyPr/>
              <a:lstStyle/>
              <a:p>
                <a:endParaRPr lang="en-US"/>
              </a:p>
            </p:txBody>
          </p:sp>
          <p:sp>
            <p:nvSpPr>
              <p:cNvPr id="221608" name="Freeform 424"/>
              <p:cNvSpPr>
                <a:spLocks noChangeAspect="1"/>
              </p:cNvSpPr>
              <p:nvPr/>
            </p:nvSpPr>
            <p:spPr bwMode="auto">
              <a:xfrm>
                <a:off x="3399" y="1860"/>
                <a:ext cx="186" cy="330"/>
              </a:xfrm>
              <a:custGeom>
                <a:avLst/>
                <a:gdLst/>
                <a:ahLst/>
                <a:cxnLst>
                  <a:cxn ang="0">
                    <a:pos x="0" y="324"/>
                  </a:cxn>
                  <a:cxn ang="0">
                    <a:pos x="0" y="294"/>
                  </a:cxn>
                  <a:cxn ang="0">
                    <a:pos x="30" y="252"/>
                  </a:cxn>
                  <a:cxn ang="0">
                    <a:pos x="12" y="222"/>
                  </a:cxn>
                  <a:cxn ang="0">
                    <a:pos x="24" y="204"/>
                  </a:cxn>
                  <a:cxn ang="0">
                    <a:pos x="6" y="18"/>
                  </a:cxn>
                  <a:cxn ang="0">
                    <a:pos x="24" y="24"/>
                  </a:cxn>
                  <a:cxn ang="0">
                    <a:pos x="48" y="12"/>
                  </a:cxn>
                  <a:cxn ang="0">
                    <a:pos x="162" y="0"/>
                  </a:cxn>
                  <a:cxn ang="0">
                    <a:pos x="186" y="204"/>
                  </a:cxn>
                  <a:cxn ang="0">
                    <a:pos x="186" y="228"/>
                  </a:cxn>
                  <a:cxn ang="0">
                    <a:pos x="150" y="240"/>
                  </a:cxn>
                  <a:cxn ang="0">
                    <a:pos x="156" y="252"/>
                  </a:cxn>
                  <a:cxn ang="0">
                    <a:pos x="126" y="300"/>
                  </a:cxn>
                  <a:cxn ang="0">
                    <a:pos x="108" y="300"/>
                  </a:cxn>
                  <a:cxn ang="0">
                    <a:pos x="102" y="288"/>
                  </a:cxn>
                  <a:cxn ang="0">
                    <a:pos x="84" y="312"/>
                  </a:cxn>
                  <a:cxn ang="0">
                    <a:pos x="72" y="306"/>
                  </a:cxn>
                  <a:cxn ang="0">
                    <a:pos x="60" y="324"/>
                  </a:cxn>
                  <a:cxn ang="0">
                    <a:pos x="24" y="312"/>
                  </a:cxn>
                  <a:cxn ang="0">
                    <a:pos x="24" y="324"/>
                  </a:cxn>
                  <a:cxn ang="0">
                    <a:pos x="12" y="318"/>
                  </a:cxn>
                  <a:cxn ang="0">
                    <a:pos x="6" y="324"/>
                  </a:cxn>
                  <a:cxn ang="0">
                    <a:pos x="0" y="324"/>
                  </a:cxn>
                  <a:cxn ang="0">
                    <a:pos x="0" y="330"/>
                  </a:cxn>
                </a:cxnLst>
                <a:rect l="0" t="0" r="r" b="b"/>
                <a:pathLst>
                  <a:path w="186" h="330">
                    <a:moveTo>
                      <a:pt x="0" y="324"/>
                    </a:moveTo>
                    <a:lnTo>
                      <a:pt x="0" y="294"/>
                    </a:lnTo>
                    <a:lnTo>
                      <a:pt x="30" y="252"/>
                    </a:lnTo>
                    <a:lnTo>
                      <a:pt x="12" y="222"/>
                    </a:lnTo>
                    <a:lnTo>
                      <a:pt x="24" y="204"/>
                    </a:lnTo>
                    <a:lnTo>
                      <a:pt x="6" y="18"/>
                    </a:lnTo>
                    <a:lnTo>
                      <a:pt x="24" y="24"/>
                    </a:lnTo>
                    <a:lnTo>
                      <a:pt x="48" y="12"/>
                    </a:lnTo>
                    <a:lnTo>
                      <a:pt x="162" y="0"/>
                    </a:lnTo>
                    <a:lnTo>
                      <a:pt x="186" y="204"/>
                    </a:lnTo>
                    <a:lnTo>
                      <a:pt x="186" y="228"/>
                    </a:lnTo>
                    <a:lnTo>
                      <a:pt x="150" y="240"/>
                    </a:lnTo>
                    <a:lnTo>
                      <a:pt x="156" y="252"/>
                    </a:lnTo>
                    <a:lnTo>
                      <a:pt x="126" y="300"/>
                    </a:lnTo>
                    <a:lnTo>
                      <a:pt x="108" y="300"/>
                    </a:lnTo>
                    <a:lnTo>
                      <a:pt x="102" y="288"/>
                    </a:lnTo>
                    <a:lnTo>
                      <a:pt x="84" y="312"/>
                    </a:lnTo>
                    <a:lnTo>
                      <a:pt x="72" y="306"/>
                    </a:lnTo>
                    <a:lnTo>
                      <a:pt x="60" y="324"/>
                    </a:lnTo>
                    <a:lnTo>
                      <a:pt x="24" y="312"/>
                    </a:lnTo>
                    <a:lnTo>
                      <a:pt x="24" y="324"/>
                    </a:lnTo>
                    <a:lnTo>
                      <a:pt x="12" y="318"/>
                    </a:lnTo>
                    <a:lnTo>
                      <a:pt x="6" y="324"/>
                    </a:lnTo>
                    <a:lnTo>
                      <a:pt x="0" y="324"/>
                    </a:lnTo>
                    <a:lnTo>
                      <a:pt x="0" y="330"/>
                    </a:lnTo>
                  </a:path>
                </a:pathLst>
              </a:custGeom>
              <a:noFill/>
              <a:ln w="9525">
                <a:solidFill>
                  <a:srgbClr val="000000"/>
                </a:solidFill>
                <a:prstDash val="solid"/>
                <a:round/>
                <a:headEnd/>
                <a:tailEnd/>
              </a:ln>
            </p:spPr>
            <p:txBody>
              <a:bodyPr/>
              <a:lstStyle/>
              <a:p>
                <a:endParaRPr lang="en-US"/>
              </a:p>
            </p:txBody>
          </p:sp>
          <p:sp>
            <p:nvSpPr>
              <p:cNvPr id="221609" name="Freeform 425"/>
              <p:cNvSpPr>
                <a:spLocks noChangeAspect="1"/>
              </p:cNvSpPr>
              <p:nvPr/>
            </p:nvSpPr>
            <p:spPr bwMode="auto">
              <a:xfrm>
                <a:off x="2877" y="1752"/>
                <a:ext cx="372" cy="246"/>
              </a:xfrm>
              <a:custGeom>
                <a:avLst/>
                <a:gdLst/>
                <a:ahLst/>
                <a:cxnLst>
                  <a:cxn ang="0">
                    <a:pos x="306" y="246"/>
                  </a:cxn>
                  <a:cxn ang="0">
                    <a:pos x="288" y="228"/>
                  </a:cxn>
                  <a:cxn ang="0">
                    <a:pos x="54" y="234"/>
                  </a:cxn>
                  <a:cxn ang="0">
                    <a:pos x="42" y="180"/>
                  </a:cxn>
                  <a:cxn ang="0">
                    <a:pos x="12" y="90"/>
                  </a:cxn>
                  <a:cxn ang="0">
                    <a:pos x="0" y="66"/>
                  </a:cxn>
                  <a:cxn ang="0">
                    <a:pos x="12" y="36"/>
                  </a:cxn>
                  <a:cxn ang="0">
                    <a:pos x="6" y="12"/>
                  </a:cxn>
                  <a:cxn ang="0">
                    <a:pos x="12" y="6"/>
                  </a:cxn>
                  <a:cxn ang="0">
                    <a:pos x="306" y="0"/>
                  </a:cxn>
                  <a:cxn ang="0">
                    <a:pos x="318" y="18"/>
                  </a:cxn>
                  <a:cxn ang="0">
                    <a:pos x="312" y="36"/>
                  </a:cxn>
                  <a:cxn ang="0">
                    <a:pos x="318" y="60"/>
                  </a:cxn>
                  <a:cxn ang="0">
                    <a:pos x="342" y="78"/>
                  </a:cxn>
                  <a:cxn ang="0">
                    <a:pos x="372" y="108"/>
                  </a:cxn>
                  <a:cxn ang="0">
                    <a:pos x="372" y="126"/>
                  </a:cxn>
                  <a:cxn ang="0">
                    <a:pos x="360" y="150"/>
                  </a:cxn>
                  <a:cxn ang="0">
                    <a:pos x="324" y="162"/>
                  </a:cxn>
                  <a:cxn ang="0">
                    <a:pos x="330" y="198"/>
                  </a:cxn>
                  <a:cxn ang="0">
                    <a:pos x="324" y="222"/>
                  </a:cxn>
                  <a:cxn ang="0">
                    <a:pos x="306" y="234"/>
                  </a:cxn>
                  <a:cxn ang="0">
                    <a:pos x="306" y="246"/>
                  </a:cxn>
                </a:cxnLst>
                <a:rect l="0" t="0" r="r" b="b"/>
                <a:pathLst>
                  <a:path w="372" h="246">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close/>
                  </a:path>
                </a:pathLst>
              </a:custGeom>
              <a:solidFill>
                <a:srgbClr val="FFAA00"/>
              </a:solidFill>
              <a:ln w="9525">
                <a:solidFill>
                  <a:srgbClr val="FFAA00"/>
                </a:solidFill>
                <a:prstDash val="solid"/>
                <a:round/>
                <a:headEnd/>
                <a:tailEnd/>
              </a:ln>
            </p:spPr>
            <p:txBody>
              <a:bodyPr/>
              <a:lstStyle/>
              <a:p>
                <a:endParaRPr lang="en-US"/>
              </a:p>
            </p:txBody>
          </p:sp>
          <p:sp>
            <p:nvSpPr>
              <p:cNvPr id="221610" name="Freeform 426"/>
              <p:cNvSpPr>
                <a:spLocks noChangeAspect="1"/>
              </p:cNvSpPr>
              <p:nvPr/>
            </p:nvSpPr>
            <p:spPr bwMode="auto">
              <a:xfrm>
                <a:off x="2877" y="1752"/>
                <a:ext cx="372" cy="252"/>
              </a:xfrm>
              <a:custGeom>
                <a:avLst/>
                <a:gdLst/>
                <a:ahLst/>
                <a:cxnLst>
                  <a:cxn ang="0">
                    <a:pos x="306" y="246"/>
                  </a:cxn>
                  <a:cxn ang="0">
                    <a:pos x="288" y="228"/>
                  </a:cxn>
                  <a:cxn ang="0">
                    <a:pos x="54" y="234"/>
                  </a:cxn>
                  <a:cxn ang="0">
                    <a:pos x="42" y="180"/>
                  </a:cxn>
                  <a:cxn ang="0">
                    <a:pos x="12" y="90"/>
                  </a:cxn>
                  <a:cxn ang="0">
                    <a:pos x="0" y="66"/>
                  </a:cxn>
                  <a:cxn ang="0">
                    <a:pos x="12" y="36"/>
                  </a:cxn>
                  <a:cxn ang="0">
                    <a:pos x="6" y="12"/>
                  </a:cxn>
                  <a:cxn ang="0">
                    <a:pos x="12" y="6"/>
                  </a:cxn>
                  <a:cxn ang="0">
                    <a:pos x="306" y="0"/>
                  </a:cxn>
                  <a:cxn ang="0">
                    <a:pos x="318" y="18"/>
                  </a:cxn>
                  <a:cxn ang="0">
                    <a:pos x="312" y="36"/>
                  </a:cxn>
                  <a:cxn ang="0">
                    <a:pos x="318" y="60"/>
                  </a:cxn>
                  <a:cxn ang="0">
                    <a:pos x="342" y="78"/>
                  </a:cxn>
                  <a:cxn ang="0">
                    <a:pos x="372" y="108"/>
                  </a:cxn>
                  <a:cxn ang="0">
                    <a:pos x="372" y="126"/>
                  </a:cxn>
                  <a:cxn ang="0">
                    <a:pos x="360" y="150"/>
                  </a:cxn>
                  <a:cxn ang="0">
                    <a:pos x="324" y="162"/>
                  </a:cxn>
                  <a:cxn ang="0">
                    <a:pos x="330" y="198"/>
                  </a:cxn>
                  <a:cxn ang="0">
                    <a:pos x="324" y="222"/>
                  </a:cxn>
                  <a:cxn ang="0">
                    <a:pos x="306" y="234"/>
                  </a:cxn>
                  <a:cxn ang="0">
                    <a:pos x="306" y="246"/>
                  </a:cxn>
                  <a:cxn ang="0">
                    <a:pos x="306" y="252"/>
                  </a:cxn>
                </a:cxnLst>
                <a:rect l="0" t="0" r="r" b="b"/>
                <a:pathLst>
                  <a:path w="372" h="252">
                    <a:moveTo>
                      <a:pt x="306" y="246"/>
                    </a:moveTo>
                    <a:lnTo>
                      <a:pt x="288" y="228"/>
                    </a:lnTo>
                    <a:lnTo>
                      <a:pt x="54" y="234"/>
                    </a:lnTo>
                    <a:lnTo>
                      <a:pt x="42" y="180"/>
                    </a:lnTo>
                    <a:lnTo>
                      <a:pt x="12" y="90"/>
                    </a:lnTo>
                    <a:lnTo>
                      <a:pt x="0" y="66"/>
                    </a:lnTo>
                    <a:lnTo>
                      <a:pt x="12" y="36"/>
                    </a:lnTo>
                    <a:lnTo>
                      <a:pt x="6" y="12"/>
                    </a:lnTo>
                    <a:lnTo>
                      <a:pt x="12" y="6"/>
                    </a:lnTo>
                    <a:lnTo>
                      <a:pt x="306" y="0"/>
                    </a:lnTo>
                    <a:lnTo>
                      <a:pt x="318" y="18"/>
                    </a:lnTo>
                    <a:lnTo>
                      <a:pt x="312" y="36"/>
                    </a:lnTo>
                    <a:lnTo>
                      <a:pt x="318" y="60"/>
                    </a:lnTo>
                    <a:lnTo>
                      <a:pt x="342" y="78"/>
                    </a:lnTo>
                    <a:lnTo>
                      <a:pt x="372" y="108"/>
                    </a:lnTo>
                    <a:lnTo>
                      <a:pt x="372" y="126"/>
                    </a:lnTo>
                    <a:lnTo>
                      <a:pt x="360" y="150"/>
                    </a:lnTo>
                    <a:lnTo>
                      <a:pt x="324" y="162"/>
                    </a:lnTo>
                    <a:lnTo>
                      <a:pt x="330" y="198"/>
                    </a:lnTo>
                    <a:lnTo>
                      <a:pt x="324" y="222"/>
                    </a:lnTo>
                    <a:lnTo>
                      <a:pt x="306" y="234"/>
                    </a:lnTo>
                    <a:lnTo>
                      <a:pt x="306" y="246"/>
                    </a:lnTo>
                    <a:lnTo>
                      <a:pt x="306" y="252"/>
                    </a:lnTo>
                  </a:path>
                </a:pathLst>
              </a:custGeom>
              <a:noFill/>
              <a:ln w="9525">
                <a:solidFill>
                  <a:srgbClr val="000000"/>
                </a:solidFill>
                <a:prstDash val="solid"/>
                <a:round/>
                <a:headEnd/>
                <a:tailEnd/>
              </a:ln>
            </p:spPr>
            <p:txBody>
              <a:bodyPr/>
              <a:lstStyle/>
              <a:p>
                <a:endParaRPr lang="en-US"/>
              </a:p>
            </p:txBody>
          </p:sp>
          <p:sp>
            <p:nvSpPr>
              <p:cNvPr id="221611" name="Freeform 427"/>
              <p:cNvSpPr>
                <a:spLocks noChangeAspect="1"/>
              </p:cNvSpPr>
              <p:nvPr/>
            </p:nvSpPr>
            <p:spPr bwMode="auto">
              <a:xfrm>
                <a:off x="2541" y="2022"/>
                <a:ext cx="456" cy="246"/>
              </a:xfrm>
              <a:custGeom>
                <a:avLst/>
                <a:gdLst/>
                <a:ahLst/>
                <a:cxnLst>
                  <a:cxn ang="0">
                    <a:pos x="414" y="12"/>
                  </a:cxn>
                  <a:cxn ang="0">
                    <a:pos x="438" y="24"/>
                  </a:cxn>
                  <a:cxn ang="0">
                    <a:pos x="426" y="48"/>
                  </a:cxn>
                  <a:cxn ang="0">
                    <a:pos x="456" y="78"/>
                  </a:cxn>
                  <a:cxn ang="0">
                    <a:pos x="456" y="246"/>
                  </a:cxn>
                  <a:cxn ang="0">
                    <a:pos x="0" y="234"/>
                  </a:cxn>
                  <a:cxn ang="0">
                    <a:pos x="12" y="0"/>
                  </a:cxn>
                  <a:cxn ang="0">
                    <a:pos x="414" y="12"/>
                  </a:cxn>
                </a:cxnLst>
                <a:rect l="0" t="0" r="r" b="b"/>
                <a:pathLst>
                  <a:path w="456" h="246">
                    <a:moveTo>
                      <a:pt x="414" y="12"/>
                    </a:moveTo>
                    <a:lnTo>
                      <a:pt x="438" y="24"/>
                    </a:lnTo>
                    <a:lnTo>
                      <a:pt x="426" y="48"/>
                    </a:lnTo>
                    <a:lnTo>
                      <a:pt x="456" y="78"/>
                    </a:lnTo>
                    <a:lnTo>
                      <a:pt x="456" y="246"/>
                    </a:lnTo>
                    <a:lnTo>
                      <a:pt x="0" y="234"/>
                    </a:lnTo>
                    <a:lnTo>
                      <a:pt x="12" y="0"/>
                    </a:lnTo>
                    <a:lnTo>
                      <a:pt x="414" y="12"/>
                    </a:lnTo>
                    <a:close/>
                  </a:path>
                </a:pathLst>
              </a:custGeom>
              <a:solidFill>
                <a:srgbClr val="FFAA00"/>
              </a:solidFill>
              <a:ln w="9525">
                <a:solidFill>
                  <a:srgbClr val="FFAA00"/>
                </a:solidFill>
                <a:prstDash val="solid"/>
                <a:round/>
                <a:headEnd/>
                <a:tailEnd/>
              </a:ln>
            </p:spPr>
            <p:txBody>
              <a:bodyPr/>
              <a:lstStyle/>
              <a:p>
                <a:endParaRPr lang="en-US"/>
              </a:p>
            </p:txBody>
          </p:sp>
          <p:sp>
            <p:nvSpPr>
              <p:cNvPr id="221612" name="Freeform 428"/>
              <p:cNvSpPr>
                <a:spLocks noChangeAspect="1"/>
              </p:cNvSpPr>
              <p:nvPr/>
            </p:nvSpPr>
            <p:spPr bwMode="auto">
              <a:xfrm>
                <a:off x="2541" y="2022"/>
                <a:ext cx="456" cy="246"/>
              </a:xfrm>
              <a:custGeom>
                <a:avLst/>
                <a:gdLst/>
                <a:ahLst/>
                <a:cxnLst>
                  <a:cxn ang="0">
                    <a:pos x="414" y="12"/>
                  </a:cxn>
                  <a:cxn ang="0">
                    <a:pos x="438" y="24"/>
                  </a:cxn>
                  <a:cxn ang="0">
                    <a:pos x="426" y="48"/>
                  </a:cxn>
                  <a:cxn ang="0">
                    <a:pos x="456" y="78"/>
                  </a:cxn>
                  <a:cxn ang="0">
                    <a:pos x="456" y="246"/>
                  </a:cxn>
                  <a:cxn ang="0">
                    <a:pos x="0" y="234"/>
                  </a:cxn>
                  <a:cxn ang="0">
                    <a:pos x="12" y="0"/>
                  </a:cxn>
                  <a:cxn ang="0">
                    <a:pos x="414" y="12"/>
                  </a:cxn>
                  <a:cxn ang="0">
                    <a:pos x="414" y="18"/>
                  </a:cxn>
                </a:cxnLst>
                <a:rect l="0" t="0" r="r" b="b"/>
                <a:pathLst>
                  <a:path w="456" h="246">
                    <a:moveTo>
                      <a:pt x="414" y="12"/>
                    </a:moveTo>
                    <a:lnTo>
                      <a:pt x="438" y="24"/>
                    </a:lnTo>
                    <a:lnTo>
                      <a:pt x="426" y="48"/>
                    </a:lnTo>
                    <a:lnTo>
                      <a:pt x="456" y="78"/>
                    </a:lnTo>
                    <a:lnTo>
                      <a:pt x="456" y="246"/>
                    </a:lnTo>
                    <a:lnTo>
                      <a:pt x="0" y="234"/>
                    </a:lnTo>
                    <a:lnTo>
                      <a:pt x="12" y="0"/>
                    </a:lnTo>
                    <a:lnTo>
                      <a:pt x="414" y="12"/>
                    </a:lnTo>
                    <a:lnTo>
                      <a:pt x="414" y="18"/>
                    </a:lnTo>
                  </a:path>
                </a:pathLst>
              </a:custGeom>
              <a:noFill/>
              <a:ln w="9525">
                <a:solidFill>
                  <a:srgbClr val="000000"/>
                </a:solidFill>
                <a:prstDash val="solid"/>
                <a:round/>
                <a:headEnd/>
                <a:tailEnd/>
              </a:ln>
            </p:spPr>
            <p:txBody>
              <a:bodyPr/>
              <a:lstStyle/>
              <a:p>
                <a:endParaRPr lang="en-US"/>
              </a:p>
            </p:txBody>
          </p:sp>
          <p:sp>
            <p:nvSpPr>
              <p:cNvPr id="221613" name="Freeform 429"/>
              <p:cNvSpPr>
                <a:spLocks noChangeAspect="1"/>
              </p:cNvSpPr>
              <p:nvPr/>
            </p:nvSpPr>
            <p:spPr bwMode="auto">
              <a:xfrm>
                <a:off x="3321" y="2064"/>
                <a:ext cx="450" cy="228"/>
              </a:xfrm>
              <a:custGeom>
                <a:avLst/>
                <a:gdLst/>
                <a:ahLst/>
                <a:cxnLst>
                  <a:cxn ang="0">
                    <a:pos x="360" y="186"/>
                  </a:cxn>
                  <a:cxn ang="0">
                    <a:pos x="84" y="210"/>
                  </a:cxn>
                  <a:cxn ang="0">
                    <a:pos x="84" y="222"/>
                  </a:cxn>
                  <a:cxn ang="0">
                    <a:pos x="0" y="228"/>
                  </a:cxn>
                  <a:cxn ang="0">
                    <a:pos x="6" y="222"/>
                  </a:cxn>
                  <a:cxn ang="0">
                    <a:pos x="18" y="222"/>
                  </a:cxn>
                  <a:cxn ang="0">
                    <a:pos x="12" y="192"/>
                  </a:cxn>
                  <a:cxn ang="0">
                    <a:pos x="12" y="186"/>
                  </a:cxn>
                  <a:cxn ang="0">
                    <a:pos x="24" y="168"/>
                  </a:cxn>
                  <a:cxn ang="0">
                    <a:pos x="60" y="180"/>
                  </a:cxn>
                  <a:cxn ang="0">
                    <a:pos x="54" y="156"/>
                  </a:cxn>
                  <a:cxn ang="0">
                    <a:pos x="78" y="144"/>
                  </a:cxn>
                  <a:cxn ang="0">
                    <a:pos x="72" y="132"/>
                  </a:cxn>
                  <a:cxn ang="0">
                    <a:pos x="78" y="120"/>
                  </a:cxn>
                  <a:cxn ang="0">
                    <a:pos x="84" y="120"/>
                  </a:cxn>
                  <a:cxn ang="0">
                    <a:pos x="90" y="114"/>
                  </a:cxn>
                  <a:cxn ang="0">
                    <a:pos x="102" y="120"/>
                  </a:cxn>
                  <a:cxn ang="0">
                    <a:pos x="102" y="108"/>
                  </a:cxn>
                  <a:cxn ang="0">
                    <a:pos x="138" y="120"/>
                  </a:cxn>
                  <a:cxn ang="0">
                    <a:pos x="150" y="102"/>
                  </a:cxn>
                  <a:cxn ang="0">
                    <a:pos x="162" y="108"/>
                  </a:cxn>
                  <a:cxn ang="0">
                    <a:pos x="180" y="84"/>
                  </a:cxn>
                  <a:cxn ang="0">
                    <a:pos x="186" y="96"/>
                  </a:cxn>
                  <a:cxn ang="0">
                    <a:pos x="204" y="96"/>
                  </a:cxn>
                  <a:cxn ang="0">
                    <a:pos x="234" y="48"/>
                  </a:cxn>
                  <a:cxn ang="0">
                    <a:pos x="228" y="36"/>
                  </a:cxn>
                  <a:cxn ang="0">
                    <a:pos x="264" y="24"/>
                  </a:cxn>
                  <a:cxn ang="0">
                    <a:pos x="264" y="0"/>
                  </a:cxn>
                  <a:cxn ang="0">
                    <a:pos x="288" y="0"/>
                  </a:cxn>
                  <a:cxn ang="0">
                    <a:pos x="300" y="18"/>
                  </a:cxn>
                  <a:cxn ang="0">
                    <a:pos x="336" y="30"/>
                  </a:cxn>
                  <a:cxn ang="0">
                    <a:pos x="384" y="12"/>
                  </a:cxn>
                  <a:cxn ang="0">
                    <a:pos x="402" y="36"/>
                  </a:cxn>
                  <a:cxn ang="0">
                    <a:pos x="402" y="36"/>
                  </a:cxn>
                  <a:cxn ang="0">
                    <a:pos x="414" y="72"/>
                  </a:cxn>
                  <a:cxn ang="0">
                    <a:pos x="450" y="102"/>
                  </a:cxn>
                  <a:cxn ang="0">
                    <a:pos x="390" y="174"/>
                  </a:cxn>
                  <a:cxn ang="0">
                    <a:pos x="360" y="186"/>
                  </a:cxn>
                </a:cxnLst>
                <a:rect l="0" t="0" r="r" b="b"/>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2" y="36"/>
                    </a:lnTo>
                    <a:lnTo>
                      <a:pt x="414" y="72"/>
                    </a:lnTo>
                    <a:lnTo>
                      <a:pt x="450" y="102"/>
                    </a:lnTo>
                    <a:lnTo>
                      <a:pt x="390" y="174"/>
                    </a:lnTo>
                    <a:lnTo>
                      <a:pt x="360" y="186"/>
                    </a:lnTo>
                    <a:close/>
                  </a:path>
                </a:pathLst>
              </a:custGeom>
              <a:solidFill>
                <a:srgbClr val="FF8C00"/>
              </a:solidFill>
              <a:ln w="9525">
                <a:solidFill>
                  <a:srgbClr val="FF8C00"/>
                </a:solidFill>
                <a:prstDash val="solid"/>
                <a:round/>
                <a:headEnd/>
                <a:tailEnd/>
              </a:ln>
            </p:spPr>
            <p:txBody>
              <a:bodyPr/>
              <a:lstStyle/>
              <a:p>
                <a:endParaRPr lang="en-US"/>
              </a:p>
            </p:txBody>
          </p:sp>
          <p:sp>
            <p:nvSpPr>
              <p:cNvPr id="221614" name="Freeform 430"/>
              <p:cNvSpPr>
                <a:spLocks noChangeAspect="1"/>
              </p:cNvSpPr>
              <p:nvPr/>
            </p:nvSpPr>
            <p:spPr bwMode="auto">
              <a:xfrm>
                <a:off x="3321" y="2064"/>
                <a:ext cx="450" cy="228"/>
              </a:xfrm>
              <a:custGeom>
                <a:avLst/>
                <a:gdLst/>
                <a:ahLst/>
                <a:cxnLst>
                  <a:cxn ang="0">
                    <a:pos x="360" y="186"/>
                  </a:cxn>
                  <a:cxn ang="0">
                    <a:pos x="84" y="210"/>
                  </a:cxn>
                  <a:cxn ang="0">
                    <a:pos x="84" y="222"/>
                  </a:cxn>
                  <a:cxn ang="0">
                    <a:pos x="0" y="228"/>
                  </a:cxn>
                  <a:cxn ang="0">
                    <a:pos x="6" y="222"/>
                  </a:cxn>
                  <a:cxn ang="0">
                    <a:pos x="18" y="222"/>
                  </a:cxn>
                  <a:cxn ang="0">
                    <a:pos x="12" y="192"/>
                  </a:cxn>
                  <a:cxn ang="0">
                    <a:pos x="12" y="186"/>
                  </a:cxn>
                  <a:cxn ang="0">
                    <a:pos x="24" y="168"/>
                  </a:cxn>
                  <a:cxn ang="0">
                    <a:pos x="60" y="180"/>
                  </a:cxn>
                  <a:cxn ang="0">
                    <a:pos x="54" y="156"/>
                  </a:cxn>
                  <a:cxn ang="0">
                    <a:pos x="78" y="144"/>
                  </a:cxn>
                  <a:cxn ang="0">
                    <a:pos x="72" y="132"/>
                  </a:cxn>
                  <a:cxn ang="0">
                    <a:pos x="78" y="120"/>
                  </a:cxn>
                  <a:cxn ang="0">
                    <a:pos x="84" y="120"/>
                  </a:cxn>
                  <a:cxn ang="0">
                    <a:pos x="90" y="114"/>
                  </a:cxn>
                  <a:cxn ang="0">
                    <a:pos x="102" y="120"/>
                  </a:cxn>
                  <a:cxn ang="0">
                    <a:pos x="102" y="108"/>
                  </a:cxn>
                  <a:cxn ang="0">
                    <a:pos x="138" y="120"/>
                  </a:cxn>
                  <a:cxn ang="0">
                    <a:pos x="150" y="102"/>
                  </a:cxn>
                  <a:cxn ang="0">
                    <a:pos x="162" y="108"/>
                  </a:cxn>
                  <a:cxn ang="0">
                    <a:pos x="180" y="84"/>
                  </a:cxn>
                  <a:cxn ang="0">
                    <a:pos x="186" y="96"/>
                  </a:cxn>
                  <a:cxn ang="0">
                    <a:pos x="204" y="96"/>
                  </a:cxn>
                  <a:cxn ang="0">
                    <a:pos x="234" y="48"/>
                  </a:cxn>
                  <a:cxn ang="0">
                    <a:pos x="228" y="36"/>
                  </a:cxn>
                  <a:cxn ang="0">
                    <a:pos x="264" y="24"/>
                  </a:cxn>
                  <a:cxn ang="0">
                    <a:pos x="264" y="0"/>
                  </a:cxn>
                  <a:cxn ang="0">
                    <a:pos x="288" y="0"/>
                  </a:cxn>
                  <a:cxn ang="0">
                    <a:pos x="300" y="18"/>
                  </a:cxn>
                  <a:cxn ang="0">
                    <a:pos x="336" y="30"/>
                  </a:cxn>
                  <a:cxn ang="0">
                    <a:pos x="384" y="12"/>
                  </a:cxn>
                  <a:cxn ang="0">
                    <a:pos x="402" y="36"/>
                  </a:cxn>
                  <a:cxn ang="0">
                    <a:pos x="408" y="36"/>
                  </a:cxn>
                  <a:cxn ang="0">
                    <a:pos x="402" y="36"/>
                  </a:cxn>
                  <a:cxn ang="0">
                    <a:pos x="414" y="72"/>
                  </a:cxn>
                  <a:cxn ang="0">
                    <a:pos x="450" y="102"/>
                  </a:cxn>
                  <a:cxn ang="0">
                    <a:pos x="390" y="174"/>
                  </a:cxn>
                  <a:cxn ang="0">
                    <a:pos x="360" y="186"/>
                  </a:cxn>
                  <a:cxn ang="0">
                    <a:pos x="360" y="192"/>
                  </a:cxn>
                </a:cxnLst>
                <a:rect l="0" t="0" r="r" b="b"/>
                <a:pathLst>
                  <a:path w="450" h="228">
                    <a:moveTo>
                      <a:pt x="360" y="186"/>
                    </a:moveTo>
                    <a:lnTo>
                      <a:pt x="84" y="210"/>
                    </a:lnTo>
                    <a:lnTo>
                      <a:pt x="84" y="222"/>
                    </a:lnTo>
                    <a:lnTo>
                      <a:pt x="0" y="228"/>
                    </a:lnTo>
                    <a:lnTo>
                      <a:pt x="6" y="222"/>
                    </a:lnTo>
                    <a:lnTo>
                      <a:pt x="18" y="222"/>
                    </a:lnTo>
                    <a:lnTo>
                      <a:pt x="12" y="192"/>
                    </a:lnTo>
                    <a:lnTo>
                      <a:pt x="12" y="186"/>
                    </a:lnTo>
                    <a:lnTo>
                      <a:pt x="24" y="168"/>
                    </a:lnTo>
                    <a:lnTo>
                      <a:pt x="60" y="180"/>
                    </a:lnTo>
                    <a:lnTo>
                      <a:pt x="54" y="156"/>
                    </a:lnTo>
                    <a:lnTo>
                      <a:pt x="78" y="144"/>
                    </a:lnTo>
                    <a:lnTo>
                      <a:pt x="72" y="132"/>
                    </a:lnTo>
                    <a:lnTo>
                      <a:pt x="78" y="120"/>
                    </a:lnTo>
                    <a:lnTo>
                      <a:pt x="84" y="120"/>
                    </a:lnTo>
                    <a:lnTo>
                      <a:pt x="90" y="114"/>
                    </a:lnTo>
                    <a:lnTo>
                      <a:pt x="102" y="120"/>
                    </a:lnTo>
                    <a:lnTo>
                      <a:pt x="102" y="108"/>
                    </a:lnTo>
                    <a:lnTo>
                      <a:pt x="138" y="120"/>
                    </a:lnTo>
                    <a:lnTo>
                      <a:pt x="150" y="102"/>
                    </a:lnTo>
                    <a:lnTo>
                      <a:pt x="162" y="108"/>
                    </a:lnTo>
                    <a:lnTo>
                      <a:pt x="180" y="84"/>
                    </a:lnTo>
                    <a:lnTo>
                      <a:pt x="186" y="96"/>
                    </a:lnTo>
                    <a:lnTo>
                      <a:pt x="204" y="96"/>
                    </a:lnTo>
                    <a:lnTo>
                      <a:pt x="234" y="48"/>
                    </a:lnTo>
                    <a:lnTo>
                      <a:pt x="228" y="36"/>
                    </a:lnTo>
                    <a:lnTo>
                      <a:pt x="264" y="24"/>
                    </a:lnTo>
                    <a:lnTo>
                      <a:pt x="264" y="0"/>
                    </a:lnTo>
                    <a:lnTo>
                      <a:pt x="288" y="0"/>
                    </a:lnTo>
                    <a:lnTo>
                      <a:pt x="300" y="18"/>
                    </a:lnTo>
                    <a:lnTo>
                      <a:pt x="336" y="30"/>
                    </a:lnTo>
                    <a:lnTo>
                      <a:pt x="384" y="12"/>
                    </a:lnTo>
                    <a:lnTo>
                      <a:pt x="402" y="36"/>
                    </a:lnTo>
                    <a:lnTo>
                      <a:pt x="408" y="36"/>
                    </a:lnTo>
                    <a:lnTo>
                      <a:pt x="402" y="36"/>
                    </a:lnTo>
                    <a:lnTo>
                      <a:pt x="414" y="72"/>
                    </a:lnTo>
                    <a:lnTo>
                      <a:pt x="450" y="102"/>
                    </a:lnTo>
                    <a:lnTo>
                      <a:pt x="390" y="174"/>
                    </a:lnTo>
                    <a:lnTo>
                      <a:pt x="360" y="186"/>
                    </a:lnTo>
                    <a:lnTo>
                      <a:pt x="360" y="192"/>
                    </a:lnTo>
                  </a:path>
                </a:pathLst>
              </a:custGeom>
              <a:noFill/>
              <a:ln w="9525">
                <a:solidFill>
                  <a:srgbClr val="000000"/>
                </a:solidFill>
                <a:prstDash val="solid"/>
                <a:round/>
                <a:headEnd/>
                <a:tailEnd/>
              </a:ln>
            </p:spPr>
            <p:txBody>
              <a:bodyPr/>
              <a:lstStyle/>
              <a:p>
                <a:endParaRPr lang="en-US"/>
              </a:p>
            </p:txBody>
          </p:sp>
          <p:sp>
            <p:nvSpPr>
              <p:cNvPr id="221615" name="Freeform 431"/>
              <p:cNvSpPr>
                <a:spLocks noChangeAspect="1"/>
              </p:cNvSpPr>
              <p:nvPr/>
            </p:nvSpPr>
            <p:spPr bwMode="auto">
              <a:xfrm>
                <a:off x="3039" y="2574"/>
                <a:ext cx="348" cy="306"/>
              </a:xfrm>
              <a:custGeom>
                <a:avLst/>
                <a:gdLst/>
                <a:ahLst/>
                <a:cxnLst>
                  <a:cxn ang="0">
                    <a:pos x="306" y="210"/>
                  </a:cxn>
                  <a:cxn ang="0">
                    <a:pos x="264" y="198"/>
                  </a:cxn>
                  <a:cxn ang="0">
                    <a:pos x="246" y="216"/>
                  </a:cxn>
                  <a:cxn ang="0">
                    <a:pos x="270" y="228"/>
                  </a:cxn>
                  <a:cxn ang="0">
                    <a:pos x="300" y="216"/>
                  </a:cxn>
                  <a:cxn ang="0">
                    <a:pos x="288" y="228"/>
                  </a:cxn>
                  <a:cxn ang="0">
                    <a:pos x="306" y="234"/>
                  </a:cxn>
                  <a:cxn ang="0">
                    <a:pos x="312" y="222"/>
                  </a:cxn>
                  <a:cxn ang="0">
                    <a:pos x="330" y="210"/>
                  </a:cxn>
                  <a:cxn ang="0">
                    <a:pos x="336" y="234"/>
                  </a:cxn>
                  <a:cxn ang="0">
                    <a:pos x="306" y="258"/>
                  </a:cxn>
                  <a:cxn ang="0">
                    <a:pos x="312" y="270"/>
                  </a:cxn>
                  <a:cxn ang="0">
                    <a:pos x="348" y="288"/>
                  </a:cxn>
                  <a:cxn ang="0">
                    <a:pos x="342" y="300"/>
                  </a:cxn>
                  <a:cxn ang="0">
                    <a:pos x="336" y="294"/>
                  </a:cxn>
                  <a:cxn ang="0">
                    <a:pos x="324" y="306"/>
                  </a:cxn>
                  <a:cxn ang="0">
                    <a:pos x="318" y="282"/>
                  </a:cxn>
                  <a:cxn ang="0">
                    <a:pos x="276" y="270"/>
                  </a:cxn>
                  <a:cxn ang="0">
                    <a:pos x="282" y="288"/>
                  </a:cxn>
                  <a:cxn ang="0">
                    <a:pos x="270" y="300"/>
                  </a:cxn>
                  <a:cxn ang="0">
                    <a:pos x="258" y="282"/>
                  </a:cxn>
                  <a:cxn ang="0">
                    <a:pos x="252" y="294"/>
                  </a:cxn>
                  <a:cxn ang="0">
                    <a:pos x="240" y="282"/>
                  </a:cxn>
                  <a:cxn ang="0">
                    <a:pos x="234" y="300"/>
                  </a:cxn>
                  <a:cxn ang="0">
                    <a:pos x="222" y="300"/>
                  </a:cxn>
                  <a:cxn ang="0">
                    <a:pos x="204" y="294"/>
                  </a:cxn>
                  <a:cxn ang="0">
                    <a:pos x="192" y="270"/>
                  </a:cxn>
                  <a:cxn ang="0">
                    <a:pos x="174" y="270"/>
                  </a:cxn>
                  <a:cxn ang="0">
                    <a:pos x="174" y="252"/>
                  </a:cxn>
                  <a:cxn ang="0">
                    <a:pos x="156" y="258"/>
                  </a:cxn>
                  <a:cxn ang="0">
                    <a:pos x="156" y="246"/>
                  </a:cxn>
                  <a:cxn ang="0">
                    <a:pos x="132" y="252"/>
                  </a:cxn>
                  <a:cxn ang="0">
                    <a:pos x="144" y="264"/>
                  </a:cxn>
                  <a:cxn ang="0">
                    <a:pos x="126" y="270"/>
                  </a:cxn>
                  <a:cxn ang="0">
                    <a:pos x="66" y="252"/>
                  </a:cxn>
                  <a:cxn ang="0">
                    <a:pos x="18" y="258"/>
                  </a:cxn>
                  <a:cxn ang="0">
                    <a:pos x="12" y="252"/>
                  </a:cxn>
                  <a:cxn ang="0">
                    <a:pos x="30" y="234"/>
                  </a:cxn>
                  <a:cxn ang="0">
                    <a:pos x="24" y="192"/>
                  </a:cxn>
                  <a:cxn ang="0">
                    <a:pos x="36" y="156"/>
                  </a:cxn>
                  <a:cxn ang="0">
                    <a:pos x="0" y="84"/>
                  </a:cxn>
                  <a:cxn ang="0">
                    <a:pos x="0" y="6"/>
                  </a:cxn>
                  <a:cxn ang="0">
                    <a:pos x="186" y="0"/>
                  </a:cxn>
                  <a:cxn ang="0">
                    <a:pos x="192" y="6"/>
                  </a:cxn>
                  <a:cxn ang="0">
                    <a:pos x="192" y="30"/>
                  </a:cxn>
                  <a:cxn ang="0">
                    <a:pos x="198" y="30"/>
                  </a:cxn>
                  <a:cxn ang="0">
                    <a:pos x="192" y="36"/>
                  </a:cxn>
                  <a:cxn ang="0">
                    <a:pos x="210" y="54"/>
                  </a:cxn>
                  <a:cxn ang="0">
                    <a:pos x="192" y="60"/>
                  </a:cxn>
                  <a:cxn ang="0">
                    <a:pos x="204" y="66"/>
                  </a:cxn>
                  <a:cxn ang="0">
                    <a:pos x="174" y="108"/>
                  </a:cxn>
                  <a:cxn ang="0">
                    <a:pos x="168" y="156"/>
                  </a:cxn>
                  <a:cxn ang="0">
                    <a:pos x="288" y="150"/>
                  </a:cxn>
                  <a:cxn ang="0">
                    <a:pos x="288" y="174"/>
                  </a:cxn>
                  <a:cxn ang="0">
                    <a:pos x="306" y="210"/>
                  </a:cxn>
                </a:cxnLst>
                <a:rect l="0" t="0" r="r" b="b"/>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close/>
                  </a:path>
                </a:pathLst>
              </a:custGeom>
              <a:solidFill>
                <a:srgbClr val="FF8C00"/>
              </a:solidFill>
              <a:ln w="9525">
                <a:solidFill>
                  <a:srgbClr val="FF8C00"/>
                </a:solidFill>
                <a:prstDash val="solid"/>
                <a:round/>
                <a:headEnd/>
                <a:tailEnd/>
              </a:ln>
            </p:spPr>
            <p:txBody>
              <a:bodyPr/>
              <a:lstStyle/>
              <a:p>
                <a:endParaRPr lang="en-US"/>
              </a:p>
            </p:txBody>
          </p:sp>
          <p:sp>
            <p:nvSpPr>
              <p:cNvPr id="221616" name="Freeform 432"/>
              <p:cNvSpPr>
                <a:spLocks noChangeAspect="1"/>
              </p:cNvSpPr>
              <p:nvPr/>
            </p:nvSpPr>
            <p:spPr bwMode="auto">
              <a:xfrm>
                <a:off x="3039" y="2574"/>
                <a:ext cx="348" cy="306"/>
              </a:xfrm>
              <a:custGeom>
                <a:avLst/>
                <a:gdLst/>
                <a:ahLst/>
                <a:cxnLst>
                  <a:cxn ang="0">
                    <a:pos x="306" y="210"/>
                  </a:cxn>
                  <a:cxn ang="0">
                    <a:pos x="264" y="198"/>
                  </a:cxn>
                  <a:cxn ang="0">
                    <a:pos x="246" y="216"/>
                  </a:cxn>
                  <a:cxn ang="0">
                    <a:pos x="270" y="228"/>
                  </a:cxn>
                  <a:cxn ang="0">
                    <a:pos x="300" y="216"/>
                  </a:cxn>
                  <a:cxn ang="0">
                    <a:pos x="288" y="228"/>
                  </a:cxn>
                  <a:cxn ang="0">
                    <a:pos x="306" y="234"/>
                  </a:cxn>
                  <a:cxn ang="0">
                    <a:pos x="312" y="222"/>
                  </a:cxn>
                  <a:cxn ang="0">
                    <a:pos x="330" y="210"/>
                  </a:cxn>
                  <a:cxn ang="0">
                    <a:pos x="336" y="234"/>
                  </a:cxn>
                  <a:cxn ang="0">
                    <a:pos x="306" y="258"/>
                  </a:cxn>
                  <a:cxn ang="0">
                    <a:pos x="312" y="270"/>
                  </a:cxn>
                  <a:cxn ang="0">
                    <a:pos x="348" y="288"/>
                  </a:cxn>
                  <a:cxn ang="0">
                    <a:pos x="342" y="300"/>
                  </a:cxn>
                  <a:cxn ang="0">
                    <a:pos x="336" y="294"/>
                  </a:cxn>
                  <a:cxn ang="0">
                    <a:pos x="324" y="306"/>
                  </a:cxn>
                  <a:cxn ang="0">
                    <a:pos x="318" y="282"/>
                  </a:cxn>
                  <a:cxn ang="0">
                    <a:pos x="276" y="270"/>
                  </a:cxn>
                  <a:cxn ang="0">
                    <a:pos x="282" y="288"/>
                  </a:cxn>
                  <a:cxn ang="0">
                    <a:pos x="270" y="300"/>
                  </a:cxn>
                  <a:cxn ang="0">
                    <a:pos x="258" y="282"/>
                  </a:cxn>
                  <a:cxn ang="0">
                    <a:pos x="252" y="294"/>
                  </a:cxn>
                  <a:cxn ang="0">
                    <a:pos x="240" y="282"/>
                  </a:cxn>
                  <a:cxn ang="0">
                    <a:pos x="234" y="300"/>
                  </a:cxn>
                  <a:cxn ang="0">
                    <a:pos x="222" y="300"/>
                  </a:cxn>
                  <a:cxn ang="0">
                    <a:pos x="204" y="294"/>
                  </a:cxn>
                  <a:cxn ang="0">
                    <a:pos x="192" y="270"/>
                  </a:cxn>
                  <a:cxn ang="0">
                    <a:pos x="174" y="270"/>
                  </a:cxn>
                  <a:cxn ang="0">
                    <a:pos x="174" y="252"/>
                  </a:cxn>
                  <a:cxn ang="0">
                    <a:pos x="156" y="258"/>
                  </a:cxn>
                  <a:cxn ang="0">
                    <a:pos x="156" y="246"/>
                  </a:cxn>
                  <a:cxn ang="0">
                    <a:pos x="132" y="252"/>
                  </a:cxn>
                  <a:cxn ang="0">
                    <a:pos x="144" y="264"/>
                  </a:cxn>
                  <a:cxn ang="0">
                    <a:pos x="126" y="270"/>
                  </a:cxn>
                  <a:cxn ang="0">
                    <a:pos x="66" y="252"/>
                  </a:cxn>
                  <a:cxn ang="0">
                    <a:pos x="18" y="258"/>
                  </a:cxn>
                  <a:cxn ang="0">
                    <a:pos x="12" y="252"/>
                  </a:cxn>
                  <a:cxn ang="0">
                    <a:pos x="30" y="234"/>
                  </a:cxn>
                  <a:cxn ang="0">
                    <a:pos x="24" y="192"/>
                  </a:cxn>
                  <a:cxn ang="0">
                    <a:pos x="36" y="156"/>
                  </a:cxn>
                  <a:cxn ang="0">
                    <a:pos x="0" y="84"/>
                  </a:cxn>
                  <a:cxn ang="0">
                    <a:pos x="0" y="6"/>
                  </a:cxn>
                  <a:cxn ang="0">
                    <a:pos x="186" y="0"/>
                  </a:cxn>
                  <a:cxn ang="0">
                    <a:pos x="192" y="6"/>
                  </a:cxn>
                  <a:cxn ang="0">
                    <a:pos x="192" y="30"/>
                  </a:cxn>
                  <a:cxn ang="0">
                    <a:pos x="198" y="30"/>
                  </a:cxn>
                  <a:cxn ang="0">
                    <a:pos x="192" y="36"/>
                  </a:cxn>
                  <a:cxn ang="0">
                    <a:pos x="210" y="54"/>
                  </a:cxn>
                  <a:cxn ang="0">
                    <a:pos x="192" y="60"/>
                  </a:cxn>
                  <a:cxn ang="0">
                    <a:pos x="204" y="66"/>
                  </a:cxn>
                  <a:cxn ang="0">
                    <a:pos x="174" y="108"/>
                  </a:cxn>
                  <a:cxn ang="0">
                    <a:pos x="168" y="156"/>
                  </a:cxn>
                  <a:cxn ang="0">
                    <a:pos x="288" y="150"/>
                  </a:cxn>
                  <a:cxn ang="0">
                    <a:pos x="288" y="174"/>
                  </a:cxn>
                  <a:cxn ang="0">
                    <a:pos x="306" y="210"/>
                  </a:cxn>
                  <a:cxn ang="0">
                    <a:pos x="306" y="216"/>
                  </a:cxn>
                </a:cxnLst>
                <a:rect l="0" t="0" r="r" b="b"/>
                <a:pathLst>
                  <a:path w="348" h="306">
                    <a:moveTo>
                      <a:pt x="306" y="210"/>
                    </a:moveTo>
                    <a:lnTo>
                      <a:pt x="264" y="198"/>
                    </a:lnTo>
                    <a:lnTo>
                      <a:pt x="246" y="216"/>
                    </a:lnTo>
                    <a:lnTo>
                      <a:pt x="270" y="228"/>
                    </a:lnTo>
                    <a:lnTo>
                      <a:pt x="300" y="216"/>
                    </a:lnTo>
                    <a:lnTo>
                      <a:pt x="288" y="228"/>
                    </a:lnTo>
                    <a:lnTo>
                      <a:pt x="306" y="234"/>
                    </a:lnTo>
                    <a:lnTo>
                      <a:pt x="312" y="222"/>
                    </a:lnTo>
                    <a:lnTo>
                      <a:pt x="330" y="210"/>
                    </a:lnTo>
                    <a:lnTo>
                      <a:pt x="336" y="234"/>
                    </a:lnTo>
                    <a:lnTo>
                      <a:pt x="306" y="258"/>
                    </a:lnTo>
                    <a:lnTo>
                      <a:pt x="312" y="270"/>
                    </a:lnTo>
                    <a:lnTo>
                      <a:pt x="348" y="288"/>
                    </a:lnTo>
                    <a:lnTo>
                      <a:pt x="342" y="300"/>
                    </a:lnTo>
                    <a:lnTo>
                      <a:pt x="336" y="294"/>
                    </a:lnTo>
                    <a:lnTo>
                      <a:pt x="324" y="306"/>
                    </a:lnTo>
                    <a:lnTo>
                      <a:pt x="318" y="282"/>
                    </a:lnTo>
                    <a:lnTo>
                      <a:pt x="276" y="270"/>
                    </a:lnTo>
                    <a:lnTo>
                      <a:pt x="282" y="288"/>
                    </a:lnTo>
                    <a:lnTo>
                      <a:pt x="270" y="300"/>
                    </a:lnTo>
                    <a:lnTo>
                      <a:pt x="258" y="282"/>
                    </a:lnTo>
                    <a:lnTo>
                      <a:pt x="252" y="294"/>
                    </a:lnTo>
                    <a:lnTo>
                      <a:pt x="240" y="282"/>
                    </a:lnTo>
                    <a:lnTo>
                      <a:pt x="234" y="300"/>
                    </a:lnTo>
                    <a:lnTo>
                      <a:pt x="222" y="300"/>
                    </a:lnTo>
                    <a:lnTo>
                      <a:pt x="204" y="294"/>
                    </a:lnTo>
                    <a:lnTo>
                      <a:pt x="192" y="270"/>
                    </a:lnTo>
                    <a:lnTo>
                      <a:pt x="174" y="270"/>
                    </a:lnTo>
                    <a:lnTo>
                      <a:pt x="174" y="252"/>
                    </a:lnTo>
                    <a:lnTo>
                      <a:pt x="156" y="258"/>
                    </a:lnTo>
                    <a:lnTo>
                      <a:pt x="156" y="246"/>
                    </a:lnTo>
                    <a:lnTo>
                      <a:pt x="132" y="252"/>
                    </a:lnTo>
                    <a:lnTo>
                      <a:pt x="144" y="264"/>
                    </a:lnTo>
                    <a:lnTo>
                      <a:pt x="126" y="270"/>
                    </a:lnTo>
                    <a:lnTo>
                      <a:pt x="66" y="252"/>
                    </a:lnTo>
                    <a:lnTo>
                      <a:pt x="18" y="258"/>
                    </a:lnTo>
                    <a:lnTo>
                      <a:pt x="12" y="252"/>
                    </a:lnTo>
                    <a:lnTo>
                      <a:pt x="30" y="234"/>
                    </a:lnTo>
                    <a:lnTo>
                      <a:pt x="24" y="192"/>
                    </a:lnTo>
                    <a:lnTo>
                      <a:pt x="36" y="156"/>
                    </a:lnTo>
                    <a:lnTo>
                      <a:pt x="0" y="84"/>
                    </a:lnTo>
                    <a:lnTo>
                      <a:pt x="0" y="6"/>
                    </a:lnTo>
                    <a:lnTo>
                      <a:pt x="186" y="0"/>
                    </a:lnTo>
                    <a:lnTo>
                      <a:pt x="192" y="6"/>
                    </a:lnTo>
                    <a:lnTo>
                      <a:pt x="192" y="30"/>
                    </a:lnTo>
                    <a:lnTo>
                      <a:pt x="198" y="30"/>
                    </a:lnTo>
                    <a:lnTo>
                      <a:pt x="192" y="36"/>
                    </a:lnTo>
                    <a:lnTo>
                      <a:pt x="210" y="54"/>
                    </a:lnTo>
                    <a:lnTo>
                      <a:pt x="192" y="60"/>
                    </a:lnTo>
                    <a:lnTo>
                      <a:pt x="204" y="66"/>
                    </a:lnTo>
                    <a:lnTo>
                      <a:pt x="174" y="108"/>
                    </a:lnTo>
                    <a:lnTo>
                      <a:pt x="168" y="156"/>
                    </a:lnTo>
                    <a:lnTo>
                      <a:pt x="288" y="150"/>
                    </a:lnTo>
                    <a:lnTo>
                      <a:pt x="288" y="174"/>
                    </a:lnTo>
                    <a:lnTo>
                      <a:pt x="306" y="210"/>
                    </a:lnTo>
                    <a:lnTo>
                      <a:pt x="306" y="216"/>
                    </a:lnTo>
                  </a:path>
                </a:pathLst>
              </a:custGeom>
              <a:noFill/>
              <a:ln w="9525">
                <a:solidFill>
                  <a:srgbClr val="000000"/>
                </a:solidFill>
                <a:prstDash val="solid"/>
                <a:round/>
                <a:headEnd/>
                <a:tailEnd/>
              </a:ln>
            </p:spPr>
            <p:txBody>
              <a:bodyPr/>
              <a:lstStyle/>
              <a:p>
                <a:endParaRPr lang="en-US"/>
              </a:p>
            </p:txBody>
          </p:sp>
          <p:sp>
            <p:nvSpPr>
              <p:cNvPr id="221617" name="Freeform 433"/>
              <p:cNvSpPr>
                <a:spLocks noChangeAspect="1"/>
              </p:cNvSpPr>
              <p:nvPr/>
            </p:nvSpPr>
            <p:spPr bwMode="auto">
              <a:xfrm>
                <a:off x="4269" y="1248"/>
                <a:ext cx="228" cy="360"/>
              </a:xfrm>
              <a:custGeom>
                <a:avLst/>
                <a:gdLst/>
                <a:ahLst/>
                <a:cxnLst>
                  <a:cxn ang="0">
                    <a:pos x="66" y="360"/>
                  </a:cxn>
                  <a:cxn ang="0">
                    <a:pos x="60" y="360"/>
                  </a:cxn>
                  <a:cxn ang="0">
                    <a:pos x="42" y="336"/>
                  </a:cxn>
                  <a:cxn ang="0">
                    <a:pos x="0" y="198"/>
                  </a:cxn>
                  <a:cxn ang="0">
                    <a:pos x="18" y="198"/>
                  </a:cxn>
                  <a:cxn ang="0">
                    <a:pos x="12" y="180"/>
                  </a:cxn>
                  <a:cxn ang="0">
                    <a:pos x="24" y="180"/>
                  </a:cxn>
                  <a:cxn ang="0">
                    <a:pos x="18" y="174"/>
                  </a:cxn>
                  <a:cxn ang="0">
                    <a:pos x="30" y="138"/>
                  </a:cxn>
                  <a:cxn ang="0">
                    <a:pos x="30" y="78"/>
                  </a:cxn>
                  <a:cxn ang="0">
                    <a:pos x="54" y="12"/>
                  </a:cxn>
                  <a:cxn ang="0">
                    <a:pos x="66" y="6"/>
                  </a:cxn>
                  <a:cxn ang="0">
                    <a:pos x="78" y="24"/>
                  </a:cxn>
                  <a:cxn ang="0">
                    <a:pos x="108" y="0"/>
                  </a:cxn>
                  <a:cxn ang="0">
                    <a:pos x="138" y="18"/>
                  </a:cxn>
                  <a:cxn ang="0">
                    <a:pos x="168" y="120"/>
                  </a:cxn>
                  <a:cxn ang="0">
                    <a:pos x="186" y="120"/>
                  </a:cxn>
                  <a:cxn ang="0">
                    <a:pos x="192" y="144"/>
                  </a:cxn>
                  <a:cxn ang="0">
                    <a:pos x="216" y="150"/>
                  </a:cxn>
                  <a:cxn ang="0">
                    <a:pos x="216" y="168"/>
                  </a:cxn>
                  <a:cxn ang="0">
                    <a:pos x="228" y="168"/>
                  </a:cxn>
                  <a:cxn ang="0">
                    <a:pos x="222" y="186"/>
                  </a:cxn>
                  <a:cxn ang="0">
                    <a:pos x="192" y="204"/>
                  </a:cxn>
                  <a:cxn ang="0">
                    <a:pos x="180" y="222"/>
                  </a:cxn>
                  <a:cxn ang="0">
                    <a:pos x="174" y="210"/>
                  </a:cxn>
                  <a:cxn ang="0">
                    <a:pos x="162" y="222"/>
                  </a:cxn>
                  <a:cxn ang="0">
                    <a:pos x="156" y="216"/>
                  </a:cxn>
                  <a:cxn ang="0">
                    <a:pos x="156" y="234"/>
                  </a:cxn>
                  <a:cxn ang="0">
                    <a:pos x="144" y="234"/>
                  </a:cxn>
                  <a:cxn ang="0">
                    <a:pos x="150" y="228"/>
                  </a:cxn>
                  <a:cxn ang="0">
                    <a:pos x="138" y="216"/>
                  </a:cxn>
                  <a:cxn ang="0">
                    <a:pos x="126" y="270"/>
                  </a:cxn>
                  <a:cxn ang="0">
                    <a:pos x="120" y="264"/>
                  </a:cxn>
                  <a:cxn ang="0">
                    <a:pos x="114" y="282"/>
                  </a:cxn>
                  <a:cxn ang="0">
                    <a:pos x="102" y="282"/>
                  </a:cxn>
                  <a:cxn ang="0">
                    <a:pos x="102" y="300"/>
                  </a:cxn>
                  <a:cxn ang="0">
                    <a:pos x="96" y="288"/>
                  </a:cxn>
                  <a:cxn ang="0">
                    <a:pos x="84" y="294"/>
                  </a:cxn>
                  <a:cxn ang="0">
                    <a:pos x="66" y="360"/>
                  </a:cxn>
                </a:cxnLst>
                <a:rect l="0" t="0" r="r" b="b"/>
                <a:pathLst>
                  <a:path w="228" h="360">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close/>
                  </a:path>
                </a:pathLst>
              </a:custGeom>
              <a:solidFill>
                <a:srgbClr val="FFAA00"/>
              </a:solidFill>
              <a:ln w="9525">
                <a:solidFill>
                  <a:srgbClr val="FFAA00"/>
                </a:solidFill>
                <a:prstDash val="solid"/>
                <a:round/>
                <a:headEnd/>
                <a:tailEnd/>
              </a:ln>
            </p:spPr>
            <p:txBody>
              <a:bodyPr/>
              <a:lstStyle/>
              <a:p>
                <a:endParaRPr lang="en-US"/>
              </a:p>
            </p:txBody>
          </p:sp>
          <p:sp>
            <p:nvSpPr>
              <p:cNvPr id="221618" name="Freeform 434"/>
              <p:cNvSpPr>
                <a:spLocks noChangeAspect="1"/>
              </p:cNvSpPr>
              <p:nvPr/>
            </p:nvSpPr>
            <p:spPr bwMode="auto">
              <a:xfrm>
                <a:off x="4269" y="1248"/>
                <a:ext cx="228" cy="366"/>
              </a:xfrm>
              <a:custGeom>
                <a:avLst/>
                <a:gdLst/>
                <a:ahLst/>
                <a:cxnLst>
                  <a:cxn ang="0">
                    <a:pos x="66" y="360"/>
                  </a:cxn>
                  <a:cxn ang="0">
                    <a:pos x="60" y="360"/>
                  </a:cxn>
                  <a:cxn ang="0">
                    <a:pos x="42" y="336"/>
                  </a:cxn>
                  <a:cxn ang="0">
                    <a:pos x="0" y="198"/>
                  </a:cxn>
                  <a:cxn ang="0">
                    <a:pos x="18" y="198"/>
                  </a:cxn>
                  <a:cxn ang="0">
                    <a:pos x="12" y="180"/>
                  </a:cxn>
                  <a:cxn ang="0">
                    <a:pos x="24" y="180"/>
                  </a:cxn>
                  <a:cxn ang="0">
                    <a:pos x="18" y="174"/>
                  </a:cxn>
                  <a:cxn ang="0">
                    <a:pos x="30" y="138"/>
                  </a:cxn>
                  <a:cxn ang="0">
                    <a:pos x="30" y="78"/>
                  </a:cxn>
                  <a:cxn ang="0">
                    <a:pos x="54" y="12"/>
                  </a:cxn>
                  <a:cxn ang="0">
                    <a:pos x="66" y="6"/>
                  </a:cxn>
                  <a:cxn ang="0">
                    <a:pos x="78" y="24"/>
                  </a:cxn>
                  <a:cxn ang="0">
                    <a:pos x="108" y="0"/>
                  </a:cxn>
                  <a:cxn ang="0">
                    <a:pos x="138" y="18"/>
                  </a:cxn>
                  <a:cxn ang="0">
                    <a:pos x="168" y="120"/>
                  </a:cxn>
                  <a:cxn ang="0">
                    <a:pos x="186" y="120"/>
                  </a:cxn>
                  <a:cxn ang="0">
                    <a:pos x="192" y="144"/>
                  </a:cxn>
                  <a:cxn ang="0">
                    <a:pos x="216" y="150"/>
                  </a:cxn>
                  <a:cxn ang="0">
                    <a:pos x="216" y="168"/>
                  </a:cxn>
                  <a:cxn ang="0">
                    <a:pos x="228" y="168"/>
                  </a:cxn>
                  <a:cxn ang="0">
                    <a:pos x="222" y="186"/>
                  </a:cxn>
                  <a:cxn ang="0">
                    <a:pos x="192" y="204"/>
                  </a:cxn>
                  <a:cxn ang="0">
                    <a:pos x="180" y="222"/>
                  </a:cxn>
                  <a:cxn ang="0">
                    <a:pos x="174" y="210"/>
                  </a:cxn>
                  <a:cxn ang="0">
                    <a:pos x="162" y="222"/>
                  </a:cxn>
                  <a:cxn ang="0">
                    <a:pos x="156" y="216"/>
                  </a:cxn>
                  <a:cxn ang="0">
                    <a:pos x="156" y="234"/>
                  </a:cxn>
                  <a:cxn ang="0">
                    <a:pos x="144" y="234"/>
                  </a:cxn>
                  <a:cxn ang="0">
                    <a:pos x="150" y="228"/>
                  </a:cxn>
                  <a:cxn ang="0">
                    <a:pos x="138" y="216"/>
                  </a:cxn>
                  <a:cxn ang="0">
                    <a:pos x="126" y="270"/>
                  </a:cxn>
                  <a:cxn ang="0">
                    <a:pos x="120" y="264"/>
                  </a:cxn>
                  <a:cxn ang="0">
                    <a:pos x="114" y="282"/>
                  </a:cxn>
                  <a:cxn ang="0">
                    <a:pos x="102" y="282"/>
                  </a:cxn>
                  <a:cxn ang="0">
                    <a:pos x="102" y="300"/>
                  </a:cxn>
                  <a:cxn ang="0">
                    <a:pos x="96" y="288"/>
                  </a:cxn>
                  <a:cxn ang="0">
                    <a:pos x="84" y="294"/>
                  </a:cxn>
                  <a:cxn ang="0">
                    <a:pos x="66" y="360"/>
                  </a:cxn>
                  <a:cxn ang="0">
                    <a:pos x="66" y="366"/>
                  </a:cxn>
                </a:cxnLst>
                <a:rect l="0" t="0" r="r" b="b"/>
                <a:pathLst>
                  <a:path w="228" h="366">
                    <a:moveTo>
                      <a:pt x="66" y="360"/>
                    </a:moveTo>
                    <a:lnTo>
                      <a:pt x="60" y="360"/>
                    </a:lnTo>
                    <a:lnTo>
                      <a:pt x="42" y="336"/>
                    </a:lnTo>
                    <a:lnTo>
                      <a:pt x="0" y="198"/>
                    </a:lnTo>
                    <a:lnTo>
                      <a:pt x="18" y="198"/>
                    </a:lnTo>
                    <a:lnTo>
                      <a:pt x="12" y="180"/>
                    </a:lnTo>
                    <a:lnTo>
                      <a:pt x="24" y="180"/>
                    </a:lnTo>
                    <a:lnTo>
                      <a:pt x="18" y="174"/>
                    </a:lnTo>
                    <a:lnTo>
                      <a:pt x="30" y="138"/>
                    </a:lnTo>
                    <a:lnTo>
                      <a:pt x="30" y="78"/>
                    </a:lnTo>
                    <a:lnTo>
                      <a:pt x="54" y="12"/>
                    </a:lnTo>
                    <a:lnTo>
                      <a:pt x="66" y="6"/>
                    </a:lnTo>
                    <a:lnTo>
                      <a:pt x="78" y="24"/>
                    </a:lnTo>
                    <a:lnTo>
                      <a:pt x="108" y="0"/>
                    </a:lnTo>
                    <a:lnTo>
                      <a:pt x="138" y="18"/>
                    </a:lnTo>
                    <a:lnTo>
                      <a:pt x="168" y="120"/>
                    </a:lnTo>
                    <a:lnTo>
                      <a:pt x="186" y="120"/>
                    </a:lnTo>
                    <a:lnTo>
                      <a:pt x="192" y="144"/>
                    </a:lnTo>
                    <a:lnTo>
                      <a:pt x="216" y="150"/>
                    </a:lnTo>
                    <a:lnTo>
                      <a:pt x="216" y="168"/>
                    </a:lnTo>
                    <a:lnTo>
                      <a:pt x="228" y="168"/>
                    </a:lnTo>
                    <a:lnTo>
                      <a:pt x="222" y="186"/>
                    </a:lnTo>
                    <a:lnTo>
                      <a:pt x="192" y="204"/>
                    </a:lnTo>
                    <a:lnTo>
                      <a:pt x="180" y="222"/>
                    </a:lnTo>
                    <a:lnTo>
                      <a:pt x="174" y="210"/>
                    </a:lnTo>
                    <a:lnTo>
                      <a:pt x="162" y="222"/>
                    </a:lnTo>
                    <a:lnTo>
                      <a:pt x="156" y="216"/>
                    </a:lnTo>
                    <a:lnTo>
                      <a:pt x="156" y="234"/>
                    </a:lnTo>
                    <a:lnTo>
                      <a:pt x="144" y="234"/>
                    </a:lnTo>
                    <a:lnTo>
                      <a:pt x="150" y="228"/>
                    </a:lnTo>
                    <a:lnTo>
                      <a:pt x="138" y="216"/>
                    </a:lnTo>
                    <a:lnTo>
                      <a:pt x="126" y="270"/>
                    </a:lnTo>
                    <a:lnTo>
                      <a:pt x="120" y="264"/>
                    </a:lnTo>
                    <a:lnTo>
                      <a:pt x="114" y="282"/>
                    </a:lnTo>
                    <a:lnTo>
                      <a:pt x="102" y="282"/>
                    </a:lnTo>
                    <a:lnTo>
                      <a:pt x="102" y="300"/>
                    </a:lnTo>
                    <a:lnTo>
                      <a:pt x="96" y="288"/>
                    </a:lnTo>
                    <a:lnTo>
                      <a:pt x="84" y="294"/>
                    </a:lnTo>
                    <a:lnTo>
                      <a:pt x="66" y="360"/>
                    </a:lnTo>
                    <a:lnTo>
                      <a:pt x="66" y="366"/>
                    </a:lnTo>
                  </a:path>
                </a:pathLst>
              </a:custGeom>
              <a:noFill/>
              <a:ln w="9525">
                <a:solidFill>
                  <a:srgbClr val="000000"/>
                </a:solidFill>
                <a:prstDash val="solid"/>
                <a:round/>
                <a:headEnd/>
                <a:tailEnd/>
              </a:ln>
            </p:spPr>
            <p:txBody>
              <a:bodyPr/>
              <a:lstStyle/>
              <a:p>
                <a:endParaRPr lang="en-US"/>
              </a:p>
            </p:txBody>
          </p:sp>
          <p:sp>
            <p:nvSpPr>
              <p:cNvPr id="221619" name="Freeform 435"/>
              <p:cNvSpPr>
                <a:spLocks noChangeAspect="1"/>
              </p:cNvSpPr>
              <p:nvPr/>
            </p:nvSpPr>
            <p:spPr bwMode="auto">
              <a:xfrm>
                <a:off x="3891" y="1932"/>
                <a:ext cx="282" cy="138"/>
              </a:xfrm>
              <a:custGeom>
                <a:avLst/>
                <a:gdLst/>
                <a:ahLst/>
                <a:cxnLst>
                  <a:cxn ang="0">
                    <a:pos x="216" y="0"/>
                  </a:cxn>
                  <a:cxn ang="0">
                    <a:pos x="246" y="96"/>
                  </a:cxn>
                  <a:cxn ang="0">
                    <a:pos x="282" y="84"/>
                  </a:cxn>
                  <a:cxn ang="0">
                    <a:pos x="282" y="120"/>
                  </a:cxn>
                  <a:cxn ang="0">
                    <a:pos x="276" y="120"/>
                  </a:cxn>
                  <a:cxn ang="0">
                    <a:pos x="276" y="102"/>
                  </a:cxn>
                  <a:cxn ang="0">
                    <a:pos x="270" y="120"/>
                  </a:cxn>
                  <a:cxn ang="0">
                    <a:pos x="258" y="126"/>
                  </a:cxn>
                  <a:cxn ang="0">
                    <a:pos x="258" y="132"/>
                  </a:cxn>
                  <a:cxn ang="0">
                    <a:pos x="246" y="138"/>
                  </a:cxn>
                  <a:cxn ang="0">
                    <a:pos x="234" y="108"/>
                  </a:cxn>
                  <a:cxn ang="0">
                    <a:pos x="228" y="114"/>
                  </a:cxn>
                  <a:cxn ang="0">
                    <a:pos x="210" y="102"/>
                  </a:cxn>
                  <a:cxn ang="0">
                    <a:pos x="216" y="96"/>
                  </a:cxn>
                  <a:cxn ang="0">
                    <a:pos x="210" y="90"/>
                  </a:cxn>
                  <a:cxn ang="0">
                    <a:pos x="222" y="90"/>
                  </a:cxn>
                  <a:cxn ang="0">
                    <a:pos x="216" y="78"/>
                  </a:cxn>
                  <a:cxn ang="0">
                    <a:pos x="204" y="78"/>
                  </a:cxn>
                  <a:cxn ang="0">
                    <a:pos x="210" y="72"/>
                  </a:cxn>
                  <a:cxn ang="0">
                    <a:pos x="210" y="48"/>
                  </a:cxn>
                  <a:cxn ang="0">
                    <a:pos x="198" y="48"/>
                  </a:cxn>
                  <a:cxn ang="0">
                    <a:pos x="216" y="18"/>
                  </a:cxn>
                  <a:cxn ang="0">
                    <a:pos x="210" y="12"/>
                  </a:cxn>
                  <a:cxn ang="0">
                    <a:pos x="186" y="48"/>
                  </a:cxn>
                  <a:cxn ang="0">
                    <a:pos x="180" y="42"/>
                  </a:cxn>
                  <a:cxn ang="0">
                    <a:pos x="192" y="54"/>
                  </a:cxn>
                  <a:cxn ang="0">
                    <a:pos x="186" y="84"/>
                  </a:cxn>
                  <a:cxn ang="0">
                    <a:pos x="204" y="108"/>
                  </a:cxn>
                  <a:cxn ang="0">
                    <a:pos x="186" y="108"/>
                  </a:cxn>
                  <a:cxn ang="0">
                    <a:pos x="204" y="114"/>
                  </a:cxn>
                  <a:cxn ang="0">
                    <a:pos x="216" y="132"/>
                  </a:cxn>
                  <a:cxn ang="0">
                    <a:pos x="162" y="114"/>
                  </a:cxn>
                  <a:cxn ang="0">
                    <a:pos x="156" y="126"/>
                  </a:cxn>
                  <a:cxn ang="0">
                    <a:pos x="150" y="114"/>
                  </a:cxn>
                  <a:cxn ang="0">
                    <a:pos x="162" y="84"/>
                  </a:cxn>
                  <a:cxn ang="0">
                    <a:pos x="162" y="78"/>
                  </a:cxn>
                  <a:cxn ang="0">
                    <a:pos x="150" y="72"/>
                  </a:cxn>
                  <a:cxn ang="0">
                    <a:pos x="114" y="54"/>
                  </a:cxn>
                  <a:cxn ang="0">
                    <a:pos x="102" y="30"/>
                  </a:cxn>
                  <a:cxn ang="0">
                    <a:pos x="78" y="30"/>
                  </a:cxn>
                  <a:cxn ang="0">
                    <a:pos x="66" y="48"/>
                  </a:cxn>
                  <a:cxn ang="0">
                    <a:pos x="48" y="42"/>
                  </a:cxn>
                  <a:cxn ang="0">
                    <a:pos x="12" y="78"/>
                  </a:cxn>
                  <a:cxn ang="0">
                    <a:pos x="0" y="42"/>
                  </a:cxn>
                  <a:cxn ang="0">
                    <a:pos x="198" y="0"/>
                  </a:cxn>
                  <a:cxn ang="0">
                    <a:pos x="216" y="0"/>
                  </a:cxn>
                </a:cxnLst>
                <a:rect l="0" t="0" r="r" b="b"/>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close/>
                  </a:path>
                </a:pathLst>
              </a:custGeom>
              <a:solidFill>
                <a:srgbClr val="FF8C00"/>
              </a:solidFill>
              <a:ln w="9525">
                <a:solidFill>
                  <a:srgbClr val="FF8C00"/>
                </a:solidFill>
                <a:prstDash val="solid"/>
                <a:round/>
                <a:headEnd/>
                <a:tailEnd/>
              </a:ln>
            </p:spPr>
            <p:txBody>
              <a:bodyPr/>
              <a:lstStyle/>
              <a:p>
                <a:endParaRPr lang="en-US"/>
              </a:p>
            </p:txBody>
          </p:sp>
          <p:sp>
            <p:nvSpPr>
              <p:cNvPr id="221620" name="Freeform 436"/>
              <p:cNvSpPr>
                <a:spLocks noChangeAspect="1"/>
              </p:cNvSpPr>
              <p:nvPr/>
            </p:nvSpPr>
            <p:spPr bwMode="auto">
              <a:xfrm>
                <a:off x="3891" y="1932"/>
                <a:ext cx="282" cy="138"/>
              </a:xfrm>
              <a:custGeom>
                <a:avLst/>
                <a:gdLst/>
                <a:ahLst/>
                <a:cxnLst>
                  <a:cxn ang="0">
                    <a:pos x="216" y="0"/>
                  </a:cxn>
                  <a:cxn ang="0">
                    <a:pos x="246" y="96"/>
                  </a:cxn>
                  <a:cxn ang="0">
                    <a:pos x="282" y="84"/>
                  </a:cxn>
                  <a:cxn ang="0">
                    <a:pos x="282" y="120"/>
                  </a:cxn>
                  <a:cxn ang="0">
                    <a:pos x="276" y="120"/>
                  </a:cxn>
                  <a:cxn ang="0">
                    <a:pos x="276" y="102"/>
                  </a:cxn>
                  <a:cxn ang="0">
                    <a:pos x="270" y="120"/>
                  </a:cxn>
                  <a:cxn ang="0">
                    <a:pos x="258" y="126"/>
                  </a:cxn>
                  <a:cxn ang="0">
                    <a:pos x="258" y="132"/>
                  </a:cxn>
                  <a:cxn ang="0">
                    <a:pos x="246" y="138"/>
                  </a:cxn>
                  <a:cxn ang="0">
                    <a:pos x="234" y="108"/>
                  </a:cxn>
                  <a:cxn ang="0">
                    <a:pos x="228" y="114"/>
                  </a:cxn>
                  <a:cxn ang="0">
                    <a:pos x="210" y="102"/>
                  </a:cxn>
                  <a:cxn ang="0">
                    <a:pos x="216" y="96"/>
                  </a:cxn>
                  <a:cxn ang="0">
                    <a:pos x="210" y="90"/>
                  </a:cxn>
                  <a:cxn ang="0">
                    <a:pos x="222" y="90"/>
                  </a:cxn>
                  <a:cxn ang="0">
                    <a:pos x="216" y="78"/>
                  </a:cxn>
                  <a:cxn ang="0">
                    <a:pos x="204" y="78"/>
                  </a:cxn>
                  <a:cxn ang="0">
                    <a:pos x="210" y="72"/>
                  </a:cxn>
                  <a:cxn ang="0">
                    <a:pos x="210" y="48"/>
                  </a:cxn>
                  <a:cxn ang="0">
                    <a:pos x="198" y="48"/>
                  </a:cxn>
                  <a:cxn ang="0">
                    <a:pos x="216" y="18"/>
                  </a:cxn>
                  <a:cxn ang="0">
                    <a:pos x="210" y="12"/>
                  </a:cxn>
                  <a:cxn ang="0">
                    <a:pos x="186" y="48"/>
                  </a:cxn>
                  <a:cxn ang="0">
                    <a:pos x="180" y="42"/>
                  </a:cxn>
                  <a:cxn ang="0">
                    <a:pos x="192" y="54"/>
                  </a:cxn>
                  <a:cxn ang="0">
                    <a:pos x="186" y="84"/>
                  </a:cxn>
                  <a:cxn ang="0">
                    <a:pos x="204" y="108"/>
                  </a:cxn>
                  <a:cxn ang="0">
                    <a:pos x="186" y="108"/>
                  </a:cxn>
                  <a:cxn ang="0">
                    <a:pos x="204" y="114"/>
                  </a:cxn>
                  <a:cxn ang="0">
                    <a:pos x="216" y="132"/>
                  </a:cxn>
                  <a:cxn ang="0">
                    <a:pos x="162" y="114"/>
                  </a:cxn>
                  <a:cxn ang="0">
                    <a:pos x="156" y="126"/>
                  </a:cxn>
                  <a:cxn ang="0">
                    <a:pos x="150" y="114"/>
                  </a:cxn>
                  <a:cxn ang="0">
                    <a:pos x="162" y="84"/>
                  </a:cxn>
                  <a:cxn ang="0">
                    <a:pos x="162" y="78"/>
                  </a:cxn>
                  <a:cxn ang="0">
                    <a:pos x="150" y="72"/>
                  </a:cxn>
                  <a:cxn ang="0">
                    <a:pos x="114" y="54"/>
                  </a:cxn>
                  <a:cxn ang="0">
                    <a:pos x="102" y="30"/>
                  </a:cxn>
                  <a:cxn ang="0">
                    <a:pos x="78" y="30"/>
                  </a:cxn>
                  <a:cxn ang="0">
                    <a:pos x="66" y="48"/>
                  </a:cxn>
                  <a:cxn ang="0">
                    <a:pos x="48" y="42"/>
                  </a:cxn>
                  <a:cxn ang="0">
                    <a:pos x="12" y="78"/>
                  </a:cxn>
                  <a:cxn ang="0">
                    <a:pos x="0" y="42"/>
                  </a:cxn>
                  <a:cxn ang="0">
                    <a:pos x="198" y="0"/>
                  </a:cxn>
                  <a:cxn ang="0">
                    <a:pos x="216" y="0"/>
                  </a:cxn>
                  <a:cxn ang="0">
                    <a:pos x="216" y="6"/>
                  </a:cxn>
                </a:cxnLst>
                <a:rect l="0" t="0" r="r" b="b"/>
                <a:pathLst>
                  <a:path w="282" h="138">
                    <a:moveTo>
                      <a:pt x="216" y="0"/>
                    </a:moveTo>
                    <a:lnTo>
                      <a:pt x="246" y="96"/>
                    </a:lnTo>
                    <a:lnTo>
                      <a:pt x="282" y="84"/>
                    </a:lnTo>
                    <a:lnTo>
                      <a:pt x="282" y="120"/>
                    </a:lnTo>
                    <a:lnTo>
                      <a:pt x="276" y="120"/>
                    </a:lnTo>
                    <a:lnTo>
                      <a:pt x="276" y="102"/>
                    </a:lnTo>
                    <a:lnTo>
                      <a:pt x="270" y="120"/>
                    </a:lnTo>
                    <a:lnTo>
                      <a:pt x="258" y="126"/>
                    </a:lnTo>
                    <a:lnTo>
                      <a:pt x="258" y="132"/>
                    </a:lnTo>
                    <a:lnTo>
                      <a:pt x="246" y="138"/>
                    </a:lnTo>
                    <a:lnTo>
                      <a:pt x="234" y="108"/>
                    </a:lnTo>
                    <a:lnTo>
                      <a:pt x="228" y="114"/>
                    </a:lnTo>
                    <a:lnTo>
                      <a:pt x="210" y="102"/>
                    </a:lnTo>
                    <a:lnTo>
                      <a:pt x="216" y="96"/>
                    </a:lnTo>
                    <a:lnTo>
                      <a:pt x="210" y="90"/>
                    </a:lnTo>
                    <a:lnTo>
                      <a:pt x="222" y="90"/>
                    </a:lnTo>
                    <a:lnTo>
                      <a:pt x="216" y="78"/>
                    </a:lnTo>
                    <a:lnTo>
                      <a:pt x="204" y="78"/>
                    </a:lnTo>
                    <a:lnTo>
                      <a:pt x="210" y="72"/>
                    </a:lnTo>
                    <a:lnTo>
                      <a:pt x="210" y="48"/>
                    </a:lnTo>
                    <a:lnTo>
                      <a:pt x="198" y="48"/>
                    </a:lnTo>
                    <a:lnTo>
                      <a:pt x="216" y="18"/>
                    </a:lnTo>
                    <a:lnTo>
                      <a:pt x="210" y="12"/>
                    </a:lnTo>
                    <a:lnTo>
                      <a:pt x="186" y="48"/>
                    </a:lnTo>
                    <a:lnTo>
                      <a:pt x="180" y="42"/>
                    </a:lnTo>
                    <a:lnTo>
                      <a:pt x="192" y="54"/>
                    </a:lnTo>
                    <a:lnTo>
                      <a:pt x="186" y="84"/>
                    </a:lnTo>
                    <a:lnTo>
                      <a:pt x="204" y="108"/>
                    </a:lnTo>
                    <a:lnTo>
                      <a:pt x="186" y="108"/>
                    </a:lnTo>
                    <a:lnTo>
                      <a:pt x="204" y="114"/>
                    </a:lnTo>
                    <a:lnTo>
                      <a:pt x="216" y="132"/>
                    </a:lnTo>
                    <a:lnTo>
                      <a:pt x="162" y="114"/>
                    </a:lnTo>
                    <a:lnTo>
                      <a:pt x="156" y="126"/>
                    </a:lnTo>
                    <a:lnTo>
                      <a:pt x="150" y="114"/>
                    </a:lnTo>
                    <a:lnTo>
                      <a:pt x="162" y="84"/>
                    </a:lnTo>
                    <a:lnTo>
                      <a:pt x="162" y="78"/>
                    </a:lnTo>
                    <a:lnTo>
                      <a:pt x="150" y="72"/>
                    </a:lnTo>
                    <a:lnTo>
                      <a:pt x="114" y="54"/>
                    </a:lnTo>
                    <a:lnTo>
                      <a:pt x="102" y="30"/>
                    </a:lnTo>
                    <a:lnTo>
                      <a:pt x="78" y="30"/>
                    </a:lnTo>
                    <a:lnTo>
                      <a:pt x="66" y="48"/>
                    </a:lnTo>
                    <a:lnTo>
                      <a:pt x="48" y="42"/>
                    </a:lnTo>
                    <a:lnTo>
                      <a:pt x="12" y="78"/>
                    </a:lnTo>
                    <a:lnTo>
                      <a:pt x="0" y="42"/>
                    </a:lnTo>
                    <a:lnTo>
                      <a:pt x="198" y="0"/>
                    </a:lnTo>
                    <a:lnTo>
                      <a:pt x="216" y="0"/>
                    </a:lnTo>
                    <a:lnTo>
                      <a:pt x="216" y="6"/>
                    </a:lnTo>
                  </a:path>
                </a:pathLst>
              </a:custGeom>
              <a:noFill/>
              <a:ln w="9525">
                <a:solidFill>
                  <a:srgbClr val="000000"/>
                </a:solidFill>
                <a:prstDash val="solid"/>
                <a:round/>
                <a:headEnd/>
                <a:tailEnd/>
              </a:ln>
            </p:spPr>
            <p:txBody>
              <a:bodyPr/>
              <a:lstStyle/>
              <a:p>
                <a:endParaRPr lang="en-US"/>
              </a:p>
            </p:txBody>
          </p:sp>
          <p:sp>
            <p:nvSpPr>
              <p:cNvPr id="221621" name="Freeform 437"/>
              <p:cNvSpPr>
                <a:spLocks noChangeAspect="1"/>
              </p:cNvSpPr>
              <p:nvPr/>
            </p:nvSpPr>
            <p:spPr bwMode="auto">
              <a:xfrm>
                <a:off x="4203" y="1626"/>
                <a:ext cx="204" cy="102"/>
              </a:xfrm>
              <a:custGeom>
                <a:avLst/>
                <a:gdLst/>
                <a:ahLst/>
                <a:cxnLst>
                  <a:cxn ang="0">
                    <a:pos x="42" y="30"/>
                  </a:cxn>
                  <a:cxn ang="0">
                    <a:pos x="108" y="18"/>
                  </a:cxn>
                  <a:cxn ang="0">
                    <a:pos x="132" y="0"/>
                  </a:cxn>
                  <a:cxn ang="0">
                    <a:pos x="144" y="18"/>
                  </a:cxn>
                  <a:cxn ang="0">
                    <a:pos x="132" y="42"/>
                  </a:cxn>
                  <a:cxn ang="0">
                    <a:pos x="150" y="48"/>
                  </a:cxn>
                  <a:cxn ang="0">
                    <a:pos x="174" y="78"/>
                  </a:cxn>
                  <a:cxn ang="0">
                    <a:pos x="198" y="66"/>
                  </a:cxn>
                  <a:cxn ang="0">
                    <a:pos x="180" y="48"/>
                  </a:cxn>
                  <a:cxn ang="0">
                    <a:pos x="186" y="48"/>
                  </a:cxn>
                  <a:cxn ang="0">
                    <a:pos x="204" y="78"/>
                  </a:cxn>
                  <a:cxn ang="0">
                    <a:pos x="168" y="96"/>
                  </a:cxn>
                  <a:cxn ang="0">
                    <a:pos x="162" y="78"/>
                  </a:cxn>
                  <a:cxn ang="0">
                    <a:pos x="144" y="102"/>
                  </a:cxn>
                  <a:cxn ang="0">
                    <a:pos x="138" y="96"/>
                  </a:cxn>
                  <a:cxn ang="0">
                    <a:pos x="114" y="72"/>
                  </a:cxn>
                  <a:cxn ang="0">
                    <a:pos x="96" y="78"/>
                  </a:cxn>
                  <a:cxn ang="0">
                    <a:pos x="90" y="72"/>
                  </a:cxn>
                  <a:cxn ang="0">
                    <a:pos x="0" y="96"/>
                  </a:cxn>
                  <a:cxn ang="0">
                    <a:pos x="0" y="42"/>
                  </a:cxn>
                  <a:cxn ang="0">
                    <a:pos x="18" y="36"/>
                  </a:cxn>
                  <a:cxn ang="0">
                    <a:pos x="42" y="30"/>
                  </a:cxn>
                </a:cxnLst>
                <a:rect l="0" t="0" r="r" b="b"/>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close/>
                  </a:path>
                </a:pathLst>
              </a:custGeom>
              <a:solidFill>
                <a:srgbClr val="FFAA00"/>
              </a:solidFill>
              <a:ln w="9525">
                <a:solidFill>
                  <a:srgbClr val="FFAA00"/>
                </a:solidFill>
                <a:prstDash val="solid"/>
                <a:round/>
                <a:headEnd/>
                <a:tailEnd/>
              </a:ln>
            </p:spPr>
            <p:txBody>
              <a:bodyPr/>
              <a:lstStyle/>
              <a:p>
                <a:endParaRPr lang="en-US"/>
              </a:p>
            </p:txBody>
          </p:sp>
          <p:sp>
            <p:nvSpPr>
              <p:cNvPr id="221622" name="Freeform 438"/>
              <p:cNvSpPr>
                <a:spLocks noChangeAspect="1"/>
              </p:cNvSpPr>
              <p:nvPr/>
            </p:nvSpPr>
            <p:spPr bwMode="auto">
              <a:xfrm>
                <a:off x="4203" y="1626"/>
                <a:ext cx="204" cy="102"/>
              </a:xfrm>
              <a:custGeom>
                <a:avLst/>
                <a:gdLst/>
                <a:ahLst/>
                <a:cxnLst>
                  <a:cxn ang="0">
                    <a:pos x="42" y="30"/>
                  </a:cxn>
                  <a:cxn ang="0">
                    <a:pos x="108" y="18"/>
                  </a:cxn>
                  <a:cxn ang="0">
                    <a:pos x="132" y="0"/>
                  </a:cxn>
                  <a:cxn ang="0">
                    <a:pos x="144" y="18"/>
                  </a:cxn>
                  <a:cxn ang="0">
                    <a:pos x="132" y="42"/>
                  </a:cxn>
                  <a:cxn ang="0">
                    <a:pos x="150" y="48"/>
                  </a:cxn>
                  <a:cxn ang="0">
                    <a:pos x="174" y="78"/>
                  </a:cxn>
                  <a:cxn ang="0">
                    <a:pos x="198" y="66"/>
                  </a:cxn>
                  <a:cxn ang="0">
                    <a:pos x="180" y="48"/>
                  </a:cxn>
                  <a:cxn ang="0">
                    <a:pos x="186" y="48"/>
                  </a:cxn>
                  <a:cxn ang="0">
                    <a:pos x="204" y="78"/>
                  </a:cxn>
                  <a:cxn ang="0">
                    <a:pos x="168" y="96"/>
                  </a:cxn>
                  <a:cxn ang="0">
                    <a:pos x="162" y="78"/>
                  </a:cxn>
                  <a:cxn ang="0">
                    <a:pos x="144" y="102"/>
                  </a:cxn>
                  <a:cxn ang="0">
                    <a:pos x="138" y="96"/>
                  </a:cxn>
                  <a:cxn ang="0">
                    <a:pos x="114" y="72"/>
                  </a:cxn>
                  <a:cxn ang="0">
                    <a:pos x="96" y="78"/>
                  </a:cxn>
                  <a:cxn ang="0">
                    <a:pos x="90" y="72"/>
                  </a:cxn>
                  <a:cxn ang="0">
                    <a:pos x="0" y="96"/>
                  </a:cxn>
                  <a:cxn ang="0">
                    <a:pos x="0" y="42"/>
                  </a:cxn>
                  <a:cxn ang="0">
                    <a:pos x="18" y="36"/>
                  </a:cxn>
                  <a:cxn ang="0">
                    <a:pos x="42" y="30"/>
                  </a:cxn>
                  <a:cxn ang="0">
                    <a:pos x="42" y="36"/>
                  </a:cxn>
                </a:cxnLst>
                <a:rect l="0" t="0" r="r" b="b"/>
                <a:pathLst>
                  <a:path w="204" h="102">
                    <a:moveTo>
                      <a:pt x="42" y="30"/>
                    </a:moveTo>
                    <a:lnTo>
                      <a:pt x="108" y="18"/>
                    </a:lnTo>
                    <a:lnTo>
                      <a:pt x="132" y="0"/>
                    </a:lnTo>
                    <a:lnTo>
                      <a:pt x="144" y="18"/>
                    </a:lnTo>
                    <a:lnTo>
                      <a:pt x="132" y="42"/>
                    </a:lnTo>
                    <a:lnTo>
                      <a:pt x="150" y="48"/>
                    </a:lnTo>
                    <a:lnTo>
                      <a:pt x="174" y="78"/>
                    </a:lnTo>
                    <a:lnTo>
                      <a:pt x="198" y="66"/>
                    </a:lnTo>
                    <a:lnTo>
                      <a:pt x="180" y="48"/>
                    </a:lnTo>
                    <a:lnTo>
                      <a:pt x="186" y="48"/>
                    </a:lnTo>
                    <a:lnTo>
                      <a:pt x="204" y="78"/>
                    </a:lnTo>
                    <a:lnTo>
                      <a:pt x="168" y="96"/>
                    </a:lnTo>
                    <a:lnTo>
                      <a:pt x="162" y="78"/>
                    </a:lnTo>
                    <a:lnTo>
                      <a:pt x="144" y="102"/>
                    </a:lnTo>
                    <a:lnTo>
                      <a:pt x="138" y="96"/>
                    </a:lnTo>
                    <a:lnTo>
                      <a:pt x="114" y="72"/>
                    </a:lnTo>
                    <a:lnTo>
                      <a:pt x="96" y="78"/>
                    </a:lnTo>
                    <a:lnTo>
                      <a:pt x="90" y="72"/>
                    </a:lnTo>
                    <a:lnTo>
                      <a:pt x="0" y="96"/>
                    </a:lnTo>
                    <a:lnTo>
                      <a:pt x="0" y="42"/>
                    </a:lnTo>
                    <a:lnTo>
                      <a:pt x="18" y="36"/>
                    </a:lnTo>
                    <a:lnTo>
                      <a:pt x="42" y="30"/>
                    </a:lnTo>
                    <a:lnTo>
                      <a:pt x="42" y="36"/>
                    </a:lnTo>
                  </a:path>
                </a:pathLst>
              </a:custGeom>
              <a:noFill/>
              <a:ln w="9525">
                <a:solidFill>
                  <a:srgbClr val="000000"/>
                </a:solidFill>
                <a:prstDash val="solid"/>
                <a:round/>
                <a:headEnd/>
                <a:tailEnd/>
              </a:ln>
            </p:spPr>
            <p:txBody>
              <a:bodyPr/>
              <a:lstStyle/>
              <a:p>
                <a:endParaRPr lang="en-US"/>
              </a:p>
            </p:txBody>
          </p:sp>
          <p:sp>
            <p:nvSpPr>
              <p:cNvPr id="221623" name="Freeform 439"/>
              <p:cNvSpPr>
                <a:spLocks noChangeAspect="1"/>
              </p:cNvSpPr>
              <p:nvPr/>
            </p:nvSpPr>
            <p:spPr bwMode="auto">
              <a:xfrm>
                <a:off x="3447" y="1548"/>
                <a:ext cx="234" cy="324"/>
              </a:xfrm>
              <a:custGeom>
                <a:avLst/>
                <a:gdLst/>
                <a:ahLst/>
                <a:cxnLst>
                  <a:cxn ang="0">
                    <a:pos x="114" y="312"/>
                  </a:cxn>
                  <a:cxn ang="0">
                    <a:pos x="0" y="324"/>
                  </a:cxn>
                  <a:cxn ang="0">
                    <a:pos x="30" y="252"/>
                  </a:cxn>
                  <a:cxn ang="0">
                    <a:pos x="0" y="174"/>
                  </a:cxn>
                  <a:cxn ang="0">
                    <a:pos x="6" y="96"/>
                  </a:cxn>
                  <a:cxn ang="0">
                    <a:pos x="42" y="48"/>
                  </a:cxn>
                  <a:cxn ang="0">
                    <a:pos x="42" y="78"/>
                  </a:cxn>
                  <a:cxn ang="0">
                    <a:pos x="48" y="66"/>
                  </a:cxn>
                  <a:cxn ang="0">
                    <a:pos x="48" y="84"/>
                  </a:cxn>
                  <a:cxn ang="0">
                    <a:pos x="54" y="42"/>
                  </a:cxn>
                  <a:cxn ang="0">
                    <a:pos x="72" y="30"/>
                  </a:cxn>
                  <a:cxn ang="0">
                    <a:pos x="66" y="18"/>
                  </a:cxn>
                  <a:cxn ang="0">
                    <a:pos x="84" y="0"/>
                  </a:cxn>
                  <a:cxn ang="0">
                    <a:pos x="156" y="24"/>
                  </a:cxn>
                  <a:cxn ang="0">
                    <a:pos x="168" y="48"/>
                  </a:cxn>
                  <a:cxn ang="0">
                    <a:pos x="156" y="48"/>
                  </a:cxn>
                  <a:cxn ang="0">
                    <a:pos x="174" y="72"/>
                  </a:cxn>
                  <a:cxn ang="0">
                    <a:pos x="174" y="102"/>
                  </a:cxn>
                  <a:cxn ang="0">
                    <a:pos x="144" y="132"/>
                  </a:cxn>
                  <a:cxn ang="0">
                    <a:pos x="144" y="156"/>
                  </a:cxn>
                  <a:cxn ang="0">
                    <a:pos x="162" y="162"/>
                  </a:cxn>
                  <a:cxn ang="0">
                    <a:pos x="192" y="120"/>
                  </a:cxn>
                  <a:cxn ang="0">
                    <a:pos x="216" y="138"/>
                  </a:cxn>
                  <a:cxn ang="0">
                    <a:pos x="234" y="198"/>
                  </a:cxn>
                  <a:cxn ang="0">
                    <a:pos x="234" y="222"/>
                  </a:cxn>
                  <a:cxn ang="0">
                    <a:pos x="228" y="234"/>
                  </a:cxn>
                  <a:cxn ang="0">
                    <a:pos x="228" y="222"/>
                  </a:cxn>
                  <a:cxn ang="0">
                    <a:pos x="222" y="228"/>
                  </a:cxn>
                  <a:cxn ang="0">
                    <a:pos x="192" y="300"/>
                  </a:cxn>
                  <a:cxn ang="0">
                    <a:pos x="138" y="312"/>
                  </a:cxn>
                  <a:cxn ang="0">
                    <a:pos x="114" y="312"/>
                  </a:cxn>
                </a:cxnLst>
                <a:rect l="0" t="0" r="r" b="b"/>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close/>
                  </a:path>
                </a:pathLst>
              </a:custGeom>
              <a:solidFill>
                <a:srgbClr val="FF8C00"/>
              </a:solidFill>
              <a:ln w="9525">
                <a:solidFill>
                  <a:srgbClr val="FF8C00"/>
                </a:solidFill>
                <a:prstDash val="solid"/>
                <a:round/>
                <a:headEnd/>
                <a:tailEnd/>
              </a:ln>
            </p:spPr>
            <p:txBody>
              <a:bodyPr/>
              <a:lstStyle/>
              <a:p>
                <a:endParaRPr lang="en-US"/>
              </a:p>
            </p:txBody>
          </p:sp>
          <p:sp>
            <p:nvSpPr>
              <p:cNvPr id="221624" name="Freeform 440"/>
              <p:cNvSpPr>
                <a:spLocks noChangeAspect="1"/>
              </p:cNvSpPr>
              <p:nvPr/>
            </p:nvSpPr>
            <p:spPr bwMode="auto">
              <a:xfrm>
                <a:off x="3447" y="1548"/>
                <a:ext cx="234" cy="324"/>
              </a:xfrm>
              <a:custGeom>
                <a:avLst/>
                <a:gdLst/>
                <a:ahLst/>
                <a:cxnLst>
                  <a:cxn ang="0">
                    <a:pos x="114" y="312"/>
                  </a:cxn>
                  <a:cxn ang="0">
                    <a:pos x="0" y="324"/>
                  </a:cxn>
                  <a:cxn ang="0">
                    <a:pos x="30" y="252"/>
                  </a:cxn>
                  <a:cxn ang="0">
                    <a:pos x="0" y="174"/>
                  </a:cxn>
                  <a:cxn ang="0">
                    <a:pos x="6" y="96"/>
                  </a:cxn>
                  <a:cxn ang="0">
                    <a:pos x="42" y="48"/>
                  </a:cxn>
                  <a:cxn ang="0">
                    <a:pos x="42" y="78"/>
                  </a:cxn>
                  <a:cxn ang="0">
                    <a:pos x="48" y="66"/>
                  </a:cxn>
                  <a:cxn ang="0">
                    <a:pos x="48" y="84"/>
                  </a:cxn>
                  <a:cxn ang="0">
                    <a:pos x="54" y="42"/>
                  </a:cxn>
                  <a:cxn ang="0">
                    <a:pos x="72" y="30"/>
                  </a:cxn>
                  <a:cxn ang="0">
                    <a:pos x="66" y="18"/>
                  </a:cxn>
                  <a:cxn ang="0">
                    <a:pos x="84" y="0"/>
                  </a:cxn>
                  <a:cxn ang="0">
                    <a:pos x="156" y="24"/>
                  </a:cxn>
                  <a:cxn ang="0">
                    <a:pos x="168" y="48"/>
                  </a:cxn>
                  <a:cxn ang="0">
                    <a:pos x="156" y="48"/>
                  </a:cxn>
                  <a:cxn ang="0">
                    <a:pos x="174" y="72"/>
                  </a:cxn>
                  <a:cxn ang="0">
                    <a:pos x="174" y="102"/>
                  </a:cxn>
                  <a:cxn ang="0">
                    <a:pos x="144" y="132"/>
                  </a:cxn>
                  <a:cxn ang="0">
                    <a:pos x="144" y="156"/>
                  </a:cxn>
                  <a:cxn ang="0">
                    <a:pos x="162" y="162"/>
                  </a:cxn>
                  <a:cxn ang="0">
                    <a:pos x="192" y="120"/>
                  </a:cxn>
                  <a:cxn ang="0">
                    <a:pos x="216" y="138"/>
                  </a:cxn>
                  <a:cxn ang="0">
                    <a:pos x="234" y="198"/>
                  </a:cxn>
                  <a:cxn ang="0">
                    <a:pos x="234" y="222"/>
                  </a:cxn>
                  <a:cxn ang="0">
                    <a:pos x="228" y="234"/>
                  </a:cxn>
                  <a:cxn ang="0">
                    <a:pos x="228" y="222"/>
                  </a:cxn>
                  <a:cxn ang="0">
                    <a:pos x="222" y="228"/>
                  </a:cxn>
                  <a:cxn ang="0">
                    <a:pos x="192" y="300"/>
                  </a:cxn>
                  <a:cxn ang="0">
                    <a:pos x="138" y="312"/>
                  </a:cxn>
                  <a:cxn ang="0">
                    <a:pos x="114" y="312"/>
                  </a:cxn>
                  <a:cxn ang="0">
                    <a:pos x="114" y="318"/>
                  </a:cxn>
                </a:cxnLst>
                <a:rect l="0" t="0" r="r" b="b"/>
                <a:pathLst>
                  <a:path w="234" h="324">
                    <a:moveTo>
                      <a:pt x="114" y="312"/>
                    </a:moveTo>
                    <a:lnTo>
                      <a:pt x="0" y="324"/>
                    </a:lnTo>
                    <a:lnTo>
                      <a:pt x="30" y="252"/>
                    </a:lnTo>
                    <a:lnTo>
                      <a:pt x="0" y="174"/>
                    </a:lnTo>
                    <a:lnTo>
                      <a:pt x="6" y="96"/>
                    </a:lnTo>
                    <a:lnTo>
                      <a:pt x="42" y="48"/>
                    </a:lnTo>
                    <a:lnTo>
                      <a:pt x="42" y="78"/>
                    </a:lnTo>
                    <a:lnTo>
                      <a:pt x="48" y="66"/>
                    </a:lnTo>
                    <a:lnTo>
                      <a:pt x="48" y="84"/>
                    </a:lnTo>
                    <a:lnTo>
                      <a:pt x="54" y="42"/>
                    </a:lnTo>
                    <a:lnTo>
                      <a:pt x="72" y="30"/>
                    </a:lnTo>
                    <a:lnTo>
                      <a:pt x="66" y="18"/>
                    </a:lnTo>
                    <a:lnTo>
                      <a:pt x="84" y="0"/>
                    </a:lnTo>
                    <a:lnTo>
                      <a:pt x="156" y="24"/>
                    </a:lnTo>
                    <a:lnTo>
                      <a:pt x="168" y="48"/>
                    </a:lnTo>
                    <a:lnTo>
                      <a:pt x="156" y="48"/>
                    </a:lnTo>
                    <a:lnTo>
                      <a:pt x="174" y="72"/>
                    </a:lnTo>
                    <a:lnTo>
                      <a:pt x="174" y="102"/>
                    </a:lnTo>
                    <a:lnTo>
                      <a:pt x="144" y="132"/>
                    </a:lnTo>
                    <a:lnTo>
                      <a:pt x="144" y="156"/>
                    </a:lnTo>
                    <a:lnTo>
                      <a:pt x="162" y="162"/>
                    </a:lnTo>
                    <a:lnTo>
                      <a:pt x="192" y="120"/>
                    </a:lnTo>
                    <a:lnTo>
                      <a:pt x="216" y="138"/>
                    </a:lnTo>
                    <a:lnTo>
                      <a:pt x="234" y="198"/>
                    </a:lnTo>
                    <a:lnTo>
                      <a:pt x="234" y="222"/>
                    </a:lnTo>
                    <a:lnTo>
                      <a:pt x="228" y="234"/>
                    </a:lnTo>
                    <a:lnTo>
                      <a:pt x="228" y="222"/>
                    </a:lnTo>
                    <a:lnTo>
                      <a:pt x="222" y="228"/>
                    </a:lnTo>
                    <a:lnTo>
                      <a:pt x="192" y="300"/>
                    </a:lnTo>
                    <a:lnTo>
                      <a:pt x="138" y="312"/>
                    </a:lnTo>
                    <a:lnTo>
                      <a:pt x="114" y="312"/>
                    </a:lnTo>
                    <a:lnTo>
                      <a:pt x="114" y="318"/>
                    </a:lnTo>
                  </a:path>
                </a:pathLst>
              </a:custGeom>
              <a:noFill/>
              <a:ln w="9525">
                <a:solidFill>
                  <a:srgbClr val="000000"/>
                </a:solidFill>
                <a:prstDash val="solid"/>
                <a:round/>
                <a:headEnd/>
                <a:tailEnd/>
              </a:ln>
            </p:spPr>
            <p:txBody>
              <a:bodyPr/>
              <a:lstStyle/>
              <a:p>
                <a:endParaRPr lang="en-US"/>
              </a:p>
            </p:txBody>
          </p:sp>
          <p:sp>
            <p:nvSpPr>
              <p:cNvPr id="221625" name="Freeform 441"/>
              <p:cNvSpPr>
                <a:spLocks noChangeAspect="1"/>
              </p:cNvSpPr>
              <p:nvPr/>
            </p:nvSpPr>
            <p:spPr bwMode="auto">
              <a:xfrm>
                <a:off x="3219" y="1434"/>
                <a:ext cx="354" cy="180"/>
              </a:xfrm>
              <a:custGeom>
                <a:avLst/>
                <a:gdLst/>
                <a:ahLst/>
                <a:cxnLst>
                  <a:cxn ang="0">
                    <a:pos x="354" y="96"/>
                  </a:cxn>
                  <a:cxn ang="0">
                    <a:pos x="312" y="96"/>
                  </a:cxn>
                  <a:cxn ang="0">
                    <a:pos x="306" y="108"/>
                  </a:cxn>
                  <a:cxn ang="0">
                    <a:pos x="264" y="96"/>
                  </a:cxn>
                  <a:cxn ang="0">
                    <a:pos x="228" y="108"/>
                  </a:cxn>
                  <a:cxn ang="0">
                    <a:pos x="210" y="138"/>
                  </a:cxn>
                  <a:cxn ang="0">
                    <a:pos x="210" y="114"/>
                  </a:cxn>
                  <a:cxn ang="0">
                    <a:pos x="186" y="132"/>
                  </a:cxn>
                  <a:cxn ang="0">
                    <a:pos x="186" y="114"/>
                  </a:cxn>
                  <a:cxn ang="0">
                    <a:pos x="162" y="180"/>
                  </a:cxn>
                  <a:cxn ang="0">
                    <a:pos x="150" y="180"/>
                  </a:cxn>
                  <a:cxn ang="0">
                    <a:pos x="150" y="162"/>
                  </a:cxn>
                  <a:cxn ang="0">
                    <a:pos x="138" y="162"/>
                  </a:cxn>
                  <a:cxn ang="0">
                    <a:pos x="144" y="138"/>
                  </a:cxn>
                  <a:cxn ang="0">
                    <a:pos x="126" y="120"/>
                  </a:cxn>
                  <a:cxn ang="0">
                    <a:pos x="12" y="96"/>
                  </a:cxn>
                  <a:cxn ang="0">
                    <a:pos x="0" y="84"/>
                  </a:cxn>
                  <a:cxn ang="0">
                    <a:pos x="132" y="0"/>
                  </a:cxn>
                  <a:cxn ang="0">
                    <a:pos x="138" y="6"/>
                  </a:cxn>
                  <a:cxn ang="0">
                    <a:pos x="102" y="42"/>
                  </a:cxn>
                  <a:cxn ang="0">
                    <a:pos x="102" y="60"/>
                  </a:cxn>
                  <a:cxn ang="0">
                    <a:pos x="120" y="42"/>
                  </a:cxn>
                  <a:cxn ang="0">
                    <a:pos x="114" y="54"/>
                  </a:cxn>
                  <a:cxn ang="0">
                    <a:pos x="138" y="48"/>
                  </a:cxn>
                  <a:cxn ang="0">
                    <a:pos x="162" y="72"/>
                  </a:cxn>
                  <a:cxn ang="0">
                    <a:pos x="198" y="78"/>
                  </a:cxn>
                  <a:cxn ang="0">
                    <a:pos x="228" y="54"/>
                  </a:cxn>
                  <a:cxn ang="0">
                    <a:pos x="288" y="42"/>
                  </a:cxn>
                  <a:cxn ang="0">
                    <a:pos x="288" y="66"/>
                  </a:cxn>
                  <a:cxn ang="0">
                    <a:pos x="330" y="60"/>
                  </a:cxn>
                  <a:cxn ang="0">
                    <a:pos x="330" y="78"/>
                  </a:cxn>
                  <a:cxn ang="0">
                    <a:pos x="354" y="96"/>
                  </a:cxn>
                </a:cxnLst>
                <a:rect l="0" t="0" r="r" b="b"/>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close/>
                  </a:path>
                </a:pathLst>
              </a:custGeom>
              <a:solidFill>
                <a:srgbClr val="FF8C00"/>
              </a:solidFill>
              <a:ln w="9525">
                <a:solidFill>
                  <a:srgbClr val="FF8C00"/>
                </a:solidFill>
                <a:prstDash val="solid"/>
                <a:round/>
                <a:headEnd/>
                <a:tailEnd/>
              </a:ln>
            </p:spPr>
            <p:txBody>
              <a:bodyPr/>
              <a:lstStyle/>
              <a:p>
                <a:endParaRPr lang="en-US"/>
              </a:p>
            </p:txBody>
          </p:sp>
          <p:sp>
            <p:nvSpPr>
              <p:cNvPr id="221626" name="Freeform 442"/>
              <p:cNvSpPr>
                <a:spLocks noChangeAspect="1"/>
              </p:cNvSpPr>
              <p:nvPr/>
            </p:nvSpPr>
            <p:spPr bwMode="auto">
              <a:xfrm>
                <a:off x="3219" y="1434"/>
                <a:ext cx="354" cy="180"/>
              </a:xfrm>
              <a:custGeom>
                <a:avLst/>
                <a:gdLst/>
                <a:ahLst/>
                <a:cxnLst>
                  <a:cxn ang="0">
                    <a:pos x="354" y="96"/>
                  </a:cxn>
                  <a:cxn ang="0">
                    <a:pos x="312" y="96"/>
                  </a:cxn>
                  <a:cxn ang="0">
                    <a:pos x="306" y="108"/>
                  </a:cxn>
                  <a:cxn ang="0">
                    <a:pos x="264" y="96"/>
                  </a:cxn>
                  <a:cxn ang="0">
                    <a:pos x="228" y="108"/>
                  </a:cxn>
                  <a:cxn ang="0">
                    <a:pos x="210" y="138"/>
                  </a:cxn>
                  <a:cxn ang="0">
                    <a:pos x="210" y="114"/>
                  </a:cxn>
                  <a:cxn ang="0">
                    <a:pos x="186" y="132"/>
                  </a:cxn>
                  <a:cxn ang="0">
                    <a:pos x="186" y="114"/>
                  </a:cxn>
                  <a:cxn ang="0">
                    <a:pos x="162" y="180"/>
                  </a:cxn>
                  <a:cxn ang="0">
                    <a:pos x="150" y="180"/>
                  </a:cxn>
                  <a:cxn ang="0">
                    <a:pos x="150" y="162"/>
                  </a:cxn>
                  <a:cxn ang="0">
                    <a:pos x="138" y="162"/>
                  </a:cxn>
                  <a:cxn ang="0">
                    <a:pos x="144" y="138"/>
                  </a:cxn>
                  <a:cxn ang="0">
                    <a:pos x="126" y="120"/>
                  </a:cxn>
                  <a:cxn ang="0">
                    <a:pos x="12" y="96"/>
                  </a:cxn>
                  <a:cxn ang="0">
                    <a:pos x="0" y="84"/>
                  </a:cxn>
                  <a:cxn ang="0">
                    <a:pos x="132" y="0"/>
                  </a:cxn>
                  <a:cxn ang="0">
                    <a:pos x="138" y="6"/>
                  </a:cxn>
                  <a:cxn ang="0">
                    <a:pos x="102" y="42"/>
                  </a:cxn>
                  <a:cxn ang="0">
                    <a:pos x="102" y="60"/>
                  </a:cxn>
                  <a:cxn ang="0">
                    <a:pos x="120" y="42"/>
                  </a:cxn>
                  <a:cxn ang="0">
                    <a:pos x="114" y="54"/>
                  </a:cxn>
                  <a:cxn ang="0">
                    <a:pos x="138" y="48"/>
                  </a:cxn>
                  <a:cxn ang="0">
                    <a:pos x="162" y="72"/>
                  </a:cxn>
                  <a:cxn ang="0">
                    <a:pos x="198" y="78"/>
                  </a:cxn>
                  <a:cxn ang="0">
                    <a:pos x="228" y="54"/>
                  </a:cxn>
                  <a:cxn ang="0">
                    <a:pos x="288" y="42"/>
                  </a:cxn>
                  <a:cxn ang="0">
                    <a:pos x="288" y="66"/>
                  </a:cxn>
                  <a:cxn ang="0">
                    <a:pos x="330" y="60"/>
                  </a:cxn>
                  <a:cxn ang="0">
                    <a:pos x="330" y="78"/>
                  </a:cxn>
                  <a:cxn ang="0">
                    <a:pos x="354" y="96"/>
                  </a:cxn>
                  <a:cxn ang="0">
                    <a:pos x="354" y="102"/>
                  </a:cxn>
                </a:cxnLst>
                <a:rect l="0" t="0" r="r" b="b"/>
                <a:pathLst>
                  <a:path w="354" h="180">
                    <a:moveTo>
                      <a:pt x="354" y="96"/>
                    </a:moveTo>
                    <a:lnTo>
                      <a:pt x="312" y="96"/>
                    </a:lnTo>
                    <a:lnTo>
                      <a:pt x="306" y="108"/>
                    </a:lnTo>
                    <a:lnTo>
                      <a:pt x="264" y="96"/>
                    </a:lnTo>
                    <a:lnTo>
                      <a:pt x="228" y="108"/>
                    </a:lnTo>
                    <a:lnTo>
                      <a:pt x="210" y="138"/>
                    </a:lnTo>
                    <a:lnTo>
                      <a:pt x="210" y="114"/>
                    </a:lnTo>
                    <a:lnTo>
                      <a:pt x="186" y="132"/>
                    </a:lnTo>
                    <a:lnTo>
                      <a:pt x="186" y="114"/>
                    </a:lnTo>
                    <a:lnTo>
                      <a:pt x="162" y="180"/>
                    </a:lnTo>
                    <a:lnTo>
                      <a:pt x="150" y="180"/>
                    </a:lnTo>
                    <a:lnTo>
                      <a:pt x="150" y="162"/>
                    </a:lnTo>
                    <a:lnTo>
                      <a:pt x="138" y="162"/>
                    </a:lnTo>
                    <a:lnTo>
                      <a:pt x="144" y="138"/>
                    </a:lnTo>
                    <a:lnTo>
                      <a:pt x="126" y="120"/>
                    </a:lnTo>
                    <a:lnTo>
                      <a:pt x="12" y="96"/>
                    </a:lnTo>
                    <a:lnTo>
                      <a:pt x="0" y="84"/>
                    </a:lnTo>
                    <a:lnTo>
                      <a:pt x="132" y="0"/>
                    </a:lnTo>
                    <a:lnTo>
                      <a:pt x="138" y="6"/>
                    </a:lnTo>
                    <a:lnTo>
                      <a:pt x="102" y="42"/>
                    </a:lnTo>
                    <a:lnTo>
                      <a:pt x="102" y="60"/>
                    </a:lnTo>
                    <a:lnTo>
                      <a:pt x="120" y="42"/>
                    </a:lnTo>
                    <a:lnTo>
                      <a:pt x="114" y="54"/>
                    </a:lnTo>
                    <a:lnTo>
                      <a:pt x="138" y="48"/>
                    </a:lnTo>
                    <a:lnTo>
                      <a:pt x="162" y="72"/>
                    </a:lnTo>
                    <a:lnTo>
                      <a:pt x="198" y="78"/>
                    </a:lnTo>
                    <a:lnTo>
                      <a:pt x="228" y="54"/>
                    </a:lnTo>
                    <a:lnTo>
                      <a:pt x="288" y="42"/>
                    </a:lnTo>
                    <a:lnTo>
                      <a:pt x="288" y="66"/>
                    </a:lnTo>
                    <a:lnTo>
                      <a:pt x="330" y="60"/>
                    </a:lnTo>
                    <a:lnTo>
                      <a:pt x="330" y="78"/>
                    </a:lnTo>
                    <a:lnTo>
                      <a:pt x="354" y="96"/>
                    </a:lnTo>
                    <a:lnTo>
                      <a:pt x="354" y="102"/>
                    </a:lnTo>
                  </a:path>
                </a:pathLst>
              </a:custGeom>
              <a:noFill/>
              <a:ln w="9525">
                <a:solidFill>
                  <a:srgbClr val="000000"/>
                </a:solidFill>
                <a:prstDash val="solid"/>
                <a:round/>
                <a:headEnd/>
                <a:tailEnd/>
              </a:ln>
            </p:spPr>
            <p:txBody>
              <a:bodyPr/>
              <a:lstStyle/>
              <a:p>
                <a:endParaRPr lang="en-US"/>
              </a:p>
            </p:txBody>
          </p:sp>
          <p:sp>
            <p:nvSpPr>
              <p:cNvPr id="221627" name="Freeform 443"/>
              <p:cNvSpPr>
                <a:spLocks noChangeAspect="1"/>
              </p:cNvSpPr>
              <p:nvPr/>
            </p:nvSpPr>
            <p:spPr bwMode="auto">
              <a:xfrm>
                <a:off x="2853" y="1308"/>
                <a:ext cx="408" cy="450"/>
              </a:xfrm>
              <a:custGeom>
                <a:avLst/>
                <a:gdLst/>
                <a:ahLst/>
                <a:cxnLst>
                  <a:cxn ang="0">
                    <a:pos x="330" y="444"/>
                  </a:cxn>
                  <a:cxn ang="0">
                    <a:pos x="36" y="450"/>
                  </a:cxn>
                  <a:cxn ang="0">
                    <a:pos x="36" y="312"/>
                  </a:cxn>
                  <a:cxn ang="0">
                    <a:pos x="18" y="288"/>
                  </a:cxn>
                  <a:cxn ang="0">
                    <a:pos x="30" y="264"/>
                  </a:cxn>
                  <a:cxn ang="0">
                    <a:pos x="30" y="258"/>
                  </a:cxn>
                  <a:cxn ang="0">
                    <a:pos x="0" y="30"/>
                  </a:cxn>
                  <a:cxn ang="0">
                    <a:pos x="108" y="30"/>
                  </a:cxn>
                  <a:cxn ang="0">
                    <a:pos x="108" y="0"/>
                  </a:cxn>
                  <a:cxn ang="0">
                    <a:pos x="120" y="0"/>
                  </a:cxn>
                  <a:cxn ang="0">
                    <a:pos x="132" y="48"/>
                  </a:cxn>
                  <a:cxn ang="0">
                    <a:pos x="174" y="54"/>
                  </a:cxn>
                  <a:cxn ang="0">
                    <a:pos x="180" y="66"/>
                  </a:cxn>
                  <a:cxn ang="0">
                    <a:pos x="222" y="54"/>
                  </a:cxn>
                  <a:cxn ang="0">
                    <a:pos x="240" y="60"/>
                  </a:cxn>
                  <a:cxn ang="0">
                    <a:pos x="234" y="66"/>
                  </a:cxn>
                  <a:cxn ang="0">
                    <a:pos x="246" y="66"/>
                  </a:cxn>
                  <a:cxn ang="0">
                    <a:pos x="252" y="84"/>
                  </a:cxn>
                  <a:cxn ang="0">
                    <a:pos x="270" y="72"/>
                  </a:cxn>
                  <a:cxn ang="0">
                    <a:pos x="294" y="96"/>
                  </a:cxn>
                  <a:cxn ang="0">
                    <a:pos x="330" y="78"/>
                  </a:cxn>
                  <a:cxn ang="0">
                    <a:pos x="342" y="90"/>
                  </a:cxn>
                  <a:cxn ang="0">
                    <a:pos x="408" y="90"/>
                  </a:cxn>
                  <a:cxn ang="0">
                    <a:pos x="342" y="132"/>
                  </a:cxn>
                  <a:cxn ang="0">
                    <a:pos x="270" y="198"/>
                  </a:cxn>
                  <a:cxn ang="0">
                    <a:pos x="264" y="204"/>
                  </a:cxn>
                  <a:cxn ang="0">
                    <a:pos x="264" y="252"/>
                  </a:cxn>
                  <a:cxn ang="0">
                    <a:pos x="240" y="264"/>
                  </a:cxn>
                  <a:cxn ang="0">
                    <a:pos x="228" y="288"/>
                  </a:cxn>
                  <a:cxn ang="0">
                    <a:pos x="246" y="300"/>
                  </a:cxn>
                  <a:cxn ang="0">
                    <a:pos x="240" y="354"/>
                  </a:cxn>
                  <a:cxn ang="0">
                    <a:pos x="318" y="408"/>
                  </a:cxn>
                  <a:cxn ang="0">
                    <a:pos x="330" y="444"/>
                  </a:cxn>
                </a:cxnLst>
                <a:rect l="0" t="0" r="r" b="b"/>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close/>
                  </a:path>
                </a:pathLst>
              </a:custGeom>
              <a:solidFill>
                <a:srgbClr val="FFAA00"/>
              </a:solidFill>
              <a:ln w="9525">
                <a:solidFill>
                  <a:srgbClr val="FFAA00"/>
                </a:solidFill>
                <a:prstDash val="solid"/>
                <a:round/>
                <a:headEnd/>
                <a:tailEnd/>
              </a:ln>
            </p:spPr>
            <p:txBody>
              <a:bodyPr/>
              <a:lstStyle/>
              <a:p>
                <a:endParaRPr lang="en-US"/>
              </a:p>
            </p:txBody>
          </p:sp>
          <p:sp>
            <p:nvSpPr>
              <p:cNvPr id="221628" name="Freeform 444"/>
              <p:cNvSpPr>
                <a:spLocks noChangeAspect="1"/>
              </p:cNvSpPr>
              <p:nvPr/>
            </p:nvSpPr>
            <p:spPr bwMode="auto">
              <a:xfrm>
                <a:off x="2853" y="1308"/>
                <a:ext cx="408" cy="450"/>
              </a:xfrm>
              <a:custGeom>
                <a:avLst/>
                <a:gdLst/>
                <a:ahLst/>
                <a:cxnLst>
                  <a:cxn ang="0">
                    <a:pos x="330" y="444"/>
                  </a:cxn>
                  <a:cxn ang="0">
                    <a:pos x="36" y="450"/>
                  </a:cxn>
                  <a:cxn ang="0">
                    <a:pos x="36" y="312"/>
                  </a:cxn>
                  <a:cxn ang="0">
                    <a:pos x="18" y="288"/>
                  </a:cxn>
                  <a:cxn ang="0">
                    <a:pos x="30" y="264"/>
                  </a:cxn>
                  <a:cxn ang="0">
                    <a:pos x="30" y="258"/>
                  </a:cxn>
                  <a:cxn ang="0">
                    <a:pos x="0" y="30"/>
                  </a:cxn>
                  <a:cxn ang="0">
                    <a:pos x="108" y="30"/>
                  </a:cxn>
                  <a:cxn ang="0">
                    <a:pos x="108" y="0"/>
                  </a:cxn>
                  <a:cxn ang="0">
                    <a:pos x="120" y="0"/>
                  </a:cxn>
                  <a:cxn ang="0">
                    <a:pos x="132" y="48"/>
                  </a:cxn>
                  <a:cxn ang="0">
                    <a:pos x="174" y="54"/>
                  </a:cxn>
                  <a:cxn ang="0">
                    <a:pos x="180" y="66"/>
                  </a:cxn>
                  <a:cxn ang="0">
                    <a:pos x="222" y="54"/>
                  </a:cxn>
                  <a:cxn ang="0">
                    <a:pos x="240" y="60"/>
                  </a:cxn>
                  <a:cxn ang="0">
                    <a:pos x="234" y="66"/>
                  </a:cxn>
                  <a:cxn ang="0">
                    <a:pos x="246" y="66"/>
                  </a:cxn>
                  <a:cxn ang="0">
                    <a:pos x="252" y="84"/>
                  </a:cxn>
                  <a:cxn ang="0">
                    <a:pos x="270" y="72"/>
                  </a:cxn>
                  <a:cxn ang="0">
                    <a:pos x="294" y="96"/>
                  </a:cxn>
                  <a:cxn ang="0">
                    <a:pos x="330" y="78"/>
                  </a:cxn>
                  <a:cxn ang="0">
                    <a:pos x="342" y="90"/>
                  </a:cxn>
                  <a:cxn ang="0">
                    <a:pos x="408" y="90"/>
                  </a:cxn>
                  <a:cxn ang="0">
                    <a:pos x="342" y="132"/>
                  </a:cxn>
                  <a:cxn ang="0">
                    <a:pos x="270" y="198"/>
                  </a:cxn>
                  <a:cxn ang="0">
                    <a:pos x="264" y="204"/>
                  </a:cxn>
                  <a:cxn ang="0">
                    <a:pos x="264" y="252"/>
                  </a:cxn>
                  <a:cxn ang="0">
                    <a:pos x="240" y="264"/>
                  </a:cxn>
                  <a:cxn ang="0">
                    <a:pos x="228" y="288"/>
                  </a:cxn>
                  <a:cxn ang="0">
                    <a:pos x="246" y="300"/>
                  </a:cxn>
                  <a:cxn ang="0">
                    <a:pos x="240" y="354"/>
                  </a:cxn>
                  <a:cxn ang="0">
                    <a:pos x="318" y="408"/>
                  </a:cxn>
                  <a:cxn ang="0">
                    <a:pos x="330" y="444"/>
                  </a:cxn>
                  <a:cxn ang="0">
                    <a:pos x="330" y="450"/>
                  </a:cxn>
                </a:cxnLst>
                <a:rect l="0" t="0" r="r" b="b"/>
                <a:pathLst>
                  <a:path w="408" h="450">
                    <a:moveTo>
                      <a:pt x="330" y="444"/>
                    </a:moveTo>
                    <a:lnTo>
                      <a:pt x="36" y="450"/>
                    </a:lnTo>
                    <a:lnTo>
                      <a:pt x="36" y="312"/>
                    </a:lnTo>
                    <a:lnTo>
                      <a:pt x="18" y="288"/>
                    </a:lnTo>
                    <a:lnTo>
                      <a:pt x="30" y="264"/>
                    </a:lnTo>
                    <a:lnTo>
                      <a:pt x="30" y="258"/>
                    </a:lnTo>
                    <a:lnTo>
                      <a:pt x="0" y="30"/>
                    </a:lnTo>
                    <a:lnTo>
                      <a:pt x="108" y="30"/>
                    </a:lnTo>
                    <a:lnTo>
                      <a:pt x="108" y="0"/>
                    </a:lnTo>
                    <a:lnTo>
                      <a:pt x="120" y="0"/>
                    </a:lnTo>
                    <a:lnTo>
                      <a:pt x="132" y="48"/>
                    </a:lnTo>
                    <a:lnTo>
                      <a:pt x="174" y="54"/>
                    </a:lnTo>
                    <a:lnTo>
                      <a:pt x="180" y="66"/>
                    </a:lnTo>
                    <a:lnTo>
                      <a:pt x="222" y="54"/>
                    </a:lnTo>
                    <a:lnTo>
                      <a:pt x="240" y="60"/>
                    </a:lnTo>
                    <a:lnTo>
                      <a:pt x="234" y="66"/>
                    </a:lnTo>
                    <a:lnTo>
                      <a:pt x="246" y="66"/>
                    </a:lnTo>
                    <a:lnTo>
                      <a:pt x="252" y="84"/>
                    </a:lnTo>
                    <a:lnTo>
                      <a:pt x="270" y="72"/>
                    </a:lnTo>
                    <a:lnTo>
                      <a:pt x="294" y="96"/>
                    </a:lnTo>
                    <a:lnTo>
                      <a:pt x="330" y="78"/>
                    </a:lnTo>
                    <a:lnTo>
                      <a:pt x="342" y="90"/>
                    </a:lnTo>
                    <a:lnTo>
                      <a:pt x="408" y="90"/>
                    </a:lnTo>
                    <a:lnTo>
                      <a:pt x="342" y="132"/>
                    </a:lnTo>
                    <a:lnTo>
                      <a:pt x="270" y="198"/>
                    </a:lnTo>
                    <a:lnTo>
                      <a:pt x="264" y="204"/>
                    </a:lnTo>
                    <a:lnTo>
                      <a:pt x="264" y="252"/>
                    </a:lnTo>
                    <a:lnTo>
                      <a:pt x="240" y="264"/>
                    </a:lnTo>
                    <a:lnTo>
                      <a:pt x="228" y="288"/>
                    </a:lnTo>
                    <a:lnTo>
                      <a:pt x="246" y="300"/>
                    </a:lnTo>
                    <a:lnTo>
                      <a:pt x="240" y="354"/>
                    </a:lnTo>
                    <a:lnTo>
                      <a:pt x="318" y="408"/>
                    </a:lnTo>
                    <a:lnTo>
                      <a:pt x="330" y="444"/>
                    </a:lnTo>
                    <a:lnTo>
                      <a:pt x="330" y="450"/>
                    </a:lnTo>
                  </a:path>
                </a:pathLst>
              </a:custGeom>
              <a:noFill/>
              <a:ln w="9525">
                <a:solidFill>
                  <a:srgbClr val="000000"/>
                </a:solidFill>
                <a:prstDash val="solid"/>
                <a:round/>
                <a:headEnd/>
                <a:tailEnd/>
              </a:ln>
            </p:spPr>
            <p:txBody>
              <a:bodyPr/>
              <a:lstStyle/>
              <a:p>
                <a:endParaRPr lang="en-US"/>
              </a:p>
            </p:txBody>
          </p:sp>
          <p:sp>
            <p:nvSpPr>
              <p:cNvPr id="221629" name="Freeform 445"/>
              <p:cNvSpPr>
                <a:spLocks noChangeAspect="1"/>
              </p:cNvSpPr>
              <p:nvPr/>
            </p:nvSpPr>
            <p:spPr bwMode="auto">
              <a:xfrm>
                <a:off x="3207" y="2406"/>
                <a:ext cx="216" cy="378"/>
              </a:xfrm>
              <a:custGeom>
                <a:avLst/>
                <a:gdLst/>
                <a:ahLst/>
                <a:cxnLst>
                  <a:cxn ang="0">
                    <a:pos x="216" y="360"/>
                  </a:cxn>
                  <a:cxn ang="0">
                    <a:pos x="156" y="366"/>
                  </a:cxn>
                  <a:cxn ang="0">
                    <a:pos x="138" y="378"/>
                  </a:cxn>
                  <a:cxn ang="0">
                    <a:pos x="120" y="342"/>
                  </a:cxn>
                  <a:cxn ang="0">
                    <a:pos x="120" y="318"/>
                  </a:cxn>
                  <a:cxn ang="0">
                    <a:pos x="0" y="324"/>
                  </a:cxn>
                  <a:cxn ang="0">
                    <a:pos x="6" y="276"/>
                  </a:cxn>
                  <a:cxn ang="0">
                    <a:pos x="36" y="234"/>
                  </a:cxn>
                  <a:cxn ang="0">
                    <a:pos x="24" y="228"/>
                  </a:cxn>
                  <a:cxn ang="0">
                    <a:pos x="42" y="222"/>
                  </a:cxn>
                  <a:cxn ang="0">
                    <a:pos x="24" y="204"/>
                  </a:cxn>
                  <a:cxn ang="0">
                    <a:pos x="30" y="198"/>
                  </a:cxn>
                  <a:cxn ang="0">
                    <a:pos x="24" y="198"/>
                  </a:cxn>
                  <a:cxn ang="0">
                    <a:pos x="24" y="174"/>
                  </a:cxn>
                  <a:cxn ang="0">
                    <a:pos x="18" y="168"/>
                  </a:cxn>
                  <a:cxn ang="0">
                    <a:pos x="30" y="150"/>
                  </a:cxn>
                  <a:cxn ang="0">
                    <a:pos x="18" y="144"/>
                  </a:cxn>
                  <a:cxn ang="0">
                    <a:pos x="24" y="132"/>
                  </a:cxn>
                  <a:cxn ang="0">
                    <a:pos x="18" y="132"/>
                  </a:cxn>
                  <a:cxn ang="0">
                    <a:pos x="12" y="114"/>
                  </a:cxn>
                  <a:cxn ang="0">
                    <a:pos x="24" y="114"/>
                  </a:cxn>
                  <a:cxn ang="0">
                    <a:pos x="24" y="90"/>
                  </a:cxn>
                  <a:cxn ang="0">
                    <a:pos x="54" y="54"/>
                  </a:cxn>
                  <a:cxn ang="0">
                    <a:pos x="54" y="30"/>
                  </a:cxn>
                  <a:cxn ang="0">
                    <a:pos x="72" y="6"/>
                  </a:cxn>
                  <a:cxn ang="0">
                    <a:pos x="204" y="0"/>
                  </a:cxn>
                  <a:cxn ang="0">
                    <a:pos x="204" y="246"/>
                  </a:cxn>
                  <a:cxn ang="0">
                    <a:pos x="216" y="330"/>
                  </a:cxn>
                  <a:cxn ang="0">
                    <a:pos x="216" y="360"/>
                  </a:cxn>
                </a:cxnLst>
                <a:rect l="0" t="0" r="r" b="b"/>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close/>
                  </a:path>
                </a:pathLst>
              </a:custGeom>
              <a:solidFill>
                <a:srgbClr val="FF4500"/>
              </a:solidFill>
              <a:ln w="9525">
                <a:solidFill>
                  <a:srgbClr val="FF4500"/>
                </a:solidFill>
                <a:prstDash val="solid"/>
                <a:round/>
                <a:headEnd/>
                <a:tailEnd/>
              </a:ln>
            </p:spPr>
            <p:txBody>
              <a:bodyPr/>
              <a:lstStyle/>
              <a:p>
                <a:endParaRPr lang="en-US"/>
              </a:p>
            </p:txBody>
          </p:sp>
          <p:sp>
            <p:nvSpPr>
              <p:cNvPr id="221630" name="Freeform 446"/>
              <p:cNvSpPr>
                <a:spLocks noChangeAspect="1"/>
              </p:cNvSpPr>
              <p:nvPr/>
            </p:nvSpPr>
            <p:spPr bwMode="auto">
              <a:xfrm>
                <a:off x="3207" y="2406"/>
                <a:ext cx="216" cy="378"/>
              </a:xfrm>
              <a:custGeom>
                <a:avLst/>
                <a:gdLst/>
                <a:ahLst/>
                <a:cxnLst>
                  <a:cxn ang="0">
                    <a:pos x="216" y="360"/>
                  </a:cxn>
                  <a:cxn ang="0">
                    <a:pos x="156" y="366"/>
                  </a:cxn>
                  <a:cxn ang="0">
                    <a:pos x="138" y="378"/>
                  </a:cxn>
                  <a:cxn ang="0">
                    <a:pos x="120" y="342"/>
                  </a:cxn>
                  <a:cxn ang="0">
                    <a:pos x="120" y="318"/>
                  </a:cxn>
                  <a:cxn ang="0">
                    <a:pos x="0" y="324"/>
                  </a:cxn>
                  <a:cxn ang="0">
                    <a:pos x="6" y="276"/>
                  </a:cxn>
                  <a:cxn ang="0">
                    <a:pos x="36" y="234"/>
                  </a:cxn>
                  <a:cxn ang="0">
                    <a:pos x="24" y="228"/>
                  </a:cxn>
                  <a:cxn ang="0">
                    <a:pos x="42" y="222"/>
                  </a:cxn>
                  <a:cxn ang="0">
                    <a:pos x="24" y="204"/>
                  </a:cxn>
                  <a:cxn ang="0">
                    <a:pos x="30" y="198"/>
                  </a:cxn>
                  <a:cxn ang="0">
                    <a:pos x="24" y="198"/>
                  </a:cxn>
                  <a:cxn ang="0">
                    <a:pos x="24" y="174"/>
                  </a:cxn>
                  <a:cxn ang="0">
                    <a:pos x="18" y="168"/>
                  </a:cxn>
                  <a:cxn ang="0">
                    <a:pos x="30" y="150"/>
                  </a:cxn>
                  <a:cxn ang="0">
                    <a:pos x="18" y="144"/>
                  </a:cxn>
                  <a:cxn ang="0">
                    <a:pos x="24" y="132"/>
                  </a:cxn>
                  <a:cxn ang="0">
                    <a:pos x="18" y="132"/>
                  </a:cxn>
                  <a:cxn ang="0">
                    <a:pos x="12" y="114"/>
                  </a:cxn>
                  <a:cxn ang="0">
                    <a:pos x="24" y="114"/>
                  </a:cxn>
                  <a:cxn ang="0">
                    <a:pos x="24" y="90"/>
                  </a:cxn>
                  <a:cxn ang="0">
                    <a:pos x="54" y="54"/>
                  </a:cxn>
                  <a:cxn ang="0">
                    <a:pos x="54" y="30"/>
                  </a:cxn>
                  <a:cxn ang="0">
                    <a:pos x="72" y="6"/>
                  </a:cxn>
                  <a:cxn ang="0">
                    <a:pos x="204" y="0"/>
                  </a:cxn>
                  <a:cxn ang="0">
                    <a:pos x="204" y="246"/>
                  </a:cxn>
                  <a:cxn ang="0">
                    <a:pos x="216" y="330"/>
                  </a:cxn>
                  <a:cxn ang="0">
                    <a:pos x="216" y="360"/>
                  </a:cxn>
                  <a:cxn ang="0">
                    <a:pos x="216" y="366"/>
                  </a:cxn>
                </a:cxnLst>
                <a:rect l="0" t="0" r="r" b="b"/>
                <a:pathLst>
                  <a:path w="216" h="378">
                    <a:moveTo>
                      <a:pt x="216" y="360"/>
                    </a:moveTo>
                    <a:lnTo>
                      <a:pt x="156" y="366"/>
                    </a:lnTo>
                    <a:lnTo>
                      <a:pt x="138" y="378"/>
                    </a:lnTo>
                    <a:lnTo>
                      <a:pt x="120" y="342"/>
                    </a:lnTo>
                    <a:lnTo>
                      <a:pt x="120" y="318"/>
                    </a:lnTo>
                    <a:lnTo>
                      <a:pt x="0" y="324"/>
                    </a:lnTo>
                    <a:lnTo>
                      <a:pt x="6" y="276"/>
                    </a:lnTo>
                    <a:lnTo>
                      <a:pt x="36" y="234"/>
                    </a:lnTo>
                    <a:lnTo>
                      <a:pt x="24" y="228"/>
                    </a:lnTo>
                    <a:lnTo>
                      <a:pt x="42" y="222"/>
                    </a:lnTo>
                    <a:lnTo>
                      <a:pt x="24" y="204"/>
                    </a:lnTo>
                    <a:lnTo>
                      <a:pt x="30" y="198"/>
                    </a:lnTo>
                    <a:lnTo>
                      <a:pt x="24" y="198"/>
                    </a:lnTo>
                    <a:lnTo>
                      <a:pt x="24" y="174"/>
                    </a:lnTo>
                    <a:lnTo>
                      <a:pt x="18" y="168"/>
                    </a:lnTo>
                    <a:lnTo>
                      <a:pt x="30" y="150"/>
                    </a:lnTo>
                    <a:lnTo>
                      <a:pt x="18" y="144"/>
                    </a:lnTo>
                    <a:lnTo>
                      <a:pt x="24" y="132"/>
                    </a:lnTo>
                    <a:lnTo>
                      <a:pt x="18" y="132"/>
                    </a:lnTo>
                    <a:lnTo>
                      <a:pt x="12" y="114"/>
                    </a:lnTo>
                    <a:lnTo>
                      <a:pt x="24" y="114"/>
                    </a:lnTo>
                    <a:lnTo>
                      <a:pt x="24" y="90"/>
                    </a:lnTo>
                    <a:lnTo>
                      <a:pt x="54" y="54"/>
                    </a:lnTo>
                    <a:lnTo>
                      <a:pt x="54" y="30"/>
                    </a:lnTo>
                    <a:lnTo>
                      <a:pt x="72" y="6"/>
                    </a:lnTo>
                    <a:lnTo>
                      <a:pt x="204" y="0"/>
                    </a:lnTo>
                    <a:lnTo>
                      <a:pt x="204" y="246"/>
                    </a:lnTo>
                    <a:lnTo>
                      <a:pt x="216" y="330"/>
                    </a:lnTo>
                    <a:lnTo>
                      <a:pt x="216" y="360"/>
                    </a:lnTo>
                    <a:lnTo>
                      <a:pt x="216" y="366"/>
                    </a:lnTo>
                  </a:path>
                </a:pathLst>
              </a:custGeom>
              <a:noFill/>
              <a:ln w="9525">
                <a:solidFill>
                  <a:srgbClr val="000000"/>
                </a:solidFill>
                <a:prstDash val="solid"/>
                <a:round/>
                <a:headEnd/>
                <a:tailEnd/>
              </a:ln>
            </p:spPr>
            <p:txBody>
              <a:bodyPr/>
              <a:lstStyle/>
              <a:p>
                <a:endParaRPr lang="en-US"/>
              </a:p>
            </p:txBody>
          </p:sp>
          <p:sp>
            <p:nvSpPr>
              <p:cNvPr id="221631" name="Freeform 447"/>
              <p:cNvSpPr>
                <a:spLocks noChangeAspect="1"/>
              </p:cNvSpPr>
              <p:nvPr/>
            </p:nvSpPr>
            <p:spPr bwMode="auto">
              <a:xfrm>
                <a:off x="2931" y="1980"/>
                <a:ext cx="408" cy="354"/>
              </a:xfrm>
              <a:custGeom>
                <a:avLst/>
                <a:gdLst/>
                <a:ahLst/>
                <a:cxnLst>
                  <a:cxn ang="0">
                    <a:pos x="378" y="354"/>
                  </a:cxn>
                  <a:cxn ang="0">
                    <a:pos x="336" y="354"/>
                  </a:cxn>
                  <a:cxn ang="0">
                    <a:pos x="354" y="336"/>
                  </a:cxn>
                  <a:cxn ang="0">
                    <a:pos x="348" y="318"/>
                  </a:cxn>
                  <a:cxn ang="0">
                    <a:pos x="66" y="324"/>
                  </a:cxn>
                  <a:cxn ang="0">
                    <a:pos x="66" y="120"/>
                  </a:cxn>
                  <a:cxn ang="0">
                    <a:pos x="36" y="90"/>
                  </a:cxn>
                  <a:cxn ang="0">
                    <a:pos x="48" y="66"/>
                  </a:cxn>
                  <a:cxn ang="0">
                    <a:pos x="24" y="54"/>
                  </a:cxn>
                  <a:cxn ang="0">
                    <a:pos x="0" y="6"/>
                  </a:cxn>
                  <a:cxn ang="0">
                    <a:pos x="234" y="0"/>
                  </a:cxn>
                  <a:cxn ang="0">
                    <a:pos x="252" y="18"/>
                  </a:cxn>
                  <a:cxn ang="0">
                    <a:pos x="252" y="60"/>
                  </a:cxn>
                  <a:cxn ang="0">
                    <a:pos x="270" y="78"/>
                  </a:cxn>
                  <a:cxn ang="0">
                    <a:pos x="294" y="102"/>
                  </a:cxn>
                  <a:cxn ang="0">
                    <a:pos x="306" y="132"/>
                  </a:cxn>
                  <a:cxn ang="0">
                    <a:pos x="318" y="126"/>
                  </a:cxn>
                  <a:cxn ang="0">
                    <a:pos x="336" y="132"/>
                  </a:cxn>
                  <a:cxn ang="0">
                    <a:pos x="324" y="186"/>
                  </a:cxn>
                  <a:cxn ang="0">
                    <a:pos x="378" y="222"/>
                  </a:cxn>
                  <a:cxn ang="0">
                    <a:pos x="384" y="252"/>
                  </a:cxn>
                  <a:cxn ang="0">
                    <a:pos x="402" y="276"/>
                  </a:cxn>
                  <a:cxn ang="0">
                    <a:pos x="408" y="306"/>
                  </a:cxn>
                  <a:cxn ang="0">
                    <a:pos x="396" y="306"/>
                  </a:cxn>
                  <a:cxn ang="0">
                    <a:pos x="390" y="312"/>
                  </a:cxn>
                  <a:cxn ang="0">
                    <a:pos x="384" y="306"/>
                  </a:cxn>
                  <a:cxn ang="0">
                    <a:pos x="378" y="354"/>
                  </a:cxn>
                </a:cxnLst>
                <a:rect l="0" t="0" r="r" b="b"/>
                <a:pathLst>
                  <a:path w="408" h="354">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close/>
                  </a:path>
                </a:pathLst>
              </a:custGeom>
              <a:solidFill>
                <a:srgbClr val="FF8C00"/>
              </a:solidFill>
              <a:ln w="9525">
                <a:solidFill>
                  <a:srgbClr val="FF8C00"/>
                </a:solidFill>
                <a:prstDash val="solid"/>
                <a:round/>
                <a:headEnd/>
                <a:tailEnd/>
              </a:ln>
            </p:spPr>
            <p:txBody>
              <a:bodyPr/>
              <a:lstStyle/>
              <a:p>
                <a:endParaRPr lang="en-US"/>
              </a:p>
            </p:txBody>
          </p:sp>
          <p:sp>
            <p:nvSpPr>
              <p:cNvPr id="221632" name="Freeform 448"/>
              <p:cNvSpPr>
                <a:spLocks noChangeAspect="1"/>
              </p:cNvSpPr>
              <p:nvPr/>
            </p:nvSpPr>
            <p:spPr bwMode="auto">
              <a:xfrm>
                <a:off x="2931" y="1980"/>
                <a:ext cx="408" cy="360"/>
              </a:xfrm>
              <a:custGeom>
                <a:avLst/>
                <a:gdLst/>
                <a:ahLst/>
                <a:cxnLst>
                  <a:cxn ang="0">
                    <a:pos x="378" y="354"/>
                  </a:cxn>
                  <a:cxn ang="0">
                    <a:pos x="336" y="354"/>
                  </a:cxn>
                  <a:cxn ang="0">
                    <a:pos x="354" y="336"/>
                  </a:cxn>
                  <a:cxn ang="0">
                    <a:pos x="348" y="318"/>
                  </a:cxn>
                  <a:cxn ang="0">
                    <a:pos x="66" y="324"/>
                  </a:cxn>
                  <a:cxn ang="0">
                    <a:pos x="66" y="120"/>
                  </a:cxn>
                  <a:cxn ang="0">
                    <a:pos x="36" y="90"/>
                  </a:cxn>
                  <a:cxn ang="0">
                    <a:pos x="48" y="66"/>
                  </a:cxn>
                  <a:cxn ang="0">
                    <a:pos x="24" y="54"/>
                  </a:cxn>
                  <a:cxn ang="0">
                    <a:pos x="0" y="6"/>
                  </a:cxn>
                  <a:cxn ang="0">
                    <a:pos x="234" y="0"/>
                  </a:cxn>
                  <a:cxn ang="0">
                    <a:pos x="252" y="18"/>
                  </a:cxn>
                  <a:cxn ang="0">
                    <a:pos x="252" y="60"/>
                  </a:cxn>
                  <a:cxn ang="0">
                    <a:pos x="270" y="78"/>
                  </a:cxn>
                  <a:cxn ang="0">
                    <a:pos x="294" y="102"/>
                  </a:cxn>
                  <a:cxn ang="0">
                    <a:pos x="306" y="132"/>
                  </a:cxn>
                  <a:cxn ang="0">
                    <a:pos x="318" y="126"/>
                  </a:cxn>
                  <a:cxn ang="0">
                    <a:pos x="336" y="132"/>
                  </a:cxn>
                  <a:cxn ang="0">
                    <a:pos x="324" y="186"/>
                  </a:cxn>
                  <a:cxn ang="0">
                    <a:pos x="378" y="222"/>
                  </a:cxn>
                  <a:cxn ang="0">
                    <a:pos x="384" y="252"/>
                  </a:cxn>
                  <a:cxn ang="0">
                    <a:pos x="402" y="276"/>
                  </a:cxn>
                  <a:cxn ang="0">
                    <a:pos x="408" y="306"/>
                  </a:cxn>
                  <a:cxn ang="0">
                    <a:pos x="396" y="306"/>
                  </a:cxn>
                  <a:cxn ang="0">
                    <a:pos x="390" y="312"/>
                  </a:cxn>
                  <a:cxn ang="0">
                    <a:pos x="384" y="306"/>
                  </a:cxn>
                  <a:cxn ang="0">
                    <a:pos x="378" y="354"/>
                  </a:cxn>
                  <a:cxn ang="0">
                    <a:pos x="378" y="360"/>
                  </a:cxn>
                </a:cxnLst>
                <a:rect l="0" t="0" r="r" b="b"/>
                <a:pathLst>
                  <a:path w="408" h="360">
                    <a:moveTo>
                      <a:pt x="378" y="354"/>
                    </a:moveTo>
                    <a:lnTo>
                      <a:pt x="336" y="354"/>
                    </a:lnTo>
                    <a:lnTo>
                      <a:pt x="354" y="336"/>
                    </a:lnTo>
                    <a:lnTo>
                      <a:pt x="348" y="318"/>
                    </a:lnTo>
                    <a:lnTo>
                      <a:pt x="66" y="324"/>
                    </a:lnTo>
                    <a:lnTo>
                      <a:pt x="66" y="120"/>
                    </a:lnTo>
                    <a:lnTo>
                      <a:pt x="36" y="90"/>
                    </a:lnTo>
                    <a:lnTo>
                      <a:pt x="48" y="66"/>
                    </a:lnTo>
                    <a:lnTo>
                      <a:pt x="24" y="54"/>
                    </a:lnTo>
                    <a:lnTo>
                      <a:pt x="0" y="6"/>
                    </a:lnTo>
                    <a:lnTo>
                      <a:pt x="234" y="0"/>
                    </a:lnTo>
                    <a:lnTo>
                      <a:pt x="252" y="18"/>
                    </a:lnTo>
                    <a:lnTo>
                      <a:pt x="252" y="60"/>
                    </a:lnTo>
                    <a:lnTo>
                      <a:pt x="270" y="78"/>
                    </a:lnTo>
                    <a:lnTo>
                      <a:pt x="294" y="102"/>
                    </a:lnTo>
                    <a:lnTo>
                      <a:pt x="306" y="132"/>
                    </a:lnTo>
                    <a:lnTo>
                      <a:pt x="318" y="126"/>
                    </a:lnTo>
                    <a:lnTo>
                      <a:pt x="336" y="132"/>
                    </a:lnTo>
                    <a:lnTo>
                      <a:pt x="324" y="186"/>
                    </a:lnTo>
                    <a:lnTo>
                      <a:pt x="378" y="222"/>
                    </a:lnTo>
                    <a:lnTo>
                      <a:pt x="384" y="252"/>
                    </a:lnTo>
                    <a:lnTo>
                      <a:pt x="402" y="276"/>
                    </a:lnTo>
                    <a:lnTo>
                      <a:pt x="408" y="306"/>
                    </a:lnTo>
                    <a:lnTo>
                      <a:pt x="396" y="306"/>
                    </a:lnTo>
                    <a:lnTo>
                      <a:pt x="390" y="312"/>
                    </a:lnTo>
                    <a:lnTo>
                      <a:pt x="384" y="306"/>
                    </a:lnTo>
                    <a:lnTo>
                      <a:pt x="378" y="354"/>
                    </a:lnTo>
                    <a:lnTo>
                      <a:pt x="378" y="360"/>
                    </a:lnTo>
                  </a:path>
                </a:pathLst>
              </a:custGeom>
              <a:noFill/>
              <a:ln w="9525">
                <a:solidFill>
                  <a:srgbClr val="000000"/>
                </a:solidFill>
                <a:prstDash val="solid"/>
                <a:round/>
                <a:headEnd/>
                <a:tailEnd/>
              </a:ln>
            </p:spPr>
            <p:txBody>
              <a:bodyPr/>
              <a:lstStyle/>
              <a:p>
                <a:endParaRPr lang="en-US"/>
              </a:p>
            </p:txBody>
          </p:sp>
          <p:sp>
            <p:nvSpPr>
              <p:cNvPr id="221633" name="Freeform 449"/>
              <p:cNvSpPr>
                <a:spLocks noChangeAspect="1"/>
              </p:cNvSpPr>
              <p:nvPr/>
            </p:nvSpPr>
            <p:spPr bwMode="auto">
              <a:xfrm>
                <a:off x="1863" y="1224"/>
                <a:ext cx="636" cy="402"/>
              </a:xfrm>
              <a:custGeom>
                <a:avLst/>
                <a:gdLst/>
                <a:ahLst/>
                <a:cxnLst>
                  <a:cxn ang="0">
                    <a:pos x="612" y="330"/>
                  </a:cxn>
                  <a:cxn ang="0">
                    <a:pos x="606" y="402"/>
                  </a:cxn>
                  <a:cxn ang="0">
                    <a:pos x="222" y="354"/>
                  </a:cxn>
                  <a:cxn ang="0">
                    <a:pos x="216" y="390"/>
                  </a:cxn>
                  <a:cxn ang="0">
                    <a:pos x="204" y="366"/>
                  </a:cxn>
                  <a:cxn ang="0">
                    <a:pos x="192" y="384"/>
                  </a:cxn>
                  <a:cxn ang="0">
                    <a:pos x="150" y="372"/>
                  </a:cxn>
                  <a:cxn ang="0">
                    <a:pos x="144" y="384"/>
                  </a:cxn>
                  <a:cxn ang="0">
                    <a:pos x="126" y="378"/>
                  </a:cxn>
                  <a:cxn ang="0">
                    <a:pos x="114" y="384"/>
                  </a:cxn>
                  <a:cxn ang="0">
                    <a:pos x="108" y="354"/>
                  </a:cxn>
                  <a:cxn ang="0">
                    <a:pos x="90" y="342"/>
                  </a:cxn>
                  <a:cxn ang="0">
                    <a:pos x="84" y="282"/>
                  </a:cxn>
                  <a:cxn ang="0">
                    <a:pos x="72" y="270"/>
                  </a:cxn>
                  <a:cxn ang="0">
                    <a:pos x="54" y="288"/>
                  </a:cxn>
                  <a:cxn ang="0">
                    <a:pos x="42" y="276"/>
                  </a:cxn>
                  <a:cxn ang="0">
                    <a:pos x="72" y="198"/>
                  </a:cxn>
                  <a:cxn ang="0">
                    <a:pos x="48" y="186"/>
                  </a:cxn>
                  <a:cxn ang="0">
                    <a:pos x="24" y="138"/>
                  </a:cxn>
                  <a:cxn ang="0">
                    <a:pos x="6" y="120"/>
                  </a:cxn>
                  <a:cxn ang="0">
                    <a:pos x="12" y="108"/>
                  </a:cxn>
                  <a:cxn ang="0">
                    <a:pos x="0" y="78"/>
                  </a:cxn>
                  <a:cxn ang="0">
                    <a:pos x="18" y="0"/>
                  </a:cxn>
                  <a:cxn ang="0">
                    <a:pos x="342" y="60"/>
                  </a:cxn>
                  <a:cxn ang="0">
                    <a:pos x="636" y="96"/>
                  </a:cxn>
                  <a:cxn ang="0">
                    <a:pos x="618" y="300"/>
                  </a:cxn>
                  <a:cxn ang="0">
                    <a:pos x="612" y="330"/>
                  </a:cxn>
                </a:cxnLst>
                <a:rect l="0" t="0" r="r" b="b"/>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close/>
                  </a:path>
                </a:pathLst>
              </a:custGeom>
              <a:solidFill>
                <a:srgbClr val="FFAA00"/>
              </a:solidFill>
              <a:ln w="9525">
                <a:solidFill>
                  <a:srgbClr val="FFAA00"/>
                </a:solidFill>
                <a:prstDash val="solid"/>
                <a:round/>
                <a:headEnd/>
                <a:tailEnd/>
              </a:ln>
            </p:spPr>
            <p:txBody>
              <a:bodyPr/>
              <a:lstStyle/>
              <a:p>
                <a:endParaRPr lang="en-US"/>
              </a:p>
            </p:txBody>
          </p:sp>
          <p:sp>
            <p:nvSpPr>
              <p:cNvPr id="221634" name="Freeform 450"/>
              <p:cNvSpPr>
                <a:spLocks noChangeAspect="1"/>
              </p:cNvSpPr>
              <p:nvPr/>
            </p:nvSpPr>
            <p:spPr bwMode="auto">
              <a:xfrm>
                <a:off x="1863" y="1224"/>
                <a:ext cx="636" cy="402"/>
              </a:xfrm>
              <a:custGeom>
                <a:avLst/>
                <a:gdLst/>
                <a:ahLst/>
                <a:cxnLst>
                  <a:cxn ang="0">
                    <a:pos x="612" y="330"/>
                  </a:cxn>
                  <a:cxn ang="0">
                    <a:pos x="606" y="402"/>
                  </a:cxn>
                  <a:cxn ang="0">
                    <a:pos x="222" y="354"/>
                  </a:cxn>
                  <a:cxn ang="0">
                    <a:pos x="216" y="390"/>
                  </a:cxn>
                  <a:cxn ang="0">
                    <a:pos x="204" y="366"/>
                  </a:cxn>
                  <a:cxn ang="0">
                    <a:pos x="192" y="384"/>
                  </a:cxn>
                  <a:cxn ang="0">
                    <a:pos x="150" y="372"/>
                  </a:cxn>
                  <a:cxn ang="0">
                    <a:pos x="144" y="384"/>
                  </a:cxn>
                  <a:cxn ang="0">
                    <a:pos x="126" y="378"/>
                  </a:cxn>
                  <a:cxn ang="0">
                    <a:pos x="114" y="384"/>
                  </a:cxn>
                  <a:cxn ang="0">
                    <a:pos x="108" y="354"/>
                  </a:cxn>
                  <a:cxn ang="0">
                    <a:pos x="90" y="342"/>
                  </a:cxn>
                  <a:cxn ang="0">
                    <a:pos x="84" y="282"/>
                  </a:cxn>
                  <a:cxn ang="0">
                    <a:pos x="72" y="270"/>
                  </a:cxn>
                  <a:cxn ang="0">
                    <a:pos x="54" y="288"/>
                  </a:cxn>
                  <a:cxn ang="0">
                    <a:pos x="42" y="276"/>
                  </a:cxn>
                  <a:cxn ang="0">
                    <a:pos x="72" y="198"/>
                  </a:cxn>
                  <a:cxn ang="0">
                    <a:pos x="48" y="186"/>
                  </a:cxn>
                  <a:cxn ang="0">
                    <a:pos x="24" y="138"/>
                  </a:cxn>
                  <a:cxn ang="0">
                    <a:pos x="6" y="120"/>
                  </a:cxn>
                  <a:cxn ang="0">
                    <a:pos x="12" y="108"/>
                  </a:cxn>
                  <a:cxn ang="0">
                    <a:pos x="0" y="78"/>
                  </a:cxn>
                  <a:cxn ang="0">
                    <a:pos x="18" y="0"/>
                  </a:cxn>
                  <a:cxn ang="0">
                    <a:pos x="342" y="60"/>
                  </a:cxn>
                  <a:cxn ang="0">
                    <a:pos x="636" y="96"/>
                  </a:cxn>
                  <a:cxn ang="0">
                    <a:pos x="618" y="300"/>
                  </a:cxn>
                  <a:cxn ang="0">
                    <a:pos x="612" y="330"/>
                  </a:cxn>
                  <a:cxn ang="0">
                    <a:pos x="612" y="336"/>
                  </a:cxn>
                </a:cxnLst>
                <a:rect l="0" t="0" r="r" b="b"/>
                <a:pathLst>
                  <a:path w="636" h="402">
                    <a:moveTo>
                      <a:pt x="612" y="330"/>
                    </a:moveTo>
                    <a:lnTo>
                      <a:pt x="606" y="402"/>
                    </a:lnTo>
                    <a:lnTo>
                      <a:pt x="222" y="354"/>
                    </a:lnTo>
                    <a:lnTo>
                      <a:pt x="216" y="390"/>
                    </a:lnTo>
                    <a:lnTo>
                      <a:pt x="204" y="366"/>
                    </a:lnTo>
                    <a:lnTo>
                      <a:pt x="192" y="384"/>
                    </a:lnTo>
                    <a:lnTo>
                      <a:pt x="150" y="372"/>
                    </a:lnTo>
                    <a:lnTo>
                      <a:pt x="144" y="384"/>
                    </a:lnTo>
                    <a:lnTo>
                      <a:pt x="126" y="378"/>
                    </a:lnTo>
                    <a:lnTo>
                      <a:pt x="114" y="384"/>
                    </a:lnTo>
                    <a:lnTo>
                      <a:pt x="108" y="354"/>
                    </a:lnTo>
                    <a:lnTo>
                      <a:pt x="90" y="342"/>
                    </a:lnTo>
                    <a:lnTo>
                      <a:pt x="84" y="282"/>
                    </a:lnTo>
                    <a:lnTo>
                      <a:pt x="72" y="270"/>
                    </a:lnTo>
                    <a:lnTo>
                      <a:pt x="54" y="288"/>
                    </a:lnTo>
                    <a:lnTo>
                      <a:pt x="42" y="276"/>
                    </a:lnTo>
                    <a:lnTo>
                      <a:pt x="72" y="198"/>
                    </a:lnTo>
                    <a:lnTo>
                      <a:pt x="48" y="186"/>
                    </a:lnTo>
                    <a:lnTo>
                      <a:pt x="24" y="138"/>
                    </a:lnTo>
                    <a:lnTo>
                      <a:pt x="6" y="120"/>
                    </a:lnTo>
                    <a:lnTo>
                      <a:pt x="12" y="108"/>
                    </a:lnTo>
                    <a:lnTo>
                      <a:pt x="0" y="78"/>
                    </a:lnTo>
                    <a:lnTo>
                      <a:pt x="18" y="0"/>
                    </a:lnTo>
                    <a:lnTo>
                      <a:pt x="342" y="60"/>
                    </a:lnTo>
                    <a:lnTo>
                      <a:pt x="636" y="96"/>
                    </a:lnTo>
                    <a:lnTo>
                      <a:pt x="618" y="300"/>
                    </a:lnTo>
                    <a:lnTo>
                      <a:pt x="612" y="330"/>
                    </a:lnTo>
                    <a:lnTo>
                      <a:pt x="612" y="336"/>
                    </a:lnTo>
                  </a:path>
                </a:pathLst>
              </a:custGeom>
              <a:noFill/>
              <a:ln w="9525">
                <a:solidFill>
                  <a:srgbClr val="000000"/>
                </a:solidFill>
                <a:prstDash val="solid"/>
                <a:round/>
                <a:headEnd/>
                <a:tailEnd/>
              </a:ln>
            </p:spPr>
            <p:txBody>
              <a:bodyPr/>
              <a:lstStyle/>
              <a:p>
                <a:endParaRPr lang="en-US"/>
              </a:p>
            </p:txBody>
          </p:sp>
          <p:sp>
            <p:nvSpPr>
              <p:cNvPr id="221635" name="Freeform 451"/>
              <p:cNvSpPr>
                <a:spLocks noChangeAspect="1"/>
              </p:cNvSpPr>
              <p:nvPr/>
            </p:nvSpPr>
            <p:spPr bwMode="auto">
              <a:xfrm>
                <a:off x="2445" y="1782"/>
                <a:ext cx="510" cy="252"/>
              </a:xfrm>
              <a:custGeom>
                <a:avLst/>
                <a:gdLst/>
                <a:ahLst/>
                <a:cxnLst>
                  <a:cxn ang="0">
                    <a:pos x="444" y="60"/>
                  </a:cxn>
                  <a:cxn ang="0">
                    <a:pos x="474" y="150"/>
                  </a:cxn>
                  <a:cxn ang="0">
                    <a:pos x="486" y="204"/>
                  </a:cxn>
                  <a:cxn ang="0">
                    <a:pos x="510" y="252"/>
                  </a:cxn>
                  <a:cxn ang="0">
                    <a:pos x="108" y="240"/>
                  </a:cxn>
                  <a:cxn ang="0">
                    <a:pos x="108" y="210"/>
                  </a:cxn>
                  <a:cxn ang="0">
                    <a:pos x="114" y="162"/>
                  </a:cxn>
                  <a:cxn ang="0">
                    <a:pos x="0" y="150"/>
                  </a:cxn>
                  <a:cxn ang="0">
                    <a:pos x="12" y="0"/>
                  </a:cxn>
                  <a:cxn ang="0">
                    <a:pos x="324" y="18"/>
                  </a:cxn>
                  <a:cxn ang="0">
                    <a:pos x="354" y="36"/>
                  </a:cxn>
                  <a:cxn ang="0">
                    <a:pos x="396" y="30"/>
                  </a:cxn>
                  <a:cxn ang="0">
                    <a:pos x="444" y="60"/>
                  </a:cxn>
                </a:cxnLst>
                <a:rect l="0" t="0" r="r" b="b"/>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close/>
                  </a:path>
                </a:pathLst>
              </a:custGeom>
              <a:solidFill>
                <a:srgbClr val="FFAA00"/>
              </a:solidFill>
              <a:ln w="9525">
                <a:solidFill>
                  <a:srgbClr val="FFAA00"/>
                </a:solidFill>
                <a:prstDash val="solid"/>
                <a:round/>
                <a:headEnd/>
                <a:tailEnd/>
              </a:ln>
            </p:spPr>
            <p:txBody>
              <a:bodyPr/>
              <a:lstStyle/>
              <a:p>
                <a:endParaRPr lang="en-US"/>
              </a:p>
            </p:txBody>
          </p:sp>
          <p:sp>
            <p:nvSpPr>
              <p:cNvPr id="221636" name="Freeform 452"/>
              <p:cNvSpPr>
                <a:spLocks noChangeAspect="1"/>
              </p:cNvSpPr>
              <p:nvPr/>
            </p:nvSpPr>
            <p:spPr bwMode="auto">
              <a:xfrm>
                <a:off x="2445" y="1782"/>
                <a:ext cx="510" cy="252"/>
              </a:xfrm>
              <a:custGeom>
                <a:avLst/>
                <a:gdLst/>
                <a:ahLst/>
                <a:cxnLst>
                  <a:cxn ang="0">
                    <a:pos x="444" y="60"/>
                  </a:cxn>
                  <a:cxn ang="0">
                    <a:pos x="474" y="150"/>
                  </a:cxn>
                  <a:cxn ang="0">
                    <a:pos x="486" y="204"/>
                  </a:cxn>
                  <a:cxn ang="0">
                    <a:pos x="510" y="252"/>
                  </a:cxn>
                  <a:cxn ang="0">
                    <a:pos x="108" y="240"/>
                  </a:cxn>
                  <a:cxn ang="0">
                    <a:pos x="108" y="210"/>
                  </a:cxn>
                  <a:cxn ang="0">
                    <a:pos x="114" y="162"/>
                  </a:cxn>
                  <a:cxn ang="0">
                    <a:pos x="0" y="150"/>
                  </a:cxn>
                  <a:cxn ang="0">
                    <a:pos x="12" y="0"/>
                  </a:cxn>
                  <a:cxn ang="0">
                    <a:pos x="324" y="18"/>
                  </a:cxn>
                  <a:cxn ang="0">
                    <a:pos x="354" y="36"/>
                  </a:cxn>
                  <a:cxn ang="0">
                    <a:pos x="396" y="30"/>
                  </a:cxn>
                  <a:cxn ang="0">
                    <a:pos x="444" y="60"/>
                  </a:cxn>
                  <a:cxn ang="0">
                    <a:pos x="444" y="66"/>
                  </a:cxn>
                </a:cxnLst>
                <a:rect l="0" t="0" r="r" b="b"/>
                <a:pathLst>
                  <a:path w="510" h="252">
                    <a:moveTo>
                      <a:pt x="444" y="60"/>
                    </a:moveTo>
                    <a:lnTo>
                      <a:pt x="474" y="150"/>
                    </a:lnTo>
                    <a:lnTo>
                      <a:pt x="486" y="204"/>
                    </a:lnTo>
                    <a:lnTo>
                      <a:pt x="510" y="252"/>
                    </a:lnTo>
                    <a:lnTo>
                      <a:pt x="108" y="240"/>
                    </a:lnTo>
                    <a:lnTo>
                      <a:pt x="108" y="210"/>
                    </a:lnTo>
                    <a:lnTo>
                      <a:pt x="114" y="162"/>
                    </a:lnTo>
                    <a:lnTo>
                      <a:pt x="0" y="150"/>
                    </a:lnTo>
                    <a:lnTo>
                      <a:pt x="12" y="0"/>
                    </a:lnTo>
                    <a:lnTo>
                      <a:pt x="324" y="18"/>
                    </a:lnTo>
                    <a:lnTo>
                      <a:pt x="354" y="36"/>
                    </a:lnTo>
                    <a:lnTo>
                      <a:pt x="396" y="30"/>
                    </a:lnTo>
                    <a:lnTo>
                      <a:pt x="444" y="60"/>
                    </a:lnTo>
                    <a:lnTo>
                      <a:pt x="444" y="66"/>
                    </a:lnTo>
                  </a:path>
                </a:pathLst>
              </a:custGeom>
              <a:noFill/>
              <a:ln w="9525">
                <a:solidFill>
                  <a:srgbClr val="000000"/>
                </a:solidFill>
                <a:prstDash val="solid"/>
                <a:round/>
                <a:headEnd/>
                <a:tailEnd/>
              </a:ln>
            </p:spPr>
            <p:txBody>
              <a:bodyPr/>
              <a:lstStyle/>
              <a:p>
                <a:endParaRPr lang="en-US"/>
              </a:p>
            </p:txBody>
          </p:sp>
          <p:sp>
            <p:nvSpPr>
              <p:cNvPr id="221637" name="Freeform 453"/>
              <p:cNvSpPr>
                <a:spLocks noChangeAspect="1"/>
              </p:cNvSpPr>
              <p:nvPr/>
            </p:nvSpPr>
            <p:spPr bwMode="auto">
              <a:xfrm>
                <a:off x="1485" y="1698"/>
                <a:ext cx="396" cy="606"/>
              </a:xfrm>
              <a:custGeom>
                <a:avLst/>
                <a:gdLst/>
                <a:ahLst/>
                <a:cxnLst>
                  <a:cxn ang="0">
                    <a:pos x="252" y="606"/>
                  </a:cxn>
                  <a:cxn ang="0">
                    <a:pos x="0" y="234"/>
                  </a:cxn>
                  <a:cxn ang="0">
                    <a:pos x="60" y="0"/>
                  </a:cxn>
                  <a:cxn ang="0">
                    <a:pos x="96" y="12"/>
                  </a:cxn>
                  <a:cxn ang="0">
                    <a:pos x="228" y="42"/>
                  </a:cxn>
                  <a:cxn ang="0">
                    <a:pos x="396" y="78"/>
                  </a:cxn>
                  <a:cxn ang="0">
                    <a:pos x="318" y="462"/>
                  </a:cxn>
                  <a:cxn ang="0">
                    <a:pos x="300" y="534"/>
                  </a:cxn>
                  <a:cxn ang="0">
                    <a:pos x="276" y="522"/>
                  </a:cxn>
                  <a:cxn ang="0">
                    <a:pos x="264" y="528"/>
                  </a:cxn>
                  <a:cxn ang="0">
                    <a:pos x="252" y="600"/>
                  </a:cxn>
                  <a:cxn ang="0">
                    <a:pos x="252" y="606"/>
                  </a:cxn>
                </a:cxnLst>
                <a:rect l="0" t="0" r="r" b="b"/>
                <a:pathLst>
                  <a:path w="396" h="606">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close/>
                  </a:path>
                </a:pathLst>
              </a:custGeom>
              <a:solidFill>
                <a:srgbClr val="FF8C00"/>
              </a:solidFill>
              <a:ln w="9525">
                <a:solidFill>
                  <a:srgbClr val="FF8C00"/>
                </a:solidFill>
                <a:prstDash val="solid"/>
                <a:round/>
                <a:headEnd/>
                <a:tailEnd/>
              </a:ln>
            </p:spPr>
            <p:txBody>
              <a:bodyPr/>
              <a:lstStyle/>
              <a:p>
                <a:endParaRPr lang="en-US"/>
              </a:p>
            </p:txBody>
          </p:sp>
          <p:sp>
            <p:nvSpPr>
              <p:cNvPr id="221638" name="Freeform 454"/>
              <p:cNvSpPr>
                <a:spLocks noChangeAspect="1"/>
              </p:cNvSpPr>
              <p:nvPr/>
            </p:nvSpPr>
            <p:spPr bwMode="auto">
              <a:xfrm>
                <a:off x="1485" y="1698"/>
                <a:ext cx="396" cy="612"/>
              </a:xfrm>
              <a:custGeom>
                <a:avLst/>
                <a:gdLst/>
                <a:ahLst/>
                <a:cxnLst>
                  <a:cxn ang="0">
                    <a:pos x="252" y="606"/>
                  </a:cxn>
                  <a:cxn ang="0">
                    <a:pos x="0" y="234"/>
                  </a:cxn>
                  <a:cxn ang="0">
                    <a:pos x="60" y="0"/>
                  </a:cxn>
                  <a:cxn ang="0">
                    <a:pos x="96" y="12"/>
                  </a:cxn>
                  <a:cxn ang="0">
                    <a:pos x="228" y="42"/>
                  </a:cxn>
                  <a:cxn ang="0">
                    <a:pos x="396" y="78"/>
                  </a:cxn>
                  <a:cxn ang="0">
                    <a:pos x="318" y="462"/>
                  </a:cxn>
                  <a:cxn ang="0">
                    <a:pos x="300" y="534"/>
                  </a:cxn>
                  <a:cxn ang="0">
                    <a:pos x="276" y="522"/>
                  </a:cxn>
                  <a:cxn ang="0">
                    <a:pos x="264" y="528"/>
                  </a:cxn>
                  <a:cxn ang="0">
                    <a:pos x="252" y="600"/>
                  </a:cxn>
                  <a:cxn ang="0">
                    <a:pos x="252" y="606"/>
                  </a:cxn>
                  <a:cxn ang="0">
                    <a:pos x="252" y="612"/>
                  </a:cxn>
                </a:cxnLst>
                <a:rect l="0" t="0" r="r" b="b"/>
                <a:pathLst>
                  <a:path w="396" h="612">
                    <a:moveTo>
                      <a:pt x="252" y="606"/>
                    </a:moveTo>
                    <a:lnTo>
                      <a:pt x="0" y="234"/>
                    </a:lnTo>
                    <a:lnTo>
                      <a:pt x="60" y="0"/>
                    </a:lnTo>
                    <a:lnTo>
                      <a:pt x="96" y="12"/>
                    </a:lnTo>
                    <a:lnTo>
                      <a:pt x="228" y="42"/>
                    </a:lnTo>
                    <a:lnTo>
                      <a:pt x="396" y="78"/>
                    </a:lnTo>
                    <a:lnTo>
                      <a:pt x="318" y="462"/>
                    </a:lnTo>
                    <a:lnTo>
                      <a:pt x="300" y="534"/>
                    </a:lnTo>
                    <a:lnTo>
                      <a:pt x="276" y="522"/>
                    </a:lnTo>
                    <a:lnTo>
                      <a:pt x="264" y="528"/>
                    </a:lnTo>
                    <a:lnTo>
                      <a:pt x="252" y="600"/>
                    </a:lnTo>
                    <a:lnTo>
                      <a:pt x="252" y="606"/>
                    </a:lnTo>
                    <a:lnTo>
                      <a:pt x="252" y="612"/>
                    </a:lnTo>
                  </a:path>
                </a:pathLst>
              </a:custGeom>
              <a:noFill/>
              <a:ln w="9525">
                <a:solidFill>
                  <a:srgbClr val="000000"/>
                </a:solidFill>
                <a:prstDash val="solid"/>
                <a:round/>
                <a:headEnd/>
                <a:tailEnd/>
              </a:ln>
            </p:spPr>
            <p:txBody>
              <a:bodyPr/>
              <a:lstStyle/>
              <a:p>
                <a:endParaRPr lang="en-US"/>
              </a:p>
            </p:txBody>
          </p:sp>
          <p:sp>
            <p:nvSpPr>
              <p:cNvPr id="221639" name="Freeform 455"/>
              <p:cNvSpPr>
                <a:spLocks noChangeAspect="1"/>
              </p:cNvSpPr>
              <p:nvPr/>
            </p:nvSpPr>
            <p:spPr bwMode="auto">
              <a:xfrm>
                <a:off x="4233" y="1446"/>
                <a:ext cx="102" cy="210"/>
              </a:xfrm>
              <a:custGeom>
                <a:avLst/>
                <a:gdLst/>
                <a:ahLst/>
                <a:cxnLst>
                  <a:cxn ang="0">
                    <a:pos x="102" y="162"/>
                  </a:cxn>
                  <a:cxn ang="0">
                    <a:pos x="102" y="180"/>
                  </a:cxn>
                  <a:cxn ang="0">
                    <a:pos x="78" y="198"/>
                  </a:cxn>
                  <a:cxn ang="0">
                    <a:pos x="12" y="210"/>
                  </a:cxn>
                  <a:cxn ang="0">
                    <a:pos x="0" y="144"/>
                  </a:cxn>
                  <a:cxn ang="0">
                    <a:pos x="6" y="90"/>
                  </a:cxn>
                  <a:cxn ang="0">
                    <a:pos x="24" y="66"/>
                  </a:cxn>
                  <a:cxn ang="0">
                    <a:pos x="18" y="24"/>
                  </a:cxn>
                  <a:cxn ang="0">
                    <a:pos x="18" y="6"/>
                  </a:cxn>
                  <a:cxn ang="0">
                    <a:pos x="36" y="0"/>
                  </a:cxn>
                  <a:cxn ang="0">
                    <a:pos x="78" y="138"/>
                  </a:cxn>
                  <a:cxn ang="0">
                    <a:pos x="96" y="162"/>
                  </a:cxn>
                  <a:cxn ang="0">
                    <a:pos x="102" y="162"/>
                  </a:cxn>
                </a:cxnLst>
                <a:rect l="0" t="0" r="r" b="b"/>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close/>
                  </a:path>
                </a:pathLst>
              </a:custGeom>
              <a:solidFill>
                <a:srgbClr val="FFAA00"/>
              </a:solidFill>
              <a:ln w="9525">
                <a:solidFill>
                  <a:srgbClr val="FFAA00"/>
                </a:solidFill>
                <a:prstDash val="solid"/>
                <a:round/>
                <a:headEnd/>
                <a:tailEnd/>
              </a:ln>
            </p:spPr>
            <p:txBody>
              <a:bodyPr/>
              <a:lstStyle/>
              <a:p>
                <a:endParaRPr lang="en-US"/>
              </a:p>
            </p:txBody>
          </p:sp>
          <p:sp>
            <p:nvSpPr>
              <p:cNvPr id="221640" name="Freeform 456"/>
              <p:cNvSpPr>
                <a:spLocks noChangeAspect="1"/>
              </p:cNvSpPr>
              <p:nvPr/>
            </p:nvSpPr>
            <p:spPr bwMode="auto">
              <a:xfrm>
                <a:off x="4233" y="1446"/>
                <a:ext cx="102" cy="210"/>
              </a:xfrm>
              <a:custGeom>
                <a:avLst/>
                <a:gdLst/>
                <a:ahLst/>
                <a:cxnLst>
                  <a:cxn ang="0">
                    <a:pos x="102" y="162"/>
                  </a:cxn>
                  <a:cxn ang="0">
                    <a:pos x="102" y="180"/>
                  </a:cxn>
                  <a:cxn ang="0">
                    <a:pos x="78" y="198"/>
                  </a:cxn>
                  <a:cxn ang="0">
                    <a:pos x="12" y="210"/>
                  </a:cxn>
                  <a:cxn ang="0">
                    <a:pos x="0" y="144"/>
                  </a:cxn>
                  <a:cxn ang="0">
                    <a:pos x="6" y="90"/>
                  </a:cxn>
                  <a:cxn ang="0">
                    <a:pos x="24" y="66"/>
                  </a:cxn>
                  <a:cxn ang="0">
                    <a:pos x="18" y="24"/>
                  </a:cxn>
                  <a:cxn ang="0">
                    <a:pos x="18" y="6"/>
                  </a:cxn>
                  <a:cxn ang="0">
                    <a:pos x="36" y="0"/>
                  </a:cxn>
                  <a:cxn ang="0">
                    <a:pos x="78" y="138"/>
                  </a:cxn>
                  <a:cxn ang="0">
                    <a:pos x="96" y="162"/>
                  </a:cxn>
                  <a:cxn ang="0">
                    <a:pos x="102" y="162"/>
                  </a:cxn>
                  <a:cxn ang="0">
                    <a:pos x="102" y="168"/>
                  </a:cxn>
                </a:cxnLst>
                <a:rect l="0" t="0" r="r" b="b"/>
                <a:pathLst>
                  <a:path w="102" h="210">
                    <a:moveTo>
                      <a:pt x="102" y="162"/>
                    </a:moveTo>
                    <a:lnTo>
                      <a:pt x="102" y="180"/>
                    </a:lnTo>
                    <a:lnTo>
                      <a:pt x="78" y="198"/>
                    </a:lnTo>
                    <a:lnTo>
                      <a:pt x="12" y="210"/>
                    </a:lnTo>
                    <a:lnTo>
                      <a:pt x="0" y="144"/>
                    </a:lnTo>
                    <a:lnTo>
                      <a:pt x="6" y="90"/>
                    </a:lnTo>
                    <a:lnTo>
                      <a:pt x="24" y="66"/>
                    </a:lnTo>
                    <a:lnTo>
                      <a:pt x="18" y="24"/>
                    </a:lnTo>
                    <a:lnTo>
                      <a:pt x="18" y="6"/>
                    </a:lnTo>
                    <a:lnTo>
                      <a:pt x="36" y="0"/>
                    </a:lnTo>
                    <a:lnTo>
                      <a:pt x="78" y="138"/>
                    </a:lnTo>
                    <a:lnTo>
                      <a:pt x="96" y="162"/>
                    </a:lnTo>
                    <a:lnTo>
                      <a:pt x="102" y="162"/>
                    </a:lnTo>
                    <a:lnTo>
                      <a:pt x="102" y="168"/>
                    </a:lnTo>
                  </a:path>
                </a:pathLst>
              </a:custGeom>
              <a:noFill/>
              <a:ln w="9525">
                <a:solidFill>
                  <a:srgbClr val="000000"/>
                </a:solidFill>
                <a:prstDash val="solid"/>
                <a:round/>
                <a:headEnd/>
                <a:tailEnd/>
              </a:ln>
            </p:spPr>
            <p:txBody>
              <a:bodyPr/>
              <a:lstStyle/>
              <a:p>
                <a:endParaRPr lang="en-US"/>
              </a:p>
            </p:txBody>
          </p:sp>
          <p:sp>
            <p:nvSpPr>
              <p:cNvPr id="221641" name="Freeform 457"/>
              <p:cNvSpPr>
                <a:spLocks noChangeAspect="1"/>
              </p:cNvSpPr>
              <p:nvPr/>
            </p:nvSpPr>
            <p:spPr bwMode="auto">
              <a:xfrm>
                <a:off x="4125" y="1794"/>
                <a:ext cx="84" cy="186"/>
              </a:xfrm>
              <a:custGeom>
                <a:avLst/>
                <a:gdLst/>
                <a:ahLst/>
                <a:cxnLst>
                  <a:cxn ang="0">
                    <a:pos x="72" y="24"/>
                  </a:cxn>
                  <a:cxn ang="0">
                    <a:pos x="60" y="54"/>
                  </a:cxn>
                  <a:cxn ang="0">
                    <a:pos x="78" y="60"/>
                  </a:cxn>
                  <a:cxn ang="0">
                    <a:pos x="84" y="108"/>
                  </a:cxn>
                  <a:cxn ang="0">
                    <a:pos x="78" y="90"/>
                  </a:cxn>
                  <a:cxn ang="0">
                    <a:pos x="78" y="114"/>
                  </a:cxn>
                  <a:cxn ang="0">
                    <a:pos x="54" y="180"/>
                  </a:cxn>
                  <a:cxn ang="0">
                    <a:pos x="48" y="186"/>
                  </a:cxn>
                  <a:cxn ang="0">
                    <a:pos x="48" y="168"/>
                  </a:cxn>
                  <a:cxn ang="0">
                    <a:pos x="6" y="156"/>
                  </a:cxn>
                  <a:cxn ang="0">
                    <a:pos x="0" y="138"/>
                  </a:cxn>
                  <a:cxn ang="0">
                    <a:pos x="6" y="126"/>
                  </a:cxn>
                  <a:cxn ang="0">
                    <a:pos x="36" y="90"/>
                  </a:cxn>
                  <a:cxn ang="0">
                    <a:pos x="6" y="60"/>
                  </a:cxn>
                  <a:cxn ang="0">
                    <a:pos x="0" y="30"/>
                  </a:cxn>
                  <a:cxn ang="0">
                    <a:pos x="18" y="0"/>
                  </a:cxn>
                  <a:cxn ang="0">
                    <a:pos x="72" y="24"/>
                  </a:cxn>
                </a:cxnLst>
                <a:rect l="0" t="0" r="r" b="b"/>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close/>
                  </a:path>
                </a:pathLst>
              </a:custGeom>
              <a:solidFill>
                <a:srgbClr val="FFAA00"/>
              </a:solidFill>
              <a:ln w="9525">
                <a:solidFill>
                  <a:srgbClr val="FFAA00"/>
                </a:solidFill>
                <a:prstDash val="solid"/>
                <a:round/>
                <a:headEnd/>
                <a:tailEnd/>
              </a:ln>
            </p:spPr>
            <p:txBody>
              <a:bodyPr/>
              <a:lstStyle/>
              <a:p>
                <a:endParaRPr lang="en-US"/>
              </a:p>
            </p:txBody>
          </p:sp>
          <p:sp>
            <p:nvSpPr>
              <p:cNvPr id="221642" name="Freeform 458"/>
              <p:cNvSpPr>
                <a:spLocks noChangeAspect="1"/>
              </p:cNvSpPr>
              <p:nvPr/>
            </p:nvSpPr>
            <p:spPr bwMode="auto">
              <a:xfrm>
                <a:off x="4125" y="1794"/>
                <a:ext cx="84" cy="186"/>
              </a:xfrm>
              <a:custGeom>
                <a:avLst/>
                <a:gdLst/>
                <a:ahLst/>
                <a:cxnLst>
                  <a:cxn ang="0">
                    <a:pos x="72" y="24"/>
                  </a:cxn>
                  <a:cxn ang="0">
                    <a:pos x="60" y="54"/>
                  </a:cxn>
                  <a:cxn ang="0">
                    <a:pos x="78" y="60"/>
                  </a:cxn>
                  <a:cxn ang="0">
                    <a:pos x="84" y="108"/>
                  </a:cxn>
                  <a:cxn ang="0">
                    <a:pos x="78" y="90"/>
                  </a:cxn>
                  <a:cxn ang="0">
                    <a:pos x="78" y="114"/>
                  </a:cxn>
                  <a:cxn ang="0">
                    <a:pos x="54" y="180"/>
                  </a:cxn>
                  <a:cxn ang="0">
                    <a:pos x="48" y="186"/>
                  </a:cxn>
                  <a:cxn ang="0">
                    <a:pos x="48" y="168"/>
                  </a:cxn>
                  <a:cxn ang="0">
                    <a:pos x="6" y="156"/>
                  </a:cxn>
                  <a:cxn ang="0">
                    <a:pos x="0" y="138"/>
                  </a:cxn>
                  <a:cxn ang="0">
                    <a:pos x="6" y="126"/>
                  </a:cxn>
                  <a:cxn ang="0">
                    <a:pos x="36" y="90"/>
                  </a:cxn>
                  <a:cxn ang="0">
                    <a:pos x="6" y="60"/>
                  </a:cxn>
                  <a:cxn ang="0">
                    <a:pos x="0" y="30"/>
                  </a:cxn>
                  <a:cxn ang="0">
                    <a:pos x="18" y="0"/>
                  </a:cxn>
                  <a:cxn ang="0">
                    <a:pos x="72" y="24"/>
                  </a:cxn>
                  <a:cxn ang="0">
                    <a:pos x="72" y="30"/>
                  </a:cxn>
                </a:cxnLst>
                <a:rect l="0" t="0" r="r" b="b"/>
                <a:pathLst>
                  <a:path w="84" h="186">
                    <a:moveTo>
                      <a:pt x="72" y="24"/>
                    </a:moveTo>
                    <a:lnTo>
                      <a:pt x="60" y="54"/>
                    </a:lnTo>
                    <a:lnTo>
                      <a:pt x="78" y="60"/>
                    </a:lnTo>
                    <a:lnTo>
                      <a:pt x="84" y="108"/>
                    </a:lnTo>
                    <a:lnTo>
                      <a:pt x="78" y="90"/>
                    </a:lnTo>
                    <a:lnTo>
                      <a:pt x="78" y="114"/>
                    </a:lnTo>
                    <a:lnTo>
                      <a:pt x="54" y="180"/>
                    </a:lnTo>
                    <a:lnTo>
                      <a:pt x="48" y="186"/>
                    </a:lnTo>
                    <a:lnTo>
                      <a:pt x="48" y="168"/>
                    </a:lnTo>
                    <a:lnTo>
                      <a:pt x="6" y="156"/>
                    </a:lnTo>
                    <a:lnTo>
                      <a:pt x="0" y="138"/>
                    </a:lnTo>
                    <a:lnTo>
                      <a:pt x="6" y="126"/>
                    </a:lnTo>
                    <a:lnTo>
                      <a:pt x="36" y="90"/>
                    </a:lnTo>
                    <a:lnTo>
                      <a:pt x="6" y="60"/>
                    </a:lnTo>
                    <a:lnTo>
                      <a:pt x="0" y="30"/>
                    </a:lnTo>
                    <a:lnTo>
                      <a:pt x="18" y="0"/>
                    </a:lnTo>
                    <a:lnTo>
                      <a:pt x="72" y="24"/>
                    </a:lnTo>
                    <a:lnTo>
                      <a:pt x="72" y="30"/>
                    </a:lnTo>
                  </a:path>
                </a:pathLst>
              </a:custGeom>
              <a:noFill/>
              <a:ln w="9525">
                <a:solidFill>
                  <a:srgbClr val="000000"/>
                </a:solidFill>
                <a:prstDash val="solid"/>
                <a:round/>
                <a:headEnd/>
                <a:tailEnd/>
              </a:ln>
            </p:spPr>
            <p:txBody>
              <a:bodyPr/>
              <a:lstStyle/>
              <a:p>
                <a:endParaRPr lang="en-US"/>
              </a:p>
            </p:txBody>
          </p:sp>
          <p:sp>
            <p:nvSpPr>
              <p:cNvPr id="221643" name="Freeform 459"/>
              <p:cNvSpPr>
                <a:spLocks noChangeAspect="1"/>
              </p:cNvSpPr>
              <p:nvPr/>
            </p:nvSpPr>
            <p:spPr bwMode="auto">
              <a:xfrm>
                <a:off x="2049" y="2214"/>
                <a:ext cx="432" cy="444"/>
              </a:xfrm>
              <a:custGeom>
                <a:avLst/>
                <a:gdLst/>
                <a:ahLst/>
                <a:cxnLst>
                  <a:cxn ang="0">
                    <a:pos x="426" y="78"/>
                  </a:cxn>
                  <a:cxn ang="0">
                    <a:pos x="396" y="426"/>
                  </a:cxn>
                  <a:cxn ang="0">
                    <a:pos x="162" y="408"/>
                  </a:cxn>
                  <a:cxn ang="0">
                    <a:pos x="168" y="420"/>
                  </a:cxn>
                  <a:cxn ang="0">
                    <a:pos x="60" y="408"/>
                  </a:cxn>
                  <a:cxn ang="0">
                    <a:pos x="54" y="444"/>
                  </a:cxn>
                  <a:cxn ang="0">
                    <a:pos x="0" y="438"/>
                  </a:cxn>
                  <a:cxn ang="0">
                    <a:pos x="12" y="354"/>
                  </a:cxn>
                  <a:cxn ang="0">
                    <a:pos x="60" y="0"/>
                  </a:cxn>
                  <a:cxn ang="0">
                    <a:pos x="432" y="36"/>
                  </a:cxn>
                  <a:cxn ang="0">
                    <a:pos x="426" y="78"/>
                  </a:cxn>
                </a:cxnLst>
                <a:rect l="0" t="0" r="r" b="b"/>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close/>
                  </a:path>
                </a:pathLst>
              </a:custGeom>
              <a:solidFill>
                <a:srgbClr val="FF8C00"/>
              </a:solidFill>
              <a:ln w="9525">
                <a:solidFill>
                  <a:srgbClr val="FF8C00"/>
                </a:solidFill>
                <a:prstDash val="solid"/>
                <a:round/>
                <a:headEnd/>
                <a:tailEnd/>
              </a:ln>
            </p:spPr>
            <p:txBody>
              <a:bodyPr/>
              <a:lstStyle/>
              <a:p>
                <a:endParaRPr lang="en-US"/>
              </a:p>
            </p:txBody>
          </p:sp>
          <p:sp>
            <p:nvSpPr>
              <p:cNvPr id="221644" name="Freeform 460"/>
              <p:cNvSpPr>
                <a:spLocks noChangeAspect="1"/>
              </p:cNvSpPr>
              <p:nvPr/>
            </p:nvSpPr>
            <p:spPr bwMode="auto">
              <a:xfrm>
                <a:off x="2049" y="2214"/>
                <a:ext cx="432" cy="444"/>
              </a:xfrm>
              <a:custGeom>
                <a:avLst/>
                <a:gdLst/>
                <a:ahLst/>
                <a:cxnLst>
                  <a:cxn ang="0">
                    <a:pos x="426" y="78"/>
                  </a:cxn>
                  <a:cxn ang="0">
                    <a:pos x="396" y="426"/>
                  </a:cxn>
                  <a:cxn ang="0">
                    <a:pos x="162" y="408"/>
                  </a:cxn>
                  <a:cxn ang="0">
                    <a:pos x="168" y="420"/>
                  </a:cxn>
                  <a:cxn ang="0">
                    <a:pos x="60" y="408"/>
                  </a:cxn>
                  <a:cxn ang="0">
                    <a:pos x="54" y="444"/>
                  </a:cxn>
                  <a:cxn ang="0">
                    <a:pos x="0" y="438"/>
                  </a:cxn>
                  <a:cxn ang="0">
                    <a:pos x="12" y="354"/>
                  </a:cxn>
                  <a:cxn ang="0">
                    <a:pos x="60" y="0"/>
                  </a:cxn>
                  <a:cxn ang="0">
                    <a:pos x="432" y="36"/>
                  </a:cxn>
                  <a:cxn ang="0">
                    <a:pos x="426" y="78"/>
                  </a:cxn>
                  <a:cxn ang="0">
                    <a:pos x="426" y="84"/>
                  </a:cxn>
                </a:cxnLst>
                <a:rect l="0" t="0" r="r" b="b"/>
                <a:pathLst>
                  <a:path w="432" h="444">
                    <a:moveTo>
                      <a:pt x="426" y="78"/>
                    </a:moveTo>
                    <a:lnTo>
                      <a:pt x="396" y="426"/>
                    </a:lnTo>
                    <a:lnTo>
                      <a:pt x="162" y="408"/>
                    </a:lnTo>
                    <a:lnTo>
                      <a:pt x="168" y="420"/>
                    </a:lnTo>
                    <a:lnTo>
                      <a:pt x="60" y="408"/>
                    </a:lnTo>
                    <a:lnTo>
                      <a:pt x="54" y="444"/>
                    </a:lnTo>
                    <a:lnTo>
                      <a:pt x="0" y="438"/>
                    </a:lnTo>
                    <a:lnTo>
                      <a:pt x="12" y="354"/>
                    </a:lnTo>
                    <a:lnTo>
                      <a:pt x="60" y="0"/>
                    </a:lnTo>
                    <a:lnTo>
                      <a:pt x="432" y="36"/>
                    </a:lnTo>
                    <a:lnTo>
                      <a:pt x="426" y="78"/>
                    </a:lnTo>
                    <a:lnTo>
                      <a:pt x="426" y="84"/>
                    </a:lnTo>
                  </a:path>
                </a:pathLst>
              </a:custGeom>
              <a:noFill/>
              <a:ln w="9525">
                <a:solidFill>
                  <a:srgbClr val="000000"/>
                </a:solidFill>
                <a:prstDash val="solid"/>
                <a:round/>
                <a:headEnd/>
                <a:tailEnd/>
              </a:ln>
            </p:spPr>
            <p:txBody>
              <a:bodyPr/>
              <a:lstStyle/>
              <a:p>
                <a:endParaRPr lang="en-US"/>
              </a:p>
            </p:txBody>
          </p:sp>
          <p:sp>
            <p:nvSpPr>
              <p:cNvPr id="221645" name="Freeform 461"/>
              <p:cNvSpPr>
                <a:spLocks noChangeAspect="1"/>
              </p:cNvSpPr>
              <p:nvPr/>
            </p:nvSpPr>
            <p:spPr bwMode="auto">
              <a:xfrm>
                <a:off x="3843" y="1500"/>
                <a:ext cx="372" cy="324"/>
              </a:xfrm>
              <a:custGeom>
                <a:avLst/>
                <a:gdLst/>
                <a:ahLst/>
                <a:cxnLst>
                  <a:cxn ang="0">
                    <a:pos x="360" y="168"/>
                  </a:cxn>
                  <a:cxn ang="0">
                    <a:pos x="360" y="222"/>
                  </a:cxn>
                  <a:cxn ang="0">
                    <a:pos x="372" y="288"/>
                  </a:cxn>
                  <a:cxn ang="0">
                    <a:pos x="366" y="306"/>
                  </a:cxn>
                  <a:cxn ang="0">
                    <a:pos x="360" y="324"/>
                  </a:cxn>
                  <a:cxn ang="0">
                    <a:pos x="354" y="318"/>
                  </a:cxn>
                  <a:cxn ang="0">
                    <a:pos x="300" y="294"/>
                  </a:cxn>
                  <a:cxn ang="0">
                    <a:pos x="282" y="282"/>
                  </a:cxn>
                  <a:cxn ang="0">
                    <a:pos x="252" y="252"/>
                  </a:cxn>
                  <a:cxn ang="0">
                    <a:pos x="6" y="300"/>
                  </a:cxn>
                  <a:cxn ang="0">
                    <a:pos x="0" y="282"/>
                  </a:cxn>
                  <a:cxn ang="0">
                    <a:pos x="42" y="234"/>
                  </a:cxn>
                  <a:cxn ang="0">
                    <a:pos x="30" y="192"/>
                  </a:cxn>
                  <a:cxn ang="0">
                    <a:pos x="78" y="180"/>
                  </a:cxn>
                  <a:cxn ang="0">
                    <a:pos x="114" y="180"/>
                  </a:cxn>
                  <a:cxn ang="0">
                    <a:pos x="156" y="168"/>
                  </a:cxn>
                  <a:cxn ang="0">
                    <a:pos x="180" y="144"/>
                  </a:cxn>
                  <a:cxn ang="0">
                    <a:pos x="174" y="120"/>
                  </a:cxn>
                  <a:cxn ang="0">
                    <a:pos x="174" y="108"/>
                  </a:cxn>
                  <a:cxn ang="0">
                    <a:pos x="168" y="114"/>
                  </a:cxn>
                  <a:cxn ang="0">
                    <a:pos x="162" y="102"/>
                  </a:cxn>
                  <a:cxn ang="0">
                    <a:pos x="210" y="36"/>
                  </a:cxn>
                  <a:cxn ang="0">
                    <a:pos x="234" y="12"/>
                  </a:cxn>
                  <a:cxn ang="0">
                    <a:pos x="312" y="0"/>
                  </a:cxn>
                  <a:cxn ang="0">
                    <a:pos x="324" y="72"/>
                  </a:cxn>
                  <a:cxn ang="0">
                    <a:pos x="336" y="108"/>
                  </a:cxn>
                  <a:cxn ang="0">
                    <a:pos x="342" y="108"/>
                  </a:cxn>
                  <a:cxn ang="0">
                    <a:pos x="354" y="162"/>
                  </a:cxn>
                  <a:cxn ang="0">
                    <a:pos x="360" y="168"/>
                  </a:cxn>
                </a:cxnLst>
                <a:rect l="0" t="0" r="r" b="b"/>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close/>
                  </a:path>
                </a:pathLst>
              </a:custGeom>
              <a:solidFill>
                <a:srgbClr val="FF8C00"/>
              </a:solidFill>
              <a:ln w="9525">
                <a:solidFill>
                  <a:srgbClr val="FF8C00"/>
                </a:solidFill>
                <a:prstDash val="solid"/>
                <a:round/>
                <a:headEnd/>
                <a:tailEnd/>
              </a:ln>
            </p:spPr>
            <p:txBody>
              <a:bodyPr/>
              <a:lstStyle/>
              <a:p>
                <a:endParaRPr lang="en-US"/>
              </a:p>
            </p:txBody>
          </p:sp>
          <p:sp>
            <p:nvSpPr>
              <p:cNvPr id="221646" name="Freeform 462"/>
              <p:cNvSpPr>
                <a:spLocks noChangeAspect="1"/>
              </p:cNvSpPr>
              <p:nvPr/>
            </p:nvSpPr>
            <p:spPr bwMode="auto">
              <a:xfrm>
                <a:off x="3843" y="1500"/>
                <a:ext cx="372" cy="324"/>
              </a:xfrm>
              <a:custGeom>
                <a:avLst/>
                <a:gdLst/>
                <a:ahLst/>
                <a:cxnLst>
                  <a:cxn ang="0">
                    <a:pos x="360" y="168"/>
                  </a:cxn>
                  <a:cxn ang="0">
                    <a:pos x="360" y="222"/>
                  </a:cxn>
                  <a:cxn ang="0">
                    <a:pos x="372" y="288"/>
                  </a:cxn>
                  <a:cxn ang="0">
                    <a:pos x="366" y="306"/>
                  </a:cxn>
                  <a:cxn ang="0">
                    <a:pos x="360" y="324"/>
                  </a:cxn>
                  <a:cxn ang="0">
                    <a:pos x="354" y="318"/>
                  </a:cxn>
                  <a:cxn ang="0">
                    <a:pos x="300" y="294"/>
                  </a:cxn>
                  <a:cxn ang="0">
                    <a:pos x="282" y="282"/>
                  </a:cxn>
                  <a:cxn ang="0">
                    <a:pos x="252" y="252"/>
                  </a:cxn>
                  <a:cxn ang="0">
                    <a:pos x="6" y="300"/>
                  </a:cxn>
                  <a:cxn ang="0">
                    <a:pos x="0" y="282"/>
                  </a:cxn>
                  <a:cxn ang="0">
                    <a:pos x="42" y="234"/>
                  </a:cxn>
                  <a:cxn ang="0">
                    <a:pos x="30" y="192"/>
                  </a:cxn>
                  <a:cxn ang="0">
                    <a:pos x="78" y="180"/>
                  </a:cxn>
                  <a:cxn ang="0">
                    <a:pos x="114" y="180"/>
                  </a:cxn>
                  <a:cxn ang="0">
                    <a:pos x="156" y="168"/>
                  </a:cxn>
                  <a:cxn ang="0">
                    <a:pos x="180" y="144"/>
                  </a:cxn>
                  <a:cxn ang="0">
                    <a:pos x="174" y="120"/>
                  </a:cxn>
                  <a:cxn ang="0">
                    <a:pos x="174" y="108"/>
                  </a:cxn>
                  <a:cxn ang="0">
                    <a:pos x="168" y="114"/>
                  </a:cxn>
                  <a:cxn ang="0">
                    <a:pos x="162" y="102"/>
                  </a:cxn>
                  <a:cxn ang="0">
                    <a:pos x="210" y="36"/>
                  </a:cxn>
                  <a:cxn ang="0">
                    <a:pos x="234" y="12"/>
                  </a:cxn>
                  <a:cxn ang="0">
                    <a:pos x="312" y="0"/>
                  </a:cxn>
                  <a:cxn ang="0">
                    <a:pos x="324" y="72"/>
                  </a:cxn>
                  <a:cxn ang="0">
                    <a:pos x="336" y="108"/>
                  </a:cxn>
                  <a:cxn ang="0">
                    <a:pos x="342" y="108"/>
                  </a:cxn>
                  <a:cxn ang="0">
                    <a:pos x="354" y="162"/>
                  </a:cxn>
                  <a:cxn ang="0">
                    <a:pos x="360" y="168"/>
                  </a:cxn>
                  <a:cxn ang="0">
                    <a:pos x="360" y="174"/>
                  </a:cxn>
                </a:cxnLst>
                <a:rect l="0" t="0" r="r" b="b"/>
                <a:pathLst>
                  <a:path w="372" h="324">
                    <a:moveTo>
                      <a:pt x="360" y="168"/>
                    </a:moveTo>
                    <a:lnTo>
                      <a:pt x="360" y="222"/>
                    </a:lnTo>
                    <a:lnTo>
                      <a:pt x="372" y="288"/>
                    </a:lnTo>
                    <a:lnTo>
                      <a:pt x="366" y="306"/>
                    </a:lnTo>
                    <a:lnTo>
                      <a:pt x="360" y="324"/>
                    </a:lnTo>
                    <a:lnTo>
                      <a:pt x="354" y="318"/>
                    </a:lnTo>
                    <a:lnTo>
                      <a:pt x="300" y="294"/>
                    </a:lnTo>
                    <a:lnTo>
                      <a:pt x="282" y="282"/>
                    </a:lnTo>
                    <a:lnTo>
                      <a:pt x="252" y="252"/>
                    </a:lnTo>
                    <a:lnTo>
                      <a:pt x="6" y="300"/>
                    </a:lnTo>
                    <a:lnTo>
                      <a:pt x="0" y="282"/>
                    </a:lnTo>
                    <a:lnTo>
                      <a:pt x="42" y="234"/>
                    </a:lnTo>
                    <a:lnTo>
                      <a:pt x="30" y="192"/>
                    </a:lnTo>
                    <a:lnTo>
                      <a:pt x="78" y="180"/>
                    </a:lnTo>
                    <a:lnTo>
                      <a:pt x="114" y="180"/>
                    </a:lnTo>
                    <a:lnTo>
                      <a:pt x="156" y="168"/>
                    </a:lnTo>
                    <a:lnTo>
                      <a:pt x="180" y="144"/>
                    </a:lnTo>
                    <a:lnTo>
                      <a:pt x="174" y="120"/>
                    </a:lnTo>
                    <a:lnTo>
                      <a:pt x="174" y="108"/>
                    </a:lnTo>
                    <a:lnTo>
                      <a:pt x="168" y="114"/>
                    </a:lnTo>
                    <a:lnTo>
                      <a:pt x="162" y="102"/>
                    </a:lnTo>
                    <a:lnTo>
                      <a:pt x="210" y="36"/>
                    </a:lnTo>
                    <a:lnTo>
                      <a:pt x="234" y="12"/>
                    </a:lnTo>
                    <a:lnTo>
                      <a:pt x="312" y="0"/>
                    </a:lnTo>
                    <a:lnTo>
                      <a:pt x="324" y="72"/>
                    </a:lnTo>
                    <a:lnTo>
                      <a:pt x="336" y="108"/>
                    </a:lnTo>
                    <a:lnTo>
                      <a:pt x="342" y="108"/>
                    </a:lnTo>
                    <a:lnTo>
                      <a:pt x="354" y="162"/>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221647" name="Freeform 463"/>
              <p:cNvSpPr>
                <a:spLocks noChangeAspect="1"/>
              </p:cNvSpPr>
              <p:nvPr/>
            </p:nvSpPr>
            <p:spPr bwMode="auto">
              <a:xfrm>
                <a:off x="4155" y="2172"/>
                <a:ext cx="36" cy="54"/>
              </a:xfrm>
              <a:custGeom>
                <a:avLst/>
                <a:gdLst/>
                <a:ahLst/>
                <a:cxnLst>
                  <a:cxn ang="0">
                    <a:pos x="0" y="0"/>
                  </a:cxn>
                  <a:cxn ang="0">
                    <a:pos x="36" y="54"/>
                  </a:cxn>
                  <a:cxn ang="0">
                    <a:pos x="0" y="0"/>
                  </a:cxn>
                  <a:cxn ang="0">
                    <a:pos x="0" y="6"/>
                  </a:cxn>
                </a:cxnLst>
                <a:rect l="0" t="0" r="r" b="b"/>
                <a:pathLst>
                  <a:path w="36" h="54">
                    <a:moveTo>
                      <a:pt x="0" y="0"/>
                    </a:moveTo>
                    <a:lnTo>
                      <a:pt x="36" y="54"/>
                    </a:lnTo>
                    <a:lnTo>
                      <a:pt x="0" y="0"/>
                    </a:lnTo>
                    <a:lnTo>
                      <a:pt x="0" y="6"/>
                    </a:lnTo>
                  </a:path>
                </a:pathLst>
              </a:custGeom>
              <a:noFill/>
              <a:ln w="9525">
                <a:solidFill>
                  <a:srgbClr val="000000"/>
                </a:solidFill>
                <a:prstDash val="solid"/>
                <a:round/>
                <a:headEnd/>
                <a:tailEnd/>
              </a:ln>
            </p:spPr>
            <p:txBody>
              <a:bodyPr/>
              <a:lstStyle/>
              <a:p>
                <a:endParaRPr lang="en-US"/>
              </a:p>
            </p:txBody>
          </p:sp>
          <p:sp>
            <p:nvSpPr>
              <p:cNvPr id="221648" name="Freeform 464"/>
              <p:cNvSpPr>
                <a:spLocks noChangeAspect="1"/>
              </p:cNvSpPr>
              <p:nvPr/>
            </p:nvSpPr>
            <p:spPr bwMode="auto">
              <a:xfrm>
                <a:off x="3651" y="2178"/>
                <a:ext cx="528" cy="234"/>
              </a:xfrm>
              <a:custGeom>
                <a:avLst/>
                <a:gdLst/>
                <a:ahLst/>
                <a:cxnLst>
                  <a:cxn ang="0">
                    <a:pos x="528" y="66"/>
                  </a:cxn>
                  <a:cxn ang="0">
                    <a:pos x="510" y="90"/>
                  </a:cxn>
                  <a:cxn ang="0">
                    <a:pos x="486" y="96"/>
                  </a:cxn>
                  <a:cxn ang="0">
                    <a:pos x="486" y="78"/>
                  </a:cxn>
                  <a:cxn ang="0">
                    <a:pos x="474" y="84"/>
                  </a:cxn>
                  <a:cxn ang="0">
                    <a:pos x="480" y="96"/>
                  </a:cxn>
                  <a:cxn ang="0">
                    <a:pos x="450" y="90"/>
                  </a:cxn>
                  <a:cxn ang="0">
                    <a:pos x="486" y="102"/>
                  </a:cxn>
                  <a:cxn ang="0">
                    <a:pos x="474" y="126"/>
                  </a:cxn>
                  <a:cxn ang="0">
                    <a:pos x="456" y="126"/>
                  </a:cxn>
                  <a:cxn ang="0">
                    <a:pos x="474" y="132"/>
                  </a:cxn>
                  <a:cxn ang="0">
                    <a:pos x="492" y="120"/>
                  </a:cxn>
                  <a:cxn ang="0">
                    <a:pos x="504" y="126"/>
                  </a:cxn>
                  <a:cxn ang="0">
                    <a:pos x="492" y="144"/>
                  </a:cxn>
                  <a:cxn ang="0">
                    <a:pos x="486" y="138"/>
                  </a:cxn>
                  <a:cxn ang="0">
                    <a:pos x="462" y="156"/>
                  </a:cxn>
                  <a:cxn ang="0">
                    <a:pos x="456" y="150"/>
                  </a:cxn>
                  <a:cxn ang="0">
                    <a:pos x="450" y="168"/>
                  </a:cxn>
                  <a:cxn ang="0">
                    <a:pos x="438" y="150"/>
                  </a:cxn>
                  <a:cxn ang="0">
                    <a:pos x="444" y="168"/>
                  </a:cxn>
                  <a:cxn ang="0">
                    <a:pos x="426" y="192"/>
                  </a:cxn>
                  <a:cxn ang="0">
                    <a:pos x="420" y="222"/>
                  </a:cxn>
                  <a:cxn ang="0">
                    <a:pos x="414" y="210"/>
                  </a:cxn>
                  <a:cxn ang="0">
                    <a:pos x="414" y="228"/>
                  </a:cxn>
                  <a:cxn ang="0">
                    <a:pos x="378" y="234"/>
                  </a:cxn>
                  <a:cxn ang="0">
                    <a:pos x="372" y="228"/>
                  </a:cxn>
                  <a:cxn ang="0">
                    <a:pos x="294" y="174"/>
                  </a:cxn>
                  <a:cxn ang="0">
                    <a:pos x="228" y="186"/>
                  </a:cxn>
                  <a:cxn ang="0">
                    <a:pos x="210" y="162"/>
                  </a:cxn>
                  <a:cxn ang="0">
                    <a:pos x="120" y="168"/>
                  </a:cxn>
                  <a:cxn ang="0">
                    <a:pos x="78" y="192"/>
                  </a:cxn>
                  <a:cxn ang="0">
                    <a:pos x="0" y="204"/>
                  </a:cxn>
                  <a:cxn ang="0">
                    <a:pos x="0" y="186"/>
                  </a:cxn>
                  <a:cxn ang="0">
                    <a:pos x="18" y="180"/>
                  </a:cxn>
                  <a:cxn ang="0">
                    <a:pos x="30" y="156"/>
                  </a:cxn>
                  <a:cxn ang="0">
                    <a:pos x="78" y="132"/>
                  </a:cxn>
                  <a:cxn ang="0">
                    <a:pos x="96" y="108"/>
                  </a:cxn>
                  <a:cxn ang="0">
                    <a:pos x="102" y="114"/>
                  </a:cxn>
                  <a:cxn ang="0">
                    <a:pos x="132" y="96"/>
                  </a:cxn>
                  <a:cxn ang="0">
                    <a:pos x="150" y="78"/>
                  </a:cxn>
                  <a:cxn ang="0">
                    <a:pos x="150" y="54"/>
                  </a:cxn>
                  <a:cxn ang="0">
                    <a:pos x="498" y="0"/>
                  </a:cxn>
                  <a:cxn ang="0">
                    <a:pos x="516" y="30"/>
                  </a:cxn>
                  <a:cxn ang="0">
                    <a:pos x="504" y="18"/>
                  </a:cxn>
                  <a:cxn ang="0">
                    <a:pos x="510" y="24"/>
                  </a:cxn>
                  <a:cxn ang="0">
                    <a:pos x="492" y="18"/>
                  </a:cxn>
                  <a:cxn ang="0">
                    <a:pos x="498" y="30"/>
                  </a:cxn>
                  <a:cxn ang="0">
                    <a:pos x="486" y="30"/>
                  </a:cxn>
                  <a:cxn ang="0">
                    <a:pos x="492" y="36"/>
                  </a:cxn>
                  <a:cxn ang="0">
                    <a:pos x="480" y="30"/>
                  </a:cxn>
                  <a:cxn ang="0">
                    <a:pos x="480" y="42"/>
                  </a:cxn>
                  <a:cxn ang="0">
                    <a:pos x="468" y="48"/>
                  </a:cxn>
                  <a:cxn ang="0">
                    <a:pos x="456" y="24"/>
                  </a:cxn>
                  <a:cxn ang="0">
                    <a:pos x="462" y="54"/>
                  </a:cxn>
                  <a:cxn ang="0">
                    <a:pos x="504" y="42"/>
                  </a:cxn>
                  <a:cxn ang="0">
                    <a:pos x="504" y="66"/>
                  </a:cxn>
                  <a:cxn ang="0">
                    <a:pos x="510" y="66"/>
                  </a:cxn>
                  <a:cxn ang="0">
                    <a:pos x="516" y="42"/>
                  </a:cxn>
                  <a:cxn ang="0">
                    <a:pos x="528" y="66"/>
                  </a:cxn>
                </a:cxnLst>
                <a:rect l="0" t="0" r="r" b="b"/>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close/>
                  </a:path>
                </a:pathLst>
              </a:custGeom>
              <a:solidFill>
                <a:srgbClr val="FF8C00"/>
              </a:solidFill>
              <a:ln w="9525">
                <a:solidFill>
                  <a:srgbClr val="FF8C00"/>
                </a:solidFill>
                <a:prstDash val="solid"/>
                <a:round/>
                <a:headEnd/>
                <a:tailEnd/>
              </a:ln>
            </p:spPr>
            <p:txBody>
              <a:bodyPr/>
              <a:lstStyle/>
              <a:p>
                <a:endParaRPr lang="en-US"/>
              </a:p>
            </p:txBody>
          </p:sp>
          <p:sp>
            <p:nvSpPr>
              <p:cNvPr id="221649" name="Freeform 465"/>
              <p:cNvSpPr>
                <a:spLocks noChangeAspect="1"/>
              </p:cNvSpPr>
              <p:nvPr/>
            </p:nvSpPr>
            <p:spPr bwMode="auto">
              <a:xfrm>
                <a:off x="3651" y="2178"/>
                <a:ext cx="528" cy="234"/>
              </a:xfrm>
              <a:custGeom>
                <a:avLst/>
                <a:gdLst/>
                <a:ahLst/>
                <a:cxnLst>
                  <a:cxn ang="0">
                    <a:pos x="528" y="66"/>
                  </a:cxn>
                  <a:cxn ang="0">
                    <a:pos x="510" y="90"/>
                  </a:cxn>
                  <a:cxn ang="0">
                    <a:pos x="486" y="96"/>
                  </a:cxn>
                  <a:cxn ang="0">
                    <a:pos x="486" y="78"/>
                  </a:cxn>
                  <a:cxn ang="0">
                    <a:pos x="474" y="84"/>
                  </a:cxn>
                  <a:cxn ang="0">
                    <a:pos x="480" y="96"/>
                  </a:cxn>
                  <a:cxn ang="0">
                    <a:pos x="450" y="90"/>
                  </a:cxn>
                  <a:cxn ang="0">
                    <a:pos x="486" y="102"/>
                  </a:cxn>
                  <a:cxn ang="0">
                    <a:pos x="474" y="126"/>
                  </a:cxn>
                  <a:cxn ang="0">
                    <a:pos x="456" y="126"/>
                  </a:cxn>
                  <a:cxn ang="0">
                    <a:pos x="474" y="132"/>
                  </a:cxn>
                  <a:cxn ang="0">
                    <a:pos x="492" y="120"/>
                  </a:cxn>
                  <a:cxn ang="0">
                    <a:pos x="504" y="126"/>
                  </a:cxn>
                  <a:cxn ang="0">
                    <a:pos x="492" y="144"/>
                  </a:cxn>
                  <a:cxn ang="0">
                    <a:pos x="486" y="138"/>
                  </a:cxn>
                  <a:cxn ang="0">
                    <a:pos x="462" y="156"/>
                  </a:cxn>
                  <a:cxn ang="0">
                    <a:pos x="456" y="150"/>
                  </a:cxn>
                  <a:cxn ang="0">
                    <a:pos x="450" y="168"/>
                  </a:cxn>
                  <a:cxn ang="0">
                    <a:pos x="438" y="150"/>
                  </a:cxn>
                  <a:cxn ang="0">
                    <a:pos x="444" y="168"/>
                  </a:cxn>
                  <a:cxn ang="0">
                    <a:pos x="426" y="192"/>
                  </a:cxn>
                  <a:cxn ang="0">
                    <a:pos x="420" y="222"/>
                  </a:cxn>
                  <a:cxn ang="0">
                    <a:pos x="414" y="210"/>
                  </a:cxn>
                  <a:cxn ang="0">
                    <a:pos x="414" y="228"/>
                  </a:cxn>
                  <a:cxn ang="0">
                    <a:pos x="378" y="234"/>
                  </a:cxn>
                  <a:cxn ang="0">
                    <a:pos x="372" y="228"/>
                  </a:cxn>
                  <a:cxn ang="0">
                    <a:pos x="294" y="174"/>
                  </a:cxn>
                  <a:cxn ang="0">
                    <a:pos x="228" y="186"/>
                  </a:cxn>
                  <a:cxn ang="0">
                    <a:pos x="210" y="162"/>
                  </a:cxn>
                  <a:cxn ang="0">
                    <a:pos x="120" y="168"/>
                  </a:cxn>
                  <a:cxn ang="0">
                    <a:pos x="78" y="192"/>
                  </a:cxn>
                  <a:cxn ang="0">
                    <a:pos x="0" y="204"/>
                  </a:cxn>
                  <a:cxn ang="0">
                    <a:pos x="0" y="186"/>
                  </a:cxn>
                  <a:cxn ang="0">
                    <a:pos x="18" y="180"/>
                  </a:cxn>
                  <a:cxn ang="0">
                    <a:pos x="30" y="156"/>
                  </a:cxn>
                  <a:cxn ang="0">
                    <a:pos x="78" y="132"/>
                  </a:cxn>
                  <a:cxn ang="0">
                    <a:pos x="96" y="108"/>
                  </a:cxn>
                  <a:cxn ang="0">
                    <a:pos x="102" y="114"/>
                  </a:cxn>
                  <a:cxn ang="0">
                    <a:pos x="132" y="96"/>
                  </a:cxn>
                  <a:cxn ang="0">
                    <a:pos x="150" y="78"/>
                  </a:cxn>
                  <a:cxn ang="0">
                    <a:pos x="150" y="54"/>
                  </a:cxn>
                  <a:cxn ang="0">
                    <a:pos x="498" y="0"/>
                  </a:cxn>
                  <a:cxn ang="0">
                    <a:pos x="516" y="30"/>
                  </a:cxn>
                  <a:cxn ang="0">
                    <a:pos x="504" y="18"/>
                  </a:cxn>
                  <a:cxn ang="0">
                    <a:pos x="510" y="24"/>
                  </a:cxn>
                  <a:cxn ang="0">
                    <a:pos x="492" y="18"/>
                  </a:cxn>
                  <a:cxn ang="0">
                    <a:pos x="498" y="30"/>
                  </a:cxn>
                  <a:cxn ang="0">
                    <a:pos x="486" y="30"/>
                  </a:cxn>
                  <a:cxn ang="0">
                    <a:pos x="492" y="36"/>
                  </a:cxn>
                  <a:cxn ang="0">
                    <a:pos x="480" y="30"/>
                  </a:cxn>
                  <a:cxn ang="0">
                    <a:pos x="480" y="42"/>
                  </a:cxn>
                  <a:cxn ang="0">
                    <a:pos x="468" y="48"/>
                  </a:cxn>
                  <a:cxn ang="0">
                    <a:pos x="456" y="24"/>
                  </a:cxn>
                  <a:cxn ang="0">
                    <a:pos x="462" y="54"/>
                  </a:cxn>
                  <a:cxn ang="0">
                    <a:pos x="504" y="42"/>
                  </a:cxn>
                  <a:cxn ang="0">
                    <a:pos x="504" y="66"/>
                  </a:cxn>
                  <a:cxn ang="0">
                    <a:pos x="510" y="66"/>
                  </a:cxn>
                  <a:cxn ang="0">
                    <a:pos x="516" y="42"/>
                  </a:cxn>
                  <a:cxn ang="0">
                    <a:pos x="528" y="66"/>
                  </a:cxn>
                  <a:cxn ang="0">
                    <a:pos x="528" y="72"/>
                  </a:cxn>
                </a:cxnLst>
                <a:rect l="0" t="0" r="r" b="b"/>
                <a:pathLst>
                  <a:path w="528" h="234">
                    <a:moveTo>
                      <a:pt x="528" y="66"/>
                    </a:moveTo>
                    <a:lnTo>
                      <a:pt x="510" y="90"/>
                    </a:lnTo>
                    <a:lnTo>
                      <a:pt x="486" y="96"/>
                    </a:lnTo>
                    <a:lnTo>
                      <a:pt x="486" y="78"/>
                    </a:lnTo>
                    <a:lnTo>
                      <a:pt x="474" y="84"/>
                    </a:lnTo>
                    <a:lnTo>
                      <a:pt x="480" y="96"/>
                    </a:lnTo>
                    <a:lnTo>
                      <a:pt x="450" y="90"/>
                    </a:lnTo>
                    <a:lnTo>
                      <a:pt x="486" y="102"/>
                    </a:lnTo>
                    <a:lnTo>
                      <a:pt x="474" y="126"/>
                    </a:lnTo>
                    <a:lnTo>
                      <a:pt x="456" y="126"/>
                    </a:lnTo>
                    <a:lnTo>
                      <a:pt x="474" y="132"/>
                    </a:lnTo>
                    <a:lnTo>
                      <a:pt x="492" y="120"/>
                    </a:lnTo>
                    <a:lnTo>
                      <a:pt x="504" y="126"/>
                    </a:lnTo>
                    <a:lnTo>
                      <a:pt x="492" y="144"/>
                    </a:lnTo>
                    <a:lnTo>
                      <a:pt x="486" y="138"/>
                    </a:lnTo>
                    <a:lnTo>
                      <a:pt x="462" y="156"/>
                    </a:lnTo>
                    <a:lnTo>
                      <a:pt x="456" y="150"/>
                    </a:lnTo>
                    <a:lnTo>
                      <a:pt x="450" y="168"/>
                    </a:lnTo>
                    <a:lnTo>
                      <a:pt x="438" y="150"/>
                    </a:lnTo>
                    <a:lnTo>
                      <a:pt x="444" y="168"/>
                    </a:lnTo>
                    <a:lnTo>
                      <a:pt x="426" y="192"/>
                    </a:lnTo>
                    <a:lnTo>
                      <a:pt x="420" y="222"/>
                    </a:lnTo>
                    <a:lnTo>
                      <a:pt x="414" y="210"/>
                    </a:lnTo>
                    <a:lnTo>
                      <a:pt x="414" y="228"/>
                    </a:lnTo>
                    <a:lnTo>
                      <a:pt x="378" y="234"/>
                    </a:lnTo>
                    <a:lnTo>
                      <a:pt x="372" y="228"/>
                    </a:lnTo>
                    <a:lnTo>
                      <a:pt x="294" y="174"/>
                    </a:lnTo>
                    <a:lnTo>
                      <a:pt x="228" y="186"/>
                    </a:lnTo>
                    <a:lnTo>
                      <a:pt x="210" y="162"/>
                    </a:lnTo>
                    <a:lnTo>
                      <a:pt x="120" y="168"/>
                    </a:lnTo>
                    <a:lnTo>
                      <a:pt x="78" y="192"/>
                    </a:lnTo>
                    <a:lnTo>
                      <a:pt x="0" y="204"/>
                    </a:lnTo>
                    <a:lnTo>
                      <a:pt x="0" y="186"/>
                    </a:lnTo>
                    <a:lnTo>
                      <a:pt x="18" y="180"/>
                    </a:lnTo>
                    <a:lnTo>
                      <a:pt x="30" y="156"/>
                    </a:lnTo>
                    <a:lnTo>
                      <a:pt x="78" y="132"/>
                    </a:lnTo>
                    <a:lnTo>
                      <a:pt x="96" y="108"/>
                    </a:lnTo>
                    <a:lnTo>
                      <a:pt x="102" y="114"/>
                    </a:lnTo>
                    <a:lnTo>
                      <a:pt x="132" y="96"/>
                    </a:lnTo>
                    <a:lnTo>
                      <a:pt x="150" y="78"/>
                    </a:lnTo>
                    <a:lnTo>
                      <a:pt x="150" y="54"/>
                    </a:lnTo>
                    <a:lnTo>
                      <a:pt x="498" y="0"/>
                    </a:lnTo>
                    <a:lnTo>
                      <a:pt x="516" y="30"/>
                    </a:lnTo>
                    <a:lnTo>
                      <a:pt x="504" y="18"/>
                    </a:lnTo>
                    <a:lnTo>
                      <a:pt x="510" y="24"/>
                    </a:lnTo>
                    <a:lnTo>
                      <a:pt x="492" y="18"/>
                    </a:lnTo>
                    <a:lnTo>
                      <a:pt x="498" y="30"/>
                    </a:lnTo>
                    <a:lnTo>
                      <a:pt x="486" y="30"/>
                    </a:lnTo>
                    <a:lnTo>
                      <a:pt x="492" y="36"/>
                    </a:lnTo>
                    <a:lnTo>
                      <a:pt x="480" y="30"/>
                    </a:lnTo>
                    <a:lnTo>
                      <a:pt x="480" y="42"/>
                    </a:lnTo>
                    <a:lnTo>
                      <a:pt x="468" y="48"/>
                    </a:lnTo>
                    <a:lnTo>
                      <a:pt x="456" y="24"/>
                    </a:lnTo>
                    <a:lnTo>
                      <a:pt x="462" y="54"/>
                    </a:lnTo>
                    <a:lnTo>
                      <a:pt x="504" y="42"/>
                    </a:lnTo>
                    <a:lnTo>
                      <a:pt x="504" y="66"/>
                    </a:lnTo>
                    <a:lnTo>
                      <a:pt x="510" y="66"/>
                    </a:lnTo>
                    <a:lnTo>
                      <a:pt x="516" y="42"/>
                    </a:lnTo>
                    <a:lnTo>
                      <a:pt x="528" y="66"/>
                    </a:lnTo>
                    <a:lnTo>
                      <a:pt x="528" y="72"/>
                    </a:lnTo>
                  </a:path>
                </a:pathLst>
              </a:custGeom>
              <a:noFill/>
              <a:ln w="9525">
                <a:solidFill>
                  <a:srgbClr val="000000"/>
                </a:solidFill>
                <a:prstDash val="solid"/>
                <a:round/>
                <a:headEnd/>
                <a:tailEnd/>
              </a:ln>
            </p:spPr>
            <p:txBody>
              <a:bodyPr/>
              <a:lstStyle/>
              <a:p>
                <a:endParaRPr lang="en-US"/>
              </a:p>
            </p:txBody>
          </p:sp>
          <p:sp>
            <p:nvSpPr>
              <p:cNvPr id="221650" name="Freeform 466"/>
              <p:cNvSpPr>
                <a:spLocks noChangeAspect="1"/>
              </p:cNvSpPr>
              <p:nvPr/>
            </p:nvSpPr>
            <p:spPr bwMode="auto">
              <a:xfrm>
                <a:off x="4149" y="2172"/>
                <a:ext cx="6" cy="6"/>
              </a:xfrm>
              <a:custGeom>
                <a:avLst/>
                <a:gdLst/>
                <a:ahLst/>
                <a:cxnLst>
                  <a:cxn ang="0">
                    <a:pos x="6" y="0"/>
                  </a:cxn>
                  <a:cxn ang="0">
                    <a:pos x="0" y="6"/>
                  </a:cxn>
                  <a:cxn ang="0">
                    <a:pos x="6" y="0"/>
                  </a:cxn>
                  <a:cxn ang="0">
                    <a:pos x="6" y="6"/>
                  </a:cxn>
                </a:cxnLst>
                <a:rect l="0" t="0" r="r" b="b"/>
                <a:pathLst>
                  <a:path w="6" h="6">
                    <a:moveTo>
                      <a:pt x="6" y="0"/>
                    </a:move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221651" name="Freeform 467"/>
              <p:cNvSpPr>
                <a:spLocks noChangeAspect="1"/>
              </p:cNvSpPr>
              <p:nvPr/>
            </p:nvSpPr>
            <p:spPr bwMode="auto">
              <a:xfrm>
                <a:off x="2475" y="1320"/>
                <a:ext cx="408" cy="252"/>
              </a:xfrm>
              <a:custGeom>
                <a:avLst/>
                <a:gdLst/>
                <a:ahLst/>
                <a:cxnLst>
                  <a:cxn ang="0">
                    <a:pos x="408" y="252"/>
                  </a:cxn>
                  <a:cxn ang="0">
                    <a:pos x="0" y="234"/>
                  </a:cxn>
                  <a:cxn ang="0">
                    <a:pos x="6" y="204"/>
                  </a:cxn>
                  <a:cxn ang="0">
                    <a:pos x="24" y="0"/>
                  </a:cxn>
                  <a:cxn ang="0">
                    <a:pos x="378" y="18"/>
                  </a:cxn>
                  <a:cxn ang="0">
                    <a:pos x="408" y="246"/>
                  </a:cxn>
                  <a:cxn ang="0">
                    <a:pos x="408" y="252"/>
                  </a:cxn>
                </a:cxnLst>
                <a:rect l="0" t="0" r="r" b="b"/>
                <a:pathLst>
                  <a:path w="408" h="252">
                    <a:moveTo>
                      <a:pt x="408" y="252"/>
                    </a:moveTo>
                    <a:lnTo>
                      <a:pt x="0" y="234"/>
                    </a:lnTo>
                    <a:lnTo>
                      <a:pt x="6" y="204"/>
                    </a:lnTo>
                    <a:lnTo>
                      <a:pt x="24" y="0"/>
                    </a:lnTo>
                    <a:lnTo>
                      <a:pt x="378" y="18"/>
                    </a:lnTo>
                    <a:lnTo>
                      <a:pt x="408" y="246"/>
                    </a:lnTo>
                    <a:lnTo>
                      <a:pt x="408" y="252"/>
                    </a:lnTo>
                    <a:close/>
                  </a:path>
                </a:pathLst>
              </a:custGeom>
              <a:solidFill>
                <a:srgbClr val="FFAA00"/>
              </a:solidFill>
              <a:ln w="9525">
                <a:solidFill>
                  <a:srgbClr val="FFAA00"/>
                </a:solidFill>
                <a:prstDash val="solid"/>
                <a:round/>
                <a:headEnd/>
                <a:tailEnd/>
              </a:ln>
            </p:spPr>
            <p:txBody>
              <a:bodyPr/>
              <a:lstStyle/>
              <a:p>
                <a:endParaRPr lang="en-US"/>
              </a:p>
            </p:txBody>
          </p:sp>
          <p:sp>
            <p:nvSpPr>
              <p:cNvPr id="221652" name="Freeform 468"/>
              <p:cNvSpPr>
                <a:spLocks noChangeAspect="1"/>
              </p:cNvSpPr>
              <p:nvPr/>
            </p:nvSpPr>
            <p:spPr bwMode="auto">
              <a:xfrm>
                <a:off x="2475" y="1320"/>
                <a:ext cx="408" cy="258"/>
              </a:xfrm>
              <a:custGeom>
                <a:avLst/>
                <a:gdLst/>
                <a:ahLst/>
                <a:cxnLst>
                  <a:cxn ang="0">
                    <a:pos x="408" y="252"/>
                  </a:cxn>
                  <a:cxn ang="0">
                    <a:pos x="0" y="234"/>
                  </a:cxn>
                  <a:cxn ang="0">
                    <a:pos x="6" y="204"/>
                  </a:cxn>
                  <a:cxn ang="0">
                    <a:pos x="24" y="0"/>
                  </a:cxn>
                  <a:cxn ang="0">
                    <a:pos x="378" y="18"/>
                  </a:cxn>
                  <a:cxn ang="0">
                    <a:pos x="408" y="246"/>
                  </a:cxn>
                  <a:cxn ang="0">
                    <a:pos x="408" y="252"/>
                  </a:cxn>
                  <a:cxn ang="0">
                    <a:pos x="408" y="258"/>
                  </a:cxn>
                </a:cxnLst>
                <a:rect l="0" t="0" r="r" b="b"/>
                <a:pathLst>
                  <a:path w="408" h="258">
                    <a:moveTo>
                      <a:pt x="408" y="252"/>
                    </a:moveTo>
                    <a:lnTo>
                      <a:pt x="0" y="234"/>
                    </a:lnTo>
                    <a:lnTo>
                      <a:pt x="6" y="204"/>
                    </a:lnTo>
                    <a:lnTo>
                      <a:pt x="24" y="0"/>
                    </a:lnTo>
                    <a:lnTo>
                      <a:pt x="378" y="18"/>
                    </a:lnTo>
                    <a:lnTo>
                      <a:pt x="408" y="246"/>
                    </a:lnTo>
                    <a:lnTo>
                      <a:pt x="408" y="252"/>
                    </a:lnTo>
                    <a:lnTo>
                      <a:pt x="408" y="258"/>
                    </a:lnTo>
                  </a:path>
                </a:pathLst>
              </a:custGeom>
              <a:noFill/>
              <a:ln w="9525">
                <a:solidFill>
                  <a:srgbClr val="000000"/>
                </a:solidFill>
                <a:prstDash val="solid"/>
                <a:round/>
                <a:headEnd/>
                <a:tailEnd/>
              </a:ln>
            </p:spPr>
            <p:txBody>
              <a:bodyPr/>
              <a:lstStyle/>
              <a:p>
                <a:endParaRPr lang="en-US"/>
              </a:p>
            </p:txBody>
          </p:sp>
          <p:sp>
            <p:nvSpPr>
              <p:cNvPr id="221653" name="Freeform 469"/>
              <p:cNvSpPr>
                <a:spLocks noChangeAspect="1"/>
              </p:cNvSpPr>
              <p:nvPr/>
            </p:nvSpPr>
            <p:spPr bwMode="auto">
              <a:xfrm>
                <a:off x="3561" y="1806"/>
                <a:ext cx="258" cy="294"/>
              </a:xfrm>
              <a:custGeom>
                <a:avLst/>
                <a:gdLst/>
                <a:ahLst/>
                <a:cxnLst>
                  <a:cxn ang="0">
                    <a:pos x="258" y="102"/>
                  </a:cxn>
                  <a:cxn ang="0">
                    <a:pos x="252" y="108"/>
                  </a:cxn>
                  <a:cxn ang="0">
                    <a:pos x="258" y="132"/>
                  </a:cxn>
                  <a:cxn ang="0">
                    <a:pos x="252" y="186"/>
                  </a:cxn>
                  <a:cxn ang="0">
                    <a:pos x="210" y="222"/>
                  </a:cxn>
                  <a:cxn ang="0">
                    <a:pos x="204" y="246"/>
                  </a:cxn>
                  <a:cxn ang="0">
                    <a:pos x="186" y="246"/>
                  </a:cxn>
                  <a:cxn ang="0">
                    <a:pos x="186" y="276"/>
                  </a:cxn>
                  <a:cxn ang="0">
                    <a:pos x="168" y="294"/>
                  </a:cxn>
                  <a:cxn ang="0">
                    <a:pos x="162" y="294"/>
                  </a:cxn>
                  <a:cxn ang="0">
                    <a:pos x="144" y="270"/>
                  </a:cxn>
                  <a:cxn ang="0">
                    <a:pos x="96" y="288"/>
                  </a:cxn>
                  <a:cxn ang="0">
                    <a:pos x="60" y="276"/>
                  </a:cxn>
                  <a:cxn ang="0">
                    <a:pos x="48" y="258"/>
                  </a:cxn>
                  <a:cxn ang="0">
                    <a:pos x="24" y="258"/>
                  </a:cxn>
                  <a:cxn ang="0">
                    <a:pos x="0" y="54"/>
                  </a:cxn>
                  <a:cxn ang="0">
                    <a:pos x="24" y="54"/>
                  </a:cxn>
                  <a:cxn ang="0">
                    <a:pos x="78" y="42"/>
                  </a:cxn>
                  <a:cxn ang="0">
                    <a:pos x="78" y="48"/>
                  </a:cxn>
                  <a:cxn ang="0">
                    <a:pos x="120" y="54"/>
                  </a:cxn>
                  <a:cxn ang="0">
                    <a:pos x="108" y="66"/>
                  </a:cxn>
                  <a:cxn ang="0">
                    <a:pos x="138" y="66"/>
                  </a:cxn>
                  <a:cxn ang="0">
                    <a:pos x="186" y="48"/>
                  </a:cxn>
                  <a:cxn ang="0">
                    <a:pos x="198" y="24"/>
                  </a:cxn>
                  <a:cxn ang="0">
                    <a:pos x="240" y="0"/>
                  </a:cxn>
                  <a:cxn ang="0">
                    <a:pos x="258" y="90"/>
                  </a:cxn>
                  <a:cxn ang="0">
                    <a:pos x="258" y="102"/>
                  </a:cxn>
                </a:cxnLst>
                <a:rect l="0" t="0" r="r" b="b"/>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close/>
                  </a:path>
                </a:pathLst>
              </a:custGeom>
              <a:solidFill>
                <a:srgbClr val="FF8C00"/>
              </a:solidFill>
              <a:ln w="9525">
                <a:solidFill>
                  <a:srgbClr val="FF8C00"/>
                </a:solidFill>
                <a:prstDash val="solid"/>
                <a:round/>
                <a:headEnd/>
                <a:tailEnd/>
              </a:ln>
            </p:spPr>
            <p:txBody>
              <a:bodyPr/>
              <a:lstStyle/>
              <a:p>
                <a:endParaRPr lang="en-US"/>
              </a:p>
            </p:txBody>
          </p:sp>
          <p:sp>
            <p:nvSpPr>
              <p:cNvPr id="221654" name="Freeform 470"/>
              <p:cNvSpPr>
                <a:spLocks noChangeAspect="1"/>
              </p:cNvSpPr>
              <p:nvPr/>
            </p:nvSpPr>
            <p:spPr bwMode="auto">
              <a:xfrm>
                <a:off x="3561" y="1806"/>
                <a:ext cx="258" cy="294"/>
              </a:xfrm>
              <a:custGeom>
                <a:avLst/>
                <a:gdLst/>
                <a:ahLst/>
                <a:cxnLst>
                  <a:cxn ang="0">
                    <a:pos x="258" y="102"/>
                  </a:cxn>
                  <a:cxn ang="0">
                    <a:pos x="252" y="108"/>
                  </a:cxn>
                  <a:cxn ang="0">
                    <a:pos x="258" y="132"/>
                  </a:cxn>
                  <a:cxn ang="0">
                    <a:pos x="252" y="186"/>
                  </a:cxn>
                  <a:cxn ang="0">
                    <a:pos x="210" y="222"/>
                  </a:cxn>
                  <a:cxn ang="0">
                    <a:pos x="204" y="246"/>
                  </a:cxn>
                  <a:cxn ang="0">
                    <a:pos x="186" y="246"/>
                  </a:cxn>
                  <a:cxn ang="0">
                    <a:pos x="186" y="276"/>
                  </a:cxn>
                  <a:cxn ang="0">
                    <a:pos x="168" y="294"/>
                  </a:cxn>
                  <a:cxn ang="0">
                    <a:pos x="162" y="294"/>
                  </a:cxn>
                  <a:cxn ang="0">
                    <a:pos x="144" y="270"/>
                  </a:cxn>
                  <a:cxn ang="0">
                    <a:pos x="96" y="288"/>
                  </a:cxn>
                  <a:cxn ang="0">
                    <a:pos x="60" y="276"/>
                  </a:cxn>
                  <a:cxn ang="0">
                    <a:pos x="48" y="258"/>
                  </a:cxn>
                  <a:cxn ang="0">
                    <a:pos x="24" y="258"/>
                  </a:cxn>
                  <a:cxn ang="0">
                    <a:pos x="0" y="54"/>
                  </a:cxn>
                  <a:cxn ang="0">
                    <a:pos x="24" y="54"/>
                  </a:cxn>
                  <a:cxn ang="0">
                    <a:pos x="78" y="42"/>
                  </a:cxn>
                  <a:cxn ang="0">
                    <a:pos x="78" y="48"/>
                  </a:cxn>
                  <a:cxn ang="0">
                    <a:pos x="120" y="54"/>
                  </a:cxn>
                  <a:cxn ang="0">
                    <a:pos x="108" y="66"/>
                  </a:cxn>
                  <a:cxn ang="0">
                    <a:pos x="138" y="66"/>
                  </a:cxn>
                  <a:cxn ang="0">
                    <a:pos x="186" y="48"/>
                  </a:cxn>
                  <a:cxn ang="0">
                    <a:pos x="198" y="24"/>
                  </a:cxn>
                  <a:cxn ang="0">
                    <a:pos x="240" y="0"/>
                  </a:cxn>
                  <a:cxn ang="0">
                    <a:pos x="258" y="90"/>
                  </a:cxn>
                  <a:cxn ang="0">
                    <a:pos x="258" y="102"/>
                  </a:cxn>
                  <a:cxn ang="0">
                    <a:pos x="258" y="108"/>
                  </a:cxn>
                </a:cxnLst>
                <a:rect l="0" t="0" r="r" b="b"/>
                <a:pathLst>
                  <a:path w="258" h="294">
                    <a:moveTo>
                      <a:pt x="258" y="102"/>
                    </a:moveTo>
                    <a:lnTo>
                      <a:pt x="252" y="108"/>
                    </a:lnTo>
                    <a:lnTo>
                      <a:pt x="258" y="132"/>
                    </a:lnTo>
                    <a:lnTo>
                      <a:pt x="252" y="186"/>
                    </a:lnTo>
                    <a:lnTo>
                      <a:pt x="210" y="222"/>
                    </a:lnTo>
                    <a:lnTo>
                      <a:pt x="204" y="246"/>
                    </a:lnTo>
                    <a:lnTo>
                      <a:pt x="186" y="246"/>
                    </a:lnTo>
                    <a:lnTo>
                      <a:pt x="186" y="276"/>
                    </a:lnTo>
                    <a:lnTo>
                      <a:pt x="168" y="294"/>
                    </a:lnTo>
                    <a:lnTo>
                      <a:pt x="162" y="294"/>
                    </a:lnTo>
                    <a:lnTo>
                      <a:pt x="144" y="270"/>
                    </a:lnTo>
                    <a:lnTo>
                      <a:pt x="96" y="288"/>
                    </a:lnTo>
                    <a:lnTo>
                      <a:pt x="60" y="276"/>
                    </a:lnTo>
                    <a:lnTo>
                      <a:pt x="48" y="258"/>
                    </a:lnTo>
                    <a:lnTo>
                      <a:pt x="24" y="258"/>
                    </a:lnTo>
                    <a:lnTo>
                      <a:pt x="0" y="54"/>
                    </a:lnTo>
                    <a:lnTo>
                      <a:pt x="24" y="54"/>
                    </a:lnTo>
                    <a:lnTo>
                      <a:pt x="78" y="42"/>
                    </a:lnTo>
                    <a:lnTo>
                      <a:pt x="78" y="48"/>
                    </a:lnTo>
                    <a:lnTo>
                      <a:pt x="120" y="54"/>
                    </a:lnTo>
                    <a:lnTo>
                      <a:pt x="108" y="66"/>
                    </a:lnTo>
                    <a:lnTo>
                      <a:pt x="138" y="66"/>
                    </a:lnTo>
                    <a:lnTo>
                      <a:pt x="186" y="48"/>
                    </a:lnTo>
                    <a:lnTo>
                      <a:pt x="198" y="24"/>
                    </a:lnTo>
                    <a:lnTo>
                      <a:pt x="240" y="0"/>
                    </a:lnTo>
                    <a:lnTo>
                      <a:pt x="258" y="90"/>
                    </a:lnTo>
                    <a:lnTo>
                      <a:pt x="258" y="102"/>
                    </a:lnTo>
                    <a:lnTo>
                      <a:pt x="258" y="108"/>
                    </a:lnTo>
                  </a:path>
                </a:pathLst>
              </a:custGeom>
              <a:noFill/>
              <a:ln w="9525">
                <a:solidFill>
                  <a:srgbClr val="000000"/>
                </a:solidFill>
                <a:prstDash val="solid"/>
                <a:round/>
                <a:headEnd/>
                <a:tailEnd/>
              </a:ln>
            </p:spPr>
            <p:txBody>
              <a:bodyPr/>
              <a:lstStyle/>
              <a:p>
                <a:endParaRPr lang="en-US"/>
              </a:p>
            </p:txBody>
          </p:sp>
          <p:sp>
            <p:nvSpPr>
              <p:cNvPr id="221655" name="Freeform 471"/>
              <p:cNvSpPr>
                <a:spLocks noChangeAspect="1"/>
              </p:cNvSpPr>
              <p:nvPr/>
            </p:nvSpPr>
            <p:spPr bwMode="auto">
              <a:xfrm>
                <a:off x="2475" y="2250"/>
                <a:ext cx="534" cy="282"/>
              </a:xfrm>
              <a:custGeom>
                <a:avLst/>
                <a:gdLst/>
                <a:ahLst/>
                <a:cxnLst>
                  <a:cxn ang="0">
                    <a:pos x="522" y="54"/>
                  </a:cxn>
                  <a:cxn ang="0">
                    <a:pos x="534" y="144"/>
                  </a:cxn>
                  <a:cxn ang="0">
                    <a:pos x="534" y="282"/>
                  </a:cxn>
                  <a:cxn ang="0">
                    <a:pos x="486" y="252"/>
                  </a:cxn>
                  <a:cxn ang="0">
                    <a:pos x="414" y="276"/>
                  </a:cxn>
                  <a:cxn ang="0">
                    <a:pos x="396" y="258"/>
                  </a:cxn>
                  <a:cxn ang="0">
                    <a:pos x="384" y="264"/>
                  </a:cxn>
                  <a:cxn ang="0">
                    <a:pos x="378" y="258"/>
                  </a:cxn>
                  <a:cxn ang="0">
                    <a:pos x="366" y="276"/>
                  </a:cxn>
                  <a:cxn ang="0">
                    <a:pos x="360" y="258"/>
                  </a:cxn>
                  <a:cxn ang="0">
                    <a:pos x="348" y="270"/>
                  </a:cxn>
                  <a:cxn ang="0">
                    <a:pos x="330" y="252"/>
                  </a:cxn>
                  <a:cxn ang="0">
                    <a:pos x="318" y="264"/>
                  </a:cxn>
                  <a:cxn ang="0">
                    <a:pos x="300" y="240"/>
                  </a:cxn>
                  <a:cxn ang="0">
                    <a:pos x="276" y="246"/>
                  </a:cxn>
                  <a:cxn ang="0">
                    <a:pos x="234" y="234"/>
                  </a:cxn>
                  <a:cxn ang="0">
                    <a:pos x="222" y="216"/>
                  </a:cxn>
                  <a:cxn ang="0">
                    <a:pos x="204" y="216"/>
                  </a:cxn>
                  <a:cxn ang="0">
                    <a:pos x="180" y="204"/>
                  </a:cxn>
                  <a:cxn ang="0">
                    <a:pos x="192" y="54"/>
                  </a:cxn>
                  <a:cxn ang="0">
                    <a:pos x="0" y="42"/>
                  </a:cxn>
                  <a:cxn ang="0">
                    <a:pos x="6" y="0"/>
                  </a:cxn>
                  <a:cxn ang="0">
                    <a:pos x="66" y="6"/>
                  </a:cxn>
                  <a:cxn ang="0">
                    <a:pos x="522" y="18"/>
                  </a:cxn>
                  <a:cxn ang="0">
                    <a:pos x="522" y="42"/>
                  </a:cxn>
                  <a:cxn ang="0">
                    <a:pos x="522" y="54"/>
                  </a:cxn>
                </a:cxnLst>
                <a:rect l="0" t="0" r="r" b="b"/>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close/>
                  </a:path>
                </a:pathLst>
              </a:custGeom>
              <a:solidFill>
                <a:srgbClr val="FFAA00"/>
              </a:solidFill>
              <a:ln w="9525">
                <a:solidFill>
                  <a:srgbClr val="FFAA00"/>
                </a:solidFill>
                <a:prstDash val="solid"/>
                <a:round/>
                <a:headEnd/>
                <a:tailEnd/>
              </a:ln>
            </p:spPr>
            <p:txBody>
              <a:bodyPr/>
              <a:lstStyle/>
              <a:p>
                <a:endParaRPr lang="en-US"/>
              </a:p>
            </p:txBody>
          </p:sp>
          <p:sp>
            <p:nvSpPr>
              <p:cNvPr id="221656" name="Freeform 472"/>
              <p:cNvSpPr>
                <a:spLocks noChangeAspect="1"/>
              </p:cNvSpPr>
              <p:nvPr/>
            </p:nvSpPr>
            <p:spPr bwMode="auto">
              <a:xfrm>
                <a:off x="2475" y="2250"/>
                <a:ext cx="534" cy="282"/>
              </a:xfrm>
              <a:custGeom>
                <a:avLst/>
                <a:gdLst/>
                <a:ahLst/>
                <a:cxnLst>
                  <a:cxn ang="0">
                    <a:pos x="522" y="54"/>
                  </a:cxn>
                  <a:cxn ang="0">
                    <a:pos x="534" y="144"/>
                  </a:cxn>
                  <a:cxn ang="0">
                    <a:pos x="534" y="282"/>
                  </a:cxn>
                  <a:cxn ang="0">
                    <a:pos x="486" y="252"/>
                  </a:cxn>
                  <a:cxn ang="0">
                    <a:pos x="414" y="276"/>
                  </a:cxn>
                  <a:cxn ang="0">
                    <a:pos x="396" y="258"/>
                  </a:cxn>
                  <a:cxn ang="0">
                    <a:pos x="384" y="264"/>
                  </a:cxn>
                  <a:cxn ang="0">
                    <a:pos x="378" y="258"/>
                  </a:cxn>
                  <a:cxn ang="0">
                    <a:pos x="366" y="276"/>
                  </a:cxn>
                  <a:cxn ang="0">
                    <a:pos x="360" y="258"/>
                  </a:cxn>
                  <a:cxn ang="0">
                    <a:pos x="348" y="270"/>
                  </a:cxn>
                  <a:cxn ang="0">
                    <a:pos x="330" y="252"/>
                  </a:cxn>
                  <a:cxn ang="0">
                    <a:pos x="318" y="264"/>
                  </a:cxn>
                  <a:cxn ang="0">
                    <a:pos x="300" y="240"/>
                  </a:cxn>
                  <a:cxn ang="0">
                    <a:pos x="276" y="246"/>
                  </a:cxn>
                  <a:cxn ang="0">
                    <a:pos x="234" y="234"/>
                  </a:cxn>
                  <a:cxn ang="0">
                    <a:pos x="222" y="216"/>
                  </a:cxn>
                  <a:cxn ang="0">
                    <a:pos x="204" y="216"/>
                  </a:cxn>
                  <a:cxn ang="0">
                    <a:pos x="180" y="204"/>
                  </a:cxn>
                  <a:cxn ang="0">
                    <a:pos x="192" y="54"/>
                  </a:cxn>
                  <a:cxn ang="0">
                    <a:pos x="0" y="42"/>
                  </a:cxn>
                  <a:cxn ang="0">
                    <a:pos x="6" y="0"/>
                  </a:cxn>
                  <a:cxn ang="0">
                    <a:pos x="66" y="6"/>
                  </a:cxn>
                  <a:cxn ang="0">
                    <a:pos x="522" y="18"/>
                  </a:cxn>
                  <a:cxn ang="0">
                    <a:pos x="522" y="42"/>
                  </a:cxn>
                  <a:cxn ang="0">
                    <a:pos x="522" y="54"/>
                  </a:cxn>
                  <a:cxn ang="0">
                    <a:pos x="522" y="60"/>
                  </a:cxn>
                </a:cxnLst>
                <a:rect l="0" t="0" r="r" b="b"/>
                <a:pathLst>
                  <a:path w="534" h="282">
                    <a:moveTo>
                      <a:pt x="522" y="54"/>
                    </a:moveTo>
                    <a:lnTo>
                      <a:pt x="534" y="144"/>
                    </a:lnTo>
                    <a:lnTo>
                      <a:pt x="534" y="282"/>
                    </a:lnTo>
                    <a:lnTo>
                      <a:pt x="486" y="252"/>
                    </a:lnTo>
                    <a:lnTo>
                      <a:pt x="414" y="276"/>
                    </a:lnTo>
                    <a:lnTo>
                      <a:pt x="396" y="258"/>
                    </a:lnTo>
                    <a:lnTo>
                      <a:pt x="384" y="264"/>
                    </a:lnTo>
                    <a:lnTo>
                      <a:pt x="378" y="258"/>
                    </a:lnTo>
                    <a:lnTo>
                      <a:pt x="366" y="276"/>
                    </a:lnTo>
                    <a:lnTo>
                      <a:pt x="360" y="258"/>
                    </a:lnTo>
                    <a:lnTo>
                      <a:pt x="348" y="270"/>
                    </a:lnTo>
                    <a:lnTo>
                      <a:pt x="330" y="252"/>
                    </a:lnTo>
                    <a:lnTo>
                      <a:pt x="318" y="264"/>
                    </a:lnTo>
                    <a:lnTo>
                      <a:pt x="300" y="240"/>
                    </a:lnTo>
                    <a:lnTo>
                      <a:pt x="276" y="246"/>
                    </a:lnTo>
                    <a:lnTo>
                      <a:pt x="234" y="234"/>
                    </a:lnTo>
                    <a:lnTo>
                      <a:pt x="222" y="216"/>
                    </a:lnTo>
                    <a:lnTo>
                      <a:pt x="204" y="216"/>
                    </a:lnTo>
                    <a:lnTo>
                      <a:pt x="180" y="204"/>
                    </a:lnTo>
                    <a:lnTo>
                      <a:pt x="192" y="54"/>
                    </a:lnTo>
                    <a:lnTo>
                      <a:pt x="0" y="42"/>
                    </a:lnTo>
                    <a:lnTo>
                      <a:pt x="6" y="0"/>
                    </a:lnTo>
                    <a:lnTo>
                      <a:pt x="66" y="6"/>
                    </a:lnTo>
                    <a:lnTo>
                      <a:pt x="522" y="18"/>
                    </a:lnTo>
                    <a:lnTo>
                      <a:pt x="522" y="42"/>
                    </a:lnTo>
                    <a:lnTo>
                      <a:pt x="522" y="54"/>
                    </a:lnTo>
                    <a:lnTo>
                      <a:pt x="522" y="60"/>
                    </a:lnTo>
                  </a:path>
                </a:pathLst>
              </a:custGeom>
              <a:noFill/>
              <a:ln w="9525">
                <a:solidFill>
                  <a:srgbClr val="000000"/>
                </a:solidFill>
                <a:prstDash val="solid"/>
                <a:round/>
                <a:headEnd/>
                <a:tailEnd/>
              </a:ln>
            </p:spPr>
            <p:txBody>
              <a:bodyPr/>
              <a:lstStyle/>
              <a:p>
                <a:endParaRPr lang="en-US"/>
              </a:p>
            </p:txBody>
          </p:sp>
          <p:sp>
            <p:nvSpPr>
              <p:cNvPr id="221657" name="Freeform 473"/>
              <p:cNvSpPr>
                <a:spLocks noChangeAspect="1"/>
              </p:cNvSpPr>
              <p:nvPr/>
            </p:nvSpPr>
            <p:spPr bwMode="auto">
              <a:xfrm>
                <a:off x="1311" y="1326"/>
                <a:ext cx="492" cy="414"/>
              </a:xfrm>
              <a:custGeom>
                <a:avLst/>
                <a:gdLst/>
                <a:ahLst/>
                <a:cxnLst>
                  <a:cxn ang="0">
                    <a:pos x="234" y="372"/>
                  </a:cxn>
                  <a:cxn ang="0">
                    <a:pos x="0" y="312"/>
                  </a:cxn>
                  <a:cxn ang="0">
                    <a:pos x="0" y="240"/>
                  </a:cxn>
                  <a:cxn ang="0">
                    <a:pos x="42" y="186"/>
                  </a:cxn>
                  <a:cxn ang="0">
                    <a:pos x="96" y="54"/>
                  </a:cxn>
                  <a:cxn ang="0">
                    <a:pos x="108" y="0"/>
                  </a:cxn>
                  <a:cxn ang="0">
                    <a:pos x="138" y="6"/>
                  </a:cxn>
                  <a:cxn ang="0">
                    <a:pos x="132" y="12"/>
                  </a:cxn>
                  <a:cxn ang="0">
                    <a:pos x="162" y="30"/>
                  </a:cxn>
                  <a:cxn ang="0">
                    <a:pos x="156" y="66"/>
                  </a:cxn>
                  <a:cxn ang="0">
                    <a:pos x="180" y="78"/>
                  </a:cxn>
                  <a:cxn ang="0">
                    <a:pos x="210" y="72"/>
                  </a:cxn>
                  <a:cxn ang="0">
                    <a:pos x="240" y="90"/>
                  </a:cxn>
                  <a:cxn ang="0">
                    <a:pos x="366" y="90"/>
                  </a:cxn>
                  <a:cxn ang="0">
                    <a:pos x="474" y="114"/>
                  </a:cxn>
                  <a:cxn ang="0">
                    <a:pos x="492" y="150"/>
                  </a:cxn>
                  <a:cxn ang="0">
                    <a:pos x="432" y="234"/>
                  </a:cxn>
                  <a:cxn ang="0">
                    <a:pos x="444" y="252"/>
                  </a:cxn>
                  <a:cxn ang="0">
                    <a:pos x="402" y="414"/>
                  </a:cxn>
                  <a:cxn ang="0">
                    <a:pos x="270" y="384"/>
                  </a:cxn>
                  <a:cxn ang="0">
                    <a:pos x="234" y="372"/>
                  </a:cxn>
                </a:cxnLst>
                <a:rect l="0" t="0" r="r" b="b"/>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close/>
                  </a:path>
                </a:pathLst>
              </a:custGeom>
              <a:solidFill>
                <a:srgbClr val="FFAA00"/>
              </a:solidFill>
              <a:ln w="9525">
                <a:solidFill>
                  <a:srgbClr val="FFAA00"/>
                </a:solidFill>
                <a:prstDash val="solid"/>
                <a:round/>
                <a:headEnd/>
                <a:tailEnd/>
              </a:ln>
            </p:spPr>
            <p:txBody>
              <a:bodyPr/>
              <a:lstStyle/>
              <a:p>
                <a:endParaRPr lang="en-US"/>
              </a:p>
            </p:txBody>
          </p:sp>
          <p:sp>
            <p:nvSpPr>
              <p:cNvPr id="221658" name="Freeform 474"/>
              <p:cNvSpPr>
                <a:spLocks noChangeAspect="1"/>
              </p:cNvSpPr>
              <p:nvPr/>
            </p:nvSpPr>
            <p:spPr bwMode="auto">
              <a:xfrm>
                <a:off x="1311" y="1326"/>
                <a:ext cx="492" cy="414"/>
              </a:xfrm>
              <a:custGeom>
                <a:avLst/>
                <a:gdLst/>
                <a:ahLst/>
                <a:cxnLst>
                  <a:cxn ang="0">
                    <a:pos x="234" y="372"/>
                  </a:cxn>
                  <a:cxn ang="0">
                    <a:pos x="0" y="312"/>
                  </a:cxn>
                  <a:cxn ang="0">
                    <a:pos x="0" y="240"/>
                  </a:cxn>
                  <a:cxn ang="0">
                    <a:pos x="42" y="186"/>
                  </a:cxn>
                  <a:cxn ang="0">
                    <a:pos x="96" y="54"/>
                  </a:cxn>
                  <a:cxn ang="0">
                    <a:pos x="108" y="0"/>
                  </a:cxn>
                  <a:cxn ang="0">
                    <a:pos x="138" y="6"/>
                  </a:cxn>
                  <a:cxn ang="0">
                    <a:pos x="132" y="12"/>
                  </a:cxn>
                  <a:cxn ang="0">
                    <a:pos x="162" y="30"/>
                  </a:cxn>
                  <a:cxn ang="0">
                    <a:pos x="156" y="66"/>
                  </a:cxn>
                  <a:cxn ang="0">
                    <a:pos x="180" y="78"/>
                  </a:cxn>
                  <a:cxn ang="0">
                    <a:pos x="210" y="72"/>
                  </a:cxn>
                  <a:cxn ang="0">
                    <a:pos x="240" y="90"/>
                  </a:cxn>
                  <a:cxn ang="0">
                    <a:pos x="366" y="90"/>
                  </a:cxn>
                  <a:cxn ang="0">
                    <a:pos x="474" y="114"/>
                  </a:cxn>
                  <a:cxn ang="0">
                    <a:pos x="492" y="150"/>
                  </a:cxn>
                  <a:cxn ang="0">
                    <a:pos x="432" y="234"/>
                  </a:cxn>
                  <a:cxn ang="0">
                    <a:pos x="444" y="252"/>
                  </a:cxn>
                  <a:cxn ang="0">
                    <a:pos x="402" y="414"/>
                  </a:cxn>
                  <a:cxn ang="0">
                    <a:pos x="270" y="384"/>
                  </a:cxn>
                  <a:cxn ang="0">
                    <a:pos x="234" y="372"/>
                  </a:cxn>
                  <a:cxn ang="0">
                    <a:pos x="234" y="378"/>
                  </a:cxn>
                </a:cxnLst>
                <a:rect l="0" t="0" r="r" b="b"/>
                <a:pathLst>
                  <a:path w="492" h="414">
                    <a:moveTo>
                      <a:pt x="234" y="372"/>
                    </a:moveTo>
                    <a:lnTo>
                      <a:pt x="0" y="312"/>
                    </a:lnTo>
                    <a:lnTo>
                      <a:pt x="0" y="240"/>
                    </a:lnTo>
                    <a:lnTo>
                      <a:pt x="42" y="186"/>
                    </a:lnTo>
                    <a:lnTo>
                      <a:pt x="96" y="54"/>
                    </a:lnTo>
                    <a:lnTo>
                      <a:pt x="108" y="0"/>
                    </a:lnTo>
                    <a:lnTo>
                      <a:pt x="138" y="6"/>
                    </a:lnTo>
                    <a:lnTo>
                      <a:pt x="132" y="12"/>
                    </a:lnTo>
                    <a:lnTo>
                      <a:pt x="162" y="30"/>
                    </a:lnTo>
                    <a:lnTo>
                      <a:pt x="156" y="66"/>
                    </a:lnTo>
                    <a:lnTo>
                      <a:pt x="180" y="78"/>
                    </a:lnTo>
                    <a:lnTo>
                      <a:pt x="210" y="72"/>
                    </a:lnTo>
                    <a:lnTo>
                      <a:pt x="240" y="90"/>
                    </a:lnTo>
                    <a:lnTo>
                      <a:pt x="366" y="90"/>
                    </a:lnTo>
                    <a:lnTo>
                      <a:pt x="474" y="114"/>
                    </a:lnTo>
                    <a:lnTo>
                      <a:pt x="492" y="150"/>
                    </a:lnTo>
                    <a:lnTo>
                      <a:pt x="432" y="234"/>
                    </a:lnTo>
                    <a:lnTo>
                      <a:pt x="444" y="252"/>
                    </a:lnTo>
                    <a:lnTo>
                      <a:pt x="402" y="414"/>
                    </a:lnTo>
                    <a:lnTo>
                      <a:pt x="270" y="384"/>
                    </a:lnTo>
                    <a:lnTo>
                      <a:pt x="234" y="372"/>
                    </a:lnTo>
                    <a:lnTo>
                      <a:pt x="234" y="378"/>
                    </a:lnTo>
                  </a:path>
                </a:pathLst>
              </a:custGeom>
              <a:noFill/>
              <a:ln w="9525">
                <a:solidFill>
                  <a:srgbClr val="000000"/>
                </a:solidFill>
                <a:prstDash val="solid"/>
                <a:round/>
                <a:headEnd/>
                <a:tailEnd/>
              </a:ln>
            </p:spPr>
            <p:txBody>
              <a:bodyPr/>
              <a:lstStyle/>
              <a:p>
                <a:endParaRPr lang="en-US"/>
              </a:p>
            </p:txBody>
          </p:sp>
          <p:sp>
            <p:nvSpPr>
              <p:cNvPr id="221659" name="Freeform 475"/>
              <p:cNvSpPr>
                <a:spLocks noChangeAspect="1"/>
              </p:cNvSpPr>
              <p:nvPr/>
            </p:nvSpPr>
            <p:spPr bwMode="auto">
              <a:xfrm>
                <a:off x="3801" y="1752"/>
                <a:ext cx="360" cy="228"/>
              </a:xfrm>
              <a:custGeom>
                <a:avLst/>
                <a:gdLst/>
                <a:ahLst/>
                <a:cxnLst>
                  <a:cxn ang="0">
                    <a:pos x="42" y="30"/>
                  </a:cxn>
                  <a:cxn ang="0">
                    <a:pos x="48" y="48"/>
                  </a:cxn>
                  <a:cxn ang="0">
                    <a:pos x="294" y="0"/>
                  </a:cxn>
                  <a:cxn ang="0">
                    <a:pos x="324" y="30"/>
                  </a:cxn>
                  <a:cxn ang="0">
                    <a:pos x="342" y="42"/>
                  </a:cxn>
                  <a:cxn ang="0">
                    <a:pos x="324" y="72"/>
                  </a:cxn>
                  <a:cxn ang="0">
                    <a:pos x="330" y="102"/>
                  </a:cxn>
                  <a:cxn ang="0">
                    <a:pos x="360" y="132"/>
                  </a:cxn>
                  <a:cxn ang="0">
                    <a:pos x="330" y="168"/>
                  </a:cxn>
                  <a:cxn ang="0">
                    <a:pos x="306" y="180"/>
                  </a:cxn>
                  <a:cxn ang="0">
                    <a:pos x="288" y="180"/>
                  </a:cxn>
                  <a:cxn ang="0">
                    <a:pos x="90" y="222"/>
                  </a:cxn>
                  <a:cxn ang="0">
                    <a:pos x="78" y="222"/>
                  </a:cxn>
                  <a:cxn ang="0">
                    <a:pos x="30" y="228"/>
                  </a:cxn>
                  <a:cxn ang="0">
                    <a:pos x="18" y="156"/>
                  </a:cxn>
                  <a:cxn ang="0">
                    <a:pos x="18" y="144"/>
                  </a:cxn>
                  <a:cxn ang="0">
                    <a:pos x="0" y="54"/>
                  </a:cxn>
                  <a:cxn ang="0">
                    <a:pos x="42" y="30"/>
                  </a:cxn>
                </a:cxnLst>
                <a:rect l="0" t="0" r="r" b="b"/>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close/>
                  </a:path>
                </a:pathLst>
              </a:custGeom>
              <a:solidFill>
                <a:srgbClr val="FF8C00"/>
              </a:solidFill>
              <a:ln w="9525">
                <a:solidFill>
                  <a:srgbClr val="FF8C00"/>
                </a:solidFill>
                <a:prstDash val="solid"/>
                <a:round/>
                <a:headEnd/>
                <a:tailEnd/>
              </a:ln>
            </p:spPr>
            <p:txBody>
              <a:bodyPr/>
              <a:lstStyle/>
              <a:p>
                <a:endParaRPr lang="en-US"/>
              </a:p>
            </p:txBody>
          </p:sp>
          <p:sp>
            <p:nvSpPr>
              <p:cNvPr id="221660" name="Freeform 476"/>
              <p:cNvSpPr>
                <a:spLocks noChangeAspect="1"/>
              </p:cNvSpPr>
              <p:nvPr/>
            </p:nvSpPr>
            <p:spPr bwMode="auto">
              <a:xfrm>
                <a:off x="3801" y="1752"/>
                <a:ext cx="360" cy="228"/>
              </a:xfrm>
              <a:custGeom>
                <a:avLst/>
                <a:gdLst/>
                <a:ahLst/>
                <a:cxnLst>
                  <a:cxn ang="0">
                    <a:pos x="42" y="30"/>
                  </a:cxn>
                  <a:cxn ang="0">
                    <a:pos x="48" y="48"/>
                  </a:cxn>
                  <a:cxn ang="0">
                    <a:pos x="294" y="0"/>
                  </a:cxn>
                  <a:cxn ang="0">
                    <a:pos x="324" y="30"/>
                  </a:cxn>
                  <a:cxn ang="0">
                    <a:pos x="342" y="42"/>
                  </a:cxn>
                  <a:cxn ang="0">
                    <a:pos x="324" y="72"/>
                  </a:cxn>
                  <a:cxn ang="0">
                    <a:pos x="330" y="102"/>
                  </a:cxn>
                  <a:cxn ang="0">
                    <a:pos x="360" y="132"/>
                  </a:cxn>
                  <a:cxn ang="0">
                    <a:pos x="330" y="168"/>
                  </a:cxn>
                  <a:cxn ang="0">
                    <a:pos x="306" y="180"/>
                  </a:cxn>
                  <a:cxn ang="0">
                    <a:pos x="288" y="180"/>
                  </a:cxn>
                  <a:cxn ang="0">
                    <a:pos x="90" y="222"/>
                  </a:cxn>
                  <a:cxn ang="0">
                    <a:pos x="78" y="222"/>
                  </a:cxn>
                  <a:cxn ang="0">
                    <a:pos x="30" y="228"/>
                  </a:cxn>
                  <a:cxn ang="0">
                    <a:pos x="18" y="156"/>
                  </a:cxn>
                  <a:cxn ang="0">
                    <a:pos x="18" y="144"/>
                  </a:cxn>
                  <a:cxn ang="0">
                    <a:pos x="0" y="54"/>
                  </a:cxn>
                  <a:cxn ang="0">
                    <a:pos x="42" y="30"/>
                  </a:cxn>
                  <a:cxn ang="0">
                    <a:pos x="42" y="36"/>
                  </a:cxn>
                </a:cxnLst>
                <a:rect l="0" t="0" r="r" b="b"/>
                <a:pathLst>
                  <a:path w="360" h="228">
                    <a:moveTo>
                      <a:pt x="42" y="30"/>
                    </a:moveTo>
                    <a:lnTo>
                      <a:pt x="48" y="48"/>
                    </a:lnTo>
                    <a:lnTo>
                      <a:pt x="294" y="0"/>
                    </a:lnTo>
                    <a:lnTo>
                      <a:pt x="324" y="30"/>
                    </a:lnTo>
                    <a:lnTo>
                      <a:pt x="342" y="42"/>
                    </a:lnTo>
                    <a:lnTo>
                      <a:pt x="324" y="72"/>
                    </a:lnTo>
                    <a:lnTo>
                      <a:pt x="330" y="102"/>
                    </a:lnTo>
                    <a:lnTo>
                      <a:pt x="360" y="132"/>
                    </a:lnTo>
                    <a:lnTo>
                      <a:pt x="330" y="168"/>
                    </a:lnTo>
                    <a:lnTo>
                      <a:pt x="306" y="180"/>
                    </a:lnTo>
                    <a:lnTo>
                      <a:pt x="288" y="180"/>
                    </a:lnTo>
                    <a:lnTo>
                      <a:pt x="90" y="222"/>
                    </a:lnTo>
                    <a:lnTo>
                      <a:pt x="78" y="222"/>
                    </a:lnTo>
                    <a:lnTo>
                      <a:pt x="30" y="228"/>
                    </a:lnTo>
                    <a:lnTo>
                      <a:pt x="18" y="156"/>
                    </a:lnTo>
                    <a:lnTo>
                      <a:pt x="18" y="144"/>
                    </a:lnTo>
                    <a:lnTo>
                      <a:pt x="0" y="54"/>
                    </a:lnTo>
                    <a:lnTo>
                      <a:pt x="42" y="30"/>
                    </a:lnTo>
                    <a:lnTo>
                      <a:pt x="42" y="36"/>
                    </a:lnTo>
                  </a:path>
                </a:pathLst>
              </a:custGeom>
              <a:noFill/>
              <a:ln w="9525">
                <a:solidFill>
                  <a:srgbClr val="000000"/>
                </a:solidFill>
                <a:prstDash val="solid"/>
                <a:round/>
                <a:headEnd/>
                <a:tailEnd/>
              </a:ln>
            </p:spPr>
            <p:txBody>
              <a:bodyPr/>
              <a:lstStyle/>
              <a:p>
                <a:endParaRPr lang="en-US"/>
              </a:p>
            </p:txBody>
          </p:sp>
          <p:sp>
            <p:nvSpPr>
              <p:cNvPr id="221661" name="Freeform 477"/>
              <p:cNvSpPr>
                <a:spLocks noChangeAspect="1"/>
              </p:cNvSpPr>
              <p:nvPr/>
            </p:nvSpPr>
            <p:spPr bwMode="auto">
              <a:xfrm>
                <a:off x="4299" y="1698"/>
                <a:ext cx="48" cy="54"/>
              </a:xfrm>
              <a:custGeom>
                <a:avLst/>
                <a:gdLst/>
                <a:ahLst/>
                <a:cxnLst>
                  <a:cxn ang="0">
                    <a:pos x="48" y="30"/>
                  </a:cxn>
                  <a:cxn ang="0">
                    <a:pos x="36" y="42"/>
                  </a:cxn>
                  <a:cxn ang="0">
                    <a:pos x="30" y="24"/>
                  </a:cxn>
                  <a:cxn ang="0">
                    <a:pos x="30" y="48"/>
                  </a:cxn>
                  <a:cxn ang="0">
                    <a:pos x="6" y="54"/>
                  </a:cxn>
                  <a:cxn ang="0">
                    <a:pos x="0" y="6"/>
                  </a:cxn>
                  <a:cxn ang="0">
                    <a:pos x="18" y="0"/>
                  </a:cxn>
                  <a:cxn ang="0">
                    <a:pos x="42" y="24"/>
                  </a:cxn>
                  <a:cxn ang="0">
                    <a:pos x="48" y="30"/>
                  </a:cxn>
                </a:cxnLst>
                <a:rect l="0" t="0" r="r" b="b"/>
                <a:pathLst>
                  <a:path w="48" h="54">
                    <a:moveTo>
                      <a:pt x="48" y="30"/>
                    </a:moveTo>
                    <a:lnTo>
                      <a:pt x="36" y="42"/>
                    </a:lnTo>
                    <a:lnTo>
                      <a:pt x="30" y="24"/>
                    </a:lnTo>
                    <a:lnTo>
                      <a:pt x="30" y="48"/>
                    </a:lnTo>
                    <a:lnTo>
                      <a:pt x="6" y="54"/>
                    </a:lnTo>
                    <a:lnTo>
                      <a:pt x="0" y="6"/>
                    </a:lnTo>
                    <a:lnTo>
                      <a:pt x="18" y="0"/>
                    </a:lnTo>
                    <a:lnTo>
                      <a:pt x="42" y="24"/>
                    </a:lnTo>
                    <a:lnTo>
                      <a:pt x="48" y="30"/>
                    </a:lnTo>
                    <a:close/>
                  </a:path>
                </a:pathLst>
              </a:custGeom>
              <a:solidFill>
                <a:srgbClr val="FFAA00"/>
              </a:solidFill>
              <a:ln w="9525">
                <a:solidFill>
                  <a:srgbClr val="FFAA00"/>
                </a:solidFill>
                <a:prstDash val="solid"/>
                <a:round/>
                <a:headEnd/>
                <a:tailEnd/>
              </a:ln>
            </p:spPr>
            <p:txBody>
              <a:bodyPr/>
              <a:lstStyle/>
              <a:p>
                <a:endParaRPr lang="en-US"/>
              </a:p>
            </p:txBody>
          </p:sp>
          <p:sp>
            <p:nvSpPr>
              <p:cNvPr id="221662" name="Freeform 478"/>
              <p:cNvSpPr>
                <a:spLocks noChangeAspect="1"/>
              </p:cNvSpPr>
              <p:nvPr/>
            </p:nvSpPr>
            <p:spPr bwMode="auto">
              <a:xfrm>
                <a:off x="4299" y="1698"/>
                <a:ext cx="48" cy="54"/>
              </a:xfrm>
              <a:custGeom>
                <a:avLst/>
                <a:gdLst/>
                <a:ahLst/>
                <a:cxnLst>
                  <a:cxn ang="0">
                    <a:pos x="48" y="30"/>
                  </a:cxn>
                  <a:cxn ang="0">
                    <a:pos x="36" y="42"/>
                  </a:cxn>
                  <a:cxn ang="0">
                    <a:pos x="30" y="24"/>
                  </a:cxn>
                  <a:cxn ang="0">
                    <a:pos x="30" y="48"/>
                  </a:cxn>
                  <a:cxn ang="0">
                    <a:pos x="6" y="54"/>
                  </a:cxn>
                  <a:cxn ang="0">
                    <a:pos x="0" y="6"/>
                  </a:cxn>
                  <a:cxn ang="0">
                    <a:pos x="18" y="0"/>
                  </a:cxn>
                  <a:cxn ang="0">
                    <a:pos x="42" y="24"/>
                  </a:cxn>
                  <a:cxn ang="0">
                    <a:pos x="48" y="30"/>
                  </a:cxn>
                  <a:cxn ang="0">
                    <a:pos x="48" y="36"/>
                  </a:cxn>
                </a:cxnLst>
                <a:rect l="0" t="0" r="r" b="b"/>
                <a:pathLst>
                  <a:path w="48" h="54">
                    <a:moveTo>
                      <a:pt x="48" y="30"/>
                    </a:moveTo>
                    <a:lnTo>
                      <a:pt x="36" y="42"/>
                    </a:lnTo>
                    <a:lnTo>
                      <a:pt x="30" y="24"/>
                    </a:lnTo>
                    <a:lnTo>
                      <a:pt x="30" y="48"/>
                    </a:lnTo>
                    <a:lnTo>
                      <a:pt x="6" y="54"/>
                    </a:lnTo>
                    <a:lnTo>
                      <a:pt x="0" y="6"/>
                    </a:lnTo>
                    <a:lnTo>
                      <a:pt x="18" y="0"/>
                    </a:lnTo>
                    <a:lnTo>
                      <a:pt x="42" y="24"/>
                    </a:lnTo>
                    <a:lnTo>
                      <a:pt x="48" y="30"/>
                    </a:lnTo>
                    <a:lnTo>
                      <a:pt x="48" y="36"/>
                    </a:lnTo>
                  </a:path>
                </a:pathLst>
              </a:custGeom>
              <a:noFill/>
              <a:ln w="9525">
                <a:solidFill>
                  <a:srgbClr val="000000"/>
                </a:solidFill>
                <a:prstDash val="solid"/>
                <a:round/>
                <a:headEnd/>
                <a:tailEnd/>
              </a:ln>
            </p:spPr>
            <p:txBody>
              <a:bodyPr/>
              <a:lstStyle/>
              <a:p>
                <a:endParaRPr lang="en-US"/>
              </a:p>
            </p:txBody>
          </p:sp>
          <p:sp>
            <p:nvSpPr>
              <p:cNvPr id="221663" name="Freeform 479"/>
              <p:cNvSpPr>
                <a:spLocks noChangeAspect="1"/>
              </p:cNvSpPr>
              <p:nvPr/>
            </p:nvSpPr>
            <p:spPr bwMode="auto">
              <a:xfrm>
                <a:off x="3717" y="2340"/>
                <a:ext cx="312" cy="240"/>
              </a:xfrm>
              <a:custGeom>
                <a:avLst/>
                <a:gdLst/>
                <a:ahLst/>
                <a:cxnLst>
                  <a:cxn ang="0">
                    <a:pos x="312" y="72"/>
                  </a:cxn>
                  <a:cxn ang="0">
                    <a:pos x="276" y="120"/>
                  </a:cxn>
                  <a:cxn ang="0">
                    <a:pos x="282" y="132"/>
                  </a:cxn>
                  <a:cxn ang="0">
                    <a:pos x="246" y="174"/>
                  </a:cxn>
                  <a:cxn ang="0">
                    <a:pos x="240" y="168"/>
                  </a:cxn>
                  <a:cxn ang="0">
                    <a:pos x="240" y="180"/>
                  </a:cxn>
                  <a:cxn ang="0">
                    <a:pos x="204" y="198"/>
                  </a:cxn>
                  <a:cxn ang="0">
                    <a:pos x="204" y="216"/>
                  </a:cxn>
                  <a:cxn ang="0">
                    <a:pos x="186" y="204"/>
                  </a:cxn>
                  <a:cxn ang="0">
                    <a:pos x="198" y="222"/>
                  </a:cxn>
                  <a:cxn ang="0">
                    <a:pos x="186" y="240"/>
                  </a:cxn>
                  <a:cxn ang="0">
                    <a:pos x="168" y="234"/>
                  </a:cxn>
                  <a:cxn ang="0">
                    <a:pos x="138" y="168"/>
                  </a:cxn>
                  <a:cxn ang="0">
                    <a:pos x="60" y="108"/>
                  </a:cxn>
                  <a:cxn ang="0">
                    <a:pos x="30" y="72"/>
                  </a:cxn>
                  <a:cxn ang="0">
                    <a:pos x="0" y="54"/>
                  </a:cxn>
                  <a:cxn ang="0">
                    <a:pos x="12" y="30"/>
                  </a:cxn>
                  <a:cxn ang="0">
                    <a:pos x="54" y="6"/>
                  </a:cxn>
                  <a:cxn ang="0">
                    <a:pos x="144" y="0"/>
                  </a:cxn>
                  <a:cxn ang="0">
                    <a:pos x="162" y="24"/>
                  </a:cxn>
                  <a:cxn ang="0">
                    <a:pos x="228" y="12"/>
                  </a:cxn>
                  <a:cxn ang="0">
                    <a:pos x="306" y="66"/>
                  </a:cxn>
                  <a:cxn ang="0">
                    <a:pos x="312" y="72"/>
                  </a:cxn>
                </a:cxnLst>
                <a:rect l="0" t="0" r="r" b="b"/>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close/>
                  </a:path>
                </a:pathLst>
              </a:custGeom>
              <a:solidFill>
                <a:srgbClr val="FF8C00"/>
              </a:solidFill>
              <a:ln w="9525">
                <a:solidFill>
                  <a:srgbClr val="FF8C00"/>
                </a:solidFill>
                <a:prstDash val="solid"/>
                <a:round/>
                <a:headEnd/>
                <a:tailEnd/>
              </a:ln>
            </p:spPr>
            <p:txBody>
              <a:bodyPr/>
              <a:lstStyle/>
              <a:p>
                <a:endParaRPr lang="en-US"/>
              </a:p>
            </p:txBody>
          </p:sp>
          <p:sp>
            <p:nvSpPr>
              <p:cNvPr id="221664" name="Freeform 480"/>
              <p:cNvSpPr>
                <a:spLocks noChangeAspect="1"/>
              </p:cNvSpPr>
              <p:nvPr/>
            </p:nvSpPr>
            <p:spPr bwMode="auto">
              <a:xfrm>
                <a:off x="3717" y="2340"/>
                <a:ext cx="312" cy="240"/>
              </a:xfrm>
              <a:custGeom>
                <a:avLst/>
                <a:gdLst/>
                <a:ahLst/>
                <a:cxnLst>
                  <a:cxn ang="0">
                    <a:pos x="312" y="72"/>
                  </a:cxn>
                  <a:cxn ang="0">
                    <a:pos x="276" y="120"/>
                  </a:cxn>
                  <a:cxn ang="0">
                    <a:pos x="282" y="132"/>
                  </a:cxn>
                  <a:cxn ang="0">
                    <a:pos x="246" y="174"/>
                  </a:cxn>
                  <a:cxn ang="0">
                    <a:pos x="240" y="168"/>
                  </a:cxn>
                  <a:cxn ang="0">
                    <a:pos x="240" y="180"/>
                  </a:cxn>
                  <a:cxn ang="0">
                    <a:pos x="204" y="198"/>
                  </a:cxn>
                  <a:cxn ang="0">
                    <a:pos x="204" y="216"/>
                  </a:cxn>
                  <a:cxn ang="0">
                    <a:pos x="186" y="204"/>
                  </a:cxn>
                  <a:cxn ang="0">
                    <a:pos x="198" y="222"/>
                  </a:cxn>
                  <a:cxn ang="0">
                    <a:pos x="186" y="240"/>
                  </a:cxn>
                  <a:cxn ang="0">
                    <a:pos x="168" y="234"/>
                  </a:cxn>
                  <a:cxn ang="0">
                    <a:pos x="138" y="168"/>
                  </a:cxn>
                  <a:cxn ang="0">
                    <a:pos x="60" y="108"/>
                  </a:cxn>
                  <a:cxn ang="0">
                    <a:pos x="30" y="72"/>
                  </a:cxn>
                  <a:cxn ang="0">
                    <a:pos x="0" y="54"/>
                  </a:cxn>
                  <a:cxn ang="0">
                    <a:pos x="12" y="30"/>
                  </a:cxn>
                  <a:cxn ang="0">
                    <a:pos x="54" y="6"/>
                  </a:cxn>
                  <a:cxn ang="0">
                    <a:pos x="144" y="0"/>
                  </a:cxn>
                  <a:cxn ang="0">
                    <a:pos x="162" y="24"/>
                  </a:cxn>
                  <a:cxn ang="0">
                    <a:pos x="228" y="12"/>
                  </a:cxn>
                  <a:cxn ang="0">
                    <a:pos x="306" y="66"/>
                  </a:cxn>
                  <a:cxn ang="0">
                    <a:pos x="312" y="72"/>
                  </a:cxn>
                  <a:cxn ang="0">
                    <a:pos x="312" y="78"/>
                  </a:cxn>
                </a:cxnLst>
                <a:rect l="0" t="0" r="r" b="b"/>
                <a:pathLst>
                  <a:path w="312" h="240">
                    <a:moveTo>
                      <a:pt x="312" y="72"/>
                    </a:moveTo>
                    <a:lnTo>
                      <a:pt x="276" y="120"/>
                    </a:lnTo>
                    <a:lnTo>
                      <a:pt x="282" y="132"/>
                    </a:lnTo>
                    <a:lnTo>
                      <a:pt x="246" y="174"/>
                    </a:lnTo>
                    <a:lnTo>
                      <a:pt x="240" y="168"/>
                    </a:lnTo>
                    <a:lnTo>
                      <a:pt x="240" y="180"/>
                    </a:lnTo>
                    <a:lnTo>
                      <a:pt x="204" y="198"/>
                    </a:lnTo>
                    <a:lnTo>
                      <a:pt x="204" y="216"/>
                    </a:lnTo>
                    <a:lnTo>
                      <a:pt x="186" y="204"/>
                    </a:lnTo>
                    <a:lnTo>
                      <a:pt x="198" y="222"/>
                    </a:lnTo>
                    <a:lnTo>
                      <a:pt x="186" y="240"/>
                    </a:lnTo>
                    <a:lnTo>
                      <a:pt x="168" y="234"/>
                    </a:lnTo>
                    <a:lnTo>
                      <a:pt x="138" y="168"/>
                    </a:lnTo>
                    <a:lnTo>
                      <a:pt x="60" y="108"/>
                    </a:lnTo>
                    <a:lnTo>
                      <a:pt x="30" y="72"/>
                    </a:lnTo>
                    <a:lnTo>
                      <a:pt x="0" y="54"/>
                    </a:lnTo>
                    <a:lnTo>
                      <a:pt x="12" y="30"/>
                    </a:lnTo>
                    <a:lnTo>
                      <a:pt x="54" y="6"/>
                    </a:lnTo>
                    <a:lnTo>
                      <a:pt x="144" y="0"/>
                    </a:lnTo>
                    <a:lnTo>
                      <a:pt x="162" y="24"/>
                    </a:lnTo>
                    <a:lnTo>
                      <a:pt x="228" y="12"/>
                    </a:lnTo>
                    <a:lnTo>
                      <a:pt x="306" y="66"/>
                    </a:lnTo>
                    <a:lnTo>
                      <a:pt x="312" y="72"/>
                    </a:lnTo>
                    <a:lnTo>
                      <a:pt x="312" y="78"/>
                    </a:lnTo>
                  </a:path>
                </a:pathLst>
              </a:custGeom>
              <a:noFill/>
              <a:ln w="9525">
                <a:solidFill>
                  <a:srgbClr val="000000"/>
                </a:solidFill>
                <a:prstDash val="solid"/>
                <a:round/>
                <a:headEnd/>
                <a:tailEnd/>
              </a:ln>
            </p:spPr>
            <p:txBody>
              <a:bodyPr/>
              <a:lstStyle/>
              <a:p>
                <a:endParaRPr lang="en-US"/>
              </a:p>
            </p:txBody>
          </p:sp>
          <p:sp>
            <p:nvSpPr>
              <p:cNvPr id="221665" name="Freeform 481"/>
              <p:cNvSpPr>
                <a:spLocks noChangeAspect="1"/>
              </p:cNvSpPr>
              <p:nvPr/>
            </p:nvSpPr>
            <p:spPr bwMode="auto">
              <a:xfrm>
                <a:off x="2457" y="1554"/>
                <a:ext cx="432" cy="288"/>
              </a:xfrm>
              <a:custGeom>
                <a:avLst/>
                <a:gdLst/>
                <a:ahLst/>
                <a:cxnLst>
                  <a:cxn ang="0">
                    <a:pos x="432" y="204"/>
                  </a:cxn>
                  <a:cxn ang="0">
                    <a:pos x="426" y="210"/>
                  </a:cxn>
                  <a:cxn ang="0">
                    <a:pos x="432" y="234"/>
                  </a:cxn>
                  <a:cxn ang="0">
                    <a:pos x="420" y="264"/>
                  </a:cxn>
                  <a:cxn ang="0">
                    <a:pos x="432" y="288"/>
                  </a:cxn>
                  <a:cxn ang="0">
                    <a:pos x="384" y="258"/>
                  </a:cxn>
                  <a:cxn ang="0">
                    <a:pos x="342" y="264"/>
                  </a:cxn>
                  <a:cxn ang="0">
                    <a:pos x="312" y="246"/>
                  </a:cxn>
                  <a:cxn ang="0">
                    <a:pos x="0" y="228"/>
                  </a:cxn>
                  <a:cxn ang="0">
                    <a:pos x="0" y="186"/>
                  </a:cxn>
                  <a:cxn ang="0">
                    <a:pos x="12" y="72"/>
                  </a:cxn>
                  <a:cxn ang="0">
                    <a:pos x="18" y="0"/>
                  </a:cxn>
                  <a:cxn ang="0">
                    <a:pos x="426" y="18"/>
                  </a:cxn>
                  <a:cxn ang="0">
                    <a:pos x="414" y="42"/>
                  </a:cxn>
                  <a:cxn ang="0">
                    <a:pos x="432" y="66"/>
                  </a:cxn>
                  <a:cxn ang="0">
                    <a:pos x="432" y="180"/>
                  </a:cxn>
                  <a:cxn ang="0">
                    <a:pos x="432" y="204"/>
                  </a:cxn>
                </a:cxnLst>
                <a:rect l="0" t="0" r="r" b="b"/>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close/>
                  </a:path>
                </a:pathLst>
              </a:custGeom>
              <a:solidFill>
                <a:srgbClr val="FFAA00"/>
              </a:solidFill>
              <a:ln w="9525">
                <a:solidFill>
                  <a:srgbClr val="FFAA00"/>
                </a:solidFill>
                <a:prstDash val="solid"/>
                <a:round/>
                <a:headEnd/>
                <a:tailEnd/>
              </a:ln>
            </p:spPr>
            <p:txBody>
              <a:bodyPr/>
              <a:lstStyle/>
              <a:p>
                <a:endParaRPr lang="en-US"/>
              </a:p>
            </p:txBody>
          </p:sp>
          <p:sp>
            <p:nvSpPr>
              <p:cNvPr id="221666" name="Freeform 482"/>
              <p:cNvSpPr>
                <a:spLocks noChangeAspect="1"/>
              </p:cNvSpPr>
              <p:nvPr/>
            </p:nvSpPr>
            <p:spPr bwMode="auto">
              <a:xfrm>
                <a:off x="2457" y="1554"/>
                <a:ext cx="432" cy="288"/>
              </a:xfrm>
              <a:custGeom>
                <a:avLst/>
                <a:gdLst/>
                <a:ahLst/>
                <a:cxnLst>
                  <a:cxn ang="0">
                    <a:pos x="432" y="204"/>
                  </a:cxn>
                  <a:cxn ang="0">
                    <a:pos x="426" y="210"/>
                  </a:cxn>
                  <a:cxn ang="0">
                    <a:pos x="432" y="234"/>
                  </a:cxn>
                  <a:cxn ang="0">
                    <a:pos x="420" y="264"/>
                  </a:cxn>
                  <a:cxn ang="0">
                    <a:pos x="432" y="288"/>
                  </a:cxn>
                  <a:cxn ang="0">
                    <a:pos x="384" y="258"/>
                  </a:cxn>
                  <a:cxn ang="0">
                    <a:pos x="342" y="264"/>
                  </a:cxn>
                  <a:cxn ang="0">
                    <a:pos x="312" y="246"/>
                  </a:cxn>
                  <a:cxn ang="0">
                    <a:pos x="0" y="228"/>
                  </a:cxn>
                  <a:cxn ang="0">
                    <a:pos x="0" y="186"/>
                  </a:cxn>
                  <a:cxn ang="0">
                    <a:pos x="12" y="72"/>
                  </a:cxn>
                  <a:cxn ang="0">
                    <a:pos x="18" y="0"/>
                  </a:cxn>
                  <a:cxn ang="0">
                    <a:pos x="426" y="18"/>
                  </a:cxn>
                  <a:cxn ang="0">
                    <a:pos x="414" y="42"/>
                  </a:cxn>
                  <a:cxn ang="0">
                    <a:pos x="432" y="66"/>
                  </a:cxn>
                  <a:cxn ang="0">
                    <a:pos x="432" y="180"/>
                  </a:cxn>
                  <a:cxn ang="0">
                    <a:pos x="432" y="204"/>
                  </a:cxn>
                  <a:cxn ang="0">
                    <a:pos x="432" y="210"/>
                  </a:cxn>
                </a:cxnLst>
                <a:rect l="0" t="0" r="r" b="b"/>
                <a:pathLst>
                  <a:path w="432" h="288">
                    <a:moveTo>
                      <a:pt x="432" y="204"/>
                    </a:moveTo>
                    <a:lnTo>
                      <a:pt x="426" y="210"/>
                    </a:lnTo>
                    <a:lnTo>
                      <a:pt x="432" y="234"/>
                    </a:lnTo>
                    <a:lnTo>
                      <a:pt x="420" y="264"/>
                    </a:lnTo>
                    <a:lnTo>
                      <a:pt x="432" y="288"/>
                    </a:lnTo>
                    <a:lnTo>
                      <a:pt x="384" y="258"/>
                    </a:lnTo>
                    <a:lnTo>
                      <a:pt x="342" y="264"/>
                    </a:lnTo>
                    <a:lnTo>
                      <a:pt x="312" y="246"/>
                    </a:lnTo>
                    <a:lnTo>
                      <a:pt x="0" y="228"/>
                    </a:lnTo>
                    <a:lnTo>
                      <a:pt x="0" y="186"/>
                    </a:lnTo>
                    <a:lnTo>
                      <a:pt x="12" y="72"/>
                    </a:lnTo>
                    <a:lnTo>
                      <a:pt x="18" y="0"/>
                    </a:lnTo>
                    <a:lnTo>
                      <a:pt x="426" y="18"/>
                    </a:lnTo>
                    <a:lnTo>
                      <a:pt x="414" y="42"/>
                    </a:lnTo>
                    <a:lnTo>
                      <a:pt x="432" y="66"/>
                    </a:lnTo>
                    <a:lnTo>
                      <a:pt x="432" y="180"/>
                    </a:lnTo>
                    <a:lnTo>
                      <a:pt x="432" y="204"/>
                    </a:lnTo>
                    <a:lnTo>
                      <a:pt x="432" y="210"/>
                    </a:lnTo>
                  </a:path>
                </a:pathLst>
              </a:custGeom>
              <a:noFill/>
              <a:ln w="9525">
                <a:solidFill>
                  <a:srgbClr val="000000"/>
                </a:solidFill>
                <a:prstDash val="solid"/>
                <a:round/>
                <a:headEnd/>
                <a:tailEnd/>
              </a:ln>
            </p:spPr>
            <p:txBody>
              <a:bodyPr/>
              <a:lstStyle/>
              <a:p>
                <a:endParaRPr lang="en-US"/>
              </a:p>
            </p:txBody>
          </p:sp>
          <p:sp>
            <p:nvSpPr>
              <p:cNvPr id="221667" name="Freeform 483"/>
              <p:cNvSpPr>
                <a:spLocks noChangeAspect="1"/>
              </p:cNvSpPr>
              <p:nvPr/>
            </p:nvSpPr>
            <p:spPr bwMode="auto">
              <a:xfrm>
                <a:off x="3279" y="2232"/>
                <a:ext cx="522" cy="180"/>
              </a:xfrm>
              <a:custGeom>
                <a:avLst/>
                <a:gdLst/>
                <a:ahLst/>
                <a:cxnLst>
                  <a:cxn ang="0">
                    <a:pos x="522" y="0"/>
                  </a:cxn>
                  <a:cxn ang="0">
                    <a:pos x="522" y="24"/>
                  </a:cxn>
                  <a:cxn ang="0">
                    <a:pos x="504" y="42"/>
                  </a:cxn>
                  <a:cxn ang="0">
                    <a:pos x="474" y="60"/>
                  </a:cxn>
                  <a:cxn ang="0">
                    <a:pos x="468" y="54"/>
                  </a:cxn>
                  <a:cxn ang="0">
                    <a:pos x="450" y="78"/>
                  </a:cxn>
                  <a:cxn ang="0">
                    <a:pos x="402" y="102"/>
                  </a:cxn>
                  <a:cxn ang="0">
                    <a:pos x="390" y="126"/>
                  </a:cxn>
                  <a:cxn ang="0">
                    <a:pos x="372" y="132"/>
                  </a:cxn>
                  <a:cxn ang="0">
                    <a:pos x="372" y="150"/>
                  </a:cxn>
                  <a:cxn ang="0">
                    <a:pos x="294" y="162"/>
                  </a:cxn>
                  <a:cxn ang="0">
                    <a:pos x="132" y="174"/>
                  </a:cxn>
                  <a:cxn ang="0">
                    <a:pos x="0" y="180"/>
                  </a:cxn>
                  <a:cxn ang="0">
                    <a:pos x="12" y="168"/>
                  </a:cxn>
                  <a:cxn ang="0">
                    <a:pos x="0" y="150"/>
                  </a:cxn>
                  <a:cxn ang="0">
                    <a:pos x="18" y="138"/>
                  </a:cxn>
                  <a:cxn ang="0">
                    <a:pos x="18" y="126"/>
                  </a:cxn>
                  <a:cxn ang="0">
                    <a:pos x="30" y="108"/>
                  </a:cxn>
                  <a:cxn ang="0">
                    <a:pos x="30" y="102"/>
                  </a:cxn>
                  <a:cxn ang="0">
                    <a:pos x="36" y="54"/>
                  </a:cxn>
                  <a:cxn ang="0">
                    <a:pos x="42" y="60"/>
                  </a:cxn>
                  <a:cxn ang="0">
                    <a:pos x="126" y="54"/>
                  </a:cxn>
                  <a:cxn ang="0">
                    <a:pos x="126" y="42"/>
                  </a:cxn>
                  <a:cxn ang="0">
                    <a:pos x="402" y="18"/>
                  </a:cxn>
                  <a:cxn ang="0">
                    <a:pos x="522" y="0"/>
                  </a:cxn>
                </a:cxnLst>
                <a:rect l="0" t="0" r="r" b="b"/>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close/>
                  </a:path>
                </a:pathLst>
              </a:custGeom>
              <a:solidFill>
                <a:srgbClr val="FF8C00"/>
              </a:solidFill>
              <a:ln w="9525">
                <a:solidFill>
                  <a:srgbClr val="FF8C00"/>
                </a:solidFill>
                <a:prstDash val="solid"/>
                <a:round/>
                <a:headEnd/>
                <a:tailEnd/>
              </a:ln>
            </p:spPr>
            <p:txBody>
              <a:bodyPr/>
              <a:lstStyle/>
              <a:p>
                <a:endParaRPr lang="en-US"/>
              </a:p>
            </p:txBody>
          </p:sp>
          <p:sp>
            <p:nvSpPr>
              <p:cNvPr id="221668" name="Freeform 484"/>
              <p:cNvSpPr>
                <a:spLocks noChangeAspect="1"/>
              </p:cNvSpPr>
              <p:nvPr/>
            </p:nvSpPr>
            <p:spPr bwMode="auto">
              <a:xfrm>
                <a:off x="3279" y="2232"/>
                <a:ext cx="522" cy="180"/>
              </a:xfrm>
              <a:custGeom>
                <a:avLst/>
                <a:gdLst/>
                <a:ahLst/>
                <a:cxnLst>
                  <a:cxn ang="0">
                    <a:pos x="522" y="0"/>
                  </a:cxn>
                  <a:cxn ang="0">
                    <a:pos x="522" y="24"/>
                  </a:cxn>
                  <a:cxn ang="0">
                    <a:pos x="504" y="42"/>
                  </a:cxn>
                  <a:cxn ang="0">
                    <a:pos x="474" y="60"/>
                  </a:cxn>
                  <a:cxn ang="0">
                    <a:pos x="468" y="54"/>
                  </a:cxn>
                  <a:cxn ang="0">
                    <a:pos x="450" y="78"/>
                  </a:cxn>
                  <a:cxn ang="0">
                    <a:pos x="402" y="102"/>
                  </a:cxn>
                  <a:cxn ang="0">
                    <a:pos x="390" y="126"/>
                  </a:cxn>
                  <a:cxn ang="0">
                    <a:pos x="372" y="132"/>
                  </a:cxn>
                  <a:cxn ang="0">
                    <a:pos x="372" y="150"/>
                  </a:cxn>
                  <a:cxn ang="0">
                    <a:pos x="294" y="162"/>
                  </a:cxn>
                  <a:cxn ang="0">
                    <a:pos x="132" y="174"/>
                  </a:cxn>
                  <a:cxn ang="0">
                    <a:pos x="0" y="180"/>
                  </a:cxn>
                  <a:cxn ang="0">
                    <a:pos x="12" y="168"/>
                  </a:cxn>
                  <a:cxn ang="0">
                    <a:pos x="0" y="150"/>
                  </a:cxn>
                  <a:cxn ang="0">
                    <a:pos x="18" y="138"/>
                  </a:cxn>
                  <a:cxn ang="0">
                    <a:pos x="18" y="126"/>
                  </a:cxn>
                  <a:cxn ang="0">
                    <a:pos x="30" y="108"/>
                  </a:cxn>
                  <a:cxn ang="0">
                    <a:pos x="30" y="102"/>
                  </a:cxn>
                  <a:cxn ang="0">
                    <a:pos x="36" y="54"/>
                  </a:cxn>
                  <a:cxn ang="0">
                    <a:pos x="42" y="60"/>
                  </a:cxn>
                  <a:cxn ang="0">
                    <a:pos x="126" y="54"/>
                  </a:cxn>
                  <a:cxn ang="0">
                    <a:pos x="126" y="42"/>
                  </a:cxn>
                  <a:cxn ang="0">
                    <a:pos x="402" y="18"/>
                  </a:cxn>
                  <a:cxn ang="0">
                    <a:pos x="522" y="0"/>
                  </a:cxn>
                  <a:cxn ang="0">
                    <a:pos x="522" y="6"/>
                  </a:cxn>
                </a:cxnLst>
                <a:rect l="0" t="0" r="r" b="b"/>
                <a:pathLst>
                  <a:path w="522" h="180">
                    <a:moveTo>
                      <a:pt x="522" y="0"/>
                    </a:moveTo>
                    <a:lnTo>
                      <a:pt x="522" y="24"/>
                    </a:lnTo>
                    <a:lnTo>
                      <a:pt x="504" y="42"/>
                    </a:lnTo>
                    <a:lnTo>
                      <a:pt x="474" y="60"/>
                    </a:lnTo>
                    <a:lnTo>
                      <a:pt x="468" y="54"/>
                    </a:lnTo>
                    <a:lnTo>
                      <a:pt x="450" y="78"/>
                    </a:lnTo>
                    <a:lnTo>
                      <a:pt x="402" y="102"/>
                    </a:lnTo>
                    <a:lnTo>
                      <a:pt x="390" y="126"/>
                    </a:lnTo>
                    <a:lnTo>
                      <a:pt x="372" y="132"/>
                    </a:lnTo>
                    <a:lnTo>
                      <a:pt x="372" y="150"/>
                    </a:lnTo>
                    <a:lnTo>
                      <a:pt x="294" y="162"/>
                    </a:lnTo>
                    <a:lnTo>
                      <a:pt x="132" y="174"/>
                    </a:lnTo>
                    <a:lnTo>
                      <a:pt x="0" y="180"/>
                    </a:lnTo>
                    <a:lnTo>
                      <a:pt x="12" y="168"/>
                    </a:lnTo>
                    <a:lnTo>
                      <a:pt x="0" y="150"/>
                    </a:lnTo>
                    <a:lnTo>
                      <a:pt x="18" y="138"/>
                    </a:lnTo>
                    <a:lnTo>
                      <a:pt x="18" y="126"/>
                    </a:lnTo>
                    <a:lnTo>
                      <a:pt x="30" y="108"/>
                    </a:lnTo>
                    <a:lnTo>
                      <a:pt x="30" y="102"/>
                    </a:lnTo>
                    <a:lnTo>
                      <a:pt x="36" y="54"/>
                    </a:lnTo>
                    <a:lnTo>
                      <a:pt x="42" y="60"/>
                    </a:lnTo>
                    <a:lnTo>
                      <a:pt x="126" y="54"/>
                    </a:lnTo>
                    <a:lnTo>
                      <a:pt x="126" y="42"/>
                    </a:lnTo>
                    <a:lnTo>
                      <a:pt x="402" y="18"/>
                    </a:lnTo>
                    <a:lnTo>
                      <a:pt x="522" y="0"/>
                    </a:lnTo>
                    <a:lnTo>
                      <a:pt x="522" y="6"/>
                    </a:lnTo>
                  </a:path>
                </a:pathLst>
              </a:custGeom>
              <a:noFill/>
              <a:ln w="9525">
                <a:solidFill>
                  <a:srgbClr val="000000"/>
                </a:solidFill>
                <a:prstDash val="solid"/>
                <a:round/>
                <a:headEnd/>
                <a:tailEnd/>
              </a:ln>
            </p:spPr>
            <p:txBody>
              <a:bodyPr/>
              <a:lstStyle/>
              <a:p>
                <a:endParaRPr lang="en-US"/>
              </a:p>
            </p:txBody>
          </p:sp>
          <p:sp>
            <p:nvSpPr>
              <p:cNvPr id="221669" name="Freeform 485"/>
              <p:cNvSpPr>
                <a:spLocks noChangeAspect="1"/>
              </p:cNvSpPr>
              <p:nvPr/>
            </p:nvSpPr>
            <p:spPr bwMode="auto">
              <a:xfrm>
                <a:off x="2211" y="2292"/>
                <a:ext cx="864" cy="834"/>
              </a:xfrm>
              <a:custGeom>
                <a:avLst/>
                <a:gdLst/>
                <a:ahLst/>
                <a:cxnLst>
                  <a:cxn ang="0">
                    <a:pos x="828" y="246"/>
                  </a:cxn>
                  <a:cxn ang="0">
                    <a:pos x="864" y="438"/>
                  </a:cxn>
                  <a:cxn ang="0">
                    <a:pos x="858" y="516"/>
                  </a:cxn>
                  <a:cxn ang="0">
                    <a:pos x="846" y="540"/>
                  </a:cxn>
                  <a:cxn ang="0">
                    <a:pos x="804" y="558"/>
                  </a:cxn>
                  <a:cxn ang="0">
                    <a:pos x="792" y="534"/>
                  </a:cxn>
                  <a:cxn ang="0">
                    <a:pos x="768" y="540"/>
                  </a:cxn>
                  <a:cxn ang="0">
                    <a:pos x="756" y="582"/>
                  </a:cxn>
                  <a:cxn ang="0">
                    <a:pos x="678" y="648"/>
                  </a:cxn>
                  <a:cxn ang="0">
                    <a:pos x="684" y="630"/>
                  </a:cxn>
                  <a:cxn ang="0">
                    <a:pos x="678" y="630"/>
                  </a:cxn>
                  <a:cxn ang="0">
                    <a:pos x="666" y="630"/>
                  </a:cxn>
                  <a:cxn ang="0">
                    <a:pos x="660" y="642"/>
                  </a:cxn>
                  <a:cxn ang="0">
                    <a:pos x="654" y="654"/>
                  </a:cxn>
                  <a:cxn ang="0">
                    <a:pos x="642" y="660"/>
                  </a:cxn>
                  <a:cxn ang="0">
                    <a:pos x="636" y="654"/>
                  </a:cxn>
                  <a:cxn ang="0">
                    <a:pos x="624" y="684"/>
                  </a:cxn>
                  <a:cxn ang="0">
                    <a:pos x="606" y="690"/>
                  </a:cxn>
                  <a:cxn ang="0">
                    <a:pos x="612" y="702"/>
                  </a:cxn>
                  <a:cxn ang="0">
                    <a:pos x="594" y="732"/>
                  </a:cxn>
                  <a:cxn ang="0">
                    <a:pos x="588" y="732"/>
                  </a:cxn>
                  <a:cxn ang="0">
                    <a:pos x="576" y="732"/>
                  </a:cxn>
                  <a:cxn ang="0">
                    <a:pos x="594" y="768"/>
                  </a:cxn>
                  <a:cxn ang="0">
                    <a:pos x="546" y="828"/>
                  </a:cxn>
                  <a:cxn ang="0">
                    <a:pos x="462" y="750"/>
                  </a:cxn>
                  <a:cxn ang="0">
                    <a:pos x="408" y="654"/>
                  </a:cxn>
                  <a:cxn ang="0">
                    <a:pos x="336" y="534"/>
                  </a:cxn>
                  <a:cxn ang="0">
                    <a:pos x="252" y="528"/>
                  </a:cxn>
                  <a:cxn ang="0">
                    <a:pos x="216" y="582"/>
                  </a:cxn>
                  <a:cxn ang="0">
                    <a:pos x="126" y="528"/>
                  </a:cxn>
                  <a:cxn ang="0">
                    <a:pos x="6" y="342"/>
                  </a:cxn>
                  <a:cxn ang="0">
                    <a:pos x="234" y="348"/>
                  </a:cxn>
                  <a:cxn ang="0">
                    <a:pos x="456" y="12"/>
                  </a:cxn>
                  <a:cxn ang="0">
                    <a:pos x="468" y="174"/>
                  </a:cxn>
                  <a:cxn ang="0">
                    <a:pos x="498" y="192"/>
                  </a:cxn>
                  <a:cxn ang="0">
                    <a:pos x="564" y="198"/>
                  </a:cxn>
                  <a:cxn ang="0">
                    <a:pos x="594" y="210"/>
                  </a:cxn>
                  <a:cxn ang="0">
                    <a:pos x="624" y="216"/>
                  </a:cxn>
                  <a:cxn ang="0">
                    <a:pos x="642" y="216"/>
                  </a:cxn>
                  <a:cxn ang="0">
                    <a:pos x="660" y="216"/>
                  </a:cxn>
                  <a:cxn ang="0">
                    <a:pos x="750" y="210"/>
                  </a:cxn>
                  <a:cxn ang="0">
                    <a:pos x="798" y="234"/>
                  </a:cxn>
                </a:cxnLst>
                <a:rect l="0" t="0" r="r" b="b"/>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close/>
                  </a:path>
                </a:pathLst>
              </a:custGeom>
              <a:solidFill>
                <a:srgbClr val="FF8C00"/>
              </a:solidFill>
              <a:ln w="9525">
                <a:solidFill>
                  <a:srgbClr val="FF8C00"/>
                </a:solidFill>
                <a:prstDash val="solid"/>
                <a:round/>
                <a:headEnd/>
                <a:tailEnd/>
              </a:ln>
            </p:spPr>
            <p:txBody>
              <a:bodyPr/>
              <a:lstStyle/>
              <a:p>
                <a:endParaRPr lang="en-US"/>
              </a:p>
            </p:txBody>
          </p:sp>
          <p:sp>
            <p:nvSpPr>
              <p:cNvPr id="221670" name="Freeform 486"/>
              <p:cNvSpPr>
                <a:spLocks noChangeAspect="1"/>
              </p:cNvSpPr>
              <p:nvPr/>
            </p:nvSpPr>
            <p:spPr bwMode="auto">
              <a:xfrm>
                <a:off x="2211" y="2292"/>
                <a:ext cx="864" cy="834"/>
              </a:xfrm>
              <a:custGeom>
                <a:avLst/>
                <a:gdLst/>
                <a:ahLst/>
                <a:cxnLst>
                  <a:cxn ang="0">
                    <a:pos x="828" y="246"/>
                  </a:cxn>
                  <a:cxn ang="0">
                    <a:pos x="864" y="438"/>
                  </a:cxn>
                  <a:cxn ang="0">
                    <a:pos x="858" y="516"/>
                  </a:cxn>
                  <a:cxn ang="0">
                    <a:pos x="846" y="540"/>
                  </a:cxn>
                  <a:cxn ang="0">
                    <a:pos x="804" y="558"/>
                  </a:cxn>
                  <a:cxn ang="0">
                    <a:pos x="792" y="534"/>
                  </a:cxn>
                  <a:cxn ang="0">
                    <a:pos x="768" y="540"/>
                  </a:cxn>
                  <a:cxn ang="0">
                    <a:pos x="756" y="582"/>
                  </a:cxn>
                  <a:cxn ang="0">
                    <a:pos x="678" y="648"/>
                  </a:cxn>
                  <a:cxn ang="0">
                    <a:pos x="684" y="630"/>
                  </a:cxn>
                  <a:cxn ang="0">
                    <a:pos x="678" y="630"/>
                  </a:cxn>
                  <a:cxn ang="0">
                    <a:pos x="666" y="630"/>
                  </a:cxn>
                  <a:cxn ang="0">
                    <a:pos x="660" y="642"/>
                  </a:cxn>
                  <a:cxn ang="0">
                    <a:pos x="654" y="654"/>
                  </a:cxn>
                  <a:cxn ang="0">
                    <a:pos x="642" y="660"/>
                  </a:cxn>
                  <a:cxn ang="0">
                    <a:pos x="636" y="654"/>
                  </a:cxn>
                  <a:cxn ang="0">
                    <a:pos x="624" y="684"/>
                  </a:cxn>
                  <a:cxn ang="0">
                    <a:pos x="606" y="690"/>
                  </a:cxn>
                  <a:cxn ang="0">
                    <a:pos x="612" y="702"/>
                  </a:cxn>
                  <a:cxn ang="0">
                    <a:pos x="594" y="732"/>
                  </a:cxn>
                  <a:cxn ang="0">
                    <a:pos x="588" y="732"/>
                  </a:cxn>
                  <a:cxn ang="0">
                    <a:pos x="576" y="732"/>
                  </a:cxn>
                  <a:cxn ang="0">
                    <a:pos x="594" y="768"/>
                  </a:cxn>
                  <a:cxn ang="0">
                    <a:pos x="546" y="828"/>
                  </a:cxn>
                  <a:cxn ang="0">
                    <a:pos x="462" y="750"/>
                  </a:cxn>
                  <a:cxn ang="0">
                    <a:pos x="408" y="654"/>
                  </a:cxn>
                  <a:cxn ang="0">
                    <a:pos x="336" y="534"/>
                  </a:cxn>
                  <a:cxn ang="0">
                    <a:pos x="252" y="528"/>
                  </a:cxn>
                  <a:cxn ang="0">
                    <a:pos x="216" y="582"/>
                  </a:cxn>
                  <a:cxn ang="0">
                    <a:pos x="126" y="528"/>
                  </a:cxn>
                  <a:cxn ang="0">
                    <a:pos x="6" y="342"/>
                  </a:cxn>
                  <a:cxn ang="0">
                    <a:pos x="234" y="348"/>
                  </a:cxn>
                  <a:cxn ang="0">
                    <a:pos x="456" y="12"/>
                  </a:cxn>
                  <a:cxn ang="0">
                    <a:pos x="468" y="174"/>
                  </a:cxn>
                  <a:cxn ang="0">
                    <a:pos x="498" y="192"/>
                  </a:cxn>
                  <a:cxn ang="0">
                    <a:pos x="564" y="198"/>
                  </a:cxn>
                  <a:cxn ang="0">
                    <a:pos x="594" y="210"/>
                  </a:cxn>
                  <a:cxn ang="0">
                    <a:pos x="624" y="216"/>
                  </a:cxn>
                  <a:cxn ang="0">
                    <a:pos x="642" y="216"/>
                  </a:cxn>
                  <a:cxn ang="0">
                    <a:pos x="660" y="216"/>
                  </a:cxn>
                  <a:cxn ang="0">
                    <a:pos x="750" y="210"/>
                  </a:cxn>
                  <a:cxn ang="0">
                    <a:pos x="798" y="234"/>
                  </a:cxn>
                </a:cxnLst>
                <a:rect l="0" t="0" r="r" b="b"/>
                <a:pathLst>
                  <a:path w="864" h="834">
                    <a:moveTo>
                      <a:pt x="798" y="234"/>
                    </a:moveTo>
                    <a:lnTo>
                      <a:pt x="828" y="246"/>
                    </a:lnTo>
                    <a:lnTo>
                      <a:pt x="828" y="366"/>
                    </a:lnTo>
                    <a:lnTo>
                      <a:pt x="864" y="438"/>
                    </a:lnTo>
                    <a:lnTo>
                      <a:pt x="852" y="474"/>
                    </a:lnTo>
                    <a:lnTo>
                      <a:pt x="858" y="516"/>
                    </a:lnTo>
                    <a:lnTo>
                      <a:pt x="840" y="534"/>
                    </a:lnTo>
                    <a:lnTo>
                      <a:pt x="846" y="540"/>
                    </a:lnTo>
                    <a:lnTo>
                      <a:pt x="786" y="570"/>
                    </a:lnTo>
                    <a:lnTo>
                      <a:pt x="804" y="558"/>
                    </a:lnTo>
                    <a:lnTo>
                      <a:pt x="786" y="558"/>
                    </a:lnTo>
                    <a:lnTo>
                      <a:pt x="792" y="534"/>
                    </a:lnTo>
                    <a:lnTo>
                      <a:pt x="774" y="546"/>
                    </a:lnTo>
                    <a:lnTo>
                      <a:pt x="768" y="540"/>
                    </a:lnTo>
                    <a:lnTo>
                      <a:pt x="774" y="576"/>
                    </a:lnTo>
                    <a:lnTo>
                      <a:pt x="756" y="582"/>
                    </a:lnTo>
                    <a:lnTo>
                      <a:pt x="756" y="600"/>
                    </a:lnTo>
                    <a:lnTo>
                      <a:pt x="678" y="648"/>
                    </a:lnTo>
                    <a:lnTo>
                      <a:pt x="720" y="618"/>
                    </a:lnTo>
                    <a:lnTo>
                      <a:pt x="684" y="630"/>
                    </a:lnTo>
                    <a:lnTo>
                      <a:pt x="684" y="618"/>
                    </a:lnTo>
                    <a:lnTo>
                      <a:pt x="678" y="630"/>
                    </a:lnTo>
                    <a:lnTo>
                      <a:pt x="672" y="624"/>
                    </a:lnTo>
                    <a:lnTo>
                      <a:pt x="666" y="630"/>
                    </a:lnTo>
                    <a:lnTo>
                      <a:pt x="654" y="624"/>
                    </a:lnTo>
                    <a:lnTo>
                      <a:pt x="660" y="642"/>
                    </a:lnTo>
                    <a:lnTo>
                      <a:pt x="672" y="642"/>
                    </a:lnTo>
                    <a:lnTo>
                      <a:pt x="654" y="654"/>
                    </a:lnTo>
                    <a:lnTo>
                      <a:pt x="642" y="636"/>
                    </a:lnTo>
                    <a:lnTo>
                      <a:pt x="642" y="660"/>
                    </a:lnTo>
                    <a:lnTo>
                      <a:pt x="636" y="666"/>
                    </a:lnTo>
                    <a:lnTo>
                      <a:pt x="636" y="654"/>
                    </a:lnTo>
                    <a:lnTo>
                      <a:pt x="612" y="672"/>
                    </a:lnTo>
                    <a:lnTo>
                      <a:pt x="624" y="684"/>
                    </a:lnTo>
                    <a:lnTo>
                      <a:pt x="594" y="684"/>
                    </a:lnTo>
                    <a:lnTo>
                      <a:pt x="606" y="690"/>
                    </a:lnTo>
                    <a:lnTo>
                      <a:pt x="606" y="702"/>
                    </a:lnTo>
                    <a:lnTo>
                      <a:pt x="612" y="702"/>
                    </a:lnTo>
                    <a:lnTo>
                      <a:pt x="600" y="732"/>
                    </a:lnTo>
                    <a:lnTo>
                      <a:pt x="594" y="732"/>
                    </a:lnTo>
                    <a:lnTo>
                      <a:pt x="594" y="720"/>
                    </a:lnTo>
                    <a:lnTo>
                      <a:pt x="588" y="732"/>
                    </a:lnTo>
                    <a:lnTo>
                      <a:pt x="576" y="720"/>
                    </a:lnTo>
                    <a:lnTo>
                      <a:pt x="576" y="732"/>
                    </a:lnTo>
                    <a:lnTo>
                      <a:pt x="600" y="732"/>
                    </a:lnTo>
                    <a:lnTo>
                      <a:pt x="594" y="768"/>
                    </a:lnTo>
                    <a:lnTo>
                      <a:pt x="618" y="834"/>
                    </a:lnTo>
                    <a:lnTo>
                      <a:pt x="546" y="828"/>
                    </a:lnTo>
                    <a:lnTo>
                      <a:pt x="480" y="798"/>
                    </a:lnTo>
                    <a:lnTo>
                      <a:pt x="462" y="750"/>
                    </a:lnTo>
                    <a:lnTo>
                      <a:pt x="456" y="702"/>
                    </a:lnTo>
                    <a:lnTo>
                      <a:pt x="408" y="654"/>
                    </a:lnTo>
                    <a:lnTo>
                      <a:pt x="372" y="570"/>
                    </a:lnTo>
                    <a:lnTo>
                      <a:pt x="336" y="534"/>
                    </a:lnTo>
                    <a:lnTo>
                      <a:pt x="276" y="516"/>
                    </a:lnTo>
                    <a:lnTo>
                      <a:pt x="252" y="528"/>
                    </a:lnTo>
                    <a:lnTo>
                      <a:pt x="234" y="564"/>
                    </a:lnTo>
                    <a:lnTo>
                      <a:pt x="216" y="582"/>
                    </a:lnTo>
                    <a:lnTo>
                      <a:pt x="198" y="576"/>
                    </a:lnTo>
                    <a:lnTo>
                      <a:pt x="126" y="528"/>
                    </a:lnTo>
                    <a:lnTo>
                      <a:pt x="108" y="450"/>
                    </a:lnTo>
                    <a:lnTo>
                      <a:pt x="6" y="342"/>
                    </a:lnTo>
                    <a:lnTo>
                      <a:pt x="0" y="330"/>
                    </a:lnTo>
                    <a:lnTo>
                      <a:pt x="234" y="348"/>
                    </a:lnTo>
                    <a:lnTo>
                      <a:pt x="264" y="0"/>
                    </a:lnTo>
                    <a:lnTo>
                      <a:pt x="456" y="12"/>
                    </a:lnTo>
                    <a:lnTo>
                      <a:pt x="444" y="162"/>
                    </a:lnTo>
                    <a:lnTo>
                      <a:pt x="468" y="174"/>
                    </a:lnTo>
                    <a:lnTo>
                      <a:pt x="486" y="174"/>
                    </a:lnTo>
                    <a:lnTo>
                      <a:pt x="498" y="192"/>
                    </a:lnTo>
                    <a:lnTo>
                      <a:pt x="540" y="204"/>
                    </a:lnTo>
                    <a:lnTo>
                      <a:pt x="564" y="198"/>
                    </a:lnTo>
                    <a:lnTo>
                      <a:pt x="582" y="222"/>
                    </a:lnTo>
                    <a:lnTo>
                      <a:pt x="594" y="210"/>
                    </a:lnTo>
                    <a:lnTo>
                      <a:pt x="612" y="228"/>
                    </a:lnTo>
                    <a:lnTo>
                      <a:pt x="624" y="216"/>
                    </a:lnTo>
                    <a:lnTo>
                      <a:pt x="630" y="234"/>
                    </a:lnTo>
                    <a:lnTo>
                      <a:pt x="642" y="216"/>
                    </a:lnTo>
                    <a:lnTo>
                      <a:pt x="648" y="222"/>
                    </a:lnTo>
                    <a:lnTo>
                      <a:pt x="660" y="216"/>
                    </a:lnTo>
                    <a:lnTo>
                      <a:pt x="678" y="234"/>
                    </a:lnTo>
                    <a:lnTo>
                      <a:pt x="750" y="210"/>
                    </a:lnTo>
                    <a:lnTo>
                      <a:pt x="798" y="240"/>
                    </a:lnTo>
                    <a:lnTo>
                      <a:pt x="798" y="234"/>
                    </a:lnTo>
                    <a:lnTo>
                      <a:pt x="798" y="240"/>
                    </a:lnTo>
                  </a:path>
                </a:pathLst>
              </a:custGeom>
              <a:noFill/>
              <a:ln w="9525">
                <a:solidFill>
                  <a:srgbClr val="000000"/>
                </a:solidFill>
                <a:prstDash val="solid"/>
                <a:round/>
                <a:headEnd/>
                <a:tailEnd/>
              </a:ln>
            </p:spPr>
            <p:txBody>
              <a:bodyPr/>
              <a:lstStyle/>
              <a:p>
                <a:endParaRPr lang="en-US"/>
              </a:p>
            </p:txBody>
          </p:sp>
          <p:sp>
            <p:nvSpPr>
              <p:cNvPr id="221671" name="Freeform 487"/>
              <p:cNvSpPr>
                <a:spLocks noChangeAspect="1"/>
              </p:cNvSpPr>
              <p:nvPr/>
            </p:nvSpPr>
            <p:spPr bwMode="auto">
              <a:xfrm>
                <a:off x="1803" y="1776"/>
                <a:ext cx="348" cy="438"/>
              </a:xfrm>
              <a:custGeom>
                <a:avLst/>
                <a:gdLst/>
                <a:ahLst/>
                <a:cxnLst>
                  <a:cxn ang="0">
                    <a:pos x="306" y="438"/>
                  </a:cxn>
                  <a:cxn ang="0">
                    <a:pos x="0" y="384"/>
                  </a:cxn>
                  <a:cxn ang="0">
                    <a:pos x="78" y="0"/>
                  </a:cxn>
                  <a:cxn ang="0">
                    <a:pos x="132" y="12"/>
                  </a:cxn>
                  <a:cxn ang="0">
                    <a:pos x="246" y="30"/>
                  </a:cxn>
                  <a:cxn ang="0">
                    <a:pos x="234" y="108"/>
                  </a:cxn>
                  <a:cxn ang="0">
                    <a:pos x="348" y="126"/>
                  </a:cxn>
                  <a:cxn ang="0">
                    <a:pos x="312" y="390"/>
                  </a:cxn>
                  <a:cxn ang="0">
                    <a:pos x="306" y="438"/>
                  </a:cxn>
                </a:cxnLst>
                <a:rect l="0" t="0" r="r" b="b"/>
                <a:pathLst>
                  <a:path w="348" h="438">
                    <a:moveTo>
                      <a:pt x="306" y="438"/>
                    </a:moveTo>
                    <a:lnTo>
                      <a:pt x="0" y="384"/>
                    </a:lnTo>
                    <a:lnTo>
                      <a:pt x="78" y="0"/>
                    </a:lnTo>
                    <a:lnTo>
                      <a:pt x="132" y="12"/>
                    </a:lnTo>
                    <a:lnTo>
                      <a:pt x="246" y="30"/>
                    </a:lnTo>
                    <a:lnTo>
                      <a:pt x="234" y="108"/>
                    </a:lnTo>
                    <a:lnTo>
                      <a:pt x="348" y="126"/>
                    </a:lnTo>
                    <a:lnTo>
                      <a:pt x="312" y="390"/>
                    </a:lnTo>
                    <a:lnTo>
                      <a:pt x="306" y="438"/>
                    </a:lnTo>
                    <a:close/>
                  </a:path>
                </a:pathLst>
              </a:custGeom>
              <a:solidFill>
                <a:srgbClr val="FFAA00"/>
              </a:solidFill>
              <a:ln w="9525">
                <a:solidFill>
                  <a:srgbClr val="FFAA00"/>
                </a:solidFill>
                <a:prstDash val="solid"/>
                <a:round/>
                <a:headEnd/>
                <a:tailEnd/>
              </a:ln>
            </p:spPr>
            <p:txBody>
              <a:bodyPr/>
              <a:lstStyle/>
              <a:p>
                <a:endParaRPr lang="en-US"/>
              </a:p>
            </p:txBody>
          </p:sp>
          <p:sp>
            <p:nvSpPr>
              <p:cNvPr id="221672" name="Freeform 488"/>
              <p:cNvSpPr>
                <a:spLocks noChangeAspect="1"/>
              </p:cNvSpPr>
              <p:nvPr/>
            </p:nvSpPr>
            <p:spPr bwMode="auto">
              <a:xfrm>
                <a:off x="1803" y="1776"/>
                <a:ext cx="348" cy="444"/>
              </a:xfrm>
              <a:custGeom>
                <a:avLst/>
                <a:gdLst/>
                <a:ahLst/>
                <a:cxnLst>
                  <a:cxn ang="0">
                    <a:pos x="306" y="438"/>
                  </a:cxn>
                  <a:cxn ang="0">
                    <a:pos x="0" y="384"/>
                  </a:cxn>
                  <a:cxn ang="0">
                    <a:pos x="78" y="0"/>
                  </a:cxn>
                  <a:cxn ang="0">
                    <a:pos x="132" y="12"/>
                  </a:cxn>
                  <a:cxn ang="0">
                    <a:pos x="246" y="30"/>
                  </a:cxn>
                  <a:cxn ang="0">
                    <a:pos x="234" y="108"/>
                  </a:cxn>
                  <a:cxn ang="0">
                    <a:pos x="348" y="126"/>
                  </a:cxn>
                  <a:cxn ang="0">
                    <a:pos x="312" y="390"/>
                  </a:cxn>
                  <a:cxn ang="0">
                    <a:pos x="306" y="438"/>
                  </a:cxn>
                  <a:cxn ang="0">
                    <a:pos x="306" y="444"/>
                  </a:cxn>
                </a:cxnLst>
                <a:rect l="0" t="0" r="r" b="b"/>
                <a:pathLst>
                  <a:path w="348" h="444">
                    <a:moveTo>
                      <a:pt x="306" y="438"/>
                    </a:moveTo>
                    <a:lnTo>
                      <a:pt x="0" y="384"/>
                    </a:lnTo>
                    <a:lnTo>
                      <a:pt x="78" y="0"/>
                    </a:lnTo>
                    <a:lnTo>
                      <a:pt x="132" y="12"/>
                    </a:lnTo>
                    <a:lnTo>
                      <a:pt x="246" y="30"/>
                    </a:lnTo>
                    <a:lnTo>
                      <a:pt x="234" y="108"/>
                    </a:lnTo>
                    <a:lnTo>
                      <a:pt x="348" y="126"/>
                    </a:lnTo>
                    <a:lnTo>
                      <a:pt x="312" y="390"/>
                    </a:lnTo>
                    <a:lnTo>
                      <a:pt x="306" y="438"/>
                    </a:lnTo>
                    <a:lnTo>
                      <a:pt x="306" y="444"/>
                    </a:lnTo>
                  </a:path>
                </a:pathLst>
              </a:custGeom>
              <a:noFill/>
              <a:ln w="9525">
                <a:solidFill>
                  <a:srgbClr val="000000"/>
                </a:solidFill>
                <a:prstDash val="solid"/>
                <a:round/>
                <a:headEnd/>
                <a:tailEnd/>
              </a:ln>
            </p:spPr>
            <p:txBody>
              <a:bodyPr/>
              <a:lstStyle/>
              <a:p>
                <a:endParaRPr lang="en-US"/>
              </a:p>
            </p:txBody>
          </p:sp>
          <p:sp>
            <p:nvSpPr>
              <p:cNvPr id="221673" name="Freeform 489"/>
              <p:cNvSpPr>
                <a:spLocks noChangeAspect="1"/>
              </p:cNvSpPr>
              <p:nvPr/>
            </p:nvSpPr>
            <p:spPr bwMode="auto">
              <a:xfrm>
                <a:off x="4155" y="1470"/>
                <a:ext cx="102" cy="198"/>
              </a:xfrm>
              <a:custGeom>
                <a:avLst/>
                <a:gdLst/>
                <a:ahLst/>
                <a:cxnLst>
                  <a:cxn ang="0">
                    <a:pos x="90" y="186"/>
                  </a:cxn>
                  <a:cxn ang="0">
                    <a:pos x="66" y="192"/>
                  </a:cxn>
                  <a:cxn ang="0">
                    <a:pos x="48" y="198"/>
                  </a:cxn>
                  <a:cxn ang="0">
                    <a:pos x="42" y="192"/>
                  </a:cxn>
                  <a:cxn ang="0">
                    <a:pos x="30" y="138"/>
                  </a:cxn>
                  <a:cxn ang="0">
                    <a:pos x="24" y="138"/>
                  </a:cxn>
                  <a:cxn ang="0">
                    <a:pos x="12" y="102"/>
                  </a:cxn>
                  <a:cxn ang="0">
                    <a:pos x="0" y="30"/>
                  </a:cxn>
                  <a:cxn ang="0">
                    <a:pos x="96" y="0"/>
                  </a:cxn>
                  <a:cxn ang="0">
                    <a:pos x="102" y="42"/>
                  </a:cxn>
                  <a:cxn ang="0">
                    <a:pos x="84" y="66"/>
                  </a:cxn>
                  <a:cxn ang="0">
                    <a:pos x="78" y="120"/>
                  </a:cxn>
                  <a:cxn ang="0">
                    <a:pos x="90" y="186"/>
                  </a:cxn>
                </a:cxnLst>
                <a:rect l="0" t="0" r="r" b="b"/>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close/>
                  </a:path>
                </a:pathLst>
              </a:custGeom>
              <a:solidFill>
                <a:srgbClr val="E8D898"/>
              </a:solidFill>
              <a:ln w="9525">
                <a:solidFill>
                  <a:srgbClr val="E8D898"/>
                </a:solidFill>
                <a:prstDash val="solid"/>
                <a:round/>
                <a:headEnd/>
                <a:tailEnd/>
              </a:ln>
            </p:spPr>
            <p:txBody>
              <a:bodyPr/>
              <a:lstStyle/>
              <a:p>
                <a:endParaRPr lang="en-US"/>
              </a:p>
            </p:txBody>
          </p:sp>
          <p:sp>
            <p:nvSpPr>
              <p:cNvPr id="221674" name="Freeform 490"/>
              <p:cNvSpPr>
                <a:spLocks noChangeAspect="1"/>
              </p:cNvSpPr>
              <p:nvPr/>
            </p:nvSpPr>
            <p:spPr bwMode="auto">
              <a:xfrm>
                <a:off x="4155" y="1470"/>
                <a:ext cx="102" cy="198"/>
              </a:xfrm>
              <a:custGeom>
                <a:avLst/>
                <a:gdLst/>
                <a:ahLst/>
                <a:cxnLst>
                  <a:cxn ang="0">
                    <a:pos x="90" y="186"/>
                  </a:cxn>
                  <a:cxn ang="0">
                    <a:pos x="66" y="192"/>
                  </a:cxn>
                  <a:cxn ang="0">
                    <a:pos x="48" y="198"/>
                  </a:cxn>
                  <a:cxn ang="0">
                    <a:pos x="42" y="192"/>
                  </a:cxn>
                  <a:cxn ang="0">
                    <a:pos x="30" y="138"/>
                  </a:cxn>
                  <a:cxn ang="0">
                    <a:pos x="24" y="138"/>
                  </a:cxn>
                  <a:cxn ang="0">
                    <a:pos x="12" y="102"/>
                  </a:cxn>
                  <a:cxn ang="0">
                    <a:pos x="0" y="30"/>
                  </a:cxn>
                  <a:cxn ang="0">
                    <a:pos x="96" y="0"/>
                  </a:cxn>
                  <a:cxn ang="0">
                    <a:pos x="102" y="42"/>
                  </a:cxn>
                  <a:cxn ang="0">
                    <a:pos x="84" y="66"/>
                  </a:cxn>
                  <a:cxn ang="0">
                    <a:pos x="78" y="120"/>
                  </a:cxn>
                  <a:cxn ang="0">
                    <a:pos x="90" y="186"/>
                  </a:cxn>
                  <a:cxn ang="0">
                    <a:pos x="90" y="192"/>
                  </a:cxn>
                </a:cxnLst>
                <a:rect l="0" t="0" r="r" b="b"/>
                <a:pathLst>
                  <a:path w="102" h="198">
                    <a:moveTo>
                      <a:pt x="90" y="186"/>
                    </a:moveTo>
                    <a:lnTo>
                      <a:pt x="66" y="192"/>
                    </a:lnTo>
                    <a:lnTo>
                      <a:pt x="48" y="198"/>
                    </a:lnTo>
                    <a:lnTo>
                      <a:pt x="42" y="192"/>
                    </a:lnTo>
                    <a:lnTo>
                      <a:pt x="30" y="138"/>
                    </a:lnTo>
                    <a:lnTo>
                      <a:pt x="24" y="138"/>
                    </a:lnTo>
                    <a:lnTo>
                      <a:pt x="12" y="102"/>
                    </a:lnTo>
                    <a:lnTo>
                      <a:pt x="0" y="30"/>
                    </a:lnTo>
                    <a:lnTo>
                      <a:pt x="96" y="0"/>
                    </a:lnTo>
                    <a:lnTo>
                      <a:pt x="102" y="42"/>
                    </a:lnTo>
                    <a:lnTo>
                      <a:pt x="84" y="66"/>
                    </a:lnTo>
                    <a:lnTo>
                      <a:pt x="78" y="120"/>
                    </a:lnTo>
                    <a:lnTo>
                      <a:pt x="90" y="186"/>
                    </a:lnTo>
                    <a:lnTo>
                      <a:pt x="90" y="192"/>
                    </a:lnTo>
                  </a:path>
                </a:pathLst>
              </a:custGeom>
              <a:noFill/>
              <a:ln w="9525">
                <a:solidFill>
                  <a:srgbClr val="000000"/>
                </a:solidFill>
                <a:prstDash val="solid"/>
                <a:round/>
                <a:headEnd/>
                <a:tailEnd/>
              </a:ln>
            </p:spPr>
            <p:txBody>
              <a:bodyPr/>
              <a:lstStyle/>
              <a:p>
                <a:endParaRPr lang="en-US"/>
              </a:p>
            </p:txBody>
          </p:sp>
          <p:sp>
            <p:nvSpPr>
              <p:cNvPr id="221675" name="Freeform 491"/>
              <p:cNvSpPr>
                <a:spLocks noChangeAspect="1"/>
              </p:cNvSpPr>
              <p:nvPr/>
            </p:nvSpPr>
            <p:spPr bwMode="auto">
              <a:xfrm>
                <a:off x="4167" y="2052"/>
                <a:ext cx="6" cy="18"/>
              </a:xfrm>
              <a:custGeom>
                <a:avLst/>
                <a:gdLst/>
                <a:ahLst/>
                <a:cxnLst>
                  <a:cxn ang="0">
                    <a:pos x="6" y="0"/>
                  </a:cxn>
                  <a:cxn ang="0">
                    <a:pos x="0" y="18"/>
                  </a:cxn>
                  <a:cxn ang="0">
                    <a:pos x="0" y="0"/>
                  </a:cxn>
                  <a:cxn ang="0">
                    <a:pos x="6" y="0"/>
                  </a:cxn>
                </a:cxnLst>
                <a:rect l="0" t="0" r="r" b="b"/>
                <a:pathLst>
                  <a:path w="6" h="18">
                    <a:moveTo>
                      <a:pt x="6" y="0"/>
                    </a:moveTo>
                    <a:lnTo>
                      <a:pt x="0" y="18"/>
                    </a:lnTo>
                    <a:lnTo>
                      <a:pt x="0" y="0"/>
                    </a:lnTo>
                    <a:lnTo>
                      <a:pt x="6" y="0"/>
                    </a:lnTo>
                    <a:close/>
                  </a:path>
                </a:pathLst>
              </a:custGeom>
              <a:solidFill>
                <a:srgbClr val="FF8C00"/>
              </a:solidFill>
              <a:ln w="9525">
                <a:solidFill>
                  <a:srgbClr val="FF8C00"/>
                </a:solidFill>
                <a:prstDash val="solid"/>
                <a:round/>
                <a:headEnd/>
                <a:tailEnd/>
              </a:ln>
            </p:spPr>
            <p:txBody>
              <a:bodyPr/>
              <a:lstStyle/>
              <a:p>
                <a:endParaRPr lang="en-US"/>
              </a:p>
            </p:txBody>
          </p:sp>
          <p:sp>
            <p:nvSpPr>
              <p:cNvPr id="221676" name="Freeform 492"/>
              <p:cNvSpPr>
                <a:spLocks noChangeAspect="1"/>
              </p:cNvSpPr>
              <p:nvPr/>
            </p:nvSpPr>
            <p:spPr bwMode="auto">
              <a:xfrm>
                <a:off x="4167" y="2052"/>
                <a:ext cx="6" cy="18"/>
              </a:xfrm>
              <a:custGeom>
                <a:avLst/>
                <a:gdLst/>
                <a:ahLst/>
                <a:cxnLst>
                  <a:cxn ang="0">
                    <a:pos x="6" y="0"/>
                  </a:cxn>
                  <a:cxn ang="0">
                    <a:pos x="0" y="18"/>
                  </a:cxn>
                  <a:cxn ang="0">
                    <a:pos x="0" y="0"/>
                  </a:cxn>
                  <a:cxn ang="0">
                    <a:pos x="6" y="0"/>
                  </a:cxn>
                  <a:cxn ang="0">
                    <a:pos x="6" y="6"/>
                  </a:cxn>
                </a:cxnLst>
                <a:rect l="0" t="0" r="r" b="b"/>
                <a:pathLst>
                  <a:path w="6" h="18">
                    <a:moveTo>
                      <a:pt x="6" y="0"/>
                    </a:moveTo>
                    <a:lnTo>
                      <a:pt x="0" y="18"/>
                    </a:ln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221677" name="Freeform 493"/>
              <p:cNvSpPr>
                <a:spLocks noChangeAspect="1"/>
              </p:cNvSpPr>
              <p:nvPr/>
            </p:nvSpPr>
            <p:spPr bwMode="auto">
              <a:xfrm>
                <a:off x="4137" y="2052"/>
                <a:ext cx="24" cy="78"/>
              </a:xfrm>
              <a:custGeom>
                <a:avLst/>
                <a:gdLst/>
                <a:ahLst/>
                <a:cxnLst>
                  <a:cxn ang="0">
                    <a:pos x="24" y="0"/>
                  </a:cxn>
                  <a:cxn ang="0">
                    <a:pos x="6" y="78"/>
                  </a:cxn>
                  <a:cxn ang="0">
                    <a:pos x="0" y="54"/>
                  </a:cxn>
                  <a:cxn ang="0">
                    <a:pos x="12" y="12"/>
                  </a:cxn>
                  <a:cxn ang="0">
                    <a:pos x="12" y="6"/>
                  </a:cxn>
                  <a:cxn ang="0">
                    <a:pos x="24" y="0"/>
                  </a:cxn>
                </a:cxnLst>
                <a:rect l="0" t="0" r="r" b="b"/>
                <a:pathLst>
                  <a:path w="24" h="78">
                    <a:moveTo>
                      <a:pt x="24" y="0"/>
                    </a:moveTo>
                    <a:lnTo>
                      <a:pt x="6" y="78"/>
                    </a:lnTo>
                    <a:lnTo>
                      <a:pt x="0" y="54"/>
                    </a:lnTo>
                    <a:lnTo>
                      <a:pt x="12" y="12"/>
                    </a:lnTo>
                    <a:lnTo>
                      <a:pt x="12" y="6"/>
                    </a:lnTo>
                    <a:lnTo>
                      <a:pt x="24" y="0"/>
                    </a:lnTo>
                    <a:close/>
                  </a:path>
                </a:pathLst>
              </a:custGeom>
              <a:solidFill>
                <a:srgbClr val="FF8C00"/>
              </a:solidFill>
              <a:ln w="9525">
                <a:solidFill>
                  <a:srgbClr val="FF8C00"/>
                </a:solidFill>
                <a:prstDash val="solid"/>
                <a:round/>
                <a:headEnd/>
                <a:tailEnd/>
              </a:ln>
            </p:spPr>
            <p:txBody>
              <a:bodyPr/>
              <a:lstStyle/>
              <a:p>
                <a:endParaRPr lang="en-US"/>
              </a:p>
            </p:txBody>
          </p:sp>
          <p:sp>
            <p:nvSpPr>
              <p:cNvPr id="221678" name="Freeform 494"/>
              <p:cNvSpPr>
                <a:spLocks noChangeAspect="1"/>
              </p:cNvSpPr>
              <p:nvPr/>
            </p:nvSpPr>
            <p:spPr bwMode="auto">
              <a:xfrm>
                <a:off x="4137" y="2052"/>
                <a:ext cx="24" cy="78"/>
              </a:xfrm>
              <a:custGeom>
                <a:avLst/>
                <a:gdLst/>
                <a:ahLst/>
                <a:cxnLst>
                  <a:cxn ang="0">
                    <a:pos x="24" y="0"/>
                  </a:cxn>
                  <a:cxn ang="0">
                    <a:pos x="6" y="78"/>
                  </a:cxn>
                  <a:cxn ang="0">
                    <a:pos x="0" y="54"/>
                  </a:cxn>
                  <a:cxn ang="0">
                    <a:pos x="12" y="12"/>
                  </a:cxn>
                  <a:cxn ang="0">
                    <a:pos x="12" y="6"/>
                  </a:cxn>
                  <a:cxn ang="0">
                    <a:pos x="24" y="0"/>
                  </a:cxn>
                  <a:cxn ang="0">
                    <a:pos x="24" y="6"/>
                  </a:cxn>
                </a:cxnLst>
                <a:rect l="0" t="0" r="r" b="b"/>
                <a:pathLst>
                  <a:path w="24" h="78">
                    <a:moveTo>
                      <a:pt x="24" y="0"/>
                    </a:moveTo>
                    <a:lnTo>
                      <a:pt x="6" y="78"/>
                    </a:lnTo>
                    <a:lnTo>
                      <a:pt x="0" y="54"/>
                    </a:lnTo>
                    <a:lnTo>
                      <a:pt x="12" y="12"/>
                    </a:lnTo>
                    <a:lnTo>
                      <a:pt x="12" y="6"/>
                    </a:lnTo>
                    <a:lnTo>
                      <a:pt x="24" y="0"/>
                    </a:lnTo>
                    <a:lnTo>
                      <a:pt x="24" y="6"/>
                    </a:lnTo>
                  </a:path>
                </a:pathLst>
              </a:custGeom>
              <a:noFill/>
              <a:ln w="9525">
                <a:solidFill>
                  <a:srgbClr val="000000"/>
                </a:solidFill>
                <a:prstDash val="solid"/>
                <a:round/>
                <a:headEnd/>
                <a:tailEnd/>
              </a:ln>
            </p:spPr>
            <p:txBody>
              <a:bodyPr/>
              <a:lstStyle/>
              <a:p>
                <a:endParaRPr lang="en-US"/>
              </a:p>
            </p:txBody>
          </p:sp>
          <p:sp>
            <p:nvSpPr>
              <p:cNvPr id="221679" name="Freeform 495"/>
              <p:cNvSpPr>
                <a:spLocks noChangeAspect="1"/>
              </p:cNvSpPr>
              <p:nvPr/>
            </p:nvSpPr>
            <p:spPr bwMode="auto">
              <a:xfrm>
                <a:off x="3681" y="1980"/>
                <a:ext cx="474" cy="270"/>
              </a:xfrm>
              <a:custGeom>
                <a:avLst/>
                <a:gdLst/>
                <a:ahLst/>
                <a:cxnLst>
                  <a:cxn ang="0">
                    <a:pos x="474" y="192"/>
                  </a:cxn>
                  <a:cxn ang="0">
                    <a:pos x="468" y="186"/>
                  </a:cxn>
                  <a:cxn ang="0">
                    <a:pos x="474" y="192"/>
                  </a:cxn>
                  <a:cxn ang="0">
                    <a:pos x="468" y="198"/>
                  </a:cxn>
                  <a:cxn ang="0">
                    <a:pos x="120" y="252"/>
                  </a:cxn>
                  <a:cxn ang="0">
                    <a:pos x="0" y="270"/>
                  </a:cxn>
                  <a:cxn ang="0">
                    <a:pos x="30" y="258"/>
                  </a:cxn>
                  <a:cxn ang="0">
                    <a:pos x="90" y="186"/>
                  </a:cxn>
                  <a:cxn ang="0">
                    <a:pos x="96" y="198"/>
                  </a:cxn>
                  <a:cxn ang="0">
                    <a:pos x="114" y="210"/>
                  </a:cxn>
                  <a:cxn ang="0">
                    <a:pos x="186" y="180"/>
                  </a:cxn>
                  <a:cxn ang="0">
                    <a:pos x="198" y="162"/>
                  </a:cxn>
                  <a:cxn ang="0">
                    <a:pos x="192" y="156"/>
                  </a:cxn>
                  <a:cxn ang="0">
                    <a:pos x="216" y="84"/>
                  </a:cxn>
                  <a:cxn ang="0">
                    <a:pos x="240" y="90"/>
                  </a:cxn>
                  <a:cxn ang="0">
                    <a:pos x="252" y="60"/>
                  </a:cxn>
                  <a:cxn ang="0">
                    <a:pos x="264" y="60"/>
                  </a:cxn>
                  <a:cxn ang="0">
                    <a:pos x="282" y="24"/>
                  </a:cxn>
                  <a:cxn ang="0">
                    <a:pos x="282" y="0"/>
                  </a:cxn>
                  <a:cxn ang="0">
                    <a:pos x="318" y="18"/>
                  </a:cxn>
                  <a:cxn ang="0">
                    <a:pos x="324" y="6"/>
                  </a:cxn>
                  <a:cxn ang="0">
                    <a:pos x="360" y="24"/>
                  </a:cxn>
                  <a:cxn ang="0">
                    <a:pos x="372" y="36"/>
                  </a:cxn>
                  <a:cxn ang="0">
                    <a:pos x="360" y="66"/>
                  </a:cxn>
                  <a:cxn ang="0">
                    <a:pos x="366" y="78"/>
                  </a:cxn>
                  <a:cxn ang="0">
                    <a:pos x="372" y="66"/>
                  </a:cxn>
                  <a:cxn ang="0">
                    <a:pos x="384" y="84"/>
                  </a:cxn>
                  <a:cxn ang="0">
                    <a:pos x="432" y="96"/>
                  </a:cxn>
                  <a:cxn ang="0">
                    <a:pos x="426" y="120"/>
                  </a:cxn>
                  <a:cxn ang="0">
                    <a:pos x="390" y="96"/>
                  </a:cxn>
                  <a:cxn ang="0">
                    <a:pos x="420" y="120"/>
                  </a:cxn>
                  <a:cxn ang="0">
                    <a:pos x="432" y="120"/>
                  </a:cxn>
                  <a:cxn ang="0">
                    <a:pos x="426" y="126"/>
                  </a:cxn>
                  <a:cxn ang="0">
                    <a:pos x="438" y="132"/>
                  </a:cxn>
                  <a:cxn ang="0">
                    <a:pos x="438" y="138"/>
                  </a:cxn>
                  <a:cxn ang="0">
                    <a:pos x="426" y="138"/>
                  </a:cxn>
                  <a:cxn ang="0">
                    <a:pos x="432" y="150"/>
                  </a:cxn>
                  <a:cxn ang="0">
                    <a:pos x="402" y="132"/>
                  </a:cxn>
                  <a:cxn ang="0">
                    <a:pos x="444" y="162"/>
                  </a:cxn>
                  <a:cxn ang="0">
                    <a:pos x="438" y="168"/>
                  </a:cxn>
                  <a:cxn ang="0">
                    <a:pos x="402" y="150"/>
                  </a:cxn>
                  <a:cxn ang="0">
                    <a:pos x="396" y="156"/>
                  </a:cxn>
                  <a:cxn ang="0">
                    <a:pos x="414" y="156"/>
                  </a:cxn>
                  <a:cxn ang="0">
                    <a:pos x="432" y="174"/>
                  </a:cxn>
                  <a:cxn ang="0">
                    <a:pos x="462" y="168"/>
                  </a:cxn>
                  <a:cxn ang="0">
                    <a:pos x="474" y="192"/>
                  </a:cxn>
                </a:cxnLst>
                <a:rect l="0" t="0" r="r" b="b"/>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close/>
                  </a:path>
                </a:pathLst>
              </a:custGeom>
              <a:solidFill>
                <a:srgbClr val="FF8C00"/>
              </a:solidFill>
              <a:ln w="9525">
                <a:solidFill>
                  <a:srgbClr val="FF8C00"/>
                </a:solidFill>
                <a:prstDash val="solid"/>
                <a:round/>
                <a:headEnd/>
                <a:tailEnd/>
              </a:ln>
            </p:spPr>
            <p:txBody>
              <a:bodyPr/>
              <a:lstStyle/>
              <a:p>
                <a:endParaRPr lang="en-US"/>
              </a:p>
            </p:txBody>
          </p:sp>
          <p:sp>
            <p:nvSpPr>
              <p:cNvPr id="221680" name="Freeform 496"/>
              <p:cNvSpPr>
                <a:spLocks noChangeAspect="1"/>
              </p:cNvSpPr>
              <p:nvPr/>
            </p:nvSpPr>
            <p:spPr bwMode="auto">
              <a:xfrm>
                <a:off x="3681" y="1980"/>
                <a:ext cx="474" cy="270"/>
              </a:xfrm>
              <a:custGeom>
                <a:avLst/>
                <a:gdLst/>
                <a:ahLst/>
                <a:cxnLst>
                  <a:cxn ang="0">
                    <a:pos x="474" y="192"/>
                  </a:cxn>
                  <a:cxn ang="0">
                    <a:pos x="468" y="186"/>
                  </a:cxn>
                  <a:cxn ang="0">
                    <a:pos x="474" y="192"/>
                  </a:cxn>
                  <a:cxn ang="0">
                    <a:pos x="468" y="198"/>
                  </a:cxn>
                  <a:cxn ang="0">
                    <a:pos x="120" y="252"/>
                  </a:cxn>
                  <a:cxn ang="0">
                    <a:pos x="0" y="270"/>
                  </a:cxn>
                  <a:cxn ang="0">
                    <a:pos x="30" y="258"/>
                  </a:cxn>
                  <a:cxn ang="0">
                    <a:pos x="90" y="186"/>
                  </a:cxn>
                  <a:cxn ang="0">
                    <a:pos x="96" y="198"/>
                  </a:cxn>
                  <a:cxn ang="0">
                    <a:pos x="114" y="210"/>
                  </a:cxn>
                  <a:cxn ang="0">
                    <a:pos x="186" y="180"/>
                  </a:cxn>
                  <a:cxn ang="0">
                    <a:pos x="198" y="162"/>
                  </a:cxn>
                  <a:cxn ang="0">
                    <a:pos x="192" y="156"/>
                  </a:cxn>
                  <a:cxn ang="0">
                    <a:pos x="216" y="84"/>
                  </a:cxn>
                  <a:cxn ang="0">
                    <a:pos x="240" y="90"/>
                  </a:cxn>
                  <a:cxn ang="0">
                    <a:pos x="252" y="60"/>
                  </a:cxn>
                  <a:cxn ang="0">
                    <a:pos x="264" y="60"/>
                  </a:cxn>
                  <a:cxn ang="0">
                    <a:pos x="282" y="24"/>
                  </a:cxn>
                  <a:cxn ang="0">
                    <a:pos x="282" y="0"/>
                  </a:cxn>
                  <a:cxn ang="0">
                    <a:pos x="318" y="18"/>
                  </a:cxn>
                  <a:cxn ang="0">
                    <a:pos x="324" y="6"/>
                  </a:cxn>
                  <a:cxn ang="0">
                    <a:pos x="360" y="24"/>
                  </a:cxn>
                  <a:cxn ang="0">
                    <a:pos x="372" y="36"/>
                  </a:cxn>
                  <a:cxn ang="0">
                    <a:pos x="360" y="66"/>
                  </a:cxn>
                  <a:cxn ang="0">
                    <a:pos x="366" y="78"/>
                  </a:cxn>
                  <a:cxn ang="0">
                    <a:pos x="372" y="66"/>
                  </a:cxn>
                  <a:cxn ang="0">
                    <a:pos x="384" y="84"/>
                  </a:cxn>
                  <a:cxn ang="0">
                    <a:pos x="432" y="96"/>
                  </a:cxn>
                  <a:cxn ang="0">
                    <a:pos x="426" y="120"/>
                  </a:cxn>
                  <a:cxn ang="0">
                    <a:pos x="390" y="96"/>
                  </a:cxn>
                  <a:cxn ang="0">
                    <a:pos x="420" y="120"/>
                  </a:cxn>
                  <a:cxn ang="0">
                    <a:pos x="432" y="120"/>
                  </a:cxn>
                  <a:cxn ang="0">
                    <a:pos x="426" y="126"/>
                  </a:cxn>
                  <a:cxn ang="0">
                    <a:pos x="438" y="132"/>
                  </a:cxn>
                  <a:cxn ang="0">
                    <a:pos x="438" y="138"/>
                  </a:cxn>
                  <a:cxn ang="0">
                    <a:pos x="426" y="138"/>
                  </a:cxn>
                  <a:cxn ang="0">
                    <a:pos x="432" y="150"/>
                  </a:cxn>
                  <a:cxn ang="0">
                    <a:pos x="402" y="132"/>
                  </a:cxn>
                  <a:cxn ang="0">
                    <a:pos x="444" y="162"/>
                  </a:cxn>
                  <a:cxn ang="0">
                    <a:pos x="438" y="168"/>
                  </a:cxn>
                  <a:cxn ang="0">
                    <a:pos x="402" y="150"/>
                  </a:cxn>
                  <a:cxn ang="0">
                    <a:pos x="396" y="156"/>
                  </a:cxn>
                  <a:cxn ang="0">
                    <a:pos x="414" y="156"/>
                  </a:cxn>
                  <a:cxn ang="0">
                    <a:pos x="432" y="174"/>
                  </a:cxn>
                  <a:cxn ang="0">
                    <a:pos x="462" y="168"/>
                  </a:cxn>
                  <a:cxn ang="0">
                    <a:pos x="474" y="192"/>
                  </a:cxn>
                  <a:cxn ang="0">
                    <a:pos x="474" y="198"/>
                  </a:cxn>
                </a:cxnLst>
                <a:rect l="0" t="0" r="r" b="b"/>
                <a:pathLst>
                  <a:path w="474" h="270">
                    <a:moveTo>
                      <a:pt x="474" y="192"/>
                    </a:moveTo>
                    <a:lnTo>
                      <a:pt x="468" y="186"/>
                    </a:lnTo>
                    <a:lnTo>
                      <a:pt x="474" y="192"/>
                    </a:lnTo>
                    <a:lnTo>
                      <a:pt x="468" y="198"/>
                    </a:lnTo>
                    <a:lnTo>
                      <a:pt x="120" y="252"/>
                    </a:lnTo>
                    <a:lnTo>
                      <a:pt x="0" y="270"/>
                    </a:lnTo>
                    <a:lnTo>
                      <a:pt x="30" y="258"/>
                    </a:lnTo>
                    <a:lnTo>
                      <a:pt x="90" y="186"/>
                    </a:lnTo>
                    <a:lnTo>
                      <a:pt x="96" y="198"/>
                    </a:lnTo>
                    <a:lnTo>
                      <a:pt x="114" y="210"/>
                    </a:lnTo>
                    <a:lnTo>
                      <a:pt x="186" y="180"/>
                    </a:lnTo>
                    <a:lnTo>
                      <a:pt x="198" y="162"/>
                    </a:lnTo>
                    <a:lnTo>
                      <a:pt x="192" y="156"/>
                    </a:lnTo>
                    <a:lnTo>
                      <a:pt x="216" y="84"/>
                    </a:lnTo>
                    <a:lnTo>
                      <a:pt x="240" y="90"/>
                    </a:lnTo>
                    <a:lnTo>
                      <a:pt x="252" y="60"/>
                    </a:lnTo>
                    <a:lnTo>
                      <a:pt x="264" y="60"/>
                    </a:lnTo>
                    <a:lnTo>
                      <a:pt x="282" y="24"/>
                    </a:lnTo>
                    <a:lnTo>
                      <a:pt x="282" y="0"/>
                    </a:lnTo>
                    <a:lnTo>
                      <a:pt x="318" y="18"/>
                    </a:lnTo>
                    <a:lnTo>
                      <a:pt x="324" y="6"/>
                    </a:lnTo>
                    <a:lnTo>
                      <a:pt x="360" y="24"/>
                    </a:lnTo>
                    <a:lnTo>
                      <a:pt x="372" y="36"/>
                    </a:lnTo>
                    <a:lnTo>
                      <a:pt x="360" y="66"/>
                    </a:lnTo>
                    <a:lnTo>
                      <a:pt x="366" y="78"/>
                    </a:lnTo>
                    <a:lnTo>
                      <a:pt x="372" y="66"/>
                    </a:lnTo>
                    <a:lnTo>
                      <a:pt x="384" y="84"/>
                    </a:lnTo>
                    <a:lnTo>
                      <a:pt x="432" y="96"/>
                    </a:lnTo>
                    <a:lnTo>
                      <a:pt x="426" y="120"/>
                    </a:lnTo>
                    <a:lnTo>
                      <a:pt x="390" y="96"/>
                    </a:lnTo>
                    <a:lnTo>
                      <a:pt x="420" y="120"/>
                    </a:lnTo>
                    <a:lnTo>
                      <a:pt x="432" y="120"/>
                    </a:lnTo>
                    <a:lnTo>
                      <a:pt x="426" y="126"/>
                    </a:lnTo>
                    <a:lnTo>
                      <a:pt x="438" y="132"/>
                    </a:lnTo>
                    <a:lnTo>
                      <a:pt x="438" y="138"/>
                    </a:lnTo>
                    <a:lnTo>
                      <a:pt x="426" y="138"/>
                    </a:lnTo>
                    <a:lnTo>
                      <a:pt x="432" y="150"/>
                    </a:lnTo>
                    <a:lnTo>
                      <a:pt x="402" y="132"/>
                    </a:lnTo>
                    <a:lnTo>
                      <a:pt x="444" y="162"/>
                    </a:lnTo>
                    <a:lnTo>
                      <a:pt x="438" y="168"/>
                    </a:lnTo>
                    <a:lnTo>
                      <a:pt x="402" y="150"/>
                    </a:lnTo>
                    <a:lnTo>
                      <a:pt x="396" y="156"/>
                    </a:lnTo>
                    <a:lnTo>
                      <a:pt x="414" y="156"/>
                    </a:lnTo>
                    <a:lnTo>
                      <a:pt x="432" y="174"/>
                    </a:lnTo>
                    <a:lnTo>
                      <a:pt x="462" y="168"/>
                    </a:lnTo>
                    <a:lnTo>
                      <a:pt x="474" y="192"/>
                    </a:lnTo>
                    <a:lnTo>
                      <a:pt x="474" y="198"/>
                    </a:lnTo>
                  </a:path>
                </a:pathLst>
              </a:custGeom>
              <a:noFill/>
              <a:ln w="9525">
                <a:solidFill>
                  <a:srgbClr val="000000"/>
                </a:solidFill>
                <a:prstDash val="solid"/>
                <a:round/>
                <a:headEnd/>
                <a:tailEnd/>
              </a:ln>
            </p:spPr>
            <p:txBody>
              <a:bodyPr/>
              <a:lstStyle/>
              <a:p>
                <a:endParaRPr lang="en-US"/>
              </a:p>
            </p:txBody>
          </p:sp>
          <p:sp>
            <p:nvSpPr>
              <p:cNvPr id="221681" name="Freeform 497"/>
              <p:cNvSpPr>
                <a:spLocks noChangeAspect="1"/>
              </p:cNvSpPr>
              <p:nvPr/>
            </p:nvSpPr>
            <p:spPr bwMode="auto">
              <a:xfrm>
                <a:off x="1419" y="1140"/>
                <a:ext cx="408" cy="300"/>
              </a:xfrm>
              <a:custGeom>
                <a:avLst/>
                <a:gdLst/>
                <a:ahLst/>
                <a:cxnLst>
                  <a:cxn ang="0">
                    <a:pos x="30" y="192"/>
                  </a:cxn>
                  <a:cxn ang="0">
                    <a:pos x="0" y="180"/>
                  </a:cxn>
                  <a:cxn ang="0">
                    <a:pos x="6" y="156"/>
                  </a:cxn>
                  <a:cxn ang="0">
                    <a:pos x="6" y="174"/>
                  </a:cxn>
                  <a:cxn ang="0">
                    <a:pos x="18" y="150"/>
                  </a:cxn>
                  <a:cxn ang="0">
                    <a:pos x="6" y="150"/>
                  </a:cxn>
                  <a:cxn ang="0">
                    <a:pos x="12" y="132"/>
                  </a:cxn>
                  <a:cxn ang="0">
                    <a:pos x="24" y="132"/>
                  </a:cxn>
                  <a:cxn ang="0">
                    <a:pos x="12" y="126"/>
                  </a:cxn>
                  <a:cxn ang="0">
                    <a:pos x="12" y="66"/>
                  </a:cxn>
                  <a:cxn ang="0">
                    <a:pos x="6" y="48"/>
                  </a:cxn>
                  <a:cxn ang="0">
                    <a:pos x="12" y="18"/>
                  </a:cxn>
                  <a:cxn ang="0">
                    <a:pos x="48" y="42"/>
                  </a:cxn>
                  <a:cxn ang="0">
                    <a:pos x="84" y="60"/>
                  </a:cxn>
                  <a:cxn ang="0">
                    <a:pos x="96" y="72"/>
                  </a:cxn>
                  <a:cxn ang="0">
                    <a:pos x="102" y="66"/>
                  </a:cxn>
                  <a:cxn ang="0">
                    <a:pos x="108" y="72"/>
                  </a:cxn>
                  <a:cxn ang="0">
                    <a:pos x="108" y="84"/>
                  </a:cxn>
                  <a:cxn ang="0">
                    <a:pos x="96" y="84"/>
                  </a:cxn>
                  <a:cxn ang="0">
                    <a:pos x="66" y="114"/>
                  </a:cxn>
                  <a:cxn ang="0">
                    <a:pos x="72" y="114"/>
                  </a:cxn>
                  <a:cxn ang="0">
                    <a:pos x="108" y="90"/>
                  </a:cxn>
                  <a:cxn ang="0">
                    <a:pos x="108" y="78"/>
                  </a:cxn>
                  <a:cxn ang="0">
                    <a:pos x="114" y="84"/>
                  </a:cxn>
                  <a:cxn ang="0">
                    <a:pos x="114" y="96"/>
                  </a:cxn>
                  <a:cxn ang="0">
                    <a:pos x="96" y="102"/>
                  </a:cxn>
                  <a:cxn ang="0">
                    <a:pos x="102" y="114"/>
                  </a:cxn>
                  <a:cxn ang="0">
                    <a:pos x="96" y="132"/>
                  </a:cxn>
                  <a:cxn ang="0">
                    <a:pos x="96" y="120"/>
                  </a:cxn>
                  <a:cxn ang="0">
                    <a:pos x="84" y="132"/>
                  </a:cxn>
                  <a:cxn ang="0">
                    <a:pos x="84" y="120"/>
                  </a:cxn>
                  <a:cxn ang="0">
                    <a:pos x="66" y="132"/>
                  </a:cxn>
                  <a:cxn ang="0">
                    <a:pos x="78" y="144"/>
                  </a:cxn>
                  <a:cxn ang="0">
                    <a:pos x="114" y="126"/>
                  </a:cxn>
                  <a:cxn ang="0">
                    <a:pos x="114" y="102"/>
                  </a:cxn>
                  <a:cxn ang="0">
                    <a:pos x="132" y="78"/>
                  </a:cxn>
                  <a:cxn ang="0">
                    <a:pos x="114" y="42"/>
                  </a:cxn>
                  <a:cxn ang="0">
                    <a:pos x="132" y="36"/>
                  </a:cxn>
                  <a:cxn ang="0">
                    <a:pos x="126" y="0"/>
                  </a:cxn>
                  <a:cxn ang="0">
                    <a:pos x="408" y="72"/>
                  </a:cxn>
                  <a:cxn ang="0">
                    <a:pos x="366" y="300"/>
                  </a:cxn>
                  <a:cxn ang="0">
                    <a:pos x="258" y="276"/>
                  </a:cxn>
                  <a:cxn ang="0">
                    <a:pos x="132" y="276"/>
                  </a:cxn>
                  <a:cxn ang="0">
                    <a:pos x="102" y="258"/>
                  </a:cxn>
                  <a:cxn ang="0">
                    <a:pos x="72" y="264"/>
                  </a:cxn>
                  <a:cxn ang="0">
                    <a:pos x="48" y="252"/>
                  </a:cxn>
                  <a:cxn ang="0">
                    <a:pos x="54" y="216"/>
                  </a:cxn>
                  <a:cxn ang="0">
                    <a:pos x="24" y="198"/>
                  </a:cxn>
                  <a:cxn ang="0">
                    <a:pos x="30" y="192"/>
                  </a:cxn>
                </a:cxnLst>
                <a:rect l="0" t="0" r="r" b="b"/>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close/>
                  </a:path>
                </a:pathLst>
              </a:custGeom>
              <a:solidFill>
                <a:srgbClr val="FFAA00"/>
              </a:solidFill>
              <a:ln w="9525">
                <a:solidFill>
                  <a:srgbClr val="FFAA00"/>
                </a:solidFill>
                <a:prstDash val="solid"/>
                <a:round/>
                <a:headEnd/>
                <a:tailEnd/>
              </a:ln>
            </p:spPr>
            <p:txBody>
              <a:bodyPr/>
              <a:lstStyle/>
              <a:p>
                <a:endParaRPr lang="en-US"/>
              </a:p>
            </p:txBody>
          </p:sp>
          <p:sp>
            <p:nvSpPr>
              <p:cNvPr id="221682" name="Freeform 498"/>
              <p:cNvSpPr>
                <a:spLocks noChangeAspect="1"/>
              </p:cNvSpPr>
              <p:nvPr/>
            </p:nvSpPr>
            <p:spPr bwMode="auto">
              <a:xfrm>
                <a:off x="1419" y="1140"/>
                <a:ext cx="408" cy="300"/>
              </a:xfrm>
              <a:custGeom>
                <a:avLst/>
                <a:gdLst/>
                <a:ahLst/>
                <a:cxnLst>
                  <a:cxn ang="0">
                    <a:pos x="30" y="192"/>
                  </a:cxn>
                  <a:cxn ang="0">
                    <a:pos x="0" y="180"/>
                  </a:cxn>
                  <a:cxn ang="0">
                    <a:pos x="6" y="156"/>
                  </a:cxn>
                  <a:cxn ang="0">
                    <a:pos x="6" y="174"/>
                  </a:cxn>
                  <a:cxn ang="0">
                    <a:pos x="18" y="150"/>
                  </a:cxn>
                  <a:cxn ang="0">
                    <a:pos x="6" y="150"/>
                  </a:cxn>
                  <a:cxn ang="0">
                    <a:pos x="12" y="132"/>
                  </a:cxn>
                  <a:cxn ang="0">
                    <a:pos x="24" y="132"/>
                  </a:cxn>
                  <a:cxn ang="0">
                    <a:pos x="12" y="126"/>
                  </a:cxn>
                  <a:cxn ang="0">
                    <a:pos x="12" y="66"/>
                  </a:cxn>
                  <a:cxn ang="0">
                    <a:pos x="6" y="48"/>
                  </a:cxn>
                  <a:cxn ang="0">
                    <a:pos x="12" y="18"/>
                  </a:cxn>
                  <a:cxn ang="0">
                    <a:pos x="48" y="42"/>
                  </a:cxn>
                  <a:cxn ang="0">
                    <a:pos x="84" y="60"/>
                  </a:cxn>
                  <a:cxn ang="0">
                    <a:pos x="96" y="72"/>
                  </a:cxn>
                  <a:cxn ang="0">
                    <a:pos x="102" y="66"/>
                  </a:cxn>
                  <a:cxn ang="0">
                    <a:pos x="108" y="72"/>
                  </a:cxn>
                  <a:cxn ang="0">
                    <a:pos x="108" y="84"/>
                  </a:cxn>
                  <a:cxn ang="0">
                    <a:pos x="96" y="84"/>
                  </a:cxn>
                  <a:cxn ang="0">
                    <a:pos x="66" y="114"/>
                  </a:cxn>
                  <a:cxn ang="0">
                    <a:pos x="84" y="114"/>
                  </a:cxn>
                  <a:cxn ang="0">
                    <a:pos x="72" y="114"/>
                  </a:cxn>
                  <a:cxn ang="0">
                    <a:pos x="108" y="90"/>
                  </a:cxn>
                  <a:cxn ang="0">
                    <a:pos x="108" y="78"/>
                  </a:cxn>
                  <a:cxn ang="0">
                    <a:pos x="114" y="84"/>
                  </a:cxn>
                  <a:cxn ang="0">
                    <a:pos x="114" y="96"/>
                  </a:cxn>
                  <a:cxn ang="0">
                    <a:pos x="96" y="102"/>
                  </a:cxn>
                  <a:cxn ang="0">
                    <a:pos x="102" y="114"/>
                  </a:cxn>
                  <a:cxn ang="0">
                    <a:pos x="96" y="132"/>
                  </a:cxn>
                  <a:cxn ang="0">
                    <a:pos x="96" y="120"/>
                  </a:cxn>
                  <a:cxn ang="0">
                    <a:pos x="84" y="132"/>
                  </a:cxn>
                  <a:cxn ang="0">
                    <a:pos x="84" y="120"/>
                  </a:cxn>
                  <a:cxn ang="0">
                    <a:pos x="66" y="132"/>
                  </a:cxn>
                  <a:cxn ang="0">
                    <a:pos x="78" y="144"/>
                  </a:cxn>
                  <a:cxn ang="0">
                    <a:pos x="114" y="126"/>
                  </a:cxn>
                  <a:cxn ang="0">
                    <a:pos x="114" y="102"/>
                  </a:cxn>
                  <a:cxn ang="0">
                    <a:pos x="132" y="78"/>
                  </a:cxn>
                  <a:cxn ang="0">
                    <a:pos x="114" y="42"/>
                  </a:cxn>
                  <a:cxn ang="0">
                    <a:pos x="132" y="36"/>
                  </a:cxn>
                  <a:cxn ang="0">
                    <a:pos x="126" y="0"/>
                  </a:cxn>
                  <a:cxn ang="0">
                    <a:pos x="408" y="72"/>
                  </a:cxn>
                  <a:cxn ang="0">
                    <a:pos x="366" y="300"/>
                  </a:cxn>
                  <a:cxn ang="0">
                    <a:pos x="258" y="276"/>
                  </a:cxn>
                  <a:cxn ang="0">
                    <a:pos x="132" y="276"/>
                  </a:cxn>
                  <a:cxn ang="0">
                    <a:pos x="102" y="258"/>
                  </a:cxn>
                  <a:cxn ang="0">
                    <a:pos x="72" y="264"/>
                  </a:cxn>
                  <a:cxn ang="0">
                    <a:pos x="48" y="252"/>
                  </a:cxn>
                  <a:cxn ang="0">
                    <a:pos x="54" y="216"/>
                  </a:cxn>
                  <a:cxn ang="0">
                    <a:pos x="24" y="198"/>
                  </a:cxn>
                  <a:cxn ang="0">
                    <a:pos x="30" y="192"/>
                  </a:cxn>
                  <a:cxn ang="0">
                    <a:pos x="30" y="198"/>
                  </a:cxn>
                </a:cxnLst>
                <a:rect l="0" t="0" r="r" b="b"/>
                <a:pathLst>
                  <a:path w="408" h="300">
                    <a:moveTo>
                      <a:pt x="30" y="192"/>
                    </a:moveTo>
                    <a:lnTo>
                      <a:pt x="0" y="180"/>
                    </a:lnTo>
                    <a:lnTo>
                      <a:pt x="6" y="156"/>
                    </a:lnTo>
                    <a:lnTo>
                      <a:pt x="6" y="174"/>
                    </a:lnTo>
                    <a:lnTo>
                      <a:pt x="18" y="150"/>
                    </a:lnTo>
                    <a:lnTo>
                      <a:pt x="6" y="150"/>
                    </a:lnTo>
                    <a:lnTo>
                      <a:pt x="12" y="132"/>
                    </a:lnTo>
                    <a:lnTo>
                      <a:pt x="24" y="132"/>
                    </a:lnTo>
                    <a:lnTo>
                      <a:pt x="12" y="126"/>
                    </a:lnTo>
                    <a:lnTo>
                      <a:pt x="12" y="66"/>
                    </a:lnTo>
                    <a:lnTo>
                      <a:pt x="6" y="48"/>
                    </a:lnTo>
                    <a:lnTo>
                      <a:pt x="12" y="18"/>
                    </a:lnTo>
                    <a:lnTo>
                      <a:pt x="48" y="42"/>
                    </a:lnTo>
                    <a:lnTo>
                      <a:pt x="84" y="60"/>
                    </a:lnTo>
                    <a:lnTo>
                      <a:pt x="96" y="72"/>
                    </a:lnTo>
                    <a:lnTo>
                      <a:pt x="102" y="66"/>
                    </a:lnTo>
                    <a:lnTo>
                      <a:pt x="108" y="72"/>
                    </a:lnTo>
                    <a:lnTo>
                      <a:pt x="108" y="84"/>
                    </a:lnTo>
                    <a:lnTo>
                      <a:pt x="96" y="84"/>
                    </a:lnTo>
                    <a:lnTo>
                      <a:pt x="66" y="114"/>
                    </a:lnTo>
                    <a:lnTo>
                      <a:pt x="84" y="114"/>
                    </a:lnTo>
                    <a:lnTo>
                      <a:pt x="72" y="114"/>
                    </a:lnTo>
                    <a:lnTo>
                      <a:pt x="108" y="90"/>
                    </a:lnTo>
                    <a:lnTo>
                      <a:pt x="108" y="78"/>
                    </a:lnTo>
                    <a:lnTo>
                      <a:pt x="114" y="84"/>
                    </a:lnTo>
                    <a:lnTo>
                      <a:pt x="114" y="96"/>
                    </a:lnTo>
                    <a:lnTo>
                      <a:pt x="96" y="102"/>
                    </a:lnTo>
                    <a:lnTo>
                      <a:pt x="102" y="114"/>
                    </a:lnTo>
                    <a:lnTo>
                      <a:pt x="96" y="132"/>
                    </a:lnTo>
                    <a:lnTo>
                      <a:pt x="96" y="120"/>
                    </a:lnTo>
                    <a:lnTo>
                      <a:pt x="84" y="132"/>
                    </a:lnTo>
                    <a:lnTo>
                      <a:pt x="84" y="120"/>
                    </a:lnTo>
                    <a:lnTo>
                      <a:pt x="66" y="132"/>
                    </a:lnTo>
                    <a:lnTo>
                      <a:pt x="78" y="144"/>
                    </a:lnTo>
                    <a:lnTo>
                      <a:pt x="114" y="126"/>
                    </a:lnTo>
                    <a:lnTo>
                      <a:pt x="114" y="102"/>
                    </a:lnTo>
                    <a:lnTo>
                      <a:pt x="132" y="78"/>
                    </a:lnTo>
                    <a:lnTo>
                      <a:pt x="114" y="42"/>
                    </a:lnTo>
                    <a:lnTo>
                      <a:pt x="132" y="36"/>
                    </a:lnTo>
                    <a:lnTo>
                      <a:pt x="126" y="0"/>
                    </a:lnTo>
                    <a:lnTo>
                      <a:pt x="408" y="72"/>
                    </a:lnTo>
                    <a:lnTo>
                      <a:pt x="366" y="300"/>
                    </a:lnTo>
                    <a:lnTo>
                      <a:pt x="258" y="276"/>
                    </a:lnTo>
                    <a:lnTo>
                      <a:pt x="132" y="276"/>
                    </a:lnTo>
                    <a:lnTo>
                      <a:pt x="102" y="258"/>
                    </a:lnTo>
                    <a:lnTo>
                      <a:pt x="72" y="264"/>
                    </a:lnTo>
                    <a:lnTo>
                      <a:pt x="48" y="252"/>
                    </a:lnTo>
                    <a:lnTo>
                      <a:pt x="54" y="216"/>
                    </a:lnTo>
                    <a:lnTo>
                      <a:pt x="24" y="198"/>
                    </a:lnTo>
                    <a:lnTo>
                      <a:pt x="30" y="192"/>
                    </a:lnTo>
                    <a:lnTo>
                      <a:pt x="30" y="198"/>
                    </a:lnTo>
                  </a:path>
                </a:pathLst>
              </a:custGeom>
              <a:noFill/>
              <a:ln w="9525">
                <a:solidFill>
                  <a:srgbClr val="000000"/>
                </a:solidFill>
                <a:prstDash val="solid"/>
                <a:round/>
                <a:headEnd/>
                <a:tailEnd/>
              </a:ln>
            </p:spPr>
            <p:txBody>
              <a:bodyPr/>
              <a:lstStyle/>
              <a:p>
                <a:endParaRPr lang="en-US"/>
              </a:p>
            </p:txBody>
          </p:sp>
          <p:sp>
            <p:nvSpPr>
              <p:cNvPr id="221683" name="Freeform 499"/>
              <p:cNvSpPr>
                <a:spLocks noChangeAspect="1"/>
              </p:cNvSpPr>
              <p:nvPr/>
            </p:nvSpPr>
            <p:spPr bwMode="auto">
              <a:xfrm>
                <a:off x="3723" y="1908"/>
                <a:ext cx="282" cy="282"/>
              </a:xfrm>
              <a:custGeom>
                <a:avLst/>
                <a:gdLst/>
                <a:ahLst/>
                <a:cxnLst>
                  <a:cxn ang="0">
                    <a:pos x="168" y="66"/>
                  </a:cxn>
                  <a:cxn ang="0">
                    <a:pos x="180" y="102"/>
                  </a:cxn>
                  <a:cxn ang="0">
                    <a:pos x="216" y="66"/>
                  </a:cxn>
                  <a:cxn ang="0">
                    <a:pos x="234" y="72"/>
                  </a:cxn>
                  <a:cxn ang="0">
                    <a:pos x="246" y="54"/>
                  </a:cxn>
                  <a:cxn ang="0">
                    <a:pos x="270" y="54"/>
                  </a:cxn>
                  <a:cxn ang="0">
                    <a:pos x="282" y="78"/>
                  </a:cxn>
                  <a:cxn ang="0">
                    <a:pos x="276" y="90"/>
                  </a:cxn>
                  <a:cxn ang="0">
                    <a:pos x="240" y="72"/>
                  </a:cxn>
                  <a:cxn ang="0">
                    <a:pos x="240" y="96"/>
                  </a:cxn>
                  <a:cxn ang="0">
                    <a:pos x="222" y="132"/>
                  </a:cxn>
                  <a:cxn ang="0">
                    <a:pos x="210" y="132"/>
                  </a:cxn>
                  <a:cxn ang="0">
                    <a:pos x="198" y="162"/>
                  </a:cxn>
                  <a:cxn ang="0">
                    <a:pos x="174" y="156"/>
                  </a:cxn>
                  <a:cxn ang="0">
                    <a:pos x="150" y="228"/>
                  </a:cxn>
                  <a:cxn ang="0">
                    <a:pos x="156" y="234"/>
                  </a:cxn>
                  <a:cxn ang="0">
                    <a:pos x="144" y="252"/>
                  </a:cxn>
                  <a:cxn ang="0">
                    <a:pos x="72" y="282"/>
                  </a:cxn>
                  <a:cxn ang="0">
                    <a:pos x="54" y="270"/>
                  </a:cxn>
                  <a:cxn ang="0">
                    <a:pos x="48" y="258"/>
                  </a:cxn>
                  <a:cxn ang="0">
                    <a:pos x="12" y="228"/>
                  </a:cxn>
                  <a:cxn ang="0">
                    <a:pos x="0" y="192"/>
                  </a:cxn>
                  <a:cxn ang="0">
                    <a:pos x="6" y="192"/>
                  </a:cxn>
                  <a:cxn ang="0">
                    <a:pos x="24" y="174"/>
                  </a:cxn>
                  <a:cxn ang="0">
                    <a:pos x="24" y="144"/>
                  </a:cxn>
                  <a:cxn ang="0">
                    <a:pos x="42" y="144"/>
                  </a:cxn>
                  <a:cxn ang="0">
                    <a:pos x="48" y="120"/>
                  </a:cxn>
                  <a:cxn ang="0">
                    <a:pos x="90" y="84"/>
                  </a:cxn>
                  <a:cxn ang="0">
                    <a:pos x="96" y="30"/>
                  </a:cxn>
                  <a:cxn ang="0">
                    <a:pos x="90" y="6"/>
                  </a:cxn>
                  <a:cxn ang="0">
                    <a:pos x="96" y="0"/>
                  </a:cxn>
                  <a:cxn ang="0">
                    <a:pos x="108" y="72"/>
                  </a:cxn>
                  <a:cxn ang="0">
                    <a:pos x="156" y="66"/>
                  </a:cxn>
                  <a:cxn ang="0">
                    <a:pos x="168" y="66"/>
                  </a:cxn>
                </a:cxnLst>
                <a:rect l="0" t="0" r="r" b="b"/>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close/>
                  </a:path>
                </a:pathLst>
              </a:custGeom>
              <a:solidFill>
                <a:srgbClr val="FF8C00"/>
              </a:solidFill>
              <a:ln w="9525">
                <a:solidFill>
                  <a:srgbClr val="FF8C00"/>
                </a:solidFill>
                <a:prstDash val="solid"/>
                <a:round/>
                <a:headEnd/>
                <a:tailEnd/>
              </a:ln>
            </p:spPr>
            <p:txBody>
              <a:bodyPr/>
              <a:lstStyle/>
              <a:p>
                <a:endParaRPr lang="en-US"/>
              </a:p>
            </p:txBody>
          </p:sp>
          <p:sp>
            <p:nvSpPr>
              <p:cNvPr id="221684" name="Freeform 500"/>
              <p:cNvSpPr>
                <a:spLocks noChangeAspect="1"/>
              </p:cNvSpPr>
              <p:nvPr/>
            </p:nvSpPr>
            <p:spPr bwMode="auto">
              <a:xfrm>
                <a:off x="3723" y="1908"/>
                <a:ext cx="282" cy="282"/>
              </a:xfrm>
              <a:custGeom>
                <a:avLst/>
                <a:gdLst/>
                <a:ahLst/>
                <a:cxnLst>
                  <a:cxn ang="0">
                    <a:pos x="168" y="66"/>
                  </a:cxn>
                  <a:cxn ang="0">
                    <a:pos x="180" y="102"/>
                  </a:cxn>
                  <a:cxn ang="0">
                    <a:pos x="216" y="66"/>
                  </a:cxn>
                  <a:cxn ang="0">
                    <a:pos x="234" y="72"/>
                  </a:cxn>
                  <a:cxn ang="0">
                    <a:pos x="246" y="54"/>
                  </a:cxn>
                  <a:cxn ang="0">
                    <a:pos x="270" y="54"/>
                  </a:cxn>
                  <a:cxn ang="0">
                    <a:pos x="282" y="78"/>
                  </a:cxn>
                  <a:cxn ang="0">
                    <a:pos x="276" y="90"/>
                  </a:cxn>
                  <a:cxn ang="0">
                    <a:pos x="240" y="72"/>
                  </a:cxn>
                  <a:cxn ang="0">
                    <a:pos x="240" y="96"/>
                  </a:cxn>
                  <a:cxn ang="0">
                    <a:pos x="222" y="132"/>
                  </a:cxn>
                  <a:cxn ang="0">
                    <a:pos x="210" y="132"/>
                  </a:cxn>
                  <a:cxn ang="0">
                    <a:pos x="198" y="162"/>
                  </a:cxn>
                  <a:cxn ang="0">
                    <a:pos x="174" y="156"/>
                  </a:cxn>
                  <a:cxn ang="0">
                    <a:pos x="150" y="228"/>
                  </a:cxn>
                  <a:cxn ang="0">
                    <a:pos x="156" y="234"/>
                  </a:cxn>
                  <a:cxn ang="0">
                    <a:pos x="144" y="252"/>
                  </a:cxn>
                  <a:cxn ang="0">
                    <a:pos x="72" y="282"/>
                  </a:cxn>
                  <a:cxn ang="0">
                    <a:pos x="54" y="270"/>
                  </a:cxn>
                  <a:cxn ang="0">
                    <a:pos x="48" y="258"/>
                  </a:cxn>
                  <a:cxn ang="0">
                    <a:pos x="12" y="228"/>
                  </a:cxn>
                  <a:cxn ang="0">
                    <a:pos x="0" y="192"/>
                  </a:cxn>
                  <a:cxn ang="0">
                    <a:pos x="6" y="192"/>
                  </a:cxn>
                  <a:cxn ang="0">
                    <a:pos x="24" y="174"/>
                  </a:cxn>
                  <a:cxn ang="0">
                    <a:pos x="24" y="144"/>
                  </a:cxn>
                  <a:cxn ang="0">
                    <a:pos x="42" y="144"/>
                  </a:cxn>
                  <a:cxn ang="0">
                    <a:pos x="48" y="120"/>
                  </a:cxn>
                  <a:cxn ang="0">
                    <a:pos x="90" y="84"/>
                  </a:cxn>
                  <a:cxn ang="0">
                    <a:pos x="96" y="30"/>
                  </a:cxn>
                  <a:cxn ang="0">
                    <a:pos x="90" y="6"/>
                  </a:cxn>
                  <a:cxn ang="0">
                    <a:pos x="96" y="0"/>
                  </a:cxn>
                  <a:cxn ang="0">
                    <a:pos x="108" y="72"/>
                  </a:cxn>
                  <a:cxn ang="0">
                    <a:pos x="156" y="66"/>
                  </a:cxn>
                  <a:cxn ang="0">
                    <a:pos x="168" y="66"/>
                  </a:cxn>
                  <a:cxn ang="0">
                    <a:pos x="168" y="72"/>
                  </a:cxn>
                </a:cxnLst>
                <a:rect l="0" t="0" r="r" b="b"/>
                <a:pathLst>
                  <a:path w="282" h="282">
                    <a:moveTo>
                      <a:pt x="168" y="66"/>
                    </a:moveTo>
                    <a:lnTo>
                      <a:pt x="180" y="102"/>
                    </a:lnTo>
                    <a:lnTo>
                      <a:pt x="216" y="66"/>
                    </a:lnTo>
                    <a:lnTo>
                      <a:pt x="234" y="72"/>
                    </a:lnTo>
                    <a:lnTo>
                      <a:pt x="246" y="54"/>
                    </a:lnTo>
                    <a:lnTo>
                      <a:pt x="270" y="54"/>
                    </a:lnTo>
                    <a:lnTo>
                      <a:pt x="282" y="78"/>
                    </a:lnTo>
                    <a:lnTo>
                      <a:pt x="276" y="90"/>
                    </a:lnTo>
                    <a:lnTo>
                      <a:pt x="240" y="72"/>
                    </a:lnTo>
                    <a:lnTo>
                      <a:pt x="240" y="96"/>
                    </a:lnTo>
                    <a:lnTo>
                      <a:pt x="222" y="132"/>
                    </a:lnTo>
                    <a:lnTo>
                      <a:pt x="210" y="132"/>
                    </a:lnTo>
                    <a:lnTo>
                      <a:pt x="198" y="162"/>
                    </a:lnTo>
                    <a:lnTo>
                      <a:pt x="174" y="156"/>
                    </a:lnTo>
                    <a:lnTo>
                      <a:pt x="150" y="228"/>
                    </a:lnTo>
                    <a:lnTo>
                      <a:pt x="156" y="234"/>
                    </a:lnTo>
                    <a:lnTo>
                      <a:pt x="144" y="252"/>
                    </a:lnTo>
                    <a:lnTo>
                      <a:pt x="72" y="282"/>
                    </a:lnTo>
                    <a:lnTo>
                      <a:pt x="54" y="270"/>
                    </a:lnTo>
                    <a:lnTo>
                      <a:pt x="48" y="258"/>
                    </a:lnTo>
                    <a:lnTo>
                      <a:pt x="12" y="228"/>
                    </a:lnTo>
                    <a:lnTo>
                      <a:pt x="0" y="192"/>
                    </a:lnTo>
                    <a:lnTo>
                      <a:pt x="6" y="192"/>
                    </a:lnTo>
                    <a:lnTo>
                      <a:pt x="24" y="174"/>
                    </a:lnTo>
                    <a:lnTo>
                      <a:pt x="24" y="144"/>
                    </a:lnTo>
                    <a:lnTo>
                      <a:pt x="42" y="144"/>
                    </a:lnTo>
                    <a:lnTo>
                      <a:pt x="48" y="120"/>
                    </a:lnTo>
                    <a:lnTo>
                      <a:pt x="90" y="84"/>
                    </a:lnTo>
                    <a:lnTo>
                      <a:pt x="96" y="30"/>
                    </a:lnTo>
                    <a:lnTo>
                      <a:pt x="90" y="6"/>
                    </a:lnTo>
                    <a:lnTo>
                      <a:pt x="96" y="0"/>
                    </a:lnTo>
                    <a:lnTo>
                      <a:pt x="108" y="72"/>
                    </a:lnTo>
                    <a:lnTo>
                      <a:pt x="156" y="66"/>
                    </a:lnTo>
                    <a:lnTo>
                      <a:pt x="168" y="66"/>
                    </a:lnTo>
                    <a:lnTo>
                      <a:pt x="168" y="72"/>
                    </a:lnTo>
                  </a:path>
                </a:pathLst>
              </a:custGeom>
              <a:noFill/>
              <a:ln w="9525">
                <a:solidFill>
                  <a:srgbClr val="000000"/>
                </a:solidFill>
                <a:prstDash val="solid"/>
                <a:round/>
                <a:headEnd/>
                <a:tailEnd/>
              </a:ln>
            </p:spPr>
            <p:txBody>
              <a:bodyPr/>
              <a:lstStyle/>
              <a:p>
                <a:endParaRPr lang="en-US"/>
              </a:p>
            </p:txBody>
          </p:sp>
          <p:sp>
            <p:nvSpPr>
              <p:cNvPr id="221685" name="Freeform 501"/>
              <p:cNvSpPr>
                <a:spLocks noChangeAspect="1"/>
              </p:cNvSpPr>
              <p:nvPr/>
            </p:nvSpPr>
            <p:spPr bwMode="auto">
              <a:xfrm>
                <a:off x="3081" y="1488"/>
                <a:ext cx="330" cy="342"/>
              </a:xfrm>
              <a:custGeom>
                <a:avLst/>
                <a:gdLst/>
                <a:ahLst/>
                <a:cxnLst>
                  <a:cxn ang="0">
                    <a:pos x="138" y="342"/>
                  </a:cxn>
                  <a:cxn ang="0">
                    <a:pos x="114" y="324"/>
                  </a:cxn>
                  <a:cxn ang="0">
                    <a:pos x="108" y="300"/>
                  </a:cxn>
                  <a:cxn ang="0">
                    <a:pos x="114" y="282"/>
                  </a:cxn>
                  <a:cxn ang="0">
                    <a:pos x="102" y="264"/>
                  </a:cxn>
                  <a:cxn ang="0">
                    <a:pos x="90" y="228"/>
                  </a:cxn>
                  <a:cxn ang="0">
                    <a:pos x="12" y="174"/>
                  </a:cxn>
                  <a:cxn ang="0">
                    <a:pos x="18" y="120"/>
                  </a:cxn>
                  <a:cxn ang="0">
                    <a:pos x="0" y="108"/>
                  </a:cxn>
                  <a:cxn ang="0">
                    <a:pos x="12" y="84"/>
                  </a:cxn>
                  <a:cxn ang="0">
                    <a:pos x="36" y="72"/>
                  </a:cxn>
                  <a:cxn ang="0">
                    <a:pos x="36" y="24"/>
                  </a:cxn>
                  <a:cxn ang="0">
                    <a:pos x="42" y="18"/>
                  </a:cxn>
                  <a:cxn ang="0">
                    <a:pos x="60" y="24"/>
                  </a:cxn>
                  <a:cxn ang="0">
                    <a:pos x="114" y="0"/>
                  </a:cxn>
                  <a:cxn ang="0">
                    <a:pos x="108" y="24"/>
                  </a:cxn>
                  <a:cxn ang="0">
                    <a:pos x="138" y="30"/>
                  </a:cxn>
                  <a:cxn ang="0">
                    <a:pos x="150" y="42"/>
                  </a:cxn>
                  <a:cxn ang="0">
                    <a:pos x="264" y="66"/>
                  </a:cxn>
                  <a:cxn ang="0">
                    <a:pos x="282" y="84"/>
                  </a:cxn>
                  <a:cxn ang="0">
                    <a:pos x="276" y="108"/>
                  </a:cxn>
                  <a:cxn ang="0">
                    <a:pos x="288" y="108"/>
                  </a:cxn>
                  <a:cxn ang="0">
                    <a:pos x="288" y="126"/>
                  </a:cxn>
                  <a:cxn ang="0">
                    <a:pos x="300" y="126"/>
                  </a:cxn>
                  <a:cxn ang="0">
                    <a:pos x="276" y="162"/>
                  </a:cxn>
                  <a:cxn ang="0">
                    <a:pos x="282" y="174"/>
                  </a:cxn>
                  <a:cxn ang="0">
                    <a:pos x="330" y="114"/>
                  </a:cxn>
                  <a:cxn ang="0">
                    <a:pos x="300" y="210"/>
                  </a:cxn>
                  <a:cxn ang="0">
                    <a:pos x="294" y="270"/>
                  </a:cxn>
                  <a:cxn ang="0">
                    <a:pos x="300" y="330"/>
                  </a:cxn>
                  <a:cxn ang="0">
                    <a:pos x="150" y="342"/>
                  </a:cxn>
                  <a:cxn ang="0">
                    <a:pos x="138" y="342"/>
                  </a:cxn>
                </a:cxnLst>
                <a:rect l="0" t="0" r="r" b="b"/>
                <a:pathLst>
                  <a:path w="330" h="342">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close/>
                  </a:path>
                </a:pathLst>
              </a:custGeom>
              <a:solidFill>
                <a:srgbClr val="FFAA00"/>
              </a:solidFill>
              <a:ln w="9525">
                <a:solidFill>
                  <a:srgbClr val="FFAA00"/>
                </a:solidFill>
                <a:prstDash val="solid"/>
                <a:round/>
                <a:headEnd/>
                <a:tailEnd/>
              </a:ln>
            </p:spPr>
            <p:txBody>
              <a:bodyPr/>
              <a:lstStyle/>
              <a:p>
                <a:endParaRPr lang="en-US"/>
              </a:p>
            </p:txBody>
          </p:sp>
          <p:sp>
            <p:nvSpPr>
              <p:cNvPr id="221686" name="Freeform 502"/>
              <p:cNvSpPr>
                <a:spLocks noChangeAspect="1"/>
              </p:cNvSpPr>
              <p:nvPr/>
            </p:nvSpPr>
            <p:spPr bwMode="auto">
              <a:xfrm>
                <a:off x="3081" y="1488"/>
                <a:ext cx="330" cy="348"/>
              </a:xfrm>
              <a:custGeom>
                <a:avLst/>
                <a:gdLst/>
                <a:ahLst/>
                <a:cxnLst>
                  <a:cxn ang="0">
                    <a:pos x="138" y="342"/>
                  </a:cxn>
                  <a:cxn ang="0">
                    <a:pos x="114" y="324"/>
                  </a:cxn>
                  <a:cxn ang="0">
                    <a:pos x="108" y="300"/>
                  </a:cxn>
                  <a:cxn ang="0">
                    <a:pos x="114" y="282"/>
                  </a:cxn>
                  <a:cxn ang="0">
                    <a:pos x="102" y="264"/>
                  </a:cxn>
                  <a:cxn ang="0">
                    <a:pos x="90" y="228"/>
                  </a:cxn>
                  <a:cxn ang="0">
                    <a:pos x="12" y="174"/>
                  </a:cxn>
                  <a:cxn ang="0">
                    <a:pos x="18" y="120"/>
                  </a:cxn>
                  <a:cxn ang="0">
                    <a:pos x="0" y="108"/>
                  </a:cxn>
                  <a:cxn ang="0">
                    <a:pos x="12" y="84"/>
                  </a:cxn>
                  <a:cxn ang="0">
                    <a:pos x="36" y="72"/>
                  </a:cxn>
                  <a:cxn ang="0">
                    <a:pos x="36" y="24"/>
                  </a:cxn>
                  <a:cxn ang="0">
                    <a:pos x="42" y="18"/>
                  </a:cxn>
                  <a:cxn ang="0">
                    <a:pos x="60" y="24"/>
                  </a:cxn>
                  <a:cxn ang="0">
                    <a:pos x="114" y="0"/>
                  </a:cxn>
                  <a:cxn ang="0">
                    <a:pos x="108" y="24"/>
                  </a:cxn>
                  <a:cxn ang="0">
                    <a:pos x="138" y="30"/>
                  </a:cxn>
                  <a:cxn ang="0">
                    <a:pos x="150" y="42"/>
                  </a:cxn>
                  <a:cxn ang="0">
                    <a:pos x="264" y="66"/>
                  </a:cxn>
                  <a:cxn ang="0">
                    <a:pos x="282" y="84"/>
                  </a:cxn>
                  <a:cxn ang="0">
                    <a:pos x="276" y="108"/>
                  </a:cxn>
                  <a:cxn ang="0">
                    <a:pos x="288" y="108"/>
                  </a:cxn>
                  <a:cxn ang="0">
                    <a:pos x="288" y="126"/>
                  </a:cxn>
                  <a:cxn ang="0">
                    <a:pos x="300" y="126"/>
                  </a:cxn>
                  <a:cxn ang="0">
                    <a:pos x="276" y="162"/>
                  </a:cxn>
                  <a:cxn ang="0">
                    <a:pos x="282" y="174"/>
                  </a:cxn>
                  <a:cxn ang="0">
                    <a:pos x="330" y="114"/>
                  </a:cxn>
                  <a:cxn ang="0">
                    <a:pos x="300" y="210"/>
                  </a:cxn>
                  <a:cxn ang="0">
                    <a:pos x="294" y="270"/>
                  </a:cxn>
                  <a:cxn ang="0">
                    <a:pos x="300" y="330"/>
                  </a:cxn>
                  <a:cxn ang="0">
                    <a:pos x="150" y="342"/>
                  </a:cxn>
                  <a:cxn ang="0">
                    <a:pos x="138" y="342"/>
                  </a:cxn>
                  <a:cxn ang="0">
                    <a:pos x="138" y="348"/>
                  </a:cxn>
                </a:cxnLst>
                <a:rect l="0" t="0" r="r" b="b"/>
                <a:pathLst>
                  <a:path w="330" h="348">
                    <a:moveTo>
                      <a:pt x="138" y="342"/>
                    </a:moveTo>
                    <a:lnTo>
                      <a:pt x="114" y="324"/>
                    </a:lnTo>
                    <a:lnTo>
                      <a:pt x="108" y="300"/>
                    </a:lnTo>
                    <a:lnTo>
                      <a:pt x="114" y="282"/>
                    </a:lnTo>
                    <a:lnTo>
                      <a:pt x="102" y="264"/>
                    </a:lnTo>
                    <a:lnTo>
                      <a:pt x="90" y="228"/>
                    </a:lnTo>
                    <a:lnTo>
                      <a:pt x="12" y="174"/>
                    </a:lnTo>
                    <a:lnTo>
                      <a:pt x="18" y="120"/>
                    </a:lnTo>
                    <a:lnTo>
                      <a:pt x="0" y="108"/>
                    </a:lnTo>
                    <a:lnTo>
                      <a:pt x="12" y="84"/>
                    </a:lnTo>
                    <a:lnTo>
                      <a:pt x="36" y="72"/>
                    </a:lnTo>
                    <a:lnTo>
                      <a:pt x="36" y="24"/>
                    </a:lnTo>
                    <a:lnTo>
                      <a:pt x="42" y="18"/>
                    </a:lnTo>
                    <a:lnTo>
                      <a:pt x="60" y="24"/>
                    </a:lnTo>
                    <a:lnTo>
                      <a:pt x="114" y="0"/>
                    </a:lnTo>
                    <a:lnTo>
                      <a:pt x="108" y="24"/>
                    </a:lnTo>
                    <a:lnTo>
                      <a:pt x="138" y="30"/>
                    </a:lnTo>
                    <a:lnTo>
                      <a:pt x="150" y="42"/>
                    </a:lnTo>
                    <a:lnTo>
                      <a:pt x="264" y="66"/>
                    </a:lnTo>
                    <a:lnTo>
                      <a:pt x="282" y="84"/>
                    </a:lnTo>
                    <a:lnTo>
                      <a:pt x="276" y="108"/>
                    </a:lnTo>
                    <a:lnTo>
                      <a:pt x="288" y="108"/>
                    </a:lnTo>
                    <a:lnTo>
                      <a:pt x="288" y="126"/>
                    </a:lnTo>
                    <a:lnTo>
                      <a:pt x="300" y="126"/>
                    </a:lnTo>
                    <a:lnTo>
                      <a:pt x="276" y="162"/>
                    </a:lnTo>
                    <a:lnTo>
                      <a:pt x="282" y="174"/>
                    </a:lnTo>
                    <a:lnTo>
                      <a:pt x="330" y="114"/>
                    </a:lnTo>
                    <a:lnTo>
                      <a:pt x="300" y="210"/>
                    </a:lnTo>
                    <a:lnTo>
                      <a:pt x="294" y="270"/>
                    </a:lnTo>
                    <a:lnTo>
                      <a:pt x="300" y="330"/>
                    </a:lnTo>
                    <a:lnTo>
                      <a:pt x="150" y="342"/>
                    </a:lnTo>
                    <a:lnTo>
                      <a:pt x="138" y="342"/>
                    </a:lnTo>
                    <a:lnTo>
                      <a:pt x="138" y="348"/>
                    </a:lnTo>
                  </a:path>
                </a:pathLst>
              </a:custGeom>
              <a:noFill/>
              <a:ln w="9525">
                <a:solidFill>
                  <a:srgbClr val="000000"/>
                </a:solidFill>
                <a:prstDash val="solid"/>
                <a:round/>
                <a:headEnd/>
                <a:tailEnd/>
              </a:ln>
            </p:spPr>
            <p:txBody>
              <a:bodyPr/>
              <a:lstStyle/>
              <a:p>
                <a:endParaRPr lang="en-US"/>
              </a:p>
            </p:txBody>
          </p:sp>
          <p:sp>
            <p:nvSpPr>
              <p:cNvPr id="221687" name="Freeform 503"/>
              <p:cNvSpPr>
                <a:spLocks noChangeAspect="1"/>
              </p:cNvSpPr>
              <p:nvPr/>
            </p:nvSpPr>
            <p:spPr bwMode="auto">
              <a:xfrm>
                <a:off x="2037" y="1578"/>
                <a:ext cx="432" cy="354"/>
              </a:xfrm>
              <a:custGeom>
                <a:avLst/>
                <a:gdLst/>
                <a:ahLst/>
                <a:cxnLst>
                  <a:cxn ang="0">
                    <a:pos x="420" y="204"/>
                  </a:cxn>
                  <a:cxn ang="0">
                    <a:pos x="408" y="354"/>
                  </a:cxn>
                  <a:cxn ang="0">
                    <a:pos x="114" y="324"/>
                  </a:cxn>
                  <a:cxn ang="0">
                    <a:pos x="0" y="306"/>
                  </a:cxn>
                  <a:cxn ang="0">
                    <a:pos x="12" y="228"/>
                  </a:cxn>
                  <a:cxn ang="0">
                    <a:pos x="42" y="36"/>
                  </a:cxn>
                  <a:cxn ang="0">
                    <a:pos x="48" y="0"/>
                  </a:cxn>
                  <a:cxn ang="0">
                    <a:pos x="432" y="48"/>
                  </a:cxn>
                  <a:cxn ang="0">
                    <a:pos x="420" y="162"/>
                  </a:cxn>
                  <a:cxn ang="0">
                    <a:pos x="420" y="204"/>
                  </a:cxn>
                </a:cxnLst>
                <a:rect l="0" t="0" r="r" b="b"/>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close/>
                  </a:path>
                </a:pathLst>
              </a:custGeom>
              <a:solidFill>
                <a:srgbClr val="FFAA00"/>
              </a:solidFill>
              <a:ln w="9525">
                <a:solidFill>
                  <a:srgbClr val="FFAA00"/>
                </a:solidFill>
                <a:prstDash val="solid"/>
                <a:round/>
                <a:headEnd/>
                <a:tailEnd/>
              </a:ln>
            </p:spPr>
            <p:txBody>
              <a:bodyPr/>
              <a:lstStyle/>
              <a:p>
                <a:endParaRPr lang="en-US"/>
              </a:p>
            </p:txBody>
          </p:sp>
          <p:sp>
            <p:nvSpPr>
              <p:cNvPr id="221688" name="Freeform 504"/>
              <p:cNvSpPr>
                <a:spLocks noChangeAspect="1"/>
              </p:cNvSpPr>
              <p:nvPr/>
            </p:nvSpPr>
            <p:spPr bwMode="auto">
              <a:xfrm>
                <a:off x="2037" y="1578"/>
                <a:ext cx="432" cy="354"/>
              </a:xfrm>
              <a:custGeom>
                <a:avLst/>
                <a:gdLst/>
                <a:ahLst/>
                <a:cxnLst>
                  <a:cxn ang="0">
                    <a:pos x="420" y="204"/>
                  </a:cxn>
                  <a:cxn ang="0">
                    <a:pos x="408" y="354"/>
                  </a:cxn>
                  <a:cxn ang="0">
                    <a:pos x="114" y="324"/>
                  </a:cxn>
                  <a:cxn ang="0">
                    <a:pos x="0" y="306"/>
                  </a:cxn>
                  <a:cxn ang="0">
                    <a:pos x="12" y="228"/>
                  </a:cxn>
                  <a:cxn ang="0">
                    <a:pos x="42" y="36"/>
                  </a:cxn>
                  <a:cxn ang="0">
                    <a:pos x="48" y="0"/>
                  </a:cxn>
                  <a:cxn ang="0">
                    <a:pos x="432" y="48"/>
                  </a:cxn>
                  <a:cxn ang="0">
                    <a:pos x="420" y="162"/>
                  </a:cxn>
                  <a:cxn ang="0">
                    <a:pos x="420" y="204"/>
                  </a:cxn>
                  <a:cxn ang="0">
                    <a:pos x="420" y="210"/>
                  </a:cxn>
                </a:cxnLst>
                <a:rect l="0" t="0" r="r" b="b"/>
                <a:pathLst>
                  <a:path w="432" h="354">
                    <a:moveTo>
                      <a:pt x="420" y="204"/>
                    </a:moveTo>
                    <a:lnTo>
                      <a:pt x="408" y="354"/>
                    </a:lnTo>
                    <a:lnTo>
                      <a:pt x="114" y="324"/>
                    </a:lnTo>
                    <a:lnTo>
                      <a:pt x="0" y="306"/>
                    </a:lnTo>
                    <a:lnTo>
                      <a:pt x="12" y="228"/>
                    </a:lnTo>
                    <a:lnTo>
                      <a:pt x="42" y="36"/>
                    </a:lnTo>
                    <a:lnTo>
                      <a:pt x="48" y="0"/>
                    </a:lnTo>
                    <a:lnTo>
                      <a:pt x="432" y="48"/>
                    </a:lnTo>
                    <a:lnTo>
                      <a:pt x="420" y="162"/>
                    </a:lnTo>
                    <a:lnTo>
                      <a:pt x="420" y="204"/>
                    </a:lnTo>
                    <a:lnTo>
                      <a:pt x="420" y="210"/>
                    </a:lnTo>
                  </a:path>
                </a:pathLst>
              </a:custGeom>
              <a:noFill/>
              <a:ln w="9525">
                <a:solidFill>
                  <a:srgbClr val="000000"/>
                </a:solidFill>
                <a:prstDash val="solid"/>
                <a:round/>
                <a:headEnd/>
                <a:tailEnd/>
              </a:ln>
            </p:spPr>
            <p:txBody>
              <a:bodyPr/>
              <a:lstStyle/>
              <a:p>
                <a:endParaRPr lang="en-US"/>
              </a:p>
            </p:txBody>
          </p:sp>
        </p:grpSp>
        <p:sp>
          <p:nvSpPr>
            <p:cNvPr id="221689" name="Rectangle 505"/>
            <p:cNvSpPr>
              <a:spLocks noChangeArrowheads="1"/>
            </p:cNvSpPr>
            <p:nvPr/>
          </p:nvSpPr>
          <p:spPr bwMode="auto">
            <a:xfrm>
              <a:off x="2639" y="2592"/>
              <a:ext cx="576" cy="240"/>
            </a:xfrm>
            <a:prstGeom prst="rect">
              <a:avLst/>
            </a:prstGeom>
            <a:solidFill>
              <a:schemeClr val="tx1"/>
            </a:solidFill>
            <a:ln w="9525">
              <a:noFill/>
              <a:miter lim="800000"/>
              <a:headEnd/>
              <a:tailEnd/>
            </a:ln>
            <a:effectLst/>
          </p:spPr>
          <p:txBody>
            <a:bodyPr wrap="none" anchor="ctr"/>
            <a:lstStyle/>
            <a:p>
              <a:pPr algn="ctr" eaLnBrk="1" hangingPunct="1"/>
              <a:r>
                <a:rPr lang="en-US" sz="1600" b="1" dirty="0">
                  <a:solidFill>
                    <a:srgbClr val="FFFF00"/>
                  </a:solidFill>
                  <a:latin typeface="Arial" pitchFamily="34" charset="0"/>
                </a:rPr>
                <a:t>2000</a:t>
              </a:r>
            </a:p>
          </p:txBody>
        </p:sp>
      </p:grpSp>
      <p:grpSp>
        <p:nvGrpSpPr>
          <p:cNvPr id="10" name="Group 756"/>
          <p:cNvGrpSpPr>
            <a:grpSpLocks/>
          </p:cNvGrpSpPr>
          <p:nvPr/>
        </p:nvGrpSpPr>
        <p:grpSpPr bwMode="auto">
          <a:xfrm>
            <a:off x="2166939" y="3184526"/>
            <a:ext cx="7477125" cy="320675"/>
            <a:chOff x="405" y="3744"/>
            <a:chExt cx="4710" cy="202"/>
          </a:xfrm>
        </p:grpSpPr>
        <p:sp>
          <p:nvSpPr>
            <p:cNvPr id="221941" name="Text Box 757"/>
            <p:cNvSpPr txBox="1">
              <a:spLocks noChangeArrowheads="1"/>
            </p:cNvSpPr>
            <p:nvPr/>
          </p:nvSpPr>
          <p:spPr bwMode="auto">
            <a:xfrm>
              <a:off x="411" y="3744"/>
              <a:ext cx="4694" cy="192"/>
            </a:xfrm>
            <a:prstGeom prst="rect">
              <a:avLst/>
            </a:prstGeom>
            <a:solidFill>
              <a:schemeClr val="bg1"/>
            </a:solidFill>
            <a:ln w="8001">
              <a:noFill/>
              <a:miter lim="800000"/>
              <a:headEnd/>
              <a:tailEnd/>
            </a:ln>
            <a:effectLst/>
          </p:spPr>
          <p:txBody>
            <a:bodyPr>
              <a:spAutoFit/>
            </a:bodyPr>
            <a:lstStyle/>
            <a:p>
              <a:pPr>
                <a:spcBef>
                  <a:spcPct val="50000"/>
                </a:spcBef>
              </a:pPr>
              <a:r>
                <a:rPr lang="en-US" sz="1400">
                  <a:latin typeface="Arial" pitchFamily="34" charset="0"/>
                </a:rPr>
                <a:t>      No Data         &lt;14.0%         14.0-17.9%         18.0-21.9%          22.0-25.9%           </a:t>
              </a:r>
              <a:r>
                <a:rPr lang="en-US" sz="1400" u="sng">
                  <a:latin typeface="Arial" pitchFamily="34" charset="0"/>
                </a:rPr>
                <a:t>&gt;</a:t>
              </a:r>
              <a:r>
                <a:rPr lang="en-US" sz="1400">
                  <a:latin typeface="Arial" pitchFamily="34" charset="0"/>
                </a:rPr>
                <a:t>26.0%</a:t>
              </a:r>
            </a:p>
          </p:txBody>
        </p:sp>
        <p:sp>
          <p:nvSpPr>
            <p:cNvPr id="221942" name="Rectangle 758"/>
            <p:cNvSpPr>
              <a:spLocks noChangeArrowheads="1"/>
            </p:cNvSpPr>
            <p:nvPr/>
          </p:nvSpPr>
          <p:spPr bwMode="auto">
            <a:xfrm>
              <a:off x="405" y="3744"/>
              <a:ext cx="4710" cy="202"/>
            </a:xfrm>
            <a:prstGeom prst="rect">
              <a:avLst/>
            </a:prstGeom>
            <a:noFill/>
            <a:ln w="9525">
              <a:solidFill>
                <a:schemeClr val="tx1"/>
              </a:solidFill>
              <a:miter lim="800000"/>
              <a:headEnd/>
              <a:tailEnd/>
            </a:ln>
            <a:effectLst/>
          </p:spPr>
          <p:txBody>
            <a:bodyPr wrap="none" anchor="ctr"/>
            <a:lstStyle/>
            <a:p>
              <a:endParaRPr lang="en-US"/>
            </a:p>
          </p:txBody>
        </p:sp>
        <p:sp>
          <p:nvSpPr>
            <p:cNvPr id="221943" name="Rectangle 759"/>
            <p:cNvSpPr>
              <a:spLocks noChangeArrowheads="1"/>
            </p:cNvSpPr>
            <p:nvPr/>
          </p:nvSpPr>
          <p:spPr bwMode="auto">
            <a:xfrm>
              <a:off x="472" y="3771"/>
              <a:ext cx="144" cy="138"/>
            </a:xfrm>
            <a:prstGeom prst="rect">
              <a:avLst/>
            </a:prstGeom>
            <a:solidFill>
              <a:srgbClr val="FFFFFF"/>
            </a:solidFill>
            <a:ln w="9525">
              <a:solidFill>
                <a:schemeClr val="tx1"/>
              </a:solidFill>
              <a:miter lim="800000"/>
              <a:headEnd/>
              <a:tailEnd/>
            </a:ln>
          </p:spPr>
          <p:txBody>
            <a:bodyPr/>
            <a:lstStyle/>
            <a:p>
              <a:endParaRPr lang="en-US"/>
            </a:p>
          </p:txBody>
        </p:sp>
        <p:sp>
          <p:nvSpPr>
            <p:cNvPr id="221944" name="Rectangle 760"/>
            <p:cNvSpPr>
              <a:spLocks noChangeArrowheads="1"/>
            </p:cNvSpPr>
            <p:nvPr/>
          </p:nvSpPr>
          <p:spPr bwMode="auto">
            <a:xfrm>
              <a:off x="1145" y="3771"/>
              <a:ext cx="144" cy="138"/>
            </a:xfrm>
            <a:prstGeom prst="rect">
              <a:avLst/>
            </a:prstGeom>
            <a:solidFill>
              <a:srgbClr val="E8D898"/>
            </a:solidFill>
            <a:ln w="9525">
              <a:solidFill>
                <a:schemeClr val="tx1"/>
              </a:solidFill>
              <a:miter lim="800000"/>
              <a:headEnd/>
              <a:tailEnd/>
            </a:ln>
          </p:spPr>
          <p:txBody>
            <a:bodyPr/>
            <a:lstStyle/>
            <a:p>
              <a:endParaRPr lang="en-US"/>
            </a:p>
          </p:txBody>
        </p:sp>
        <p:sp>
          <p:nvSpPr>
            <p:cNvPr id="221945" name="Rectangle 761"/>
            <p:cNvSpPr>
              <a:spLocks noChangeArrowheads="1"/>
            </p:cNvSpPr>
            <p:nvPr/>
          </p:nvSpPr>
          <p:spPr bwMode="auto">
            <a:xfrm>
              <a:off x="1823" y="3771"/>
              <a:ext cx="144" cy="138"/>
            </a:xfrm>
            <a:prstGeom prst="rect">
              <a:avLst/>
            </a:prstGeom>
            <a:solidFill>
              <a:srgbClr val="FFAA00"/>
            </a:solidFill>
            <a:ln w="9525">
              <a:solidFill>
                <a:schemeClr val="tx1"/>
              </a:solidFill>
              <a:miter lim="800000"/>
              <a:headEnd/>
              <a:tailEnd/>
            </a:ln>
          </p:spPr>
          <p:txBody>
            <a:bodyPr/>
            <a:lstStyle/>
            <a:p>
              <a:endParaRPr lang="en-US"/>
            </a:p>
          </p:txBody>
        </p:sp>
        <p:sp>
          <p:nvSpPr>
            <p:cNvPr id="221946" name="Rectangle 762"/>
            <p:cNvSpPr>
              <a:spLocks noChangeArrowheads="1"/>
            </p:cNvSpPr>
            <p:nvPr/>
          </p:nvSpPr>
          <p:spPr bwMode="auto">
            <a:xfrm>
              <a:off x="2668" y="3771"/>
              <a:ext cx="144" cy="138"/>
            </a:xfrm>
            <a:prstGeom prst="rect">
              <a:avLst/>
            </a:prstGeom>
            <a:solidFill>
              <a:srgbClr val="FF8C00"/>
            </a:solidFill>
            <a:ln w="9525">
              <a:solidFill>
                <a:schemeClr val="tx1"/>
              </a:solidFill>
              <a:miter lim="800000"/>
              <a:headEnd/>
              <a:tailEnd/>
            </a:ln>
          </p:spPr>
          <p:txBody>
            <a:bodyPr/>
            <a:lstStyle/>
            <a:p>
              <a:endParaRPr lang="en-US"/>
            </a:p>
          </p:txBody>
        </p:sp>
        <p:sp>
          <p:nvSpPr>
            <p:cNvPr id="221947" name="Rectangle 763"/>
            <p:cNvSpPr>
              <a:spLocks noChangeArrowheads="1"/>
            </p:cNvSpPr>
            <p:nvPr/>
          </p:nvSpPr>
          <p:spPr bwMode="auto">
            <a:xfrm>
              <a:off x="3557" y="3771"/>
              <a:ext cx="144" cy="138"/>
            </a:xfrm>
            <a:prstGeom prst="rect">
              <a:avLst/>
            </a:prstGeom>
            <a:solidFill>
              <a:srgbClr val="FF4500"/>
            </a:solidFill>
            <a:ln w="9525">
              <a:solidFill>
                <a:schemeClr val="tx1"/>
              </a:solidFill>
              <a:miter lim="800000"/>
              <a:headEnd/>
              <a:tailEnd/>
            </a:ln>
          </p:spPr>
          <p:txBody>
            <a:bodyPr/>
            <a:lstStyle/>
            <a:p>
              <a:endParaRPr lang="en-US"/>
            </a:p>
          </p:txBody>
        </p:sp>
        <p:sp>
          <p:nvSpPr>
            <p:cNvPr id="221948" name="Rectangle 764"/>
            <p:cNvSpPr>
              <a:spLocks noChangeArrowheads="1"/>
            </p:cNvSpPr>
            <p:nvPr/>
          </p:nvSpPr>
          <p:spPr bwMode="auto">
            <a:xfrm>
              <a:off x="4444" y="3771"/>
              <a:ext cx="144" cy="138"/>
            </a:xfrm>
            <a:prstGeom prst="rect">
              <a:avLst/>
            </a:prstGeom>
            <a:solidFill>
              <a:srgbClr val="B22222"/>
            </a:solidFill>
            <a:ln w="9525">
              <a:solidFill>
                <a:schemeClr val="tx1"/>
              </a:solidFill>
              <a:miter lim="800000"/>
              <a:headEnd/>
              <a:tailEnd/>
            </a:ln>
          </p:spPr>
          <p:txBody>
            <a:bodyPr/>
            <a:lstStyle/>
            <a:p>
              <a:endParaRPr lang="en-US"/>
            </a:p>
          </p:txBody>
        </p:sp>
      </p:grpSp>
      <p:grpSp>
        <p:nvGrpSpPr>
          <p:cNvPr id="11" name="Group 765"/>
          <p:cNvGrpSpPr>
            <a:grpSpLocks/>
          </p:cNvGrpSpPr>
          <p:nvPr/>
        </p:nvGrpSpPr>
        <p:grpSpPr bwMode="auto">
          <a:xfrm>
            <a:off x="2133601" y="5715000"/>
            <a:ext cx="7451725" cy="344488"/>
            <a:chOff x="405" y="3383"/>
            <a:chExt cx="4694" cy="217"/>
          </a:xfrm>
        </p:grpSpPr>
        <p:sp>
          <p:nvSpPr>
            <p:cNvPr id="221950" name="Text Box 766"/>
            <p:cNvSpPr txBox="1">
              <a:spLocks noChangeArrowheads="1"/>
            </p:cNvSpPr>
            <p:nvPr/>
          </p:nvSpPr>
          <p:spPr bwMode="auto">
            <a:xfrm>
              <a:off x="405" y="3383"/>
              <a:ext cx="4694" cy="192"/>
            </a:xfrm>
            <a:prstGeom prst="rect">
              <a:avLst/>
            </a:prstGeom>
            <a:solidFill>
              <a:schemeClr val="bg1"/>
            </a:solidFill>
            <a:ln w="8001">
              <a:noFill/>
              <a:miter lim="800000"/>
              <a:headEnd/>
              <a:tailEnd/>
            </a:ln>
            <a:effectLst/>
          </p:spPr>
          <p:txBody>
            <a:bodyPr>
              <a:spAutoFit/>
            </a:bodyPr>
            <a:lstStyle/>
            <a:p>
              <a:pPr>
                <a:spcBef>
                  <a:spcPct val="50000"/>
                </a:spcBef>
              </a:pPr>
              <a:r>
                <a:rPr lang="en-US" sz="1400">
                  <a:latin typeface="Arial" pitchFamily="34" charset="0"/>
                </a:rPr>
                <a:t>      No Data          &lt;4.5%           4.5-5.9%             6.0-7.4%             7.5-8.9%               </a:t>
              </a:r>
              <a:r>
                <a:rPr lang="en-US" sz="1400" u="sng">
                  <a:latin typeface="Arial" pitchFamily="34" charset="0"/>
                </a:rPr>
                <a:t>&gt;</a:t>
              </a:r>
              <a:r>
                <a:rPr lang="en-US" sz="1400">
                  <a:latin typeface="Arial" pitchFamily="34" charset="0"/>
                </a:rPr>
                <a:t>9.0%</a:t>
              </a:r>
            </a:p>
          </p:txBody>
        </p:sp>
        <p:sp>
          <p:nvSpPr>
            <p:cNvPr id="221951" name="Rectangle 767"/>
            <p:cNvSpPr>
              <a:spLocks noChangeArrowheads="1"/>
            </p:cNvSpPr>
            <p:nvPr/>
          </p:nvSpPr>
          <p:spPr bwMode="auto">
            <a:xfrm>
              <a:off x="405" y="3383"/>
              <a:ext cx="4694" cy="217"/>
            </a:xfrm>
            <a:prstGeom prst="rect">
              <a:avLst/>
            </a:prstGeom>
            <a:noFill/>
            <a:ln w="9525">
              <a:solidFill>
                <a:schemeClr val="tx1"/>
              </a:solidFill>
              <a:miter lim="800000"/>
              <a:headEnd/>
              <a:tailEnd/>
            </a:ln>
            <a:effectLst/>
          </p:spPr>
          <p:txBody>
            <a:bodyPr wrap="none" anchor="ctr"/>
            <a:lstStyle/>
            <a:p>
              <a:endParaRPr lang="en-US"/>
            </a:p>
          </p:txBody>
        </p:sp>
        <p:sp>
          <p:nvSpPr>
            <p:cNvPr id="221952" name="Rectangle 768"/>
            <p:cNvSpPr>
              <a:spLocks noChangeArrowheads="1"/>
            </p:cNvSpPr>
            <p:nvPr/>
          </p:nvSpPr>
          <p:spPr bwMode="auto">
            <a:xfrm>
              <a:off x="472" y="3410"/>
              <a:ext cx="144" cy="138"/>
            </a:xfrm>
            <a:prstGeom prst="rect">
              <a:avLst/>
            </a:prstGeom>
            <a:solidFill>
              <a:srgbClr val="FFFFFF"/>
            </a:solidFill>
            <a:ln w="9525">
              <a:solidFill>
                <a:schemeClr val="tx1"/>
              </a:solidFill>
              <a:miter lim="800000"/>
              <a:headEnd/>
              <a:tailEnd/>
            </a:ln>
          </p:spPr>
          <p:txBody>
            <a:bodyPr/>
            <a:lstStyle/>
            <a:p>
              <a:endParaRPr lang="en-US"/>
            </a:p>
          </p:txBody>
        </p:sp>
        <p:sp>
          <p:nvSpPr>
            <p:cNvPr id="221953" name="Rectangle 769"/>
            <p:cNvSpPr>
              <a:spLocks noChangeArrowheads="1"/>
            </p:cNvSpPr>
            <p:nvPr/>
          </p:nvSpPr>
          <p:spPr bwMode="auto">
            <a:xfrm>
              <a:off x="1145" y="3410"/>
              <a:ext cx="144" cy="138"/>
            </a:xfrm>
            <a:prstGeom prst="rect">
              <a:avLst/>
            </a:prstGeom>
            <a:solidFill>
              <a:srgbClr val="E8D898"/>
            </a:solidFill>
            <a:ln w="9525">
              <a:solidFill>
                <a:schemeClr val="tx1"/>
              </a:solidFill>
              <a:miter lim="800000"/>
              <a:headEnd/>
              <a:tailEnd/>
            </a:ln>
          </p:spPr>
          <p:txBody>
            <a:bodyPr/>
            <a:lstStyle/>
            <a:p>
              <a:endParaRPr lang="en-US"/>
            </a:p>
          </p:txBody>
        </p:sp>
        <p:sp>
          <p:nvSpPr>
            <p:cNvPr id="221954" name="Rectangle 770"/>
            <p:cNvSpPr>
              <a:spLocks noChangeArrowheads="1"/>
            </p:cNvSpPr>
            <p:nvPr/>
          </p:nvSpPr>
          <p:spPr bwMode="auto">
            <a:xfrm>
              <a:off x="1823" y="3410"/>
              <a:ext cx="144" cy="138"/>
            </a:xfrm>
            <a:prstGeom prst="rect">
              <a:avLst/>
            </a:prstGeom>
            <a:solidFill>
              <a:srgbClr val="FFAA00"/>
            </a:solidFill>
            <a:ln w="9525">
              <a:solidFill>
                <a:schemeClr val="tx1"/>
              </a:solidFill>
              <a:miter lim="800000"/>
              <a:headEnd/>
              <a:tailEnd/>
            </a:ln>
          </p:spPr>
          <p:txBody>
            <a:bodyPr/>
            <a:lstStyle/>
            <a:p>
              <a:endParaRPr lang="en-US"/>
            </a:p>
          </p:txBody>
        </p:sp>
        <p:sp>
          <p:nvSpPr>
            <p:cNvPr id="221955" name="Rectangle 771"/>
            <p:cNvSpPr>
              <a:spLocks noChangeArrowheads="1"/>
            </p:cNvSpPr>
            <p:nvPr/>
          </p:nvSpPr>
          <p:spPr bwMode="auto">
            <a:xfrm>
              <a:off x="2668" y="3410"/>
              <a:ext cx="144" cy="138"/>
            </a:xfrm>
            <a:prstGeom prst="rect">
              <a:avLst/>
            </a:prstGeom>
            <a:solidFill>
              <a:srgbClr val="FF8C00"/>
            </a:solidFill>
            <a:ln w="9525">
              <a:solidFill>
                <a:schemeClr val="tx1"/>
              </a:solidFill>
              <a:miter lim="800000"/>
              <a:headEnd/>
              <a:tailEnd/>
            </a:ln>
          </p:spPr>
          <p:txBody>
            <a:bodyPr/>
            <a:lstStyle/>
            <a:p>
              <a:endParaRPr lang="en-US"/>
            </a:p>
          </p:txBody>
        </p:sp>
        <p:sp>
          <p:nvSpPr>
            <p:cNvPr id="221956" name="Rectangle 772"/>
            <p:cNvSpPr>
              <a:spLocks noChangeArrowheads="1"/>
            </p:cNvSpPr>
            <p:nvPr/>
          </p:nvSpPr>
          <p:spPr bwMode="auto">
            <a:xfrm>
              <a:off x="3557" y="3410"/>
              <a:ext cx="144" cy="138"/>
            </a:xfrm>
            <a:prstGeom prst="rect">
              <a:avLst/>
            </a:prstGeom>
            <a:solidFill>
              <a:srgbClr val="FF4500"/>
            </a:solidFill>
            <a:ln w="9525">
              <a:solidFill>
                <a:schemeClr val="tx1"/>
              </a:solidFill>
              <a:miter lim="800000"/>
              <a:headEnd/>
              <a:tailEnd/>
            </a:ln>
          </p:spPr>
          <p:txBody>
            <a:bodyPr/>
            <a:lstStyle/>
            <a:p>
              <a:endParaRPr lang="en-US"/>
            </a:p>
          </p:txBody>
        </p:sp>
        <p:sp>
          <p:nvSpPr>
            <p:cNvPr id="221957" name="Rectangle 773"/>
            <p:cNvSpPr>
              <a:spLocks noChangeArrowheads="1"/>
            </p:cNvSpPr>
            <p:nvPr/>
          </p:nvSpPr>
          <p:spPr bwMode="auto">
            <a:xfrm>
              <a:off x="4444" y="3410"/>
              <a:ext cx="144" cy="138"/>
            </a:xfrm>
            <a:prstGeom prst="rect">
              <a:avLst/>
            </a:prstGeom>
            <a:solidFill>
              <a:srgbClr val="B22222"/>
            </a:solidFill>
            <a:ln w="9525">
              <a:solidFill>
                <a:schemeClr val="tx1"/>
              </a:solidFill>
              <a:miter lim="800000"/>
              <a:headEnd/>
              <a:tailEnd/>
            </a:ln>
          </p:spPr>
          <p:txBody>
            <a:bodyPr/>
            <a:lstStyle/>
            <a:p>
              <a:endParaRPr lang="en-US"/>
            </a:p>
          </p:txBody>
        </p:sp>
      </p:grpSp>
      <p:sp>
        <p:nvSpPr>
          <p:cNvPr id="221958" name="Rectangle 774"/>
          <p:cNvSpPr>
            <a:spLocks noChangeArrowheads="1"/>
          </p:cNvSpPr>
          <p:nvPr/>
        </p:nvSpPr>
        <p:spPr bwMode="auto">
          <a:xfrm rot="10800000" flipV="1">
            <a:off x="2667000" y="6248400"/>
            <a:ext cx="6553200" cy="457200"/>
          </a:xfrm>
          <a:prstGeom prst="rect">
            <a:avLst/>
          </a:prstGeom>
          <a:noFill/>
          <a:ln w="9525">
            <a:noFill/>
            <a:miter lim="800000"/>
            <a:headEnd/>
            <a:tailEnd/>
          </a:ln>
          <a:effectLst/>
        </p:spPr>
        <p:txBody>
          <a:bodyPr>
            <a:spAutoFit/>
          </a:bodyPr>
          <a:lstStyle/>
          <a:p>
            <a:pPr algn="ctr"/>
            <a:r>
              <a:rPr lang="en-US" sz="1200" dirty="0">
                <a:latin typeface="Arial" pitchFamily="34" charset="0"/>
              </a:rPr>
              <a:t>CDC’s Division of Diabetes Translation. National Diabetes Surveillance System available at http://www.cdc.gov/diabetes/statistics</a:t>
            </a:r>
          </a:p>
        </p:txBody>
      </p:sp>
      <p:pic>
        <p:nvPicPr>
          <p:cNvPr id="221959" name="Picture 775"/>
          <p:cNvPicPr>
            <a:picLocks noChangeAspect="1" noChangeArrowheads="1"/>
          </p:cNvPicPr>
          <p:nvPr/>
        </p:nvPicPr>
        <p:blipFill>
          <a:blip r:embed="rId3" cstate="print"/>
          <a:srcRect/>
          <a:stretch>
            <a:fillRect/>
          </a:stretch>
        </p:blipFill>
        <p:spPr bwMode="auto">
          <a:xfrm>
            <a:off x="9829800" y="6207126"/>
            <a:ext cx="685800" cy="498475"/>
          </a:xfrm>
          <a:prstGeom prst="rect">
            <a:avLst/>
          </a:prstGeom>
          <a:noFill/>
          <a:ln w="9525">
            <a:noFill/>
            <a:miter lim="800000"/>
            <a:headEnd/>
            <a:tailEnd/>
          </a:ln>
        </p:spPr>
      </p:pic>
      <p:pic>
        <p:nvPicPr>
          <p:cNvPr id="221960" name="Picture 776" descr="hhs logo"/>
          <p:cNvPicPr>
            <a:picLocks noChangeAspect="1" noChangeArrowheads="1"/>
          </p:cNvPicPr>
          <p:nvPr/>
        </p:nvPicPr>
        <p:blipFill>
          <a:blip r:embed="rId4" cstate="print"/>
          <a:srcRect/>
          <a:stretch>
            <a:fillRect/>
          </a:stretch>
        </p:blipFill>
        <p:spPr bwMode="auto">
          <a:xfrm>
            <a:off x="1600200" y="6248400"/>
            <a:ext cx="609600" cy="609600"/>
          </a:xfrm>
          <a:prstGeom prst="rect">
            <a:avLst/>
          </a:prstGeom>
          <a:noFill/>
        </p:spPr>
      </p:pic>
      <p:grpSp>
        <p:nvGrpSpPr>
          <p:cNvPr id="12" name="Group 1275"/>
          <p:cNvGrpSpPr>
            <a:grpSpLocks/>
          </p:cNvGrpSpPr>
          <p:nvPr/>
        </p:nvGrpSpPr>
        <p:grpSpPr bwMode="auto">
          <a:xfrm>
            <a:off x="7543800" y="1407694"/>
            <a:ext cx="2209800" cy="1949450"/>
            <a:chOff x="3792" y="844"/>
            <a:chExt cx="1392" cy="1228"/>
          </a:xfrm>
        </p:grpSpPr>
        <p:grpSp>
          <p:nvGrpSpPr>
            <p:cNvPr id="13" name="Group 777"/>
            <p:cNvGrpSpPr>
              <a:grpSpLocks noChangeAspect="1"/>
            </p:cNvGrpSpPr>
            <p:nvPr/>
          </p:nvGrpSpPr>
          <p:grpSpPr bwMode="auto">
            <a:xfrm>
              <a:off x="3792" y="960"/>
              <a:ext cx="1392" cy="1112"/>
              <a:chOff x="1467" y="1032"/>
              <a:chExt cx="2826" cy="2256"/>
            </a:xfrm>
          </p:grpSpPr>
          <p:sp>
            <p:nvSpPr>
              <p:cNvPr id="221962" name="AutoShape 778"/>
              <p:cNvSpPr>
                <a:spLocks noChangeAspect="1" noChangeArrowheads="1" noTextEdit="1"/>
              </p:cNvSpPr>
              <p:nvPr/>
            </p:nvSpPr>
            <p:spPr bwMode="auto">
              <a:xfrm>
                <a:off x="1467" y="1032"/>
                <a:ext cx="2826" cy="2256"/>
              </a:xfrm>
              <a:prstGeom prst="rect">
                <a:avLst/>
              </a:prstGeom>
              <a:noFill/>
              <a:ln w="9525">
                <a:noFill/>
                <a:miter lim="800000"/>
                <a:headEnd/>
                <a:tailEnd/>
              </a:ln>
            </p:spPr>
            <p:txBody>
              <a:bodyPr/>
              <a:lstStyle/>
              <a:p>
                <a:endParaRPr lang="en-US"/>
              </a:p>
            </p:txBody>
          </p:sp>
          <p:sp>
            <p:nvSpPr>
              <p:cNvPr id="221963" name="Rectangle 779"/>
              <p:cNvSpPr>
                <a:spLocks noChangeArrowheads="1"/>
              </p:cNvSpPr>
              <p:nvPr/>
            </p:nvSpPr>
            <p:spPr bwMode="auto">
              <a:xfrm>
                <a:off x="1467" y="1032"/>
                <a:ext cx="2832" cy="2262"/>
              </a:xfrm>
              <a:prstGeom prst="rect">
                <a:avLst/>
              </a:prstGeom>
              <a:noFill/>
              <a:ln w="9525">
                <a:noFill/>
                <a:miter lim="800000"/>
                <a:headEnd/>
                <a:tailEnd/>
              </a:ln>
            </p:spPr>
            <p:txBody>
              <a:bodyPr/>
              <a:lstStyle/>
              <a:p>
                <a:endParaRPr lang="en-US"/>
              </a:p>
            </p:txBody>
          </p:sp>
          <p:sp>
            <p:nvSpPr>
              <p:cNvPr id="221964" name="Rectangle 780"/>
              <p:cNvSpPr>
                <a:spLocks noChangeArrowheads="1"/>
              </p:cNvSpPr>
              <p:nvPr/>
            </p:nvSpPr>
            <p:spPr bwMode="auto">
              <a:xfrm>
                <a:off x="1503" y="1068"/>
                <a:ext cx="2760" cy="2184"/>
              </a:xfrm>
              <a:prstGeom prst="rect">
                <a:avLst/>
              </a:prstGeom>
              <a:noFill/>
              <a:ln w="9525">
                <a:noFill/>
                <a:miter lim="800000"/>
                <a:headEnd/>
                <a:tailEnd/>
              </a:ln>
            </p:spPr>
            <p:txBody>
              <a:bodyPr/>
              <a:lstStyle/>
              <a:p>
                <a:endParaRPr lang="en-US"/>
              </a:p>
            </p:txBody>
          </p:sp>
          <p:sp>
            <p:nvSpPr>
              <p:cNvPr id="221965" name="Freeform 781"/>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B22222"/>
              </a:solidFill>
              <a:ln w="9525">
                <a:solidFill>
                  <a:srgbClr val="B22222"/>
                </a:solidFill>
                <a:prstDash val="solid"/>
                <a:round/>
                <a:headEnd/>
                <a:tailEnd/>
              </a:ln>
            </p:spPr>
            <p:txBody>
              <a:bodyPr/>
              <a:lstStyle/>
              <a:p>
                <a:endParaRPr lang="en-US"/>
              </a:p>
            </p:txBody>
          </p:sp>
          <p:sp>
            <p:nvSpPr>
              <p:cNvPr id="221966" name="Freeform 782"/>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221967" name="Freeform 783"/>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B22222"/>
              </a:solidFill>
              <a:ln w="9525">
                <a:solidFill>
                  <a:srgbClr val="B22222"/>
                </a:solidFill>
                <a:prstDash val="solid"/>
                <a:round/>
                <a:headEnd/>
                <a:tailEnd/>
              </a:ln>
            </p:spPr>
            <p:txBody>
              <a:bodyPr/>
              <a:lstStyle/>
              <a:p>
                <a:endParaRPr lang="en-US"/>
              </a:p>
            </p:txBody>
          </p:sp>
          <p:sp>
            <p:nvSpPr>
              <p:cNvPr id="221968" name="Freeform 784"/>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221969" name="Freeform 785"/>
              <p:cNvSpPr>
                <a:spLocks/>
              </p:cNvSpPr>
              <p:nvPr/>
            </p:nvSpPr>
            <p:spPr bwMode="auto">
              <a:xfrm>
                <a:off x="1899" y="2178"/>
                <a:ext cx="348" cy="402"/>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4500"/>
              </a:solidFill>
              <a:ln w="9525">
                <a:solidFill>
                  <a:srgbClr val="FF4500"/>
                </a:solidFill>
                <a:prstDash val="solid"/>
                <a:round/>
                <a:headEnd/>
                <a:tailEnd/>
              </a:ln>
            </p:spPr>
            <p:txBody>
              <a:bodyPr/>
              <a:lstStyle/>
              <a:p>
                <a:endParaRPr lang="en-US"/>
              </a:p>
            </p:txBody>
          </p:sp>
          <p:sp>
            <p:nvSpPr>
              <p:cNvPr id="221970" name="Freeform 786"/>
              <p:cNvSpPr>
                <a:spLocks/>
              </p:cNvSpPr>
              <p:nvPr/>
            </p:nvSpPr>
            <p:spPr bwMode="auto">
              <a:xfrm>
                <a:off x="1899" y="2178"/>
                <a:ext cx="348" cy="408"/>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221971" name="Freeform 787"/>
              <p:cNvSpPr>
                <a:spLocks/>
              </p:cNvSpPr>
              <p:nvPr/>
            </p:nvSpPr>
            <p:spPr bwMode="auto">
              <a:xfrm>
                <a:off x="2979" y="2292"/>
                <a:ext cx="258" cy="22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B22222"/>
              </a:solidFill>
              <a:ln w="9525">
                <a:solidFill>
                  <a:srgbClr val="B22222"/>
                </a:solidFill>
                <a:prstDash val="solid"/>
                <a:round/>
                <a:headEnd/>
                <a:tailEnd/>
              </a:ln>
            </p:spPr>
            <p:txBody>
              <a:bodyPr/>
              <a:lstStyle/>
              <a:p>
                <a:endParaRPr lang="en-US"/>
              </a:p>
            </p:txBody>
          </p:sp>
          <p:sp>
            <p:nvSpPr>
              <p:cNvPr id="221972" name="Freeform 788"/>
              <p:cNvSpPr>
                <a:spLocks/>
              </p:cNvSpPr>
              <p:nvPr/>
            </p:nvSpPr>
            <p:spPr bwMode="auto">
              <a:xfrm>
                <a:off x="2979" y="2292"/>
                <a:ext cx="258" cy="23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221973" name="Freeform 789"/>
              <p:cNvSpPr>
                <a:spLocks/>
              </p:cNvSpPr>
              <p:nvPr/>
            </p:nvSpPr>
            <p:spPr bwMode="auto">
              <a:xfrm>
                <a:off x="1551" y="1746"/>
                <a:ext cx="408" cy="696"/>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4500"/>
              </a:solidFill>
              <a:ln w="9525">
                <a:solidFill>
                  <a:srgbClr val="FF4500"/>
                </a:solidFill>
                <a:prstDash val="solid"/>
                <a:round/>
                <a:headEnd/>
                <a:tailEnd/>
              </a:ln>
            </p:spPr>
            <p:txBody>
              <a:bodyPr/>
              <a:lstStyle/>
              <a:p>
                <a:endParaRPr lang="en-US"/>
              </a:p>
            </p:txBody>
          </p:sp>
          <p:sp>
            <p:nvSpPr>
              <p:cNvPr id="221974" name="Freeform 790"/>
              <p:cNvSpPr>
                <a:spLocks/>
              </p:cNvSpPr>
              <p:nvPr/>
            </p:nvSpPr>
            <p:spPr bwMode="auto">
              <a:xfrm>
                <a:off x="1551" y="1746"/>
                <a:ext cx="408" cy="7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221975" name="Freeform 791"/>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8C00"/>
              </a:solidFill>
              <a:ln w="9525">
                <a:solidFill>
                  <a:srgbClr val="FF8C00"/>
                </a:solidFill>
                <a:prstDash val="solid"/>
                <a:round/>
                <a:headEnd/>
                <a:tailEnd/>
              </a:ln>
            </p:spPr>
            <p:txBody>
              <a:bodyPr/>
              <a:lstStyle/>
              <a:p>
                <a:endParaRPr lang="en-US"/>
              </a:p>
            </p:txBody>
          </p:sp>
          <p:sp>
            <p:nvSpPr>
              <p:cNvPr id="221976" name="Freeform 792"/>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221977" name="Freeform 793"/>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8C00"/>
              </a:solidFill>
              <a:ln w="9525">
                <a:solidFill>
                  <a:srgbClr val="FF8C00"/>
                </a:solidFill>
                <a:prstDash val="solid"/>
                <a:round/>
                <a:headEnd/>
                <a:tailEnd/>
              </a:ln>
            </p:spPr>
            <p:txBody>
              <a:bodyPr/>
              <a:lstStyle/>
              <a:p>
                <a:endParaRPr lang="en-US"/>
              </a:p>
            </p:txBody>
          </p:sp>
          <p:sp>
            <p:nvSpPr>
              <p:cNvPr id="221978" name="Freeform 794"/>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221979" name="Freeform 795"/>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B22222"/>
              </a:solidFill>
              <a:ln w="9525">
                <a:solidFill>
                  <a:srgbClr val="B22222"/>
                </a:solidFill>
                <a:prstDash val="solid"/>
                <a:round/>
                <a:headEnd/>
                <a:tailEnd/>
              </a:ln>
            </p:spPr>
            <p:txBody>
              <a:bodyPr/>
              <a:lstStyle/>
              <a:p>
                <a:endParaRPr lang="en-US"/>
              </a:p>
            </p:txBody>
          </p:sp>
          <p:sp>
            <p:nvSpPr>
              <p:cNvPr id="221980" name="Freeform 796"/>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221981" name="Freeform 797"/>
              <p:cNvSpPr>
                <a:spLocks/>
              </p:cNvSpPr>
              <p:nvPr/>
            </p:nvSpPr>
            <p:spPr bwMode="auto">
              <a:xfrm>
                <a:off x="3837" y="2052"/>
                <a:ext cx="12" cy="6"/>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221982" name="Freeform 798"/>
              <p:cNvSpPr>
                <a:spLocks/>
              </p:cNvSpPr>
              <p:nvPr/>
            </p:nvSpPr>
            <p:spPr bwMode="auto">
              <a:xfrm>
                <a:off x="3837" y="2052"/>
                <a:ext cx="12" cy="12"/>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221983" name="Freeform 799"/>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4500"/>
              </a:solidFill>
              <a:ln w="9525">
                <a:solidFill>
                  <a:srgbClr val="FF4500"/>
                </a:solidFill>
                <a:prstDash val="solid"/>
                <a:round/>
                <a:headEnd/>
                <a:tailEnd/>
              </a:ln>
            </p:spPr>
            <p:txBody>
              <a:bodyPr/>
              <a:lstStyle/>
              <a:p>
                <a:endParaRPr lang="en-US"/>
              </a:p>
            </p:txBody>
          </p:sp>
          <p:sp>
            <p:nvSpPr>
              <p:cNvPr id="221984" name="Freeform 800"/>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221985" name="Freeform 801"/>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B22222"/>
              </a:solidFill>
              <a:ln w="9525">
                <a:solidFill>
                  <a:srgbClr val="B22222"/>
                </a:solidFill>
                <a:prstDash val="solid"/>
                <a:round/>
                <a:headEnd/>
                <a:tailEnd/>
              </a:ln>
            </p:spPr>
            <p:txBody>
              <a:bodyPr/>
              <a:lstStyle/>
              <a:p>
                <a:endParaRPr lang="en-US"/>
              </a:p>
            </p:txBody>
          </p:sp>
          <p:sp>
            <p:nvSpPr>
              <p:cNvPr id="221986" name="Freeform 802"/>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221987" name="Freeform 803"/>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221988" name="Freeform 804"/>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221989" name="Freeform 805"/>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221990" name="Freeform 806"/>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221991" name="Freeform 807"/>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221992" name="Freeform 808"/>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221993" name="Freeform 809"/>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4500"/>
              </a:solidFill>
              <a:ln w="9525">
                <a:solidFill>
                  <a:srgbClr val="FF4500"/>
                </a:solidFill>
                <a:prstDash val="solid"/>
                <a:round/>
                <a:headEnd/>
                <a:tailEnd/>
              </a:ln>
            </p:spPr>
            <p:txBody>
              <a:bodyPr/>
              <a:lstStyle/>
              <a:p>
                <a:endParaRPr lang="en-US"/>
              </a:p>
            </p:txBody>
          </p:sp>
          <p:sp>
            <p:nvSpPr>
              <p:cNvPr id="221994" name="Freeform 810"/>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221995" name="Freeform 811"/>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221996" name="Freeform 812"/>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221997" name="Freeform 813"/>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221998" name="Freeform 814"/>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221999" name="Freeform 815"/>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4500"/>
              </a:solidFill>
              <a:ln w="9525">
                <a:solidFill>
                  <a:srgbClr val="FF4500"/>
                </a:solidFill>
                <a:prstDash val="solid"/>
                <a:round/>
                <a:headEnd/>
                <a:tailEnd/>
              </a:ln>
            </p:spPr>
            <p:txBody>
              <a:bodyPr/>
              <a:lstStyle/>
              <a:p>
                <a:endParaRPr lang="en-US"/>
              </a:p>
            </p:txBody>
          </p:sp>
          <p:sp>
            <p:nvSpPr>
              <p:cNvPr id="222000" name="Freeform 816"/>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222001" name="Freeform 817"/>
              <p:cNvSpPr>
                <a:spLocks/>
              </p:cNvSpPr>
              <p:nvPr/>
            </p:nvSpPr>
            <p:spPr bwMode="auto">
              <a:xfrm>
                <a:off x="3129" y="1896"/>
                <a:ext cx="198" cy="3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B22222"/>
              </a:solidFill>
              <a:ln w="9525">
                <a:solidFill>
                  <a:srgbClr val="B22222"/>
                </a:solidFill>
                <a:prstDash val="solid"/>
                <a:round/>
                <a:headEnd/>
                <a:tailEnd/>
              </a:ln>
            </p:spPr>
            <p:txBody>
              <a:bodyPr/>
              <a:lstStyle/>
              <a:p>
                <a:endParaRPr lang="en-US"/>
              </a:p>
            </p:txBody>
          </p:sp>
          <p:sp>
            <p:nvSpPr>
              <p:cNvPr id="222002" name="Freeform 818"/>
              <p:cNvSpPr>
                <a:spLocks/>
              </p:cNvSpPr>
              <p:nvPr/>
            </p:nvSpPr>
            <p:spPr bwMode="auto">
              <a:xfrm>
                <a:off x="3129" y="1896"/>
                <a:ext cx="198" cy="366"/>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222003" name="Freeform 819"/>
              <p:cNvSpPr>
                <a:spLocks/>
              </p:cNvSpPr>
              <p:nvPr/>
            </p:nvSpPr>
            <p:spPr bwMode="auto">
              <a:xfrm>
                <a:off x="3309" y="1932"/>
                <a:ext cx="150" cy="264"/>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B22222"/>
              </a:solidFill>
              <a:ln w="9525">
                <a:solidFill>
                  <a:srgbClr val="B22222"/>
                </a:solidFill>
                <a:prstDash val="solid"/>
                <a:round/>
                <a:headEnd/>
                <a:tailEnd/>
              </a:ln>
            </p:spPr>
            <p:txBody>
              <a:bodyPr/>
              <a:lstStyle/>
              <a:p>
                <a:endParaRPr lang="en-US"/>
              </a:p>
            </p:txBody>
          </p:sp>
          <p:sp>
            <p:nvSpPr>
              <p:cNvPr id="222004" name="Freeform 820"/>
              <p:cNvSpPr>
                <a:spLocks/>
              </p:cNvSpPr>
              <p:nvPr/>
            </p:nvSpPr>
            <p:spPr bwMode="auto">
              <a:xfrm>
                <a:off x="3309" y="1932"/>
                <a:ext cx="150" cy="270"/>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222005" name="Freeform 821"/>
              <p:cNvSpPr>
                <a:spLocks/>
              </p:cNvSpPr>
              <p:nvPr/>
            </p:nvSpPr>
            <p:spPr bwMode="auto">
              <a:xfrm>
                <a:off x="2877" y="1842"/>
                <a:ext cx="306" cy="204"/>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B22222"/>
              </a:solidFill>
              <a:ln w="9525">
                <a:solidFill>
                  <a:srgbClr val="B22222"/>
                </a:solidFill>
                <a:prstDash val="solid"/>
                <a:round/>
                <a:headEnd/>
                <a:tailEnd/>
              </a:ln>
            </p:spPr>
            <p:txBody>
              <a:bodyPr/>
              <a:lstStyle/>
              <a:p>
                <a:endParaRPr lang="en-US"/>
              </a:p>
            </p:txBody>
          </p:sp>
          <p:sp>
            <p:nvSpPr>
              <p:cNvPr id="222006" name="Freeform 822"/>
              <p:cNvSpPr>
                <a:spLocks/>
              </p:cNvSpPr>
              <p:nvPr/>
            </p:nvSpPr>
            <p:spPr bwMode="auto">
              <a:xfrm>
                <a:off x="2877" y="1842"/>
                <a:ext cx="306" cy="210"/>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222007" name="Freeform 823"/>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B22222"/>
              </a:solidFill>
              <a:ln w="9525">
                <a:solidFill>
                  <a:srgbClr val="B22222"/>
                </a:solidFill>
                <a:prstDash val="solid"/>
                <a:round/>
                <a:headEnd/>
                <a:tailEnd/>
              </a:ln>
            </p:spPr>
            <p:txBody>
              <a:bodyPr/>
              <a:lstStyle/>
              <a:p>
                <a:endParaRPr lang="en-US"/>
              </a:p>
            </p:txBody>
          </p:sp>
          <p:sp>
            <p:nvSpPr>
              <p:cNvPr id="222008" name="Freeform 824"/>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222009" name="Freeform 825"/>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B22222"/>
              </a:solidFill>
              <a:ln w="9525">
                <a:solidFill>
                  <a:srgbClr val="B22222"/>
                </a:solidFill>
                <a:prstDash val="solid"/>
                <a:round/>
                <a:headEnd/>
                <a:tailEnd/>
              </a:ln>
            </p:spPr>
            <p:txBody>
              <a:bodyPr/>
              <a:lstStyle/>
              <a:p>
                <a:endParaRPr lang="en-US"/>
              </a:p>
            </p:txBody>
          </p:sp>
          <p:sp>
            <p:nvSpPr>
              <p:cNvPr id="222010" name="Freeform 826"/>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222011" name="Freeform 827"/>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B22222"/>
              </a:solidFill>
              <a:ln w="9525">
                <a:solidFill>
                  <a:srgbClr val="B22222"/>
                </a:solidFill>
                <a:prstDash val="solid"/>
                <a:round/>
                <a:headEnd/>
                <a:tailEnd/>
              </a:ln>
            </p:spPr>
            <p:txBody>
              <a:bodyPr/>
              <a:lstStyle/>
              <a:p>
                <a:endParaRPr lang="en-US"/>
              </a:p>
            </p:txBody>
          </p:sp>
          <p:sp>
            <p:nvSpPr>
              <p:cNvPr id="222012" name="Freeform 828"/>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222013" name="Freeform 829"/>
              <p:cNvSpPr>
                <a:spLocks/>
              </p:cNvSpPr>
              <p:nvPr/>
            </p:nvSpPr>
            <p:spPr bwMode="auto">
              <a:xfrm>
                <a:off x="4023" y="1428"/>
                <a:ext cx="186" cy="29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4500"/>
              </a:solidFill>
              <a:ln w="9525">
                <a:solidFill>
                  <a:srgbClr val="FF4500"/>
                </a:solidFill>
                <a:prstDash val="solid"/>
                <a:round/>
                <a:headEnd/>
                <a:tailEnd/>
              </a:ln>
            </p:spPr>
            <p:txBody>
              <a:bodyPr/>
              <a:lstStyle/>
              <a:p>
                <a:endParaRPr lang="en-US"/>
              </a:p>
            </p:txBody>
          </p:sp>
          <p:sp>
            <p:nvSpPr>
              <p:cNvPr id="222014" name="Freeform 830"/>
              <p:cNvSpPr>
                <a:spLocks/>
              </p:cNvSpPr>
              <p:nvPr/>
            </p:nvSpPr>
            <p:spPr bwMode="auto">
              <a:xfrm>
                <a:off x="4023" y="1428"/>
                <a:ext cx="186" cy="3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222015" name="Freeform 831"/>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B22222"/>
              </a:solidFill>
              <a:ln w="9525">
                <a:solidFill>
                  <a:srgbClr val="B22222"/>
                </a:solidFill>
                <a:prstDash val="solid"/>
                <a:round/>
                <a:headEnd/>
                <a:tailEnd/>
              </a:ln>
            </p:spPr>
            <p:txBody>
              <a:bodyPr/>
              <a:lstStyle/>
              <a:p>
                <a:endParaRPr lang="en-US"/>
              </a:p>
            </p:txBody>
          </p:sp>
          <p:sp>
            <p:nvSpPr>
              <p:cNvPr id="222016" name="Freeform 832"/>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222017" name="Freeform 833"/>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8C00"/>
              </a:solidFill>
              <a:ln w="9525">
                <a:solidFill>
                  <a:srgbClr val="FF8C00"/>
                </a:solidFill>
                <a:prstDash val="solid"/>
                <a:round/>
                <a:headEnd/>
                <a:tailEnd/>
              </a:ln>
            </p:spPr>
            <p:txBody>
              <a:bodyPr/>
              <a:lstStyle/>
              <a:p>
                <a:endParaRPr lang="en-US"/>
              </a:p>
            </p:txBody>
          </p:sp>
          <p:sp>
            <p:nvSpPr>
              <p:cNvPr id="222018" name="Freeform 834"/>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2019" name="Freeform 835"/>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B22222"/>
              </a:solidFill>
              <a:ln w="9525">
                <a:solidFill>
                  <a:srgbClr val="B22222"/>
                </a:solidFill>
                <a:prstDash val="solid"/>
                <a:round/>
                <a:headEnd/>
                <a:tailEnd/>
              </a:ln>
            </p:spPr>
            <p:txBody>
              <a:bodyPr/>
              <a:lstStyle/>
              <a:p>
                <a:endParaRPr lang="en-US"/>
              </a:p>
            </p:txBody>
          </p:sp>
          <p:sp>
            <p:nvSpPr>
              <p:cNvPr id="222020" name="Freeform 836"/>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222021" name="Freeform 837"/>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B22222"/>
              </a:solidFill>
              <a:ln w="9525">
                <a:solidFill>
                  <a:srgbClr val="B22222"/>
                </a:solidFill>
                <a:prstDash val="solid"/>
                <a:round/>
                <a:headEnd/>
                <a:tailEnd/>
              </a:ln>
            </p:spPr>
            <p:txBody>
              <a:bodyPr/>
              <a:lstStyle/>
              <a:p>
                <a:endParaRPr lang="en-US"/>
              </a:p>
            </p:txBody>
          </p:sp>
          <p:sp>
            <p:nvSpPr>
              <p:cNvPr id="222022" name="Freeform 838"/>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222023" name="Freeform 839"/>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4500"/>
              </a:solidFill>
              <a:ln w="9525">
                <a:solidFill>
                  <a:srgbClr val="FF4500"/>
                </a:solidFill>
                <a:prstDash val="solid"/>
                <a:round/>
                <a:headEnd/>
                <a:tailEnd/>
              </a:ln>
            </p:spPr>
            <p:txBody>
              <a:bodyPr/>
              <a:lstStyle/>
              <a:p>
                <a:endParaRPr lang="en-US"/>
              </a:p>
            </p:txBody>
          </p:sp>
          <p:sp>
            <p:nvSpPr>
              <p:cNvPr id="222024" name="Freeform 840"/>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222025" name="Freeform 841"/>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B22222"/>
              </a:solidFill>
              <a:ln w="9525">
                <a:solidFill>
                  <a:srgbClr val="B22222"/>
                </a:solidFill>
                <a:prstDash val="solid"/>
                <a:round/>
                <a:headEnd/>
                <a:tailEnd/>
              </a:ln>
            </p:spPr>
            <p:txBody>
              <a:bodyPr/>
              <a:lstStyle/>
              <a:p>
                <a:endParaRPr lang="en-US"/>
              </a:p>
            </p:txBody>
          </p:sp>
          <p:sp>
            <p:nvSpPr>
              <p:cNvPr id="222026" name="Freeform 842"/>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222027" name="Freeform 843"/>
              <p:cNvSpPr>
                <a:spLocks/>
              </p:cNvSpPr>
              <p:nvPr/>
            </p:nvSpPr>
            <p:spPr bwMode="auto">
              <a:xfrm>
                <a:off x="2919" y="2028"/>
                <a:ext cx="336" cy="29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B22222"/>
              </a:solidFill>
              <a:ln w="9525">
                <a:solidFill>
                  <a:srgbClr val="B22222"/>
                </a:solidFill>
                <a:prstDash val="solid"/>
                <a:round/>
                <a:headEnd/>
                <a:tailEnd/>
              </a:ln>
            </p:spPr>
            <p:txBody>
              <a:bodyPr/>
              <a:lstStyle/>
              <a:p>
                <a:endParaRPr lang="en-US"/>
              </a:p>
            </p:txBody>
          </p:sp>
          <p:sp>
            <p:nvSpPr>
              <p:cNvPr id="222028" name="Freeform 844"/>
              <p:cNvSpPr>
                <a:spLocks/>
              </p:cNvSpPr>
              <p:nvPr/>
            </p:nvSpPr>
            <p:spPr bwMode="auto">
              <a:xfrm>
                <a:off x="2919" y="2028"/>
                <a:ext cx="336" cy="3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222029" name="Freeform 845"/>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4500"/>
              </a:solidFill>
              <a:ln w="9525">
                <a:solidFill>
                  <a:srgbClr val="FF4500"/>
                </a:solidFill>
                <a:prstDash val="solid"/>
                <a:round/>
                <a:headEnd/>
                <a:tailEnd/>
              </a:ln>
            </p:spPr>
            <p:txBody>
              <a:bodyPr/>
              <a:lstStyle/>
              <a:p>
                <a:endParaRPr lang="en-US"/>
              </a:p>
            </p:txBody>
          </p:sp>
          <p:sp>
            <p:nvSpPr>
              <p:cNvPr id="222030" name="Freeform 846"/>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222031" name="Freeform 847"/>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B22222"/>
              </a:solidFill>
              <a:ln w="9525">
                <a:solidFill>
                  <a:srgbClr val="B22222"/>
                </a:solidFill>
                <a:prstDash val="solid"/>
                <a:round/>
                <a:headEnd/>
                <a:tailEnd/>
              </a:ln>
            </p:spPr>
            <p:txBody>
              <a:bodyPr/>
              <a:lstStyle/>
              <a:p>
                <a:endParaRPr lang="en-US"/>
              </a:p>
            </p:txBody>
          </p:sp>
          <p:sp>
            <p:nvSpPr>
              <p:cNvPr id="222032" name="Freeform 848"/>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222033" name="Freeform 849"/>
              <p:cNvSpPr>
                <a:spLocks/>
              </p:cNvSpPr>
              <p:nvPr/>
            </p:nvSpPr>
            <p:spPr bwMode="auto">
              <a:xfrm>
                <a:off x="1731" y="1800"/>
                <a:ext cx="324" cy="49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4500"/>
              </a:solidFill>
              <a:ln w="9525">
                <a:solidFill>
                  <a:srgbClr val="FF4500"/>
                </a:solidFill>
                <a:prstDash val="solid"/>
                <a:round/>
                <a:headEnd/>
                <a:tailEnd/>
              </a:ln>
            </p:spPr>
            <p:txBody>
              <a:bodyPr/>
              <a:lstStyle/>
              <a:p>
                <a:endParaRPr lang="en-US"/>
              </a:p>
            </p:txBody>
          </p:sp>
          <p:sp>
            <p:nvSpPr>
              <p:cNvPr id="222034" name="Freeform 850"/>
              <p:cNvSpPr>
                <a:spLocks/>
              </p:cNvSpPr>
              <p:nvPr/>
            </p:nvSpPr>
            <p:spPr bwMode="auto">
              <a:xfrm>
                <a:off x="1731" y="1800"/>
                <a:ext cx="324" cy="50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222035" name="Freeform 851"/>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4500"/>
              </a:solidFill>
              <a:ln w="9525">
                <a:solidFill>
                  <a:srgbClr val="FF4500"/>
                </a:solidFill>
                <a:prstDash val="solid"/>
                <a:round/>
                <a:headEnd/>
                <a:tailEnd/>
              </a:ln>
            </p:spPr>
            <p:txBody>
              <a:bodyPr/>
              <a:lstStyle/>
              <a:p>
                <a:endParaRPr lang="en-US"/>
              </a:p>
            </p:txBody>
          </p:sp>
          <p:sp>
            <p:nvSpPr>
              <p:cNvPr id="222036" name="Freeform 852"/>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222037" name="Freeform 853"/>
              <p:cNvSpPr>
                <a:spLocks/>
              </p:cNvSpPr>
              <p:nvPr/>
            </p:nvSpPr>
            <p:spPr bwMode="auto">
              <a:xfrm>
                <a:off x="3903" y="1872"/>
                <a:ext cx="66" cy="15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4500"/>
              </a:solidFill>
              <a:ln w="9525">
                <a:solidFill>
                  <a:srgbClr val="FF4500"/>
                </a:solidFill>
                <a:prstDash val="solid"/>
                <a:round/>
                <a:headEnd/>
                <a:tailEnd/>
              </a:ln>
            </p:spPr>
            <p:txBody>
              <a:bodyPr/>
              <a:lstStyle/>
              <a:p>
                <a:endParaRPr lang="en-US"/>
              </a:p>
            </p:txBody>
          </p:sp>
          <p:sp>
            <p:nvSpPr>
              <p:cNvPr id="222038" name="Freeform 854"/>
              <p:cNvSpPr>
                <a:spLocks/>
              </p:cNvSpPr>
              <p:nvPr/>
            </p:nvSpPr>
            <p:spPr bwMode="auto">
              <a:xfrm>
                <a:off x="3903" y="1872"/>
                <a:ext cx="66" cy="15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222039" name="Freeform 855"/>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4500"/>
              </a:solidFill>
              <a:ln w="9525">
                <a:solidFill>
                  <a:srgbClr val="FF4500"/>
                </a:solidFill>
                <a:prstDash val="solid"/>
                <a:round/>
                <a:headEnd/>
                <a:tailEnd/>
              </a:ln>
            </p:spPr>
            <p:txBody>
              <a:bodyPr/>
              <a:lstStyle/>
              <a:p>
                <a:endParaRPr lang="en-US"/>
              </a:p>
            </p:txBody>
          </p:sp>
          <p:sp>
            <p:nvSpPr>
              <p:cNvPr id="222040" name="Freeform 856"/>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222041" name="Freeform 857"/>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4500"/>
              </a:solidFill>
              <a:ln w="9525">
                <a:solidFill>
                  <a:srgbClr val="FF4500"/>
                </a:solidFill>
                <a:prstDash val="solid"/>
                <a:round/>
                <a:headEnd/>
                <a:tailEnd/>
              </a:ln>
            </p:spPr>
            <p:txBody>
              <a:bodyPr/>
              <a:lstStyle/>
              <a:p>
                <a:endParaRPr lang="en-US"/>
              </a:p>
            </p:txBody>
          </p:sp>
          <p:sp>
            <p:nvSpPr>
              <p:cNvPr id="222042" name="Freeform 858"/>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222043" name="Freeform 859"/>
              <p:cNvSpPr>
                <a:spLocks/>
              </p:cNvSpPr>
              <p:nvPr/>
            </p:nvSpPr>
            <p:spPr bwMode="auto">
              <a:xfrm>
                <a:off x="3927" y="2190"/>
                <a:ext cx="30" cy="42"/>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222044" name="Freeform 860"/>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B22222"/>
              </a:solidFill>
              <a:ln w="9525">
                <a:solidFill>
                  <a:srgbClr val="B22222"/>
                </a:solidFill>
                <a:prstDash val="solid"/>
                <a:round/>
                <a:headEnd/>
                <a:tailEnd/>
              </a:ln>
            </p:spPr>
            <p:txBody>
              <a:bodyPr/>
              <a:lstStyle/>
              <a:p>
                <a:endParaRPr lang="en-US"/>
              </a:p>
            </p:txBody>
          </p:sp>
          <p:sp>
            <p:nvSpPr>
              <p:cNvPr id="222045" name="Freeform 861"/>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222046" name="Freeform 862"/>
              <p:cNvSpPr>
                <a:spLocks/>
              </p:cNvSpPr>
              <p:nvPr/>
            </p:nvSpPr>
            <p:spPr bwMode="auto">
              <a:xfrm>
                <a:off x="3921" y="2190"/>
                <a:ext cx="6" cy="6"/>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222047" name="Freeform 863"/>
              <p:cNvSpPr>
                <a:spLocks/>
              </p:cNvSpPr>
              <p:nvPr/>
            </p:nvSpPr>
            <p:spPr bwMode="auto">
              <a:xfrm>
                <a:off x="2547" y="1482"/>
                <a:ext cx="336" cy="210"/>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B22222"/>
              </a:solidFill>
              <a:ln w="9525">
                <a:solidFill>
                  <a:srgbClr val="B22222"/>
                </a:solidFill>
                <a:prstDash val="solid"/>
                <a:round/>
                <a:headEnd/>
                <a:tailEnd/>
              </a:ln>
            </p:spPr>
            <p:txBody>
              <a:bodyPr/>
              <a:lstStyle/>
              <a:p>
                <a:endParaRPr lang="en-US"/>
              </a:p>
            </p:txBody>
          </p:sp>
          <p:sp>
            <p:nvSpPr>
              <p:cNvPr id="222048" name="Freeform 864"/>
              <p:cNvSpPr>
                <a:spLocks/>
              </p:cNvSpPr>
              <p:nvPr/>
            </p:nvSpPr>
            <p:spPr bwMode="auto">
              <a:xfrm>
                <a:off x="2547" y="1482"/>
                <a:ext cx="336" cy="21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222049" name="Freeform 865"/>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B22222"/>
              </a:solidFill>
              <a:ln w="9525">
                <a:solidFill>
                  <a:srgbClr val="B22222"/>
                </a:solidFill>
                <a:prstDash val="solid"/>
                <a:round/>
                <a:headEnd/>
                <a:tailEnd/>
              </a:ln>
            </p:spPr>
            <p:txBody>
              <a:bodyPr/>
              <a:lstStyle/>
              <a:p>
                <a:endParaRPr lang="en-US"/>
              </a:p>
            </p:txBody>
          </p:sp>
          <p:sp>
            <p:nvSpPr>
              <p:cNvPr id="222050" name="Freeform 866"/>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222051" name="Freeform 867"/>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B22222"/>
              </a:solidFill>
              <a:ln w="9525">
                <a:solidFill>
                  <a:srgbClr val="B22222"/>
                </a:solidFill>
                <a:prstDash val="solid"/>
                <a:round/>
                <a:headEnd/>
                <a:tailEnd/>
              </a:ln>
            </p:spPr>
            <p:txBody>
              <a:bodyPr/>
              <a:lstStyle/>
              <a:p>
                <a:endParaRPr lang="en-US"/>
              </a:p>
            </p:txBody>
          </p:sp>
          <p:sp>
            <p:nvSpPr>
              <p:cNvPr id="222052" name="Freeform 868"/>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222053" name="Freeform 869"/>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4500"/>
              </a:solidFill>
              <a:ln w="9525">
                <a:solidFill>
                  <a:srgbClr val="FF4500"/>
                </a:solidFill>
                <a:prstDash val="solid"/>
                <a:round/>
                <a:headEnd/>
                <a:tailEnd/>
              </a:ln>
            </p:spPr>
            <p:txBody>
              <a:bodyPr/>
              <a:lstStyle/>
              <a:p>
                <a:endParaRPr lang="en-US"/>
              </a:p>
            </p:txBody>
          </p:sp>
          <p:sp>
            <p:nvSpPr>
              <p:cNvPr id="222054" name="Freeform 870"/>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222055" name="Freeform 871"/>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B22222"/>
              </a:solidFill>
              <a:ln w="9525">
                <a:solidFill>
                  <a:srgbClr val="B22222"/>
                </a:solidFill>
                <a:prstDash val="solid"/>
                <a:round/>
                <a:headEnd/>
                <a:tailEnd/>
              </a:ln>
            </p:spPr>
            <p:txBody>
              <a:bodyPr/>
              <a:lstStyle/>
              <a:p>
                <a:endParaRPr lang="en-US"/>
              </a:p>
            </p:txBody>
          </p:sp>
          <p:sp>
            <p:nvSpPr>
              <p:cNvPr id="222056" name="Freeform 872"/>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222057" name="Freeform 873"/>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4500"/>
              </a:solidFill>
              <a:ln w="9525">
                <a:solidFill>
                  <a:srgbClr val="FF4500"/>
                </a:solidFill>
                <a:prstDash val="solid"/>
                <a:round/>
                <a:headEnd/>
                <a:tailEnd/>
              </a:ln>
            </p:spPr>
            <p:txBody>
              <a:bodyPr/>
              <a:lstStyle/>
              <a:p>
                <a:endParaRPr lang="en-US"/>
              </a:p>
            </p:txBody>
          </p:sp>
          <p:sp>
            <p:nvSpPr>
              <p:cNvPr id="222058" name="Freeform 874"/>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22059" name="Freeform 875"/>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B22222"/>
              </a:solidFill>
              <a:ln w="9525">
                <a:solidFill>
                  <a:srgbClr val="B22222"/>
                </a:solidFill>
                <a:prstDash val="solid"/>
                <a:round/>
                <a:headEnd/>
                <a:tailEnd/>
              </a:ln>
            </p:spPr>
            <p:txBody>
              <a:bodyPr/>
              <a:lstStyle/>
              <a:p>
                <a:endParaRPr lang="en-US"/>
              </a:p>
            </p:txBody>
          </p:sp>
          <p:sp>
            <p:nvSpPr>
              <p:cNvPr id="222060" name="Freeform 876"/>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222061" name="Freeform 877"/>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B22222"/>
              </a:solidFill>
              <a:ln w="9525">
                <a:solidFill>
                  <a:srgbClr val="B22222"/>
                </a:solidFill>
                <a:prstDash val="solid"/>
                <a:round/>
                <a:headEnd/>
                <a:tailEnd/>
              </a:ln>
            </p:spPr>
            <p:txBody>
              <a:bodyPr/>
              <a:lstStyle/>
              <a:p>
                <a:endParaRPr lang="en-US"/>
              </a:p>
            </p:txBody>
          </p:sp>
          <p:sp>
            <p:nvSpPr>
              <p:cNvPr id="222062" name="Freeform 878"/>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222063" name="Freeform 879"/>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B22222"/>
              </a:solidFill>
              <a:ln w="9525">
                <a:solidFill>
                  <a:srgbClr val="B22222"/>
                </a:solidFill>
                <a:prstDash val="solid"/>
                <a:round/>
                <a:headEnd/>
                <a:tailEnd/>
              </a:ln>
            </p:spPr>
            <p:txBody>
              <a:bodyPr/>
              <a:lstStyle/>
              <a:p>
                <a:endParaRPr lang="en-US"/>
              </a:p>
            </p:txBody>
          </p:sp>
          <p:sp>
            <p:nvSpPr>
              <p:cNvPr id="222064" name="Freeform 880"/>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222065" name="Freeform 881"/>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B22222"/>
              </a:solidFill>
              <a:ln w="9525">
                <a:solidFill>
                  <a:srgbClr val="B22222"/>
                </a:solidFill>
                <a:prstDash val="solid"/>
                <a:round/>
                <a:headEnd/>
                <a:tailEnd/>
              </a:ln>
            </p:spPr>
            <p:txBody>
              <a:bodyPr/>
              <a:lstStyle/>
              <a:p>
                <a:endParaRPr lang="en-US"/>
              </a:p>
            </p:txBody>
          </p:sp>
          <p:sp>
            <p:nvSpPr>
              <p:cNvPr id="222066" name="Freeform 882"/>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222067" name="Freeform 883"/>
              <p:cNvSpPr>
                <a:spLocks/>
              </p:cNvSpPr>
              <p:nvPr/>
            </p:nvSpPr>
            <p:spPr bwMode="auto">
              <a:xfrm>
                <a:off x="1995" y="1860"/>
                <a:ext cx="288" cy="3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4500"/>
              </a:solidFill>
              <a:ln w="9525">
                <a:solidFill>
                  <a:srgbClr val="FF4500"/>
                </a:solidFill>
                <a:prstDash val="solid"/>
                <a:round/>
                <a:headEnd/>
                <a:tailEnd/>
              </a:ln>
            </p:spPr>
            <p:txBody>
              <a:bodyPr/>
              <a:lstStyle/>
              <a:p>
                <a:endParaRPr lang="en-US"/>
              </a:p>
            </p:txBody>
          </p:sp>
          <p:sp>
            <p:nvSpPr>
              <p:cNvPr id="222068" name="Freeform 884"/>
              <p:cNvSpPr>
                <a:spLocks/>
              </p:cNvSpPr>
              <p:nvPr/>
            </p:nvSpPr>
            <p:spPr bwMode="auto">
              <a:xfrm>
                <a:off x="1995" y="1860"/>
                <a:ext cx="288" cy="366"/>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222069" name="Freeform 885"/>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4500"/>
              </a:solidFill>
              <a:ln w="9525">
                <a:solidFill>
                  <a:srgbClr val="FF4500"/>
                </a:solidFill>
                <a:prstDash val="solid"/>
                <a:round/>
                <a:headEnd/>
                <a:tailEnd/>
              </a:ln>
            </p:spPr>
            <p:txBody>
              <a:bodyPr/>
              <a:lstStyle/>
              <a:p>
                <a:endParaRPr lang="en-US"/>
              </a:p>
            </p:txBody>
          </p:sp>
          <p:sp>
            <p:nvSpPr>
              <p:cNvPr id="222070" name="Freeform 886"/>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222071" name="Freeform 887"/>
              <p:cNvSpPr>
                <a:spLocks/>
              </p:cNvSpPr>
              <p:nvPr/>
            </p:nvSpPr>
            <p:spPr bwMode="auto">
              <a:xfrm>
                <a:off x="3939" y="2088"/>
                <a:ext cx="0" cy="12"/>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222072" name="Freeform 888"/>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4500"/>
              </a:solidFill>
              <a:ln w="9525">
                <a:solidFill>
                  <a:srgbClr val="FF4500"/>
                </a:solidFill>
                <a:prstDash val="solid"/>
                <a:round/>
                <a:headEnd/>
                <a:tailEnd/>
              </a:ln>
            </p:spPr>
            <p:txBody>
              <a:bodyPr/>
              <a:lstStyle/>
              <a:p>
                <a:endParaRPr lang="en-US"/>
              </a:p>
            </p:txBody>
          </p:sp>
          <p:sp>
            <p:nvSpPr>
              <p:cNvPr id="222073" name="Freeform 889"/>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222074" name="Freeform 890"/>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4500"/>
              </a:solidFill>
              <a:ln w="9525">
                <a:solidFill>
                  <a:srgbClr val="FF4500"/>
                </a:solidFill>
                <a:prstDash val="solid"/>
                <a:round/>
                <a:headEnd/>
                <a:tailEnd/>
              </a:ln>
            </p:spPr>
            <p:txBody>
              <a:bodyPr/>
              <a:lstStyle/>
              <a:p>
                <a:endParaRPr lang="en-US"/>
              </a:p>
            </p:txBody>
          </p:sp>
          <p:sp>
            <p:nvSpPr>
              <p:cNvPr id="222075" name="Freeform 891"/>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222076" name="Freeform 892"/>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4500"/>
              </a:solidFill>
              <a:ln w="9525">
                <a:solidFill>
                  <a:srgbClr val="FF4500"/>
                </a:solidFill>
                <a:prstDash val="solid"/>
                <a:round/>
                <a:headEnd/>
                <a:tailEnd/>
              </a:ln>
            </p:spPr>
            <p:txBody>
              <a:bodyPr/>
              <a:lstStyle/>
              <a:p>
                <a:endParaRPr lang="en-US"/>
              </a:p>
            </p:txBody>
          </p:sp>
          <p:sp>
            <p:nvSpPr>
              <p:cNvPr id="222077" name="Freeform 893"/>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222078" name="Freeform 894"/>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B22222"/>
              </a:solidFill>
              <a:ln w="9525">
                <a:solidFill>
                  <a:srgbClr val="B22222"/>
                </a:solidFill>
                <a:prstDash val="solid"/>
                <a:round/>
                <a:headEnd/>
                <a:tailEnd/>
              </a:ln>
            </p:spPr>
            <p:txBody>
              <a:bodyPr/>
              <a:lstStyle/>
              <a:p>
                <a:endParaRPr lang="en-US"/>
              </a:p>
            </p:txBody>
          </p:sp>
          <p:sp>
            <p:nvSpPr>
              <p:cNvPr id="222079" name="Freeform 895"/>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222080" name="Freeform 896"/>
              <p:cNvSpPr>
                <a:spLocks/>
              </p:cNvSpPr>
              <p:nvPr/>
            </p:nvSpPr>
            <p:spPr bwMode="auto">
              <a:xfrm>
                <a:off x="3045" y="1626"/>
                <a:ext cx="270" cy="28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B22222"/>
              </a:solidFill>
              <a:ln w="9525">
                <a:solidFill>
                  <a:srgbClr val="B22222"/>
                </a:solidFill>
                <a:prstDash val="solid"/>
                <a:round/>
                <a:headEnd/>
                <a:tailEnd/>
              </a:ln>
            </p:spPr>
            <p:txBody>
              <a:bodyPr/>
              <a:lstStyle/>
              <a:p>
                <a:endParaRPr lang="en-US"/>
              </a:p>
            </p:txBody>
          </p:sp>
          <p:sp>
            <p:nvSpPr>
              <p:cNvPr id="222081" name="Freeform 897"/>
              <p:cNvSpPr>
                <a:spLocks/>
              </p:cNvSpPr>
              <p:nvPr/>
            </p:nvSpPr>
            <p:spPr bwMode="auto">
              <a:xfrm>
                <a:off x="3045" y="1626"/>
                <a:ext cx="270" cy="288"/>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222082" name="Freeform 898"/>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4500"/>
              </a:solidFill>
              <a:ln w="9525">
                <a:solidFill>
                  <a:srgbClr val="FF4500"/>
                </a:solidFill>
                <a:prstDash val="solid"/>
                <a:round/>
                <a:headEnd/>
                <a:tailEnd/>
              </a:ln>
            </p:spPr>
            <p:txBody>
              <a:bodyPr/>
              <a:lstStyle/>
              <a:p>
                <a:endParaRPr lang="en-US"/>
              </a:p>
            </p:txBody>
          </p:sp>
          <p:sp>
            <p:nvSpPr>
              <p:cNvPr id="222083" name="Freeform 899"/>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233473" name="Text Box 1025"/>
            <p:cNvSpPr txBox="1">
              <a:spLocks noChangeArrowheads="1"/>
            </p:cNvSpPr>
            <p:nvPr/>
          </p:nvSpPr>
          <p:spPr bwMode="auto">
            <a:xfrm>
              <a:off x="4272" y="844"/>
              <a:ext cx="400" cy="212"/>
            </a:xfrm>
            <a:prstGeom prst="rect">
              <a:avLst/>
            </a:prstGeom>
            <a:solidFill>
              <a:schemeClr val="tx1"/>
            </a:solidFill>
            <a:ln w="9525">
              <a:noFill/>
              <a:miter lim="800000"/>
              <a:headEnd/>
              <a:tailEnd/>
            </a:ln>
            <a:effectLst/>
          </p:spPr>
          <p:txBody>
            <a:bodyPr wrap="none">
              <a:spAutoFit/>
            </a:bodyPr>
            <a:lstStyle/>
            <a:p>
              <a:r>
                <a:rPr lang="en-US" sz="1600" b="1" dirty="0">
                  <a:solidFill>
                    <a:srgbClr val="FFFF66"/>
                  </a:solidFill>
                  <a:latin typeface="Arial" pitchFamily="34" charset="0"/>
                </a:rPr>
                <a:t>2008</a:t>
              </a:r>
            </a:p>
          </p:txBody>
        </p:sp>
      </p:grpSp>
      <p:grpSp>
        <p:nvGrpSpPr>
          <p:cNvPr id="14" name="Group 1276"/>
          <p:cNvGrpSpPr>
            <a:grpSpLocks/>
          </p:cNvGrpSpPr>
          <p:nvPr/>
        </p:nvGrpSpPr>
        <p:grpSpPr bwMode="auto">
          <a:xfrm>
            <a:off x="7620000" y="4074694"/>
            <a:ext cx="2133600" cy="1981200"/>
            <a:chOff x="3840" y="2496"/>
            <a:chExt cx="1344" cy="1248"/>
          </a:xfrm>
        </p:grpSpPr>
        <p:grpSp>
          <p:nvGrpSpPr>
            <p:cNvPr id="15" name="Group 1151"/>
            <p:cNvGrpSpPr>
              <a:grpSpLocks/>
            </p:cNvGrpSpPr>
            <p:nvPr/>
          </p:nvGrpSpPr>
          <p:grpSpPr bwMode="auto">
            <a:xfrm>
              <a:off x="3840" y="2544"/>
              <a:ext cx="1344" cy="1200"/>
              <a:chOff x="1467" y="1032"/>
              <a:chExt cx="2832" cy="2262"/>
            </a:xfrm>
          </p:grpSpPr>
          <p:sp>
            <p:nvSpPr>
              <p:cNvPr id="233600" name="AutoShape 1152"/>
              <p:cNvSpPr>
                <a:spLocks noChangeAspect="1" noChangeArrowheads="1" noTextEdit="1"/>
              </p:cNvSpPr>
              <p:nvPr/>
            </p:nvSpPr>
            <p:spPr bwMode="auto">
              <a:xfrm>
                <a:off x="1467" y="1032"/>
                <a:ext cx="2826" cy="2256"/>
              </a:xfrm>
              <a:prstGeom prst="rect">
                <a:avLst/>
              </a:prstGeom>
              <a:noFill/>
              <a:ln w="9525">
                <a:noFill/>
                <a:miter lim="800000"/>
                <a:headEnd/>
                <a:tailEnd/>
              </a:ln>
            </p:spPr>
            <p:txBody>
              <a:bodyPr/>
              <a:lstStyle/>
              <a:p>
                <a:endParaRPr lang="en-US"/>
              </a:p>
            </p:txBody>
          </p:sp>
          <p:sp>
            <p:nvSpPr>
              <p:cNvPr id="233601" name="Rectangle 1153"/>
              <p:cNvSpPr>
                <a:spLocks noChangeArrowheads="1"/>
              </p:cNvSpPr>
              <p:nvPr/>
            </p:nvSpPr>
            <p:spPr bwMode="auto">
              <a:xfrm>
                <a:off x="1467" y="1032"/>
                <a:ext cx="2832" cy="2262"/>
              </a:xfrm>
              <a:prstGeom prst="rect">
                <a:avLst/>
              </a:prstGeom>
              <a:noFill/>
              <a:ln w="9525">
                <a:noFill/>
                <a:miter lim="800000"/>
                <a:headEnd/>
                <a:tailEnd/>
              </a:ln>
            </p:spPr>
            <p:txBody>
              <a:bodyPr/>
              <a:lstStyle/>
              <a:p>
                <a:endParaRPr lang="en-US"/>
              </a:p>
            </p:txBody>
          </p:sp>
          <p:sp>
            <p:nvSpPr>
              <p:cNvPr id="233602" name="Rectangle 1154"/>
              <p:cNvSpPr>
                <a:spLocks noChangeArrowheads="1"/>
              </p:cNvSpPr>
              <p:nvPr/>
            </p:nvSpPr>
            <p:spPr bwMode="auto">
              <a:xfrm>
                <a:off x="1503" y="1068"/>
                <a:ext cx="2760" cy="2184"/>
              </a:xfrm>
              <a:prstGeom prst="rect">
                <a:avLst/>
              </a:prstGeom>
              <a:noFill/>
              <a:ln w="9525">
                <a:noFill/>
                <a:miter lim="800000"/>
                <a:headEnd/>
                <a:tailEnd/>
              </a:ln>
            </p:spPr>
            <p:txBody>
              <a:bodyPr/>
              <a:lstStyle/>
              <a:p>
                <a:endParaRPr lang="en-US"/>
              </a:p>
            </p:txBody>
          </p:sp>
          <p:sp>
            <p:nvSpPr>
              <p:cNvPr id="233603" name="Freeform 1155"/>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close/>
                  </a:path>
                </a:pathLst>
              </a:custGeom>
              <a:solidFill>
                <a:srgbClr val="B22222"/>
              </a:solidFill>
              <a:ln w="9525">
                <a:solidFill>
                  <a:srgbClr val="B22222"/>
                </a:solidFill>
                <a:prstDash val="solid"/>
                <a:round/>
                <a:headEnd/>
                <a:tailEnd/>
              </a:ln>
            </p:spPr>
            <p:txBody>
              <a:bodyPr/>
              <a:lstStyle/>
              <a:p>
                <a:endParaRPr lang="en-US"/>
              </a:p>
            </p:txBody>
          </p:sp>
          <p:sp>
            <p:nvSpPr>
              <p:cNvPr id="233604" name="Freeform 1156"/>
              <p:cNvSpPr>
                <a:spLocks/>
              </p:cNvSpPr>
              <p:nvPr/>
            </p:nvSpPr>
            <p:spPr bwMode="auto">
              <a:xfrm>
                <a:off x="3315" y="2370"/>
                <a:ext cx="192" cy="312"/>
              </a:xfrm>
              <a:custGeom>
                <a:avLst/>
                <a:gdLst/>
                <a:ahLst/>
                <a:cxnLst>
                  <a:cxn ang="0">
                    <a:pos x="192" y="246"/>
                  </a:cxn>
                  <a:cxn ang="0">
                    <a:pos x="54" y="258"/>
                  </a:cxn>
                  <a:cxn ang="0">
                    <a:pos x="54" y="270"/>
                  </a:cxn>
                  <a:cxn ang="0">
                    <a:pos x="66" y="282"/>
                  </a:cxn>
                  <a:cxn ang="0">
                    <a:pos x="66" y="300"/>
                  </a:cxn>
                  <a:cxn ang="0">
                    <a:pos x="36" y="312"/>
                  </a:cxn>
                  <a:cxn ang="0">
                    <a:pos x="48" y="306"/>
                  </a:cxn>
                  <a:cxn ang="0">
                    <a:pos x="30" y="276"/>
                  </a:cxn>
                  <a:cxn ang="0">
                    <a:pos x="24" y="306"/>
                  </a:cxn>
                  <a:cxn ang="0">
                    <a:pos x="12" y="300"/>
                  </a:cxn>
                  <a:cxn ang="0">
                    <a:pos x="12" y="282"/>
                  </a:cxn>
                  <a:cxn ang="0">
                    <a:pos x="0" y="210"/>
                  </a:cxn>
                  <a:cxn ang="0">
                    <a:pos x="0" y="6"/>
                  </a:cxn>
                  <a:cxn ang="0">
                    <a:pos x="132" y="0"/>
                  </a:cxn>
                  <a:cxn ang="0">
                    <a:pos x="168" y="132"/>
                  </a:cxn>
                  <a:cxn ang="0">
                    <a:pos x="192" y="168"/>
                  </a:cxn>
                  <a:cxn ang="0">
                    <a:pos x="180" y="192"/>
                  </a:cxn>
                  <a:cxn ang="0">
                    <a:pos x="192" y="246"/>
                  </a:cxn>
                  <a:cxn ang="0">
                    <a:pos x="192" y="252"/>
                  </a:cxn>
                </a:cxnLst>
                <a:rect l="0" t="0" r="r" b="b"/>
                <a:pathLst>
                  <a:path w="192" h="312">
                    <a:moveTo>
                      <a:pt x="192" y="246"/>
                    </a:moveTo>
                    <a:lnTo>
                      <a:pt x="54" y="258"/>
                    </a:lnTo>
                    <a:lnTo>
                      <a:pt x="54" y="270"/>
                    </a:lnTo>
                    <a:lnTo>
                      <a:pt x="66" y="282"/>
                    </a:lnTo>
                    <a:lnTo>
                      <a:pt x="66" y="300"/>
                    </a:lnTo>
                    <a:lnTo>
                      <a:pt x="36" y="312"/>
                    </a:lnTo>
                    <a:lnTo>
                      <a:pt x="48" y="306"/>
                    </a:lnTo>
                    <a:lnTo>
                      <a:pt x="30" y="276"/>
                    </a:lnTo>
                    <a:lnTo>
                      <a:pt x="24" y="306"/>
                    </a:lnTo>
                    <a:lnTo>
                      <a:pt x="12" y="300"/>
                    </a:lnTo>
                    <a:lnTo>
                      <a:pt x="12" y="282"/>
                    </a:lnTo>
                    <a:lnTo>
                      <a:pt x="0" y="210"/>
                    </a:lnTo>
                    <a:lnTo>
                      <a:pt x="0" y="6"/>
                    </a:lnTo>
                    <a:lnTo>
                      <a:pt x="132" y="0"/>
                    </a:lnTo>
                    <a:lnTo>
                      <a:pt x="168" y="132"/>
                    </a:lnTo>
                    <a:lnTo>
                      <a:pt x="192" y="168"/>
                    </a:lnTo>
                    <a:lnTo>
                      <a:pt x="180" y="192"/>
                    </a:lnTo>
                    <a:lnTo>
                      <a:pt x="192" y="246"/>
                    </a:lnTo>
                    <a:lnTo>
                      <a:pt x="192" y="252"/>
                    </a:lnTo>
                  </a:path>
                </a:pathLst>
              </a:custGeom>
              <a:noFill/>
              <a:ln w="9525">
                <a:solidFill>
                  <a:srgbClr val="000000"/>
                </a:solidFill>
                <a:prstDash val="solid"/>
                <a:round/>
                <a:headEnd/>
                <a:tailEnd/>
              </a:ln>
            </p:spPr>
            <p:txBody>
              <a:bodyPr/>
              <a:lstStyle/>
              <a:p>
                <a:endParaRPr lang="en-US"/>
              </a:p>
            </p:txBody>
          </p:sp>
          <p:sp>
            <p:nvSpPr>
              <p:cNvPr id="233605" name="Freeform 1157"/>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close/>
                  </a:path>
                </a:pathLst>
              </a:custGeom>
              <a:solidFill>
                <a:srgbClr val="FF8C00"/>
              </a:solidFill>
              <a:ln w="9525">
                <a:solidFill>
                  <a:srgbClr val="FF8C00"/>
                </a:solidFill>
                <a:prstDash val="solid"/>
                <a:round/>
                <a:headEnd/>
                <a:tailEnd/>
              </a:ln>
            </p:spPr>
            <p:txBody>
              <a:bodyPr/>
              <a:lstStyle/>
              <a:p>
                <a:endParaRPr lang="en-US"/>
              </a:p>
            </p:txBody>
          </p:sp>
          <p:sp>
            <p:nvSpPr>
              <p:cNvPr id="233606" name="Freeform 1158"/>
              <p:cNvSpPr>
                <a:spLocks/>
              </p:cNvSpPr>
              <p:nvPr/>
            </p:nvSpPr>
            <p:spPr bwMode="auto">
              <a:xfrm>
                <a:off x="1551" y="2508"/>
                <a:ext cx="534" cy="468"/>
              </a:xfrm>
              <a:custGeom>
                <a:avLst/>
                <a:gdLst/>
                <a:ahLst/>
                <a:cxnLst>
                  <a:cxn ang="0">
                    <a:pos x="6" y="264"/>
                  </a:cxn>
                  <a:cxn ang="0">
                    <a:pos x="6" y="270"/>
                  </a:cxn>
                  <a:cxn ang="0">
                    <a:pos x="30" y="294"/>
                  </a:cxn>
                  <a:cxn ang="0">
                    <a:pos x="24" y="324"/>
                  </a:cxn>
                  <a:cxn ang="0">
                    <a:pos x="60" y="300"/>
                  </a:cxn>
                  <a:cxn ang="0">
                    <a:pos x="42" y="360"/>
                  </a:cxn>
                  <a:cxn ang="0">
                    <a:pos x="84" y="378"/>
                  </a:cxn>
                  <a:cxn ang="0">
                    <a:pos x="96" y="372"/>
                  </a:cxn>
                  <a:cxn ang="0">
                    <a:pos x="96" y="408"/>
                  </a:cxn>
                  <a:cxn ang="0">
                    <a:pos x="54" y="450"/>
                  </a:cxn>
                  <a:cxn ang="0">
                    <a:pos x="0" y="468"/>
                  </a:cxn>
                  <a:cxn ang="0">
                    <a:pos x="60" y="450"/>
                  </a:cxn>
                  <a:cxn ang="0">
                    <a:pos x="78" y="444"/>
                  </a:cxn>
                  <a:cxn ang="0">
                    <a:pos x="90" y="438"/>
                  </a:cxn>
                  <a:cxn ang="0">
                    <a:pos x="168" y="372"/>
                  </a:cxn>
                  <a:cxn ang="0">
                    <a:pos x="204" y="306"/>
                  </a:cxn>
                  <a:cxn ang="0">
                    <a:pos x="210" y="300"/>
                  </a:cxn>
                  <a:cxn ang="0">
                    <a:pos x="216" y="306"/>
                  </a:cxn>
                  <a:cxn ang="0">
                    <a:pos x="198" y="318"/>
                  </a:cxn>
                  <a:cxn ang="0">
                    <a:pos x="204" y="348"/>
                  </a:cxn>
                  <a:cxn ang="0">
                    <a:pos x="210" y="360"/>
                  </a:cxn>
                  <a:cxn ang="0">
                    <a:pos x="234" y="342"/>
                  </a:cxn>
                  <a:cxn ang="0">
                    <a:pos x="246" y="318"/>
                  </a:cxn>
                  <a:cxn ang="0">
                    <a:pos x="258" y="318"/>
                  </a:cxn>
                  <a:cxn ang="0">
                    <a:pos x="354" y="342"/>
                  </a:cxn>
                  <a:cxn ang="0">
                    <a:pos x="372" y="336"/>
                  </a:cxn>
                  <a:cxn ang="0">
                    <a:pos x="378" y="354"/>
                  </a:cxn>
                  <a:cxn ang="0">
                    <a:pos x="384" y="360"/>
                  </a:cxn>
                  <a:cxn ang="0">
                    <a:pos x="420" y="366"/>
                  </a:cxn>
                  <a:cxn ang="0">
                    <a:pos x="432" y="372"/>
                  </a:cxn>
                  <a:cxn ang="0">
                    <a:pos x="438" y="366"/>
                  </a:cxn>
                  <a:cxn ang="0">
                    <a:pos x="498" y="414"/>
                  </a:cxn>
                  <a:cxn ang="0">
                    <a:pos x="510" y="414"/>
                  </a:cxn>
                  <a:cxn ang="0">
                    <a:pos x="534" y="444"/>
                  </a:cxn>
                  <a:cxn ang="0">
                    <a:pos x="492" y="408"/>
                  </a:cxn>
                  <a:cxn ang="0">
                    <a:pos x="396" y="360"/>
                  </a:cxn>
                  <a:cxn ang="0">
                    <a:pos x="378" y="336"/>
                  </a:cxn>
                  <a:cxn ang="0">
                    <a:pos x="342" y="324"/>
                  </a:cxn>
                  <a:cxn ang="0">
                    <a:pos x="204" y="30"/>
                  </a:cxn>
                  <a:cxn ang="0">
                    <a:pos x="174" y="18"/>
                  </a:cxn>
                  <a:cxn ang="0">
                    <a:pos x="48" y="66"/>
                  </a:cxn>
                  <a:cxn ang="0">
                    <a:pos x="96" y="120"/>
                  </a:cxn>
                  <a:cxn ang="0">
                    <a:pos x="90" y="126"/>
                  </a:cxn>
                  <a:cxn ang="0">
                    <a:pos x="84" y="150"/>
                  </a:cxn>
                  <a:cxn ang="0">
                    <a:pos x="72" y="126"/>
                  </a:cxn>
                  <a:cxn ang="0">
                    <a:pos x="12" y="138"/>
                  </a:cxn>
                  <a:cxn ang="0">
                    <a:pos x="24" y="156"/>
                  </a:cxn>
                  <a:cxn ang="0">
                    <a:pos x="66" y="186"/>
                  </a:cxn>
                  <a:cxn ang="0">
                    <a:pos x="90" y="186"/>
                  </a:cxn>
                  <a:cxn ang="0">
                    <a:pos x="84" y="222"/>
                  </a:cxn>
                  <a:cxn ang="0">
                    <a:pos x="48" y="234"/>
                  </a:cxn>
                </a:cxnLst>
                <a:rect l="0" t="0" r="r" b="b"/>
                <a:pathLst>
                  <a:path w="534" h="468">
                    <a:moveTo>
                      <a:pt x="48" y="228"/>
                    </a:moveTo>
                    <a:lnTo>
                      <a:pt x="6" y="264"/>
                    </a:lnTo>
                    <a:lnTo>
                      <a:pt x="18" y="264"/>
                    </a:lnTo>
                    <a:lnTo>
                      <a:pt x="6" y="270"/>
                    </a:lnTo>
                    <a:lnTo>
                      <a:pt x="12" y="282"/>
                    </a:lnTo>
                    <a:lnTo>
                      <a:pt x="30" y="294"/>
                    </a:lnTo>
                    <a:lnTo>
                      <a:pt x="18" y="306"/>
                    </a:lnTo>
                    <a:lnTo>
                      <a:pt x="24" y="324"/>
                    </a:lnTo>
                    <a:lnTo>
                      <a:pt x="36" y="330"/>
                    </a:lnTo>
                    <a:lnTo>
                      <a:pt x="60" y="300"/>
                    </a:lnTo>
                    <a:lnTo>
                      <a:pt x="54" y="348"/>
                    </a:lnTo>
                    <a:lnTo>
                      <a:pt x="42" y="360"/>
                    </a:lnTo>
                    <a:lnTo>
                      <a:pt x="72" y="348"/>
                    </a:lnTo>
                    <a:lnTo>
                      <a:pt x="84" y="378"/>
                    </a:lnTo>
                    <a:lnTo>
                      <a:pt x="96" y="360"/>
                    </a:lnTo>
                    <a:lnTo>
                      <a:pt x="96" y="372"/>
                    </a:lnTo>
                    <a:lnTo>
                      <a:pt x="120" y="360"/>
                    </a:lnTo>
                    <a:lnTo>
                      <a:pt x="96" y="408"/>
                    </a:lnTo>
                    <a:lnTo>
                      <a:pt x="60" y="432"/>
                    </a:lnTo>
                    <a:lnTo>
                      <a:pt x="54" y="450"/>
                    </a:lnTo>
                    <a:lnTo>
                      <a:pt x="30" y="444"/>
                    </a:lnTo>
                    <a:lnTo>
                      <a:pt x="0" y="468"/>
                    </a:lnTo>
                    <a:lnTo>
                      <a:pt x="30" y="450"/>
                    </a:lnTo>
                    <a:lnTo>
                      <a:pt x="60" y="450"/>
                    </a:lnTo>
                    <a:lnTo>
                      <a:pt x="60" y="456"/>
                    </a:lnTo>
                    <a:lnTo>
                      <a:pt x="78" y="444"/>
                    </a:lnTo>
                    <a:lnTo>
                      <a:pt x="72" y="432"/>
                    </a:lnTo>
                    <a:lnTo>
                      <a:pt x="90" y="438"/>
                    </a:lnTo>
                    <a:lnTo>
                      <a:pt x="156" y="390"/>
                    </a:lnTo>
                    <a:lnTo>
                      <a:pt x="168" y="372"/>
                    </a:lnTo>
                    <a:lnTo>
                      <a:pt x="156" y="354"/>
                    </a:lnTo>
                    <a:lnTo>
                      <a:pt x="204" y="306"/>
                    </a:lnTo>
                    <a:lnTo>
                      <a:pt x="216" y="276"/>
                    </a:lnTo>
                    <a:lnTo>
                      <a:pt x="210" y="300"/>
                    </a:lnTo>
                    <a:lnTo>
                      <a:pt x="228" y="294"/>
                    </a:lnTo>
                    <a:lnTo>
                      <a:pt x="216" y="306"/>
                    </a:lnTo>
                    <a:lnTo>
                      <a:pt x="228" y="318"/>
                    </a:lnTo>
                    <a:lnTo>
                      <a:pt x="198" y="318"/>
                    </a:lnTo>
                    <a:lnTo>
                      <a:pt x="192" y="348"/>
                    </a:lnTo>
                    <a:lnTo>
                      <a:pt x="204" y="348"/>
                    </a:lnTo>
                    <a:lnTo>
                      <a:pt x="192" y="366"/>
                    </a:lnTo>
                    <a:lnTo>
                      <a:pt x="210" y="360"/>
                    </a:lnTo>
                    <a:lnTo>
                      <a:pt x="222" y="336"/>
                    </a:lnTo>
                    <a:lnTo>
                      <a:pt x="234" y="342"/>
                    </a:lnTo>
                    <a:lnTo>
                      <a:pt x="246" y="306"/>
                    </a:lnTo>
                    <a:lnTo>
                      <a:pt x="246" y="318"/>
                    </a:lnTo>
                    <a:lnTo>
                      <a:pt x="264" y="306"/>
                    </a:lnTo>
                    <a:lnTo>
                      <a:pt x="258" y="318"/>
                    </a:lnTo>
                    <a:lnTo>
                      <a:pt x="300" y="342"/>
                    </a:lnTo>
                    <a:lnTo>
                      <a:pt x="354" y="342"/>
                    </a:lnTo>
                    <a:lnTo>
                      <a:pt x="360" y="330"/>
                    </a:lnTo>
                    <a:lnTo>
                      <a:pt x="372" y="336"/>
                    </a:lnTo>
                    <a:lnTo>
                      <a:pt x="360" y="348"/>
                    </a:lnTo>
                    <a:lnTo>
                      <a:pt x="378" y="354"/>
                    </a:lnTo>
                    <a:lnTo>
                      <a:pt x="384" y="336"/>
                    </a:lnTo>
                    <a:lnTo>
                      <a:pt x="384" y="360"/>
                    </a:lnTo>
                    <a:lnTo>
                      <a:pt x="408" y="378"/>
                    </a:lnTo>
                    <a:lnTo>
                      <a:pt x="420" y="366"/>
                    </a:lnTo>
                    <a:lnTo>
                      <a:pt x="402" y="354"/>
                    </a:lnTo>
                    <a:lnTo>
                      <a:pt x="432" y="372"/>
                    </a:lnTo>
                    <a:lnTo>
                      <a:pt x="420" y="336"/>
                    </a:lnTo>
                    <a:lnTo>
                      <a:pt x="438" y="366"/>
                    </a:lnTo>
                    <a:lnTo>
                      <a:pt x="462" y="396"/>
                    </a:lnTo>
                    <a:lnTo>
                      <a:pt x="498" y="414"/>
                    </a:lnTo>
                    <a:lnTo>
                      <a:pt x="498" y="438"/>
                    </a:lnTo>
                    <a:lnTo>
                      <a:pt x="510" y="414"/>
                    </a:lnTo>
                    <a:lnTo>
                      <a:pt x="522" y="450"/>
                    </a:lnTo>
                    <a:lnTo>
                      <a:pt x="534" y="444"/>
                    </a:lnTo>
                    <a:lnTo>
                      <a:pt x="528" y="414"/>
                    </a:lnTo>
                    <a:lnTo>
                      <a:pt x="492" y="408"/>
                    </a:lnTo>
                    <a:lnTo>
                      <a:pt x="420" y="330"/>
                    </a:lnTo>
                    <a:lnTo>
                      <a:pt x="396" y="360"/>
                    </a:lnTo>
                    <a:lnTo>
                      <a:pt x="390" y="336"/>
                    </a:lnTo>
                    <a:lnTo>
                      <a:pt x="378" y="336"/>
                    </a:lnTo>
                    <a:lnTo>
                      <a:pt x="366" y="324"/>
                    </a:lnTo>
                    <a:lnTo>
                      <a:pt x="342" y="324"/>
                    </a:lnTo>
                    <a:lnTo>
                      <a:pt x="306" y="48"/>
                    </a:lnTo>
                    <a:lnTo>
                      <a:pt x="204" y="30"/>
                    </a:lnTo>
                    <a:lnTo>
                      <a:pt x="174" y="6"/>
                    </a:lnTo>
                    <a:lnTo>
                      <a:pt x="174" y="18"/>
                    </a:lnTo>
                    <a:lnTo>
                      <a:pt x="162" y="0"/>
                    </a:lnTo>
                    <a:lnTo>
                      <a:pt x="48" y="66"/>
                    </a:lnTo>
                    <a:lnTo>
                      <a:pt x="72" y="114"/>
                    </a:lnTo>
                    <a:lnTo>
                      <a:pt x="96" y="120"/>
                    </a:lnTo>
                    <a:lnTo>
                      <a:pt x="114" y="138"/>
                    </a:lnTo>
                    <a:lnTo>
                      <a:pt x="90" y="126"/>
                    </a:lnTo>
                    <a:lnTo>
                      <a:pt x="96" y="144"/>
                    </a:lnTo>
                    <a:lnTo>
                      <a:pt x="84" y="150"/>
                    </a:lnTo>
                    <a:lnTo>
                      <a:pt x="66" y="144"/>
                    </a:lnTo>
                    <a:lnTo>
                      <a:pt x="72" y="126"/>
                    </a:lnTo>
                    <a:lnTo>
                      <a:pt x="60" y="126"/>
                    </a:lnTo>
                    <a:lnTo>
                      <a:pt x="12" y="138"/>
                    </a:lnTo>
                    <a:lnTo>
                      <a:pt x="36" y="156"/>
                    </a:lnTo>
                    <a:lnTo>
                      <a:pt x="24" y="156"/>
                    </a:lnTo>
                    <a:lnTo>
                      <a:pt x="30" y="174"/>
                    </a:lnTo>
                    <a:lnTo>
                      <a:pt x="66" y="186"/>
                    </a:lnTo>
                    <a:lnTo>
                      <a:pt x="66" y="198"/>
                    </a:lnTo>
                    <a:lnTo>
                      <a:pt x="90" y="186"/>
                    </a:lnTo>
                    <a:lnTo>
                      <a:pt x="84" y="192"/>
                    </a:lnTo>
                    <a:lnTo>
                      <a:pt x="84" y="222"/>
                    </a:lnTo>
                    <a:lnTo>
                      <a:pt x="48" y="228"/>
                    </a:lnTo>
                    <a:lnTo>
                      <a:pt x="48" y="234"/>
                    </a:lnTo>
                  </a:path>
                </a:pathLst>
              </a:custGeom>
              <a:noFill/>
              <a:ln w="9525">
                <a:solidFill>
                  <a:srgbClr val="000000"/>
                </a:solidFill>
                <a:prstDash val="solid"/>
                <a:round/>
                <a:headEnd/>
                <a:tailEnd/>
              </a:ln>
            </p:spPr>
            <p:txBody>
              <a:bodyPr/>
              <a:lstStyle/>
              <a:p>
                <a:endParaRPr lang="en-US"/>
              </a:p>
            </p:txBody>
          </p:sp>
          <p:sp>
            <p:nvSpPr>
              <p:cNvPr id="233607" name="Freeform 1159"/>
              <p:cNvSpPr>
                <a:spLocks/>
              </p:cNvSpPr>
              <p:nvPr/>
            </p:nvSpPr>
            <p:spPr bwMode="auto">
              <a:xfrm>
                <a:off x="1899" y="2178"/>
                <a:ext cx="348" cy="402"/>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Lst>
                <a:rect l="0" t="0" r="r" b="b"/>
                <a:pathLst>
                  <a:path w="348" h="402">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close/>
                  </a:path>
                </a:pathLst>
              </a:custGeom>
              <a:solidFill>
                <a:srgbClr val="FF4500"/>
              </a:solidFill>
              <a:ln w="9525">
                <a:solidFill>
                  <a:srgbClr val="FF4500"/>
                </a:solidFill>
                <a:prstDash val="solid"/>
                <a:round/>
                <a:headEnd/>
                <a:tailEnd/>
              </a:ln>
            </p:spPr>
            <p:txBody>
              <a:bodyPr/>
              <a:lstStyle/>
              <a:p>
                <a:endParaRPr lang="en-US"/>
              </a:p>
            </p:txBody>
          </p:sp>
          <p:sp>
            <p:nvSpPr>
              <p:cNvPr id="233608" name="Freeform 1160"/>
              <p:cNvSpPr>
                <a:spLocks/>
              </p:cNvSpPr>
              <p:nvPr/>
            </p:nvSpPr>
            <p:spPr bwMode="auto">
              <a:xfrm>
                <a:off x="1899" y="2178"/>
                <a:ext cx="348" cy="408"/>
              </a:xfrm>
              <a:custGeom>
                <a:avLst/>
                <a:gdLst/>
                <a:ahLst/>
                <a:cxnLst>
                  <a:cxn ang="0">
                    <a:pos x="294" y="402"/>
                  </a:cxn>
                  <a:cxn ang="0">
                    <a:pos x="186" y="384"/>
                  </a:cxn>
                  <a:cxn ang="0">
                    <a:pos x="0" y="276"/>
                  </a:cxn>
                  <a:cxn ang="0">
                    <a:pos x="6" y="264"/>
                  </a:cxn>
                  <a:cxn ang="0">
                    <a:pos x="12" y="264"/>
                  </a:cxn>
                  <a:cxn ang="0">
                    <a:pos x="24" y="258"/>
                  </a:cxn>
                  <a:cxn ang="0">
                    <a:pos x="18" y="228"/>
                  </a:cxn>
                  <a:cxn ang="0">
                    <a:pos x="30" y="210"/>
                  </a:cxn>
                  <a:cxn ang="0">
                    <a:pos x="36" y="186"/>
                  </a:cxn>
                  <a:cxn ang="0">
                    <a:pos x="60" y="174"/>
                  </a:cxn>
                  <a:cxn ang="0">
                    <a:pos x="42" y="120"/>
                  </a:cxn>
                  <a:cxn ang="0">
                    <a:pos x="42" y="114"/>
                  </a:cxn>
                  <a:cxn ang="0">
                    <a:pos x="48" y="54"/>
                  </a:cxn>
                  <a:cxn ang="0">
                    <a:pos x="60" y="48"/>
                  </a:cxn>
                  <a:cxn ang="0">
                    <a:pos x="78" y="60"/>
                  </a:cxn>
                  <a:cxn ang="0">
                    <a:pos x="96" y="0"/>
                  </a:cxn>
                  <a:cxn ang="0">
                    <a:pos x="348" y="42"/>
                  </a:cxn>
                  <a:cxn ang="0">
                    <a:pos x="306" y="330"/>
                  </a:cxn>
                  <a:cxn ang="0">
                    <a:pos x="294" y="402"/>
                  </a:cxn>
                  <a:cxn ang="0">
                    <a:pos x="294" y="408"/>
                  </a:cxn>
                </a:cxnLst>
                <a:rect l="0" t="0" r="r" b="b"/>
                <a:pathLst>
                  <a:path w="348" h="408">
                    <a:moveTo>
                      <a:pt x="294" y="402"/>
                    </a:moveTo>
                    <a:lnTo>
                      <a:pt x="186" y="384"/>
                    </a:lnTo>
                    <a:lnTo>
                      <a:pt x="0" y="276"/>
                    </a:lnTo>
                    <a:lnTo>
                      <a:pt x="6" y="264"/>
                    </a:lnTo>
                    <a:lnTo>
                      <a:pt x="12" y="264"/>
                    </a:lnTo>
                    <a:lnTo>
                      <a:pt x="24" y="258"/>
                    </a:lnTo>
                    <a:lnTo>
                      <a:pt x="18" y="228"/>
                    </a:lnTo>
                    <a:lnTo>
                      <a:pt x="30" y="210"/>
                    </a:lnTo>
                    <a:lnTo>
                      <a:pt x="36" y="186"/>
                    </a:lnTo>
                    <a:lnTo>
                      <a:pt x="60" y="174"/>
                    </a:lnTo>
                    <a:lnTo>
                      <a:pt x="42" y="120"/>
                    </a:lnTo>
                    <a:lnTo>
                      <a:pt x="42" y="114"/>
                    </a:lnTo>
                    <a:lnTo>
                      <a:pt x="48" y="54"/>
                    </a:lnTo>
                    <a:lnTo>
                      <a:pt x="60" y="48"/>
                    </a:lnTo>
                    <a:lnTo>
                      <a:pt x="78" y="60"/>
                    </a:lnTo>
                    <a:lnTo>
                      <a:pt x="96" y="0"/>
                    </a:lnTo>
                    <a:lnTo>
                      <a:pt x="348" y="42"/>
                    </a:lnTo>
                    <a:lnTo>
                      <a:pt x="306" y="330"/>
                    </a:lnTo>
                    <a:lnTo>
                      <a:pt x="294" y="402"/>
                    </a:lnTo>
                    <a:lnTo>
                      <a:pt x="294" y="408"/>
                    </a:lnTo>
                  </a:path>
                </a:pathLst>
              </a:custGeom>
              <a:noFill/>
              <a:ln w="9525">
                <a:solidFill>
                  <a:srgbClr val="000000"/>
                </a:solidFill>
                <a:prstDash val="solid"/>
                <a:round/>
                <a:headEnd/>
                <a:tailEnd/>
              </a:ln>
            </p:spPr>
            <p:txBody>
              <a:bodyPr/>
              <a:lstStyle/>
              <a:p>
                <a:endParaRPr lang="en-US"/>
              </a:p>
            </p:txBody>
          </p:sp>
          <p:sp>
            <p:nvSpPr>
              <p:cNvPr id="233609" name="Freeform 1161"/>
              <p:cNvSpPr>
                <a:spLocks/>
              </p:cNvSpPr>
              <p:nvPr/>
            </p:nvSpPr>
            <p:spPr bwMode="auto">
              <a:xfrm>
                <a:off x="2979" y="2292"/>
                <a:ext cx="258" cy="228"/>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Lst>
                <a:rect l="0" t="0" r="r" b="b"/>
                <a:pathLst>
                  <a:path w="258" h="228">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close/>
                  </a:path>
                </a:pathLst>
              </a:custGeom>
              <a:solidFill>
                <a:srgbClr val="FF4500"/>
              </a:solidFill>
              <a:ln w="9525">
                <a:solidFill>
                  <a:srgbClr val="FF4500"/>
                </a:solidFill>
                <a:prstDash val="solid"/>
                <a:round/>
                <a:headEnd/>
                <a:tailEnd/>
              </a:ln>
            </p:spPr>
            <p:txBody>
              <a:bodyPr/>
              <a:lstStyle/>
              <a:p>
                <a:endParaRPr lang="en-US"/>
              </a:p>
            </p:txBody>
          </p:sp>
          <p:sp>
            <p:nvSpPr>
              <p:cNvPr id="233610" name="Freeform 1162"/>
              <p:cNvSpPr>
                <a:spLocks/>
              </p:cNvSpPr>
              <p:nvPr/>
            </p:nvSpPr>
            <p:spPr bwMode="auto">
              <a:xfrm>
                <a:off x="2979" y="2292"/>
                <a:ext cx="258" cy="234"/>
              </a:xfrm>
              <a:custGeom>
                <a:avLst/>
                <a:gdLst/>
                <a:ahLst/>
                <a:cxnLst>
                  <a:cxn ang="0">
                    <a:pos x="186" y="228"/>
                  </a:cxn>
                  <a:cxn ang="0">
                    <a:pos x="30" y="228"/>
                  </a:cxn>
                  <a:cxn ang="0">
                    <a:pos x="30" y="192"/>
                  </a:cxn>
                  <a:cxn ang="0">
                    <a:pos x="6" y="186"/>
                  </a:cxn>
                  <a:cxn ang="0">
                    <a:pos x="12" y="78"/>
                  </a:cxn>
                  <a:cxn ang="0">
                    <a:pos x="0" y="6"/>
                  </a:cxn>
                  <a:cxn ang="0">
                    <a:pos x="228" y="0"/>
                  </a:cxn>
                  <a:cxn ang="0">
                    <a:pos x="234" y="12"/>
                  </a:cxn>
                  <a:cxn ang="0">
                    <a:pos x="216" y="30"/>
                  </a:cxn>
                  <a:cxn ang="0">
                    <a:pos x="258" y="30"/>
                  </a:cxn>
                  <a:cxn ang="0">
                    <a:pos x="240" y="48"/>
                  </a:cxn>
                  <a:cxn ang="0">
                    <a:pos x="246" y="60"/>
                  </a:cxn>
                  <a:cxn ang="0">
                    <a:pos x="228" y="66"/>
                  </a:cxn>
                  <a:cxn ang="0">
                    <a:pos x="240" y="84"/>
                  </a:cxn>
                  <a:cxn ang="0">
                    <a:pos x="228" y="96"/>
                  </a:cxn>
                  <a:cxn ang="0">
                    <a:pos x="216" y="108"/>
                  </a:cxn>
                  <a:cxn ang="0">
                    <a:pos x="216" y="132"/>
                  </a:cxn>
                  <a:cxn ang="0">
                    <a:pos x="186" y="162"/>
                  </a:cxn>
                  <a:cxn ang="0">
                    <a:pos x="192" y="180"/>
                  </a:cxn>
                  <a:cxn ang="0">
                    <a:pos x="180" y="180"/>
                  </a:cxn>
                  <a:cxn ang="0">
                    <a:pos x="180" y="198"/>
                  </a:cxn>
                  <a:cxn ang="0">
                    <a:pos x="192" y="198"/>
                  </a:cxn>
                  <a:cxn ang="0">
                    <a:pos x="186" y="204"/>
                  </a:cxn>
                  <a:cxn ang="0">
                    <a:pos x="192" y="210"/>
                  </a:cxn>
                  <a:cxn ang="0">
                    <a:pos x="186" y="222"/>
                  </a:cxn>
                  <a:cxn ang="0">
                    <a:pos x="186" y="228"/>
                  </a:cxn>
                  <a:cxn ang="0">
                    <a:pos x="186" y="234"/>
                  </a:cxn>
                </a:cxnLst>
                <a:rect l="0" t="0" r="r" b="b"/>
                <a:pathLst>
                  <a:path w="258" h="234">
                    <a:moveTo>
                      <a:pt x="186" y="228"/>
                    </a:moveTo>
                    <a:lnTo>
                      <a:pt x="30" y="228"/>
                    </a:lnTo>
                    <a:lnTo>
                      <a:pt x="30" y="192"/>
                    </a:lnTo>
                    <a:lnTo>
                      <a:pt x="6" y="186"/>
                    </a:lnTo>
                    <a:lnTo>
                      <a:pt x="12" y="78"/>
                    </a:lnTo>
                    <a:lnTo>
                      <a:pt x="0" y="6"/>
                    </a:lnTo>
                    <a:lnTo>
                      <a:pt x="228" y="0"/>
                    </a:lnTo>
                    <a:lnTo>
                      <a:pt x="234" y="12"/>
                    </a:lnTo>
                    <a:lnTo>
                      <a:pt x="216" y="30"/>
                    </a:lnTo>
                    <a:lnTo>
                      <a:pt x="258" y="30"/>
                    </a:lnTo>
                    <a:lnTo>
                      <a:pt x="240" y="48"/>
                    </a:lnTo>
                    <a:lnTo>
                      <a:pt x="246" y="60"/>
                    </a:lnTo>
                    <a:lnTo>
                      <a:pt x="228" y="66"/>
                    </a:lnTo>
                    <a:lnTo>
                      <a:pt x="240" y="84"/>
                    </a:lnTo>
                    <a:lnTo>
                      <a:pt x="228" y="96"/>
                    </a:lnTo>
                    <a:lnTo>
                      <a:pt x="216" y="108"/>
                    </a:lnTo>
                    <a:lnTo>
                      <a:pt x="216" y="132"/>
                    </a:lnTo>
                    <a:lnTo>
                      <a:pt x="186" y="162"/>
                    </a:lnTo>
                    <a:lnTo>
                      <a:pt x="192" y="180"/>
                    </a:lnTo>
                    <a:lnTo>
                      <a:pt x="180" y="180"/>
                    </a:lnTo>
                    <a:lnTo>
                      <a:pt x="180" y="198"/>
                    </a:lnTo>
                    <a:lnTo>
                      <a:pt x="192" y="198"/>
                    </a:lnTo>
                    <a:lnTo>
                      <a:pt x="186" y="204"/>
                    </a:lnTo>
                    <a:lnTo>
                      <a:pt x="192" y="210"/>
                    </a:lnTo>
                    <a:lnTo>
                      <a:pt x="186" y="222"/>
                    </a:lnTo>
                    <a:lnTo>
                      <a:pt x="186" y="228"/>
                    </a:lnTo>
                    <a:lnTo>
                      <a:pt x="186" y="234"/>
                    </a:lnTo>
                  </a:path>
                </a:pathLst>
              </a:custGeom>
              <a:noFill/>
              <a:ln w="9525">
                <a:solidFill>
                  <a:srgbClr val="000000"/>
                </a:solidFill>
                <a:prstDash val="solid"/>
                <a:round/>
                <a:headEnd/>
                <a:tailEnd/>
              </a:ln>
            </p:spPr>
            <p:txBody>
              <a:bodyPr/>
              <a:lstStyle/>
              <a:p>
                <a:endParaRPr lang="en-US"/>
              </a:p>
            </p:txBody>
          </p:sp>
          <p:sp>
            <p:nvSpPr>
              <p:cNvPr id="233611" name="Freeform 1163"/>
              <p:cNvSpPr>
                <a:spLocks/>
              </p:cNvSpPr>
              <p:nvPr/>
            </p:nvSpPr>
            <p:spPr bwMode="auto">
              <a:xfrm>
                <a:off x="1551" y="1746"/>
                <a:ext cx="408" cy="696"/>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Lst>
                <a:rect l="0" t="0" r="r" b="b"/>
                <a:pathLst>
                  <a:path w="408" h="696">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close/>
                  </a:path>
                </a:pathLst>
              </a:custGeom>
              <a:solidFill>
                <a:srgbClr val="FF4500"/>
              </a:solidFill>
              <a:ln w="9525">
                <a:solidFill>
                  <a:srgbClr val="FF4500"/>
                </a:solidFill>
                <a:prstDash val="solid"/>
                <a:round/>
                <a:headEnd/>
                <a:tailEnd/>
              </a:ln>
            </p:spPr>
            <p:txBody>
              <a:bodyPr/>
              <a:lstStyle/>
              <a:p>
                <a:endParaRPr lang="en-US"/>
              </a:p>
            </p:txBody>
          </p:sp>
          <p:sp>
            <p:nvSpPr>
              <p:cNvPr id="233612" name="Freeform 1164"/>
              <p:cNvSpPr>
                <a:spLocks/>
              </p:cNvSpPr>
              <p:nvPr/>
            </p:nvSpPr>
            <p:spPr bwMode="auto">
              <a:xfrm>
                <a:off x="1551" y="1746"/>
                <a:ext cx="408" cy="702"/>
              </a:xfrm>
              <a:custGeom>
                <a:avLst/>
                <a:gdLst/>
                <a:ahLst/>
                <a:cxnLst>
                  <a:cxn ang="0">
                    <a:pos x="354" y="696"/>
                  </a:cxn>
                  <a:cxn ang="0">
                    <a:pos x="228" y="678"/>
                  </a:cxn>
                  <a:cxn ang="0">
                    <a:pos x="222" y="630"/>
                  </a:cxn>
                  <a:cxn ang="0">
                    <a:pos x="198" y="588"/>
                  </a:cxn>
                  <a:cxn ang="0">
                    <a:pos x="180" y="588"/>
                  </a:cxn>
                  <a:cxn ang="0">
                    <a:pos x="180" y="570"/>
                  </a:cxn>
                  <a:cxn ang="0">
                    <a:pos x="150" y="558"/>
                  </a:cxn>
                  <a:cxn ang="0">
                    <a:pos x="132" y="528"/>
                  </a:cxn>
                  <a:cxn ang="0">
                    <a:pos x="90" y="516"/>
                  </a:cxn>
                  <a:cxn ang="0">
                    <a:pos x="78" y="510"/>
                  </a:cxn>
                  <a:cxn ang="0">
                    <a:pos x="90" y="468"/>
                  </a:cxn>
                  <a:cxn ang="0">
                    <a:pos x="78" y="462"/>
                  </a:cxn>
                  <a:cxn ang="0">
                    <a:pos x="84" y="450"/>
                  </a:cxn>
                  <a:cxn ang="0">
                    <a:pos x="48" y="384"/>
                  </a:cxn>
                  <a:cxn ang="0">
                    <a:pos x="48" y="366"/>
                  </a:cxn>
                  <a:cxn ang="0">
                    <a:pos x="60" y="348"/>
                  </a:cxn>
                  <a:cxn ang="0">
                    <a:pos x="36" y="318"/>
                  </a:cxn>
                  <a:cxn ang="0">
                    <a:pos x="42" y="282"/>
                  </a:cxn>
                  <a:cxn ang="0">
                    <a:pos x="60" y="312"/>
                  </a:cxn>
                  <a:cxn ang="0">
                    <a:pos x="48" y="276"/>
                  </a:cxn>
                  <a:cxn ang="0">
                    <a:pos x="66" y="270"/>
                  </a:cxn>
                  <a:cxn ang="0">
                    <a:pos x="48" y="258"/>
                  </a:cxn>
                  <a:cxn ang="0">
                    <a:pos x="42" y="282"/>
                  </a:cxn>
                  <a:cxn ang="0">
                    <a:pos x="30" y="258"/>
                  </a:cxn>
                  <a:cxn ang="0">
                    <a:pos x="24" y="264"/>
                  </a:cxn>
                  <a:cxn ang="0">
                    <a:pos x="30" y="252"/>
                  </a:cxn>
                  <a:cxn ang="0">
                    <a:pos x="6" y="192"/>
                  </a:cxn>
                  <a:cxn ang="0">
                    <a:pos x="18" y="138"/>
                  </a:cxn>
                  <a:cxn ang="0">
                    <a:pos x="0" y="90"/>
                  </a:cxn>
                  <a:cxn ang="0">
                    <a:pos x="24" y="60"/>
                  </a:cxn>
                  <a:cxn ang="0">
                    <a:pos x="42" y="0"/>
                  </a:cxn>
                  <a:cxn ang="0">
                    <a:pos x="228" y="54"/>
                  </a:cxn>
                  <a:cxn ang="0">
                    <a:pos x="180" y="240"/>
                  </a:cxn>
                  <a:cxn ang="0">
                    <a:pos x="390" y="552"/>
                  </a:cxn>
                  <a:cxn ang="0">
                    <a:pos x="408" y="606"/>
                  </a:cxn>
                  <a:cxn ang="0">
                    <a:pos x="384" y="618"/>
                  </a:cxn>
                  <a:cxn ang="0">
                    <a:pos x="378" y="642"/>
                  </a:cxn>
                  <a:cxn ang="0">
                    <a:pos x="366" y="660"/>
                  </a:cxn>
                  <a:cxn ang="0">
                    <a:pos x="372" y="690"/>
                  </a:cxn>
                  <a:cxn ang="0">
                    <a:pos x="360" y="696"/>
                  </a:cxn>
                  <a:cxn ang="0">
                    <a:pos x="354" y="696"/>
                  </a:cxn>
                  <a:cxn ang="0">
                    <a:pos x="354" y="702"/>
                  </a:cxn>
                </a:cxnLst>
                <a:rect l="0" t="0" r="r" b="b"/>
                <a:pathLst>
                  <a:path w="408" h="702">
                    <a:moveTo>
                      <a:pt x="354" y="696"/>
                    </a:moveTo>
                    <a:lnTo>
                      <a:pt x="228" y="678"/>
                    </a:lnTo>
                    <a:lnTo>
                      <a:pt x="222" y="630"/>
                    </a:lnTo>
                    <a:lnTo>
                      <a:pt x="198" y="588"/>
                    </a:lnTo>
                    <a:lnTo>
                      <a:pt x="180" y="588"/>
                    </a:lnTo>
                    <a:lnTo>
                      <a:pt x="180" y="570"/>
                    </a:lnTo>
                    <a:lnTo>
                      <a:pt x="150" y="558"/>
                    </a:lnTo>
                    <a:lnTo>
                      <a:pt x="132" y="528"/>
                    </a:lnTo>
                    <a:lnTo>
                      <a:pt x="90" y="516"/>
                    </a:lnTo>
                    <a:lnTo>
                      <a:pt x="78" y="510"/>
                    </a:lnTo>
                    <a:lnTo>
                      <a:pt x="90" y="468"/>
                    </a:lnTo>
                    <a:lnTo>
                      <a:pt x="78" y="462"/>
                    </a:lnTo>
                    <a:lnTo>
                      <a:pt x="84" y="450"/>
                    </a:lnTo>
                    <a:lnTo>
                      <a:pt x="48" y="384"/>
                    </a:lnTo>
                    <a:lnTo>
                      <a:pt x="48" y="366"/>
                    </a:lnTo>
                    <a:lnTo>
                      <a:pt x="60" y="348"/>
                    </a:lnTo>
                    <a:lnTo>
                      <a:pt x="36" y="318"/>
                    </a:lnTo>
                    <a:lnTo>
                      <a:pt x="42" y="282"/>
                    </a:lnTo>
                    <a:lnTo>
                      <a:pt x="60" y="312"/>
                    </a:lnTo>
                    <a:lnTo>
                      <a:pt x="48" y="276"/>
                    </a:lnTo>
                    <a:lnTo>
                      <a:pt x="66" y="270"/>
                    </a:lnTo>
                    <a:lnTo>
                      <a:pt x="48" y="258"/>
                    </a:lnTo>
                    <a:lnTo>
                      <a:pt x="42" y="282"/>
                    </a:lnTo>
                    <a:lnTo>
                      <a:pt x="30" y="258"/>
                    </a:lnTo>
                    <a:lnTo>
                      <a:pt x="24" y="264"/>
                    </a:lnTo>
                    <a:lnTo>
                      <a:pt x="30" y="252"/>
                    </a:lnTo>
                    <a:lnTo>
                      <a:pt x="6" y="192"/>
                    </a:lnTo>
                    <a:lnTo>
                      <a:pt x="18" y="138"/>
                    </a:lnTo>
                    <a:lnTo>
                      <a:pt x="0" y="90"/>
                    </a:lnTo>
                    <a:lnTo>
                      <a:pt x="24" y="60"/>
                    </a:lnTo>
                    <a:lnTo>
                      <a:pt x="42" y="0"/>
                    </a:lnTo>
                    <a:lnTo>
                      <a:pt x="228" y="54"/>
                    </a:lnTo>
                    <a:lnTo>
                      <a:pt x="180" y="240"/>
                    </a:lnTo>
                    <a:lnTo>
                      <a:pt x="390" y="552"/>
                    </a:lnTo>
                    <a:lnTo>
                      <a:pt x="408" y="606"/>
                    </a:lnTo>
                    <a:lnTo>
                      <a:pt x="384" y="618"/>
                    </a:lnTo>
                    <a:lnTo>
                      <a:pt x="378" y="642"/>
                    </a:lnTo>
                    <a:lnTo>
                      <a:pt x="366" y="660"/>
                    </a:lnTo>
                    <a:lnTo>
                      <a:pt x="372" y="690"/>
                    </a:lnTo>
                    <a:lnTo>
                      <a:pt x="360" y="696"/>
                    </a:lnTo>
                    <a:lnTo>
                      <a:pt x="354" y="696"/>
                    </a:lnTo>
                    <a:lnTo>
                      <a:pt x="354" y="702"/>
                    </a:lnTo>
                  </a:path>
                </a:pathLst>
              </a:custGeom>
              <a:noFill/>
              <a:ln w="9525">
                <a:solidFill>
                  <a:srgbClr val="000000"/>
                </a:solidFill>
                <a:prstDash val="solid"/>
                <a:round/>
                <a:headEnd/>
                <a:tailEnd/>
              </a:ln>
            </p:spPr>
            <p:txBody>
              <a:bodyPr/>
              <a:lstStyle/>
              <a:p>
                <a:endParaRPr lang="en-US"/>
              </a:p>
            </p:txBody>
          </p:sp>
          <p:sp>
            <p:nvSpPr>
              <p:cNvPr id="233613" name="Freeform 1165"/>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close/>
                  </a:path>
                </a:pathLst>
              </a:custGeom>
              <a:solidFill>
                <a:srgbClr val="FF8C00"/>
              </a:solidFill>
              <a:ln w="9525">
                <a:solidFill>
                  <a:srgbClr val="FF8C00"/>
                </a:solidFill>
                <a:prstDash val="solid"/>
                <a:round/>
                <a:headEnd/>
                <a:tailEnd/>
              </a:ln>
            </p:spPr>
            <p:txBody>
              <a:bodyPr/>
              <a:lstStyle/>
              <a:p>
                <a:endParaRPr lang="en-US"/>
              </a:p>
            </p:txBody>
          </p:sp>
          <p:sp>
            <p:nvSpPr>
              <p:cNvPr id="233614" name="Freeform 1166"/>
              <p:cNvSpPr>
                <a:spLocks/>
              </p:cNvSpPr>
              <p:nvPr/>
            </p:nvSpPr>
            <p:spPr bwMode="auto">
              <a:xfrm>
                <a:off x="2247" y="1968"/>
                <a:ext cx="372" cy="288"/>
              </a:xfrm>
              <a:custGeom>
                <a:avLst/>
                <a:gdLst/>
                <a:ahLst/>
                <a:cxnLst>
                  <a:cxn ang="0">
                    <a:pos x="366" y="96"/>
                  </a:cxn>
                  <a:cxn ang="0">
                    <a:pos x="354" y="288"/>
                  </a:cxn>
                  <a:cxn ang="0">
                    <a:pos x="306" y="282"/>
                  </a:cxn>
                  <a:cxn ang="0">
                    <a:pos x="0" y="252"/>
                  </a:cxn>
                  <a:cxn ang="0">
                    <a:pos x="6" y="210"/>
                  </a:cxn>
                  <a:cxn ang="0">
                    <a:pos x="36" y="0"/>
                  </a:cxn>
                  <a:cxn ang="0">
                    <a:pos x="276" y="24"/>
                  </a:cxn>
                  <a:cxn ang="0">
                    <a:pos x="372" y="30"/>
                  </a:cxn>
                  <a:cxn ang="0">
                    <a:pos x="366" y="72"/>
                  </a:cxn>
                  <a:cxn ang="0">
                    <a:pos x="366" y="96"/>
                  </a:cxn>
                  <a:cxn ang="0">
                    <a:pos x="366" y="102"/>
                  </a:cxn>
                </a:cxnLst>
                <a:rect l="0" t="0" r="r" b="b"/>
                <a:pathLst>
                  <a:path w="372" h="288">
                    <a:moveTo>
                      <a:pt x="366" y="96"/>
                    </a:moveTo>
                    <a:lnTo>
                      <a:pt x="354" y="288"/>
                    </a:lnTo>
                    <a:lnTo>
                      <a:pt x="306" y="282"/>
                    </a:lnTo>
                    <a:lnTo>
                      <a:pt x="0" y="252"/>
                    </a:lnTo>
                    <a:lnTo>
                      <a:pt x="6" y="210"/>
                    </a:lnTo>
                    <a:lnTo>
                      <a:pt x="36" y="0"/>
                    </a:lnTo>
                    <a:lnTo>
                      <a:pt x="276" y="24"/>
                    </a:lnTo>
                    <a:lnTo>
                      <a:pt x="372" y="30"/>
                    </a:lnTo>
                    <a:lnTo>
                      <a:pt x="366" y="72"/>
                    </a:lnTo>
                    <a:lnTo>
                      <a:pt x="366" y="96"/>
                    </a:lnTo>
                    <a:lnTo>
                      <a:pt x="366" y="102"/>
                    </a:lnTo>
                  </a:path>
                </a:pathLst>
              </a:custGeom>
              <a:noFill/>
              <a:ln w="9525">
                <a:solidFill>
                  <a:srgbClr val="000000"/>
                </a:solidFill>
                <a:prstDash val="solid"/>
                <a:round/>
                <a:headEnd/>
                <a:tailEnd/>
              </a:ln>
            </p:spPr>
            <p:txBody>
              <a:bodyPr/>
              <a:lstStyle/>
              <a:p>
                <a:endParaRPr lang="en-US"/>
              </a:p>
            </p:txBody>
          </p:sp>
          <p:sp>
            <p:nvSpPr>
              <p:cNvPr id="233615" name="Freeform 1167"/>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Lst>
                <a:rect l="0" t="0" r="r" b="b"/>
                <a:pathLst>
                  <a:path w="90" h="84">
                    <a:moveTo>
                      <a:pt x="84" y="0"/>
                    </a:moveTo>
                    <a:lnTo>
                      <a:pt x="90" y="42"/>
                    </a:lnTo>
                    <a:lnTo>
                      <a:pt x="42" y="60"/>
                    </a:lnTo>
                    <a:lnTo>
                      <a:pt x="12" y="84"/>
                    </a:lnTo>
                    <a:lnTo>
                      <a:pt x="12" y="72"/>
                    </a:lnTo>
                    <a:lnTo>
                      <a:pt x="0" y="18"/>
                    </a:lnTo>
                    <a:lnTo>
                      <a:pt x="78" y="0"/>
                    </a:lnTo>
                    <a:lnTo>
                      <a:pt x="84" y="0"/>
                    </a:lnTo>
                    <a:close/>
                  </a:path>
                </a:pathLst>
              </a:custGeom>
              <a:solidFill>
                <a:srgbClr val="FF8C00"/>
              </a:solidFill>
              <a:ln w="9525">
                <a:solidFill>
                  <a:srgbClr val="FF8C00"/>
                </a:solidFill>
                <a:prstDash val="solid"/>
                <a:round/>
                <a:headEnd/>
                <a:tailEnd/>
              </a:ln>
            </p:spPr>
            <p:txBody>
              <a:bodyPr/>
              <a:lstStyle/>
              <a:p>
                <a:endParaRPr lang="en-US"/>
              </a:p>
            </p:txBody>
          </p:sp>
          <p:sp>
            <p:nvSpPr>
              <p:cNvPr id="233616" name="Freeform 1168"/>
              <p:cNvSpPr>
                <a:spLocks/>
              </p:cNvSpPr>
              <p:nvPr/>
            </p:nvSpPr>
            <p:spPr bwMode="auto">
              <a:xfrm>
                <a:off x="3963" y="1800"/>
                <a:ext cx="90" cy="84"/>
              </a:xfrm>
              <a:custGeom>
                <a:avLst/>
                <a:gdLst/>
                <a:ahLst/>
                <a:cxnLst>
                  <a:cxn ang="0">
                    <a:pos x="84" y="0"/>
                  </a:cxn>
                  <a:cxn ang="0">
                    <a:pos x="90" y="42"/>
                  </a:cxn>
                  <a:cxn ang="0">
                    <a:pos x="42" y="60"/>
                  </a:cxn>
                  <a:cxn ang="0">
                    <a:pos x="12" y="84"/>
                  </a:cxn>
                  <a:cxn ang="0">
                    <a:pos x="12" y="72"/>
                  </a:cxn>
                  <a:cxn ang="0">
                    <a:pos x="0" y="18"/>
                  </a:cxn>
                  <a:cxn ang="0">
                    <a:pos x="78" y="0"/>
                  </a:cxn>
                  <a:cxn ang="0">
                    <a:pos x="84" y="0"/>
                  </a:cxn>
                  <a:cxn ang="0">
                    <a:pos x="84" y="6"/>
                  </a:cxn>
                </a:cxnLst>
                <a:rect l="0" t="0" r="r" b="b"/>
                <a:pathLst>
                  <a:path w="90" h="84">
                    <a:moveTo>
                      <a:pt x="84" y="0"/>
                    </a:moveTo>
                    <a:lnTo>
                      <a:pt x="90" y="42"/>
                    </a:lnTo>
                    <a:lnTo>
                      <a:pt x="42" y="60"/>
                    </a:lnTo>
                    <a:lnTo>
                      <a:pt x="12" y="84"/>
                    </a:lnTo>
                    <a:lnTo>
                      <a:pt x="12" y="72"/>
                    </a:lnTo>
                    <a:lnTo>
                      <a:pt x="0" y="18"/>
                    </a:lnTo>
                    <a:lnTo>
                      <a:pt x="78" y="0"/>
                    </a:lnTo>
                    <a:lnTo>
                      <a:pt x="84" y="0"/>
                    </a:lnTo>
                    <a:lnTo>
                      <a:pt x="84" y="6"/>
                    </a:lnTo>
                  </a:path>
                </a:pathLst>
              </a:custGeom>
              <a:noFill/>
              <a:ln w="9525">
                <a:solidFill>
                  <a:srgbClr val="000000"/>
                </a:solidFill>
                <a:prstDash val="solid"/>
                <a:round/>
                <a:headEnd/>
                <a:tailEnd/>
              </a:ln>
            </p:spPr>
            <p:txBody>
              <a:bodyPr/>
              <a:lstStyle/>
              <a:p>
                <a:endParaRPr lang="en-US"/>
              </a:p>
            </p:txBody>
          </p:sp>
          <p:sp>
            <p:nvSpPr>
              <p:cNvPr id="233617" name="Freeform 1169"/>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close/>
                  </a:path>
                </a:pathLst>
              </a:custGeom>
              <a:solidFill>
                <a:srgbClr val="FF4500"/>
              </a:solidFill>
              <a:ln w="9525">
                <a:solidFill>
                  <a:srgbClr val="FF4500"/>
                </a:solidFill>
                <a:prstDash val="solid"/>
                <a:round/>
                <a:headEnd/>
                <a:tailEnd/>
              </a:ln>
            </p:spPr>
            <p:txBody>
              <a:bodyPr/>
              <a:lstStyle/>
              <a:p>
                <a:endParaRPr lang="en-US"/>
              </a:p>
            </p:txBody>
          </p:sp>
          <p:sp>
            <p:nvSpPr>
              <p:cNvPr id="233618" name="Freeform 1170"/>
              <p:cNvSpPr>
                <a:spLocks/>
              </p:cNvSpPr>
              <p:nvPr/>
            </p:nvSpPr>
            <p:spPr bwMode="auto">
              <a:xfrm>
                <a:off x="3891" y="1980"/>
                <a:ext cx="54" cy="84"/>
              </a:xfrm>
              <a:custGeom>
                <a:avLst/>
                <a:gdLst/>
                <a:ahLst/>
                <a:cxnLst>
                  <a:cxn ang="0">
                    <a:pos x="18" y="0"/>
                  </a:cxn>
                  <a:cxn ang="0">
                    <a:pos x="12" y="6"/>
                  </a:cxn>
                  <a:cxn ang="0">
                    <a:pos x="12" y="24"/>
                  </a:cxn>
                  <a:cxn ang="0">
                    <a:pos x="36" y="54"/>
                  </a:cxn>
                  <a:cxn ang="0">
                    <a:pos x="48" y="60"/>
                  </a:cxn>
                  <a:cxn ang="0">
                    <a:pos x="42" y="72"/>
                  </a:cxn>
                  <a:cxn ang="0">
                    <a:pos x="54" y="78"/>
                  </a:cxn>
                  <a:cxn ang="0">
                    <a:pos x="24" y="84"/>
                  </a:cxn>
                  <a:cxn ang="0">
                    <a:pos x="0" y="6"/>
                  </a:cxn>
                  <a:cxn ang="0">
                    <a:pos x="12" y="0"/>
                  </a:cxn>
                  <a:cxn ang="0">
                    <a:pos x="18" y="0"/>
                  </a:cxn>
                  <a:cxn ang="0">
                    <a:pos x="18" y="6"/>
                  </a:cxn>
                </a:cxnLst>
                <a:rect l="0" t="0" r="r" b="b"/>
                <a:pathLst>
                  <a:path w="54" h="84">
                    <a:moveTo>
                      <a:pt x="18" y="0"/>
                    </a:moveTo>
                    <a:lnTo>
                      <a:pt x="12" y="6"/>
                    </a:lnTo>
                    <a:lnTo>
                      <a:pt x="12" y="24"/>
                    </a:lnTo>
                    <a:lnTo>
                      <a:pt x="36" y="54"/>
                    </a:lnTo>
                    <a:lnTo>
                      <a:pt x="48" y="60"/>
                    </a:lnTo>
                    <a:lnTo>
                      <a:pt x="42" y="72"/>
                    </a:lnTo>
                    <a:lnTo>
                      <a:pt x="54" y="78"/>
                    </a:lnTo>
                    <a:lnTo>
                      <a:pt x="24" y="84"/>
                    </a:lnTo>
                    <a:lnTo>
                      <a:pt x="0" y="6"/>
                    </a:lnTo>
                    <a:lnTo>
                      <a:pt x="12" y="0"/>
                    </a:lnTo>
                    <a:lnTo>
                      <a:pt x="18" y="0"/>
                    </a:lnTo>
                    <a:lnTo>
                      <a:pt x="18" y="6"/>
                    </a:lnTo>
                  </a:path>
                </a:pathLst>
              </a:custGeom>
              <a:noFill/>
              <a:ln w="9525">
                <a:solidFill>
                  <a:srgbClr val="000000"/>
                </a:solidFill>
                <a:prstDash val="solid"/>
                <a:round/>
                <a:headEnd/>
                <a:tailEnd/>
              </a:ln>
            </p:spPr>
            <p:txBody>
              <a:bodyPr/>
              <a:lstStyle/>
              <a:p>
                <a:endParaRPr lang="en-US"/>
              </a:p>
            </p:txBody>
          </p:sp>
          <p:sp>
            <p:nvSpPr>
              <p:cNvPr id="233619" name="Freeform 1171"/>
              <p:cNvSpPr>
                <a:spLocks/>
              </p:cNvSpPr>
              <p:nvPr/>
            </p:nvSpPr>
            <p:spPr bwMode="auto">
              <a:xfrm>
                <a:off x="3837" y="2052"/>
                <a:ext cx="12" cy="6"/>
              </a:xfrm>
              <a:custGeom>
                <a:avLst/>
                <a:gdLst/>
                <a:ahLst/>
                <a:cxnLst>
                  <a:cxn ang="0">
                    <a:pos x="6" y="6"/>
                  </a:cxn>
                  <a:cxn ang="0">
                    <a:pos x="0" y="0"/>
                  </a:cxn>
                  <a:cxn ang="0">
                    <a:pos x="12" y="0"/>
                  </a:cxn>
                  <a:cxn ang="0">
                    <a:pos x="6" y="6"/>
                  </a:cxn>
                </a:cxnLst>
                <a:rect l="0" t="0" r="r" b="b"/>
                <a:pathLst>
                  <a:path w="12" h="6">
                    <a:moveTo>
                      <a:pt x="6" y="6"/>
                    </a:moveTo>
                    <a:lnTo>
                      <a:pt x="0" y="0"/>
                    </a:lnTo>
                    <a:lnTo>
                      <a:pt x="12" y="0"/>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233620" name="Freeform 1172"/>
              <p:cNvSpPr>
                <a:spLocks/>
              </p:cNvSpPr>
              <p:nvPr/>
            </p:nvSpPr>
            <p:spPr bwMode="auto">
              <a:xfrm>
                <a:off x="3837" y="2052"/>
                <a:ext cx="12" cy="12"/>
              </a:xfrm>
              <a:custGeom>
                <a:avLst/>
                <a:gdLst/>
                <a:ahLst/>
                <a:cxnLst>
                  <a:cxn ang="0">
                    <a:pos x="6" y="6"/>
                  </a:cxn>
                  <a:cxn ang="0">
                    <a:pos x="0" y="0"/>
                  </a:cxn>
                  <a:cxn ang="0">
                    <a:pos x="12" y="0"/>
                  </a:cxn>
                  <a:cxn ang="0">
                    <a:pos x="6" y="6"/>
                  </a:cxn>
                  <a:cxn ang="0">
                    <a:pos x="6" y="12"/>
                  </a:cxn>
                </a:cxnLst>
                <a:rect l="0" t="0" r="r" b="b"/>
                <a:pathLst>
                  <a:path w="12" h="12">
                    <a:moveTo>
                      <a:pt x="6" y="6"/>
                    </a:moveTo>
                    <a:lnTo>
                      <a:pt x="0" y="0"/>
                    </a:lnTo>
                    <a:lnTo>
                      <a:pt x="12" y="0"/>
                    </a:lnTo>
                    <a:lnTo>
                      <a:pt x="6" y="6"/>
                    </a:lnTo>
                    <a:lnTo>
                      <a:pt x="6" y="12"/>
                    </a:lnTo>
                  </a:path>
                </a:pathLst>
              </a:custGeom>
              <a:noFill/>
              <a:ln w="9525">
                <a:solidFill>
                  <a:srgbClr val="000000"/>
                </a:solidFill>
                <a:prstDash val="solid"/>
                <a:round/>
                <a:headEnd/>
                <a:tailEnd/>
              </a:ln>
            </p:spPr>
            <p:txBody>
              <a:bodyPr/>
              <a:lstStyle/>
              <a:p>
                <a:endParaRPr lang="en-US"/>
              </a:p>
            </p:txBody>
          </p:sp>
          <p:sp>
            <p:nvSpPr>
              <p:cNvPr id="233621" name="Freeform 1173"/>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close/>
                  </a:path>
                </a:pathLst>
              </a:custGeom>
              <a:solidFill>
                <a:srgbClr val="FF4500"/>
              </a:solidFill>
              <a:ln w="9525">
                <a:solidFill>
                  <a:srgbClr val="FF4500"/>
                </a:solidFill>
                <a:prstDash val="solid"/>
                <a:round/>
                <a:headEnd/>
                <a:tailEnd/>
              </a:ln>
            </p:spPr>
            <p:txBody>
              <a:bodyPr/>
              <a:lstStyle/>
              <a:p>
                <a:endParaRPr lang="en-US"/>
              </a:p>
            </p:txBody>
          </p:sp>
          <p:sp>
            <p:nvSpPr>
              <p:cNvPr id="233622" name="Freeform 1174"/>
              <p:cNvSpPr>
                <a:spLocks/>
              </p:cNvSpPr>
              <p:nvPr/>
            </p:nvSpPr>
            <p:spPr bwMode="auto">
              <a:xfrm>
                <a:off x="3369" y="2610"/>
                <a:ext cx="462" cy="348"/>
              </a:xfrm>
              <a:custGeom>
                <a:avLst/>
                <a:gdLst/>
                <a:ahLst/>
                <a:cxnLst>
                  <a:cxn ang="0">
                    <a:pos x="330" y="0"/>
                  </a:cxn>
                  <a:cxn ang="0">
                    <a:pos x="456" y="234"/>
                  </a:cxn>
                  <a:cxn ang="0">
                    <a:pos x="462" y="294"/>
                  </a:cxn>
                  <a:cxn ang="0">
                    <a:pos x="450" y="312"/>
                  </a:cxn>
                  <a:cxn ang="0">
                    <a:pos x="450" y="324"/>
                  </a:cxn>
                  <a:cxn ang="0">
                    <a:pos x="444" y="336"/>
                  </a:cxn>
                  <a:cxn ang="0">
                    <a:pos x="408" y="348"/>
                  </a:cxn>
                  <a:cxn ang="0">
                    <a:pos x="402" y="336"/>
                  </a:cxn>
                  <a:cxn ang="0">
                    <a:pos x="414" y="342"/>
                  </a:cxn>
                  <a:cxn ang="0">
                    <a:pos x="420" y="330"/>
                  </a:cxn>
                  <a:cxn ang="0">
                    <a:pos x="402" y="330"/>
                  </a:cxn>
                  <a:cxn ang="0">
                    <a:pos x="384" y="306"/>
                  </a:cxn>
                  <a:cxn ang="0">
                    <a:pos x="366" y="300"/>
                  </a:cxn>
                  <a:cxn ang="0">
                    <a:pos x="354" y="270"/>
                  </a:cxn>
                  <a:cxn ang="0">
                    <a:pos x="336" y="258"/>
                  </a:cxn>
                  <a:cxn ang="0">
                    <a:pos x="336" y="240"/>
                  </a:cxn>
                  <a:cxn ang="0">
                    <a:pos x="324" y="240"/>
                  </a:cxn>
                  <a:cxn ang="0">
                    <a:pos x="330" y="252"/>
                  </a:cxn>
                  <a:cxn ang="0">
                    <a:pos x="324" y="252"/>
                  </a:cxn>
                  <a:cxn ang="0">
                    <a:pos x="300" y="216"/>
                  </a:cxn>
                  <a:cxn ang="0">
                    <a:pos x="312" y="186"/>
                  </a:cxn>
                  <a:cxn ang="0">
                    <a:pos x="294" y="180"/>
                  </a:cxn>
                  <a:cxn ang="0">
                    <a:pos x="300" y="198"/>
                  </a:cxn>
                  <a:cxn ang="0">
                    <a:pos x="282" y="186"/>
                  </a:cxn>
                  <a:cxn ang="0">
                    <a:pos x="288" y="126"/>
                  </a:cxn>
                  <a:cxn ang="0">
                    <a:pos x="222" y="66"/>
                  </a:cxn>
                  <a:cxn ang="0">
                    <a:pos x="186" y="60"/>
                  </a:cxn>
                  <a:cxn ang="0">
                    <a:pos x="186" y="72"/>
                  </a:cxn>
                  <a:cxn ang="0">
                    <a:pos x="126" y="90"/>
                  </a:cxn>
                  <a:cxn ang="0">
                    <a:pos x="126" y="84"/>
                  </a:cxn>
                  <a:cxn ang="0">
                    <a:pos x="132" y="90"/>
                  </a:cxn>
                  <a:cxn ang="0">
                    <a:pos x="132" y="84"/>
                  </a:cxn>
                  <a:cxn ang="0">
                    <a:pos x="102" y="54"/>
                  </a:cxn>
                  <a:cxn ang="0">
                    <a:pos x="96" y="60"/>
                  </a:cxn>
                  <a:cxn ang="0">
                    <a:pos x="102" y="66"/>
                  </a:cxn>
                  <a:cxn ang="0">
                    <a:pos x="60" y="54"/>
                  </a:cxn>
                  <a:cxn ang="0">
                    <a:pos x="84" y="48"/>
                  </a:cxn>
                  <a:cxn ang="0">
                    <a:pos x="78" y="48"/>
                  </a:cxn>
                  <a:cxn ang="0">
                    <a:pos x="24" y="60"/>
                  </a:cxn>
                  <a:cxn ang="0">
                    <a:pos x="36" y="54"/>
                  </a:cxn>
                  <a:cxn ang="0">
                    <a:pos x="24" y="48"/>
                  </a:cxn>
                  <a:cxn ang="0">
                    <a:pos x="24" y="54"/>
                  </a:cxn>
                  <a:cxn ang="0">
                    <a:pos x="12" y="60"/>
                  </a:cxn>
                  <a:cxn ang="0">
                    <a:pos x="12" y="42"/>
                  </a:cxn>
                  <a:cxn ang="0">
                    <a:pos x="0" y="30"/>
                  </a:cxn>
                  <a:cxn ang="0">
                    <a:pos x="0" y="18"/>
                  </a:cxn>
                  <a:cxn ang="0">
                    <a:pos x="138" y="6"/>
                  </a:cxn>
                  <a:cxn ang="0">
                    <a:pos x="150" y="24"/>
                  </a:cxn>
                  <a:cxn ang="0">
                    <a:pos x="294" y="18"/>
                  </a:cxn>
                  <a:cxn ang="0">
                    <a:pos x="300" y="30"/>
                  </a:cxn>
                  <a:cxn ang="0">
                    <a:pos x="306" y="24"/>
                  </a:cxn>
                  <a:cxn ang="0">
                    <a:pos x="306" y="0"/>
                  </a:cxn>
                  <a:cxn ang="0">
                    <a:pos x="330" y="0"/>
                  </a:cxn>
                  <a:cxn ang="0">
                    <a:pos x="330" y="6"/>
                  </a:cxn>
                </a:cxnLst>
                <a:rect l="0" t="0" r="r" b="b"/>
                <a:pathLst>
                  <a:path w="462" h="348">
                    <a:moveTo>
                      <a:pt x="330" y="0"/>
                    </a:moveTo>
                    <a:lnTo>
                      <a:pt x="456" y="234"/>
                    </a:lnTo>
                    <a:lnTo>
                      <a:pt x="462" y="294"/>
                    </a:lnTo>
                    <a:lnTo>
                      <a:pt x="450" y="312"/>
                    </a:lnTo>
                    <a:lnTo>
                      <a:pt x="450" y="324"/>
                    </a:lnTo>
                    <a:lnTo>
                      <a:pt x="444" y="336"/>
                    </a:lnTo>
                    <a:lnTo>
                      <a:pt x="408" y="348"/>
                    </a:lnTo>
                    <a:lnTo>
                      <a:pt x="402" y="336"/>
                    </a:lnTo>
                    <a:lnTo>
                      <a:pt x="414" y="342"/>
                    </a:lnTo>
                    <a:lnTo>
                      <a:pt x="420" y="330"/>
                    </a:lnTo>
                    <a:lnTo>
                      <a:pt x="402" y="330"/>
                    </a:lnTo>
                    <a:lnTo>
                      <a:pt x="384" y="306"/>
                    </a:lnTo>
                    <a:lnTo>
                      <a:pt x="366" y="300"/>
                    </a:lnTo>
                    <a:lnTo>
                      <a:pt x="354" y="270"/>
                    </a:lnTo>
                    <a:lnTo>
                      <a:pt x="336" y="258"/>
                    </a:lnTo>
                    <a:lnTo>
                      <a:pt x="336" y="240"/>
                    </a:lnTo>
                    <a:lnTo>
                      <a:pt x="324" y="240"/>
                    </a:lnTo>
                    <a:lnTo>
                      <a:pt x="330" y="252"/>
                    </a:lnTo>
                    <a:lnTo>
                      <a:pt x="324" y="252"/>
                    </a:lnTo>
                    <a:lnTo>
                      <a:pt x="300" y="216"/>
                    </a:lnTo>
                    <a:lnTo>
                      <a:pt x="312" y="186"/>
                    </a:lnTo>
                    <a:lnTo>
                      <a:pt x="294" y="180"/>
                    </a:lnTo>
                    <a:lnTo>
                      <a:pt x="300" y="198"/>
                    </a:lnTo>
                    <a:lnTo>
                      <a:pt x="282" y="186"/>
                    </a:lnTo>
                    <a:lnTo>
                      <a:pt x="288" y="126"/>
                    </a:lnTo>
                    <a:lnTo>
                      <a:pt x="222" y="66"/>
                    </a:lnTo>
                    <a:lnTo>
                      <a:pt x="186" y="60"/>
                    </a:lnTo>
                    <a:lnTo>
                      <a:pt x="186" y="72"/>
                    </a:lnTo>
                    <a:lnTo>
                      <a:pt x="126" y="90"/>
                    </a:lnTo>
                    <a:lnTo>
                      <a:pt x="126" y="84"/>
                    </a:lnTo>
                    <a:lnTo>
                      <a:pt x="132" y="90"/>
                    </a:lnTo>
                    <a:lnTo>
                      <a:pt x="132" y="84"/>
                    </a:lnTo>
                    <a:lnTo>
                      <a:pt x="102" y="54"/>
                    </a:lnTo>
                    <a:lnTo>
                      <a:pt x="96" y="60"/>
                    </a:lnTo>
                    <a:lnTo>
                      <a:pt x="102" y="66"/>
                    </a:lnTo>
                    <a:lnTo>
                      <a:pt x="60" y="54"/>
                    </a:lnTo>
                    <a:lnTo>
                      <a:pt x="84" y="48"/>
                    </a:lnTo>
                    <a:lnTo>
                      <a:pt x="78" y="48"/>
                    </a:lnTo>
                    <a:lnTo>
                      <a:pt x="24" y="60"/>
                    </a:lnTo>
                    <a:lnTo>
                      <a:pt x="36" y="54"/>
                    </a:lnTo>
                    <a:lnTo>
                      <a:pt x="24" y="48"/>
                    </a:lnTo>
                    <a:lnTo>
                      <a:pt x="24" y="54"/>
                    </a:lnTo>
                    <a:lnTo>
                      <a:pt x="12" y="60"/>
                    </a:lnTo>
                    <a:lnTo>
                      <a:pt x="12" y="42"/>
                    </a:lnTo>
                    <a:lnTo>
                      <a:pt x="0" y="30"/>
                    </a:lnTo>
                    <a:lnTo>
                      <a:pt x="0" y="18"/>
                    </a:lnTo>
                    <a:lnTo>
                      <a:pt x="138" y="6"/>
                    </a:lnTo>
                    <a:lnTo>
                      <a:pt x="150" y="24"/>
                    </a:lnTo>
                    <a:lnTo>
                      <a:pt x="294" y="18"/>
                    </a:lnTo>
                    <a:lnTo>
                      <a:pt x="300" y="30"/>
                    </a:lnTo>
                    <a:lnTo>
                      <a:pt x="306" y="24"/>
                    </a:lnTo>
                    <a:lnTo>
                      <a:pt x="306" y="0"/>
                    </a:lnTo>
                    <a:lnTo>
                      <a:pt x="330" y="0"/>
                    </a:lnTo>
                    <a:lnTo>
                      <a:pt x="330" y="6"/>
                    </a:lnTo>
                  </a:path>
                </a:pathLst>
              </a:custGeom>
              <a:noFill/>
              <a:ln w="9525">
                <a:solidFill>
                  <a:srgbClr val="000000"/>
                </a:solidFill>
                <a:prstDash val="solid"/>
                <a:round/>
                <a:headEnd/>
                <a:tailEnd/>
              </a:ln>
            </p:spPr>
            <p:txBody>
              <a:bodyPr/>
              <a:lstStyle/>
              <a:p>
                <a:endParaRPr lang="en-US"/>
              </a:p>
            </p:txBody>
          </p:sp>
          <p:sp>
            <p:nvSpPr>
              <p:cNvPr id="233623" name="Freeform 1175"/>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close/>
                  </a:path>
                </a:pathLst>
              </a:custGeom>
              <a:solidFill>
                <a:srgbClr val="B22222"/>
              </a:solidFill>
              <a:ln w="9525">
                <a:solidFill>
                  <a:srgbClr val="B22222"/>
                </a:solidFill>
                <a:prstDash val="solid"/>
                <a:round/>
                <a:headEnd/>
                <a:tailEnd/>
              </a:ln>
            </p:spPr>
            <p:txBody>
              <a:bodyPr/>
              <a:lstStyle/>
              <a:p>
                <a:endParaRPr lang="en-US"/>
              </a:p>
            </p:txBody>
          </p:sp>
          <p:sp>
            <p:nvSpPr>
              <p:cNvPr id="233624" name="Freeform 1176"/>
              <p:cNvSpPr>
                <a:spLocks/>
              </p:cNvSpPr>
              <p:nvPr/>
            </p:nvSpPr>
            <p:spPr bwMode="auto">
              <a:xfrm>
                <a:off x="3447" y="2352"/>
                <a:ext cx="276" cy="288"/>
              </a:xfrm>
              <a:custGeom>
                <a:avLst/>
                <a:gdLst/>
                <a:ahLst/>
                <a:cxnLst>
                  <a:cxn ang="0">
                    <a:pos x="66" y="6"/>
                  </a:cxn>
                  <a:cxn ang="0">
                    <a:pos x="132" y="0"/>
                  </a:cxn>
                  <a:cxn ang="0">
                    <a:pos x="120" y="18"/>
                  </a:cxn>
                  <a:cxn ang="0">
                    <a:pos x="150" y="30"/>
                  </a:cxn>
                  <a:cxn ang="0">
                    <a:pos x="168" y="60"/>
                  </a:cxn>
                  <a:cxn ang="0">
                    <a:pos x="234" y="114"/>
                  </a:cxn>
                  <a:cxn ang="0">
                    <a:pos x="258" y="162"/>
                  </a:cxn>
                  <a:cxn ang="0">
                    <a:pos x="276" y="168"/>
                  </a:cxn>
                  <a:cxn ang="0">
                    <a:pos x="264" y="192"/>
                  </a:cxn>
                  <a:cxn ang="0">
                    <a:pos x="264" y="198"/>
                  </a:cxn>
                  <a:cxn ang="0">
                    <a:pos x="252" y="216"/>
                  </a:cxn>
                  <a:cxn ang="0">
                    <a:pos x="252" y="228"/>
                  </a:cxn>
                  <a:cxn ang="0">
                    <a:pos x="246" y="228"/>
                  </a:cxn>
                  <a:cxn ang="0">
                    <a:pos x="258" y="234"/>
                  </a:cxn>
                  <a:cxn ang="0">
                    <a:pos x="252" y="258"/>
                  </a:cxn>
                  <a:cxn ang="0">
                    <a:pos x="228" y="258"/>
                  </a:cxn>
                  <a:cxn ang="0">
                    <a:pos x="228" y="282"/>
                  </a:cxn>
                  <a:cxn ang="0">
                    <a:pos x="222" y="288"/>
                  </a:cxn>
                  <a:cxn ang="0">
                    <a:pos x="216" y="276"/>
                  </a:cxn>
                  <a:cxn ang="0">
                    <a:pos x="72" y="282"/>
                  </a:cxn>
                  <a:cxn ang="0">
                    <a:pos x="60" y="264"/>
                  </a:cxn>
                  <a:cxn ang="0">
                    <a:pos x="48" y="210"/>
                  </a:cxn>
                  <a:cxn ang="0">
                    <a:pos x="60" y="186"/>
                  </a:cxn>
                  <a:cxn ang="0">
                    <a:pos x="36" y="150"/>
                  </a:cxn>
                  <a:cxn ang="0">
                    <a:pos x="0" y="18"/>
                  </a:cxn>
                  <a:cxn ang="0">
                    <a:pos x="66" y="6"/>
                  </a:cxn>
                  <a:cxn ang="0">
                    <a:pos x="66" y="12"/>
                  </a:cxn>
                </a:cxnLst>
                <a:rect l="0" t="0" r="r" b="b"/>
                <a:pathLst>
                  <a:path w="276" h="288">
                    <a:moveTo>
                      <a:pt x="66" y="6"/>
                    </a:moveTo>
                    <a:lnTo>
                      <a:pt x="132" y="0"/>
                    </a:lnTo>
                    <a:lnTo>
                      <a:pt x="120" y="18"/>
                    </a:lnTo>
                    <a:lnTo>
                      <a:pt x="150" y="30"/>
                    </a:lnTo>
                    <a:lnTo>
                      <a:pt x="168" y="60"/>
                    </a:lnTo>
                    <a:lnTo>
                      <a:pt x="234" y="114"/>
                    </a:lnTo>
                    <a:lnTo>
                      <a:pt x="258" y="162"/>
                    </a:lnTo>
                    <a:lnTo>
                      <a:pt x="276" y="168"/>
                    </a:lnTo>
                    <a:lnTo>
                      <a:pt x="264" y="192"/>
                    </a:lnTo>
                    <a:lnTo>
                      <a:pt x="264" y="198"/>
                    </a:lnTo>
                    <a:lnTo>
                      <a:pt x="252" y="216"/>
                    </a:lnTo>
                    <a:lnTo>
                      <a:pt x="252" y="228"/>
                    </a:lnTo>
                    <a:lnTo>
                      <a:pt x="246" y="228"/>
                    </a:lnTo>
                    <a:lnTo>
                      <a:pt x="258" y="234"/>
                    </a:lnTo>
                    <a:lnTo>
                      <a:pt x="252" y="258"/>
                    </a:lnTo>
                    <a:lnTo>
                      <a:pt x="228" y="258"/>
                    </a:lnTo>
                    <a:lnTo>
                      <a:pt x="228" y="282"/>
                    </a:lnTo>
                    <a:lnTo>
                      <a:pt x="222" y="288"/>
                    </a:lnTo>
                    <a:lnTo>
                      <a:pt x="216" y="276"/>
                    </a:lnTo>
                    <a:lnTo>
                      <a:pt x="72" y="282"/>
                    </a:lnTo>
                    <a:lnTo>
                      <a:pt x="60" y="264"/>
                    </a:lnTo>
                    <a:lnTo>
                      <a:pt x="48" y="210"/>
                    </a:lnTo>
                    <a:lnTo>
                      <a:pt x="60" y="186"/>
                    </a:lnTo>
                    <a:lnTo>
                      <a:pt x="36" y="150"/>
                    </a:lnTo>
                    <a:lnTo>
                      <a:pt x="0" y="18"/>
                    </a:lnTo>
                    <a:lnTo>
                      <a:pt x="66" y="6"/>
                    </a:lnTo>
                    <a:lnTo>
                      <a:pt x="66" y="12"/>
                    </a:lnTo>
                  </a:path>
                </a:pathLst>
              </a:custGeom>
              <a:noFill/>
              <a:ln w="9525">
                <a:solidFill>
                  <a:srgbClr val="000000"/>
                </a:solidFill>
                <a:prstDash val="solid"/>
                <a:round/>
                <a:headEnd/>
                <a:tailEnd/>
              </a:ln>
            </p:spPr>
            <p:txBody>
              <a:bodyPr/>
              <a:lstStyle/>
              <a:p>
                <a:endParaRPr lang="en-US"/>
              </a:p>
            </p:txBody>
          </p:sp>
          <p:sp>
            <p:nvSpPr>
              <p:cNvPr id="233625" name="Freeform 1177"/>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233626" name="Freeform 1178"/>
              <p:cNvSpPr>
                <a:spLocks/>
              </p:cNvSpPr>
              <p:nvPr/>
            </p:nvSpPr>
            <p:spPr bwMode="auto">
              <a:xfrm>
                <a:off x="2085" y="2742"/>
                <a:ext cx="24" cy="24"/>
              </a:xfrm>
              <a:custGeom>
                <a:avLst/>
                <a:gdLst/>
                <a:ahLst/>
                <a:cxnLst>
                  <a:cxn ang="0">
                    <a:pos x="6" y="0"/>
                  </a:cxn>
                  <a:cxn ang="0">
                    <a:pos x="18" y="0"/>
                  </a:cxn>
                  <a:cxn ang="0">
                    <a:pos x="24" y="6"/>
                  </a:cxn>
                  <a:cxn ang="0">
                    <a:pos x="18" y="12"/>
                  </a:cxn>
                  <a:cxn ang="0">
                    <a:pos x="18" y="18"/>
                  </a:cxn>
                  <a:cxn ang="0">
                    <a:pos x="12" y="24"/>
                  </a:cxn>
                  <a:cxn ang="0">
                    <a:pos x="6" y="24"/>
                  </a:cxn>
                  <a:cxn ang="0">
                    <a:pos x="6" y="18"/>
                  </a:cxn>
                  <a:cxn ang="0">
                    <a:pos x="0" y="18"/>
                  </a:cxn>
                  <a:cxn ang="0">
                    <a:pos x="0" y="6"/>
                  </a:cxn>
                  <a:cxn ang="0">
                    <a:pos x="6" y="0"/>
                  </a:cxn>
                  <a:cxn ang="0">
                    <a:pos x="6" y="6"/>
                  </a:cxn>
                </a:cxnLst>
                <a:rect l="0" t="0" r="r" b="b"/>
                <a:pathLst>
                  <a:path w="24" h="24">
                    <a:moveTo>
                      <a:pt x="6" y="0"/>
                    </a:moveTo>
                    <a:lnTo>
                      <a:pt x="18" y="0"/>
                    </a:lnTo>
                    <a:lnTo>
                      <a:pt x="24" y="6"/>
                    </a:lnTo>
                    <a:lnTo>
                      <a:pt x="18" y="12"/>
                    </a:lnTo>
                    <a:lnTo>
                      <a:pt x="18" y="18"/>
                    </a:lnTo>
                    <a:lnTo>
                      <a:pt x="12" y="24"/>
                    </a:lnTo>
                    <a:lnTo>
                      <a:pt x="6" y="24"/>
                    </a:lnTo>
                    <a:lnTo>
                      <a:pt x="6" y="18"/>
                    </a:lnTo>
                    <a:lnTo>
                      <a:pt x="0" y="18"/>
                    </a:lnTo>
                    <a:lnTo>
                      <a:pt x="0" y="6"/>
                    </a:lnTo>
                    <a:lnTo>
                      <a:pt x="6" y="0"/>
                    </a:lnTo>
                    <a:lnTo>
                      <a:pt x="6" y="6"/>
                    </a:lnTo>
                  </a:path>
                </a:pathLst>
              </a:custGeom>
              <a:noFill/>
              <a:ln w="9525">
                <a:solidFill>
                  <a:srgbClr val="000000"/>
                </a:solidFill>
                <a:prstDash val="solid"/>
                <a:round/>
                <a:headEnd/>
                <a:tailEnd/>
              </a:ln>
            </p:spPr>
            <p:txBody>
              <a:bodyPr/>
              <a:lstStyle/>
              <a:p>
                <a:endParaRPr lang="en-US"/>
              </a:p>
            </p:txBody>
          </p:sp>
          <p:sp>
            <p:nvSpPr>
              <p:cNvPr id="233627" name="Freeform 1179"/>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close/>
                  </a:path>
                </a:pathLst>
              </a:custGeom>
              <a:solidFill>
                <a:srgbClr val="FF4500"/>
              </a:solidFill>
              <a:ln w="9525">
                <a:solidFill>
                  <a:srgbClr val="FF4500"/>
                </a:solidFill>
                <a:prstDash val="solid"/>
                <a:round/>
                <a:headEnd/>
                <a:tailEnd/>
              </a:ln>
            </p:spPr>
            <p:txBody>
              <a:bodyPr/>
              <a:lstStyle/>
              <a:p>
                <a:endParaRPr lang="en-US"/>
              </a:p>
            </p:txBody>
          </p:sp>
          <p:sp>
            <p:nvSpPr>
              <p:cNvPr id="233628" name="Freeform 1180"/>
              <p:cNvSpPr>
                <a:spLocks/>
              </p:cNvSpPr>
              <p:nvPr/>
            </p:nvSpPr>
            <p:spPr bwMode="auto">
              <a:xfrm>
                <a:off x="2163" y="2784"/>
                <a:ext cx="30" cy="24"/>
              </a:xfrm>
              <a:custGeom>
                <a:avLst/>
                <a:gdLst/>
                <a:ahLst/>
                <a:cxnLst>
                  <a:cxn ang="0">
                    <a:pos x="6" y="6"/>
                  </a:cxn>
                  <a:cxn ang="0">
                    <a:pos x="6" y="0"/>
                  </a:cxn>
                  <a:cxn ang="0">
                    <a:pos x="12" y="0"/>
                  </a:cxn>
                  <a:cxn ang="0">
                    <a:pos x="18" y="6"/>
                  </a:cxn>
                  <a:cxn ang="0">
                    <a:pos x="24" y="12"/>
                  </a:cxn>
                  <a:cxn ang="0">
                    <a:pos x="30" y="18"/>
                  </a:cxn>
                  <a:cxn ang="0">
                    <a:pos x="18" y="18"/>
                  </a:cxn>
                  <a:cxn ang="0">
                    <a:pos x="12" y="24"/>
                  </a:cxn>
                  <a:cxn ang="0">
                    <a:pos x="6" y="18"/>
                  </a:cxn>
                  <a:cxn ang="0">
                    <a:pos x="0" y="6"/>
                  </a:cxn>
                  <a:cxn ang="0">
                    <a:pos x="6" y="6"/>
                  </a:cxn>
                  <a:cxn ang="0">
                    <a:pos x="6" y="12"/>
                  </a:cxn>
                </a:cxnLst>
                <a:rect l="0" t="0" r="r" b="b"/>
                <a:pathLst>
                  <a:path w="30" h="24">
                    <a:moveTo>
                      <a:pt x="6" y="6"/>
                    </a:moveTo>
                    <a:lnTo>
                      <a:pt x="6" y="0"/>
                    </a:lnTo>
                    <a:lnTo>
                      <a:pt x="12" y="0"/>
                    </a:lnTo>
                    <a:lnTo>
                      <a:pt x="18" y="6"/>
                    </a:lnTo>
                    <a:lnTo>
                      <a:pt x="24" y="12"/>
                    </a:lnTo>
                    <a:lnTo>
                      <a:pt x="30" y="18"/>
                    </a:lnTo>
                    <a:lnTo>
                      <a:pt x="18" y="18"/>
                    </a:lnTo>
                    <a:lnTo>
                      <a:pt x="12" y="24"/>
                    </a:lnTo>
                    <a:lnTo>
                      <a:pt x="6" y="18"/>
                    </a:lnTo>
                    <a:lnTo>
                      <a:pt x="0" y="6"/>
                    </a:lnTo>
                    <a:lnTo>
                      <a:pt x="6" y="6"/>
                    </a:lnTo>
                    <a:lnTo>
                      <a:pt x="6" y="12"/>
                    </a:lnTo>
                  </a:path>
                </a:pathLst>
              </a:custGeom>
              <a:noFill/>
              <a:ln w="9525">
                <a:solidFill>
                  <a:srgbClr val="000000"/>
                </a:solidFill>
                <a:prstDash val="solid"/>
                <a:round/>
                <a:headEnd/>
                <a:tailEnd/>
              </a:ln>
            </p:spPr>
            <p:txBody>
              <a:bodyPr/>
              <a:lstStyle/>
              <a:p>
                <a:endParaRPr lang="en-US"/>
              </a:p>
            </p:txBody>
          </p:sp>
          <p:sp>
            <p:nvSpPr>
              <p:cNvPr id="233629" name="Freeform 1181"/>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Lst>
                <a:rect l="0" t="0" r="r" b="b"/>
                <a:pathLst>
                  <a:path w="30" h="12">
                    <a:moveTo>
                      <a:pt x="0" y="6"/>
                    </a:moveTo>
                    <a:lnTo>
                      <a:pt x="6" y="0"/>
                    </a:lnTo>
                    <a:lnTo>
                      <a:pt x="30" y="0"/>
                    </a:lnTo>
                    <a:lnTo>
                      <a:pt x="30" y="6"/>
                    </a:lnTo>
                    <a:lnTo>
                      <a:pt x="24" y="12"/>
                    </a:lnTo>
                    <a:lnTo>
                      <a:pt x="12" y="6"/>
                    </a:lnTo>
                    <a:lnTo>
                      <a:pt x="6" y="6"/>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233630" name="Freeform 1182"/>
              <p:cNvSpPr>
                <a:spLocks/>
              </p:cNvSpPr>
              <p:nvPr/>
            </p:nvSpPr>
            <p:spPr bwMode="auto">
              <a:xfrm>
                <a:off x="2211" y="2814"/>
                <a:ext cx="30" cy="12"/>
              </a:xfrm>
              <a:custGeom>
                <a:avLst/>
                <a:gdLst/>
                <a:ahLst/>
                <a:cxnLst>
                  <a:cxn ang="0">
                    <a:pos x="0" y="6"/>
                  </a:cxn>
                  <a:cxn ang="0">
                    <a:pos x="6" y="0"/>
                  </a:cxn>
                  <a:cxn ang="0">
                    <a:pos x="30" y="0"/>
                  </a:cxn>
                  <a:cxn ang="0">
                    <a:pos x="30" y="6"/>
                  </a:cxn>
                  <a:cxn ang="0">
                    <a:pos x="24" y="12"/>
                  </a:cxn>
                  <a:cxn ang="0">
                    <a:pos x="12" y="6"/>
                  </a:cxn>
                  <a:cxn ang="0">
                    <a:pos x="6" y="6"/>
                  </a:cxn>
                  <a:cxn ang="0">
                    <a:pos x="0" y="6"/>
                  </a:cxn>
                  <a:cxn ang="0">
                    <a:pos x="0" y="12"/>
                  </a:cxn>
                </a:cxnLst>
                <a:rect l="0" t="0" r="r" b="b"/>
                <a:pathLst>
                  <a:path w="30" h="12">
                    <a:moveTo>
                      <a:pt x="0" y="6"/>
                    </a:moveTo>
                    <a:lnTo>
                      <a:pt x="6" y="0"/>
                    </a:lnTo>
                    <a:lnTo>
                      <a:pt x="30" y="0"/>
                    </a:lnTo>
                    <a:lnTo>
                      <a:pt x="30" y="6"/>
                    </a:lnTo>
                    <a:lnTo>
                      <a:pt x="24" y="12"/>
                    </a:lnTo>
                    <a:lnTo>
                      <a:pt x="12" y="6"/>
                    </a:lnTo>
                    <a:lnTo>
                      <a:pt x="6" y="6"/>
                    </a:lnTo>
                    <a:lnTo>
                      <a:pt x="0" y="6"/>
                    </a:lnTo>
                    <a:lnTo>
                      <a:pt x="0" y="12"/>
                    </a:lnTo>
                  </a:path>
                </a:pathLst>
              </a:custGeom>
              <a:noFill/>
              <a:ln w="9525">
                <a:solidFill>
                  <a:srgbClr val="000000"/>
                </a:solidFill>
                <a:prstDash val="solid"/>
                <a:round/>
                <a:headEnd/>
                <a:tailEnd/>
              </a:ln>
            </p:spPr>
            <p:txBody>
              <a:bodyPr/>
              <a:lstStyle/>
              <a:p>
                <a:endParaRPr lang="en-US"/>
              </a:p>
            </p:txBody>
          </p:sp>
          <p:sp>
            <p:nvSpPr>
              <p:cNvPr id="233631" name="Freeform 1183"/>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close/>
                  </a:path>
                </a:pathLst>
              </a:custGeom>
              <a:solidFill>
                <a:srgbClr val="FF4500"/>
              </a:solidFill>
              <a:ln w="9525">
                <a:solidFill>
                  <a:srgbClr val="FF4500"/>
                </a:solidFill>
                <a:prstDash val="solid"/>
                <a:round/>
                <a:headEnd/>
                <a:tailEnd/>
              </a:ln>
            </p:spPr>
            <p:txBody>
              <a:bodyPr/>
              <a:lstStyle/>
              <a:p>
                <a:endParaRPr lang="en-US"/>
              </a:p>
            </p:txBody>
          </p:sp>
          <p:sp>
            <p:nvSpPr>
              <p:cNvPr id="233632" name="Freeform 1184"/>
              <p:cNvSpPr>
                <a:spLocks/>
              </p:cNvSpPr>
              <p:nvPr/>
            </p:nvSpPr>
            <p:spPr bwMode="auto">
              <a:xfrm>
                <a:off x="2247" y="2826"/>
                <a:ext cx="36" cy="30"/>
              </a:xfrm>
              <a:custGeom>
                <a:avLst/>
                <a:gdLst/>
                <a:ahLst/>
                <a:cxnLst>
                  <a:cxn ang="0">
                    <a:pos x="12" y="6"/>
                  </a:cxn>
                  <a:cxn ang="0">
                    <a:pos x="24" y="6"/>
                  </a:cxn>
                  <a:cxn ang="0">
                    <a:pos x="36" y="18"/>
                  </a:cxn>
                  <a:cxn ang="0">
                    <a:pos x="36" y="24"/>
                  </a:cxn>
                  <a:cxn ang="0">
                    <a:pos x="24" y="30"/>
                  </a:cxn>
                  <a:cxn ang="0">
                    <a:pos x="18" y="30"/>
                  </a:cxn>
                  <a:cxn ang="0">
                    <a:pos x="12" y="18"/>
                  </a:cxn>
                  <a:cxn ang="0">
                    <a:pos x="6" y="12"/>
                  </a:cxn>
                  <a:cxn ang="0">
                    <a:pos x="0" y="6"/>
                  </a:cxn>
                  <a:cxn ang="0">
                    <a:pos x="0" y="0"/>
                  </a:cxn>
                  <a:cxn ang="0">
                    <a:pos x="6" y="0"/>
                  </a:cxn>
                  <a:cxn ang="0">
                    <a:pos x="12" y="6"/>
                  </a:cxn>
                  <a:cxn ang="0">
                    <a:pos x="12" y="12"/>
                  </a:cxn>
                </a:cxnLst>
                <a:rect l="0" t="0" r="r" b="b"/>
                <a:pathLst>
                  <a:path w="36" h="30">
                    <a:moveTo>
                      <a:pt x="12" y="6"/>
                    </a:moveTo>
                    <a:lnTo>
                      <a:pt x="24" y="6"/>
                    </a:lnTo>
                    <a:lnTo>
                      <a:pt x="36" y="18"/>
                    </a:lnTo>
                    <a:lnTo>
                      <a:pt x="36" y="24"/>
                    </a:lnTo>
                    <a:lnTo>
                      <a:pt x="24" y="30"/>
                    </a:lnTo>
                    <a:lnTo>
                      <a:pt x="18" y="30"/>
                    </a:lnTo>
                    <a:lnTo>
                      <a:pt x="12" y="18"/>
                    </a:lnTo>
                    <a:lnTo>
                      <a:pt x="6" y="12"/>
                    </a:lnTo>
                    <a:lnTo>
                      <a:pt x="0" y="6"/>
                    </a:lnTo>
                    <a:lnTo>
                      <a:pt x="0" y="0"/>
                    </a:lnTo>
                    <a:lnTo>
                      <a:pt x="6" y="0"/>
                    </a:lnTo>
                    <a:lnTo>
                      <a:pt x="12" y="6"/>
                    </a:lnTo>
                    <a:lnTo>
                      <a:pt x="12" y="12"/>
                    </a:lnTo>
                  </a:path>
                </a:pathLst>
              </a:custGeom>
              <a:noFill/>
              <a:ln w="9525">
                <a:solidFill>
                  <a:srgbClr val="000000"/>
                </a:solidFill>
                <a:prstDash val="solid"/>
                <a:round/>
                <a:headEnd/>
                <a:tailEnd/>
              </a:ln>
            </p:spPr>
            <p:txBody>
              <a:bodyPr/>
              <a:lstStyle/>
              <a:p>
                <a:endParaRPr lang="en-US"/>
              </a:p>
            </p:txBody>
          </p:sp>
          <p:sp>
            <p:nvSpPr>
              <p:cNvPr id="233633" name="Freeform 1185"/>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close/>
                  </a:path>
                </a:pathLst>
              </a:custGeom>
              <a:solidFill>
                <a:srgbClr val="FF4500"/>
              </a:solidFill>
              <a:ln w="9525">
                <a:solidFill>
                  <a:srgbClr val="FF4500"/>
                </a:solidFill>
                <a:prstDash val="solid"/>
                <a:round/>
                <a:headEnd/>
                <a:tailEnd/>
              </a:ln>
            </p:spPr>
            <p:txBody>
              <a:bodyPr/>
              <a:lstStyle/>
              <a:p>
                <a:endParaRPr lang="en-US"/>
              </a:p>
            </p:txBody>
          </p:sp>
          <p:sp>
            <p:nvSpPr>
              <p:cNvPr id="233634" name="Freeform 1186"/>
              <p:cNvSpPr>
                <a:spLocks/>
              </p:cNvSpPr>
              <p:nvPr/>
            </p:nvSpPr>
            <p:spPr bwMode="auto">
              <a:xfrm>
                <a:off x="2283" y="2886"/>
                <a:ext cx="66" cy="90"/>
              </a:xfrm>
              <a:custGeom>
                <a:avLst/>
                <a:gdLst/>
                <a:ahLst/>
                <a:cxnLst>
                  <a:cxn ang="0">
                    <a:pos x="6" y="0"/>
                  </a:cxn>
                  <a:cxn ang="0">
                    <a:pos x="12" y="0"/>
                  </a:cxn>
                  <a:cxn ang="0">
                    <a:pos x="18" y="6"/>
                  </a:cxn>
                  <a:cxn ang="0">
                    <a:pos x="36" y="6"/>
                  </a:cxn>
                  <a:cxn ang="0">
                    <a:pos x="42" y="12"/>
                  </a:cxn>
                  <a:cxn ang="0">
                    <a:pos x="48" y="18"/>
                  </a:cxn>
                  <a:cxn ang="0">
                    <a:pos x="48" y="24"/>
                  </a:cxn>
                  <a:cxn ang="0">
                    <a:pos x="54" y="30"/>
                  </a:cxn>
                  <a:cxn ang="0">
                    <a:pos x="60" y="36"/>
                  </a:cxn>
                  <a:cxn ang="0">
                    <a:pos x="66" y="42"/>
                  </a:cxn>
                  <a:cxn ang="0">
                    <a:pos x="66" y="54"/>
                  </a:cxn>
                  <a:cxn ang="0">
                    <a:pos x="60" y="60"/>
                  </a:cxn>
                  <a:cxn ang="0">
                    <a:pos x="42" y="60"/>
                  </a:cxn>
                  <a:cxn ang="0">
                    <a:pos x="36" y="66"/>
                  </a:cxn>
                  <a:cxn ang="0">
                    <a:pos x="30" y="66"/>
                  </a:cxn>
                  <a:cxn ang="0">
                    <a:pos x="30" y="78"/>
                  </a:cxn>
                  <a:cxn ang="0">
                    <a:pos x="24" y="84"/>
                  </a:cxn>
                  <a:cxn ang="0">
                    <a:pos x="18" y="90"/>
                  </a:cxn>
                  <a:cxn ang="0">
                    <a:pos x="12" y="84"/>
                  </a:cxn>
                  <a:cxn ang="0">
                    <a:pos x="12" y="72"/>
                  </a:cxn>
                  <a:cxn ang="0">
                    <a:pos x="6" y="66"/>
                  </a:cxn>
                  <a:cxn ang="0">
                    <a:pos x="6" y="48"/>
                  </a:cxn>
                  <a:cxn ang="0">
                    <a:pos x="0" y="36"/>
                  </a:cxn>
                  <a:cxn ang="0">
                    <a:pos x="0" y="30"/>
                  </a:cxn>
                  <a:cxn ang="0">
                    <a:pos x="6" y="18"/>
                  </a:cxn>
                  <a:cxn ang="0">
                    <a:pos x="6" y="0"/>
                  </a:cxn>
                  <a:cxn ang="0">
                    <a:pos x="6" y="6"/>
                  </a:cxn>
                </a:cxnLst>
                <a:rect l="0" t="0" r="r" b="b"/>
                <a:pathLst>
                  <a:path w="66" h="90">
                    <a:moveTo>
                      <a:pt x="6" y="0"/>
                    </a:moveTo>
                    <a:lnTo>
                      <a:pt x="12" y="0"/>
                    </a:lnTo>
                    <a:lnTo>
                      <a:pt x="18" y="6"/>
                    </a:lnTo>
                    <a:lnTo>
                      <a:pt x="36" y="6"/>
                    </a:lnTo>
                    <a:lnTo>
                      <a:pt x="42" y="12"/>
                    </a:lnTo>
                    <a:lnTo>
                      <a:pt x="48" y="18"/>
                    </a:lnTo>
                    <a:lnTo>
                      <a:pt x="48" y="24"/>
                    </a:lnTo>
                    <a:lnTo>
                      <a:pt x="54" y="30"/>
                    </a:lnTo>
                    <a:lnTo>
                      <a:pt x="60" y="36"/>
                    </a:lnTo>
                    <a:lnTo>
                      <a:pt x="66" y="42"/>
                    </a:lnTo>
                    <a:lnTo>
                      <a:pt x="66" y="54"/>
                    </a:lnTo>
                    <a:lnTo>
                      <a:pt x="60" y="60"/>
                    </a:lnTo>
                    <a:lnTo>
                      <a:pt x="42" y="60"/>
                    </a:lnTo>
                    <a:lnTo>
                      <a:pt x="36" y="66"/>
                    </a:lnTo>
                    <a:lnTo>
                      <a:pt x="30" y="66"/>
                    </a:lnTo>
                    <a:lnTo>
                      <a:pt x="30" y="78"/>
                    </a:lnTo>
                    <a:lnTo>
                      <a:pt x="24" y="84"/>
                    </a:lnTo>
                    <a:lnTo>
                      <a:pt x="18" y="90"/>
                    </a:lnTo>
                    <a:lnTo>
                      <a:pt x="12" y="84"/>
                    </a:lnTo>
                    <a:lnTo>
                      <a:pt x="12" y="72"/>
                    </a:lnTo>
                    <a:lnTo>
                      <a:pt x="6" y="66"/>
                    </a:lnTo>
                    <a:lnTo>
                      <a:pt x="6" y="48"/>
                    </a:lnTo>
                    <a:lnTo>
                      <a:pt x="0" y="36"/>
                    </a:lnTo>
                    <a:lnTo>
                      <a:pt x="0" y="30"/>
                    </a:lnTo>
                    <a:lnTo>
                      <a:pt x="6" y="18"/>
                    </a:lnTo>
                    <a:lnTo>
                      <a:pt x="6" y="0"/>
                    </a:lnTo>
                    <a:lnTo>
                      <a:pt x="6" y="6"/>
                    </a:lnTo>
                  </a:path>
                </a:pathLst>
              </a:custGeom>
              <a:noFill/>
              <a:ln w="9525">
                <a:solidFill>
                  <a:srgbClr val="000000"/>
                </a:solidFill>
                <a:prstDash val="solid"/>
                <a:round/>
                <a:headEnd/>
                <a:tailEnd/>
              </a:ln>
            </p:spPr>
            <p:txBody>
              <a:bodyPr/>
              <a:lstStyle/>
              <a:p>
                <a:endParaRPr lang="en-US"/>
              </a:p>
            </p:txBody>
          </p:sp>
          <p:sp>
            <p:nvSpPr>
              <p:cNvPr id="233635" name="Freeform 1187"/>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Lst>
                <a:rect l="0" t="0" r="r" b="b"/>
                <a:pathLst>
                  <a:path w="12" h="12">
                    <a:moveTo>
                      <a:pt x="0" y="6"/>
                    </a:moveTo>
                    <a:lnTo>
                      <a:pt x="0" y="0"/>
                    </a:lnTo>
                    <a:lnTo>
                      <a:pt x="6" y="0"/>
                    </a:lnTo>
                    <a:lnTo>
                      <a:pt x="6" y="6"/>
                    </a:lnTo>
                    <a:lnTo>
                      <a:pt x="12" y="6"/>
                    </a:lnTo>
                    <a:lnTo>
                      <a:pt x="6" y="12"/>
                    </a:lnTo>
                    <a:lnTo>
                      <a:pt x="0" y="12"/>
                    </a:lnTo>
                    <a:lnTo>
                      <a:pt x="0" y="6"/>
                    </a:lnTo>
                    <a:close/>
                  </a:path>
                </a:pathLst>
              </a:custGeom>
              <a:solidFill>
                <a:srgbClr val="FF4500"/>
              </a:solidFill>
              <a:ln w="9525">
                <a:solidFill>
                  <a:srgbClr val="FF4500"/>
                </a:solidFill>
                <a:prstDash val="solid"/>
                <a:round/>
                <a:headEnd/>
                <a:tailEnd/>
              </a:ln>
            </p:spPr>
            <p:txBody>
              <a:bodyPr/>
              <a:lstStyle/>
              <a:p>
                <a:endParaRPr lang="en-US"/>
              </a:p>
            </p:txBody>
          </p:sp>
          <p:sp>
            <p:nvSpPr>
              <p:cNvPr id="233636" name="Freeform 1188"/>
              <p:cNvSpPr>
                <a:spLocks/>
              </p:cNvSpPr>
              <p:nvPr/>
            </p:nvSpPr>
            <p:spPr bwMode="auto">
              <a:xfrm>
                <a:off x="2229" y="2832"/>
                <a:ext cx="12" cy="12"/>
              </a:xfrm>
              <a:custGeom>
                <a:avLst/>
                <a:gdLst/>
                <a:ahLst/>
                <a:cxnLst>
                  <a:cxn ang="0">
                    <a:pos x="0" y="6"/>
                  </a:cxn>
                  <a:cxn ang="0">
                    <a:pos x="0" y="0"/>
                  </a:cxn>
                  <a:cxn ang="0">
                    <a:pos x="6" y="0"/>
                  </a:cxn>
                  <a:cxn ang="0">
                    <a:pos x="6" y="6"/>
                  </a:cxn>
                  <a:cxn ang="0">
                    <a:pos x="12" y="6"/>
                  </a:cxn>
                  <a:cxn ang="0">
                    <a:pos x="6" y="12"/>
                  </a:cxn>
                  <a:cxn ang="0">
                    <a:pos x="0" y="12"/>
                  </a:cxn>
                  <a:cxn ang="0">
                    <a:pos x="0" y="6"/>
                  </a:cxn>
                  <a:cxn ang="0">
                    <a:pos x="0" y="12"/>
                  </a:cxn>
                </a:cxnLst>
                <a:rect l="0" t="0" r="r" b="b"/>
                <a:pathLst>
                  <a:path w="12" h="12">
                    <a:moveTo>
                      <a:pt x="0" y="6"/>
                    </a:moveTo>
                    <a:lnTo>
                      <a:pt x="0" y="0"/>
                    </a:lnTo>
                    <a:lnTo>
                      <a:pt x="6" y="0"/>
                    </a:lnTo>
                    <a:lnTo>
                      <a:pt x="6" y="6"/>
                    </a:lnTo>
                    <a:lnTo>
                      <a:pt x="12" y="6"/>
                    </a:lnTo>
                    <a:lnTo>
                      <a:pt x="6" y="12"/>
                    </a:lnTo>
                    <a:lnTo>
                      <a:pt x="0" y="12"/>
                    </a:lnTo>
                    <a:lnTo>
                      <a:pt x="0" y="6"/>
                    </a:lnTo>
                    <a:lnTo>
                      <a:pt x="0" y="12"/>
                    </a:lnTo>
                  </a:path>
                </a:pathLst>
              </a:custGeom>
              <a:noFill/>
              <a:ln w="9525">
                <a:solidFill>
                  <a:srgbClr val="000000"/>
                </a:solidFill>
                <a:prstDash val="solid"/>
                <a:round/>
                <a:headEnd/>
                <a:tailEnd/>
              </a:ln>
            </p:spPr>
            <p:txBody>
              <a:bodyPr/>
              <a:lstStyle/>
              <a:p>
                <a:endParaRPr lang="en-US"/>
              </a:p>
            </p:txBody>
          </p:sp>
          <p:sp>
            <p:nvSpPr>
              <p:cNvPr id="233637" name="Freeform 1189"/>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close/>
                  </a:path>
                </a:pathLst>
              </a:custGeom>
              <a:solidFill>
                <a:srgbClr val="FF8C00"/>
              </a:solidFill>
              <a:ln w="9525">
                <a:solidFill>
                  <a:srgbClr val="FF8C00"/>
                </a:solidFill>
                <a:prstDash val="solid"/>
                <a:round/>
                <a:headEnd/>
                <a:tailEnd/>
              </a:ln>
            </p:spPr>
            <p:txBody>
              <a:bodyPr/>
              <a:lstStyle/>
              <a:p>
                <a:endParaRPr lang="en-US"/>
              </a:p>
            </p:txBody>
          </p:sp>
          <p:sp>
            <p:nvSpPr>
              <p:cNvPr id="233638" name="Freeform 1190"/>
              <p:cNvSpPr>
                <a:spLocks/>
              </p:cNvSpPr>
              <p:nvPr/>
            </p:nvSpPr>
            <p:spPr bwMode="auto">
              <a:xfrm>
                <a:off x="1917" y="1398"/>
                <a:ext cx="306" cy="492"/>
              </a:xfrm>
              <a:custGeom>
                <a:avLst/>
                <a:gdLst/>
                <a:ahLst/>
                <a:cxnLst>
                  <a:cxn ang="0">
                    <a:pos x="138" y="462"/>
                  </a:cxn>
                  <a:cxn ang="0">
                    <a:pos x="0" y="438"/>
                  </a:cxn>
                  <a:cxn ang="0">
                    <a:pos x="36" y="300"/>
                  </a:cxn>
                  <a:cxn ang="0">
                    <a:pos x="24" y="282"/>
                  </a:cxn>
                  <a:cxn ang="0">
                    <a:pos x="78" y="216"/>
                  </a:cxn>
                  <a:cxn ang="0">
                    <a:pos x="60" y="186"/>
                  </a:cxn>
                  <a:cxn ang="0">
                    <a:pos x="102" y="0"/>
                  </a:cxn>
                  <a:cxn ang="0">
                    <a:pos x="138" y="12"/>
                  </a:cxn>
                  <a:cxn ang="0">
                    <a:pos x="126" y="72"/>
                  </a:cxn>
                  <a:cxn ang="0">
                    <a:pos x="138" y="102"/>
                  </a:cxn>
                  <a:cxn ang="0">
                    <a:pos x="132" y="108"/>
                  </a:cxn>
                  <a:cxn ang="0">
                    <a:pos x="150" y="126"/>
                  </a:cxn>
                  <a:cxn ang="0">
                    <a:pos x="162" y="162"/>
                  </a:cxn>
                  <a:cxn ang="0">
                    <a:pos x="186" y="174"/>
                  </a:cxn>
                  <a:cxn ang="0">
                    <a:pos x="162" y="234"/>
                  </a:cxn>
                  <a:cxn ang="0">
                    <a:pos x="168" y="246"/>
                  </a:cxn>
                  <a:cxn ang="0">
                    <a:pos x="186" y="234"/>
                  </a:cxn>
                  <a:cxn ang="0">
                    <a:pos x="192" y="240"/>
                  </a:cxn>
                  <a:cxn ang="0">
                    <a:pos x="204" y="288"/>
                  </a:cxn>
                  <a:cxn ang="0">
                    <a:pos x="216" y="300"/>
                  </a:cxn>
                  <a:cxn ang="0">
                    <a:pos x="222" y="324"/>
                  </a:cxn>
                  <a:cxn ang="0">
                    <a:pos x="228" y="318"/>
                  </a:cxn>
                  <a:cxn ang="0">
                    <a:pos x="246" y="324"/>
                  </a:cxn>
                  <a:cxn ang="0">
                    <a:pos x="252" y="318"/>
                  </a:cxn>
                  <a:cxn ang="0">
                    <a:pos x="288" y="324"/>
                  </a:cxn>
                  <a:cxn ang="0">
                    <a:pos x="294" y="312"/>
                  </a:cxn>
                  <a:cxn ang="0">
                    <a:pos x="306" y="330"/>
                  </a:cxn>
                  <a:cxn ang="0">
                    <a:pos x="282" y="492"/>
                  </a:cxn>
                  <a:cxn ang="0">
                    <a:pos x="186" y="474"/>
                  </a:cxn>
                  <a:cxn ang="0">
                    <a:pos x="138" y="462"/>
                  </a:cxn>
                  <a:cxn ang="0">
                    <a:pos x="138" y="468"/>
                  </a:cxn>
                </a:cxnLst>
                <a:rect l="0" t="0" r="r" b="b"/>
                <a:pathLst>
                  <a:path w="306" h="492">
                    <a:moveTo>
                      <a:pt x="138" y="462"/>
                    </a:moveTo>
                    <a:lnTo>
                      <a:pt x="0" y="438"/>
                    </a:lnTo>
                    <a:lnTo>
                      <a:pt x="36" y="300"/>
                    </a:lnTo>
                    <a:lnTo>
                      <a:pt x="24" y="282"/>
                    </a:lnTo>
                    <a:lnTo>
                      <a:pt x="78" y="216"/>
                    </a:lnTo>
                    <a:lnTo>
                      <a:pt x="60" y="186"/>
                    </a:lnTo>
                    <a:lnTo>
                      <a:pt x="102" y="0"/>
                    </a:lnTo>
                    <a:lnTo>
                      <a:pt x="138" y="12"/>
                    </a:lnTo>
                    <a:lnTo>
                      <a:pt x="126" y="72"/>
                    </a:lnTo>
                    <a:lnTo>
                      <a:pt x="138" y="102"/>
                    </a:lnTo>
                    <a:lnTo>
                      <a:pt x="132" y="108"/>
                    </a:lnTo>
                    <a:lnTo>
                      <a:pt x="150" y="126"/>
                    </a:lnTo>
                    <a:lnTo>
                      <a:pt x="162" y="162"/>
                    </a:lnTo>
                    <a:lnTo>
                      <a:pt x="186" y="174"/>
                    </a:lnTo>
                    <a:lnTo>
                      <a:pt x="162" y="234"/>
                    </a:lnTo>
                    <a:lnTo>
                      <a:pt x="168" y="246"/>
                    </a:lnTo>
                    <a:lnTo>
                      <a:pt x="186" y="234"/>
                    </a:lnTo>
                    <a:lnTo>
                      <a:pt x="192" y="240"/>
                    </a:lnTo>
                    <a:lnTo>
                      <a:pt x="204" y="288"/>
                    </a:lnTo>
                    <a:lnTo>
                      <a:pt x="216" y="300"/>
                    </a:lnTo>
                    <a:lnTo>
                      <a:pt x="222" y="324"/>
                    </a:lnTo>
                    <a:lnTo>
                      <a:pt x="228" y="318"/>
                    </a:lnTo>
                    <a:lnTo>
                      <a:pt x="246" y="324"/>
                    </a:lnTo>
                    <a:lnTo>
                      <a:pt x="252" y="318"/>
                    </a:lnTo>
                    <a:lnTo>
                      <a:pt x="288" y="324"/>
                    </a:lnTo>
                    <a:lnTo>
                      <a:pt x="294" y="312"/>
                    </a:lnTo>
                    <a:lnTo>
                      <a:pt x="306" y="330"/>
                    </a:lnTo>
                    <a:lnTo>
                      <a:pt x="282" y="492"/>
                    </a:lnTo>
                    <a:lnTo>
                      <a:pt x="186" y="474"/>
                    </a:lnTo>
                    <a:lnTo>
                      <a:pt x="138" y="462"/>
                    </a:lnTo>
                    <a:lnTo>
                      <a:pt x="138" y="468"/>
                    </a:lnTo>
                  </a:path>
                </a:pathLst>
              </a:custGeom>
              <a:noFill/>
              <a:ln w="9525">
                <a:solidFill>
                  <a:srgbClr val="000000"/>
                </a:solidFill>
                <a:prstDash val="solid"/>
                <a:round/>
                <a:headEnd/>
                <a:tailEnd/>
              </a:ln>
            </p:spPr>
            <p:txBody>
              <a:bodyPr/>
              <a:lstStyle/>
              <a:p>
                <a:endParaRPr lang="en-US"/>
              </a:p>
            </p:txBody>
          </p:sp>
          <p:sp>
            <p:nvSpPr>
              <p:cNvPr id="233639" name="Freeform 1191"/>
              <p:cNvSpPr>
                <a:spLocks/>
              </p:cNvSpPr>
              <p:nvPr/>
            </p:nvSpPr>
            <p:spPr bwMode="auto">
              <a:xfrm>
                <a:off x="3129" y="1896"/>
                <a:ext cx="198" cy="360"/>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Lst>
                <a:rect l="0" t="0" r="r" b="b"/>
                <a:pathLst>
                  <a:path w="198" h="360">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close/>
                  </a:path>
                </a:pathLst>
              </a:custGeom>
              <a:solidFill>
                <a:srgbClr val="FF4500"/>
              </a:solidFill>
              <a:ln w="9525">
                <a:solidFill>
                  <a:srgbClr val="FF4500"/>
                </a:solidFill>
                <a:prstDash val="solid"/>
                <a:round/>
                <a:headEnd/>
                <a:tailEnd/>
              </a:ln>
            </p:spPr>
            <p:txBody>
              <a:bodyPr/>
              <a:lstStyle/>
              <a:p>
                <a:endParaRPr lang="en-US"/>
              </a:p>
            </p:txBody>
          </p:sp>
          <p:sp>
            <p:nvSpPr>
              <p:cNvPr id="233640" name="Freeform 1192"/>
              <p:cNvSpPr>
                <a:spLocks/>
              </p:cNvSpPr>
              <p:nvPr/>
            </p:nvSpPr>
            <p:spPr bwMode="auto">
              <a:xfrm>
                <a:off x="3129" y="1896"/>
                <a:ext cx="198" cy="366"/>
              </a:xfrm>
              <a:custGeom>
                <a:avLst/>
                <a:gdLst/>
                <a:ahLst/>
                <a:cxnLst>
                  <a:cxn ang="0">
                    <a:pos x="126" y="360"/>
                  </a:cxn>
                  <a:cxn ang="0">
                    <a:pos x="108" y="342"/>
                  </a:cxn>
                  <a:cxn ang="0">
                    <a:pos x="108" y="318"/>
                  </a:cxn>
                  <a:cxn ang="0">
                    <a:pos x="60" y="282"/>
                  </a:cxn>
                  <a:cxn ang="0">
                    <a:pos x="72" y="246"/>
                  </a:cxn>
                  <a:cxn ang="0">
                    <a:pos x="54" y="234"/>
                  </a:cxn>
                  <a:cxn ang="0">
                    <a:pos x="42" y="240"/>
                  </a:cxn>
                  <a:cxn ang="0">
                    <a:pos x="36" y="216"/>
                  </a:cxn>
                  <a:cxn ang="0">
                    <a:pos x="12" y="198"/>
                  </a:cxn>
                  <a:cxn ang="0">
                    <a:pos x="0" y="180"/>
                  </a:cxn>
                  <a:cxn ang="0">
                    <a:pos x="0" y="138"/>
                  </a:cxn>
                  <a:cxn ang="0">
                    <a:pos x="18" y="126"/>
                  </a:cxn>
                  <a:cxn ang="0">
                    <a:pos x="24" y="108"/>
                  </a:cxn>
                  <a:cxn ang="0">
                    <a:pos x="18" y="78"/>
                  </a:cxn>
                  <a:cxn ang="0">
                    <a:pos x="42" y="72"/>
                  </a:cxn>
                  <a:cxn ang="0">
                    <a:pos x="54" y="54"/>
                  </a:cxn>
                  <a:cxn ang="0">
                    <a:pos x="54" y="30"/>
                  </a:cxn>
                  <a:cxn ang="0">
                    <a:pos x="30" y="12"/>
                  </a:cxn>
                  <a:cxn ang="0">
                    <a:pos x="42" y="6"/>
                  </a:cxn>
                  <a:cxn ang="0">
                    <a:pos x="168" y="0"/>
                  </a:cxn>
                  <a:cxn ang="0">
                    <a:pos x="180" y="48"/>
                  </a:cxn>
                  <a:cxn ang="0">
                    <a:pos x="192" y="198"/>
                  </a:cxn>
                  <a:cxn ang="0">
                    <a:pos x="192" y="216"/>
                  </a:cxn>
                  <a:cxn ang="0">
                    <a:pos x="198" y="240"/>
                  </a:cxn>
                  <a:cxn ang="0">
                    <a:pos x="180" y="276"/>
                  </a:cxn>
                  <a:cxn ang="0">
                    <a:pos x="180" y="300"/>
                  </a:cxn>
                  <a:cxn ang="0">
                    <a:pos x="174" y="312"/>
                  </a:cxn>
                  <a:cxn ang="0">
                    <a:pos x="180" y="324"/>
                  </a:cxn>
                  <a:cxn ang="0">
                    <a:pos x="156" y="330"/>
                  </a:cxn>
                  <a:cxn ang="0">
                    <a:pos x="162" y="348"/>
                  </a:cxn>
                  <a:cxn ang="0">
                    <a:pos x="132" y="342"/>
                  </a:cxn>
                  <a:cxn ang="0">
                    <a:pos x="126" y="354"/>
                  </a:cxn>
                  <a:cxn ang="0">
                    <a:pos x="126" y="360"/>
                  </a:cxn>
                  <a:cxn ang="0">
                    <a:pos x="126" y="366"/>
                  </a:cxn>
                </a:cxnLst>
                <a:rect l="0" t="0" r="r" b="b"/>
                <a:pathLst>
                  <a:path w="198" h="366">
                    <a:moveTo>
                      <a:pt x="126" y="360"/>
                    </a:moveTo>
                    <a:lnTo>
                      <a:pt x="108" y="342"/>
                    </a:lnTo>
                    <a:lnTo>
                      <a:pt x="108" y="318"/>
                    </a:lnTo>
                    <a:lnTo>
                      <a:pt x="60" y="282"/>
                    </a:lnTo>
                    <a:lnTo>
                      <a:pt x="72" y="246"/>
                    </a:lnTo>
                    <a:lnTo>
                      <a:pt x="54" y="234"/>
                    </a:lnTo>
                    <a:lnTo>
                      <a:pt x="42" y="240"/>
                    </a:lnTo>
                    <a:lnTo>
                      <a:pt x="36" y="216"/>
                    </a:lnTo>
                    <a:lnTo>
                      <a:pt x="12" y="198"/>
                    </a:lnTo>
                    <a:lnTo>
                      <a:pt x="0" y="180"/>
                    </a:lnTo>
                    <a:lnTo>
                      <a:pt x="0" y="138"/>
                    </a:lnTo>
                    <a:lnTo>
                      <a:pt x="18" y="126"/>
                    </a:lnTo>
                    <a:lnTo>
                      <a:pt x="24" y="108"/>
                    </a:lnTo>
                    <a:lnTo>
                      <a:pt x="18" y="78"/>
                    </a:lnTo>
                    <a:lnTo>
                      <a:pt x="42" y="72"/>
                    </a:lnTo>
                    <a:lnTo>
                      <a:pt x="54" y="54"/>
                    </a:lnTo>
                    <a:lnTo>
                      <a:pt x="54" y="30"/>
                    </a:lnTo>
                    <a:lnTo>
                      <a:pt x="30" y="12"/>
                    </a:lnTo>
                    <a:lnTo>
                      <a:pt x="42" y="6"/>
                    </a:lnTo>
                    <a:lnTo>
                      <a:pt x="168" y="0"/>
                    </a:lnTo>
                    <a:lnTo>
                      <a:pt x="180" y="48"/>
                    </a:lnTo>
                    <a:lnTo>
                      <a:pt x="192" y="198"/>
                    </a:lnTo>
                    <a:lnTo>
                      <a:pt x="192" y="216"/>
                    </a:lnTo>
                    <a:lnTo>
                      <a:pt x="198" y="240"/>
                    </a:lnTo>
                    <a:lnTo>
                      <a:pt x="180" y="276"/>
                    </a:lnTo>
                    <a:lnTo>
                      <a:pt x="180" y="300"/>
                    </a:lnTo>
                    <a:lnTo>
                      <a:pt x="174" y="312"/>
                    </a:lnTo>
                    <a:lnTo>
                      <a:pt x="180" y="324"/>
                    </a:lnTo>
                    <a:lnTo>
                      <a:pt x="156" y="330"/>
                    </a:lnTo>
                    <a:lnTo>
                      <a:pt x="162" y="348"/>
                    </a:lnTo>
                    <a:lnTo>
                      <a:pt x="132" y="342"/>
                    </a:lnTo>
                    <a:lnTo>
                      <a:pt x="126" y="354"/>
                    </a:lnTo>
                    <a:lnTo>
                      <a:pt x="126" y="360"/>
                    </a:lnTo>
                    <a:lnTo>
                      <a:pt x="126" y="366"/>
                    </a:lnTo>
                  </a:path>
                </a:pathLst>
              </a:custGeom>
              <a:noFill/>
              <a:ln w="9525">
                <a:solidFill>
                  <a:srgbClr val="000000"/>
                </a:solidFill>
                <a:prstDash val="solid"/>
                <a:round/>
                <a:headEnd/>
                <a:tailEnd/>
              </a:ln>
            </p:spPr>
            <p:txBody>
              <a:bodyPr/>
              <a:lstStyle/>
              <a:p>
                <a:endParaRPr lang="en-US"/>
              </a:p>
            </p:txBody>
          </p:sp>
          <p:sp>
            <p:nvSpPr>
              <p:cNvPr id="233641" name="Freeform 1193"/>
              <p:cNvSpPr>
                <a:spLocks/>
              </p:cNvSpPr>
              <p:nvPr/>
            </p:nvSpPr>
            <p:spPr bwMode="auto">
              <a:xfrm>
                <a:off x="3309" y="1932"/>
                <a:ext cx="150" cy="264"/>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Lst>
                <a:rect l="0" t="0" r="r" b="b"/>
                <a:pathLst>
                  <a:path w="150" h="264">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close/>
                  </a:path>
                </a:pathLst>
              </a:custGeom>
              <a:solidFill>
                <a:srgbClr val="B22222"/>
              </a:solidFill>
              <a:ln w="9525">
                <a:solidFill>
                  <a:srgbClr val="B22222"/>
                </a:solidFill>
                <a:prstDash val="solid"/>
                <a:round/>
                <a:headEnd/>
                <a:tailEnd/>
              </a:ln>
            </p:spPr>
            <p:txBody>
              <a:bodyPr/>
              <a:lstStyle/>
              <a:p>
                <a:endParaRPr lang="en-US"/>
              </a:p>
            </p:txBody>
          </p:sp>
          <p:sp>
            <p:nvSpPr>
              <p:cNvPr id="233642" name="Freeform 1194"/>
              <p:cNvSpPr>
                <a:spLocks/>
              </p:cNvSpPr>
              <p:nvPr/>
            </p:nvSpPr>
            <p:spPr bwMode="auto">
              <a:xfrm>
                <a:off x="3309" y="1932"/>
                <a:ext cx="150" cy="270"/>
              </a:xfrm>
              <a:custGeom>
                <a:avLst/>
                <a:gdLst/>
                <a:ahLst/>
                <a:cxnLst>
                  <a:cxn ang="0">
                    <a:pos x="0" y="264"/>
                  </a:cxn>
                  <a:cxn ang="0">
                    <a:pos x="0" y="240"/>
                  </a:cxn>
                  <a:cxn ang="0">
                    <a:pos x="18" y="204"/>
                  </a:cxn>
                  <a:cxn ang="0">
                    <a:pos x="12" y="180"/>
                  </a:cxn>
                  <a:cxn ang="0">
                    <a:pos x="12" y="162"/>
                  </a:cxn>
                  <a:cxn ang="0">
                    <a:pos x="0" y="12"/>
                  </a:cxn>
                  <a:cxn ang="0">
                    <a:pos x="18" y="18"/>
                  </a:cxn>
                  <a:cxn ang="0">
                    <a:pos x="36" y="6"/>
                  </a:cxn>
                  <a:cxn ang="0">
                    <a:pos x="132" y="0"/>
                  </a:cxn>
                  <a:cxn ang="0">
                    <a:pos x="150" y="168"/>
                  </a:cxn>
                  <a:cxn ang="0">
                    <a:pos x="150" y="186"/>
                  </a:cxn>
                  <a:cxn ang="0">
                    <a:pos x="120" y="198"/>
                  </a:cxn>
                  <a:cxn ang="0">
                    <a:pos x="126" y="204"/>
                  </a:cxn>
                  <a:cxn ang="0">
                    <a:pos x="102" y="246"/>
                  </a:cxn>
                  <a:cxn ang="0">
                    <a:pos x="90" y="240"/>
                  </a:cxn>
                  <a:cxn ang="0">
                    <a:pos x="84" y="234"/>
                  </a:cxn>
                  <a:cxn ang="0">
                    <a:pos x="66" y="258"/>
                  </a:cxn>
                  <a:cxn ang="0">
                    <a:pos x="60" y="246"/>
                  </a:cxn>
                  <a:cxn ang="0">
                    <a:pos x="48" y="264"/>
                  </a:cxn>
                  <a:cxn ang="0">
                    <a:pos x="18" y="252"/>
                  </a:cxn>
                  <a:cxn ang="0">
                    <a:pos x="18" y="264"/>
                  </a:cxn>
                  <a:cxn ang="0">
                    <a:pos x="6" y="258"/>
                  </a:cxn>
                  <a:cxn ang="0">
                    <a:pos x="0" y="264"/>
                  </a:cxn>
                  <a:cxn ang="0">
                    <a:pos x="0" y="270"/>
                  </a:cxn>
                </a:cxnLst>
                <a:rect l="0" t="0" r="r" b="b"/>
                <a:pathLst>
                  <a:path w="150" h="270">
                    <a:moveTo>
                      <a:pt x="0" y="264"/>
                    </a:moveTo>
                    <a:lnTo>
                      <a:pt x="0" y="240"/>
                    </a:lnTo>
                    <a:lnTo>
                      <a:pt x="18" y="204"/>
                    </a:lnTo>
                    <a:lnTo>
                      <a:pt x="12" y="180"/>
                    </a:lnTo>
                    <a:lnTo>
                      <a:pt x="12" y="162"/>
                    </a:lnTo>
                    <a:lnTo>
                      <a:pt x="0" y="12"/>
                    </a:lnTo>
                    <a:lnTo>
                      <a:pt x="18" y="18"/>
                    </a:lnTo>
                    <a:lnTo>
                      <a:pt x="36" y="6"/>
                    </a:lnTo>
                    <a:lnTo>
                      <a:pt x="132" y="0"/>
                    </a:lnTo>
                    <a:lnTo>
                      <a:pt x="150" y="168"/>
                    </a:lnTo>
                    <a:lnTo>
                      <a:pt x="150" y="186"/>
                    </a:lnTo>
                    <a:lnTo>
                      <a:pt x="120" y="198"/>
                    </a:lnTo>
                    <a:lnTo>
                      <a:pt x="126" y="204"/>
                    </a:lnTo>
                    <a:lnTo>
                      <a:pt x="102" y="246"/>
                    </a:lnTo>
                    <a:lnTo>
                      <a:pt x="90" y="240"/>
                    </a:lnTo>
                    <a:lnTo>
                      <a:pt x="84" y="234"/>
                    </a:lnTo>
                    <a:lnTo>
                      <a:pt x="66" y="258"/>
                    </a:lnTo>
                    <a:lnTo>
                      <a:pt x="60" y="246"/>
                    </a:lnTo>
                    <a:lnTo>
                      <a:pt x="48" y="264"/>
                    </a:lnTo>
                    <a:lnTo>
                      <a:pt x="18" y="252"/>
                    </a:lnTo>
                    <a:lnTo>
                      <a:pt x="18" y="264"/>
                    </a:lnTo>
                    <a:lnTo>
                      <a:pt x="6" y="258"/>
                    </a:lnTo>
                    <a:lnTo>
                      <a:pt x="0" y="264"/>
                    </a:lnTo>
                    <a:lnTo>
                      <a:pt x="0" y="270"/>
                    </a:lnTo>
                  </a:path>
                </a:pathLst>
              </a:custGeom>
              <a:noFill/>
              <a:ln w="9525">
                <a:solidFill>
                  <a:srgbClr val="000000"/>
                </a:solidFill>
                <a:prstDash val="solid"/>
                <a:round/>
                <a:headEnd/>
                <a:tailEnd/>
              </a:ln>
            </p:spPr>
            <p:txBody>
              <a:bodyPr/>
              <a:lstStyle/>
              <a:p>
                <a:endParaRPr lang="en-US"/>
              </a:p>
            </p:txBody>
          </p:sp>
          <p:sp>
            <p:nvSpPr>
              <p:cNvPr id="233643" name="Freeform 1195"/>
              <p:cNvSpPr>
                <a:spLocks/>
              </p:cNvSpPr>
              <p:nvPr/>
            </p:nvSpPr>
            <p:spPr bwMode="auto">
              <a:xfrm>
                <a:off x="2877" y="1842"/>
                <a:ext cx="306" cy="204"/>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Lst>
                <a:rect l="0" t="0" r="r" b="b"/>
                <a:pathLst>
                  <a:path w="306" h="204">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close/>
                  </a:path>
                </a:pathLst>
              </a:custGeom>
              <a:solidFill>
                <a:srgbClr val="FF8C00"/>
              </a:solidFill>
              <a:ln w="9525">
                <a:solidFill>
                  <a:srgbClr val="FF8C00"/>
                </a:solidFill>
                <a:prstDash val="solid"/>
                <a:round/>
                <a:headEnd/>
                <a:tailEnd/>
              </a:ln>
            </p:spPr>
            <p:txBody>
              <a:bodyPr/>
              <a:lstStyle/>
              <a:p>
                <a:endParaRPr lang="en-US"/>
              </a:p>
            </p:txBody>
          </p:sp>
          <p:sp>
            <p:nvSpPr>
              <p:cNvPr id="233644" name="Freeform 1196"/>
              <p:cNvSpPr>
                <a:spLocks/>
              </p:cNvSpPr>
              <p:nvPr/>
            </p:nvSpPr>
            <p:spPr bwMode="auto">
              <a:xfrm>
                <a:off x="2877" y="1842"/>
                <a:ext cx="306" cy="210"/>
              </a:xfrm>
              <a:custGeom>
                <a:avLst/>
                <a:gdLst/>
                <a:ahLst/>
                <a:cxnLst>
                  <a:cxn ang="0">
                    <a:pos x="252" y="204"/>
                  </a:cxn>
                  <a:cxn ang="0">
                    <a:pos x="240" y="186"/>
                  </a:cxn>
                  <a:cxn ang="0">
                    <a:pos x="42" y="192"/>
                  </a:cxn>
                  <a:cxn ang="0">
                    <a:pos x="36" y="150"/>
                  </a:cxn>
                  <a:cxn ang="0">
                    <a:pos x="12" y="72"/>
                  </a:cxn>
                  <a:cxn ang="0">
                    <a:pos x="0" y="54"/>
                  </a:cxn>
                  <a:cxn ang="0">
                    <a:pos x="12" y="30"/>
                  </a:cxn>
                  <a:cxn ang="0">
                    <a:pos x="6" y="12"/>
                  </a:cxn>
                  <a:cxn ang="0">
                    <a:pos x="12" y="6"/>
                  </a:cxn>
                  <a:cxn ang="0">
                    <a:pos x="252" y="0"/>
                  </a:cxn>
                  <a:cxn ang="0">
                    <a:pos x="264" y="18"/>
                  </a:cxn>
                  <a:cxn ang="0">
                    <a:pos x="258" y="30"/>
                  </a:cxn>
                  <a:cxn ang="0">
                    <a:pos x="264" y="48"/>
                  </a:cxn>
                  <a:cxn ang="0">
                    <a:pos x="282" y="66"/>
                  </a:cxn>
                  <a:cxn ang="0">
                    <a:pos x="306" y="84"/>
                  </a:cxn>
                  <a:cxn ang="0">
                    <a:pos x="306" y="108"/>
                  </a:cxn>
                  <a:cxn ang="0">
                    <a:pos x="294" y="126"/>
                  </a:cxn>
                  <a:cxn ang="0">
                    <a:pos x="270" y="132"/>
                  </a:cxn>
                  <a:cxn ang="0">
                    <a:pos x="276" y="162"/>
                  </a:cxn>
                  <a:cxn ang="0">
                    <a:pos x="270" y="180"/>
                  </a:cxn>
                  <a:cxn ang="0">
                    <a:pos x="252" y="192"/>
                  </a:cxn>
                  <a:cxn ang="0">
                    <a:pos x="252" y="204"/>
                  </a:cxn>
                  <a:cxn ang="0">
                    <a:pos x="252" y="210"/>
                  </a:cxn>
                </a:cxnLst>
                <a:rect l="0" t="0" r="r" b="b"/>
                <a:pathLst>
                  <a:path w="306" h="210">
                    <a:moveTo>
                      <a:pt x="252" y="204"/>
                    </a:moveTo>
                    <a:lnTo>
                      <a:pt x="240" y="186"/>
                    </a:lnTo>
                    <a:lnTo>
                      <a:pt x="42" y="192"/>
                    </a:lnTo>
                    <a:lnTo>
                      <a:pt x="36" y="150"/>
                    </a:lnTo>
                    <a:lnTo>
                      <a:pt x="12" y="72"/>
                    </a:lnTo>
                    <a:lnTo>
                      <a:pt x="0" y="54"/>
                    </a:lnTo>
                    <a:lnTo>
                      <a:pt x="12" y="30"/>
                    </a:lnTo>
                    <a:lnTo>
                      <a:pt x="6" y="12"/>
                    </a:lnTo>
                    <a:lnTo>
                      <a:pt x="12" y="6"/>
                    </a:lnTo>
                    <a:lnTo>
                      <a:pt x="252" y="0"/>
                    </a:lnTo>
                    <a:lnTo>
                      <a:pt x="264" y="18"/>
                    </a:lnTo>
                    <a:lnTo>
                      <a:pt x="258" y="30"/>
                    </a:lnTo>
                    <a:lnTo>
                      <a:pt x="264" y="48"/>
                    </a:lnTo>
                    <a:lnTo>
                      <a:pt x="282" y="66"/>
                    </a:lnTo>
                    <a:lnTo>
                      <a:pt x="306" y="84"/>
                    </a:lnTo>
                    <a:lnTo>
                      <a:pt x="306" y="108"/>
                    </a:lnTo>
                    <a:lnTo>
                      <a:pt x="294" y="126"/>
                    </a:lnTo>
                    <a:lnTo>
                      <a:pt x="270" y="132"/>
                    </a:lnTo>
                    <a:lnTo>
                      <a:pt x="276" y="162"/>
                    </a:lnTo>
                    <a:lnTo>
                      <a:pt x="270" y="180"/>
                    </a:lnTo>
                    <a:lnTo>
                      <a:pt x="252" y="192"/>
                    </a:lnTo>
                    <a:lnTo>
                      <a:pt x="252" y="204"/>
                    </a:lnTo>
                    <a:lnTo>
                      <a:pt x="252" y="210"/>
                    </a:lnTo>
                  </a:path>
                </a:pathLst>
              </a:custGeom>
              <a:noFill/>
              <a:ln w="9525">
                <a:solidFill>
                  <a:srgbClr val="000000"/>
                </a:solidFill>
                <a:prstDash val="solid"/>
                <a:round/>
                <a:headEnd/>
                <a:tailEnd/>
              </a:ln>
            </p:spPr>
            <p:txBody>
              <a:bodyPr/>
              <a:lstStyle/>
              <a:p>
                <a:endParaRPr lang="en-US"/>
              </a:p>
            </p:txBody>
          </p:sp>
          <p:sp>
            <p:nvSpPr>
              <p:cNvPr id="233645" name="Freeform 1197"/>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close/>
                  </a:path>
                </a:pathLst>
              </a:custGeom>
              <a:solidFill>
                <a:srgbClr val="FF4500"/>
              </a:solidFill>
              <a:ln w="9525">
                <a:solidFill>
                  <a:srgbClr val="FF4500"/>
                </a:solidFill>
                <a:prstDash val="solid"/>
                <a:round/>
                <a:headEnd/>
                <a:tailEnd/>
              </a:ln>
            </p:spPr>
            <p:txBody>
              <a:bodyPr/>
              <a:lstStyle/>
              <a:p>
                <a:endParaRPr lang="en-US"/>
              </a:p>
            </p:txBody>
          </p:sp>
          <p:sp>
            <p:nvSpPr>
              <p:cNvPr id="233646" name="Freeform 1198"/>
              <p:cNvSpPr>
                <a:spLocks/>
              </p:cNvSpPr>
              <p:nvPr/>
            </p:nvSpPr>
            <p:spPr bwMode="auto">
              <a:xfrm>
                <a:off x="2601" y="2064"/>
                <a:ext cx="378" cy="198"/>
              </a:xfrm>
              <a:custGeom>
                <a:avLst/>
                <a:gdLst/>
                <a:ahLst/>
                <a:cxnLst>
                  <a:cxn ang="0">
                    <a:pos x="342" y="6"/>
                  </a:cxn>
                  <a:cxn ang="0">
                    <a:pos x="360" y="18"/>
                  </a:cxn>
                  <a:cxn ang="0">
                    <a:pos x="348" y="36"/>
                  </a:cxn>
                  <a:cxn ang="0">
                    <a:pos x="378" y="60"/>
                  </a:cxn>
                  <a:cxn ang="0">
                    <a:pos x="378" y="198"/>
                  </a:cxn>
                  <a:cxn ang="0">
                    <a:pos x="0" y="192"/>
                  </a:cxn>
                  <a:cxn ang="0">
                    <a:pos x="12" y="0"/>
                  </a:cxn>
                  <a:cxn ang="0">
                    <a:pos x="336" y="6"/>
                  </a:cxn>
                  <a:cxn ang="0">
                    <a:pos x="342" y="6"/>
                  </a:cxn>
                  <a:cxn ang="0">
                    <a:pos x="342" y="12"/>
                  </a:cxn>
                </a:cxnLst>
                <a:rect l="0" t="0" r="r" b="b"/>
                <a:pathLst>
                  <a:path w="378" h="198">
                    <a:moveTo>
                      <a:pt x="342" y="6"/>
                    </a:moveTo>
                    <a:lnTo>
                      <a:pt x="360" y="18"/>
                    </a:lnTo>
                    <a:lnTo>
                      <a:pt x="348" y="36"/>
                    </a:lnTo>
                    <a:lnTo>
                      <a:pt x="378" y="60"/>
                    </a:lnTo>
                    <a:lnTo>
                      <a:pt x="378" y="198"/>
                    </a:lnTo>
                    <a:lnTo>
                      <a:pt x="0" y="192"/>
                    </a:lnTo>
                    <a:lnTo>
                      <a:pt x="12" y="0"/>
                    </a:lnTo>
                    <a:lnTo>
                      <a:pt x="336" y="6"/>
                    </a:lnTo>
                    <a:lnTo>
                      <a:pt x="342" y="6"/>
                    </a:lnTo>
                    <a:lnTo>
                      <a:pt x="342" y="12"/>
                    </a:lnTo>
                  </a:path>
                </a:pathLst>
              </a:custGeom>
              <a:noFill/>
              <a:ln w="9525">
                <a:solidFill>
                  <a:srgbClr val="000000"/>
                </a:solidFill>
                <a:prstDash val="solid"/>
                <a:round/>
                <a:headEnd/>
                <a:tailEnd/>
              </a:ln>
            </p:spPr>
            <p:txBody>
              <a:bodyPr/>
              <a:lstStyle/>
              <a:p>
                <a:endParaRPr lang="en-US"/>
              </a:p>
            </p:txBody>
          </p:sp>
          <p:sp>
            <p:nvSpPr>
              <p:cNvPr id="233647" name="Freeform 1199"/>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close/>
                  </a:path>
                </a:pathLst>
              </a:custGeom>
              <a:solidFill>
                <a:srgbClr val="B22222"/>
              </a:solidFill>
              <a:ln w="9525">
                <a:solidFill>
                  <a:srgbClr val="B22222"/>
                </a:solidFill>
                <a:prstDash val="solid"/>
                <a:round/>
                <a:headEnd/>
                <a:tailEnd/>
              </a:ln>
            </p:spPr>
            <p:txBody>
              <a:bodyPr/>
              <a:lstStyle/>
              <a:p>
                <a:endParaRPr lang="en-US"/>
              </a:p>
            </p:txBody>
          </p:sp>
          <p:sp>
            <p:nvSpPr>
              <p:cNvPr id="233648" name="Freeform 1200"/>
              <p:cNvSpPr>
                <a:spLocks/>
              </p:cNvSpPr>
              <p:nvPr/>
            </p:nvSpPr>
            <p:spPr bwMode="auto">
              <a:xfrm>
                <a:off x="3243" y="2094"/>
                <a:ext cx="372" cy="192"/>
              </a:xfrm>
              <a:custGeom>
                <a:avLst/>
                <a:gdLst/>
                <a:ahLst/>
                <a:cxnLst>
                  <a:cxn ang="0">
                    <a:pos x="294" y="156"/>
                  </a:cxn>
                  <a:cxn ang="0">
                    <a:pos x="72" y="174"/>
                  </a:cxn>
                  <a:cxn ang="0">
                    <a:pos x="72" y="186"/>
                  </a:cxn>
                  <a:cxn ang="0">
                    <a:pos x="0" y="192"/>
                  </a:cxn>
                  <a:cxn ang="0">
                    <a:pos x="6" y="186"/>
                  </a:cxn>
                  <a:cxn ang="0">
                    <a:pos x="12" y="186"/>
                  </a:cxn>
                  <a:cxn ang="0">
                    <a:pos x="12" y="156"/>
                  </a:cxn>
                  <a:cxn ang="0">
                    <a:pos x="18" y="144"/>
                  </a:cxn>
                  <a:cxn ang="0">
                    <a:pos x="48" y="150"/>
                  </a:cxn>
                  <a:cxn ang="0">
                    <a:pos x="42" y="132"/>
                  </a:cxn>
                  <a:cxn ang="0">
                    <a:pos x="66" y="126"/>
                  </a:cxn>
                  <a:cxn ang="0">
                    <a:pos x="60" y="114"/>
                  </a:cxn>
                  <a:cxn ang="0">
                    <a:pos x="66" y="102"/>
                  </a:cxn>
                  <a:cxn ang="0">
                    <a:pos x="72" y="96"/>
                  </a:cxn>
                  <a:cxn ang="0">
                    <a:pos x="84" y="102"/>
                  </a:cxn>
                  <a:cxn ang="0">
                    <a:pos x="84" y="90"/>
                  </a:cxn>
                  <a:cxn ang="0">
                    <a:pos x="114" y="102"/>
                  </a:cxn>
                  <a:cxn ang="0">
                    <a:pos x="126" y="84"/>
                  </a:cxn>
                  <a:cxn ang="0">
                    <a:pos x="132" y="96"/>
                  </a:cxn>
                  <a:cxn ang="0">
                    <a:pos x="150" y="72"/>
                  </a:cxn>
                  <a:cxn ang="0">
                    <a:pos x="156" y="78"/>
                  </a:cxn>
                  <a:cxn ang="0">
                    <a:pos x="168" y="84"/>
                  </a:cxn>
                  <a:cxn ang="0">
                    <a:pos x="192" y="42"/>
                  </a:cxn>
                  <a:cxn ang="0">
                    <a:pos x="186" y="36"/>
                  </a:cxn>
                  <a:cxn ang="0">
                    <a:pos x="216" y="24"/>
                  </a:cxn>
                  <a:cxn ang="0">
                    <a:pos x="216" y="6"/>
                  </a:cxn>
                  <a:cxn ang="0">
                    <a:pos x="234" y="0"/>
                  </a:cxn>
                  <a:cxn ang="0">
                    <a:pos x="246" y="18"/>
                  </a:cxn>
                  <a:cxn ang="0">
                    <a:pos x="276" y="30"/>
                  </a:cxn>
                  <a:cxn ang="0">
                    <a:pos x="312" y="18"/>
                  </a:cxn>
                  <a:cxn ang="0">
                    <a:pos x="330" y="36"/>
                  </a:cxn>
                  <a:cxn ang="0">
                    <a:pos x="342" y="66"/>
                  </a:cxn>
                  <a:cxn ang="0">
                    <a:pos x="372" y="84"/>
                  </a:cxn>
                  <a:cxn ang="0">
                    <a:pos x="318" y="144"/>
                  </a:cxn>
                  <a:cxn ang="0">
                    <a:pos x="294" y="156"/>
                  </a:cxn>
                  <a:cxn ang="0">
                    <a:pos x="294" y="162"/>
                  </a:cxn>
                </a:cxnLst>
                <a:rect l="0" t="0" r="r" b="b"/>
                <a:pathLst>
                  <a:path w="372" h="192">
                    <a:moveTo>
                      <a:pt x="294" y="156"/>
                    </a:moveTo>
                    <a:lnTo>
                      <a:pt x="72" y="174"/>
                    </a:lnTo>
                    <a:lnTo>
                      <a:pt x="72" y="186"/>
                    </a:lnTo>
                    <a:lnTo>
                      <a:pt x="0" y="192"/>
                    </a:lnTo>
                    <a:lnTo>
                      <a:pt x="6" y="186"/>
                    </a:lnTo>
                    <a:lnTo>
                      <a:pt x="12" y="186"/>
                    </a:lnTo>
                    <a:lnTo>
                      <a:pt x="12" y="156"/>
                    </a:lnTo>
                    <a:lnTo>
                      <a:pt x="18" y="144"/>
                    </a:lnTo>
                    <a:lnTo>
                      <a:pt x="48" y="150"/>
                    </a:lnTo>
                    <a:lnTo>
                      <a:pt x="42" y="132"/>
                    </a:lnTo>
                    <a:lnTo>
                      <a:pt x="66" y="126"/>
                    </a:lnTo>
                    <a:lnTo>
                      <a:pt x="60" y="114"/>
                    </a:lnTo>
                    <a:lnTo>
                      <a:pt x="66" y="102"/>
                    </a:lnTo>
                    <a:lnTo>
                      <a:pt x="72" y="96"/>
                    </a:lnTo>
                    <a:lnTo>
                      <a:pt x="84" y="102"/>
                    </a:lnTo>
                    <a:lnTo>
                      <a:pt x="84" y="90"/>
                    </a:lnTo>
                    <a:lnTo>
                      <a:pt x="114" y="102"/>
                    </a:lnTo>
                    <a:lnTo>
                      <a:pt x="126" y="84"/>
                    </a:lnTo>
                    <a:lnTo>
                      <a:pt x="132" y="96"/>
                    </a:lnTo>
                    <a:lnTo>
                      <a:pt x="150" y="72"/>
                    </a:lnTo>
                    <a:lnTo>
                      <a:pt x="156" y="78"/>
                    </a:lnTo>
                    <a:lnTo>
                      <a:pt x="168" y="84"/>
                    </a:lnTo>
                    <a:lnTo>
                      <a:pt x="192" y="42"/>
                    </a:lnTo>
                    <a:lnTo>
                      <a:pt x="186" y="36"/>
                    </a:lnTo>
                    <a:lnTo>
                      <a:pt x="216" y="24"/>
                    </a:lnTo>
                    <a:lnTo>
                      <a:pt x="216" y="6"/>
                    </a:lnTo>
                    <a:lnTo>
                      <a:pt x="234" y="0"/>
                    </a:lnTo>
                    <a:lnTo>
                      <a:pt x="246" y="18"/>
                    </a:lnTo>
                    <a:lnTo>
                      <a:pt x="276" y="30"/>
                    </a:lnTo>
                    <a:lnTo>
                      <a:pt x="312" y="18"/>
                    </a:lnTo>
                    <a:lnTo>
                      <a:pt x="330" y="36"/>
                    </a:lnTo>
                    <a:lnTo>
                      <a:pt x="342" y="66"/>
                    </a:lnTo>
                    <a:lnTo>
                      <a:pt x="372" y="84"/>
                    </a:lnTo>
                    <a:lnTo>
                      <a:pt x="318" y="144"/>
                    </a:lnTo>
                    <a:lnTo>
                      <a:pt x="294" y="156"/>
                    </a:lnTo>
                    <a:lnTo>
                      <a:pt x="294" y="162"/>
                    </a:lnTo>
                  </a:path>
                </a:pathLst>
              </a:custGeom>
              <a:noFill/>
              <a:ln w="9525">
                <a:solidFill>
                  <a:srgbClr val="000000"/>
                </a:solidFill>
                <a:prstDash val="solid"/>
                <a:round/>
                <a:headEnd/>
                <a:tailEnd/>
              </a:ln>
            </p:spPr>
            <p:txBody>
              <a:bodyPr/>
              <a:lstStyle/>
              <a:p>
                <a:endParaRPr lang="en-US"/>
              </a:p>
            </p:txBody>
          </p:sp>
          <p:sp>
            <p:nvSpPr>
              <p:cNvPr id="233649" name="Freeform 1201"/>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close/>
                  </a:path>
                </a:pathLst>
              </a:custGeom>
              <a:solidFill>
                <a:srgbClr val="B22222"/>
              </a:solidFill>
              <a:ln w="9525">
                <a:solidFill>
                  <a:srgbClr val="B22222"/>
                </a:solidFill>
                <a:prstDash val="solid"/>
                <a:round/>
                <a:headEnd/>
                <a:tailEnd/>
              </a:ln>
            </p:spPr>
            <p:txBody>
              <a:bodyPr/>
              <a:lstStyle/>
              <a:p>
                <a:endParaRPr lang="en-US"/>
              </a:p>
            </p:txBody>
          </p:sp>
          <p:sp>
            <p:nvSpPr>
              <p:cNvPr id="233650" name="Freeform 1202"/>
              <p:cNvSpPr>
                <a:spLocks/>
              </p:cNvSpPr>
              <p:nvPr/>
            </p:nvSpPr>
            <p:spPr bwMode="auto">
              <a:xfrm>
                <a:off x="3009" y="2520"/>
                <a:ext cx="288" cy="246"/>
              </a:xfrm>
              <a:custGeom>
                <a:avLst/>
                <a:gdLst/>
                <a:ahLst/>
                <a:cxnLst>
                  <a:cxn ang="0">
                    <a:pos x="258" y="174"/>
                  </a:cxn>
                  <a:cxn ang="0">
                    <a:pos x="216" y="162"/>
                  </a:cxn>
                  <a:cxn ang="0">
                    <a:pos x="204" y="174"/>
                  </a:cxn>
                  <a:cxn ang="0">
                    <a:pos x="228" y="180"/>
                  </a:cxn>
                  <a:cxn ang="0">
                    <a:pos x="246" y="174"/>
                  </a:cxn>
                  <a:cxn ang="0">
                    <a:pos x="240" y="186"/>
                  </a:cxn>
                  <a:cxn ang="0">
                    <a:pos x="252" y="192"/>
                  </a:cxn>
                  <a:cxn ang="0">
                    <a:pos x="258" y="180"/>
                  </a:cxn>
                  <a:cxn ang="0">
                    <a:pos x="276" y="174"/>
                  </a:cxn>
                  <a:cxn ang="0">
                    <a:pos x="276" y="186"/>
                  </a:cxn>
                  <a:cxn ang="0">
                    <a:pos x="252" y="210"/>
                  </a:cxn>
                  <a:cxn ang="0">
                    <a:pos x="258" y="222"/>
                  </a:cxn>
                  <a:cxn ang="0">
                    <a:pos x="288" y="234"/>
                  </a:cxn>
                  <a:cxn ang="0">
                    <a:pos x="282" y="246"/>
                  </a:cxn>
                  <a:cxn ang="0">
                    <a:pos x="276" y="240"/>
                  </a:cxn>
                  <a:cxn ang="0">
                    <a:pos x="270" y="246"/>
                  </a:cxn>
                  <a:cxn ang="0">
                    <a:pos x="264" y="228"/>
                  </a:cxn>
                  <a:cxn ang="0">
                    <a:pos x="228" y="216"/>
                  </a:cxn>
                  <a:cxn ang="0">
                    <a:pos x="234" y="234"/>
                  </a:cxn>
                  <a:cxn ang="0">
                    <a:pos x="222" y="240"/>
                  </a:cxn>
                  <a:cxn ang="0">
                    <a:pos x="216" y="228"/>
                  </a:cxn>
                  <a:cxn ang="0">
                    <a:pos x="210" y="234"/>
                  </a:cxn>
                  <a:cxn ang="0">
                    <a:pos x="204" y="228"/>
                  </a:cxn>
                  <a:cxn ang="0">
                    <a:pos x="198" y="240"/>
                  </a:cxn>
                  <a:cxn ang="0">
                    <a:pos x="186" y="246"/>
                  </a:cxn>
                  <a:cxn ang="0">
                    <a:pos x="174" y="240"/>
                  </a:cxn>
                  <a:cxn ang="0">
                    <a:pos x="162" y="222"/>
                  </a:cxn>
                  <a:cxn ang="0">
                    <a:pos x="144" y="216"/>
                  </a:cxn>
                  <a:cxn ang="0">
                    <a:pos x="144" y="204"/>
                  </a:cxn>
                  <a:cxn ang="0">
                    <a:pos x="126" y="204"/>
                  </a:cxn>
                  <a:cxn ang="0">
                    <a:pos x="126" y="198"/>
                  </a:cxn>
                  <a:cxn ang="0">
                    <a:pos x="108" y="204"/>
                  </a:cxn>
                  <a:cxn ang="0">
                    <a:pos x="120" y="216"/>
                  </a:cxn>
                  <a:cxn ang="0">
                    <a:pos x="102" y="222"/>
                  </a:cxn>
                  <a:cxn ang="0">
                    <a:pos x="54" y="204"/>
                  </a:cxn>
                  <a:cxn ang="0">
                    <a:pos x="18" y="210"/>
                  </a:cxn>
                  <a:cxn ang="0">
                    <a:pos x="12" y="204"/>
                  </a:cxn>
                  <a:cxn ang="0">
                    <a:pos x="24" y="192"/>
                  </a:cxn>
                  <a:cxn ang="0">
                    <a:pos x="24" y="156"/>
                  </a:cxn>
                  <a:cxn ang="0">
                    <a:pos x="36" y="126"/>
                  </a:cxn>
                  <a:cxn ang="0">
                    <a:pos x="6" y="66"/>
                  </a:cxn>
                  <a:cxn ang="0">
                    <a:pos x="0" y="0"/>
                  </a:cxn>
                  <a:cxn ang="0">
                    <a:pos x="162" y="0"/>
                  </a:cxn>
                  <a:cxn ang="0">
                    <a:pos x="162" y="24"/>
                  </a:cxn>
                  <a:cxn ang="0">
                    <a:pos x="168" y="18"/>
                  </a:cxn>
                  <a:cxn ang="0">
                    <a:pos x="162" y="30"/>
                  </a:cxn>
                  <a:cxn ang="0">
                    <a:pos x="174" y="36"/>
                  </a:cxn>
                  <a:cxn ang="0">
                    <a:pos x="162" y="48"/>
                  </a:cxn>
                  <a:cxn ang="0">
                    <a:pos x="168" y="48"/>
                  </a:cxn>
                  <a:cxn ang="0">
                    <a:pos x="144" y="84"/>
                  </a:cxn>
                  <a:cxn ang="0">
                    <a:pos x="138" y="126"/>
                  </a:cxn>
                  <a:cxn ang="0">
                    <a:pos x="240" y="120"/>
                  </a:cxn>
                  <a:cxn ang="0">
                    <a:pos x="240" y="144"/>
                  </a:cxn>
                  <a:cxn ang="0">
                    <a:pos x="252" y="168"/>
                  </a:cxn>
                  <a:cxn ang="0">
                    <a:pos x="258" y="174"/>
                  </a:cxn>
                  <a:cxn ang="0">
                    <a:pos x="258" y="180"/>
                  </a:cxn>
                </a:cxnLst>
                <a:rect l="0" t="0" r="r" b="b"/>
                <a:pathLst>
                  <a:path w="288" h="246">
                    <a:moveTo>
                      <a:pt x="258" y="174"/>
                    </a:moveTo>
                    <a:lnTo>
                      <a:pt x="216" y="162"/>
                    </a:lnTo>
                    <a:lnTo>
                      <a:pt x="204" y="174"/>
                    </a:lnTo>
                    <a:lnTo>
                      <a:pt x="228" y="180"/>
                    </a:lnTo>
                    <a:lnTo>
                      <a:pt x="246" y="174"/>
                    </a:lnTo>
                    <a:lnTo>
                      <a:pt x="240" y="186"/>
                    </a:lnTo>
                    <a:lnTo>
                      <a:pt x="252" y="192"/>
                    </a:lnTo>
                    <a:lnTo>
                      <a:pt x="258" y="180"/>
                    </a:lnTo>
                    <a:lnTo>
                      <a:pt x="276" y="174"/>
                    </a:lnTo>
                    <a:lnTo>
                      <a:pt x="276" y="186"/>
                    </a:lnTo>
                    <a:lnTo>
                      <a:pt x="252" y="210"/>
                    </a:lnTo>
                    <a:lnTo>
                      <a:pt x="258" y="222"/>
                    </a:lnTo>
                    <a:lnTo>
                      <a:pt x="288" y="234"/>
                    </a:lnTo>
                    <a:lnTo>
                      <a:pt x="282" y="246"/>
                    </a:lnTo>
                    <a:lnTo>
                      <a:pt x="276" y="240"/>
                    </a:lnTo>
                    <a:lnTo>
                      <a:pt x="270" y="246"/>
                    </a:lnTo>
                    <a:lnTo>
                      <a:pt x="264" y="228"/>
                    </a:lnTo>
                    <a:lnTo>
                      <a:pt x="228" y="216"/>
                    </a:lnTo>
                    <a:lnTo>
                      <a:pt x="234" y="234"/>
                    </a:lnTo>
                    <a:lnTo>
                      <a:pt x="222" y="240"/>
                    </a:lnTo>
                    <a:lnTo>
                      <a:pt x="216" y="228"/>
                    </a:lnTo>
                    <a:lnTo>
                      <a:pt x="210" y="234"/>
                    </a:lnTo>
                    <a:lnTo>
                      <a:pt x="204" y="228"/>
                    </a:lnTo>
                    <a:lnTo>
                      <a:pt x="198" y="240"/>
                    </a:lnTo>
                    <a:lnTo>
                      <a:pt x="186" y="246"/>
                    </a:lnTo>
                    <a:lnTo>
                      <a:pt x="174" y="240"/>
                    </a:lnTo>
                    <a:lnTo>
                      <a:pt x="162" y="222"/>
                    </a:lnTo>
                    <a:lnTo>
                      <a:pt x="144" y="216"/>
                    </a:lnTo>
                    <a:lnTo>
                      <a:pt x="144" y="204"/>
                    </a:lnTo>
                    <a:lnTo>
                      <a:pt x="126" y="204"/>
                    </a:lnTo>
                    <a:lnTo>
                      <a:pt x="126" y="198"/>
                    </a:lnTo>
                    <a:lnTo>
                      <a:pt x="108" y="204"/>
                    </a:lnTo>
                    <a:lnTo>
                      <a:pt x="120" y="216"/>
                    </a:lnTo>
                    <a:lnTo>
                      <a:pt x="102" y="222"/>
                    </a:lnTo>
                    <a:lnTo>
                      <a:pt x="54" y="204"/>
                    </a:lnTo>
                    <a:lnTo>
                      <a:pt x="18" y="210"/>
                    </a:lnTo>
                    <a:lnTo>
                      <a:pt x="12" y="204"/>
                    </a:lnTo>
                    <a:lnTo>
                      <a:pt x="24" y="192"/>
                    </a:lnTo>
                    <a:lnTo>
                      <a:pt x="24" y="156"/>
                    </a:lnTo>
                    <a:lnTo>
                      <a:pt x="36" y="126"/>
                    </a:lnTo>
                    <a:lnTo>
                      <a:pt x="6" y="66"/>
                    </a:lnTo>
                    <a:lnTo>
                      <a:pt x="0" y="0"/>
                    </a:lnTo>
                    <a:lnTo>
                      <a:pt x="162" y="0"/>
                    </a:lnTo>
                    <a:lnTo>
                      <a:pt x="162" y="24"/>
                    </a:lnTo>
                    <a:lnTo>
                      <a:pt x="168" y="18"/>
                    </a:lnTo>
                    <a:lnTo>
                      <a:pt x="162" y="30"/>
                    </a:lnTo>
                    <a:lnTo>
                      <a:pt x="174" y="36"/>
                    </a:lnTo>
                    <a:lnTo>
                      <a:pt x="162" y="48"/>
                    </a:lnTo>
                    <a:lnTo>
                      <a:pt x="168" y="48"/>
                    </a:lnTo>
                    <a:lnTo>
                      <a:pt x="144" y="84"/>
                    </a:lnTo>
                    <a:lnTo>
                      <a:pt x="138" y="126"/>
                    </a:lnTo>
                    <a:lnTo>
                      <a:pt x="240" y="120"/>
                    </a:lnTo>
                    <a:lnTo>
                      <a:pt x="240" y="144"/>
                    </a:lnTo>
                    <a:lnTo>
                      <a:pt x="252" y="168"/>
                    </a:lnTo>
                    <a:lnTo>
                      <a:pt x="258" y="174"/>
                    </a:lnTo>
                    <a:lnTo>
                      <a:pt x="258" y="180"/>
                    </a:lnTo>
                  </a:path>
                </a:pathLst>
              </a:custGeom>
              <a:noFill/>
              <a:ln w="9525">
                <a:solidFill>
                  <a:srgbClr val="000000"/>
                </a:solidFill>
                <a:prstDash val="solid"/>
                <a:round/>
                <a:headEnd/>
                <a:tailEnd/>
              </a:ln>
            </p:spPr>
            <p:txBody>
              <a:bodyPr/>
              <a:lstStyle/>
              <a:p>
                <a:endParaRPr lang="en-US"/>
              </a:p>
            </p:txBody>
          </p:sp>
          <p:sp>
            <p:nvSpPr>
              <p:cNvPr id="233651" name="Freeform 1203"/>
              <p:cNvSpPr>
                <a:spLocks/>
              </p:cNvSpPr>
              <p:nvPr/>
            </p:nvSpPr>
            <p:spPr bwMode="auto">
              <a:xfrm>
                <a:off x="4023" y="1428"/>
                <a:ext cx="186" cy="294"/>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Lst>
                <a:rect l="0" t="0" r="r" b="b"/>
                <a:pathLst>
                  <a:path w="186" h="294">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close/>
                  </a:path>
                </a:pathLst>
              </a:custGeom>
              <a:solidFill>
                <a:srgbClr val="FF8C00"/>
              </a:solidFill>
              <a:ln w="9525">
                <a:solidFill>
                  <a:srgbClr val="FF8C00"/>
                </a:solidFill>
                <a:prstDash val="solid"/>
                <a:round/>
                <a:headEnd/>
                <a:tailEnd/>
              </a:ln>
            </p:spPr>
            <p:txBody>
              <a:bodyPr/>
              <a:lstStyle/>
              <a:p>
                <a:endParaRPr lang="en-US"/>
              </a:p>
            </p:txBody>
          </p:sp>
          <p:sp>
            <p:nvSpPr>
              <p:cNvPr id="233652" name="Freeform 1204"/>
              <p:cNvSpPr>
                <a:spLocks/>
              </p:cNvSpPr>
              <p:nvPr/>
            </p:nvSpPr>
            <p:spPr bwMode="auto">
              <a:xfrm>
                <a:off x="4023" y="1428"/>
                <a:ext cx="186" cy="300"/>
              </a:xfrm>
              <a:custGeom>
                <a:avLst/>
                <a:gdLst/>
                <a:ahLst/>
                <a:cxnLst>
                  <a:cxn ang="0">
                    <a:pos x="54" y="294"/>
                  </a:cxn>
                  <a:cxn ang="0">
                    <a:pos x="48" y="294"/>
                  </a:cxn>
                  <a:cxn ang="0">
                    <a:pos x="36" y="276"/>
                  </a:cxn>
                  <a:cxn ang="0">
                    <a:pos x="0" y="162"/>
                  </a:cxn>
                  <a:cxn ang="0">
                    <a:pos x="12" y="162"/>
                  </a:cxn>
                  <a:cxn ang="0">
                    <a:pos x="12" y="150"/>
                  </a:cxn>
                  <a:cxn ang="0">
                    <a:pos x="18" y="150"/>
                  </a:cxn>
                  <a:cxn ang="0">
                    <a:pos x="12" y="144"/>
                  </a:cxn>
                  <a:cxn ang="0">
                    <a:pos x="24" y="114"/>
                  </a:cxn>
                  <a:cxn ang="0">
                    <a:pos x="24" y="60"/>
                  </a:cxn>
                  <a:cxn ang="0">
                    <a:pos x="42" y="6"/>
                  </a:cxn>
                  <a:cxn ang="0">
                    <a:pos x="48" y="6"/>
                  </a:cxn>
                  <a:cxn ang="0">
                    <a:pos x="60" y="18"/>
                  </a:cxn>
                  <a:cxn ang="0">
                    <a:pos x="90" y="0"/>
                  </a:cxn>
                  <a:cxn ang="0">
                    <a:pos x="114" y="18"/>
                  </a:cxn>
                  <a:cxn ang="0">
                    <a:pos x="138" y="96"/>
                  </a:cxn>
                  <a:cxn ang="0">
                    <a:pos x="150" y="96"/>
                  </a:cxn>
                  <a:cxn ang="0">
                    <a:pos x="156" y="120"/>
                  </a:cxn>
                  <a:cxn ang="0">
                    <a:pos x="174" y="120"/>
                  </a:cxn>
                  <a:cxn ang="0">
                    <a:pos x="180" y="138"/>
                  </a:cxn>
                  <a:cxn ang="0">
                    <a:pos x="186" y="138"/>
                  </a:cxn>
                  <a:cxn ang="0">
                    <a:pos x="180" y="156"/>
                  </a:cxn>
                  <a:cxn ang="0">
                    <a:pos x="156" y="168"/>
                  </a:cxn>
                  <a:cxn ang="0">
                    <a:pos x="150" y="186"/>
                  </a:cxn>
                  <a:cxn ang="0">
                    <a:pos x="138" y="174"/>
                  </a:cxn>
                  <a:cxn ang="0">
                    <a:pos x="132" y="186"/>
                  </a:cxn>
                  <a:cxn ang="0">
                    <a:pos x="126" y="180"/>
                  </a:cxn>
                  <a:cxn ang="0">
                    <a:pos x="126" y="192"/>
                  </a:cxn>
                  <a:cxn ang="0">
                    <a:pos x="114" y="192"/>
                  </a:cxn>
                  <a:cxn ang="0">
                    <a:pos x="120" y="186"/>
                  </a:cxn>
                  <a:cxn ang="0">
                    <a:pos x="114" y="180"/>
                  </a:cxn>
                  <a:cxn ang="0">
                    <a:pos x="102" y="222"/>
                  </a:cxn>
                  <a:cxn ang="0">
                    <a:pos x="96" y="216"/>
                  </a:cxn>
                  <a:cxn ang="0">
                    <a:pos x="96" y="234"/>
                  </a:cxn>
                  <a:cxn ang="0">
                    <a:pos x="78" y="234"/>
                  </a:cxn>
                  <a:cxn ang="0">
                    <a:pos x="84" y="246"/>
                  </a:cxn>
                  <a:cxn ang="0">
                    <a:pos x="78" y="234"/>
                  </a:cxn>
                  <a:cxn ang="0">
                    <a:pos x="66" y="240"/>
                  </a:cxn>
                  <a:cxn ang="0">
                    <a:pos x="54" y="294"/>
                  </a:cxn>
                  <a:cxn ang="0">
                    <a:pos x="54" y="300"/>
                  </a:cxn>
                </a:cxnLst>
                <a:rect l="0" t="0" r="r" b="b"/>
                <a:pathLst>
                  <a:path w="186" h="300">
                    <a:moveTo>
                      <a:pt x="54" y="294"/>
                    </a:moveTo>
                    <a:lnTo>
                      <a:pt x="48" y="294"/>
                    </a:lnTo>
                    <a:lnTo>
                      <a:pt x="36" y="276"/>
                    </a:lnTo>
                    <a:lnTo>
                      <a:pt x="0" y="162"/>
                    </a:lnTo>
                    <a:lnTo>
                      <a:pt x="12" y="162"/>
                    </a:lnTo>
                    <a:lnTo>
                      <a:pt x="12" y="150"/>
                    </a:lnTo>
                    <a:lnTo>
                      <a:pt x="18" y="150"/>
                    </a:lnTo>
                    <a:lnTo>
                      <a:pt x="12" y="144"/>
                    </a:lnTo>
                    <a:lnTo>
                      <a:pt x="24" y="114"/>
                    </a:lnTo>
                    <a:lnTo>
                      <a:pt x="24" y="60"/>
                    </a:lnTo>
                    <a:lnTo>
                      <a:pt x="42" y="6"/>
                    </a:lnTo>
                    <a:lnTo>
                      <a:pt x="48" y="6"/>
                    </a:lnTo>
                    <a:lnTo>
                      <a:pt x="60" y="18"/>
                    </a:lnTo>
                    <a:lnTo>
                      <a:pt x="90" y="0"/>
                    </a:lnTo>
                    <a:lnTo>
                      <a:pt x="114" y="18"/>
                    </a:lnTo>
                    <a:lnTo>
                      <a:pt x="138" y="96"/>
                    </a:lnTo>
                    <a:lnTo>
                      <a:pt x="150" y="96"/>
                    </a:lnTo>
                    <a:lnTo>
                      <a:pt x="156" y="120"/>
                    </a:lnTo>
                    <a:lnTo>
                      <a:pt x="174" y="120"/>
                    </a:lnTo>
                    <a:lnTo>
                      <a:pt x="180" y="138"/>
                    </a:lnTo>
                    <a:lnTo>
                      <a:pt x="186" y="138"/>
                    </a:lnTo>
                    <a:lnTo>
                      <a:pt x="180" y="156"/>
                    </a:lnTo>
                    <a:lnTo>
                      <a:pt x="156" y="168"/>
                    </a:lnTo>
                    <a:lnTo>
                      <a:pt x="150" y="186"/>
                    </a:lnTo>
                    <a:lnTo>
                      <a:pt x="138" y="174"/>
                    </a:lnTo>
                    <a:lnTo>
                      <a:pt x="132" y="186"/>
                    </a:lnTo>
                    <a:lnTo>
                      <a:pt x="126" y="180"/>
                    </a:lnTo>
                    <a:lnTo>
                      <a:pt x="126" y="192"/>
                    </a:lnTo>
                    <a:lnTo>
                      <a:pt x="114" y="192"/>
                    </a:lnTo>
                    <a:lnTo>
                      <a:pt x="120" y="186"/>
                    </a:lnTo>
                    <a:lnTo>
                      <a:pt x="114" y="180"/>
                    </a:lnTo>
                    <a:lnTo>
                      <a:pt x="102" y="222"/>
                    </a:lnTo>
                    <a:lnTo>
                      <a:pt x="96" y="216"/>
                    </a:lnTo>
                    <a:lnTo>
                      <a:pt x="96" y="234"/>
                    </a:lnTo>
                    <a:lnTo>
                      <a:pt x="78" y="234"/>
                    </a:lnTo>
                    <a:lnTo>
                      <a:pt x="84" y="246"/>
                    </a:lnTo>
                    <a:lnTo>
                      <a:pt x="78" y="234"/>
                    </a:lnTo>
                    <a:lnTo>
                      <a:pt x="66" y="240"/>
                    </a:lnTo>
                    <a:lnTo>
                      <a:pt x="54" y="294"/>
                    </a:lnTo>
                    <a:lnTo>
                      <a:pt x="54" y="300"/>
                    </a:lnTo>
                  </a:path>
                </a:pathLst>
              </a:custGeom>
              <a:noFill/>
              <a:ln w="9525">
                <a:solidFill>
                  <a:srgbClr val="000000"/>
                </a:solidFill>
                <a:prstDash val="solid"/>
                <a:round/>
                <a:headEnd/>
                <a:tailEnd/>
              </a:ln>
            </p:spPr>
            <p:txBody>
              <a:bodyPr/>
              <a:lstStyle/>
              <a:p>
                <a:endParaRPr lang="en-US"/>
              </a:p>
            </p:txBody>
          </p:sp>
          <p:sp>
            <p:nvSpPr>
              <p:cNvPr id="233653" name="Freeform 1205"/>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close/>
                  </a:path>
                </a:pathLst>
              </a:custGeom>
              <a:solidFill>
                <a:srgbClr val="FF4500"/>
              </a:solidFill>
              <a:ln w="9525">
                <a:solidFill>
                  <a:srgbClr val="FF4500"/>
                </a:solidFill>
                <a:prstDash val="solid"/>
                <a:round/>
                <a:headEnd/>
                <a:tailEnd/>
              </a:ln>
            </p:spPr>
            <p:txBody>
              <a:bodyPr/>
              <a:lstStyle/>
              <a:p>
                <a:endParaRPr lang="en-US"/>
              </a:p>
            </p:txBody>
          </p:sp>
          <p:sp>
            <p:nvSpPr>
              <p:cNvPr id="233654" name="Freeform 1206"/>
              <p:cNvSpPr>
                <a:spLocks/>
              </p:cNvSpPr>
              <p:nvPr/>
            </p:nvSpPr>
            <p:spPr bwMode="auto">
              <a:xfrm>
                <a:off x="3711" y="1986"/>
                <a:ext cx="234" cy="114"/>
              </a:xfrm>
              <a:custGeom>
                <a:avLst/>
                <a:gdLst/>
                <a:ahLst/>
                <a:cxnLst>
                  <a:cxn ang="0">
                    <a:pos x="180" y="0"/>
                  </a:cxn>
                  <a:cxn ang="0">
                    <a:pos x="204" y="78"/>
                  </a:cxn>
                  <a:cxn ang="0">
                    <a:pos x="234" y="72"/>
                  </a:cxn>
                  <a:cxn ang="0">
                    <a:pos x="228" y="102"/>
                  </a:cxn>
                  <a:cxn ang="0">
                    <a:pos x="228" y="90"/>
                  </a:cxn>
                  <a:cxn ang="0">
                    <a:pos x="222" y="102"/>
                  </a:cxn>
                  <a:cxn ang="0">
                    <a:pos x="210" y="108"/>
                  </a:cxn>
                  <a:cxn ang="0">
                    <a:pos x="198" y="114"/>
                  </a:cxn>
                  <a:cxn ang="0">
                    <a:pos x="192" y="90"/>
                  </a:cxn>
                  <a:cxn ang="0">
                    <a:pos x="186" y="96"/>
                  </a:cxn>
                  <a:cxn ang="0">
                    <a:pos x="174" y="90"/>
                  </a:cxn>
                  <a:cxn ang="0">
                    <a:pos x="174" y="78"/>
                  </a:cxn>
                  <a:cxn ang="0">
                    <a:pos x="180" y="78"/>
                  </a:cxn>
                  <a:cxn ang="0">
                    <a:pos x="174" y="66"/>
                  </a:cxn>
                  <a:cxn ang="0">
                    <a:pos x="168" y="66"/>
                  </a:cxn>
                  <a:cxn ang="0">
                    <a:pos x="174" y="66"/>
                  </a:cxn>
                  <a:cxn ang="0">
                    <a:pos x="174" y="42"/>
                  </a:cxn>
                  <a:cxn ang="0">
                    <a:pos x="162" y="42"/>
                  </a:cxn>
                  <a:cxn ang="0">
                    <a:pos x="180" y="18"/>
                  </a:cxn>
                  <a:cxn ang="0">
                    <a:pos x="174" y="12"/>
                  </a:cxn>
                  <a:cxn ang="0">
                    <a:pos x="156" y="42"/>
                  </a:cxn>
                  <a:cxn ang="0">
                    <a:pos x="144" y="42"/>
                  </a:cxn>
                  <a:cxn ang="0">
                    <a:pos x="156" y="48"/>
                  </a:cxn>
                  <a:cxn ang="0">
                    <a:pos x="156" y="72"/>
                  </a:cxn>
                  <a:cxn ang="0">
                    <a:pos x="168" y="96"/>
                  </a:cxn>
                  <a:cxn ang="0">
                    <a:pos x="156" y="90"/>
                  </a:cxn>
                  <a:cxn ang="0">
                    <a:pos x="168" y="96"/>
                  </a:cxn>
                  <a:cxn ang="0">
                    <a:pos x="174" y="114"/>
                  </a:cxn>
                  <a:cxn ang="0">
                    <a:pos x="132" y="102"/>
                  </a:cxn>
                  <a:cxn ang="0">
                    <a:pos x="126" y="102"/>
                  </a:cxn>
                  <a:cxn ang="0">
                    <a:pos x="120" y="96"/>
                  </a:cxn>
                  <a:cxn ang="0">
                    <a:pos x="132" y="72"/>
                  </a:cxn>
                  <a:cxn ang="0">
                    <a:pos x="138" y="66"/>
                  </a:cxn>
                  <a:cxn ang="0">
                    <a:pos x="126" y="66"/>
                  </a:cxn>
                  <a:cxn ang="0">
                    <a:pos x="90" y="48"/>
                  </a:cxn>
                  <a:cxn ang="0">
                    <a:pos x="84" y="30"/>
                  </a:cxn>
                  <a:cxn ang="0">
                    <a:pos x="66" y="30"/>
                  </a:cxn>
                  <a:cxn ang="0">
                    <a:pos x="54" y="42"/>
                  </a:cxn>
                  <a:cxn ang="0">
                    <a:pos x="36" y="36"/>
                  </a:cxn>
                  <a:cxn ang="0">
                    <a:pos x="6" y="66"/>
                  </a:cxn>
                  <a:cxn ang="0">
                    <a:pos x="0" y="36"/>
                  </a:cxn>
                  <a:cxn ang="0">
                    <a:pos x="162" y="6"/>
                  </a:cxn>
                  <a:cxn ang="0">
                    <a:pos x="180" y="0"/>
                  </a:cxn>
                  <a:cxn ang="0">
                    <a:pos x="180" y="6"/>
                  </a:cxn>
                </a:cxnLst>
                <a:rect l="0" t="0" r="r" b="b"/>
                <a:pathLst>
                  <a:path w="234" h="114">
                    <a:moveTo>
                      <a:pt x="180" y="0"/>
                    </a:moveTo>
                    <a:lnTo>
                      <a:pt x="204" y="78"/>
                    </a:lnTo>
                    <a:lnTo>
                      <a:pt x="234" y="72"/>
                    </a:lnTo>
                    <a:lnTo>
                      <a:pt x="228" y="102"/>
                    </a:lnTo>
                    <a:lnTo>
                      <a:pt x="228" y="90"/>
                    </a:lnTo>
                    <a:lnTo>
                      <a:pt x="222" y="102"/>
                    </a:lnTo>
                    <a:lnTo>
                      <a:pt x="210" y="108"/>
                    </a:lnTo>
                    <a:lnTo>
                      <a:pt x="198" y="114"/>
                    </a:lnTo>
                    <a:lnTo>
                      <a:pt x="192" y="90"/>
                    </a:lnTo>
                    <a:lnTo>
                      <a:pt x="186" y="96"/>
                    </a:lnTo>
                    <a:lnTo>
                      <a:pt x="174" y="90"/>
                    </a:lnTo>
                    <a:lnTo>
                      <a:pt x="174" y="78"/>
                    </a:lnTo>
                    <a:lnTo>
                      <a:pt x="180" y="78"/>
                    </a:lnTo>
                    <a:lnTo>
                      <a:pt x="174" y="66"/>
                    </a:lnTo>
                    <a:lnTo>
                      <a:pt x="168" y="66"/>
                    </a:lnTo>
                    <a:lnTo>
                      <a:pt x="174" y="66"/>
                    </a:lnTo>
                    <a:lnTo>
                      <a:pt x="174" y="42"/>
                    </a:lnTo>
                    <a:lnTo>
                      <a:pt x="162" y="42"/>
                    </a:lnTo>
                    <a:lnTo>
                      <a:pt x="180" y="18"/>
                    </a:lnTo>
                    <a:lnTo>
                      <a:pt x="174" y="12"/>
                    </a:lnTo>
                    <a:lnTo>
                      <a:pt x="156" y="42"/>
                    </a:lnTo>
                    <a:lnTo>
                      <a:pt x="144" y="42"/>
                    </a:lnTo>
                    <a:lnTo>
                      <a:pt x="156" y="48"/>
                    </a:lnTo>
                    <a:lnTo>
                      <a:pt x="156" y="72"/>
                    </a:lnTo>
                    <a:lnTo>
                      <a:pt x="168" y="96"/>
                    </a:lnTo>
                    <a:lnTo>
                      <a:pt x="156" y="90"/>
                    </a:lnTo>
                    <a:lnTo>
                      <a:pt x="168" y="96"/>
                    </a:lnTo>
                    <a:lnTo>
                      <a:pt x="174" y="114"/>
                    </a:lnTo>
                    <a:lnTo>
                      <a:pt x="132" y="102"/>
                    </a:lnTo>
                    <a:lnTo>
                      <a:pt x="126" y="102"/>
                    </a:lnTo>
                    <a:lnTo>
                      <a:pt x="120" y="96"/>
                    </a:lnTo>
                    <a:lnTo>
                      <a:pt x="132" y="72"/>
                    </a:lnTo>
                    <a:lnTo>
                      <a:pt x="138" y="66"/>
                    </a:lnTo>
                    <a:lnTo>
                      <a:pt x="126" y="66"/>
                    </a:lnTo>
                    <a:lnTo>
                      <a:pt x="90" y="48"/>
                    </a:lnTo>
                    <a:lnTo>
                      <a:pt x="84" y="30"/>
                    </a:lnTo>
                    <a:lnTo>
                      <a:pt x="66" y="30"/>
                    </a:lnTo>
                    <a:lnTo>
                      <a:pt x="54" y="42"/>
                    </a:lnTo>
                    <a:lnTo>
                      <a:pt x="36" y="36"/>
                    </a:lnTo>
                    <a:lnTo>
                      <a:pt x="6" y="66"/>
                    </a:lnTo>
                    <a:lnTo>
                      <a:pt x="0" y="36"/>
                    </a:lnTo>
                    <a:lnTo>
                      <a:pt x="162" y="6"/>
                    </a:lnTo>
                    <a:lnTo>
                      <a:pt x="180" y="0"/>
                    </a:lnTo>
                    <a:lnTo>
                      <a:pt x="180" y="6"/>
                    </a:lnTo>
                  </a:path>
                </a:pathLst>
              </a:custGeom>
              <a:noFill/>
              <a:ln w="9525">
                <a:solidFill>
                  <a:srgbClr val="000000"/>
                </a:solidFill>
                <a:prstDash val="solid"/>
                <a:round/>
                <a:headEnd/>
                <a:tailEnd/>
              </a:ln>
            </p:spPr>
            <p:txBody>
              <a:bodyPr/>
              <a:lstStyle/>
              <a:p>
                <a:endParaRPr lang="en-US"/>
              </a:p>
            </p:txBody>
          </p:sp>
          <p:sp>
            <p:nvSpPr>
              <p:cNvPr id="233655" name="Freeform 1207"/>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close/>
                  </a:path>
                </a:pathLst>
              </a:custGeom>
              <a:solidFill>
                <a:srgbClr val="FF8C00"/>
              </a:solidFill>
              <a:ln w="9525">
                <a:solidFill>
                  <a:srgbClr val="FF8C00"/>
                </a:solidFill>
                <a:prstDash val="solid"/>
                <a:round/>
                <a:headEnd/>
                <a:tailEnd/>
              </a:ln>
            </p:spPr>
            <p:txBody>
              <a:bodyPr/>
              <a:lstStyle/>
              <a:p>
                <a:endParaRPr lang="en-US"/>
              </a:p>
            </p:txBody>
          </p:sp>
          <p:sp>
            <p:nvSpPr>
              <p:cNvPr id="233656" name="Freeform 1208"/>
              <p:cNvSpPr>
                <a:spLocks/>
              </p:cNvSpPr>
              <p:nvPr/>
            </p:nvSpPr>
            <p:spPr bwMode="auto">
              <a:xfrm>
                <a:off x="3963" y="1734"/>
                <a:ext cx="174" cy="90"/>
              </a:xfrm>
              <a:custGeom>
                <a:avLst/>
                <a:gdLst/>
                <a:ahLst/>
                <a:cxnLst>
                  <a:cxn ang="0">
                    <a:pos x="36" y="30"/>
                  </a:cxn>
                  <a:cxn ang="0">
                    <a:pos x="90" y="18"/>
                  </a:cxn>
                  <a:cxn ang="0">
                    <a:pos x="108" y="0"/>
                  </a:cxn>
                  <a:cxn ang="0">
                    <a:pos x="120" y="18"/>
                  </a:cxn>
                  <a:cxn ang="0">
                    <a:pos x="114" y="42"/>
                  </a:cxn>
                  <a:cxn ang="0">
                    <a:pos x="126" y="42"/>
                  </a:cxn>
                  <a:cxn ang="0">
                    <a:pos x="150" y="66"/>
                  </a:cxn>
                  <a:cxn ang="0">
                    <a:pos x="168" y="60"/>
                  </a:cxn>
                  <a:cxn ang="0">
                    <a:pos x="150" y="48"/>
                  </a:cxn>
                  <a:cxn ang="0">
                    <a:pos x="162" y="42"/>
                  </a:cxn>
                  <a:cxn ang="0">
                    <a:pos x="174" y="66"/>
                  </a:cxn>
                  <a:cxn ang="0">
                    <a:pos x="138" y="84"/>
                  </a:cxn>
                  <a:cxn ang="0">
                    <a:pos x="138" y="72"/>
                  </a:cxn>
                  <a:cxn ang="0">
                    <a:pos x="120" y="90"/>
                  </a:cxn>
                  <a:cxn ang="0">
                    <a:pos x="120" y="84"/>
                  </a:cxn>
                  <a:cxn ang="0">
                    <a:pos x="102" y="60"/>
                  </a:cxn>
                  <a:cxn ang="0">
                    <a:pos x="84" y="66"/>
                  </a:cxn>
                  <a:cxn ang="0">
                    <a:pos x="78" y="66"/>
                  </a:cxn>
                  <a:cxn ang="0">
                    <a:pos x="0" y="84"/>
                  </a:cxn>
                  <a:cxn ang="0">
                    <a:pos x="0" y="36"/>
                  </a:cxn>
                  <a:cxn ang="0">
                    <a:pos x="18" y="36"/>
                  </a:cxn>
                  <a:cxn ang="0">
                    <a:pos x="36" y="30"/>
                  </a:cxn>
                  <a:cxn ang="0">
                    <a:pos x="36" y="36"/>
                  </a:cxn>
                </a:cxnLst>
                <a:rect l="0" t="0" r="r" b="b"/>
                <a:pathLst>
                  <a:path w="174" h="90">
                    <a:moveTo>
                      <a:pt x="36" y="30"/>
                    </a:moveTo>
                    <a:lnTo>
                      <a:pt x="90" y="18"/>
                    </a:lnTo>
                    <a:lnTo>
                      <a:pt x="108" y="0"/>
                    </a:lnTo>
                    <a:lnTo>
                      <a:pt x="120" y="18"/>
                    </a:lnTo>
                    <a:lnTo>
                      <a:pt x="114" y="42"/>
                    </a:lnTo>
                    <a:lnTo>
                      <a:pt x="126" y="42"/>
                    </a:lnTo>
                    <a:lnTo>
                      <a:pt x="150" y="66"/>
                    </a:lnTo>
                    <a:lnTo>
                      <a:pt x="168" y="60"/>
                    </a:lnTo>
                    <a:lnTo>
                      <a:pt x="150" y="48"/>
                    </a:lnTo>
                    <a:lnTo>
                      <a:pt x="162" y="42"/>
                    </a:lnTo>
                    <a:lnTo>
                      <a:pt x="174" y="66"/>
                    </a:lnTo>
                    <a:lnTo>
                      <a:pt x="138" y="84"/>
                    </a:lnTo>
                    <a:lnTo>
                      <a:pt x="138" y="72"/>
                    </a:lnTo>
                    <a:lnTo>
                      <a:pt x="120" y="90"/>
                    </a:lnTo>
                    <a:lnTo>
                      <a:pt x="120" y="84"/>
                    </a:lnTo>
                    <a:lnTo>
                      <a:pt x="102" y="60"/>
                    </a:lnTo>
                    <a:lnTo>
                      <a:pt x="84" y="66"/>
                    </a:lnTo>
                    <a:lnTo>
                      <a:pt x="78" y="66"/>
                    </a:lnTo>
                    <a:lnTo>
                      <a:pt x="0" y="84"/>
                    </a:lnTo>
                    <a:lnTo>
                      <a:pt x="0" y="36"/>
                    </a:lnTo>
                    <a:lnTo>
                      <a:pt x="18" y="36"/>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33657" name="Freeform 1209"/>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Lst>
                <a:rect l="0" t="0" r="r" b="b"/>
                <a:pathLst>
                  <a:path w="198" h="264">
                    <a:moveTo>
                      <a:pt x="96" y="258"/>
                    </a:moveTo>
                    <a:lnTo>
                      <a:pt x="0" y="264"/>
                    </a:lnTo>
                    <a:lnTo>
                      <a:pt x="24" y="204"/>
                    </a:lnTo>
                    <a:lnTo>
                      <a:pt x="0" y="144"/>
                    </a:lnTo>
                    <a:lnTo>
                      <a:pt x="6" y="78"/>
                    </a:lnTo>
                    <a:lnTo>
                      <a:pt x="36" y="42"/>
                    </a:lnTo>
                    <a:lnTo>
                      <a:pt x="36" y="66"/>
                    </a:lnTo>
                    <a:lnTo>
                      <a:pt x="42" y="54"/>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close/>
                  </a:path>
                </a:pathLst>
              </a:custGeom>
              <a:solidFill>
                <a:srgbClr val="FF4500"/>
              </a:solidFill>
              <a:ln w="9525">
                <a:solidFill>
                  <a:srgbClr val="FF4500"/>
                </a:solidFill>
                <a:prstDash val="solid"/>
                <a:round/>
                <a:headEnd/>
                <a:tailEnd/>
              </a:ln>
            </p:spPr>
            <p:txBody>
              <a:bodyPr/>
              <a:lstStyle/>
              <a:p>
                <a:endParaRPr lang="en-US"/>
              </a:p>
            </p:txBody>
          </p:sp>
          <p:sp>
            <p:nvSpPr>
              <p:cNvPr id="233658" name="Freeform 1210"/>
              <p:cNvSpPr>
                <a:spLocks/>
              </p:cNvSpPr>
              <p:nvPr/>
            </p:nvSpPr>
            <p:spPr bwMode="auto">
              <a:xfrm>
                <a:off x="3345" y="1674"/>
                <a:ext cx="198" cy="264"/>
              </a:xfrm>
              <a:custGeom>
                <a:avLst/>
                <a:gdLst/>
                <a:ahLst/>
                <a:cxnLst>
                  <a:cxn ang="0">
                    <a:pos x="96" y="258"/>
                  </a:cxn>
                  <a:cxn ang="0">
                    <a:pos x="0" y="264"/>
                  </a:cxn>
                  <a:cxn ang="0">
                    <a:pos x="24" y="204"/>
                  </a:cxn>
                  <a:cxn ang="0">
                    <a:pos x="0" y="144"/>
                  </a:cxn>
                  <a:cxn ang="0">
                    <a:pos x="6" y="78"/>
                  </a:cxn>
                  <a:cxn ang="0">
                    <a:pos x="36" y="42"/>
                  </a:cxn>
                  <a:cxn ang="0">
                    <a:pos x="36" y="66"/>
                  </a:cxn>
                  <a:cxn ang="0">
                    <a:pos x="42" y="54"/>
                  </a:cxn>
                  <a:cxn ang="0">
                    <a:pos x="42" y="66"/>
                  </a:cxn>
                  <a:cxn ang="0">
                    <a:pos x="42" y="36"/>
                  </a:cxn>
                  <a:cxn ang="0">
                    <a:pos x="60" y="24"/>
                  </a:cxn>
                  <a:cxn ang="0">
                    <a:pos x="54" y="12"/>
                  </a:cxn>
                  <a:cxn ang="0">
                    <a:pos x="66" y="0"/>
                  </a:cxn>
                  <a:cxn ang="0">
                    <a:pos x="126" y="18"/>
                  </a:cxn>
                  <a:cxn ang="0">
                    <a:pos x="138" y="36"/>
                  </a:cxn>
                  <a:cxn ang="0">
                    <a:pos x="132" y="42"/>
                  </a:cxn>
                  <a:cxn ang="0">
                    <a:pos x="144" y="60"/>
                  </a:cxn>
                  <a:cxn ang="0">
                    <a:pos x="144" y="84"/>
                  </a:cxn>
                  <a:cxn ang="0">
                    <a:pos x="120" y="108"/>
                  </a:cxn>
                  <a:cxn ang="0">
                    <a:pos x="120" y="126"/>
                  </a:cxn>
                  <a:cxn ang="0">
                    <a:pos x="132" y="132"/>
                  </a:cxn>
                  <a:cxn ang="0">
                    <a:pos x="162" y="96"/>
                  </a:cxn>
                  <a:cxn ang="0">
                    <a:pos x="180" y="114"/>
                  </a:cxn>
                  <a:cxn ang="0">
                    <a:pos x="198" y="162"/>
                  </a:cxn>
                  <a:cxn ang="0">
                    <a:pos x="192" y="186"/>
                  </a:cxn>
                  <a:cxn ang="0">
                    <a:pos x="192" y="192"/>
                  </a:cxn>
                  <a:cxn ang="0">
                    <a:pos x="186" y="186"/>
                  </a:cxn>
                  <a:cxn ang="0">
                    <a:pos x="180" y="186"/>
                  </a:cxn>
                  <a:cxn ang="0">
                    <a:pos x="156" y="246"/>
                  </a:cxn>
                  <a:cxn ang="0">
                    <a:pos x="114" y="258"/>
                  </a:cxn>
                  <a:cxn ang="0">
                    <a:pos x="96" y="258"/>
                  </a:cxn>
                  <a:cxn ang="0">
                    <a:pos x="96" y="264"/>
                  </a:cxn>
                </a:cxnLst>
                <a:rect l="0" t="0" r="r" b="b"/>
                <a:pathLst>
                  <a:path w="198" h="264">
                    <a:moveTo>
                      <a:pt x="96" y="258"/>
                    </a:moveTo>
                    <a:lnTo>
                      <a:pt x="0" y="264"/>
                    </a:lnTo>
                    <a:lnTo>
                      <a:pt x="24" y="204"/>
                    </a:lnTo>
                    <a:lnTo>
                      <a:pt x="0" y="144"/>
                    </a:lnTo>
                    <a:lnTo>
                      <a:pt x="6" y="78"/>
                    </a:lnTo>
                    <a:lnTo>
                      <a:pt x="36" y="42"/>
                    </a:lnTo>
                    <a:lnTo>
                      <a:pt x="36" y="66"/>
                    </a:lnTo>
                    <a:lnTo>
                      <a:pt x="42" y="54"/>
                    </a:lnTo>
                    <a:lnTo>
                      <a:pt x="42" y="66"/>
                    </a:lnTo>
                    <a:lnTo>
                      <a:pt x="42" y="36"/>
                    </a:lnTo>
                    <a:lnTo>
                      <a:pt x="60" y="24"/>
                    </a:lnTo>
                    <a:lnTo>
                      <a:pt x="54" y="12"/>
                    </a:lnTo>
                    <a:lnTo>
                      <a:pt x="66" y="0"/>
                    </a:lnTo>
                    <a:lnTo>
                      <a:pt x="126" y="18"/>
                    </a:lnTo>
                    <a:lnTo>
                      <a:pt x="138" y="36"/>
                    </a:lnTo>
                    <a:lnTo>
                      <a:pt x="132" y="42"/>
                    </a:lnTo>
                    <a:lnTo>
                      <a:pt x="144" y="60"/>
                    </a:lnTo>
                    <a:lnTo>
                      <a:pt x="144" y="84"/>
                    </a:lnTo>
                    <a:lnTo>
                      <a:pt x="120" y="108"/>
                    </a:lnTo>
                    <a:lnTo>
                      <a:pt x="120" y="126"/>
                    </a:lnTo>
                    <a:lnTo>
                      <a:pt x="132" y="132"/>
                    </a:lnTo>
                    <a:lnTo>
                      <a:pt x="162" y="96"/>
                    </a:lnTo>
                    <a:lnTo>
                      <a:pt x="180" y="114"/>
                    </a:lnTo>
                    <a:lnTo>
                      <a:pt x="198" y="162"/>
                    </a:lnTo>
                    <a:lnTo>
                      <a:pt x="192" y="186"/>
                    </a:lnTo>
                    <a:lnTo>
                      <a:pt x="192" y="192"/>
                    </a:lnTo>
                    <a:lnTo>
                      <a:pt x="186" y="186"/>
                    </a:lnTo>
                    <a:lnTo>
                      <a:pt x="180" y="186"/>
                    </a:lnTo>
                    <a:lnTo>
                      <a:pt x="156" y="246"/>
                    </a:lnTo>
                    <a:lnTo>
                      <a:pt x="114" y="258"/>
                    </a:lnTo>
                    <a:lnTo>
                      <a:pt x="96" y="258"/>
                    </a:lnTo>
                    <a:lnTo>
                      <a:pt x="96" y="264"/>
                    </a:lnTo>
                  </a:path>
                </a:pathLst>
              </a:custGeom>
              <a:noFill/>
              <a:ln w="9525">
                <a:solidFill>
                  <a:srgbClr val="000000"/>
                </a:solidFill>
                <a:prstDash val="solid"/>
                <a:round/>
                <a:headEnd/>
                <a:tailEnd/>
              </a:ln>
            </p:spPr>
            <p:txBody>
              <a:bodyPr/>
              <a:lstStyle/>
              <a:p>
                <a:endParaRPr lang="en-US"/>
              </a:p>
            </p:txBody>
          </p:sp>
          <p:sp>
            <p:nvSpPr>
              <p:cNvPr id="233659" name="Freeform 1211"/>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close/>
                  </a:path>
                </a:pathLst>
              </a:custGeom>
              <a:solidFill>
                <a:srgbClr val="FF4500"/>
              </a:solidFill>
              <a:ln w="9525">
                <a:solidFill>
                  <a:srgbClr val="FF4500"/>
                </a:solidFill>
                <a:prstDash val="solid"/>
                <a:round/>
                <a:headEnd/>
                <a:tailEnd/>
              </a:ln>
            </p:spPr>
            <p:txBody>
              <a:bodyPr/>
              <a:lstStyle/>
              <a:p>
                <a:endParaRPr lang="en-US"/>
              </a:p>
            </p:txBody>
          </p:sp>
          <p:sp>
            <p:nvSpPr>
              <p:cNvPr id="233660" name="Freeform 1212"/>
              <p:cNvSpPr>
                <a:spLocks/>
              </p:cNvSpPr>
              <p:nvPr/>
            </p:nvSpPr>
            <p:spPr bwMode="auto">
              <a:xfrm>
                <a:off x="3159" y="1584"/>
                <a:ext cx="288" cy="144"/>
              </a:xfrm>
              <a:custGeom>
                <a:avLst/>
                <a:gdLst/>
                <a:ahLst/>
                <a:cxnLst>
                  <a:cxn ang="0">
                    <a:pos x="288" y="72"/>
                  </a:cxn>
                  <a:cxn ang="0">
                    <a:pos x="258" y="72"/>
                  </a:cxn>
                  <a:cxn ang="0">
                    <a:pos x="252" y="84"/>
                  </a:cxn>
                  <a:cxn ang="0">
                    <a:pos x="216" y="72"/>
                  </a:cxn>
                  <a:cxn ang="0">
                    <a:pos x="186" y="90"/>
                  </a:cxn>
                  <a:cxn ang="0">
                    <a:pos x="174" y="108"/>
                  </a:cxn>
                  <a:cxn ang="0">
                    <a:pos x="174" y="90"/>
                  </a:cxn>
                  <a:cxn ang="0">
                    <a:pos x="156" y="108"/>
                  </a:cxn>
                  <a:cxn ang="0">
                    <a:pos x="156" y="90"/>
                  </a:cxn>
                  <a:cxn ang="0">
                    <a:pos x="132" y="144"/>
                  </a:cxn>
                  <a:cxn ang="0">
                    <a:pos x="120" y="144"/>
                  </a:cxn>
                  <a:cxn ang="0">
                    <a:pos x="126" y="132"/>
                  </a:cxn>
                  <a:cxn ang="0">
                    <a:pos x="114" y="132"/>
                  </a:cxn>
                  <a:cxn ang="0">
                    <a:pos x="120" y="108"/>
                  </a:cxn>
                  <a:cxn ang="0">
                    <a:pos x="102" y="96"/>
                  </a:cxn>
                  <a:cxn ang="0">
                    <a:pos x="12" y="78"/>
                  </a:cxn>
                  <a:cxn ang="0">
                    <a:pos x="0" y="66"/>
                  </a:cxn>
                  <a:cxn ang="0">
                    <a:pos x="108" y="0"/>
                  </a:cxn>
                  <a:cxn ang="0">
                    <a:pos x="114" y="0"/>
                  </a:cxn>
                  <a:cxn ang="0">
                    <a:pos x="84" y="30"/>
                  </a:cxn>
                  <a:cxn ang="0">
                    <a:pos x="84" y="42"/>
                  </a:cxn>
                  <a:cxn ang="0">
                    <a:pos x="96" y="30"/>
                  </a:cxn>
                  <a:cxn ang="0">
                    <a:pos x="90" y="42"/>
                  </a:cxn>
                  <a:cxn ang="0">
                    <a:pos x="108" y="36"/>
                  </a:cxn>
                  <a:cxn ang="0">
                    <a:pos x="132" y="54"/>
                  </a:cxn>
                  <a:cxn ang="0">
                    <a:pos x="162" y="60"/>
                  </a:cxn>
                  <a:cxn ang="0">
                    <a:pos x="186" y="42"/>
                  </a:cxn>
                  <a:cxn ang="0">
                    <a:pos x="234" y="30"/>
                  </a:cxn>
                  <a:cxn ang="0">
                    <a:pos x="240" y="48"/>
                  </a:cxn>
                  <a:cxn ang="0">
                    <a:pos x="270" y="48"/>
                  </a:cxn>
                  <a:cxn ang="0">
                    <a:pos x="270" y="60"/>
                  </a:cxn>
                  <a:cxn ang="0">
                    <a:pos x="288" y="72"/>
                  </a:cxn>
                  <a:cxn ang="0">
                    <a:pos x="288" y="78"/>
                  </a:cxn>
                </a:cxnLst>
                <a:rect l="0" t="0" r="r" b="b"/>
                <a:pathLst>
                  <a:path w="288" h="144">
                    <a:moveTo>
                      <a:pt x="288" y="72"/>
                    </a:moveTo>
                    <a:lnTo>
                      <a:pt x="258" y="72"/>
                    </a:lnTo>
                    <a:lnTo>
                      <a:pt x="252" y="84"/>
                    </a:lnTo>
                    <a:lnTo>
                      <a:pt x="216" y="72"/>
                    </a:lnTo>
                    <a:lnTo>
                      <a:pt x="186" y="90"/>
                    </a:lnTo>
                    <a:lnTo>
                      <a:pt x="174" y="108"/>
                    </a:lnTo>
                    <a:lnTo>
                      <a:pt x="174" y="90"/>
                    </a:lnTo>
                    <a:lnTo>
                      <a:pt x="156" y="108"/>
                    </a:lnTo>
                    <a:lnTo>
                      <a:pt x="156" y="90"/>
                    </a:lnTo>
                    <a:lnTo>
                      <a:pt x="132" y="144"/>
                    </a:lnTo>
                    <a:lnTo>
                      <a:pt x="120" y="144"/>
                    </a:lnTo>
                    <a:lnTo>
                      <a:pt x="126" y="132"/>
                    </a:lnTo>
                    <a:lnTo>
                      <a:pt x="114" y="132"/>
                    </a:lnTo>
                    <a:lnTo>
                      <a:pt x="120" y="108"/>
                    </a:lnTo>
                    <a:lnTo>
                      <a:pt x="102" y="96"/>
                    </a:lnTo>
                    <a:lnTo>
                      <a:pt x="12" y="78"/>
                    </a:lnTo>
                    <a:lnTo>
                      <a:pt x="0" y="66"/>
                    </a:lnTo>
                    <a:lnTo>
                      <a:pt x="108" y="0"/>
                    </a:lnTo>
                    <a:lnTo>
                      <a:pt x="114" y="0"/>
                    </a:lnTo>
                    <a:lnTo>
                      <a:pt x="84" y="30"/>
                    </a:lnTo>
                    <a:lnTo>
                      <a:pt x="84" y="42"/>
                    </a:lnTo>
                    <a:lnTo>
                      <a:pt x="96" y="30"/>
                    </a:lnTo>
                    <a:lnTo>
                      <a:pt x="90" y="42"/>
                    </a:lnTo>
                    <a:lnTo>
                      <a:pt x="108" y="36"/>
                    </a:lnTo>
                    <a:lnTo>
                      <a:pt x="132" y="54"/>
                    </a:lnTo>
                    <a:lnTo>
                      <a:pt x="162" y="60"/>
                    </a:lnTo>
                    <a:lnTo>
                      <a:pt x="186" y="42"/>
                    </a:lnTo>
                    <a:lnTo>
                      <a:pt x="234" y="30"/>
                    </a:lnTo>
                    <a:lnTo>
                      <a:pt x="240" y="48"/>
                    </a:lnTo>
                    <a:lnTo>
                      <a:pt x="270" y="48"/>
                    </a:lnTo>
                    <a:lnTo>
                      <a:pt x="270" y="60"/>
                    </a:lnTo>
                    <a:lnTo>
                      <a:pt x="288" y="72"/>
                    </a:lnTo>
                    <a:lnTo>
                      <a:pt x="288" y="78"/>
                    </a:lnTo>
                  </a:path>
                </a:pathLst>
              </a:custGeom>
              <a:noFill/>
              <a:ln w="9525">
                <a:solidFill>
                  <a:srgbClr val="000000"/>
                </a:solidFill>
                <a:prstDash val="solid"/>
                <a:round/>
                <a:headEnd/>
                <a:tailEnd/>
              </a:ln>
            </p:spPr>
            <p:txBody>
              <a:bodyPr/>
              <a:lstStyle/>
              <a:p>
                <a:endParaRPr lang="en-US"/>
              </a:p>
            </p:txBody>
          </p:sp>
          <p:sp>
            <p:nvSpPr>
              <p:cNvPr id="233661" name="Freeform 1213"/>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close/>
                  </a:path>
                </a:pathLst>
              </a:custGeom>
              <a:solidFill>
                <a:srgbClr val="FFAA00"/>
              </a:solidFill>
              <a:ln w="9525">
                <a:solidFill>
                  <a:srgbClr val="FFAA00"/>
                </a:solidFill>
                <a:prstDash val="solid"/>
                <a:round/>
                <a:headEnd/>
                <a:tailEnd/>
              </a:ln>
            </p:spPr>
            <p:txBody>
              <a:bodyPr/>
              <a:lstStyle/>
              <a:p>
                <a:endParaRPr lang="en-US"/>
              </a:p>
            </p:txBody>
          </p:sp>
          <p:sp>
            <p:nvSpPr>
              <p:cNvPr id="233662" name="Freeform 1214"/>
              <p:cNvSpPr>
                <a:spLocks/>
              </p:cNvSpPr>
              <p:nvPr/>
            </p:nvSpPr>
            <p:spPr bwMode="auto">
              <a:xfrm>
                <a:off x="2859" y="1476"/>
                <a:ext cx="330" cy="372"/>
              </a:xfrm>
              <a:custGeom>
                <a:avLst/>
                <a:gdLst/>
                <a:ahLst/>
                <a:cxnLst>
                  <a:cxn ang="0">
                    <a:pos x="270" y="366"/>
                  </a:cxn>
                  <a:cxn ang="0">
                    <a:pos x="30" y="372"/>
                  </a:cxn>
                  <a:cxn ang="0">
                    <a:pos x="30" y="258"/>
                  </a:cxn>
                  <a:cxn ang="0">
                    <a:pos x="12" y="234"/>
                  </a:cxn>
                  <a:cxn ang="0">
                    <a:pos x="24" y="216"/>
                  </a:cxn>
                  <a:cxn ang="0">
                    <a:pos x="0" y="24"/>
                  </a:cxn>
                  <a:cxn ang="0">
                    <a:pos x="84" y="24"/>
                  </a:cxn>
                  <a:cxn ang="0">
                    <a:pos x="84" y="0"/>
                  </a:cxn>
                  <a:cxn ang="0">
                    <a:pos x="96" y="0"/>
                  </a:cxn>
                  <a:cxn ang="0">
                    <a:pos x="108" y="36"/>
                  </a:cxn>
                  <a:cxn ang="0">
                    <a:pos x="144" y="48"/>
                  </a:cxn>
                  <a:cxn ang="0">
                    <a:pos x="144" y="54"/>
                  </a:cxn>
                  <a:cxn ang="0">
                    <a:pos x="180" y="48"/>
                  </a:cxn>
                  <a:cxn ang="0">
                    <a:pos x="198" y="48"/>
                  </a:cxn>
                  <a:cxn ang="0">
                    <a:pos x="192" y="54"/>
                  </a:cxn>
                  <a:cxn ang="0">
                    <a:pos x="198" y="54"/>
                  </a:cxn>
                  <a:cxn ang="0">
                    <a:pos x="204" y="72"/>
                  </a:cxn>
                  <a:cxn ang="0">
                    <a:pos x="222" y="60"/>
                  </a:cxn>
                  <a:cxn ang="0">
                    <a:pos x="240" y="78"/>
                  </a:cxn>
                  <a:cxn ang="0">
                    <a:pos x="270" y="66"/>
                  </a:cxn>
                  <a:cxn ang="0">
                    <a:pos x="276" y="72"/>
                  </a:cxn>
                  <a:cxn ang="0">
                    <a:pos x="330" y="78"/>
                  </a:cxn>
                  <a:cxn ang="0">
                    <a:pos x="276" y="108"/>
                  </a:cxn>
                  <a:cxn ang="0">
                    <a:pos x="222" y="162"/>
                  </a:cxn>
                  <a:cxn ang="0">
                    <a:pos x="216" y="168"/>
                  </a:cxn>
                  <a:cxn ang="0">
                    <a:pos x="216" y="204"/>
                  </a:cxn>
                  <a:cxn ang="0">
                    <a:pos x="198" y="216"/>
                  </a:cxn>
                  <a:cxn ang="0">
                    <a:pos x="186" y="234"/>
                  </a:cxn>
                  <a:cxn ang="0">
                    <a:pos x="198" y="246"/>
                  </a:cxn>
                  <a:cxn ang="0">
                    <a:pos x="198" y="288"/>
                  </a:cxn>
                  <a:cxn ang="0">
                    <a:pos x="264" y="336"/>
                  </a:cxn>
                  <a:cxn ang="0">
                    <a:pos x="270" y="366"/>
                  </a:cxn>
                  <a:cxn ang="0">
                    <a:pos x="270" y="372"/>
                  </a:cxn>
                </a:cxnLst>
                <a:rect l="0" t="0" r="r" b="b"/>
                <a:pathLst>
                  <a:path w="330" h="372">
                    <a:moveTo>
                      <a:pt x="270" y="366"/>
                    </a:moveTo>
                    <a:lnTo>
                      <a:pt x="30" y="372"/>
                    </a:lnTo>
                    <a:lnTo>
                      <a:pt x="30" y="258"/>
                    </a:lnTo>
                    <a:lnTo>
                      <a:pt x="12" y="234"/>
                    </a:lnTo>
                    <a:lnTo>
                      <a:pt x="24" y="216"/>
                    </a:lnTo>
                    <a:lnTo>
                      <a:pt x="0" y="24"/>
                    </a:lnTo>
                    <a:lnTo>
                      <a:pt x="84" y="24"/>
                    </a:lnTo>
                    <a:lnTo>
                      <a:pt x="84" y="0"/>
                    </a:lnTo>
                    <a:lnTo>
                      <a:pt x="96" y="0"/>
                    </a:lnTo>
                    <a:lnTo>
                      <a:pt x="108" y="36"/>
                    </a:lnTo>
                    <a:lnTo>
                      <a:pt x="144" y="48"/>
                    </a:lnTo>
                    <a:lnTo>
                      <a:pt x="144" y="54"/>
                    </a:lnTo>
                    <a:lnTo>
                      <a:pt x="180" y="48"/>
                    </a:lnTo>
                    <a:lnTo>
                      <a:pt x="198" y="48"/>
                    </a:lnTo>
                    <a:lnTo>
                      <a:pt x="192" y="54"/>
                    </a:lnTo>
                    <a:lnTo>
                      <a:pt x="198" y="54"/>
                    </a:lnTo>
                    <a:lnTo>
                      <a:pt x="204" y="72"/>
                    </a:lnTo>
                    <a:lnTo>
                      <a:pt x="222" y="60"/>
                    </a:lnTo>
                    <a:lnTo>
                      <a:pt x="240" y="78"/>
                    </a:lnTo>
                    <a:lnTo>
                      <a:pt x="270" y="66"/>
                    </a:lnTo>
                    <a:lnTo>
                      <a:pt x="276" y="72"/>
                    </a:lnTo>
                    <a:lnTo>
                      <a:pt x="330" y="78"/>
                    </a:lnTo>
                    <a:lnTo>
                      <a:pt x="276" y="108"/>
                    </a:lnTo>
                    <a:lnTo>
                      <a:pt x="222" y="162"/>
                    </a:lnTo>
                    <a:lnTo>
                      <a:pt x="216" y="168"/>
                    </a:lnTo>
                    <a:lnTo>
                      <a:pt x="216" y="204"/>
                    </a:lnTo>
                    <a:lnTo>
                      <a:pt x="198" y="216"/>
                    </a:lnTo>
                    <a:lnTo>
                      <a:pt x="186" y="234"/>
                    </a:lnTo>
                    <a:lnTo>
                      <a:pt x="198" y="246"/>
                    </a:lnTo>
                    <a:lnTo>
                      <a:pt x="198" y="288"/>
                    </a:lnTo>
                    <a:lnTo>
                      <a:pt x="264" y="336"/>
                    </a:lnTo>
                    <a:lnTo>
                      <a:pt x="270" y="366"/>
                    </a:lnTo>
                    <a:lnTo>
                      <a:pt x="270" y="372"/>
                    </a:lnTo>
                  </a:path>
                </a:pathLst>
              </a:custGeom>
              <a:noFill/>
              <a:ln w="9525">
                <a:solidFill>
                  <a:srgbClr val="000000"/>
                </a:solidFill>
                <a:prstDash val="solid"/>
                <a:round/>
                <a:headEnd/>
                <a:tailEnd/>
              </a:ln>
            </p:spPr>
            <p:txBody>
              <a:bodyPr/>
              <a:lstStyle/>
              <a:p>
                <a:endParaRPr lang="en-US"/>
              </a:p>
            </p:txBody>
          </p:sp>
          <p:sp>
            <p:nvSpPr>
              <p:cNvPr id="233663" name="Freeform 1215"/>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close/>
                  </a:path>
                </a:pathLst>
              </a:custGeom>
              <a:solidFill>
                <a:srgbClr val="B22222"/>
              </a:solidFill>
              <a:ln w="9525">
                <a:solidFill>
                  <a:srgbClr val="B22222"/>
                </a:solidFill>
                <a:prstDash val="solid"/>
                <a:round/>
                <a:headEnd/>
                <a:tailEnd/>
              </a:ln>
            </p:spPr>
            <p:txBody>
              <a:bodyPr/>
              <a:lstStyle/>
              <a:p>
                <a:endParaRPr lang="en-US"/>
              </a:p>
            </p:txBody>
          </p:sp>
          <p:sp>
            <p:nvSpPr>
              <p:cNvPr id="233664" name="Freeform 1216"/>
              <p:cNvSpPr>
                <a:spLocks/>
              </p:cNvSpPr>
              <p:nvPr/>
            </p:nvSpPr>
            <p:spPr bwMode="auto">
              <a:xfrm>
                <a:off x="3147" y="2376"/>
                <a:ext cx="180" cy="318"/>
              </a:xfrm>
              <a:custGeom>
                <a:avLst/>
                <a:gdLst/>
                <a:ahLst/>
                <a:cxnLst>
                  <a:cxn ang="0">
                    <a:pos x="180" y="294"/>
                  </a:cxn>
                  <a:cxn ang="0">
                    <a:pos x="126" y="300"/>
                  </a:cxn>
                  <a:cxn ang="0">
                    <a:pos x="120" y="318"/>
                  </a:cxn>
                  <a:cxn ang="0">
                    <a:pos x="114" y="312"/>
                  </a:cxn>
                  <a:cxn ang="0">
                    <a:pos x="102" y="288"/>
                  </a:cxn>
                  <a:cxn ang="0">
                    <a:pos x="102" y="264"/>
                  </a:cxn>
                  <a:cxn ang="0">
                    <a:pos x="0" y="270"/>
                  </a:cxn>
                  <a:cxn ang="0">
                    <a:pos x="6" y="228"/>
                  </a:cxn>
                  <a:cxn ang="0">
                    <a:pos x="30" y="192"/>
                  </a:cxn>
                  <a:cxn ang="0">
                    <a:pos x="24" y="192"/>
                  </a:cxn>
                  <a:cxn ang="0">
                    <a:pos x="36" y="180"/>
                  </a:cxn>
                  <a:cxn ang="0">
                    <a:pos x="24" y="174"/>
                  </a:cxn>
                  <a:cxn ang="0">
                    <a:pos x="30" y="162"/>
                  </a:cxn>
                  <a:cxn ang="0">
                    <a:pos x="24" y="168"/>
                  </a:cxn>
                  <a:cxn ang="0">
                    <a:pos x="24" y="144"/>
                  </a:cxn>
                  <a:cxn ang="0">
                    <a:pos x="18" y="144"/>
                  </a:cxn>
                  <a:cxn ang="0">
                    <a:pos x="18" y="138"/>
                  </a:cxn>
                  <a:cxn ang="0">
                    <a:pos x="24" y="126"/>
                  </a:cxn>
                  <a:cxn ang="0">
                    <a:pos x="18" y="120"/>
                  </a:cxn>
                  <a:cxn ang="0">
                    <a:pos x="24" y="114"/>
                  </a:cxn>
                  <a:cxn ang="0">
                    <a:pos x="12" y="114"/>
                  </a:cxn>
                  <a:cxn ang="0">
                    <a:pos x="12" y="96"/>
                  </a:cxn>
                  <a:cxn ang="0">
                    <a:pos x="24" y="96"/>
                  </a:cxn>
                  <a:cxn ang="0">
                    <a:pos x="18" y="78"/>
                  </a:cxn>
                  <a:cxn ang="0">
                    <a:pos x="48" y="48"/>
                  </a:cxn>
                  <a:cxn ang="0">
                    <a:pos x="48" y="24"/>
                  </a:cxn>
                  <a:cxn ang="0">
                    <a:pos x="60" y="12"/>
                  </a:cxn>
                  <a:cxn ang="0">
                    <a:pos x="168" y="0"/>
                  </a:cxn>
                  <a:cxn ang="0">
                    <a:pos x="168" y="204"/>
                  </a:cxn>
                  <a:cxn ang="0">
                    <a:pos x="180" y="276"/>
                  </a:cxn>
                  <a:cxn ang="0">
                    <a:pos x="180" y="294"/>
                  </a:cxn>
                  <a:cxn ang="0">
                    <a:pos x="180" y="300"/>
                  </a:cxn>
                </a:cxnLst>
                <a:rect l="0" t="0" r="r" b="b"/>
                <a:pathLst>
                  <a:path w="180" h="318">
                    <a:moveTo>
                      <a:pt x="180" y="294"/>
                    </a:moveTo>
                    <a:lnTo>
                      <a:pt x="126" y="300"/>
                    </a:lnTo>
                    <a:lnTo>
                      <a:pt x="120" y="318"/>
                    </a:lnTo>
                    <a:lnTo>
                      <a:pt x="114" y="312"/>
                    </a:lnTo>
                    <a:lnTo>
                      <a:pt x="102" y="288"/>
                    </a:lnTo>
                    <a:lnTo>
                      <a:pt x="102" y="264"/>
                    </a:lnTo>
                    <a:lnTo>
                      <a:pt x="0" y="270"/>
                    </a:lnTo>
                    <a:lnTo>
                      <a:pt x="6" y="228"/>
                    </a:lnTo>
                    <a:lnTo>
                      <a:pt x="30" y="192"/>
                    </a:lnTo>
                    <a:lnTo>
                      <a:pt x="24" y="192"/>
                    </a:lnTo>
                    <a:lnTo>
                      <a:pt x="36" y="180"/>
                    </a:lnTo>
                    <a:lnTo>
                      <a:pt x="24" y="174"/>
                    </a:lnTo>
                    <a:lnTo>
                      <a:pt x="30" y="162"/>
                    </a:lnTo>
                    <a:lnTo>
                      <a:pt x="24" y="168"/>
                    </a:lnTo>
                    <a:lnTo>
                      <a:pt x="24" y="144"/>
                    </a:lnTo>
                    <a:lnTo>
                      <a:pt x="18" y="144"/>
                    </a:lnTo>
                    <a:lnTo>
                      <a:pt x="18" y="138"/>
                    </a:lnTo>
                    <a:lnTo>
                      <a:pt x="24" y="126"/>
                    </a:lnTo>
                    <a:lnTo>
                      <a:pt x="18" y="120"/>
                    </a:lnTo>
                    <a:lnTo>
                      <a:pt x="24" y="114"/>
                    </a:lnTo>
                    <a:lnTo>
                      <a:pt x="12" y="114"/>
                    </a:lnTo>
                    <a:lnTo>
                      <a:pt x="12" y="96"/>
                    </a:lnTo>
                    <a:lnTo>
                      <a:pt x="24" y="96"/>
                    </a:lnTo>
                    <a:lnTo>
                      <a:pt x="18" y="78"/>
                    </a:lnTo>
                    <a:lnTo>
                      <a:pt x="48" y="48"/>
                    </a:lnTo>
                    <a:lnTo>
                      <a:pt x="48" y="24"/>
                    </a:lnTo>
                    <a:lnTo>
                      <a:pt x="60" y="12"/>
                    </a:lnTo>
                    <a:lnTo>
                      <a:pt x="168" y="0"/>
                    </a:lnTo>
                    <a:lnTo>
                      <a:pt x="168" y="204"/>
                    </a:lnTo>
                    <a:lnTo>
                      <a:pt x="180" y="276"/>
                    </a:lnTo>
                    <a:lnTo>
                      <a:pt x="180" y="294"/>
                    </a:lnTo>
                    <a:lnTo>
                      <a:pt x="180" y="300"/>
                    </a:lnTo>
                  </a:path>
                </a:pathLst>
              </a:custGeom>
              <a:noFill/>
              <a:ln w="9525">
                <a:solidFill>
                  <a:srgbClr val="000000"/>
                </a:solidFill>
                <a:prstDash val="solid"/>
                <a:round/>
                <a:headEnd/>
                <a:tailEnd/>
              </a:ln>
            </p:spPr>
            <p:txBody>
              <a:bodyPr/>
              <a:lstStyle/>
              <a:p>
                <a:endParaRPr lang="en-US"/>
              </a:p>
            </p:txBody>
          </p:sp>
          <p:sp>
            <p:nvSpPr>
              <p:cNvPr id="233665" name="Freeform 1217"/>
              <p:cNvSpPr>
                <a:spLocks/>
              </p:cNvSpPr>
              <p:nvPr/>
            </p:nvSpPr>
            <p:spPr bwMode="auto">
              <a:xfrm>
                <a:off x="2919" y="2028"/>
                <a:ext cx="336" cy="294"/>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Lst>
                <a:rect l="0" t="0" r="r" b="b"/>
                <a:pathLst>
                  <a:path w="336" h="294">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close/>
                  </a:path>
                </a:pathLst>
              </a:custGeom>
              <a:solidFill>
                <a:srgbClr val="FF4500"/>
              </a:solidFill>
              <a:ln w="9525">
                <a:solidFill>
                  <a:srgbClr val="FF4500"/>
                </a:solidFill>
                <a:prstDash val="solid"/>
                <a:round/>
                <a:headEnd/>
                <a:tailEnd/>
              </a:ln>
            </p:spPr>
            <p:txBody>
              <a:bodyPr/>
              <a:lstStyle/>
              <a:p>
                <a:endParaRPr lang="en-US"/>
              </a:p>
            </p:txBody>
          </p:sp>
          <p:sp>
            <p:nvSpPr>
              <p:cNvPr id="233666" name="Freeform 1218"/>
              <p:cNvSpPr>
                <a:spLocks/>
              </p:cNvSpPr>
              <p:nvPr/>
            </p:nvSpPr>
            <p:spPr bwMode="auto">
              <a:xfrm>
                <a:off x="2919" y="2028"/>
                <a:ext cx="336" cy="300"/>
              </a:xfrm>
              <a:custGeom>
                <a:avLst/>
                <a:gdLst/>
                <a:ahLst/>
                <a:cxnLst>
                  <a:cxn ang="0">
                    <a:pos x="312" y="294"/>
                  </a:cxn>
                  <a:cxn ang="0">
                    <a:pos x="276" y="294"/>
                  </a:cxn>
                  <a:cxn ang="0">
                    <a:pos x="294" y="276"/>
                  </a:cxn>
                  <a:cxn ang="0">
                    <a:pos x="288" y="264"/>
                  </a:cxn>
                  <a:cxn ang="0">
                    <a:pos x="60" y="270"/>
                  </a:cxn>
                  <a:cxn ang="0">
                    <a:pos x="60" y="96"/>
                  </a:cxn>
                  <a:cxn ang="0">
                    <a:pos x="30" y="72"/>
                  </a:cxn>
                  <a:cxn ang="0">
                    <a:pos x="42" y="54"/>
                  </a:cxn>
                  <a:cxn ang="0">
                    <a:pos x="24" y="42"/>
                  </a:cxn>
                  <a:cxn ang="0">
                    <a:pos x="0" y="6"/>
                  </a:cxn>
                  <a:cxn ang="0">
                    <a:pos x="198" y="0"/>
                  </a:cxn>
                  <a:cxn ang="0">
                    <a:pos x="210" y="18"/>
                  </a:cxn>
                  <a:cxn ang="0">
                    <a:pos x="210" y="48"/>
                  </a:cxn>
                  <a:cxn ang="0">
                    <a:pos x="222" y="66"/>
                  </a:cxn>
                  <a:cxn ang="0">
                    <a:pos x="246" y="84"/>
                  </a:cxn>
                  <a:cxn ang="0">
                    <a:pos x="252" y="108"/>
                  </a:cxn>
                  <a:cxn ang="0">
                    <a:pos x="264" y="102"/>
                  </a:cxn>
                  <a:cxn ang="0">
                    <a:pos x="282" y="114"/>
                  </a:cxn>
                  <a:cxn ang="0">
                    <a:pos x="270" y="150"/>
                  </a:cxn>
                  <a:cxn ang="0">
                    <a:pos x="318" y="186"/>
                  </a:cxn>
                  <a:cxn ang="0">
                    <a:pos x="318" y="210"/>
                  </a:cxn>
                  <a:cxn ang="0">
                    <a:pos x="336" y="228"/>
                  </a:cxn>
                  <a:cxn ang="0">
                    <a:pos x="336" y="252"/>
                  </a:cxn>
                  <a:cxn ang="0">
                    <a:pos x="330" y="252"/>
                  </a:cxn>
                  <a:cxn ang="0">
                    <a:pos x="324" y="258"/>
                  </a:cxn>
                  <a:cxn ang="0">
                    <a:pos x="318" y="252"/>
                  </a:cxn>
                  <a:cxn ang="0">
                    <a:pos x="312" y="288"/>
                  </a:cxn>
                  <a:cxn ang="0">
                    <a:pos x="312" y="294"/>
                  </a:cxn>
                  <a:cxn ang="0">
                    <a:pos x="312" y="300"/>
                  </a:cxn>
                </a:cxnLst>
                <a:rect l="0" t="0" r="r" b="b"/>
                <a:pathLst>
                  <a:path w="336" h="300">
                    <a:moveTo>
                      <a:pt x="312" y="294"/>
                    </a:moveTo>
                    <a:lnTo>
                      <a:pt x="276" y="294"/>
                    </a:lnTo>
                    <a:lnTo>
                      <a:pt x="294" y="276"/>
                    </a:lnTo>
                    <a:lnTo>
                      <a:pt x="288" y="264"/>
                    </a:lnTo>
                    <a:lnTo>
                      <a:pt x="60" y="270"/>
                    </a:lnTo>
                    <a:lnTo>
                      <a:pt x="60" y="96"/>
                    </a:lnTo>
                    <a:lnTo>
                      <a:pt x="30" y="72"/>
                    </a:lnTo>
                    <a:lnTo>
                      <a:pt x="42" y="54"/>
                    </a:lnTo>
                    <a:lnTo>
                      <a:pt x="24" y="42"/>
                    </a:lnTo>
                    <a:lnTo>
                      <a:pt x="0" y="6"/>
                    </a:lnTo>
                    <a:lnTo>
                      <a:pt x="198" y="0"/>
                    </a:lnTo>
                    <a:lnTo>
                      <a:pt x="210" y="18"/>
                    </a:lnTo>
                    <a:lnTo>
                      <a:pt x="210" y="48"/>
                    </a:lnTo>
                    <a:lnTo>
                      <a:pt x="222" y="66"/>
                    </a:lnTo>
                    <a:lnTo>
                      <a:pt x="246" y="84"/>
                    </a:lnTo>
                    <a:lnTo>
                      <a:pt x="252" y="108"/>
                    </a:lnTo>
                    <a:lnTo>
                      <a:pt x="264" y="102"/>
                    </a:lnTo>
                    <a:lnTo>
                      <a:pt x="282" y="114"/>
                    </a:lnTo>
                    <a:lnTo>
                      <a:pt x="270" y="150"/>
                    </a:lnTo>
                    <a:lnTo>
                      <a:pt x="318" y="186"/>
                    </a:lnTo>
                    <a:lnTo>
                      <a:pt x="318" y="210"/>
                    </a:lnTo>
                    <a:lnTo>
                      <a:pt x="336" y="228"/>
                    </a:lnTo>
                    <a:lnTo>
                      <a:pt x="336" y="252"/>
                    </a:lnTo>
                    <a:lnTo>
                      <a:pt x="330" y="252"/>
                    </a:lnTo>
                    <a:lnTo>
                      <a:pt x="324" y="258"/>
                    </a:lnTo>
                    <a:lnTo>
                      <a:pt x="318" y="252"/>
                    </a:lnTo>
                    <a:lnTo>
                      <a:pt x="312" y="288"/>
                    </a:lnTo>
                    <a:lnTo>
                      <a:pt x="312" y="294"/>
                    </a:lnTo>
                    <a:lnTo>
                      <a:pt x="312" y="300"/>
                    </a:lnTo>
                  </a:path>
                </a:pathLst>
              </a:custGeom>
              <a:noFill/>
              <a:ln w="9525">
                <a:solidFill>
                  <a:srgbClr val="000000"/>
                </a:solidFill>
                <a:prstDash val="solid"/>
                <a:round/>
                <a:headEnd/>
                <a:tailEnd/>
              </a:ln>
            </p:spPr>
            <p:txBody>
              <a:bodyPr/>
              <a:lstStyle/>
              <a:p>
                <a:endParaRPr lang="en-US"/>
              </a:p>
            </p:txBody>
          </p:sp>
          <p:sp>
            <p:nvSpPr>
              <p:cNvPr id="233667" name="Freeform 1219"/>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close/>
                  </a:path>
                </a:pathLst>
              </a:custGeom>
              <a:solidFill>
                <a:srgbClr val="FFAA00"/>
              </a:solidFill>
              <a:ln w="9525">
                <a:solidFill>
                  <a:srgbClr val="FFAA00"/>
                </a:solidFill>
                <a:prstDash val="solid"/>
                <a:round/>
                <a:headEnd/>
                <a:tailEnd/>
              </a:ln>
            </p:spPr>
            <p:txBody>
              <a:bodyPr/>
              <a:lstStyle/>
              <a:p>
                <a:endParaRPr lang="en-US"/>
              </a:p>
            </p:txBody>
          </p:sp>
          <p:sp>
            <p:nvSpPr>
              <p:cNvPr id="233668" name="Freeform 1220"/>
              <p:cNvSpPr>
                <a:spLocks/>
              </p:cNvSpPr>
              <p:nvPr/>
            </p:nvSpPr>
            <p:spPr bwMode="auto">
              <a:xfrm>
                <a:off x="2043" y="1410"/>
                <a:ext cx="522" cy="324"/>
              </a:xfrm>
              <a:custGeom>
                <a:avLst/>
                <a:gdLst/>
                <a:ahLst/>
                <a:cxnLst>
                  <a:cxn ang="0">
                    <a:pos x="504" y="270"/>
                  </a:cxn>
                  <a:cxn ang="0">
                    <a:pos x="498" y="324"/>
                  </a:cxn>
                  <a:cxn ang="0">
                    <a:pos x="186" y="288"/>
                  </a:cxn>
                  <a:cxn ang="0">
                    <a:pos x="180" y="318"/>
                  </a:cxn>
                  <a:cxn ang="0">
                    <a:pos x="168" y="300"/>
                  </a:cxn>
                  <a:cxn ang="0">
                    <a:pos x="162" y="312"/>
                  </a:cxn>
                  <a:cxn ang="0">
                    <a:pos x="126" y="306"/>
                  </a:cxn>
                  <a:cxn ang="0">
                    <a:pos x="120" y="312"/>
                  </a:cxn>
                  <a:cxn ang="0">
                    <a:pos x="102" y="306"/>
                  </a:cxn>
                  <a:cxn ang="0">
                    <a:pos x="96" y="312"/>
                  </a:cxn>
                  <a:cxn ang="0">
                    <a:pos x="90" y="288"/>
                  </a:cxn>
                  <a:cxn ang="0">
                    <a:pos x="78" y="276"/>
                  </a:cxn>
                  <a:cxn ang="0">
                    <a:pos x="66" y="228"/>
                  </a:cxn>
                  <a:cxn ang="0">
                    <a:pos x="60" y="222"/>
                  </a:cxn>
                  <a:cxn ang="0">
                    <a:pos x="42" y="234"/>
                  </a:cxn>
                  <a:cxn ang="0">
                    <a:pos x="36" y="222"/>
                  </a:cxn>
                  <a:cxn ang="0">
                    <a:pos x="60" y="162"/>
                  </a:cxn>
                  <a:cxn ang="0">
                    <a:pos x="36" y="150"/>
                  </a:cxn>
                  <a:cxn ang="0">
                    <a:pos x="24" y="114"/>
                  </a:cxn>
                  <a:cxn ang="0">
                    <a:pos x="6" y="96"/>
                  </a:cxn>
                  <a:cxn ang="0">
                    <a:pos x="12" y="90"/>
                  </a:cxn>
                  <a:cxn ang="0">
                    <a:pos x="0" y="60"/>
                  </a:cxn>
                  <a:cxn ang="0">
                    <a:pos x="12" y="0"/>
                  </a:cxn>
                  <a:cxn ang="0">
                    <a:pos x="282" y="48"/>
                  </a:cxn>
                  <a:cxn ang="0">
                    <a:pos x="522" y="72"/>
                  </a:cxn>
                  <a:cxn ang="0">
                    <a:pos x="510" y="246"/>
                  </a:cxn>
                  <a:cxn ang="0">
                    <a:pos x="504" y="270"/>
                  </a:cxn>
                  <a:cxn ang="0">
                    <a:pos x="504" y="276"/>
                  </a:cxn>
                </a:cxnLst>
                <a:rect l="0" t="0" r="r" b="b"/>
                <a:pathLst>
                  <a:path w="522" h="324">
                    <a:moveTo>
                      <a:pt x="504" y="270"/>
                    </a:moveTo>
                    <a:lnTo>
                      <a:pt x="498" y="324"/>
                    </a:lnTo>
                    <a:lnTo>
                      <a:pt x="186" y="288"/>
                    </a:lnTo>
                    <a:lnTo>
                      <a:pt x="180" y="318"/>
                    </a:lnTo>
                    <a:lnTo>
                      <a:pt x="168" y="300"/>
                    </a:lnTo>
                    <a:lnTo>
                      <a:pt x="162" y="312"/>
                    </a:lnTo>
                    <a:lnTo>
                      <a:pt x="126" y="306"/>
                    </a:lnTo>
                    <a:lnTo>
                      <a:pt x="120" y="312"/>
                    </a:lnTo>
                    <a:lnTo>
                      <a:pt x="102" y="306"/>
                    </a:lnTo>
                    <a:lnTo>
                      <a:pt x="96" y="312"/>
                    </a:lnTo>
                    <a:lnTo>
                      <a:pt x="90" y="288"/>
                    </a:lnTo>
                    <a:lnTo>
                      <a:pt x="78" y="276"/>
                    </a:lnTo>
                    <a:lnTo>
                      <a:pt x="66" y="228"/>
                    </a:lnTo>
                    <a:lnTo>
                      <a:pt x="60" y="222"/>
                    </a:lnTo>
                    <a:lnTo>
                      <a:pt x="42" y="234"/>
                    </a:lnTo>
                    <a:lnTo>
                      <a:pt x="36" y="222"/>
                    </a:lnTo>
                    <a:lnTo>
                      <a:pt x="60" y="162"/>
                    </a:lnTo>
                    <a:lnTo>
                      <a:pt x="36" y="150"/>
                    </a:lnTo>
                    <a:lnTo>
                      <a:pt x="24" y="114"/>
                    </a:lnTo>
                    <a:lnTo>
                      <a:pt x="6" y="96"/>
                    </a:lnTo>
                    <a:lnTo>
                      <a:pt x="12" y="90"/>
                    </a:lnTo>
                    <a:lnTo>
                      <a:pt x="0" y="60"/>
                    </a:lnTo>
                    <a:lnTo>
                      <a:pt x="12" y="0"/>
                    </a:lnTo>
                    <a:lnTo>
                      <a:pt x="282" y="48"/>
                    </a:lnTo>
                    <a:lnTo>
                      <a:pt x="522" y="72"/>
                    </a:lnTo>
                    <a:lnTo>
                      <a:pt x="510" y="246"/>
                    </a:lnTo>
                    <a:lnTo>
                      <a:pt x="504" y="270"/>
                    </a:lnTo>
                    <a:lnTo>
                      <a:pt x="504" y="276"/>
                    </a:lnTo>
                  </a:path>
                </a:pathLst>
              </a:custGeom>
              <a:noFill/>
              <a:ln w="9525">
                <a:solidFill>
                  <a:srgbClr val="000000"/>
                </a:solidFill>
                <a:prstDash val="solid"/>
                <a:round/>
                <a:headEnd/>
                <a:tailEnd/>
              </a:ln>
            </p:spPr>
            <p:txBody>
              <a:bodyPr/>
              <a:lstStyle/>
              <a:p>
                <a:endParaRPr lang="en-US"/>
              </a:p>
            </p:txBody>
          </p:sp>
          <p:sp>
            <p:nvSpPr>
              <p:cNvPr id="233669" name="Freeform 1221"/>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close/>
                  </a:path>
                </a:pathLst>
              </a:custGeom>
              <a:solidFill>
                <a:srgbClr val="FF8C00"/>
              </a:solidFill>
              <a:ln w="9525">
                <a:solidFill>
                  <a:srgbClr val="FF8C00"/>
                </a:solidFill>
                <a:prstDash val="solid"/>
                <a:round/>
                <a:headEnd/>
                <a:tailEnd/>
              </a:ln>
            </p:spPr>
            <p:txBody>
              <a:bodyPr/>
              <a:lstStyle/>
              <a:p>
                <a:endParaRPr lang="en-US"/>
              </a:p>
            </p:txBody>
          </p:sp>
          <p:sp>
            <p:nvSpPr>
              <p:cNvPr id="233670" name="Freeform 1222"/>
              <p:cNvSpPr>
                <a:spLocks/>
              </p:cNvSpPr>
              <p:nvPr/>
            </p:nvSpPr>
            <p:spPr bwMode="auto">
              <a:xfrm>
                <a:off x="2523" y="1866"/>
                <a:ext cx="420" cy="204"/>
              </a:xfrm>
              <a:custGeom>
                <a:avLst/>
                <a:gdLst/>
                <a:ahLst/>
                <a:cxnLst>
                  <a:cxn ang="0">
                    <a:pos x="366" y="48"/>
                  </a:cxn>
                  <a:cxn ang="0">
                    <a:pos x="390" y="126"/>
                  </a:cxn>
                  <a:cxn ang="0">
                    <a:pos x="396" y="168"/>
                  </a:cxn>
                  <a:cxn ang="0">
                    <a:pos x="420" y="204"/>
                  </a:cxn>
                  <a:cxn ang="0">
                    <a:pos x="414" y="204"/>
                  </a:cxn>
                  <a:cxn ang="0">
                    <a:pos x="90" y="198"/>
                  </a:cxn>
                  <a:cxn ang="0">
                    <a:pos x="90" y="174"/>
                  </a:cxn>
                  <a:cxn ang="0">
                    <a:pos x="96" y="132"/>
                  </a:cxn>
                  <a:cxn ang="0">
                    <a:pos x="0" y="126"/>
                  </a:cxn>
                  <a:cxn ang="0">
                    <a:pos x="6" y="0"/>
                  </a:cxn>
                  <a:cxn ang="0">
                    <a:pos x="270" y="12"/>
                  </a:cxn>
                  <a:cxn ang="0">
                    <a:pos x="294" y="30"/>
                  </a:cxn>
                  <a:cxn ang="0">
                    <a:pos x="330" y="24"/>
                  </a:cxn>
                  <a:cxn ang="0">
                    <a:pos x="360" y="48"/>
                  </a:cxn>
                  <a:cxn ang="0">
                    <a:pos x="366" y="48"/>
                  </a:cxn>
                  <a:cxn ang="0">
                    <a:pos x="366" y="54"/>
                  </a:cxn>
                </a:cxnLst>
                <a:rect l="0" t="0" r="r" b="b"/>
                <a:pathLst>
                  <a:path w="420" h="204">
                    <a:moveTo>
                      <a:pt x="366" y="48"/>
                    </a:moveTo>
                    <a:lnTo>
                      <a:pt x="390" y="126"/>
                    </a:lnTo>
                    <a:lnTo>
                      <a:pt x="396" y="168"/>
                    </a:lnTo>
                    <a:lnTo>
                      <a:pt x="420" y="204"/>
                    </a:lnTo>
                    <a:lnTo>
                      <a:pt x="414" y="204"/>
                    </a:lnTo>
                    <a:lnTo>
                      <a:pt x="90" y="198"/>
                    </a:lnTo>
                    <a:lnTo>
                      <a:pt x="90" y="174"/>
                    </a:lnTo>
                    <a:lnTo>
                      <a:pt x="96" y="132"/>
                    </a:lnTo>
                    <a:lnTo>
                      <a:pt x="0" y="126"/>
                    </a:lnTo>
                    <a:lnTo>
                      <a:pt x="6" y="0"/>
                    </a:lnTo>
                    <a:lnTo>
                      <a:pt x="270" y="12"/>
                    </a:lnTo>
                    <a:lnTo>
                      <a:pt x="294" y="30"/>
                    </a:lnTo>
                    <a:lnTo>
                      <a:pt x="330" y="24"/>
                    </a:lnTo>
                    <a:lnTo>
                      <a:pt x="360" y="48"/>
                    </a:lnTo>
                    <a:lnTo>
                      <a:pt x="366" y="48"/>
                    </a:lnTo>
                    <a:lnTo>
                      <a:pt x="366" y="54"/>
                    </a:lnTo>
                  </a:path>
                </a:pathLst>
              </a:custGeom>
              <a:noFill/>
              <a:ln w="9525">
                <a:solidFill>
                  <a:srgbClr val="000000"/>
                </a:solidFill>
                <a:prstDash val="solid"/>
                <a:round/>
                <a:headEnd/>
                <a:tailEnd/>
              </a:ln>
            </p:spPr>
            <p:txBody>
              <a:bodyPr/>
              <a:lstStyle/>
              <a:p>
                <a:endParaRPr lang="en-US"/>
              </a:p>
            </p:txBody>
          </p:sp>
          <p:sp>
            <p:nvSpPr>
              <p:cNvPr id="233671" name="Freeform 1223"/>
              <p:cNvSpPr>
                <a:spLocks/>
              </p:cNvSpPr>
              <p:nvPr/>
            </p:nvSpPr>
            <p:spPr bwMode="auto">
              <a:xfrm>
                <a:off x="1731" y="1800"/>
                <a:ext cx="324" cy="498"/>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Lst>
                <a:rect l="0" t="0" r="r" b="b"/>
                <a:pathLst>
                  <a:path w="324" h="498">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close/>
                  </a:path>
                </a:pathLst>
              </a:custGeom>
              <a:solidFill>
                <a:srgbClr val="FF4500"/>
              </a:solidFill>
              <a:ln w="9525">
                <a:solidFill>
                  <a:srgbClr val="FF4500"/>
                </a:solidFill>
                <a:prstDash val="solid"/>
                <a:round/>
                <a:headEnd/>
                <a:tailEnd/>
              </a:ln>
            </p:spPr>
            <p:txBody>
              <a:bodyPr/>
              <a:lstStyle/>
              <a:p>
                <a:endParaRPr lang="en-US"/>
              </a:p>
            </p:txBody>
          </p:sp>
          <p:sp>
            <p:nvSpPr>
              <p:cNvPr id="233672" name="Freeform 1224"/>
              <p:cNvSpPr>
                <a:spLocks/>
              </p:cNvSpPr>
              <p:nvPr/>
            </p:nvSpPr>
            <p:spPr bwMode="auto">
              <a:xfrm>
                <a:off x="1731" y="1800"/>
                <a:ext cx="324" cy="504"/>
              </a:xfrm>
              <a:custGeom>
                <a:avLst/>
                <a:gdLst/>
                <a:ahLst/>
                <a:cxnLst>
                  <a:cxn ang="0">
                    <a:pos x="210" y="498"/>
                  </a:cxn>
                  <a:cxn ang="0">
                    <a:pos x="0" y="186"/>
                  </a:cxn>
                  <a:cxn ang="0">
                    <a:pos x="48" y="0"/>
                  </a:cxn>
                  <a:cxn ang="0">
                    <a:pos x="78" y="6"/>
                  </a:cxn>
                  <a:cxn ang="0">
                    <a:pos x="186" y="36"/>
                  </a:cxn>
                  <a:cxn ang="0">
                    <a:pos x="324" y="60"/>
                  </a:cxn>
                  <a:cxn ang="0">
                    <a:pos x="264" y="378"/>
                  </a:cxn>
                  <a:cxn ang="0">
                    <a:pos x="246" y="438"/>
                  </a:cxn>
                  <a:cxn ang="0">
                    <a:pos x="228" y="426"/>
                  </a:cxn>
                  <a:cxn ang="0">
                    <a:pos x="216" y="432"/>
                  </a:cxn>
                  <a:cxn ang="0">
                    <a:pos x="210" y="492"/>
                  </a:cxn>
                  <a:cxn ang="0">
                    <a:pos x="210" y="498"/>
                  </a:cxn>
                  <a:cxn ang="0">
                    <a:pos x="210" y="504"/>
                  </a:cxn>
                </a:cxnLst>
                <a:rect l="0" t="0" r="r" b="b"/>
                <a:pathLst>
                  <a:path w="324" h="504">
                    <a:moveTo>
                      <a:pt x="210" y="498"/>
                    </a:moveTo>
                    <a:lnTo>
                      <a:pt x="0" y="186"/>
                    </a:lnTo>
                    <a:lnTo>
                      <a:pt x="48" y="0"/>
                    </a:lnTo>
                    <a:lnTo>
                      <a:pt x="78" y="6"/>
                    </a:lnTo>
                    <a:lnTo>
                      <a:pt x="186" y="36"/>
                    </a:lnTo>
                    <a:lnTo>
                      <a:pt x="324" y="60"/>
                    </a:lnTo>
                    <a:lnTo>
                      <a:pt x="264" y="378"/>
                    </a:lnTo>
                    <a:lnTo>
                      <a:pt x="246" y="438"/>
                    </a:lnTo>
                    <a:lnTo>
                      <a:pt x="228" y="426"/>
                    </a:lnTo>
                    <a:lnTo>
                      <a:pt x="216" y="432"/>
                    </a:lnTo>
                    <a:lnTo>
                      <a:pt x="210" y="492"/>
                    </a:lnTo>
                    <a:lnTo>
                      <a:pt x="210" y="498"/>
                    </a:lnTo>
                    <a:lnTo>
                      <a:pt x="210" y="504"/>
                    </a:lnTo>
                  </a:path>
                </a:pathLst>
              </a:custGeom>
              <a:noFill/>
              <a:ln w="9525">
                <a:solidFill>
                  <a:srgbClr val="000000"/>
                </a:solidFill>
                <a:prstDash val="solid"/>
                <a:round/>
                <a:headEnd/>
                <a:tailEnd/>
              </a:ln>
            </p:spPr>
            <p:txBody>
              <a:bodyPr/>
              <a:lstStyle/>
              <a:p>
                <a:endParaRPr lang="en-US"/>
              </a:p>
            </p:txBody>
          </p:sp>
          <p:sp>
            <p:nvSpPr>
              <p:cNvPr id="233673" name="Freeform 1225"/>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close/>
                  </a:path>
                </a:pathLst>
              </a:custGeom>
              <a:solidFill>
                <a:srgbClr val="FF8C00"/>
              </a:solidFill>
              <a:ln w="9525">
                <a:solidFill>
                  <a:srgbClr val="FF8C00"/>
                </a:solidFill>
                <a:prstDash val="solid"/>
                <a:round/>
                <a:headEnd/>
                <a:tailEnd/>
              </a:ln>
            </p:spPr>
            <p:txBody>
              <a:bodyPr/>
              <a:lstStyle/>
              <a:p>
                <a:endParaRPr lang="en-US"/>
              </a:p>
            </p:txBody>
          </p:sp>
          <p:sp>
            <p:nvSpPr>
              <p:cNvPr id="233674" name="Freeform 1226"/>
              <p:cNvSpPr>
                <a:spLocks/>
              </p:cNvSpPr>
              <p:nvPr/>
            </p:nvSpPr>
            <p:spPr bwMode="auto">
              <a:xfrm>
                <a:off x="3993" y="1590"/>
                <a:ext cx="84" cy="174"/>
              </a:xfrm>
              <a:custGeom>
                <a:avLst/>
                <a:gdLst/>
                <a:ahLst/>
                <a:cxnLst>
                  <a:cxn ang="0">
                    <a:pos x="84" y="132"/>
                  </a:cxn>
                  <a:cxn ang="0">
                    <a:pos x="78" y="144"/>
                  </a:cxn>
                  <a:cxn ang="0">
                    <a:pos x="60" y="162"/>
                  </a:cxn>
                  <a:cxn ang="0">
                    <a:pos x="6" y="174"/>
                  </a:cxn>
                  <a:cxn ang="0">
                    <a:pos x="0" y="120"/>
                  </a:cxn>
                  <a:cxn ang="0">
                    <a:pos x="6" y="72"/>
                  </a:cxn>
                  <a:cxn ang="0">
                    <a:pos x="18" y="54"/>
                  </a:cxn>
                  <a:cxn ang="0">
                    <a:pos x="18" y="6"/>
                  </a:cxn>
                  <a:cxn ang="0">
                    <a:pos x="30" y="0"/>
                  </a:cxn>
                  <a:cxn ang="0">
                    <a:pos x="66" y="114"/>
                  </a:cxn>
                  <a:cxn ang="0">
                    <a:pos x="78" y="132"/>
                  </a:cxn>
                  <a:cxn ang="0">
                    <a:pos x="84" y="132"/>
                  </a:cxn>
                  <a:cxn ang="0">
                    <a:pos x="84" y="138"/>
                  </a:cxn>
                </a:cxnLst>
                <a:rect l="0" t="0" r="r" b="b"/>
                <a:pathLst>
                  <a:path w="84" h="174">
                    <a:moveTo>
                      <a:pt x="84" y="132"/>
                    </a:moveTo>
                    <a:lnTo>
                      <a:pt x="78" y="144"/>
                    </a:lnTo>
                    <a:lnTo>
                      <a:pt x="60" y="162"/>
                    </a:lnTo>
                    <a:lnTo>
                      <a:pt x="6" y="174"/>
                    </a:lnTo>
                    <a:lnTo>
                      <a:pt x="0" y="120"/>
                    </a:lnTo>
                    <a:lnTo>
                      <a:pt x="6" y="72"/>
                    </a:lnTo>
                    <a:lnTo>
                      <a:pt x="18" y="54"/>
                    </a:lnTo>
                    <a:lnTo>
                      <a:pt x="18" y="6"/>
                    </a:lnTo>
                    <a:lnTo>
                      <a:pt x="30" y="0"/>
                    </a:lnTo>
                    <a:lnTo>
                      <a:pt x="66" y="114"/>
                    </a:lnTo>
                    <a:lnTo>
                      <a:pt x="78" y="132"/>
                    </a:lnTo>
                    <a:lnTo>
                      <a:pt x="84" y="132"/>
                    </a:lnTo>
                    <a:lnTo>
                      <a:pt x="84" y="138"/>
                    </a:lnTo>
                  </a:path>
                </a:pathLst>
              </a:custGeom>
              <a:noFill/>
              <a:ln w="9525">
                <a:solidFill>
                  <a:srgbClr val="000000"/>
                </a:solidFill>
                <a:prstDash val="solid"/>
                <a:round/>
                <a:headEnd/>
                <a:tailEnd/>
              </a:ln>
            </p:spPr>
            <p:txBody>
              <a:bodyPr/>
              <a:lstStyle/>
              <a:p>
                <a:endParaRPr lang="en-US"/>
              </a:p>
            </p:txBody>
          </p:sp>
          <p:sp>
            <p:nvSpPr>
              <p:cNvPr id="233675" name="Freeform 1227"/>
              <p:cNvSpPr>
                <a:spLocks/>
              </p:cNvSpPr>
              <p:nvPr/>
            </p:nvSpPr>
            <p:spPr bwMode="auto">
              <a:xfrm>
                <a:off x="3903" y="1872"/>
                <a:ext cx="66" cy="156"/>
              </a:xfrm>
              <a:custGeom>
                <a:avLst/>
                <a:gdLst/>
                <a:ahLst/>
                <a:cxnLst>
                  <a:cxn ang="0">
                    <a:pos x="60" y="24"/>
                  </a:cxn>
                  <a:cxn ang="0">
                    <a:pos x="48" y="48"/>
                  </a:cxn>
                  <a:cxn ang="0">
                    <a:pos x="66" y="54"/>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Lst>
                <a:rect l="0" t="0" r="r" b="b"/>
                <a:pathLst>
                  <a:path w="66" h="156">
                    <a:moveTo>
                      <a:pt x="60" y="24"/>
                    </a:moveTo>
                    <a:lnTo>
                      <a:pt x="48" y="48"/>
                    </a:lnTo>
                    <a:lnTo>
                      <a:pt x="66" y="54"/>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close/>
                  </a:path>
                </a:pathLst>
              </a:custGeom>
              <a:solidFill>
                <a:srgbClr val="FF4500"/>
              </a:solidFill>
              <a:ln w="9525">
                <a:solidFill>
                  <a:srgbClr val="FF4500"/>
                </a:solidFill>
                <a:prstDash val="solid"/>
                <a:round/>
                <a:headEnd/>
                <a:tailEnd/>
              </a:ln>
            </p:spPr>
            <p:txBody>
              <a:bodyPr/>
              <a:lstStyle/>
              <a:p>
                <a:endParaRPr lang="en-US"/>
              </a:p>
            </p:txBody>
          </p:sp>
          <p:sp>
            <p:nvSpPr>
              <p:cNvPr id="233676" name="Freeform 1228"/>
              <p:cNvSpPr>
                <a:spLocks/>
              </p:cNvSpPr>
              <p:nvPr/>
            </p:nvSpPr>
            <p:spPr bwMode="auto">
              <a:xfrm>
                <a:off x="3903" y="1872"/>
                <a:ext cx="66" cy="156"/>
              </a:xfrm>
              <a:custGeom>
                <a:avLst/>
                <a:gdLst/>
                <a:ahLst/>
                <a:cxnLst>
                  <a:cxn ang="0">
                    <a:pos x="60" y="24"/>
                  </a:cxn>
                  <a:cxn ang="0">
                    <a:pos x="48" y="48"/>
                  </a:cxn>
                  <a:cxn ang="0">
                    <a:pos x="66" y="54"/>
                  </a:cxn>
                  <a:cxn ang="0">
                    <a:pos x="66" y="96"/>
                  </a:cxn>
                  <a:cxn ang="0">
                    <a:pos x="66" y="78"/>
                  </a:cxn>
                  <a:cxn ang="0">
                    <a:pos x="66" y="102"/>
                  </a:cxn>
                  <a:cxn ang="0">
                    <a:pos x="42" y="156"/>
                  </a:cxn>
                  <a:cxn ang="0">
                    <a:pos x="36" y="156"/>
                  </a:cxn>
                  <a:cxn ang="0">
                    <a:pos x="42" y="144"/>
                  </a:cxn>
                  <a:cxn ang="0">
                    <a:pos x="6" y="132"/>
                  </a:cxn>
                  <a:cxn ang="0">
                    <a:pos x="0" y="114"/>
                  </a:cxn>
                  <a:cxn ang="0">
                    <a:pos x="6" y="108"/>
                  </a:cxn>
                  <a:cxn ang="0">
                    <a:pos x="30" y="78"/>
                  </a:cxn>
                  <a:cxn ang="0">
                    <a:pos x="6" y="54"/>
                  </a:cxn>
                  <a:cxn ang="0">
                    <a:pos x="0" y="30"/>
                  </a:cxn>
                  <a:cxn ang="0">
                    <a:pos x="18" y="0"/>
                  </a:cxn>
                  <a:cxn ang="0">
                    <a:pos x="60" y="24"/>
                  </a:cxn>
                  <a:cxn ang="0">
                    <a:pos x="60" y="30"/>
                  </a:cxn>
                </a:cxnLst>
                <a:rect l="0" t="0" r="r" b="b"/>
                <a:pathLst>
                  <a:path w="66" h="156">
                    <a:moveTo>
                      <a:pt x="60" y="24"/>
                    </a:moveTo>
                    <a:lnTo>
                      <a:pt x="48" y="48"/>
                    </a:lnTo>
                    <a:lnTo>
                      <a:pt x="66" y="54"/>
                    </a:lnTo>
                    <a:lnTo>
                      <a:pt x="66" y="96"/>
                    </a:lnTo>
                    <a:lnTo>
                      <a:pt x="66" y="78"/>
                    </a:lnTo>
                    <a:lnTo>
                      <a:pt x="66" y="102"/>
                    </a:lnTo>
                    <a:lnTo>
                      <a:pt x="42" y="156"/>
                    </a:lnTo>
                    <a:lnTo>
                      <a:pt x="36" y="156"/>
                    </a:lnTo>
                    <a:lnTo>
                      <a:pt x="42" y="144"/>
                    </a:lnTo>
                    <a:lnTo>
                      <a:pt x="6" y="132"/>
                    </a:lnTo>
                    <a:lnTo>
                      <a:pt x="0" y="114"/>
                    </a:lnTo>
                    <a:lnTo>
                      <a:pt x="6" y="108"/>
                    </a:lnTo>
                    <a:lnTo>
                      <a:pt x="30" y="78"/>
                    </a:lnTo>
                    <a:lnTo>
                      <a:pt x="6" y="54"/>
                    </a:lnTo>
                    <a:lnTo>
                      <a:pt x="0" y="30"/>
                    </a:lnTo>
                    <a:lnTo>
                      <a:pt x="18" y="0"/>
                    </a:lnTo>
                    <a:lnTo>
                      <a:pt x="60" y="24"/>
                    </a:lnTo>
                    <a:lnTo>
                      <a:pt x="60" y="30"/>
                    </a:lnTo>
                  </a:path>
                </a:pathLst>
              </a:custGeom>
              <a:noFill/>
              <a:ln w="9525">
                <a:solidFill>
                  <a:srgbClr val="000000"/>
                </a:solidFill>
                <a:prstDash val="solid"/>
                <a:round/>
                <a:headEnd/>
                <a:tailEnd/>
              </a:ln>
            </p:spPr>
            <p:txBody>
              <a:bodyPr/>
              <a:lstStyle/>
              <a:p>
                <a:endParaRPr lang="en-US"/>
              </a:p>
            </p:txBody>
          </p:sp>
          <p:sp>
            <p:nvSpPr>
              <p:cNvPr id="233677" name="Freeform 1229"/>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close/>
                  </a:path>
                </a:pathLst>
              </a:custGeom>
              <a:solidFill>
                <a:srgbClr val="FF4500"/>
              </a:solidFill>
              <a:ln w="9525">
                <a:solidFill>
                  <a:srgbClr val="FF4500"/>
                </a:solidFill>
                <a:prstDash val="solid"/>
                <a:round/>
                <a:headEnd/>
                <a:tailEnd/>
              </a:ln>
            </p:spPr>
            <p:txBody>
              <a:bodyPr/>
              <a:lstStyle/>
              <a:p>
                <a:endParaRPr lang="en-US"/>
              </a:p>
            </p:txBody>
          </p:sp>
          <p:sp>
            <p:nvSpPr>
              <p:cNvPr id="233678" name="Freeform 1230"/>
              <p:cNvSpPr>
                <a:spLocks/>
              </p:cNvSpPr>
              <p:nvPr/>
            </p:nvSpPr>
            <p:spPr bwMode="auto">
              <a:xfrm>
                <a:off x="2193" y="2220"/>
                <a:ext cx="360" cy="366"/>
              </a:xfrm>
              <a:custGeom>
                <a:avLst/>
                <a:gdLst/>
                <a:ahLst/>
                <a:cxnLst>
                  <a:cxn ang="0">
                    <a:pos x="354" y="66"/>
                  </a:cxn>
                  <a:cxn ang="0">
                    <a:pos x="330" y="354"/>
                  </a:cxn>
                  <a:cxn ang="0">
                    <a:pos x="138" y="336"/>
                  </a:cxn>
                  <a:cxn ang="0">
                    <a:pos x="144" y="348"/>
                  </a:cxn>
                  <a:cxn ang="0">
                    <a:pos x="54" y="336"/>
                  </a:cxn>
                  <a:cxn ang="0">
                    <a:pos x="48" y="366"/>
                  </a:cxn>
                  <a:cxn ang="0">
                    <a:pos x="0" y="360"/>
                  </a:cxn>
                  <a:cxn ang="0">
                    <a:pos x="12" y="288"/>
                  </a:cxn>
                  <a:cxn ang="0">
                    <a:pos x="54" y="0"/>
                  </a:cxn>
                  <a:cxn ang="0">
                    <a:pos x="360" y="30"/>
                  </a:cxn>
                  <a:cxn ang="0">
                    <a:pos x="354" y="66"/>
                  </a:cxn>
                  <a:cxn ang="0">
                    <a:pos x="354" y="72"/>
                  </a:cxn>
                </a:cxnLst>
                <a:rect l="0" t="0" r="r" b="b"/>
                <a:pathLst>
                  <a:path w="360" h="366">
                    <a:moveTo>
                      <a:pt x="354" y="66"/>
                    </a:moveTo>
                    <a:lnTo>
                      <a:pt x="330" y="354"/>
                    </a:lnTo>
                    <a:lnTo>
                      <a:pt x="138" y="336"/>
                    </a:lnTo>
                    <a:lnTo>
                      <a:pt x="144" y="348"/>
                    </a:lnTo>
                    <a:lnTo>
                      <a:pt x="54" y="336"/>
                    </a:lnTo>
                    <a:lnTo>
                      <a:pt x="48" y="366"/>
                    </a:lnTo>
                    <a:lnTo>
                      <a:pt x="0" y="360"/>
                    </a:lnTo>
                    <a:lnTo>
                      <a:pt x="12" y="288"/>
                    </a:lnTo>
                    <a:lnTo>
                      <a:pt x="54" y="0"/>
                    </a:lnTo>
                    <a:lnTo>
                      <a:pt x="360" y="30"/>
                    </a:lnTo>
                    <a:lnTo>
                      <a:pt x="354" y="66"/>
                    </a:lnTo>
                    <a:lnTo>
                      <a:pt x="354" y="72"/>
                    </a:lnTo>
                  </a:path>
                </a:pathLst>
              </a:custGeom>
              <a:noFill/>
              <a:ln w="9525">
                <a:solidFill>
                  <a:srgbClr val="000000"/>
                </a:solidFill>
                <a:prstDash val="solid"/>
                <a:round/>
                <a:headEnd/>
                <a:tailEnd/>
              </a:ln>
            </p:spPr>
            <p:txBody>
              <a:bodyPr/>
              <a:lstStyle/>
              <a:p>
                <a:endParaRPr lang="en-US"/>
              </a:p>
            </p:txBody>
          </p:sp>
          <p:sp>
            <p:nvSpPr>
              <p:cNvPr id="233679" name="Freeform 1231"/>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close/>
                  </a:path>
                </a:pathLst>
              </a:custGeom>
              <a:solidFill>
                <a:srgbClr val="FF4500"/>
              </a:solidFill>
              <a:ln w="9525">
                <a:solidFill>
                  <a:srgbClr val="FF4500"/>
                </a:solidFill>
                <a:prstDash val="solid"/>
                <a:round/>
                <a:headEnd/>
                <a:tailEnd/>
              </a:ln>
            </p:spPr>
            <p:txBody>
              <a:bodyPr/>
              <a:lstStyle/>
              <a:p>
                <a:endParaRPr lang="en-US"/>
              </a:p>
            </p:txBody>
          </p:sp>
          <p:sp>
            <p:nvSpPr>
              <p:cNvPr id="233680" name="Freeform 1232"/>
              <p:cNvSpPr>
                <a:spLocks/>
              </p:cNvSpPr>
              <p:nvPr/>
            </p:nvSpPr>
            <p:spPr bwMode="auto">
              <a:xfrm>
                <a:off x="3669" y="1632"/>
                <a:ext cx="306" cy="264"/>
              </a:xfrm>
              <a:custGeom>
                <a:avLst/>
                <a:gdLst/>
                <a:ahLst/>
                <a:cxnLst>
                  <a:cxn ang="0">
                    <a:pos x="294" y="138"/>
                  </a:cxn>
                  <a:cxn ang="0">
                    <a:pos x="294" y="186"/>
                  </a:cxn>
                  <a:cxn ang="0">
                    <a:pos x="306" y="240"/>
                  </a:cxn>
                  <a:cxn ang="0">
                    <a:pos x="306" y="252"/>
                  </a:cxn>
                  <a:cxn ang="0">
                    <a:pos x="300" y="264"/>
                  </a:cxn>
                  <a:cxn ang="0">
                    <a:pos x="294" y="264"/>
                  </a:cxn>
                  <a:cxn ang="0">
                    <a:pos x="252" y="240"/>
                  </a:cxn>
                  <a:cxn ang="0">
                    <a:pos x="234" y="234"/>
                  </a:cxn>
                  <a:cxn ang="0">
                    <a:pos x="210" y="210"/>
                  </a:cxn>
                  <a:cxn ang="0">
                    <a:pos x="6" y="246"/>
                  </a:cxn>
                  <a:cxn ang="0">
                    <a:pos x="0" y="234"/>
                  </a:cxn>
                  <a:cxn ang="0">
                    <a:pos x="36" y="192"/>
                  </a:cxn>
                  <a:cxn ang="0">
                    <a:pos x="24" y="162"/>
                  </a:cxn>
                  <a:cxn ang="0">
                    <a:pos x="66" y="150"/>
                  </a:cxn>
                  <a:cxn ang="0">
                    <a:pos x="96" y="150"/>
                  </a:cxn>
                  <a:cxn ang="0">
                    <a:pos x="132" y="138"/>
                  </a:cxn>
                  <a:cxn ang="0">
                    <a:pos x="150" y="120"/>
                  </a:cxn>
                  <a:cxn ang="0">
                    <a:pos x="144" y="102"/>
                  </a:cxn>
                  <a:cxn ang="0">
                    <a:pos x="150" y="90"/>
                  </a:cxn>
                  <a:cxn ang="0">
                    <a:pos x="144" y="96"/>
                  </a:cxn>
                  <a:cxn ang="0">
                    <a:pos x="138" y="84"/>
                  </a:cxn>
                  <a:cxn ang="0">
                    <a:pos x="174" y="30"/>
                  </a:cxn>
                  <a:cxn ang="0">
                    <a:pos x="192" y="12"/>
                  </a:cxn>
                  <a:cxn ang="0">
                    <a:pos x="258" y="0"/>
                  </a:cxn>
                  <a:cxn ang="0">
                    <a:pos x="270" y="60"/>
                  </a:cxn>
                  <a:cxn ang="0">
                    <a:pos x="276" y="90"/>
                  </a:cxn>
                  <a:cxn ang="0">
                    <a:pos x="282" y="90"/>
                  </a:cxn>
                  <a:cxn ang="0">
                    <a:pos x="294" y="138"/>
                  </a:cxn>
                  <a:cxn ang="0">
                    <a:pos x="294" y="144"/>
                  </a:cxn>
                </a:cxnLst>
                <a:rect l="0" t="0" r="r" b="b"/>
                <a:pathLst>
                  <a:path w="306" h="264">
                    <a:moveTo>
                      <a:pt x="294" y="138"/>
                    </a:moveTo>
                    <a:lnTo>
                      <a:pt x="294" y="186"/>
                    </a:lnTo>
                    <a:lnTo>
                      <a:pt x="306" y="240"/>
                    </a:lnTo>
                    <a:lnTo>
                      <a:pt x="306" y="252"/>
                    </a:lnTo>
                    <a:lnTo>
                      <a:pt x="300" y="264"/>
                    </a:lnTo>
                    <a:lnTo>
                      <a:pt x="294" y="264"/>
                    </a:lnTo>
                    <a:lnTo>
                      <a:pt x="252" y="240"/>
                    </a:lnTo>
                    <a:lnTo>
                      <a:pt x="234" y="234"/>
                    </a:lnTo>
                    <a:lnTo>
                      <a:pt x="210" y="210"/>
                    </a:lnTo>
                    <a:lnTo>
                      <a:pt x="6" y="246"/>
                    </a:lnTo>
                    <a:lnTo>
                      <a:pt x="0" y="234"/>
                    </a:lnTo>
                    <a:lnTo>
                      <a:pt x="36" y="192"/>
                    </a:lnTo>
                    <a:lnTo>
                      <a:pt x="24" y="162"/>
                    </a:lnTo>
                    <a:lnTo>
                      <a:pt x="66" y="150"/>
                    </a:lnTo>
                    <a:lnTo>
                      <a:pt x="96" y="150"/>
                    </a:lnTo>
                    <a:lnTo>
                      <a:pt x="132" y="138"/>
                    </a:lnTo>
                    <a:lnTo>
                      <a:pt x="150" y="120"/>
                    </a:lnTo>
                    <a:lnTo>
                      <a:pt x="144" y="102"/>
                    </a:lnTo>
                    <a:lnTo>
                      <a:pt x="150" y="90"/>
                    </a:lnTo>
                    <a:lnTo>
                      <a:pt x="144" y="96"/>
                    </a:lnTo>
                    <a:lnTo>
                      <a:pt x="138" y="84"/>
                    </a:lnTo>
                    <a:lnTo>
                      <a:pt x="174" y="30"/>
                    </a:lnTo>
                    <a:lnTo>
                      <a:pt x="192" y="12"/>
                    </a:lnTo>
                    <a:lnTo>
                      <a:pt x="258" y="0"/>
                    </a:lnTo>
                    <a:lnTo>
                      <a:pt x="270" y="60"/>
                    </a:lnTo>
                    <a:lnTo>
                      <a:pt x="276" y="90"/>
                    </a:lnTo>
                    <a:lnTo>
                      <a:pt x="282" y="90"/>
                    </a:lnTo>
                    <a:lnTo>
                      <a:pt x="294" y="138"/>
                    </a:lnTo>
                    <a:lnTo>
                      <a:pt x="294" y="144"/>
                    </a:lnTo>
                  </a:path>
                </a:pathLst>
              </a:custGeom>
              <a:noFill/>
              <a:ln w="9525">
                <a:solidFill>
                  <a:srgbClr val="000000"/>
                </a:solidFill>
                <a:prstDash val="solid"/>
                <a:round/>
                <a:headEnd/>
                <a:tailEnd/>
              </a:ln>
            </p:spPr>
            <p:txBody>
              <a:bodyPr/>
              <a:lstStyle/>
              <a:p>
                <a:endParaRPr lang="en-US"/>
              </a:p>
            </p:txBody>
          </p:sp>
          <p:sp>
            <p:nvSpPr>
              <p:cNvPr id="233681" name="Freeform 1233"/>
              <p:cNvSpPr>
                <a:spLocks/>
              </p:cNvSpPr>
              <p:nvPr/>
            </p:nvSpPr>
            <p:spPr bwMode="auto">
              <a:xfrm>
                <a:off x="3927" y="2190"/>
                <a:ext cx="30" cy="42"/>
              </a:xfrm>
              <a:custGeom>
                <a:avLst/>
                <a:gdLst/>
                <a:ahLst/>
                <a:cxnLst>
                  <a:cxn ang="0">
                    <a:pos x="0" y="0"/>
                  </a:cxn>
                  <a:cxn ang="0">
                    <a:pos x="30" y="42"/>
                  </a:cxn>
                  <a:cxn ang="0">
                    <a:pos x="0" y="0"/>
                  </a:cxn>
                  <a:cxn ang="0">
                    <a:pos x="0" y="6"/>
                  </a:cxn>
                </a:cxnLst>
                <a:rect l="0" t="0" r="r" b="b"/>
                <a:pathLst>
                  <a:path w="30" h="42">
                    <a:moveTo>
                      <a:pt x="0" y="0"/>
                    </a:moveTo>
                    <a:lnTo>
                      <a:pt x="30" y="42"/>
                    </a:lnTo>
                    <a:lnTo>
                      <a:pt x="0" y="0"/>
                    </a:lnTo>
                    <a:lnTo>
                      <a:pt x="0" y="6"/>
                    </a:lnTo>
                  </a:path>
                </a:pathLst>
              </a:custGeom>
              <a:noFill/>
              <a:ln w="9525">
                <a:solidFill>
                  <a:srgbClr val="000000"/>
                </a:solidFill>
                <a:prstDash val="solid"/>
                <a:round/>
                <a:headEnd/>
                <a:tailEnd/>
              </a:ln>
            </p:spPr>
            <p:txBody>
              <a:bodyPr/>
              <a:lstStyle/>
              <a:p>
                <a:endParaRPr lang="en-US"/>
              </a:p>
            </p:txBody>
          </p:sp>
          <p:sp>
            <p:nvSpPr>
              <p:cNvPr id="233682" name="Freeform 1234"/>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close/>
                  </a:path>
                </a:pathLst>
              </a:custGeom>
              <a:solidFill>
                <a:srgbClr val="B22222"/>
              </a:solidFill>
              <a:ln w="9525">
                <a:solidFill>
                  <a:srgbClr val="B22222"/>
                </a:solidFill>
                <a:prstDash val="solid"/>
                <a:round/>
                <a:headEnd/>
                <a:tailEnd/>
              </a:ln>
            </p:spPr>
            <p:txBody>
              <a:bodyPr/>
              <a:lstStyle/>
              <a:p>
                <a:endParaRPr lang="en-US"/>
              </a:p>
            </p:txBody>
          </p:sp>
          <p:sp>
            <p:nvSpPr>
              <p:cNvPr id="233683" name="Freeform 1235"/>
              <p:cNvSpPr>
                <a:spLocks/>
              </p:cNvSpPr>
              <p:nvPr/>
            </p:nvSpPr>
            <p:spPr bwMode="auto">
              <a:xfrm>
                <a:off x="3513" y="2190"/>
                <a:ext cx="438" cy="192"/>
              </a:xfrm>
              <a:custGeom>
                <a:avLst/>
                <a:gdLst/>
                <a:ahLst/>
                <a:cxnLst>
                  <a:cxn ang="0">
                    <a:pos x="438" y="54"/>
                  </a:cxn>
                  <a:cxn ang="0">
                    <a:pos x="420" y="78"/>
                  </a:cxn>
                  <a:cxn ang="0">
                    <a:pos x="402" y="78"/>
                  </a:cxn>
                  <a:cxn ang="0">
                    <a:pos x="396" y="66"/>
                  </a:cxn>
                  <a:cxn ang="0">
                    <a:pos x="390" y="72"/>
                  </a:cxn>
                  <a:cxn ang="0">
                    <a:pos x="396" y="78"/>
                  </a:cxn>
                  <a:cxn ang="0">
                    <a:pos x="372" y="78"/>
                  </a:cxn>
                  <a:cxn ang="0">
                    <a:pos x="402" y="84"/>
                  </a:cxn>
                  <a:cxn ang="0">
                    <a:pos x="390" y="108"/>
                  </a:cxn>
                  <a:cxn ang="0">
                    <a:pos x="372" y="102"/>
                  </a:cxn>
                  <a:cxn ang="0">
                    <a:pos x="390" y="108"/>
                  </a:cxn>
                  <a:cxn ang="0">
                    <a:pos x="408" y="96"/>
                  </a:cxn>
                  <a:cxn ang="0">
                    <a:pos x="414" y="108"/>
                  </a:cxn>
                  <a:cxn ang="0">
                    <a:pos x="408" y="120"/>
                  </a:cxn>
                  <a:cxn ang="0">
                    <a:pos x="396" y="114"/>
                  </a:cxn>
                  <a:cxn ang="0">
                    <a:pos x="378" y="126"/>
                  </a:cxn>
                  <a:cxn ang="0">
                    <a:pos x="372" y="126"/>
                  </a:cxn>
                  <a:cxn ang="0">
                    <a:pos x="372" y="138"/>
                  </a:cxn>
                  <a:cxn ang="0">
                    <a:pos x="360" y="126"/>
                  </a:cxn>
                  <a:cxn ang="0">
                    <a:pos x="366" y="144"/>
                  </a:cxn>
                  <a:cxn ang="0">
                    <a:pos x="348" y="162"/>
                  </a:cxn>
                  <a:cxn ang="0">
                    <a:pos x="348" y="180"/>
                  </a:cxn>
                  <a:cxn ang="0">
                    <a:pos x="342" y="174"/>
                  </a:cxn>
                  <a:cxn ang="0">
                    <a:pos x="336" y="186"/>
                  </a:cxn>
                  <a:cxn ang="0">
                    <a:pos x="312" y="192"/>
                  </a:cxn>
                  <a:cxn ang="0">
                    <a:pos x="306" y="192"/>
                  </a:cxn>
                  <a:cxn ang="0">
                    <a:pos x="246" y="144"/>
                  </a:cxn>
                  <a:cxn ang="0">
                    <a:pos x="186" y="156"/>
                  </a:cxn>
                  <a:cxn ang="0">
                    <a:pos x="168" y="132"/>
                  </a:cxn>
                  <a:cxn ang="0">
                    <a:pos x="102" y="144"/>
                  </a:cxn>
                  <a:cxn ang="0">
                    <a:pos x="66" y="162"/>
                  </a:cxn>
                  <a:cxn ang="0">
                    <a:pos x="0" y="168"/>
                  </a:cxn>
                  <a:cxn ang="0">
                    <a:pos x="0" y="150"/>
                  </a:cxn>
                  <a:cxn ang="0">
                    <a:pos x="18" y="150"/>
                  </a:cxn>
                  <a:cxn ang="0">
                    <a:pos x="24" y="132"/>
                  </a:cxn>
                  <a:cxn ang="0">
                    <a:pos x="66" y="108"/>
                  </a:cxn>
                  <a:cxn ang="0">
                    <a:pos x="78" y="90"/>
                  </a:cxn>
                  <a:cxn ang="0">
                    <a:pos x="84" y="96"/>
                  </a:cxn>
                  <a:cxn ang="0">
                    <a:pos x="114" y="78"/>
                  </a:cxn>
                  <a:cxn ang="0">
                    <a:pos x="126" y="66"/>
                  </a:cxn>
                  <a:cxn ang="0">
                    <a:pos x="126" y="48"/>
                  </a:cxn>
                  <a:cxn ang="0">
                    <a:pos x="408" y="0"/>
                  </a:cxn>
                  <a:cxn ang="0">
                    <a:pos x="426" y="24"/>
                  </a:cxn>
                  <a:cxn ang="0">
                    <a:pos x="414" y="12"/>
                  </a:cxn>
                  <a:cxn ang="0">
                    <a:pos x="420" y="24"/>
                  </a:cxn>
                  <a:cxn ang="0">
                    <a:pos x="408" y="18"/>
                  </a:cxn>
                  <a:cxn ang="0">
                    <a:pos x="414" y="24"/>
                  </a:cxn>
                  <a:cxn ang="0">
                    <a:pos x="402" y="24"/>
                  </a:cxn>
                  <a:cxn ang="0">
                    <a:pos x="402" y="30"/>
                  </a:cxn>
                  <a:cxn ang="0">
                    <a:pos x="396" y="30"/>
                  </a:cxn>
                  <a:cxn ang="0">
                    <a:pos x="396" y="36"/>
                  </a:cxn>
                  <a:cxn ang="0">
                    <a:pos x="384" y="36"/>
                  </a:cxn>
                  <a:cxn ang="0">
                    <a:pos x="372" y="18"/>
                  </a:cxn>
                  <a:cxn ang="0">
                    <a:pos x="384" y="48"/>
                  </a:cxn>
                  <a:cxn ang="0">
                    <a:pos x="414" y="36"/>
                  </a:cxn>
                  <a:cxn ang="0">
                    <a:pos x="414" y="54"/>
                  </a:cxn>
                  <a:cxn ang="0">
                    <a:pos x="420" y="54"/>
                  </a:cxn>
                  <a:cxn ang="0">
                    <a:pos x="426" y="36"/>
                  </a:cxn>
                  <a:cxn ang="0">
                    <a:pos x="438" y="54"/>
                  </a:cxn>
                  <a:cxn ang="0">
                    <a:pos x="438" y="60"/>
                  </a:cxn>
                </a:cxnLst>
                <a:rect l="0" t="0" r="r" b="b"/>
                <a:pathLst>
                  <a:path w="438" h="192">
                    <a:moveTo>
                      <a:pt x="438" y="54"/>
                    </a:moveTo>
                    <a:lnTo>
                      <a:pt x="420" y="78"/>
                    </a:lnTo>
                    <a:lnTo>
                      <a:pt x="402" y="78"/>
                    </a:lnTo>
                    <a:lnTo>
                      <a:pt x="396" y="66"/>
                    </a:lnTo>
                    <a:lnTo>
                      <a:pt x="390" y="72"/>
                    </a:lnTo>
                    <a:lnTo>
                      <a:pt x="396" y="78"/>
                    </a:lnTo>
                    <a:lnTo>
                      <a:pt x="372" y="78"/>
                    </a:lnTo>
                    <a:lnTo>
                      <a:pt x="402" y="84"/>
                    </a:lnTo>
                    <a:lnTo>
                      <a:pt x="390" y="108"/>
                    </a:lnTo>
                    <a:lnTo>
                      <a:pt x="372" y="102"/>
                    </a:lnTo>
                    <a:lnTo>
                      <a:pt x="390" y="108"/>
                    </a:lnTo>
                    <a:lnTo>
                      <a:pt x="408" y="96"/>
                    </a:lnTo>
                    <a:lnTo>
                      <a:pt x="414" y="108"/>
                    </a:lnTo>
                    <a:lnTo>
                      <a:pt x="408" y="120"/>
                    </a:lnTo>
                    <a:lnTo>
                      <a:pt x="396" y="114"/>
                    </a:lnTo>
                    <a:lnTo>
                      <a:pt x="378" y="126"/>
                    </a:lnTo>
                    <a:lnTo>
                      <a:pt x="372" y="126"/>
                    </a:lnTo>
                    <a:lnTo>
                      <a:pt x="372" y="138"/>
                    </a:lnTo>
                    <a:lnTo>
                      <a:pt x="360" y="126"/>
                    </a:lnTo>
                    <a:lnTo>
                      <a:pt x="366" y="144"/>
                    </a:lnTo>
                    <a:lnTo>
                      <a:pt x="348" y="162"/>
                    </a:lnTo>
                    <a:lnTo>
                      <a:pt x="348" y="180"/>
                    </a:lnTo>
                    <a:lnTo>
                      <a:pt x="342" y="174"/>
                    </a:lnTo>
                    <a:lnTo>
                      <a:pt x="336" y="186"/>
                    </a:lnTo>
                    <a:lnTo>
                      <a:pt x="312" y="192"/>
                    </a:lnTo>
                    <a:lnTo>
                      <a:pt x="306" y="192"/>
                    </a:lnTo>
                    <a:lnTo>
                      <a:pt x="246" y="144"/>
                    </a:lnTo>
                    <a:lnTo>
                      <a:pt x="186" y="156"/>
                    </a:lnTo>
                    <a:lnTo>
                      <a:pt x="168" y="132"/>
                    </a:lnTo>
                    <a:lnTo>
                      <a:pt x="102" y="144"/>
                    </a:lnTo>
                    <a:lnTo>
                      <a:pt x="66" y="162"/>
                    </a:lnTo>
                    <a:lnTo>
                      <a:pt x="0" y="168"/>
                    </a:lnTo>
                    <a:lnTo>
                      <a:pt x="0" y="150"/>
                    </a:lnTo>
                    <a:lnTo>
                      <a:pt x="18" y="150"/>
                    </a:lnTo>
                    <a:lnTo>
                      <a:pt x="24" y="132"/>
                    </a:lnTo>
                    <a:lnTo>
                      <a:pt x="66" y="108"/>
                    </a:lnTo>
                    <a:lnTo>
                      <a:pt x="78" y="90"/>
                    </a:lnTo>
                    <a:lnTo>
                      <a:pt x="84" y="96"/>
                    </a:lnTo>
                    <a:lnTo>
                      <a:pt x="114" y="78"/>
                    </a:lnTo>
                    <a:lnTo>
                      <a:pt x="126" y="66"/>
                    </a:lnTo>
                    <a:lnTo>
                      <a:pt x="126" y="48"/>
                    </a:lnTo>
                    <a:lnTo>
                      <a:pt x="408" y="0"/>
                    </a:lnTo>
                    <a:lnTo>
                      <a:pt x="426" y="24"/>
                    </a:lnTo>
                    <a:lnTo>
                      <a:pt x="414" y="12"/>
                    </a:lnTo>
                    <a:lnTo>
                      <a:pt x="420" y="24"/>
                    </a:lnTo>
                    <a:lnTo>
                      <a:pt x="408" y="18"/>
                    </a:lnTo>
                    <a:lnTo>
                      <a:pt x="414" y="24"/>
                    </a:lnTo>
                    <a:lnTo>
                      <a:pt x="402" y="24"/>
                    </a:lnTo>
                    <a:lnTo>
                      <a:pt x="402" y="30"/>
                    </a:lnTo>
                    <a:lnTo>
                      <a:pt x="396" y="30"/>
                    </a:lnTo>
                    <a:lnTo>
                      <a:pt x="396" y="36"/>
                    </a:lnTo>
                    <a:lnTo>
                      <a:pt x="384" y="36"/>
                    </a:lnTo>
                    <a:lnTo>
                      <a:pt x="372" y="18"/>
                    </a:lnTo>
                    <a:lnTo>
                      <a:pt x="384" y="48"/>
                    </a:lnTo>
                    <a:lnTo>
                      <a:pt x="414" y="36"/>
                    </a:lnTo>
                    <a:lnTo>
                      <a:pt x="414" y="54"/>
                    </a:lnTo>
                    <a:lnTo>
                      <a:pt x="420" y="54"/>
                    </a:lnTo>
                    <a:lnTo>
                      <a:pt x="426" y="36"/>
                    </a:lnTo>
                    <a:lnTo>
                      <a:pt x="438" y="54"/>
                    </a:lnTo>
                    <a:lnTo>
                      <a:pt x="438" y="60"/>
                    </a:lnTo>
                  </a:path>
                </a:pathLst>
              </a:custGeom>
              <a:noFill/>
              <a:ln w="9525">
                <a:solidFill>
                  <a:srgbClr val="000000"/>
                </a:solidFill>
                <a:prstDash val="solid"/>
                <a:round/>
                <a:headEnd/>
                <a:tailEnd/>
              </a:ln>
            </p:spPr>
            <p:txBody>
              <a:bodyPr/>
              <a:lstStyle/>
              <a:p>
                <a:endParaRPr lang="en-US"/>
              </a:p>
            </p:txBody>
          </p:sp>
          <p:sp>
            <p:nvSpPr>
              <p:cNvPr id="233684" name="Freeform 1236"/>
              <p:cNvSpPr>
                <a:spLocks/>
              </p:cNvSpPr>
              <p:nvPr/>
            </p:nvSpPr>
            <p:spPr bwMode="auto">
              <a:xfrm>
                <a:off x="3921" y="2190"/>
                <a:ext cx="6" cy="6"/>
              </a:xfrm>
              <a:custGeom>
                <a:avLst/>
                <a:gdLst/>
                <a:ahLst/>
                <a:cxnLst>
                  <a:cxn ang="0">
                    <a:pos x="6" y="0"/>
                  </a:cxn>
                  <a:cxn ang="0">
                    <a:pos x="0" y="0"/>
                  </a:cxn>
                  <a:cxn ang="0">
                    <a:pos x="6" y="0"/>
                  </a:cxn>
                  <a:cxn ang="0">
                    <a:pos x="6" y="6"/>
                  </a:cxn>
                </a:cxnLst>
                <a:rect l="0" t="0" r="r" b="b"/>
                <a:pathLst>
                  <a:path w="6" h="6">
                    <a:moveTo>
                      <a:pt x="6" y="0"/>
                    </a:moveTo>
                    <a:lnTo>
                      <a:pt x="0" y="0"/>
                    </a:lnTo>
                    <a:lnTo>
                      <a:pt x="6" y="0"/>
                    </a:lnTo>
                    <a:lnTo>
                      <a:pt x="6" y="6"/>
                    </a:lnTo>
                  </a:path>
                </a:pathLst>
              </a:custGeom>
              <a:noFill/>
              <a:ln w="9525">
                <a:solidFill>
                  <a:srgbClr val="000000"/>
                </a:solidFill>
                <a:prstDash val="solid"/>
                <a:round/>
                <a:headEnd/>
                <a:tailEnd/>
              </a:ln>
            </p:spPr>
            <p:txBody>
              <a:bodyPr/>
              <a:lstStyle/>
              <a:p>
                <a:endParaRPr lang="en-US"/>
              </a:p>
            </p:txBody>
          </p:sp>
          <p:sp>
            <p:nvSpPr>
              <p:cNvPr id="233685" name="Freeform 1237"/>
              <p:cNvSpPr>
                <a:spLocks/>
              </p:cNvSpPr>
              <p:nvPr/>
            </p:nvSpPr>
            <p:spPr bwMode="auto">
              <a:xfrm>
                <a:off x="2547" y="1482"/>
                <a:ext cx="336" cy="210"/>
              </a:xfrm>
              <a:custGeom>
                <a:avLst/>
                <a:gdLst/>
                <a:ahLst/>
                <a:cxnLst>
                  <a:cxn ang="0">
                    <a:pos x="336" y="210"/>
                  </a:cxn>
                  <a:cxn ang="0">
                    <a:pos x="0" y="198"/>
                  </a:cxn>
                  <a:cxn ang="0">
                    <a:pos x="6" y="174"/>
                  </a:cxn>
                  <a:cxn ang="0">
                    <a:pos x="18" y="0"/>
                  </a:cxn>
                  <a:cxn ang="0">
                    <a:pos x="312" y="18"/>
                  </a:cxn>
                  <a:cxn ang="0">
                    <a:pos x="336" y="210"/>
                  </a:cxn>
                </a:cxnLst>
                <a:rect l="0" t="0" r="r" b="b"/>
                <a:pathLst>
                  <a:path w="336" h="210">
                    <a:moveTo>
                      <a:pt x="336" y="210"/>
                    </a:moveTo>
                    <a:lnTo>
                      <a:pt x="0" y="198"/>
                    </a:lnTo>
                    <a:lnTo>
                      <a:pt x="6" y="174"/>
                    </a:lnTo>
                    <a:lnTo>
                      <a:pt x="18" y="0"/>
                    </a:lnTo>
                    <a:lnTo>
                      <a:pt x="312" y="18"/>
                    </a:lnTo>
                    <a:lnTo>
                      <a:pt x="336" y="210"/>
                    </a:lnTo>
                    <a:close/>
                  </a:path>
                </a:pathLst>
              </a:custGeom>
              <a:solidFill>
                <a:srgbClr val="FF8C00"/>
              </a:solidFill>
              <a:ln w="9525">
                <a:solidFill>
                  <a:srgbClr val="FF8C00"/>
                </a:solidFill>
                <a:prstDash val="solid"/>
                <a:round/>
                <a:headEnd/>
                <a:tailEnd/>
              </a:ln>
            </p:spPr>
            <p:txBody>
              <a:bodyPr/>
              <a:lstStyle/>
              <a:p>
                <a:endParaRPr lang="en-US"/>
              </a:p>
            </p:txBody>
          </p:sp>
          <p:sp>
            <p:nvSpPr>
              <p:cNvPr id="233686" name="Freeform 1238"/>
              <p:cNvSpPr>
                <a:spLocks/>
              </p:cNvSpPr>
              <p:nvPr/>
            </p:nvSpPr>
            <p:spPr bwMode="auto">
              <a:xfrm>
                <a:off x="2547" y="1482"/>
                <a:ext cx="336" cy="216"/>
              </a:xfrm>
              <a:custGeom>
                <a:avLst/>
                <a:gdLst/>
                <a:ahLst/>
                <a:cxnLst>
                  <a:cxn ang="0">
                    <a:pos x="336" y="210"/>
                  </a:cxn>
                  <a:cxn ang="0">
                    <a:pos x="0" y="198"/>
                  </a:cxn>
                  <a:cxn ang="0">
                    <a:pos x="6" y="174"/>
                  </a:cxn>
                  <a:cxn ang="0">
                    <a:pos x="18" y="0"/>
                  </a:cxn>
                  <a:cxn ang="0">
                    <a:pos x="312" y="18"/>
                  </a:cxn>
                  <a:cxn ang="0">
                    <a:pos x="336" y="210"/>
                  </a:cxn>
                  <a:cxn ang="0">
                    <a:pos x="336" y="216"/>
                  </a:cxn>
                </a:cxnLst>
                <a:rect l="0" t="0" r="r" b="b"/>
                <a:pathLst>
                  <a:path w="336" h="216">
                    <a:moveTo>
                      <a:pt x="336" y="210"/>
                    </a:moveTo>
                    <a:lnTo>
                      <a:pt x="0" y="198"/>
                    </a:lnTo>
                    <a:lnTo>
                      <a:pt x="6" y="174"/>
                    </a:lnTo>
                    <a:lnTo>
                      <a:pt x="18" y="0"/>
                    </a:lnTo>
                    <a:lnTo>
                      <a:pt x="312" y="18"/>
                    </a:lnTo>
                    <a:lnTo>
                      <a:pt x="336" y="210"/>
                    </a:lnTo>
                    <a:lnTo>
                      <a:pt x="336" y="216"/>
                    </a:lnTo>
                  </a:path>
                </a:pathLst>
              </a:custGeom>
              <a:noFill/>
              <a:ln w="9525">
                <a:solidFill>
                  <a:srgbClr val="000000"/>
                </a:solidFill>
                <a:prstDash val="solid"/>
                <a:round/>
                <a:headEnd/>
                <a:tailEnd/>
              </a:ln>
            </p:spPr>
            <p:txBody>
              <a:bodyPr/>
              <a:lstStyle/>
              <a:p>
                <a:endParaRPr lang="en-US"/>
              </a:p>
            </p:txBody>
          </p:sp>
          <p:sp>
            <p:nvSpPr>
              <p:cNvPr id="233687" name="Freeform 1239"/>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close/>
                  </a:path>
                </a:pathLst>
              </a:custGeom>
              <a:solidFill>
                <a:srgbClr val="B22222"/>
              </a:solidFill>
              <a:ln w="9525">
                <a:solidFill>
                  <a:srgbClr val="B22222"/>
                </a:solidFill>
                <a:prstDash val="solid"/>
                <a:round/>
                <a:headEnd/>
                <a:tailEnd/>
              </a:ln>
            </p:spPr>
            <p:txBody>
              <a:bodyPr/>
              <a:lstStyle/>
              <a:p>
                <a:endParaRPr lang="en-US"/>
              </a:p>
            </p:txBody>
          </p:sp>
          <p:sp>
            <p:nvSpPr>
              <p:cNvPr id="233688" name="Freeform 1240"/>
              <p:cNvSpPr>
                <a:spLocks/>
              </p:cNvSpPr>
              <p:nvPr/>
            </p:nvSpPr>
            <p:spPr bwMode="auto">
              <a:xfrm>
                <a:off x="3441" y="1890"/>
                <a:ext cx="210" cy="240"/>
              </a:xfrm>
              <a:custGeom>
                <a:avLst/>
                <a:gdLst/>
                <a:ahLst/>
                <a:cxnLst>
                  <a:cxn ang="0">
                    <a:pos x="210" y="84"/>
                  </a:cxn>
                  <a:cxn ang="0">
                    <a:pos x="204" y="90"/>
                  </a:cxn>
                  <a:cxn ang="0">
                    <a:pos x="210" y="102"/>
                  </a:cxn>
                  <a:cxn ang="0">
                    <a:pos x="204" y="150"/>
                  </a:cxn>
                  <a:cxn ang="0">
                    <a:pos x="168" y="180"/>
                  </a:cxn>
                  <a:cxn ang="0">
                    <a:pos x="168" y="198"/>
                  </a:cxn>
                  <a:cxn ang="0">
                    <a:pos x="156" y="198"/>
                  </a:cxn>
                  <a:cxn ang="0">
                    <a:pos x="150" y="222"/>
                  </a:cxn>
                  <a:cxn ang="0">
                    <a:pos x="132" y="240"/>
                  </a:cxn>
                  <a:cxn ang="0">
                    <a:pos x="114" y="222"/>
                  </a:cxn>
                  <a:cxn ang="0">
                    <a:pos x="78" y="234"/>
                  </a:cxn>
                  <a:cxn ang="0">
                    <a:pos x="48" y="222"/>
                  </a:cxn>
                  <a:cxn ang="0">
                    <a:pos x="36" y="204"/>
                  </a:cxn>
                  <a:cxn ang="0">
                    <a:pos x="18" y="210"/>
                  </a:cxn>
                  <a:cxn ang="0">
                    <a:pos x="0" y="42"/>
                  </a:cxn>
                  <a:cxn ang="0">
                    <a:pos x="18" y="42"/>
                  </a:cxn>
                  <a:cxn ang="0">
                    <a:pos x="60" y="30"/>
                  </a:cxn>
                  <a:cxn ang="0">
                    <a:pos x="60" y="36"/>
                  </a:cxn>
                  <a:cxn ang="0">
                    <a:pos x="96" y="42"/>
                  </a:cxn>
                  <a:cxn ang="0">
                    <a:pos x="90" y="48"/>
                  </a:cxn>
                  <a:cxn ang="0">
                    <a:pos x="114" y="48"/>
                  </a:cxn>
                  <a:cxn ang="0">
                    <a:pos x="150" y="36"/>
                  </a:cxn>
                  <a:cxn ang="0">
                    <a:pos x="162" y="18"/>
                  </a:cxn>
                  <a:cxn ang="0">
                    <a:pos x="198" y="0"/>
                  </a:cxn>
                  <a:cxn ang="0">
                    <a:pos x="210" y="66"/>
                  </a:cxn>
                  <a:cxn ang="0">
                    <a:pos x="210" y="84"/>
                  </a:cxn>
                  <a:cxn ang="0">
                    <a:pos x="210" y="90"/>
                  </a:cxn>
                </a:cxnLst>
                <a:rect l="0" t="0" r="r" b="b"/>
                <a:pathLst>
                  <a:path w="210" h="240">
                    <a:moveTo>
                      <a:pt x="210" y="84"/>
                    </a:moveTo>
                    <a:lnTo>
                      <a:pt x="204" y="90"/>
                    </a:lnTo>
                    <a:lnTo>
                      <a:pt x="210" y="102"/>
                    </a:lnTo>
                    <a:lnTo>
                      <a:pt x="204" y="150"/>
                    </a:lnTo>
                    <a:lnTo>
                      <a:pt x="168" y="180"/>
                    </a:lnTo>
                    <a:lnTo>
                      <a:pt x="168" y="198"/>
                    </a:lnTo>
                    <a:lnTo>
                      <a:pt x="156" y="198"/>
                    </a:lnTo>
                    <a:lnTo>
                      <a:pt x="150" y="222"/>
                    </a:lnTo>
                    <a:lnTo>
                      <a:pt x="132" y="240"/>
                    </a:lnTo>
                    <a:lnTo>
                      <a:pt x="114" y="222"/>
                    </a:lnTo>
                    <a:lnTo>
                      <a:pt x="78" y="234"/>
                    </a:lnTo>
                    <a:lnTo>
                      <a:pt x="48" y="222"/>
                    </a:lnTo>
                    <a:lnTo>
                      <a:pt x="36" y="204"/>
                    </a:lnTo>
                    <a:lnTo>
                      <a:pt x="18" y="210"/>
                    </a:lnTo>
                    <a:lnTo>
                      <a:pt x="0" y="42"/>
                    </a:lnTo>
                    <a:lnTo>
                      <a:pt x="18" y="42"/>
                    </a:lnTo>
                    <a:lnTo>
                      <a:pt x="60" y="30"/>
                    </a:lnTo>
                    <a:lnTo>
                      <a:pt x="60" y="36"/>
                    </a:lnTo>
                    <a:lnTo>
                      <a:pt x="96" y="42"/>
                    </a:lnTo>
                    <a:lnTo>
                      <a:pt x="90" y="48"/>
                    </a:lnTo>
                    <a:lnTo>
                      <a:pt x="114" y="48"/>
                    </a:lnTo>
                    <a:lnTo>
                      <a:pt x="150" y="36"/>
                    </a:lnTo>
                    <a:lnTo>
                      <a:pt x="162" y="18"/>
                    </a:lnTo>
                    <a:lnTo>
                      <a:pt x="198" y="0"/>
                    </a:lnTo>
                    <a:lnTo>
                      <a:pt x="210" y="66"/>
                    </a:lnTo>
                    <a:lnTo>
                      <a:pt x="210" y="84"/>
                    </a:lnTo>
                    <a:lnTo>
                      <a:pt x="210" y="90"/>
                    </a:lnTo>
                  </a:path>
                </a:pathLst>
              </a:custGeom>
              <a:noFill/>
              <a:ln w="9525">
                <a:solidFill>
                  <a:srgbClr val="000000"/>
                </a:solidFill>
                <a:prstDash val="solid"/>
                <a:round/>
                <a:headEnd/>
                <a:tailEnd/>
              </a:ln>
            </p:spPr>
            <p:txBody>
              <a:bodyPr/>
              <a:lstStyle/>
              <a:p>
                <a:endParaRPr lang="en-US"/>
              </a:p>
            </p:txBody>
          </p:sp>
          <p:sp>
            <p:nvSpPr>
              <p:cNvPr id="233689" name="Freeform 1241"/>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close/>
                  </a:path>
                </a:pathLst>
              </a:custGeom>
              <a:solidFill>
                <a:srgbClr val="B22222"/>
              </a:solidFill>
              <a:ln w="9525">
                <a:solidFill>
                  <a:srgbClr val="B22222"/>
                </a:solidFill>
                <a:prstDash val="solid"/>
                <a:round/>
                <a:headEnd/>
                <a:tailEnd/>
              </a:ln>
            </p:spPr>
            <p:txBody>
              <a:bodyPr/>
              <a:lstStyle/>
              <a:p>
                <a:endParaRPr lang="en-US"/>
              </a:p>
            </p:txBody>
          </p:sp>
          <p:sp>
            <p:nvSpPr>
              <p:cNvPr id="233690" name="Freeform 1242"/>
              <p:cNvSpPr>
                <a:spLocks/>
              </p:cNvSpPr>
              <p:nvPr/>
            </p:nvSpPr>
            <p:spPr bwMode="auto">
              <a:xfrm>
                <a:off x="2547" y="2250"/>
                <a:ext cx="444" cy="228"/>
              </a:xfrm>
              <a:custGeom>
                <a:avLst/>
                <a:gdLst/>
                <a:ahLst/>
                <a:cxnLst>
                  <a:cxn ang="0">
                    <a:pos x="432" y="48"/>
                  </a:cxn>
                  <a:cxn ang="0">
                    <a:pos x="444" y="120"/>
                  </a:cxn>
                  <a:cxn ang="0">
                    <a:pos x="438" y="228"/>
                  </a:cxn>
                  <a:cxn ang="0">
                    <a:pos x="402" y="210"/>
                  </a:cxn>
                  <a:cxn ang="0">
                    <a:pos x="342" y="228"/>
                  </a:cxn>
                  <a:cxn ang="0">
                    <a:pos x="324" y="216"/>
                  </a:cxn>
                  <a:cxn ang="0">
                    <a:pos x="312" y="216"/>
                  </a:cxn>
                  <a:cxn ang="0">
                    <a:pos x="312" y="210"/>
                  </a:cxn>
                  <a:cxn ang="0">
                    <a:pos x="300" y="228"/>
                  </a:cxn>
                  <a:cxn ang="0">
                    <a:pos x="294" y="216"/>
                  </a:cxn>
                  <a:cxn ang="0">
                    <a:pos x="288" y="222"/>
                  </a:cxn>
                  <a:cxn ang="0">
                    <a:pos x="270" y="210"/>
                  </a:cxn>
                  <a:cxn ang="0">
                    <a:pos x="258" y="216"/>
                  </a:cxn>
                  <a:cxn ang="0">
                    <a:pos x="246" y="198"/>
                  </a:cxn>
                  <a:cxn ang="0">
                    <a:pos x="228" y="204"/>
                  </a:cxn>
                  <a:cxn ang="0">
                    <a:pos x="192" y="192"/>
                  </a:cxn>
                  <a:cxn ang="0">
                    <a:pos x="186" y="174"/>
                  </a:cxn>
                  <a:cxn ang="0">
                    <a:pos x="168" y="180"/>
                  </a:cxn>
                  <a:cxn ang="0">
                    <a:pos x="150" y="168"/>
                  </a:cxn>
                  <a:cxn ang="0">
                    <a:pos x="156" y="42"/>
                  </a:cxn>
                  <a:cxn ang="0">
                    <a:pos x="0" y="36"/>
                  </a:cxn>
                  <a:cxn ang="0">
                    <a:pos x="6" y="0"/>
                  </a:cxn>
                  <a:cxn ang="0">
                    <a:pos x="54" y="6"/>
                  </a:cxn>
                  <a:cxn ang="0">
                    <a:pos x="432" y="12"/>
                  </a:cxn>
                  <a:cxn ang="0">
                    <a:pos x="432" y="36"/>
                  </a:cxn>
                  <a:cxn ang="0">
                    <a:pos x="432" y="48"/>
                  </a:cxn>
                  <a:cxn ang="0">
                    <a:pos x="432" y="54"/>
                  </a:cxn>
                </a:cxnLst>
                <a:rect l="0" t="0" r="r" b="b"/>
                <a:pathLst>
                  <a:path w="444" h="228">
                    <a:moveTo>
                      <a:pt x="432" y="48"/>
                    </a:moveTo>
                    <a:lnTo>
                      <a:pt x="444" y="120"/>
                    </a:lnTo>
                    <a:lnTo>
                      <a:pt x="438" y="228"/>
                    </a:lnTo>
                    <a:lnTo>
                      <a:pt x="402" y="210"/>
                    </a:lnTo>
                    <a:lnTo>
                      <a:pt x="342" y="228"/>
                    </a:lnTo>
                    <a:lnTo>
                      <a:pt x="324" y="216"/>
                    </a:lnTo>
                    <a:lnTo>
                      <a:pt x="312" y="216"/>
                    </a:lnTo>
                    <a:lnTo>
                      <a:pt x="312" y="210"/>
                    </a:lnTo>
                    <a:lnTo>
                      <a:pt x="300" y="228"/>
                    </a:lnTo>
                    <a:lnTo>
                      <a:pt x="294" y="216"/>
                    </a:lnTo>
                    <a:lnTo>
                      <a:pt x="288" y="222"/>
                    </a:lnTo>
                    <a:lnTo>
                      <a:pt x="270" y="210"/>
                    </a:lnTo>
                    <a:lnTo>
                      <a:pt x="258" y="216"/>
                    </a:lnTo>
                    <a:lnTo>
                      <a:pt x="246" y="198"/>
                    </a:lnTo>
                    <a:lnTo>
                      <a:pt x="228" y="204"/>
                    </a:lnTo>
                    <a:lnTo>
                      <a:pt x="192" y="192"/>
                    </a:lnTo>
                    <a:lnTo>
                      <a:pt x="186" y="174"/>
                    </a:lnTo>
                    <a:lnTo>
                      <a:pt x="168" y="180"/>
                    </a:lnTo>
                    <a:lnTo>
                      <a:pt x="150" y="168"/>
                    </a:lnTo>
                    <a:lnTo>
                      <a:pt x="156" y="42"/>
                    </a:lnTo>
                    <a:lnTo>
                      <a:pt x="0" y="36"/>
                    </a:lnTo>
                    <a:lnTo>
                      <a:pt x="6" y="0"/>
                    </a:lnTo>
                    <a:lnTo>
                      <a:pt x="54" y="6"/>
                    </a:lnTo>
                    <a:lnTo>
                      <a:pt x="432" y="12"/>
                    </a:lnTo>
                    <a:lnTo>
                      <a:pt x="432" y="36"/>
                    </a:lnTo>
                    <a:lnTo>
                      <a:pt x="432" y="48"/>
                    </a:lnTo>
                    <a:lnTo>
                      <a:pt x="432" y="54"/>
                    </a:lnTo>
                  </a:path>
                </a:pathLst>
              </a:custGeom>
              <a:noFill/>
              <a:ln w="9525">
                <a:solidFill>
                  <a:srgbClr val="000000"/>
                </a:solidFill>
                <a:prstDash val="solid"/>
                <a:round/>
                <a:headEnd/>
                <a:tailEnd/>
              </a:ln>
            </p:spPr>
            <p:txBody>
              <a:bodyPr/>
              <a:lstStyle/>
              <a:p>
                <a:endParaRPr lang="en-US"/>
              </a:p>
            </p:txBody>
          </p:sp>
          <p:sp>
            <p:nvSpPr>
              <p:cNvPr id="233691" name="Freeform 1243"/>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close/>
                  </a:path>
                </a:pathLst>
              </a:custGeom>
              <a:solidFill>
                <a:srgbClr val="FF8C00"/>
              </a:solidFill>
              <a:ln w="9525">
                <a:solidFill>
                  <a:srgbClr val="FF8C00"/>
                </a:solidFill>
                <a:prstDash val="solid"/>
                <a:round/>
                <a:headEnd/>
                <a:tailEnd/>
              </a:ln>
            </p:spPr>
            <p:txBody>
              <a:bodyPr/>
              <a:lstStyle/>
              <a:p>
                <a:endParaRPr lang="en-US"/>
              </a:p>
            </p:txBody>
          </p:sp>
          <p:sp>
            <p:nvSpPr>
              <p:cNvPr id="233692" name="Freeform 1244"/>
              <p:cNvSpPr>
                <a:spLocks/>
              </p:cNvSpPr>
              <p:nvPr/>
            </p:nvSpPr>
            <p:spPr bwMode="auto">
              <a:xfrm>
                <a:off x="1593" y="1494"/>
                <a:ext cx="402" cy="342"/>
              </a:xfrm>
              <a:custGeom>
                <a:avLst/>
                <a:gdLst/>
                <a:ahLst/>
                <a:cxnLst>
                  <a:cxn ang="0">
                    <a:pos x="186" y="306"/>
                  </a:cxn>
                  <a:cxn ang="0">
                    <a:pos x="0" y="252"/>
                  </a:cxn>
                  <a:cxn ang="0">
                    <a:pos x="0" y="198"/>
                  </a:cxn>
                  <a:cxn ang="0">
                    <a:pos x="30" y="150"/>
                  </a:cxn>
                  <a:cxn ang="0">
                    <a:pos x="78" y="42"/>
                  </a:cxn>
                  <a:cxn ang="0">
                    <a:pos x="84" y="0"/>
                  </a:cxn>
                  <a:cxn ang="0">
                    <a:pos x="108" y="6"/>
                  </a:cxn>
                  <a:cxn ang="0">
                    <a:pos x="126" y="18"/>
                  </a:cxn>
                  <a:cxn ang="0">
                    <a:pos x="126" y="48"/>
                  </a:cxn>
                  <a:cxn ang="0">
                    <a:pos x="144" y="60"/>
                  </a:cxn>
                  <a:cxn ang="0">
                    <a:pos x="168" y="54"/>
                  </a:cxn>
                  <a:cxn ang="0">
                    <a:pos x="198" y="72"/>
                  </a:cxn>
                  <a:cxn ang="0">
                    <a:pos x="300" y="72"/>
                  </a:cxn>
                  <a:cxn ang="0">
                    <a:pos x="384" y="90"/>
                  </a:cxn>
                  <a:cxn ang="0">
                    <a:pos x="402" y="120"/>
                  </a:cxn>
                  <a:cxn ang="0">
                    <a:pos x="348" y="186"/>
                  </a:cxn>
                  <a:cxn ang="0">
                    <a:pos x="360" y="204"/>
                  </a:cxn>
                  <a:cxn ang="0">
                    <a:pos x="324" y="342"/>
                  </a:cxn>
                  <a:cxn ang="0">
                    <a:pos x="216" y="312"/>
                  </a:cxn>
                  <a:cxn ang="0">
                    <a:pos x="186" y="306"/>
                  </a:cxn>
                  <a:cxn ang="0">
                    <a:pos x="186" y="312"/>
                  </a:cxn>
                </a:cxnLst>
                <a:rect l="0" t="0" r="r" b="b"/>
                <a:pathLst>
                  <a:path w="402" h="342">
                    <a:moveTo>
                      <a:pt x="186" y="306"/>
                    </a:moveTo>
                    <a:lnTo>
                      <a:pt x="0" y="252"/>
                    </a:lnTo>
                    <a:lnTo>
                      <a:pt x="0" y="198"/>
                    </a:lnTo>
                    <a:lnTo>
                      <a:pt x="30" y="150"/>
                    </a:lnTo>
                    <a:lnTo>
                      <a:pt x="78" y="42"/>
                    </a:lnTo>
                    <a:lnTo>
                      <a:pt x="84" y="0"/>
                    </a:lnTo>
                    <a:lnTo>
                      <a:pt x="108" y="6"/>
                    </a:lnTo>
                    <a:lnTo>
                      <a:pt x="126" y="18"/>
                    </a:lnTo>
                    <a:lnTo>
                      <a:pt x="126" y="48"/>
                    </a:lnTo>
                    <a:lnTo>
                      <a:pt x="144" y="60"/>
                    </a:lnTo>
                    <a:lnTo>
                      <a:pt x="168" y="54"/>
                    </a:lnTo>
                    <a:lnTo>
                      <a:pt x="198" y="72"/>
                    </a:lnTo>
                    <a:lnTo>
                      <a:pt x="300" y="72"/>
                    </a:lnTo>
                    <a:lnTo>
                      <a:pt x="384" y="90"/>
                    </a:lnTo>
                    <a:lnTo>
                      <a:pt x="402" y="120"/>
                    </a:lnTo>
                    <a:lnTo>
                      <a:pt x="348" y="186"/>
                    </a:lnTo>
                    <a:lnTo>
                      <a:pt x="360" y="204"/>
                    </a:lnTo>
                    <a:lnTo>
                      <a:pt x="324" y="342"/>
                    </a:lnTo>
                    <a:lnTo>
                      <a:pt x="216" y="312"/>
                    </a:lnTo>
                    <a:lnTo>
                      <a:pt x="186" y="306"/>
                    </a:lnTo>
                    <a:lnTo>
                      <a:pt x="186" y="312"/>
                    </a:lnTo>
                  </a:path>
                </a:pathLst>
              </a:custGeom>
              <a:noFill/>
              <a:ln w="9525">
                <a:solidFill>
                  <a:srgbClr val="000000"/>
                </a:solidFill>
                <a:prstDash val="solid"/>
                <a:round/>
                <a:headEnd/>
                <a:tailEnd/>
              </a:ln>
            </p:spPr>
            <p:txBody>
              <a:bodyPr/>
              <a:lstStyle/>
              <a:p>
                <a:endParaRPr lang="en-US"/>
              </a:p>
            </p:txBody>
          </p:sp>
          <p:sp>
            <p:nvSpPr>
              <p:cNvPr id="233693" name="Freeform 1245"/>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close/>
                  </a:path>
                </a:pathLst>
              </a:custGeom>
              <a:solidFill>
                <a:srgbClr val="FF4500"/>
              </a:solidFill>
              <a:ln w="9525">
                <a:solidFill>
                  <a:srgbClr val="FF4500"/>
                </a:solidFill>
                <a:prstDash val="solid"/>
                <a:round/>
                <a:headEnd/>
                <a:tailEnd/>
              </a:ln>
            </p:spPr>
            <p:txBody>
              <a:bodyPr/>
              <a:lstStyle/>
              <a:p>
                <a:endParaRPr lang="en-US"/>
              </a:p>
            </p:txBody>
          </p:sp>
          <p:sp>
            <p:nvSpPr>
              <p:cNvPr id="233694" name="Freeform 1246"/>
              <p:cNvSpPr>
                <a:spLocks/>
              </p:cNvSpPr>
              <p:nvPr/>
            </p:nvSpPr>
            <p:spPr bwMode="auto">
              <a:xfrm>
                <a:off x="3639" y="1842"/>
                <a:ext cx="294" cy="186"/>
              </a:xfrm>
              <a:custGeom>
                <a:avLst/>
                <a:gdLst/>
                <a:ahLst/>
                <a:cxnLst>
                  <a:cxn ang="0">
                    <a:pos x="30" y="24"/>
                  </a:cxn>
                  <a:cxn ang="0">
                    <a:pos x="36" y="36"/>
                  </a:cxn>
                  <a:cxn ang="0">
                    <a:pos x="240" y="0"/>
                  </a:cxn>
                  <a:cxn ang="0">
                    <a:pos x="264" y="24"/>
                  </a:cxn>
                  <a:cxn ang="0">
                    <a:pos x="282" y="30"/>
                  </a:cxn>
                  <a:cxn ang="0">
                    <a:pos x="264" y="60"/>
                  </a:cxn>
                  <a:cxn ang="0">
                    <a:pos x="270" y="84"/>
                  </a:cxn>
                  <a:cxn ang="0">
                    <a:pos x="294" y="108"/>
                  </a:cxn>
                  <a:cxn ang="0">
                    <a:pos x="270" y="138"/>
                  </a:cxn>
                  <a:cxn ang="0">
                    <a:pos x="264" y="138"/>
                  </a:cxn>
                  <a:cxn ang="0">
                    <a:pos x="252" y="144"/>
                  </a:cxn>
                  <a:cxn ang="0">
                    <a:pos x="234" y="150"/>
                  </a:cxn>
                  <a:cxn ang="0">
                    <a:pos x="72" y="180"/>
                  </a:cxn>
                  <a:cxn ang="0">
                    <a:pos x="60" y="180"/>
                  </a:cxn>
                  <a:cxn ang="0">
                    <a:pos x="24" y="186"/>
                  </a:cxn>
                  <a:cxn ang="0">
                    <a:pos x="12" y="132"/>
                  </a:cxn>
                  <a:cxn ang="0">
                    <a:pos x="12" y="114"/>
                  </a:cxn>
                  <a:cxn ang="0">
                    <a:pos x="0" y="48"/>
                  </a:cxn>
                  <a:cxn ang="0">
                    <a:pos x="30" y="24"/>
                  </a:cxn>
                  <a:cxn ang="0">
                    <a:pos x="30" y="30"/>
                  </a:cxn>
                </a:cxnLst>
                <a:rect l="0" t="0" r="r" b="b"/>
                <a:pathLst>
                  <a:path w="294" h="186">
                    <a:moveTo>
                      <a:pt x="30" y="24"/>
                    </a:moveTo>
                    <a:lnTo>
                      <a:pt x="36" y="36"/>
                    </a:lnTo>
                    <a:lnTo>
                      <a:pt x="240" y="0"/>
                    </a:lnTo>
                    <a:lnTo>
                      <a:pt x="264" y="24"/>
                    </a:lnTo>
                    <a:lnTo>
                      <a:pt x="282" y="30"/>
                    </a:lnTo>
                    <a:lnTo>
                      <a:pt x="264" y="60"/>
                    </a:lnTo>
                    <a:lnTo>
                      <a:pt x="270" y="84"/>
                    </a:lnTo>
                    <a:lnTo>
                      <a:pt x="294" y="108"/>
                    </a:lnTo>
                    <a:lnTo>
                      <a:pt x="270" y="138"/>
                    </a:lnTo>
                    <a:lnTo>
                      <a:pt x="264" y="138"/>
                    </a:lnTo>
                    <a:lnTo>
                      <a:pt x="252" y="144"/>
                    </a:lnTo>
                    <a:lnTo>
                      <a:pt x="234" y="150"/>
                    </a:lnTo>
                    <a:lnTo>
                      <a:pt x="72" y="180"/>
                    </a:lnTo>
                    <a:lnTo>
                      <a:pt x="60" y="180"/>
                    </a:lnTo>
                    <a:lnTo>
                      <a:pt x="24" y="186"/>
                    </a:lnTo>
                    <a:lnTo>
                      <a:pt x="12" y="132"/>
                    </a:lnTo>
                    <a:lnTo>
                      <a:pt x="12" y="114"/>
                    </a:lnTo>
                    <a:lnTo>
                      <a:pt x="0" y="48"/>
                    </a:lnTo>
                    <a:lnTo>
                      <a:pt x="30" y="24"/>
                    </a:lnTo>
                    <a:lnTo>
                      <a:pt x="30" y="30"/>
                    </a:lnTo>
                  </a:path>
                </a:pathLst>
              </a:custGeom>
              <a:noFill/>
              <a:ln w="9525">
                <a:solidFill>
                  <a:srgbClr val="000000"/>
                </a:solidFill>
                <a:prstDash val="solid"/>
                <a:round/>
                <a:headEnd/>
                <a:tailEnd/>
              </a:ln>
            </p:spPr>
            <p:txBody>
              <a:bodyPr/>
              <a:lstStyle/>
              <a:p>
                <a:endParaRPr lang="en-US"/>
              </a:p>
            </p:txBody>
          </p:sp>
          <p:sp>
            <p:nvSpPr>
              <p:cNvPr id="233695" name="Freeform 1247"/>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Lst>
                <a:rect l="0" t="0" r="r" b="b"/>
                <a:pathLst>
                  <a:path w="36" h="48">
                    <a:moveTo>
                      <a:pt x="36" y="30"/>
                    </a:moveTo>
                    <a:lnTo>
                      <a:pt x="30" y="36"/>
                    </a:lnTo>
                    <a:lnTo>
                      <a:pt x="24" y="24"/>
                    </a:lnTo>
                    <a:lnTo>
                      <a:pt x="24" y="42"/>
                    </a:lnTo>
                    <a:lnTo>
                      <a:pt x="6" y="48"/>
                    </a:lnTo>
                    <a:lnTo>
                      <a:pt x="0" y="6"/>
                    </a:lnTo>
                    <a:lnTo>
                      <a:pt x="18" y="0"/>
                    </a:lnTo>
                    <a:lnTo>
                      <a:pt x="36" y="24"/>
                    </a:lnTo>
                    <a:lnTo>
                      <a:pt x="36" y="30"/>
                    </a:lnTo>
                    <a:close/>
                  </a:path>
                </a:pathLst>
              </a:custGeom>
              <a:solidFill>
                <a:srgbClr val="FF8C00"/>
              </a:solidFill>
              <a:ln w="9525">
                <a:solidFill>
                  <a:srgbClr val="FF8C00"/>
                </a:solidFill>
                <a:prstDash val="solid"/>
                <a:round/>
                <a:headEnd/>
                <a:tailEnd/>
              </a:ln>
            </p:spPr>
            <p:txBody>
              <a:bodyPr/>
              <a:lstStyle/>
              <a:p>
                <a:endParaRPr lang="en-US"/>
              </a:p>
            </p:txBody>
          </p:sp>
          <p:sp>
            <p:nvSpPr>
              <p:cNvPr id="233696" name="Freeform 1248"/>
              <p:cNvSpPr>
                <a:spLocks/>
              </p:cNvSpPr>
              <p:nvPr/>
            </p:nvSpPr>
            <p:spPr bwMode="auto">
              <a:xfrm>
                <a:off x="4047" y="1794"/>
                <a:ext cx="36" cy="48"/>
              </a:xfrm>
              <a:custGeom>
                <a:avLst/>
                <a:gdLst/>
                <a:ahLst/>
                <a:cxnLst>
                  <a:cxn ang="0">
                    <a:pos x="36" y="30"/>
                  </a:cxn>
                  <a:cxn ang="0">
                    <a:pos x="30" y="36"/>
                  </a:cxn>
                  <a:cxn ang="0">
                    <a:pos x="24" y="24"/>
                  </a:cxn>
                  <a:cxn ang="0">
                    <a:pos x="24" y="42"/>
                  </a:cxn>
                  <a:cxn ang="0">
                    <a:pos x="6" y="48"/>
                  </a:cxn>
                  <a:cxn ang="0">
                    <a:pos x="0" y="6"/>
                  </a:cxn>
                  <a:cxn ang="0">
                    <a:pos x="18" y="0"/>
                  </a:cxn>
                  <a:cxn ang="0">
                    <a:pos x="36" y="24"/>
                  </a:cxn>
                  <a:cxn ang="0">
                    <a:pos x="36" y="30"/>
                  </a:cxn>
                  <a:cxn ang="0">
                    <a:pos x="36" y="36"/>
                  </a:cxn>
                </a:cxnLst>
                <a:rect l="0" t="0" r="r" b="b"/>
                <a:pathLst>
                  <a:path w="36" h="48">
                    <a:moveTo>
                      <a:pt x="36" y="30"/>
                    </a:moveTo>
                    <a:lnTo>
                      <a:pt x="30" y="36"/>
                    </a:lnTo>
                    <a:lnTo>
                      <a:pt x="24" y="24"/>
                    </a:lnTo>
                    <a:lnTo>
                      <a:pt x="24" y="42"/>
                    </a:lnTo>
                    <a:lnTo>
                      <a:pt x="6" y="48"/>
                    </a:lnTo>
                    <a:lnTo>
                      <a:pt x="0" y="6"/>
                    </a:lnTo>
                    <a:lnTo>
                      <a:pt x="18" y="0"/>
                    </a:lnTo>
                    <a:lnTo>
                      <a:pt x="36" y="24"/>
                    </a:lnTo>
                    <a:lnTo>
                      <a:pt x="36" y="30"/>
                    </a:lnTo>
                    <a:lnTo>
                      <a:pt x="36" y="36"/>
                    </a:lnTo>
                  </a:path>
                </a:pathLst>
              </a:custGeom>
              <a:noFill/>
              <a:ln w="9525">
                <a:solidFill>
                  <a:srgbClr val="000000"/>
                </a:solidFill>
                <a:prstDash val="solid"/>
                <a:round/>
                <a:headEnd/>
                <a:tailEnd/>
              </a:ln>
            </p:spPr>
            <p:txBody>
              <a:bodyPr/>
              <a:lstStyle/>
              <a:p>
                <a:endParaRPr lang="en-US"/>
              </a:p>
            </p:txBody>
          </p:sp>
          <p:sp>
            <p:nvSpPr>
              <p:cNvPr id="233697" name="Freeform 1249"/>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close/>
                  </a:path>
                </a:pathLst>
              </a:custGeom>
              <a:solidFill>
                <a:srgbClr val="B22222"/>
              </a:solidFill>
              <a:ln w="9525">
                <a:solidFill>
                  <a:srgbClr val="B22222"/>
                </a:solidFill>
                <a:prstDash val="solid"/>
                <a:round/>
                <a:headEnd/>
                <a:tailEnd/>
              </a:ln>
            </p:spPr>
            <p:txBody>
              <a:bodyPr/>
              <a:lstStyle/>
              <a:p>
                <a:endParaRPr lang="en-US"/>
              </a:p>
            </p:txBody>
          </p:sp>
          <p:sp>
            <p:nvSpPr>
              <p:cNvPr id="233698" name="Freeform 1250"/>
              <p:cNvSpPr>
                <a:spLocks/>
              </p:cNvSpPr>
              <p:nvPr/>
            </p:nvSpPr>
            <p:spPr bwMode="auto">
              <a:xfrm>
                <a:off x="3567" y="2322"/>
                <a:ext cx="258" cy="198"/>
              </a:xfrm>
              <a:custGeom>
                <a:avLst/>
                <a:gdLst/>
                <a:ahLst/>
                <a:cxnLst>
                  <a:cxn ang="0">
                    <a:pos x="258" y="60"/>
                  </a:cxn>
                  <a:cxn ang="0">
                    <a:pos x="228" y="102"/>
                  </a:cxn>
                  <a:cxn ang="0">
                    <a:pos x="234" y="114"/>
                  </a:cxn>
                  <a:cxn ang="0">
                    <a:pos x="204" y="144"/>
                  </a:cxn>
                  <a:cxn ang="0">
                    <a:pos x="198" y="138"/>
                  </a:cxn>
                  <a:cxn ang="0">
                    <a:pos x="198" y="150"/>
                  </a:cxn>
                  <a:cxn ang="0">
                    <a:pos x="168" y="168"/>
                  </a:cxn>
                  <a:cxn ang="0">
                    <a:pos x="168" y="180"/>
                  </a:cxn>
                  <a:cxn ang="0">
                    <a:pos x="156" y="174"/>
                  </a:cxn>
                  <a:cxn ang="0">
                    <a:pos x="162" y="186"/>
                  </a:cxn>
                  <a:cxn ang="0">
                    <a:pos x="156" y="198"/>
                  </a:cxn>
                  <a:cxn ang="0">
                    <a:pos x="138" y="192"/>
                  </a:cxn>
                  <a:cxn ang="0">
                    <a:pos x="114" y="144"/>
                  </a:cxn>
                  <a:cxn ang="0">
                    <a:pos x="48" y="90"/>
                  </a:cxn>
                  <a:cxn ang="0">
                    <a:pos x="30" y="60"/>
                  </a:cxn>
                  <a:cxn ang="0">
                    <a:pos x="0" y="48"/>
                  </a:cxn>
                  <a:cxn ang="0">
                    <a:pos x="12" y="30"/>
                  </a:cxn>
                  <a:cxn ang="0">
                    <a:pos x="48" y="12"/>
                  </a:cxn>
                  <a:cxn ang="0">
                    <a:pos x="114" y="0"/>
                  </a:cxn>
                  <a:cxn ang="0">
                    <a:pos x="132" y="24"/>
                  </a:cxn>
                  <a:cxn ang="0">
                    <a:pos x="192" y="12"/>
                  </a:cxn>
                  <a:cxn ang="0">
                    <a:pos x="252" y="60"/>
                  </a:cxn>
                  <a:cxn ang="0">
                    <a:pos x="258" y="60"/>
                  </a:cxn>
                  <a:cxn ang="0">
                    <a:pos x="258" y="66"/>
                  </a:cxn>
                </a:cxnLst>
                <a:rect l="0" t="0" r="r" b="b"/>
                <a:pathLst>
                  <a:path w="258" h="198">
                    <a:moveTo>
                      <a:pt x="258" y="60"/>
                    </a:moveTo>
                    <a:lnTo>
                      <a:pt x="228" y="102"/>
                    </a:lnTo>
                    <a:lnTo>
                      <a:pt x="234" y="114"/>
                    </a:lnTo>
                    <a:lnTo>
                      <a:pt x="204" y="144"/>
                    </a:lnTo>
                    <a:lnTo>
                      <a:pt x="198" y="138"/>
                    </a:lnTo>
                    <a:lnTo>
                      <a:pt x="198" y="150"/>
                    </a:lnTo>
                    <a:lnTo>
                      <a:pt x="168" y="168"/>
                    </a:lnTo>
                    <a:lnTo>
                      <a:pt x="168" y="180"/>
                    </a:lnTo>
                    <a:lnTo>
                      <a:pt x="156" y="174"/>
                    </a:lnTo>
                    <a:lnTo>
                      <a:pt x="162" y="186"/>
                    </a:lnTo>
                    <a:lnTo>
                      <a:pt x="156" y="198"/>
                    </a:lnTo>
                    <a:lnTo>
                      <a:pt x="138" y="192"/>
                    </a:lnTo>
                    <a:lnTo>
                      <a:pt x="114" y="144"/>
                    </a:lnTo>
                    <a:lnTo>
                      <a:pt x="48" y="90"/>
                    </a:lnTo>
                    <a:lnTo>
                      <a:pt x="30" y="60"/>
                    </a:lnTo>
                    <a:lnTo>
                      <a:pt x="0" y="48"/>
                    </a:lnTo>
                    <a:lnTo>
                      <a:pt x="12" y="30"/>
                    </a:lnTo>
                    <a:lnTo>
                      <a:pt x="48" y="12"/>
                    </a:lnTo>
                    <a:lnTo>
                      <a:pt x="114" y="0"/>
                    </a:lnTo>
                    <a:lnTo>
                      <a:pt x="132" y="24"/>
                    </a:lnTo>
                    <a:lnTo>
                      <a:pt x="192" y="12"/>
                    </a:lnTo>
                    <a:lnTo>
                      <a:pt x="252" y="60"/>
                    </a:lnTo>
                    <a:lnTo>
                      <a:pt x="258" y="60"/>
                    </a:lnTo>
                    <a:lnTo>
                      <a:pt x="258" y="66"/>
                    </a:lnTo>
                  </a:path>
                </a:pathLst>
              </a:custGeom>
              <a:noFill/>
              <a:ln w="9525">
                <a:solidFill>
                  <a:srgbClr val="000000"/>
                </a:solidFill>
                <a:prstDash val="solid"/>
                <a:round/>
                <a:headEnd/>
                <a:tailEnd/>
              </a:ln>
            </p:spPr>
            <p:txBody>
              <a:bodyPr/>
              <a:lstStyle/>
              <a:p>
                <a:endParaRPr lang="en-US"/>
              </a:p>
            </p:txBody>
          </p:sp>
          <p:sp>
            <p:nvSpPr>
              <p:cNvPr id="233699" name="Freeform 1251"/>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close/>
                  </a:path>
                </a:pathLst>
              </a:custGeom>
              <a:solidFill>
                <a:srgbClr val="FF8C00"/>
              </a:solidFill>
              <a:ln w="9525">
                <a:solidFill>
                  <a:srgbClr val="FF8C00"/>
                </a:solidFill>
                <a:prstDash val="solid"/>
                <a:round/>
                <a:headEnd/>
                <a:tailEnd/>
              </a:ln>
            </p:spPr>
            <p:txBody>
              <a:bodyPr/>
              <a:lstStyle/>
              <a:p>
                <a:endParaRPr lang="en-US"/>
              </a:p>
            </p:txBody>
          </p:sp>
          <p:sp>
            <p:nvSpPr>
              <p:cNvPr id="233700" name="Freeform 1252"/>
              <p:cNvSpPr>
                <a:spLocks/>
              </p:cNvSpPr>
              <p:nvPr/>
            </p:nvSpPr>
            <p:spPr bwMode="auto">
              <a:xfrm>
                <a:off x="2529" y="1680"/>
                <a:ext cx="360" cy="234"/>
              </a:xfrm>
              <a:custGeom>
                <a:avLst/>
                <a:gdLst/>
                <a:ahLst/>
                <a:cxnLst>
                  <a:cxn ang="0">
                    <a:pos x="360" y="168"/>
                  </a:cxn>
                  <a:cxn ang="0">
                    <a:pos x="354" y="174"/>
                  </a:cxn>
                  <a:cxn ang="0">
                    <a:pos x="360" y="192"/>
                  </a:cxn>
                  <a:cxn ang="0">
                    <a:pos x="348" y="216"/>
                  </a:cxn>
                  <a:cxn ang="0">
                    <a:pos x="360" y="234"/>
                  </a:cxn>
                  <a:cxn ang="0">
                    <a:pos x="354" y="234"/>
                  </a:cxn>
                  <a:cxn ang="0">
                    <a:pos x="324" y="210"/>
                  </a:cxn>
                  <a:cxn ang="0">
                    <a:pos x="288" y="216"/>
                  </a:cxn>
                  <a:cxn ang="0">
                    <a:pos x="264" y="198"/>
                  </a:cxn>
                  <a:cxn ang="0">
                    <a:pos x="0" y="186"/>
                  </a:cxn>
                  <a:cxn ang="0">
                    <a:pos x="6" y="156"/>
                  </a:cxn>
                  <a:cxn ang="0">
                    <a:pos x="12" y="54"/>
                  </a:cxn>
                  <a:cxn ang="0">
                    <a:pos x="18" y="0"/>
                  </a:cxn>
                  <a:cxn ang="0">
                    <a:pos x="354" y="12"/>
                  </a:cxn>
                  <a:cxn ang="0">
                    <a:pos x="342" y="30"/>
                  </a:cxn>
                  <a:cxn ang="0">
                    <a:pos x="360" y="54"/>
                  </a:cxn>
                  <a:cxn ang="0">
                    <a:pos x="360" y="144"/>
                  </a:cxn>
                  <a:cxn ang="0">
                    <a:pos x="360" y="168"/>
                  </a:cxn>
                  <a:cxn ang="0">
                    <a:pos x="360" y="174"/>
                  </a:cxn>
                </a:cxnLst>
                <a:rect l="0" t="0" r="r" b="b"/>
                <a:pathLst>
                  <a:path w="360" h="234">
                    <a:moveTo>
                      <a:pt x="360" y="168"/>
                    </a:moveTo>
                    <a:lnTo>
                      <a:pt x="354" y="174"/>
                    </a:lnTo>
                    <a:lnTo>
                      <a:pt x="360" y="192"/>
                    </a:lnTo>
                    <a:lnTo>
                      <a:pt x="348" y="216"/>
                    </a:lnTo>
                    <a:lnTo>
                      <a:pt x="360" y="234"/>
                    </a:lnTo>
                    <a:lnTo>
                      <a:pt x="354" y="234"/>
                    </a:lnTo>
                    <a:lnTo>
                      <a:pt x="324" y="210"/>
                    </a:lnTo>
                    <a:lnTo>
                      <a:pt x="288" y="216"/>
                    </a:lnTo>
                    <a:lnTo>
                      <a:pt x="264" y="198"/>
                    </a:lnTo>
                    <a:lnTo>
                      <a:pt x="0" y="186"/>
                    </a:lnTo>
                    <a:lnTo>
                      <a:pt x="6" y="156"/>
                    </a:lnTo>
                    <a:lnTo>
                      <a:pt x="12" y="54"/>
                    </a:lnTo>
                    <a:lnTo>
                      <a:pt x="18" y="0"/>
                    </a:lnTo>
                    <a:lnTo>
                      <a:pt x="354" y="12"/>
                    </a:lnTo>
                    <a:lnTo>
                      <a:pt x="342" y="30"/>
                    </a:lnTo>
                    <a:lnTo>
                      <a:pt x="360" y="54"/>
                    </a:lnTo>
                    <a:lnTo>
                      <a:pt x="360" y="144"/>
                    </a:lnTo>
                    <a:lnTo>
                      <a:pt x="360" y="168"/>
                    </a:lnTo>
                    <a:lnTo>
                      <a:pt x="360" y="174"/>
                    </a:lnTo>
                  </a:path>
                </a:pathLst>
              </a:custGeom>
              <a:noFill/>
              <a:ln w="9525">
                <a:solidFill>
                  <a:srgbClr val="000000"/>
                </a:solidFill>
                <a:prstDash val="solid"/>
                <a:round/>
                <a:headEnd/>
                <a:tailEnd/>
              </a:ln>
            </p:spPr>
            <p:txBody>
              <a:bodyPr/>
              <a:lstStyle/>
              <a:p>
                <a:endParaRPr lang="en-US"/>
              </a:p>
            </p:txBody>
          </p:sp>
          <p:sp>
            <p:nvSpPr>
              <p:cNvPr id="233701" name="Freeform 1253"/>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close/>
                  </a:path>
                </a:pathLst>
              </a:custGeom>
              <a:solidFill>
                <a:srgbClr val="B22222"/>
              </a:solidFill>
              <a:ln w="9525">
                <a:solidFill>
                  <a:srgbClr val="B22222"/>
                </a:solidFill>
                <a:prstDash val="solid"/>
                <a:round/>
                <a:headEnd/>
                <a:tailEnd/>
              </a:ln>
            </p:spPr>
            <p:txBody>
              <a:bodyPr/>
              <a:lstStyle/>
              <a:p>
                <a:endParaRPr lang="en-US"/>
              </a:p>
            </p:txBody>
          </p:sp>
          <p:sp>
            <p:nvSpPr>
              <p:cNvPr id="233702" name="Freeform 1254"/>
              <p:cNvSpPr>
                <a:spLocks/>
              </p:cNvSpPr>
              <p:nvPr/>
            </p:nvSpPr>
            <p:spPr bwMode="auto">
              <a:xfrm>
                <a:off x="3207" y="2238"/>
                <a:ext cx="432" cy="150"/>
              </a:xfrm>
              <a:custGeom>
                <a:avLst/>
                <a:gdLst/>
                <a:ahLst/>
                <a:cxnLst>
                  <a:cxn ang="0">
                    <a:pos x="432" y="0"/>
                  </a:cxn>
                  <a:cxn ang="0">
                    <a:pos x="432" y="18"/>
                  </a:cxn>
                  <a:cxn ang="0">
                    <a:pos x="420" y="30"/>
                  </a:cxn>
                  <a:cxn ang="0">
                    <a:pos x="390" y="48"/>
                  </a:cxn>
                  <a:cxn ang="0">
                    <a:pos x="384" y="42"/>
                  </a:cxn>
                  <a:cxn ang="0">
                    <a:pos x="372" y="60"/>
                  </a:cxn>
                  <a:cxn ang="0">
                    <a:pos x="330" y="84"/>
                  </a:cxn>
                  <a:cxn ang="0">
                    <a:pos x="324" y="102"/>
                  </a:cxn>
                  <a:cxn ang="0">
                    <a:pos x="306" y="102"/>
                  </a:cxn>
                  <a:cxn ang="0">
                    <a:pos x="306" y="120"/>
                  </a:cxn>
                  <a:cxn ang="0">
                    <a:pos x="240" y="132"/>
                  </a:cxn>
                  <a:cxn ang="0">
                    <a:pos x="108" y="138"/>
                  </a:cxn>
                  <a:cxn ang="0">
                    <a:pos x="0" y="150"/>
                  </a:cxn>
                  <a:cxn ang="0">
                    <a:pos x="12" y="138"/>
                  </a:cxn>
                  <a:cxn ang="0">
                    <a:pos x="0" y="120"/>
                  </a:cxn>
                  <a:cxn ang="0">
                    <a:pos x="18" y="114"/>
                  </a:cxn>
                  <a:cxn ang="0">
                    <a:pos x="12" y="102"/>
                  </a:cxn>
                  <a:cxn ang="0">
                    <a:pos x="30" y="84"/>
                  </a:cxn>
                  <a:cxn ang="0">
                    <a:pos x="24" y="84"/>
                  </a:cxn>
                  <a:cxn ang="0">
                    <a:pos x="24" y="78"/>
                  </a:cxn>
                  <a:cxn ang="0">
                    <a:pos x="30" y="42"/>
                  </a:cxn>
                  <a:cxn ang="0">
                    <a:pos x="36" y="48"/>
                  </a:cxn>
                  <a:cxn ang="0">
                    <a:pos x="108" y="42"/>
                  </a:cxn>
                  <a:cxn ang="0">
                    <a:pos x="108" y="30"/>
                  </a:cxn>
                  <a:cxn ang="0">
                    <a:pos x="330" y="12"/>
                  </a:cxn>
                  <a:cxn ang="0">
                    <a:pos x="432" y="0"/>
                  </a:cxn>
                  <a:cxn ang="0">
                    <a:pos x="432" y="6"/>
                  </a:cxn>
                </a:cxnLst>
                <a:rect l="0" t="0" r="r" b="b"/>
                <a:pathLst>
                  <a:path w="432" h="150">
                    <a:moveTo>
                      <a:pt x="432" y="0"/>
                    </a:moveTo>
                    <a:lnTo>
                      <a:pt x="432" y="18"/>
                    </a:lnTo>
                    <a:lnTo>
                      <a:pt x="420" y="30"/>
                    </a:lnTo>
                    <a:lnTo>
                      <a:pt x="390" y="48"/>
                    </a:lnTo>
                    <a:lnTo>
                      <a:pt x="384" y="42"/>
                    </a:lnTo>
                    <a:lnTo>
                      <a:pt x="372" y="60"/>
                    </a:lnTo>
                    <a:lnTo>
                      <a:pt x="330" y="84"/>
                    </a:lnTo>
                    <a:lnTo>
                      <a:pt x="324" y="102"/>
                    </a:lnTo>
                    <a:lnTo>
                      <a:pt x="306" y="102"/>
                    </a:lnTo>
                    <a:lnTo>
                      <a:pt x="306" y="120"/>
                    </a:lnTo>
                    <a:lnTo>
                      <a:pt x="240" y="132"/>
                    </a:lnTo>
                    <a:lnTo>
                      <a:pt x="108" y="138"/>
                    </a:lnTo>
                    <a:lnTo>
                      <a:pt x="0" y="150"/>
                    </a:lnTo>
                    <a:lnTo>
                      <a:pt x="12" y="138"/>
                    </a:lnTo>
                    <a:lnTo>
                      <a:pt x="0" y="120"/>
                    </a:lnTo>
                    <a:lnTo>
                      <a:pt x="18" y="114"/>
                    </a:lnTo>
                    <a:lnTo>
                      <a:pt x="12" y="102"/>
                    </a:lnTo>
                    <a:lnTo>
                      <a:pt x="30" y="84"/>
                    </a:lnTo>
                    <a:lnTo>
                      <a:pt x="24" y="84"/>
                    </a:lnTo>
                    <a:lnTo>
                      <a:pt x="24" y="78"/>
                    </a:lnTo>
                    <a:lnTo>
                      <a:pt x="30" y="42"/>
                    </a:lnTo>
                    <a:lnTo>
                      <a:pt x="36" y="48"/>
                    </a:lnTo>
                    <a:lnTo>
                      <a:pt x="108" y="42"/>
                    </a:lnTo>
                    <a:lnTo>
                      <a:pt x="108" y="30"/>
                    </a:lnTo>
                    <a:lnTo>
                      <a:pt x="330" y="12"/>
                    </a:lnTo>
                    <a:lnTo>
                      <a:pt x="432" y="0"/>
                    </a:lnTo>
                    <a:lnTo>
                      <a:pt x="432" y="6"/>
                    </a:lnTo>
                  </a:path>
                </a:pathLst>
              </a:custGeom>
              <a:noFill/>
              <a:ln w="9525">
                <a:solidFill>
                  <a:srgbClr val="000000"/>
                </a:solidFill>
                <a:prstDash val="solid"/>
                <a:round/>
                <a:headEnd/>
                <a:tailEnd/>
              </a:ln>
            </p:spPr>
            <p:txBody>
              <a:bodyPr/>
              <a:lstStyle/>
              <a:p>
                <a:endParaRPr lang="en-US"/>
              </a:p>
            </p:txBody>
          </p:sp>
          <p:sp>
            <p:nvSpPr>
              <p:cNvPr id="233703" name="Freeform 1255"/>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98" y="564"/>
                  </a:cxn>
                  <a:cxn ang="0">
                    <a:pos x="504" y="576"/>
                  </a:cxn>
                  <a:cxn ang="0">
                    <a:pos x="486" y="600"/>
                  </a:cxn>
                  <a:cxn ang="0">
                    <a:pos x="480" y="600"/>
                  </a:cxn>
                  <a:cxn ang="0">
                    <a:pos x="474" y="600"/>
                  </a:cxn>
                  <a:cxn ang="0">
                    <a:pos x="486" y="630"/>
                  </a:cxn>
                  <a:cxn ang="0">
                    <a:pos x="450" y="678"/>
                  </a:cxn>
                  <a:cxn ang="0">
                    <a:pos x="378" y="612"/>
                  </a:cxn>
                  <a:cxn ang="0">
                    <a:pos x="336" y="534"/>
                  </a:cxn>
                  <a:cxn ang="0">
                    <a:pos x="276" y="438"/>
                  </a:cxn>
                  <a:cxn ang="0">
                    <a:pos x="204" y="432"/>
                  </a:cxn>
                  <a:cxn ang="0">
                    <a:pos x="174" y="480"/>
                  </a:cxn>
                  <a:cxn ang="0">
                    <a:pos x="102" y="432"/>
                  </a:cxn>
                  <a:cxn ang="0">
                    <a:pos x="6" y="282"/>
                  </a:cxn>
                  <a:cxn ang="0">
                    <a:pos x="192" y="288"/>
                  </a:cxn>
                  <a:cxn ang="0">
                    <a:pos x="372" y="6"/>
                  </a:cxn>
                  <a:cxn ang="0">
                    <a:pos x="384" y="144"/>
                  </a:cxn>
                  <a:cxn ang="0">
                    <a:pos x="408" y="156"/>
                  </a:cxn>
                  <a:cxn ang="0">
                    <a:pos x="462" y="162"/>
                  </a:cxn>
                  <a:cxn ang="0">
                    <a:pos x="486" y="174"/>
                  </a:cxn>
                  <a:cxn ang="0">
                    <a:pos x="510" y="180"/>
                  </a:cxn>
                  <a:cxn ang="0">
                    <a:pos x="528" y="174"/>
                  </a:cxn>
                  <a:cxn ang="0">
                    <a:pos x="540" y="180"/>
                  </a:cxn>
                  <a:cxn ang="0">
                    <a:pos x="618" y="174"/>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close/>
                  </a:path>
                </a:pathLst>
              </a:custGeom>
              <a:solidFill>
                <a:srgbClr val="B22222"/>
              </a:solidFill>
              <a:ln w="9525">
                <a:solidFill>
                  <a:srgbClr val="B22222"/>
                </a:solidFill>
                <a:prstDash val="solid"/>
                <a:round/>
                <a:headEnd/>
                <a:tailEnd/>
              </a:ln>
            </p:spPr>
            <p:txBody>
              <a:bodyPr/>
              <a:lstStyle/>
              <a:p>
                <a:endParaRPr lang="en-US"/>
              </a:p>
            </p:txBody>
          </p:sp>
          <p:sp>
            <p:nvSpPr>
              <p:cNvPr id="233704" name="Freeform 1256"/>
              <p:cNvSpPr>
                <a:spLocks/>
              </p:cNvSpPr>
              <p:nvPr/>
            </p:nvSpPr>
            <p:spPr bwMode="auto">
              <a:xfrm>
                <a:off x="2331" y="2286"/>
                <a:ext cx="714" cy="684"/>
              </a:xfrm>
              <a:custGeom>
                <a:avLst/>
                <a:gdLst/>
                <a:ahLst/>
                <a:cxnLst>
                  <a:cxn ang="0">
                    <a:pos x="678" y="198"/>
                  </a:cxn>
                  <a:cxn ang="0">
                    <a:pos x="684" y="300"/>
                  </a:cxn>
                  <a:cxn ang="0">
                    <a:pos x="702" y="390"/>
                  </a:cxn>
                  <a:cxn ang="0">
                    <a:pos x="690" y="438"/>
                  </a:cxn>
                  <a:cxn ang="0">
                    <a:pos x="642" y="468"/>
                  </a:cxn>
                  <a:cxn ang="0">
                    <a:pos x="642" y="456"/>
                  </a:cxn>
                  <a:cxn ang="0">
                    <a:pos x="636" y="450"/>
                  </a:cxn>
                  <a:cxn ang="0">
                    <a:pos x="636" y="468"/>
                  </a:cxn>
                  <a:cxn ang="0">
                    <a:pos x="618" y="492"/>
                  </a:cxn>
                  <a:cxn ang="0">
                    <a:pos x="588" y="504"/>
                  </a:cxn>
                  <a:cxn ang="0">
                    <a:pos x="564" y="510"/>
                  </a:cxn>
                  <a:cxn ang="0">
                    <a:pos x="552" y="510"/>
                  </a:cxn>
                  <a:cxn ang="0">
                    <a:pos x="540" y="510"/>
                  </a:cxn>
                  <a:cxn ang="0">
                    <a:pos x="552" y="528"/>
                  </a:cxn>
                  <a:cxn ang="0">
                    <a:pos x="528" y="522"/>
                  </a:cxn>
                  <a:cxn ang="0">
                    <a:pos x="522" y="546"/>
                  </a:cxn>
                  <a:cxn ang="0">
                    <a:pos x="504" y="552"/>
                  </a:cxn>
                  <a:cxn ang="0">
                    <a:pos x="486" y="564"/>
                  </a:cxn>
                  <a:cxn ang="0">
                    <a:pos x="498" y="576"/>
                  </a:cxn>
                  <a:cxn ang="0">
                    <a:pos x="492" y="600"/>
                  </a:cxn>
                  <a:cxn ang="0">
                    <a:pos x="486" y="594"/>
                  </a:cxn>
                  <a:cxn ang="0">
                    <a:pos x="474" y="588"/>
                  </a:cxn>
                  <a:cxn ang="0">
                    <a:pos x="492" y="600"/>
                  </a:cxn>
                  <a:cxn ang="0">
                    <a:pos x="510" y="684"/>
                  </a:cxn>
                  <a:cxn ang="0">
                    <a:pos x="396" y="654"/>
                  </a:cxn>
                  <a:cxn ang="0">
                    <a:pos x="372" y="576"/>
                  </a:cxn>
                  <a:cxn ang="0">
                    <a:pos x="306" y="468"/>
                  </a:cxn>
                  <a:cxn ang="0">
                    <a:pos x="222" y="426"/>
                  </a:cxn>
                  <a:cxn ang="0">
                    <a:pos x="192" y="462"/>
                  </a:cxn>
                  <a:cxn ang="0">
                    <a:pos x="162" y="474"/>
                  </a:cxn>
                  <a:cxn ang="0">
                    <a:pos x="84" y="372"/>
                  </a:cxn>
                  <a:cxn ang="0">
                    <a:pos x="0" y="270"/>
                  </a:cxn>
                  <a:cxn ang="0">
                    <a:pos x="216" y="0"/>
                  </a:cxn>
                  <a:cxn ang="0">
                    <a:pos x="366" y="132"/>
                  </a:cxn>
                  <a:cxn ang="0">
                    <a:pos x="402" y="138"/>
                  </a:cxn>
                  <a:cxn ang="0">
                    <a:pos x="444" y="168"/>
                  </a:cxn>
                  <a:cxn ang="0">
                    <a:pos x="474" y="180"/>
                  </a:cxn>
                  <a:cxn ang="0">
                    <a:pos x="504" y="186"/>
                  </a:cxn>
                  <a:cxn ang="0">
                    <a:pos x="516" y="192"/>
                  </a:cxn>
                  <a:cxn ang="0">
                    <a:pos x="528" y="180"/>
                  </a:cxn>
                  <a:cxn ang="0">
                    <a:pos x="558" y="192"/>
                  </a:cxn>
                  <a:cxn ang="0">
                    <a:pos x="654" y="192"/>
                  </a:cxn>
                </a:cxnLst>
                <a:rect l="0" t="0" r="r" b="b"/>
                <a:pathLst>
                  <a:path w="714" h="684">
                    <a:moveTo>
                      <a:pt x="654" y="192"/>
                    </a:moveTo>
                    <a:lnTo>
                      <a:pt x="678" y="198"/>
                    </a:lnTo>
                    <a:lnTo>
                      <a:pt x="678" y="234"/>
                    </a:lnTo>
                    <a:lnTo>
                      <a:pt x="684" y="300"/>
                    </a:lnTo>
                    <a:lnTo>
                      <a:pt x="714" y="360"/>
                    </a:lnTo>
                    <a:lnTo>
                      <a:pt x="702" y="390"/>
                    </a:lnTo>
                    <a:lnTo>
                      <a:pt x="702" y="426"/>
                    </a:lnTo>
                    <a:lnTo>
                      <a:pt x="690" y="438"/>
                    </a:lnTo>
                    <a:lnTo>
                      <a:pt x="696" y="444"/>
                    </a:lnTo>
                    <a:lnTo>
                      <a:pt x="642" y="468"/>
                    </a:lnTo>
                    <a:lnTo>
                      <a:pt x="660" y="456"/>
                    </a:lnTo>
                    <a:lnTo>
                      <a:pt x="642" y="456"/>
                    </a:lnTo>
                    <a:lnTo>
                      <a:pt x="648" y="438"/>
                    </a:lnTo>
                    <a:lnTo>
                      <a:pt x="636" y="450"/>
                    </a:lnTo>
                    <a:lnTo>
                      <a:pt x="630" y="444"/>
                    </a:lnTo>
                    <a:lnTo>
                      <a:pt x="636" y="468"/>
                    </a:lnTo>
                    <a:lnTo>
                      <a:pt x="624" y="480"/>
                    </a:lnTo>
                    <a:lnTo>
                      <a:pt x="618" y="492"/>
                    </a:lnTo>
                    <a:lnTo>
                      <a:pt x="552" y="528"/>
                    </a:lnTo>
                    <a:lnTo>
                      <a:pt x="588" y="504"/>
                    </a:lnTo>
                    <a:lnTo>
                      <a:pt x="564" y="516"/>
                    </a:lnTo>
                    <a:lnTo>
                      <a:pt x="564" y="510"/>
                    </a:lnTo>
                    <a:lnTo>
                      <a:pt x="558" y="516"/>
                    </a:lnTo>
                    <a:lnTo>
                      <a:pt x="552" y="510"/>
                    </a:lnTo>
                    <a:lnTo>
                      <a:pt x="546" y="516"/>
                    </a:lnTo>
                    <a:lnTo>
                      <a:pt x="540" y="510"/>
                    </a:lnTo>
                    <a:lnTo>
                      <a:pt x="540" y="522"/>
                    </a:lnTo>
                    <a:lnTo>
                      <a:pt x="552" y="528"/>
                    </a:lnTo>
                    <a:lnTo>
                      <a:pt x="534" y="534"/>
                    </a:lnTo>
                    <a:lnTo>
                      <a:pt x="528" y="522"/>
                    </a:lnTo>
                    <a:lnTo>
                      <a:pt x="528" y="540"/>
                    </a:lnTo>
                    <a:lnTo>
                      <a:pt x="522" y="546"/>
                    </a:lnTo>
                    <a:lnTo>
                      <a:pt x="522" y="540"/>
                    </a:lnTo>
                    <a:lnTo>
                      <a:pt x="504" y="552"/>
                    </a:lnTo>
                    <a:lnTo>
                      <a:pt x="510" y="564"/>
                    </a:lnTo>
                    <a:lnTo>
                      <a:pt x="486" y="564"/>
                    </a:lnTo>
                    <a:lnTo>
                      <a:pt x="498" y="564"/>
                    </a:lnTo>
                    <a:lnTo>
                      <a:pt x="498" y="576"/>
                    </a:lnTo>
                    <a:lnTo>
                      <a:pt x="504" y="576"/>
                    </a:lnTo>
                    <a:lnTo>
                      <a:pt x="492" y="600"/>
                    </a:lnTo>
                    <a:lnTo>
                      <a:pt x="486" y="600"/>
                    </a:lnTo>
                    <a:lnTo>
                      <a:pt x="486" y="594"/>
                    </a:lnTo>
                    <a:lnTo>
                      <a:pt x="480" y="600"/>
                    </a:lnTo>
                    <a:lnTo>
                      <a:pt x="474" y="588"/>
                    </a:lnTo>
                    <a:lnTo>
                      <a:pt x="474" y="600"/>
                    </a:lnTo>
                    <a:lnTo>
                      <a:pt x="492" y="600"/>
                    </a:lnTo>
                    <a:lnTo>
                      <a:pt x="486" y="630"/>
                    </a:lnTo>
                    <a:lnTo>
                      <a:pt x="510" y="684"/>
                    </a:lnTo>
                    <a:lnTo>
                      <a:pt x="450" y="678"/>
                    </a:lnTo>
                    <a:lnTo>
                      <a:pt x="396" y="654"/>
                    </a:lnTo>
                    <a:lnTo>
                      <a:pt x="378" y="612"/>
                    </a:lnTo>
                    <a:lnTo>
                      <a:pt x="372" y="576"/>
                    </a:lnTo>
                    <a:lnTo>
                      <a:pt x="336" y="534"/>
                    </a:lnTo>
                    <a:lnTo>
                      <a:pt x="306" y="468"/>
                    </a:lnTo>
                    <a:lnTo>
                      <a:pt x="276" y="438"/>
                    </a:lnTo>
                    <a:lnTo>
                      <a:pt x="222" y="426"/>
                    </a:lnTo>
                    <a:lnTo>
                      <a:pt x="204" y="432"/>
                    </a:lnTo>
                    <a:lnTo>
                      <a:pt x="192" y="462"/>
                    </a:lnTo>
                    <a:lnTo>
                      <a:pt x="174" y="480"/>
                    </a:lnTo>
                    <a:lnTo>
                      <a:pt x="162" y="474"/>
                    </a:lnTo>
                    <a:lnTo>
                      <a:pt x="102" y="432"/>
                    </a:lnTo>
                    <a:lnTo>
                      <a:pt x="84" y="372"/>
                    </a:lnTo>
                    <a:lnTo>
                      <a:pt x="6" y="282"/>
                    </a:lnTo>
                    <a:lnTo>
                      <a:pt x="0" y="270"/>
                    </a:lnTo>
                    <a:lnTo>
                      <a:pt x="192" y="288"/>
                    </a:lnTo>
                    <a:lnTo>
                      <a:pt x="216" y="0"/>
                    </a:lnTo>
                    <a:lnTo>
                      <a:pt x="372" y="6"/>
                    </a:lnTo>
                    <a:lnTo>
                      <a:pt x="366" y="132"/>
                    </a:lnTo>
                    <a:lnTo>
                      <a:pt x="384" y="144"/>
                    </a:lnTo>
                    <a:lnTo>
                      <a:pt x="402" y="138"/>
                    </a:lnTo>
                    <a:lnTo>
                      <a:pt x="408" y="156"/>
                    </a:lnTo>
                    <a:lnTo>
                      <a:pt x="444" y="168"/>
                    </a:lnTo>
                    <a:lnTo>
                      <a:pt x="462" y="162"/>
                    </a:lnTo>
                    <a:lnTo>
                      <a:pt x="474" y="180"/>
                    </a:lnTo>
                    <a:lnTo>
                      <a:pt x="486" y="174"/>
                    </a:lnTo>
                    <a:lnTo>
                      <a:pt x="504" y="186"/>
                    </a:lnTo>
                    <a:lnTo>
                      <a:pt x="510" y="180"/>
                    </a:lnTo>
                    <a:lnTo>
                      <a:pt x="516" y="192"/>
                    </a:lnTo>
                    <a:lnTo>
                      <a:pt x="528" y="174"/>
                    </a:lnTo>
                    <a:lnTo>
                      <a:pt x="528" y="180"/>
                    </a:lnTo>
                    <a:lnTo>
                      <a:pt x="540" y="180"/>
                    </a:lnTo>
                    <a:lnTo>
                      <a:pt x="558" y="192"/>
                    </a:lnTo>
                    <a:lnTo>
                      <a:pt x="618" y="174"/>
                    </a:lnTo>
                    <a:lnTo>
                      <a:pt x="654" y="192"/>
                    </a:lnTo>
                    <a:lnTo>
                      <a:pt x="654" y="198"/>
                    </a:lnTo>
                  </a:path>
                </a:pathLst>
              </a:custGeom>
              <a:noFill/>
              <a:ln w="9525">
                <a:solidFill>
                  <a:srgbClr val="000000"/>
                </a:solidFill>
                <a:prstDash val="solid"/>
                <a:round/>
                <a:headEnd/>
                <a:tailEnd/>
              </a:ln>
            </p:spPr>
            <p:txBody>
              <a:bodyPr/>
              <a:lstStyle/>
              <a:p>
                <a:endParaRPr lang="en-US"/>
              </a:p>
            </p:txBody>
          </p:sp>
          <p:sp>
            <p:nvSpPr>
              <p:cNvPr id="233705" name="Freeform 1257"/>
              <p:cNvSpPr>
                <a:spLocks/>
              </p:cNvSpPr>
              <p:nvPr/>
            </p:nvSpPr>
            <p:spPr bwMode="auto">
              <a:xfrm>
                <a:off x="1995" y="1860"/>
                <a:ext cx="288" cy="360"/>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Lst>
                <a:rect l="0" t="0" r="r" b="b"/>
                <a:pathLst>
                  <a:path w="288" h="360">
                    <a:moveTo>
                      <a:pt x="252" y="360"/>
                    </a:moveTo>
                    <a:lnTo>
                      <a:pt x="0" y="318"/>
                    </a:lnTo>
                    <a:lnTo>
                      <a:pt x="60" y="0"/>
                    </a:lnTo>
                    <a:lnTo>
                      <a:pt x="108" y="12"/>
                    </a:lnTo>
                    <a:lnTo>
                      <a:pt x="204" y="30"/>
                    </a:lnTo>
                    <a:lnTo>
                      <a:pt x="192" y="90"/>
                    </a:lnTo>
                    <a:lnTo>
                      <a:pt x="288" y="108"/>
                    </a:lnTo>
                    <a:lnTo>
                      <a:pt x="258" y="318"/>
                    </a:lnTo>
                    <a:lnTo>
                      <a:pt x="252" y="360"/>
                    </a:lnTo>
                    <a:close/>
                  </a:path>
                </a:pathLst>
              </a:custGeom>
              <a:solidFill>
                <a:srgbClr val="FF8C00"/>
              </a:solidFill>
              <a:ln w="9525">
                <a:solidFill>
                  <a:srgbClr val="FF8C00"/>
                </a:solidFill>
                <a:prstDash val="solid"/>
                <a:round/>
                <a:headEnd/>
                <a:tailEnd/>
              </a:ln>
            </p:spPr>
            <p:txBody>
              <a:bodyPr/>
              <a:lstStyle/>
              <a:p>
                <a:endParaRPr lang="en-US"/>
              </a:p>
            </p:txBody>
          </p:sp>
          <p:sp>
            <p:nvSpPr>
              <p:cNvPr id="233706" name="Freeform 1258"/>
              <p:cNvSpPr>
                <a:spLocks/>
              </p:cNvSpPr>
              <p:nvPr/>
            </p:nvSpPr>
            <p:spPr bwMode="auto">
              <a:xfrm>
                <a:off x="1995" y="1860"/>
                <a:ext cx="288" cy="366"/>
              </a:xfrm>
              <a:custGeom>
                <a:avLst/>
                <a:gdLst/>
                <a:ahLst/>
                <a:cxnLst>
                  <a:cxn ang="0">
                    <a:pos x="252" y="360"/>
                  </a:cxn>
                  <a:cxn ang="0">
                    <a:pos x="0" y="318"/>
                  </a:cxn>
                  <a:cxn ang="0">
                    <a:pos x="60" y="0"/>
                  </a:cxn>
                  <a:cxn ang="0">
                    <a:pos x="108" y="12"/>
                  </a:cxn>
                  <a:cxn ang="0">
                    <a:pos x="204" y="30"/>
                  </a:cxn>
                  <a:cxn ang="0">
                    <a:pos x="192" y="90"/>
                  </a:cxn>
                  <a:cxn ang="0">
                    <a:pos x="288" y="108"/>
                  </a:cxn>
                  <a:cxn ang="0">
                    <a:pos x="258" y="318"/>
                  </a:cxn>
                  <a:cxn ang="0">
                    <a:pos x="252" y="360"/>
                  </a:cxn>
                  <a:cxn ang="0">
                    <a:pos x="252" y="366"/>
                  </a:cxn>
                </a:cxnLst>
                <a:rect l="0" t="0" r="r" b="b"/>
                <a:pathLst>
                  <a:path w="288" h="366">
                    <a:moveTo>
                      <a:pt x="252" y="360"/>
                    </a:moveTo>
                    <a:lnTo>
                      <a:pt x="0" y="318"/>
                    </a:lnTo>
                    <a:lnTo>
                      <a:pt x="60" y="0"/>
                    </a:lnTo>
                    <a:lnTo>
                      <a:pt x="108" y="12"/>
                    </a:lnTo>
                    <a:lnTo>
                      <a:pt x="204" y="30"/>
                    </a:lnTo>
                    <a:lnTo>
                      <a:pt x="192" y="90"/>
                    </a:lnTo>
                    <a:lnTo>
                      <a:pt x="288" y="108"/>
                    </a:lnTo>
                    <a:lnTo>
                      <a:pt x="258" y="318"/>
                    </a:lnTo>
                    <a:lnTo>
                      <a:pt x="252" y="360"/>
                    </a:lnTo>
                    <a:lnTo>
                      <a:pt x="252" y="366"/>
                    </a:lnTo>
                  </a:path>
                </a:pathLst>
              </a:custGeom>
              <a:noFill/>
              <a:ln w="9525">
                <a:solidFill>
                  <a:srgbClr val="000000"/>
                </a:solidFill>
                <a:prstDash val="solid"/>
                <a:round/>
                <a:headEnd/>
                <a:tailEnd/>
              </a:ln>
            </p:spPr>
            <p:txBody>
              <a:bodyPr/>
              <a:lstStyle/>
              <a:p>
                <a:endParaRPr lang="en-US"/>
              </a:p>
            </p:txBody>
          </p:sp>
          <p:sp>
            <p:nvSpPr>
              <p:cNvPr id="233707" name="Freeform 1259"/>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close/>
                  </a:path>
                </a:pathLst>
              </a:custGeom>
              <a:solidFill>
                <a:srgbClr val="FFAA00"/>
              </a:solidFill>
              <a:ln w="9525">
                <a:solidFill>
                  <a:srgbClr val="FFAA00"/>
                </a:solidFill>
                <a:prstDash val="solid"/>
                <a:round/>
                <a:headEnd/>
                <a:tailEnd/>
              </a:ln>
            </p:spPr>
            <p:txBody>
              <a:bodyPr/>
              <a:lstStyle/>
              <a:p>
                <a:endParaRPr lang="en-US"/>
              </a:p>
            </p:txBody>
          </p:sp>
          <p:sp>
            <p:nvSpPr>
              <p:cNvPr id="233708" name="Freeform 1260"/>
              <p:cNvSpPr>
                <a:spLocks/>
              </p:cNvSpPr>
              <p:nvPr/>
            </p:nvSpPr>
            <p:spPr bwMode="auto">
              <a:xfrm>
                <a:off x="3927" y="1614"/>
                <a:ext cx="84" cy="156"/>
              </a:xfrm>
              <a:custGeom>
                <a:avLst/>
                <a:gdLst/>
                <a:ahLst/>
                <a:cxnLst>
                  <a:cxn ang="0">
                    <a:pos x="72" y="150"/>
                  </a:cxn>
                  <a:cxn ang="0">
                    <a:pos x="54" y="156"/>
                  </a:cxn>
                  <a:cxn ang="0">
                    <a:pos x="36" y="156"/>
                  </a:cxn>
                  <a:cxn ang="0">
                    <a:pos x="24" y="108"/>
                  </a:cxn>
                  <a:cxn ang="0">
                    <a:pos x="18" y="108"/>
                  </a:cxn>
                  <a:cxn ang="0">
                    <a:pos x="12" y="78"/>
                  </a:cxn>
                  <a:cxn ang="0">
                    <a:pos x="0" y="18"/>
                  </a:cxn>
                  <a:cxn ang="0">
                    <a:pos x="84" y="0"/>
                  </a:cxn>
                  <a:cxn ang="0">
                    <a:pos x="84" y="30"/>
                  </a:cxn>
                  <a:cxn ang="0">
                    <a:pos x="72" y="48"/>
                  </a:cxn>
                  <a:cxn ang="0">
                    <a:pos x="66" y="96"/>
                  </a:cxn>
                  <a:cxn ang="0">
                    <a:pos x="72" y="150"/>
                  </a:cxn>
                  <a:cxn ang="0">
                    <a:pos x="72" y="156"/>
                  </a:cxn>
                </a:cxnLst>
                <a:rect l="0" t="0" r="r" b="b"/>
                <a:pathLst>
                  <a:path w="84" h="156">
                    <a:moveTo>
                      <a:pt x="72" y="150"/>
                    </a:moveTo>
                    <a:lnTo>
                      <a:pt x="54" y="156"/>
                    </a:lnTo>
                    <a:lnTo>
                      <a:pt x="36" y="156"/>
                    </a:lnTo>
                    <a:lnTo>
                      <a:pt x="24" y="108"/>
                    </a:lnTo>
                    <a:lnTo>
                      <a:pt x="18" y="108"/>
                    </a:lnTo>
                    <a:lnTo>
                      <a:pt x="12" y="78"/>
                    </a:lnTo>
                    <a:lnTo>
                      <a:pt x="0" y="18"/>
                    </a:lnTo>
                    <a:lnTo>
                      <a:pt x="84" y="0"/>
                    </a:lnTo>
                    <a:lnTo>
                      <a:pt x="84" y="30"/>
                    </a:lnTo>
                    <a:lnTo>
                      <a:pt x="72" y="48"/>
                    </a:lnTo>
                    <a:lnTo>
                      <a:pt x="66" y="96"/>
                    </a:lnTo>
                    <a:lnTo>
                      <a:pt x="72" y="150"/>
                    </a:lnTo>
                    <a:lnTo>
                      <a:pt x="72" y="156"/>
                    </a:lnTo>
                  </a:path>
                </a:pathLst>
              </a:custGeom>
              <a:noFill/>
              <a:ln w="9525">
                <a:solidFill>
                  <a:srgbClr val="000000"/>
                </a:solidFill>
                <a:prstDash val="solid"/>
                <a:round/>
                <a:headEnd/>
                <a:tailEnd/>
              </a:ln>
            </p:spPr>
            <p:txBody>
              <a:bodyPr/>
              <a:lstStyle/>
              <a:p>
                <a:endParaRPr lang="en-US"/>
              </a:p>
            </p:txBody>
          </p:sp>
          <p:sp>
            <p:nvSpPr>
              <p:cNvPr id="233709" name="Freeform 1261"/>
              <p:cNvSpPr>
                <a:spLocks/>
              </p:cNvSpPr>
              <p:nvPr/>
            </p:nvSpPr>
            <p:spPr bwMode="auto">
              <a:xfrm>
                <a:off x="3939" y="2088"/>
                <a:ext cx="0" cy="12"/>
              </a:xfrm>
              <a:custGeom>
                <a:avLst/>
                <a:gdLst/>
                <a:ahLst/>
                <a:cxnLst>
                  <a:cxn ang="0">
                    <a:pos x="0" y="0"/>
                  </a:cxn>
                  <a:cxn ang="0">
                    <a:pos x="0" y="12"/>
                  </a:cxn>
                  <a:cxn ang="0">
                    <a:pos x="0" y="0"/>
                  </a:cxn>
                  <a:cxn ang="0">
                    <a:pos x="0" y="6"/>
                  </a:cxn>
                </a:cxnLst>
                <a:rect l="0" t="0" r="r" b="b"/>
                <a:pathLst>
                  <a:path h="12">
                    <a:moveTo>
                      <a:pt x="0" y="0"/>
                    </a:moveTo>
                    <a:lnTo>
                      <a:pt x="0" y="12"/>
                    </a:lnTo>
                    <a:lnTo>
                      <a:pt x="0" y="0"/>
                    </a:lnTo>
                    <a:lnTo>
                      <a:pt x="0" y="6"/>
                    </a:lnTo>
                  </a:path>
                </a:pathLst>
              </a:custGeom>
              <a:noFill/>
              <a:ln w="9525">
                <a:solidFill>
                  <a:srgbClr val="000000"/>
                </a:solidFill>
                <a:prstDash val="solid"/>
                <a:round/>
                <a:headEnd/>
                <a:tailEnd/>
              </a:ln>
            </p:spPr>
            <p:txBody>
              <a:bodyPr/>
              <a:lstStyle/>
              <a:p>
                <a:endParaRPr lang="en-US"/>
              </a:p>
            </p:txBody>
          </p:sp>
          <p:sp>
            <p:nvSpPr>
              <p:cNvPr id="233710" name="Freeform 1262"/>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Lst>
                <a:rect l="0" t="0" r="r" b="b"/>
                <a:pathLst>
                  <a:path w="18" h="66">
                    <a:moveTo>
                      <a:pt x="18" y="0"/>
                    </a:moveTo>
                    <a:lnTo>
                      <a:pt x="6" y="66"/>
                    </a:lnTo>
                    <a:lnTo>
                      <a:pt x="0" y="48"/>
                    </a:lnTo>
                    <a:lnTo>
                      <a:pt x="6" y="6"/>
                    </a:lnTo>
                    <a:lnTo>
                      <a:pt x="18" y="0"/>
                    </a:lnTo>
                    <a:close/>
                  </a:path>
                </a:pathLst>
              </a:custGeom>
              <a:solidFill>
                <a:srgbClr val="FF4500"/>
              </a:solidFill>
              <a:ln w="9525">
                <a:solidFill>
                  <a:srgbClr val="FF4500"/>
                </a:solidFill>
                <a:prstDash val="solid"/>
                <a:round/>
                <a:headEnd/>
                <a:tailEnd/>
              </a:ln>
            </p:spPr>
            <p:txBody>
              <a:bodyPr/>
              <a:lstStyle/>
              <a:p>
                <a:endParaRPr lang="en-US"/>
              </a:p>
            </p:txBody>
          </p:sp>
          <p:sp>
            <p:nvSpPr>
              <p:cNvPr id="233711" name="Freeform 1263"/>
              <p:cNvSpPr>
                <a:spLocks/>
              </p:cNvSpPr>
              <p:nvPr/>
            </p:nvSpPr>
            <p:spPr bwMode="auto">
              <a:xfrm>
                <a:off x="3915" y="2088"/>
                <a:ext cx="18" cy="66"/>
              </a:xfrm>
              <a:custGeom>
                <a:avLst/>
                <a:gdLst/>
                <a:ahLst/>
                <a:cxnLst>
                  <a:cxn ang="0">
                    <a:pos x="18" y="0"/>
                  </a:cxn>
                  <a:cxn ang="0">
                    <a:pos x="6" y="66"/>
                  </a:cxn>
                  <a:cxn ang="0">
                    <a:pos x="0" y="48"/>
                  </a:cxn>
                  <a:cxn ang="0">
                    <a:pos x="6" y="6"/>
                  </a:cxn>
                  <a:cxn ang="0">
                    <a:pos x="18" y="0"/>
                  </a:cxn>
                  <a:cxn ang="0">
                    <a:pos x="18" y="6"/>
                  </a:cxn>
                </a:cxnLst>
                <a:rect l="0" t="0" r="r" b="b"/>
                <a:pathLst>
                  <a:path w="18" h="66">
                    <a:moveTo>
                      <a:pt x="18" y="0"/>
                    </a:moveTo>
                    <a:lnTo>
                      <a:pt x="6" y="66"/>
                    </a:lnTo>
                    <a:lnTo>
                      <a:pt x="0" y="48"/>
                    </a:lnTo>
                    <a:lnTo>
                      <a:pt x="6" y="6"/>
                    </a:lnTo>
                    <a:lnTo>
                      <a:pt x="18" y="0"/>
                    </a:lnTo>
                    <a:lnTo>
                      <a:pt x="18" y="6"/>
                    </a:lnTo>
                  </a:path>
                </a:pathLst>
              </a:custGeom>
              <a:noFill/>
              <a:ln w="9525">
                <a:solidFill>
                  <a:srgbClr val="000000"/>
                </a:solidFill>
                <a:prstDash val="solid"/>
                <a:round/>
                <a:headEnd/>
                <a:tailEnd/>
              </a:ln>
            </p:spPr>
            <p:txBody>
              <a:bodyPr/>
              <a:lstStyle/>
              <a:p>
                <a:endParaRPr lang="en-US"/>
              </a:p>
            </p:txBody>
          </p:sp>
          <p:sp>
            <p:nvSpPr>
              <p:cNvPr id="233712" name="Freeform 1264"/>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close/>
                  </a:path>
                </a:pathLst>
              </a:custGeom>
              <a:solidFill>
                <a:srgbClr val="FF4500"/>
              </a:solidFill>
              <a:ln w="9525">
                <a:solidFill>
                  <a:srgbClr val="FF4500"/>
                </a:solidFill>
                <a:prstDash val="solid"/>
                <a:round/>
                <a:headEnd/>
                <a:tailEnd/>
              </a:ln>
            </p:spPr>
            <p:txBody>
              <a:bodyPr/>
              <a:lstStyle/>
              <a:p>
                <a:endParaRPr lang="en-US"/>
              </a:p>
            </p:txBody>
          </p:sp>
          <p:sp>
            <p:nvSpPr>
              <p:cNvPr id="233713" name="Freeform 1265"/>
              <p:cNvSpPr>
                <a:spLocks/>
              </p:cNvSpPr>
              <p:nvPr/>
            </p:nvSpPr>
            <p:spPr bwMode="auto">
              <a:xfrm>
                <a:off x="3537" y="2028"/>
                <a:ext cx="390" cy="222"/>
              </a:xfrm>
              <a:custGeom>
                <a:avLst/>
                <a:gdLst/>
                <a:ahLst/>
                <a:cxnLst>
                  <a:cxn ang="0">
                    <a:pos x="390" y="162"/>
                  </a:cxn>
                  <a:cxn ang="0">
                    <a:pos x="384" y="156"/>
                  </a:cxn>
                  <a:cxn ang="0">
                    <a:pos x="390" y="162"/>
                  </a:cxn>
                  <a:cxn ang="0">
                    <a:pos x="384" y="162"/>
                  </a:cxn>
                  <a:cxn ang="0">
                    <a:pos x="102" y="210"/>
                  </a:cxn>
                  <a:cxn ang="0">
                    <a:pos x="0" y="222"/>
                  </a:cxn>
                  <a:cxn ang="0">
                    <a:pos x="24" y="210"/>
                  </a:cxn>
                  <a:cxn ang="0">
                    <a:pos x="78" y="150"/>
                  </a:cxn>
                  <a:cxn ang="0">
                    <a:pos x="84" y="168"/>
                  </a:cxn>
                  <a:cxn ang="0">
                    <a:pos x="96" y="174"/>
                  </a:cxn>
                  <a:cxn ang="0">
                    <a:pos x="156" y="150"/>
                  </a:cxn>
                  <a:cxn ang="0">
                    <a:pos x="162" y="132"/>
                  </a:cxn>
                  <a:cxn ang="0">
                    <a:pos x="156" y="132"/>
                  </a:cxn>
                  <a:cxn ang="0">
                    <a:pos x="180" y="66"/>
                  </a:cxn>
                  <a:cxn ang="0">
                    <a:pos x="198" y="72"/>
                  </a:cxn>
                  <a:cxn ang="0">
                    <a:pos x="204" y="48"/>
                  </a:cxn>
                  <a:cxn ang="0">
                    <a:pos x="216" y="48"/>
                  </a:cxn>
                  <a:cxn ang="0">
                    <a:pos x="234" y="18"/>
                  </a:cxn>
                  <a:cxn ang="0">
                    <a:pos x="234" y="0"/>
                  </a:cxn>
                  <a:cxn ang="0">
                    <a:pos x="264" y="18"/>
                  </a:cxn>
                  <a:cxn ang="0">
                    <a:pos x="264" y="6"/>
                  </a:cxn>
                  <a:cxn ang="0">
                    <a:pos x="300" y="24"/>
                  </a:cxn>
                  <a:cxn ang="0">
                    <a:pos x="306" y="30"/>
                  </a:cxn>
                  <a:cxn ang="0">
                    <a:pos x="294" y="54"/>
                  </a:cxn>
                  <a:cxn ang="0">
                    <a:pos x="300" y="60"/>
                  </a:cxn>
                  <a:cxn ang="0">
                    <a:pos x="306" y="60"/>
                  </a:cxn>
                  <a:cxn ang="0">
                    <a:pos x="318" y="66"/>
                  </a:cxn>
                  <a:cxn ang="0">
                    <a:pos x="354" y="78"/>
                  </a:cxn>
                  <a:cxn ang="0">
                    <a:pos x="354" y="96"/>
                  </a:cxn>
                  <a:cxn ang="0">
                    <a:pos x="318" y="78"/>
                  </a:cxn>
                  <a:cxn ang="0">
                    <a:pos x="342" y="102"/>
                  </a:cxn>
                  <a:cxn ang="0">
                    <a:pos x="360" y="102"/>
                  </a:cxn>
                  <a:cxn ang="0">
                    <a:pos x="348" y="108"/>
                  </a:cxn>
                  <a:cxn ang="0">
                    <a:pos x="360" y="108"/>
                  </a:cxn>
                  <a:cxn ang="0">
                    <a:pos x="360" y="114"/>
                  </a:cxn>
                  <a:cxn ang="0">
                    <a:pos x="354" y="114"/>
                  </a:cxn>
                  <a:cxn ang="0">
                    <a:pos x="354" y="120"/>
                  </a:cxn>
                  <a:cxn ang="0">
                    <a:pos x="330" y="108"/>
                  </a:cxn>
                  <a:cxn ang="0">
                    <a:pos x="366" y="138"/>
                  </a:cxn>
                  <a:cxn ang="0">
                    <a:pos x="360" y="138"/>
                  </a:cxn>
                  <a:cxn ang="0">
                    <a:pos x="330" y="120"/>
                  </a:cxn>
                  <a:cxn ang="0">
                    <a:pos x="330" y="126"/>
                  </a:cxn>
                  <a:cxn ang="0">
                    <a:pos x="342" y="132"/>
                  </a:cxn>
                  <a:cxn ang="0">
                    <a:pos x="360" y="144"/>
                  </a:cxn>
                  <a:cxn ang="0">
                    <a:pos x="384" y="138"/>
                  </a:cxn>
                  <a:cxn ang="0">
                    <a:pos x="390" y="162"/>
                  </a:cxn>
                  <a:cxn ang="0">
                    <a:pos x="390" y="168"/>
                  </a:cxn>
                </a:cxnLst>
                <a:rect l="0" t="0" r="r" b="b"/>
                <a:pathLst>
                  <a:path w="390" h="222">
                    <a:moveTo>
                      <a:pt x="390" y="162"/>
                    </a:moveTo>
                    <a:lnTo>
                      <a:pt x="384" y="156"/>
                    </a:lnTo>
                    <a:lnTo>
                      <a:pt x="390" y="162"/>
                    </a:lnTo>
                    <a:lnTo>
                      <a:pt x="384" y="162"/>
                    </a:lnTo>
                    <a:lnTo>
                      <a:pt x="102" y="210"/>
                    </a:lnTo>
                    <a:lnTo>
                      <a:pt x="0" y="222"/>
                    </a:lnTo>
                    <a:lnTo>
                      <a:pt x="24" y="210"/>
                    </a:lnTo>
                    <a:lnTo>
                      <a:pt x="78" y="150"/>
                    </a:lnTo>
                    <a:lnTo>
                      <a:pt x="84" y="168"/>
                    </a:lnTo>
                    <a:lnTo>
                      <a:pt x="96" y="174"/>
                    </a:lnTo>
                    <a:lnTo>
                      <a:pt x="156" y="150"/>
                    </a:lnTo>
                    <a:lnTo>
                      <a:pt x="162" y="132"/>
                    </a:lnTo>
                    <a:lnTo>
                      <a:pt x="156" y="132"/>
                    </a:lnTo>
                    <a:lnTo>
                      <a:pt x="180" y="66"/>
                    </a:lnTo>
                    <a:lnTo>
                      <a:pt x="198" y="72"/>
                    </a:lnTo>
                    <a:lnTo>
                      <a:pt x="204" y="48"/>
                    </a:lnTo>
                    <a:lnTo>
                      <a:pt x="216" y="48"/>
                    </a:lnTo>
                    <a:lnTo>
                      <a:pt x="234" y="18"/>
                    </a:lnTo>
                    <a:lnTo>
                      <a:pt x="234" y="0"/>
                    </a:lnTo>
                    <a:lnTo>
                      <a:pt x="264" y="18"/>
                    </a:lnTo>
                    <a:lnTo>
                      <a:pt x="264" y="6"/>
                    </a:lnTo>
                    <a:lnTo>
                      <a:pt x="300" y="24"/>
                    </a:lnTo>
                    <a:lnTo>
                      <a:pt x="306" y="30"/>
                    </a:lnTo>
                    <a:lnTo>
                      <a:pt x="294" y="54"/>
                    </a:lnTo>
                    <a:lnTo>
                      <a:pt x="300" y="60"/>
                    </a:lnTo>
                    <a:lnTo>
                      <a:pt x="306" y="60"/>
                    </a:lnTo>
                    <a:lnTo>
                      <a:pt x="318" y="66"/>
                    </a:lnTo>
                    <a:lnTo>
                      <a:pt x="354" y="78"/>
                    </a:lnTo>
                    <a:lnTo>
                      <a:pt x="354" y="96"/>
                    </a:lnTo>
                    <a:lnTo>
                      <a:pt x="318" y="78"/>
                    </a:lnTo>
                    <a:lnTo>
                      <a:pt x="342" y="102"/>
                    </a:lnTo>
                    <a:lnTo>
                      <a:pt x="360" y="102"/>
                    </a:lnTo>
                    <a:lnTo>
                      <a:pt x="348" y="108"/>
                    </a:lnTo>
                    <a:lnTo>
                      <a:pt x="360" y="108"/>
                    </a:lnTo>
                    <a:lnTo>
                      <a:pt x="360" y="114"/>
                    </a:lnTo>
                    <a:lnTo>
                      <a:pt x="354" y="114"/>
                    </a:lnTo>
                    <a:lnTo>
                      <a:pt x="354" y="120"/>
                    </a:lnTo>
                    <a:lnTo>
                      <a:pt x="330" y="108"/>
                    </a:lnTo>
                    <a:lnTo>
                      <a:pt x="366" y="138"/>
                    </a:lnTo>
                    <a:lnTo>
                      <a:pt x="360" y="138"/>
                    </a:lnTo>
                    <a:lnTo>
                      <a:pt x="330" y="120"/>
                    </a:lnTo>
                    <a:lnTo>
                      <a:pt x="330" y="126"/>
                    </a:lnTo>
                    <a:lnTo>
                      <a:pt x="342" y="132"/>
                    </a:lnTo>
                    <a:lnTo>
                      <a:pt x="360" y="144"/>
                    </a:lnTo>
                    <a:lnTo>
                      <a:pt x="384" y="138"/>
                    </a:lnTo>
                    <a:lnTo>
                      <a:pt x="390" y="162"/>
                    </a:lnTo>
                    <a:lnTo>
                      <a:pt x="390" y="168"/>
                    </a:lnTo>
                  </a:path>
                </a:pathLst>
              </a:custGeom>
              <a:noFill/>
              <a:ln w="9525">
                <a:solidFill>
                  <a:srgbClr val="000000"/>
                </a:solidFill>
                <a:prstDash val="solid"/>
                <a:round/>
                <a:headEnd/>
                <a:tailEnd/>
              </a:ln>
            </p:spPr>
            <p:txBody>
              <a:bodyPr/>
              <a:lstStyle/>
              <a:p>
                <a:endParaRPr lang="en-US"/>
              </a:p>
            </p:txBody>
          </p:sp>
          <p:sp>
            <p:nvSpPr>
              <p:cNvPr id="233714" name="Freeform 1266"/>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Lst>
                <a:rect l="0" t="0" r="r" b="b"/>
                <a:pathLst>
                  <a:path w="342" h="246">
                    <a:moveTo>
                      <a:pt x="24" y="162"/>
                    </a:moveTo>
                    <a:lnTo>
                      <a:pt x="0" y="150"/>
                    </a:lnTo>
                    <a:lnTo>
                      <a:pt x="6" y="126"/>
                    </a:lnTo>
                    <a:lnTo>
                      <a:pt x="6" y="144"/>
                    </a:lnTo>
                    <a:lnTo>
                      <a:pt x="18" y="126"/>
                    </a:lnTo>
                    <a:lnTo>
                      <a:pt x="6" y="126"/>
                    </a:lnTo>
                    <a:lnTo>
                      <a:pt x="12"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close/>
                  </a:path>
                </a:pathLst>
              </a:custGeom>
              <a:solidFill>
                <a:srgbClr val="FF8C00"/>
              </a:solidFill>
              <a:ln w="9525">
                <a:solidFill>
                  <a:srgbClr val="FF8C00"/>
                </a:solidFill>
                <a:prstDash val="solid"/>
                <a:round/>
                <a:headEnd/>
                <a:tailEnd/>
              </a:ln>
            </p:spPr>
            <p:txBody>
              <a:bodyPr/>
              <a:lstStyle/>
              <a:p>
                <a:endParaRPr lang="en-US"/>
              </a:p>
            </p:txBody>
          </p:sp>
          <p:sp>
            <p:nvSpPr>
              <p:cNvPr id="233715" name="Freeform 1267"/>
              <p:cNvSpPr>
                <a:spLocks/>
              </p:cNvSpPr>
              <p:nvPr/>
            </p:nvSpPr>
            <p:spPr bwMode="auto">
              <a:xfrm>
                <a:off x="1677" y="1338"/>
                <a:ext cx="342" cy="246"/>
              </a:xfrm>
              <a:custGeom>
                <a:avLst/>
                <a:gdLst/>
                <a:ahLst/>
                <a:cxnLst>
                  <a:cxn ang="0">
                    <a:pos x="24" y="162"/>
                  </a:cxn>
                  <a:cxn ang="0">
                    <a:pos x="0" y="150"/>
                  </a:cxn>
                  <a:cxn ang="0">
                    <a:pos x="6" y="126"/>
                  </a:cxn>
                  <a:cxn ang="0">
                    <a:pos x="6" y="144"/>
                  </a:cxn>
                  <a:cxn ang="0">
                    <a:pos x="18" y="126"/>
                  </a:cxn>
                  <a:cxn ang="0">
                    <a:pos x="6" y="126"/>
                  </a:cxn>
                  <a:cxn ang="0">
                    <a:pos x="12" y="108"/>
                  </a:cxn>
                  <a:cxn ang="0">
                    <a:pos x="24" y="108"/>
                  </a:cxn>
                  <a:cxn ang="0">
                    <a:pos x="12" y="108"/>
                  </a:cxn>
                  <a:cxn ang="0">
                    <a:pos x="12" y="54"/>
                  </a:cxn>
                  <a:cxn ang="0">
                    <a:pos x="6" y="36"/>
                  </a:cxn>
                  <a:cxn ang="0">
                    <a:pos x="12" y="12"/>
                  </a:cxn>
                  <a:cxn ang="0">
                    <a:pos x="42" y="36"/>
                  </a:cxn>
                  <a:cxn ang="0">
                    <a:pos x="72" y="48"/>
                  </a:cxn>
                  <a:cxn ang="0">
                    <a:pos x="84" y="60"/>
                  </a:cxn>
                  <a:cxn ang="0">
                    <a:pos x="84" y="54"/>
                  </a:cxn>
                  <a:cxn ang="0">
                    <a:pos x="90" y="60"/>
                  </a:cxn>
                  <a:cxn ang="0">
                    <a:pos x="90" y="72"/>
                  </a:cxn>
                  <a:cxn ang="0">
                    <a:pos x="78" y="72"/>
                  </a:cxn>
                  <a:cxn ang="0">
                    <a:pos x="60" y="96"/>
                  </a:cxn>
                  <a:cxn ang="0">
                    <a:pos x="72" y="96"/>
                  </a:cxn>
                  <a:cxn ang="0">
                    <a:pos x="60" y="96"/>
                  </a:cxn>
                  <a:cxn ang="0">
                    <a:pos x="90" y="72"/>
                  </a:cxn>
                  <a:cxn ang="0">
                    <a:pos x="90" y="66"/>
                  </a:cxn>
                  <a:cxn ang="0">
                    <a:pos x="96" y="72"/>
                  </a:cxn>
                  <a:cxn ang="0">
                    <a:pos x="96" y="78"/>
                  </a:cxn>
                  <a:cxn ang="0">
                    <a:pos x="84" y="84"/>
                  </a:cxn>
                  <a:cxn ang="0">
                    <a:pos x="90" y="96"/>
                  </a:cxn>
                  <a:cxn ang="0">
                    <a:pos x="84" y="108"/>
                  </a:cxn>
                  <a:cxn ang="0">
                    <a:pos x="84" y="102"/>
                  </a:cxn>
                  <a:cxn ang="0">
                    <a:pos x="72" y="114"/>
                  </a:cxn>
                  <a:cxn ang="0">
                    <a:pos x="72" y="96"/>
                  </a:cxn>
                  <a:cxn ang="0">
                    <a:pos x="60" y="108"/>
                  </a:cxn>
                  <a:cxn ang="0">
                    <a:pos x="66" y="120"/>
                  </a:cxn>
                  <a:cxn ang="0">
                    <a:pos x="96" y="108"/>
                  </a:cxn>
                  <a:cxn ang="0">
                    <a:pos x="96" y="84"/>
                  </a:cxn>
                  <a:cxn ang="0">
                    <a:pos x="108" y="66"/>
                  </a:cxn>
                  <a:cxn ang="0">
                    <a:pos x="96" y="36"/>
                  </a:cxn>
                  <a:cxn ang="0">
                    <a:pos x="108" y="30"/>
                  </a:cxn>
                  <a:cxn ang="0">
                    <a:pos x="102" y="0"/>
                  </a:cxn>
                  <a:cxn ang="0">
                    <a:pos x="342" y="60"/>
                  </a:cxn>
                  <a:cxn ang="0">
                    <a:pos x="300" y="246"/>
                  </a:cxn>
                  <a:cxn ang="0">
                    <a:pos x="216" y="228"/>
                  </a:cxn>
                  <a:cxn ang="0">
                    <a:pos x="114" y="228"/>
                  </a:cxn>
                  <a:cxn ang="0">
                    <a:pos x="84" y="210"/>
                  </a:cxn>
                  <a:cxn ang="0">
                    <a:pos x="60" y="216"/>
                  </a:cxn>
                  <a:cxn ang="0">
                    <a:pos x="42" y="204"/>
                  </a:cxn>
                  <a:cxn ang="0">
                    <a:pos x="42" y="174"/>
                  </a:cxn>
                  <a:cxn ang="0">
                    <a:pos x="24" y="162"/>
                  </a:cxn>
                  <a:cxn ang="0">
                    <a:pos x="24" y="168"/>
                  </a:cxn>
                </a:cxnLst>
                <a:rect l="0" t="0" r="r" b="b"/>
                <a:pathLst>
                  <a:path w="342" h="246">
                    <a:moveTo>
                      <a:pt x="24" y="162"/>
                    </a:moveTo>
                    <a:lnTo>
                      <a:pt x="0" y="150"/>
                    </a:lnTo>
                    <a:lnTo>
                      <a:pt x="6" y="126"/>
                    </a:lnTo>
                    <a:lnTo>
                      <a:pt x="6" y="144"/>
                    </a:lnTo>
                    <a:lnTo>
                      <a:pt x="18" y="126"/>
                    </a:lnTo>
                    <a:lnTo>
                      <a:pt x="6" y="126"/>
                    </a:lnTo>
                    <a:lnTo>
                      <a:pt x="12" y="108"/>
                    </a:lnTo>
                    <a:lnTo>
                      <a:pt x="24" y="108"/>
                    </a:lnTo>
                    <a:lnTo>
                      <a:pt x="12" y="108"/>
                    </a:lnTo>
                    <a:lnTo>
                      <a:pt x="12" y="54"/>
                    </a:lnTo>
                    <a:lnTo>
                      <a:pt x="6" y="36"/>
                    </a:lnTo>
                    <a:lnTo>
                      <a:pt x="12" y="12"/>
                    </a:lnTo>
                    <a:lnTo>
                      <a:pt x="42" y="36"/>
                    </a:lnTo>
                    <a:lnTo>
                      <a:pt x="72" y="48"/>
                    </a:lnTo>
                    <a:lnTo>
                      <a:pt x="84" y="60"/>
                    </a:lnTo>
                    <a:lnTo>
                      <a:pt x="84" y="54"/>
                    </a:lnTo>
                    <a:lnTo>
                      <a:pt x="90" y="60"/>
                    </a:lnTo>
                    <a:lnTo>
                      <a:pt x="90" y="72"/>
                    </a:lnTo>
                    <a:lnTo>
                      <a:pt x="78" y="72"/>
                    </a:lnTo>
                    <a:lnTo>
                      <a:pt x="60" y="96"/>
                    </a:lnTo>
                    <a:lnTo>
                      <a:pt x="72" y="96"/>
                    </a:lnTo>
                    <a:lnTo>
                      <a:pt x="60" y="96"/>
                    </a:lnTo>
                    <a:lnTo>
                      <a:pt x="90" y="72"/>
                    </a:lnTo>
                    <a:lnTo>
                      <a:pt x="90" y="66"/>
                    </a:lnTo>
                    <a:lnTo>
                      <a:pt x="96" y="72"/>
                    </a:lnTo>
                    <a:lnTo>
                      <a:pt x="96" y="78"/>
                    </a:lnTo>
                    <a:lnTo>
                      <a:pt x="84" y="84"/>
                    </a:lnTo>
                    <a:lnTo>
                      <a:pt x="90" y="96"/>
                    </a:lnTo>
                    <a:lnTo>
                      <a:pt x="84" y="108"/>
                    </a:lnTo>
                    <a:lnTo>
                      <a:pt x="84" y="102"/>
                    </a:lnTo>
                    <a:lnTo>
                      <a:pt x="72" y="114"/>
                    </a:lnTo>
                    <a:lnTo>
                      <a:pt x="72" y="96"/>
                    </a:lnTo>
                    <a:lnTo>
                      <a:pt x="60" y="108"/>
                    </a:lnTo>
                    <a:lnTo>
                      <a:pt x="66" y="120"/>
                    </a:lnTo>
                    <a:lnTo>
                      <a:pt x="96" y="108"/>
                    </a:lnTo>
                    <a:lnTo>
                      <a:pt x="96" y="84"/>
                    </a:lnTo>
                    <a:lnTo>
                      <a:pt x="108" y="66"/>
                    </a:lnTo>
                    <a:lnTo>
                      <a:pt x="96" y="36"/>
                    </a:lnTo>
                    <a:lnTo>
                      <a:pt x="108" y="30"/>
                    </a:lnTo>
                    <a:lnTo>
                      <a:pt x="102" y="0"/>
                    </a:lnTo>
                    <a:lnTo>
                      <a:pt x="342" y="60"/>
                    </a:lnTo>
                    <a:lnTo>
                      <a:pt x="300" y="246"/>
                    </a:lnTo>
                    <a:lnTo>
                      <a:pt x="216" y="228"/>
                    </a:lnTo>
                    <a:lnTo>
                      <a:pt x="114" y="228"/>
                    </a:lnTo>
                    <a:lnTo>
                      <a:pt x="84" y="210"/>
                    </a:lnTo>
                    <a:lnTo>
                      <a:pt x="60" y="216"/>
                    </a:lnTo>
                    <a:lnTo>
                      <a:pt x="42" y="204"/>
                    </a:lnTo>
                    <a:lnTo>
                      <a:pt x="42" y="174"/>
                    </a:lnTo>
                    <a:lnTo>
                      <a:pt x="24" y="162"/>
                    </a:lnTo>
                    <a:lnTo>
                      <a:pt x="24" y="168"/>
                    </a:lnTo>
                  </a:path>
                </a:pathLst>
              </a:custGeom>
              <a:noFill/>
              <a:ln w="9525">
                <a:solidFill>
                  <a:srgbClr val="000000"/>
                </a:solidFill>
                <a:prstDash val="solid"/>
                <a:round/>
                <a:headEnd/>
                <a:tailEnd/>
              </a:ln>
            </p:spPr>
            <p:txBody>
              <a:bodyPr/>
              <a:lstStyle/>
              <a:p>
                <a:endParaRPr lang="en-US"/>
              </a:p>
            </p:txBody>
          </p:sp>
          <p:sp>
            <p:nvSpPr>
              <p:cNvPr id="233716" name="Freeform 1268"/>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close/>
                  </a:path>
                </a:pathLst>
              </a:custGeom>
              <a:solidFill>
                <a:srgbClr val="B22222"/>
              </a:solidFill>
              <a:ln w="9525">
                <a:solidFill>
                  <a:srgbClr val="B22222"/>
                </a:solidFill>
                <a:prstDash val="solid"/>
                <a:round/>
                <a:headEnd/>
                <a:tailEnd/>
              </a:ln>
            </p:spPr>
            <p:txBody>
              <a:bodyPr/>
              <a:lstStyle/>
              <a:p>
                <a:endParaRPr lang="en-US"/>
              </a:p>
            </p:txBody>
          </p:sp>
          <p:sp>
            <p:nvSpPr>
              <p:cNvPr id="233717" name="Freeform 1269"/>
              <p:cNvSpPr>
                <a:spLocks/>
              </p:cNvSpPr>
              <p:nvPr/>
            </p:nvSpPr>
            <p:spPr bwMode="auto">
              <a:xfrm>
                <a:off x="3573" y="1974"/>
                <a:ext cx="228" cy="228"/>
              </a:xfrm>
              <a:custGeom>
                <a:avLst/>
                <a:gdLst/>
                <a:ahLst/>
                <a:cxnLst>
                  <a:cxn ang="0">
                    <a:pos x="138" y="48"/>
                  </a:cxn>
                  <a:cxn ang="0">
                    <a:pos x="144" y="78"/>
                  </a:cxn>
                  <a:cxn ang="0">
                    <a:pos x="174" y="48"/>
                  </a:cxn>
                  <a:cxn ang="0">
                    <a:pos x="192" y="54"/>
                  </a:cxn>
                  <a:cxn ang="0">
                    <a:pos x="204" y="42"/>
                  </a:cxn>
                  <a:cxn ang="0">
                    <a:pos x="222" y="42"/>
                  </a:cxn>
                  <a:cxn ang="0">
                    <a:pos x="228" y="60"/>
                  </a:cxn>
                  <a:cxn ang="0">
                    <a:pos x="228" y="72"/>
                  </a:cxn>
                  <a:cxn ang="0">
                    <a:pos x="198" y="54"/>
                  </a:cxn>
                  <a:cxn ang="0">
                    <a:pos x="198" y="72"/>
                  </a:cxn>
                  <a:cxn ang="0">
                    <a:pos x="180" y="102"/>
                  </a:cxn>
                  <a:cxn ang="0">
                    <a:pos x="168" y="102"/>
                  </a:cxn>
                  <a:cxn ang="0">
                    <a:pos x="162" y="126"/>
                  </a:cxn>
                  <a:cxn ang="0">
                    <a:pos x="144" y="120"/>
                  </a:cxn>
                  <a:cxn ang="0">
                    <a:pos x="120" y="186"/>
                  </a:cxn>
                  <a:cxn ang="0">
                    <a:pos x="126" y="186"/>
                  </a:cxn>
                  <a:cxn ang="0">
                    <a:pos x="120" y="204"/>
                  </a:cxn>
                  <a:cxn ang="0">
                    <a:pos x="60" y="228"/>
                  </a:cxn>
                  <a:cxn ang="0">
                    <a:pos x="48" y="222"/>
                  </a:cxn>
                  <a:cxn ang="0">
                    <a:pos x="42" y="204"/>
                  </a:cxn>
                  <a:cxn ang="0">
                    <a:pos x="12" y="186"/>
                  </a:cxn>
                  <a:cxn ang="0">
                    <a:pos x="0" y="156"/>
                  </a:cxn>
                  <a:cxn ang="0">
                    <a:pos x="18" y="138"/>
                  </a:cxn>
                  <a:cxn ang="0">
                    <a:pos x="24" y="114"/>
                  </a:cxn>
                  <a:cxn ang="0">
                    <a:pos x="36" y="114"/>
                  </a:cxn>
                  <a:cxn ang="0">
                    <a:pos x="36" y="96"/>
                  </a:cxn>
                  <a:cxn ang="0">
                    <a:pos x="72" y="66"/>
                  </a:cxn>
                  <a:cxn ang="0">
                    <a:pos x="78" y="18"/>
                  </a:cxn>
                  <a:cxn ang="0">
                    <a:pos x="72" y="6"/>
                  </a:cxn>
                  <a:cxn ang="0">
                    <a:pos x="78" y="0"/>
                  </a:cxn>
                  <a:cxn ang="0">
                    <a:pos x="90" y="54"/>
                  </a:cxn>
                  <a:cxn ang="0">
                    <a:pos x="126" y="48"/>
                  </a:cxn>
                  <a:cxn ang="0">
                    <a:pos x="138" y="48"/>
                  </a:cxn>
                  <a:cxn ang="0">
                    <a:pos x="138" y="54"/>
                  </a:cxn>
                </a:cxnLst>
                <a:rect l="0" t="0" r="r" b="b"/>
                <a:pathLst>
                  <a:path w="228" h="228">
                    <a:moveTo>
                      <a:pt x="138" y="48"/>
                    </a:moveTo>
                    <a:lnTo>
                      <a:pt x="144" y="78"/>
                    </a:lnTo>
                    <a:lnTo>
                      <a:pt x="174" y="48"/>
                    </a:lnTo>
                    <a:lnTo>
                      <a:pt x="192" y="54"/>
                    </a:lnTo>
                    <a:lnTo>
                      <a:pt x="204" y="42"/>
                    </a:lnTo>
                    <a:lnTo>
                      <a:pt x="222" y="42"/>
                    </a:lnTo>
                    <a:lnTo>
                      <a:pt x="228" y="60"/>
                    </a:lnTo>
                    <a:lnTo>
                      <a:pt x="228" y="72"/>
                    </a:lnTo>
                    <a:lnTo>
                      <a:pt x="198" y="54"/>
                    </a:lnTo>
                    <a:lnTo>
                      <a:pt x="198" y="72"/>
                    </a:lnTo>
                    <a:lnTo>
                      <a:pt x="180" y="102"/>
                    </a:lnTo>
                    <a:lnTo>
                      <a:pt x="168" y="102"/>
                    </a:lnTo>
                    <a:lnTo>
                      <a:pt x="162" y="126"/>
                    </a:lnTo>
                    <a:lnTo>
                      <a:pt x="144" y="120"/>
                    </a:lnTo>
                    <a:lnTo>
                      <a:pt x="120" y="186"/>
                    </a:lnTo>
                    <a:lnTo>
                      <a:pt x="126" y="186"/>
                    </a:lnTo>
                    <a:lnTo>
                      <a:pt x="120" y="204"/>
                    </a:lnTo>
                    <a:lnTo>
                      <a:pt x="60" y="228"/>
                    </a:lnTo>
                    <a:lnTo>
                      <a:pt x="48" y="222"/>
                    </a:lnTo>
                    <a:lnTo>
                      <a:pt x="42" y="204"/>
                    </a:lnTo>
                    <a:lnTo>
                      <a:pt x="12" y="186"/>
                    </a:lnTo>
                    <a:lnTo>
                      <a:pt x="0" y="156"/>
                    </a:lnTo>
                    <a:lnTo>
                      <a:pt x="18" y="138"/>
                    </a:lnTo>
                    <a:lnTo>
                      <a:pt x="24" y="114"/>
                    </a:lnTo>
                    <a:lnTo>
                      <a:pt x="36" y="114"/>
                    </a:lnTo>
                    <a:lnTo>
                      <a:pt x="36" y="96"/>
                    </a:lnTo>
                    <a:lnTo>
                      <a:pt x="72" y="66"/>
                    </a:lnTo>
                    <a:lnTo>
                      <a:pt x="78" y="18"/>
                    </a:lnTo>
                    <a:lnTo>
                      <a:pt x="72" y="6"/>
                    </a:lnTo>
                    <a:lnTo>
                      <a:pt x="78" y="0"/>
                    </a:lnTo>
                    <a:lnTo>
                      <a:pt x="90" y="54"/>
                    </a:lnTo>
                    <a:lnTo>
                      <a:pt x="126" y="48"/>
                    </a:lnTo>
                    <a:lnTo>
                      <a:pt x="138" y="48"/>
                    </a:lnTo>
                    <a:lnTo>
                      <a:pt x="138" y="54"/>
                    </a:lnTo>
                  </a:path>
                </a:pathLst>
              </a:custGeom>
              <a:noFill/>
              <a:ln w="9525">
                <a:solidFill>
                  <a:srgbClr val="000000"/>
                </a:solidFill>
                <a:prstDash val="solid"/>
                <a:round/>
                <a:headEnd/>
                <a:tailEnd/>
              </a:ln>
            </p:spPr>
            <p:txBody>
              <a:bodyPr/>
              <a:lstStyle/>
              <a:p>
                <a:endParaRPr lang="en-US"/>
              </a:p>
            </p:txBody>
          </p:sp>
          <p:sp>
            <p:nvSpPr>
              <p:cNvPr id="233718" name="Freeform 1270"/>
              <p:cNvSpPr>
                <a:spLocks/>
              </p:cNvSpPr>
              <p:nvPr/>
            </p:nvSpPr>
            <p:spPr bwMode="auto">
              <a:xfrm>
                <a:off x="3045" y="1626"/>
                <a:ext cx="270" cy="282"/>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Lst>
                <a:rect l="0" t="0" r="r" b="b"/>
                <a:pathLst>
                  <a:path w="270" h="282">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close/>
                  </a:path>
                </a:pathLst>
              </a:custGeom>
              <a:solidFill>
                <a:srgbClr val="FF8C00"/>
              </a:solidFill>
              <a:ln w="9525">
                <a:solidFill>
                  <a:srgbClr val="FF8C00"/>
                </a:solidFill>
                <a:prstDash val="solid"/>
                <a:round/>
                <a:headEnd/>
                <a:tailEnd/>
              </a:ln>
            </p:spPr>
            <p:txBody>
              <a:bodyPr/>
              <a:lstStyle/>
              <a:p>
                <a:endParaRPr lang="en-US"/>
              </a:p>
            </p:txBody>
          </p:sp>
          <p:sp>
            <p:nvSpPr>
              <p:cNvPr id="233719" name="Freeform 1271"/>
              <p:cNvSpPr>
                <a:spLocks/>
              </p:cNvSpPr>
              <p:nvPr/>
            </p:nvSpPr>
            <p:spPr bwMode="auto">
              <a:xfrm>
                <a:off x="3045" y="1626"/>
                <a:ext cx="270" cy="288"/>
              </a:xfrm>
              <a:custGeom>
                <a:avLst/>
                <a:gdLst/>
                <a:ahLst/>
                <a:cxnLst>
                  <a:cxn ang="0">
                    <a:pos x="114" y="282"/>
                  </a:cxn>
                  <a:cxn ang="0">
                    <a:pos x="96" y="264"/>
                  </a:cxn>
                  <a:cxn ang="0">
                    <a:pos x="90" y="246"/>
                  </a:cxn>
                  <a:cxn ang="0">
                    <a:pos x="96" y="234"/>
                  </a:cxn>
                  <a:cxn ang="0">
                    <a:pos x="84" y="216"/>
                  </a:cxn>
                  <a:cxn ang="0">
                    <a:pos x="78" y="186"/>
                  </a:cxn>
                  <a:cxn ang="0">
                    <a:pos x="12" y="138"/>
                  </a:cxn>
                  <a:cxn ang="0">
                    <a:pos x="12" y="96"/>
                  </a:cxn>
                  <a:cxn ang="0">
                    <a:pos x="0" y="84"/>
                  </a:cxn>
                  <a:cxn ang="0">
                    <a:pos x="12" y="66"/>
                  </a:cxn>
                  <a:cxn ang="0">
                    <a:pos x="30" y="54"/>
                  </a:cxn>
                  <a:cxn ang="0">
                    <a:pos x="30" y="18"/>
                  </a:cxn>
                  <a:cxn ang="0">
                    <a:pos x="36" y="12"/>
                  </a:cxn>
                  <a:cxn ang="0">
                    <a:pos x="48" y="18"/>
                  </a:cxn>
                  <a:cxn ang="0">
                    <a:pos x="90" y="0"/>
                  </a:cxn>
                  <a:cxn ang="0">
                    <a:pos x="90" y="18"/>
                  </a:cxn>
                  <a:cxn ang="0">
                    <a:pos x="114" y="24"/>
                  </a:cxn>
                  <a:cxn ang="0">
                    <a:pos x="126" y="36"/>
                  </a:cxn>
                  <a:cxn ang="0">
                    <a:pos x="216" y="54"/>
                  </a:cxn>
                  <a:cxn ang="0">
                    <a:pos x="234" y="66"/>
                  </a:cxn>
                  <a:cxn ang="0">
                    <a:pos x="228" y="90"/>
                  </a:cxn>
                  <a:cxn ang="0">
                    <a:pos x="240" y="90"/>
                  </a:cxn>
                  <a:cxn ang="0">
                    <a:pos x="234" y="102"/>
                  </a:cxn>
                  <a:cxn ang="0">
                    <a:pos x="246" y="102"/>
                  </a:cxn>
                  <a:cxn ang="0">
                    <a:pos x="228" y="132"/>
                  </a:cxn>
                  <a:cxn ang="0">
                    <a:pos x="234" y="144"/>
                  </a:cxn>
                  <a:cxn ang="0">
                    <a:pos x="270" y="90"/>
                  </a:cxn>
                  <a:cxn ang="0">
                    <a:pos x="246" y="174"/>
                  </a:cxn>
                  <a:cxn ang="0">
                    <a:pos x="240" y="222"/>
                  </a:cxn>
                  <a:cxn ang="0">
                    <a:pos x="252" y="270"/>
                  </a:cxn>
                  <a:cxn ang="0">
                    <a:pos x="126" y="276"/>
                  </a:cxn>
                  <a:cxn ang="0">
                    <a:pos x="114" y="282"/>
                  </a:cxn>
                  <a:cxn ang="0">
                    <a:pos x="114" y="288"/>
                  </a:cxn>
                </a:cxnLst>
                <a:rect l="0" t="0" r="r" b="b"/>
                <a:pathLst>
                  <a:path w="270" h="288">
                    <a:moveTo>
                      <a:pt x="114" y="282"/>
                    </a:moveTo>
                    <a:lnTo>
                      <a:pt x="96" y="264"/>
                    </a:lnTo>
                    <a:lnTo>
                      <a:pt x="90" y="246"/>
                    </a:lnTo>
                    <a:lnTo>
                      <a:pt x="96" y="234"/>
                    </a:lnTo>
                    <a:lnTo>
                      <a:pt x="84" y="216"/>
                    </a:lnTo>
                    <a:lnTo>
                      <a:pt x="78" y="186"/>
                    </a:lnTo>
                    <a:lnTo>
                      <a:pt x="12" y="138"/>
                    </a:lnTo>
                    <a:lnTo>
                      <a:pt x="12" y="96"/>
                    </a:lnTo>
                    <a:lnTo>
                      <a:pt x="0" y="84"/>
                    </a:lnTo>
                    <a:lnTo>
                      <a:pt x="12" y="66"/>
                    </a:lnTo>
                    <a:lnTo>
                      <a:pt x="30" y="54"/>
                    </a:lnTo>
                    <a:lnTo>
                      <a:pt x="30" y="18"/>
                    </a:lnTo>
                    <a:lnTo>
                      <a:pt x="36" y="12"/>
                    </a:lnTo>
                    <a:lnTo>
                      <a:pt x="48" y="18"/>
                    </a:lnTo>
                    <a:lnTo>
                      <a:pt x="90" y="0"/>
                    </a:lnTo>
                    <a:lnTo>
                      <a:pt x="90" y="18"/>
                    </a:lnTo>
                    <a:lnTo>
                      <a:pt x="114" y="24"/>
                    </a:lnTo>
                    <a:lnTo>
                      <a:pt x="126" y="36"/>
                    </a:lnTo>
                    <a:lnTo>
                      <a:pt x="216" y="54"/>
                    </a:lnTo>
                    <a:lnTo>
                      <a:pt x="234" y="66"/>
                    </a:lnTo>
                    <a:lnTo>
                      <a:pt x="228" y="90"/>
                    </a:lnTo>
                    <a:lnTo>
                      <a:pt x="240" y="90"/>
                    </a:lnTo>
                    <a:lnTo>
                      <a:pt x="234" y="102"/>
                    </a:lnTo>
                    <a:lnTo>
                      <a:pt x="246" y="102"/>
                    </a:lnTo>
                    <a:lnTo>
                      <a:pt x="228" y="132"/>
                    </a:lnTo>
                    <a:lnTo>
                      <a:pt x="234" y="144"/>
                    </a:lnTo>
                    <a:lnTo>
                      <a:pt x="270" y="90"/>
                    </a:lnTo>
                    <a:lnTo>
                      <a:pt x="246" y="174"/>
                    </a:lnTo>
                    <a:lnTo>
                      <a:pt x="240" y="222"/>
                    </a:lnTo>
                    <a:lnTo>
                      <a:pt x="252" y="270"/>
                    </a:lnTo>
                    <a:lnTo>
                      <a:pt x="126" y="276"/>
                    </a:lnTo>
                    <a:lnTo>
                      <a:pt x="114" y="282"/>
                    </a:lnTo>
                    <a:lnTo>
                      <a:pt x="114" y="288"/>
                    </a:lnTo>
                  </a:path>
                </a:pathLst>
              </a:custGeom>
              <a:noFill/>
              <a:ln w="9525">
                <a:solidFill>
                  <a:srgbClr val="000000"/>
                </a:solidFill>
                <a:prstDash val="solid"/>
                <a:round/>
                <a:headEnd/>
                <a:tailEnd/>
              </a:ln>
            </p:spPr>
            <p:txBody>
              <a:bodyPr/>
              <a:lstStyle/>
              <a:p>
                <a:endParaRPr lang="en-US"/>
              </a:p>
            </p:txBody>
          </p:sp>
          <p:sp>
            <p:nvSpPr>
              <p:cNvPr id="233720" name="Freeform 1272"/>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close/>
                  </a:path>
                </a:pathLst>
              </a:custGeom>
              <a:solidFill>
                <a:srgbClr val="FF8C00"/>
              </a:solidFill>
              <a:ln w="9525">
                <a:solidFill>
                  <a:srgbClr val="FF8C00"/>
                </a:solidFill>
                <a:prstDash val="solid"/>
                <a:round/>
                <a:headEnd/>
                <a:tailEnd/>
              </a:ln>
            </p:spPr>
            <p:txBody>
              <a:bodyPr/>
              <a:lstStyle/>
              <a:p>
                <a:endParaRPr lang="en-US"/>
              </a:p>
            </p:txBody>
          </p:sp>
          <p:sp>
            <p:nvSpPr>
              <p:cNvPr id="233721" name="Freeform 1273"/>
              <p:cNvSpPr>
                <a:spLocks/>
              </p:cNvSpPr>
              <p:nvPr/>
            </p:nvSpPr>
            <p:spPr bwMode="auto">
              <a:xfrm>
                <a:off x="2187" y="1698"/>
                <a:ext cx="354" cy="294"/>
              </a:xfrm>
              <a:custGeom>
                <a:avLst/>
                <a:gdLst/>
                <a:ahLst/>
                <a:cxnLst>
                  <a:cxn ang="0">
                    <a:pos x="342" y="168"/>
                  </a:cxn>
                  <a:cxn ang="0">
                    <a:pos x="336" y="294"/>
                  </a:cxn>
                  <a:cxn ang="0">
                    <a:pos x="96" y="270"/>
                  </a:cxn>
                  <a:cxn ang="0">
                    <a:pos x="0" y="252"/>
                  </a:cxn>
                  <a:cxn ang="0">
                    <a:pos x="12" y="192"/>
                  </a:cxn>
                  <a:cxn ang="0">
                    <a:pos x="36" y="30"/>
                  </a:cxn>
                  <a:cxn ang="0">
                    <a:pos x="42" y="0"/>
                  </a:cxn>
                  <a:cxn ang="0">
                    <a:pos x="354" y="36"/>
                  </a:cxn>
                  <a:cxn ang="0">
                    <a:pos x="348" y="138"/>
                  </a:cxn>
                  <a:cxn ang="0">
                    <a:pos x="342" y="168"/>
                  </a:cxn>
                  <a:cxn ang="0">
                    <a:pos x="342" y="174"/>
                  </a:cxn>
                </a:cxnLst>
                <a:rect l="0" t="0" r="r" b="b"/>
                <a:pathLst>
                  <a:path w="354" h="294">
                    <a:moveTo>
                      <a:pt x="342" y="168"/>
                    </a:moveTo>
                    <a:lnTo>
                      <a:pt x="336" y="294"/>
                    </a:lnTo>
                    <a:lnTo>
                      <a:pt x="96" y="270"/>
                    </a:lnTo>
                    <a:lnTo>
                      <a:pt x="0" y="252"/>
                    </a:lnTo>
                    <a:lnTo>
                      <a:pt x="12" y="192"/>
                    </a:lnTo>
                    <a:lnTo>
                      <a:pt x="36" y="30"/>
                    </a:lnTo>
                    <a:lnTo>
                      <a:pt x="42" y="0"/>
                    </a:lnTo>
                    <a:lnTo>
                      <a:pt x="354" y="36"/>
                    </a:lnTo>
                    <a:lnTo>
                      <a:pt x="348" y="138"/>
                    </a:lnTo>
                    <a:lnTo>
                      <a:pt x="342" y="168"/>
                    </a:lnTo>
                    <a:lnTo>
                      <a:pt x="342" y="174"/>
                    </a:lnTo>
                  </a:path>
                </a:pathLst>
              </a:custGeom>
              <a:noFill/>
              <a:ln w="9525">
                <a:solidFill>
                  <a:srgbClr val="000000"/>
                </a:solidFill>
                <a:prstDash val="solid"/>
                <a:round/>
                <a:headEnd/>
                <a:tailEnd/>
              </a:ln>
            </p:spPr>
            <p:txBody>
              <a:bodyPr/>
              <a:lstStyle/>
              <a:p>
                <a:endParaRPr lang="en-US"/>
              </a:p>
            </p:txBody>
          </p:sp>
        </p:grpSp>
        <p:sp>
          <p:nvSpPr>
            <p:cNvPr id="233722" name="Text Box 1274"/>
            <p:cNvSpPr txBox="1">
              <a:spLocks noChangeArrowheads="1"/>
            </p:cNvSpPr>
            <p:nvPr/>
          </p:nvSpPr>
          <p:spPr bwMode="auto">
            <a:xfrm>
              <a:off x="4320" y="2496"/>
              <a:ext cx="400" cy="212"/>
            </a:xfrm>
            <a:prstGeom prst="rect">
              <a:avLst/>
            </a:prstGeom>
            <a:solidFill>
              <a:schemeClr val="tx1"/>
            </a:solidFill>
            <a:ln w="9525">
              <a:noFill/>
              <a:miter lim="800000"/>
              <a:headEnd/>
              <a:tailEnd/>
            </a:ln>
            <a:effectLst/>
          </p:spPr>
          <p:txBody>
            <a:bodyPr wrap="none">
              <a:spAutoFit/>
            </a:bodyPr>
            <a:lstStyle/>
            <a:p>
              <a:r>
                <a:rPr lang="en-US" sz="1600" b="1" dirty="0">
                  <a:solidFill>
                    <a:srgbClr val="FFFF66"/>
                  </a:solidFill>
                  <a:latin typeface="Arial" pitchFamily="34" charset="0"/>
                </a:rPr>
                <a:t>2008</a:t>
              </a:r>
            </a:p>
          </p:txBody>
        </p:sp>
      </p:grpSp>
    </p:spTree>
    <p:extLst>
      <p:ext uri="{BB962C8B-B14F-4D97-AF65-F5344CB8AC3E}">
        <p14:creationId xmlns:p14="http://schemas.microsoft.com/office/powerpoint/2010/main" val="29622046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1000"/>
                                        <p:tgtEl>
                                          <p:spTgt spid="2"/>
                                        </p:tgtEl>
                                      </p:cBhvr>
                                    </p:animEffect>
                                  </p:childTnLst>
                                </p:cTn>
                              </p:par>
                            </p:childTnLst>
                          </p:cTn>
                        </p:par>
                        <p:par>
                          <p:cTn id="8" fill="hold">
                            <p:stCondLst>
                              <p:cond delay="2000"/>
                            </p:stCondLst>
                            <p:childTnLst>
                              <p:par>
                                <p:cTn id="9" presetID="3" presetClass="entr" presetSubtype="5"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blinds(vertical)">
                                      <p:cBhvr>
                                        <p:cTn id="11" dur="1000"/>
                                        <p:tgtEl>
                                          <p:spTgt spid="6"/>
                                        </p:tgtEl>
                                      </p:cBhvr>
                                    </p:animEffect>
                                  </p:childTnLst>
                                </p:cTn>
                              </p:par>
                            </p:childTnLst>
                          </p:cTn>
                        </p:par>
                        <p:par>
                          <p:cTn id="12" fill="hold">
                            <p:stCondLst>
                              <p:cond delay="3500"/>
                            </p:stCondLst>
                            <p:childTnLst>
                              <p:par>
                                <p:cTn id="13" presetID="3" presetClass="entr" presetSubtype="5"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vertical)">
                                      <p:cBhvr>
                                        <p:cTn id="15" dur="1000"/>
                                        <p:tgtEl>
                                          <p:spTgt spid="12"/>
                                        </p:tgtEl>
                                      </p:cBhvr>
                                    </p:animEffect>
                                  </p:childTnLst>
                                </p:cTn>
                              </p:par>
                            </p:childTnLst>
                          </p:cTn>
                        </p:par>
                        <p:par>
                          <p:cTn id="16" fill="hold">
                            <p:stCondLst>
                              <p:cond delay="4500"/>
                            </p:stCondLst>
                            <p:childTnLst>
                              <p:par>
                                <p:cTn id="17" presetID="3" presetClass="entr" presetSubtype="5"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blinds(vertical)">
                                      <p:cBhvr>
                                        <p:cTn id="19" dur="1000"/>
                                        <p:tgtEl>
                                          <p:spTgt spid="4"/>
                                        </p:tgtEl>
                                      </p:cBhvr>
                                    </p:animEffect>
                                  </p:childTnLst>
                                </p:cTn>
                              </p:par>
                            </p:childTnLst>
                          </p:cTn>
                        </p:par>
                        <p:par>
                          <p:cTn id="20" fill="hold">
                            <p:stCondLst>
                              <p:cond delay="6500"/>
                            </p:stCondLst>
                            <p:childTnLst>
                              <p:par>
                                <p:cTn id="21" presetID="3" presetClass="entr" presetSubtype="5"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blinds(vertical)">
                                      <p:cBhvr>
                                        <p:cTn id="23" dur="1000"/>
                                        <p:tgtEl>
                                          <p:spTgt spid="8"/>
                                        </p:tgtEl>
                                      </p:cBhvr>
                                    </p:animEffect>
                                  </p:childTnLst>
                                </p:cTn>
                              </p:par>
                            </p:childTnLst>
                          </p:cTn>
                        </p:par>
                        <p:par>
                          <p:cTn id="24" fill="hold">
                            <p:stCondLst>
                              <p:cond delay="8000"/>
                            </p:stCondLst>
                            <p:childTnLst>
                              <p:par>
                                <p:cTn id="25" presetID="3" presetClass="entr" presetSubtype="5"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vertical)">
                                      <p:cBhvr>
                                        <p:cTn id="2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40171" y="1004773"/>
            <a:ext cx="9182152" cy="5428615"/>
          </a:xfrm>
          <a:prstGeom prst="rect">
            <a:avLst/>
          </a:prstGeom>
        </p:spPr>
      </p:pic>
      <p:pic>
        <p:nvPicPr>
          <p:cNvPr id="4" name="Picture 3"/>
          <p:cNvPicPr>
            <a:picLocks noChangeAspect="1"/>
          </p:cNvPicPr>
          <p:nvPr/>
        </p:nvPicPr>
        <p:blipFill>
          <a:blip r:embed="rId3"/>
          <a:stretch>
            <a:fillRect/>
          </a:stretch>
        </p:blipFill>
        <p:spPr>
          <a:xfrm>
            <a:off x="988328" y="204038"/>
            <a:ext cx="8925693" cy="800735"/>
          </a:xfrm>
          <a:prstGeom prst="rect">
            <a:avLst/>
          </a:prstGeom>
        </p:spPr>
      </p:pic>
    </p:spTree>
    <p:extLst>
      <p:ext uri="{BB962C8B-B14F-4D97-AF65-F5344CB8AC3E}">
        <p14:creationId xmlns:p14="http://schemas.microsoft.com/office/powerpoint/2010/main" val="36539019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863" y="261055"/>
            <a:ext cx="10608659" cy="440267"/>
          </a:xfrm>
        </p:spPr>
        <p:txBody>
          <a:bodyPr>
            <a:normAutofit/>
          </a:bodyPr>
          <a:lstStyle/>
          <a:p>
            <a:r>
              <a:rPr lang="en-US" sz="2400" b="1" dirty="0">
                <a:solidFill>
                  <a:schemeClr val="tx1"/>
                </a:solidFill>
              </a:rPr>
              <a:t>Non-Alcoholic Fatty Liver Disease   (NAFDL)</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The most common cause of liver disease in the USA (prevalence: 20-30%)</a:t>
            </a:r>
          </a:p>
          <a:p>
            <a:endParaRPr lang="en-US" dirty="0"/>
          </a:p>
          <a:p>
            <a:r>
              <a:rPr lang="en-US" dirty="0"/>
              <a:t>3-5% of NAFLD pts. have Non-Alcoholic Steatohepatitis (NASH)</a:t>
            </a:r>
          </a:p>
          <a:p>
            <a:endParaRPr lang="en-US" dirty="0"/>
          </a:p>
          <a:p>
            <a:r>
              <a:rPr lang="en-US" dirty="0"/>
              <a:t>The most common cause of elevated ALT in DM</a:t>
            </a:r>
          </a:p>
          <a:p>
            <a:pPr>
              <a:buNone/>
            </a:pPr>
            <a:r>
              <a:rPr lang="en-US" sz="1700" dirty="0"/>
              <a:t>Hepatology 2004,  </a:t>
            </a:r>
            <a:endParaRPr lang="en-US" dirty="0"/>
          </a:p>
        </p:txBody>
      </p:sp>
    </p:spTree>
    <p:extLst>
      <p:ext uri="{BB962C8B-B14F-4D97-AF65-F5344CB8AC3E}">
        <p14:creationId xmlns:p14="http://schemas.microsoft.com/office/powerpoint/2010/main" val="243545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 details available in following table" title="Prevalence of Self-Reported Obesity Among Non-Hispanic Black Adults, by State and Territory, BRFSS, 2013-20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00702" y="1526704"/>
            <a:ext cx="8334375" cy="6238875"/>
          </a:xfrm>
          <a:prstGeom prst="rect">
            <a:avLst/>
          </a:prstGeom>
        </p:spPr>
      </p:pic>
      <p:sp>
        <p:nvSpPr>
          <p:cNvPr id="5" name="Rectangle 4"/>
          <p:cNvSpPr/>
          <p:nvPr/>
        </p:nvSpPr>
        <p:spPr>
          <a:xfrm>
            <a:off x="338666" y="153369"/>
            <a:ext cx="10425587" cy="923330"/>
          </a:xfrm>
          <a:prstGeom prst="rect">
            <a:avLst/>
          </a:prstGeom>
        </p:spPr>
        <p:txBody>
          <a:bodyPr wrap="square">
            <a:spAutoFit/>
          </a:bodyPr>
          <a:lstStyle/>
          <a:p>
            <a:r>
              <a:rPr lang="en-US" b="1" kern="0" dirty="0">
                <a:latin typeface="Verdana" panose="020B0604030504040204" pitchFamily="34" charset="0"/>
                <a:ea typeface="Verdana" panose="020B0604030504040204" pitchFamily="34" charset="0"/>
                <a:cs typeface="Verdana" panose="020B0604030504040204" pitchFamily="34" charset="0"/>
              </a:rPr>
              <a:t>Prevalence of Self-Reported Obesity Among </a:t>
            </a:r>
            <a:r>
              <a:rPr lang="en-US" b="1" u="sng" kern="0" dirty="0">
                <a:solidFill>
                  <a:srgbClr val="C00000"/>
                </a:solidFill>
                <a:latin typeface="Verdana" panose="020B0604030504040204" pitchFamily="34" charset="0"/>
                <a:ea typeface="Verdana" panose="020B0604030504040204" pitchFamily="34" charset="0"/>
                <a:cs typeface="Verdana" panose="020B0604030504040204" pitchFamily="34" charset="0"/>
              </a:rPr>
              <a:t>Non-Hispanic Black Adults</a:t>
            </a:r>
            <a:r>
              <a:rPr lang="en-US" b="1" kern="0" dirty="0">
                <a:latin typeface="Verdana" panose="020B0604030504040204" pitchFamily="34" charset="0"/>
                <a:ea typeface="Verdana" panose="020B0604030504040204" pitchFamily="34" charset="0"/>
                <a:cs typeface="Verdana" panose="020B0604030504040204" pitchFamily="34" charset="0"/>
              </a:rPr>
              <a:t>, by State and Territory, BRFSS, 2013-2015</a:t>
            </a:r>
            <a:br>
              <a:rPr lang="en-US" kern="0" dirty="0">
                <a:latin typeface="Verdana" panose="020B0604030504040204" pitchFamily="34" charset="0"/>
                <a:ea typeface="Verdana" panose="020B0604030504040204" pitchFamily="34" charset="0"/>
                <a:cs typeface="Verdana" panose="020B0604030504040204" pitchFamily="34" charset="0"/>
              </a:rPr>
            </a:br>
            <a:endParaRPr lang="en-US" dirty="0"/>
          </a:p>
        </p:txBody>
      </p:sp>
    </p:spTree>
    <p:extLst>
      <p:ext uri="{BB962C8B-B14F-4D97-AF65-F5344CB8AC3E}">
        <p14:creationId xmlns:p14="http://schemas.microsoft.com/office/powerpoint/2010/main" val="1004892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ta details available in following table" title="Prevalence of Self-Reported Obesity Among Hispanic Adults, by State and Territory, "/>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97250" y="1284003"/>
            <a:ext cx="8665225" cy="6237028"/>
          </a:xfrm>
          <a:prstGeom prst="rect">
            <a:avLst/>
          </a:prstGeom>
        </p:spPr>
      </p:pic>
      <p:sp>
        <p:nvSpPr>
          <p:cNvPr id="5" name="Rectangle 4"/>
          <p:cNvSpPr/>
          <p:nvPr/>
        </p:nvSpPr>
        <p:spPr>
          <a:xfrm>
            <a:off x="1010653" y="128337"/>
            <a:ext cx="9588707" cy="1261884"/>
          </a:xfrm>
          <a:prstGeom prst="rect">
            <a:avLst/>
          </a:prstGeom>
          <a:ln>
            <a:solidFill>
              <a:schemeClr val="accent1"/>
            </a:solidFill>
          </a:ln>
        </p:spPr>
        <p:txBody>
          <a:bodyPr wrap="square">
            <a:spAutoFit/>
          </a:bodyPr>
          <a:lstStyle/>
          <a:p>
            <a:r>
              <a:rPr lang="en-US" sz="2000" kern="0" dirty="0">
                <a:solidFill>
                  <a:srgbClr val="FFC000"/>
                </a:solidFill>
                <a:latin typeface="Verdana" panose="020B0604030504040204" pitchFamily="34" charset="0"/>
                <a:ea typeface="Verdana" panose="020B0604030504040204" pitchFamily="34" charset="0"/>
                <a:cs typeface="Verdana" panose="020B0604030504040204" pitchFamily="34" charset="0"/>
              </a:rPr>
              <a:t>Prevalence of Self-Reported </a:t>
            </a:r>
            <a:r>
              <a:rPr lang="en-US" sz="2000" b="1" kern="0" dirty="0">
                <a:solidFill>
                  <a:srgbClr val="FFC000"/>
                </a:solidFill>
                <a:latin typeface="Verdana" panose="020B0604030504040204" pitchFamily="34" charset="0"/>
                <a:ea typeface="Verdana" panose="020B0604030504040204" pitchFamily="34" charset="0"/>
                <a:cs typeface="Verdana" panose="020B0604030504040204" pitchFamily="34" charset="0"/>
              </a:rPr>
              <a:t>Obesity</a:t>
            </a:r>
            <a:r>
              <a:rPr lang="en-US" sz="2000" kern="0" dirty="0">
                <a:solidFill>
                  <a:srgbClr val="FFC000"/>
                </a:solidFill>
                <a:latin typeface="Verdana" panose="020B0604030504040204" pitchFamily="34" charset="0"/>
                <a:ea typeface="Verdana" panose="020B0604030504040204" pitchFamily="34" charset="0"/>
                <a:cs typeface="Verdana" panose="020B0604030504040204" pitchFamily="34" charset="0"/>
              </a:rPr>
              <a:t> Among </a:t>
            </a:r>
            <a:r>
              <a:rPr lang="en-US" sz="2000" b="1" kern="0" dirty="0">
                <a:solidFill>
                  <a:srgbClr val="FFC000"/>
                </a:solidFill>
                <a:latin typeface="Verdana" panose="020B0604030504040204" pitchFamily="34" charset="0"/>
                <a:ea typeface="Verdana" panose="020B0604030504040204" pitchFamily="34" charset="0"/>
                <a:cs typeface="Verdana" panose="020B0604030504040204" pitchFamily="34" charset="0"/>
              </a:rPr>
              <a:t>Hispanic Adults</a:t>
            </a:r>
            <a:r>
              <a:rPr lang="en-US" sz="2000" kern="0" dirty="0">
                <a:solidFill>
                  <a:srgbClr val="FFC000"/>
                </a:solidFill>
                <a:latin typeface="Verdana" panose="020B0604030504040204" pitchFamily="34" charset="0"/>
                <a:ea typeface="Verdana" panose="020B0604030504040204" pitchFamily="34" charset="0"/>
                <a:cs typeface="Verdana" panose="020B0604030504040204" pitchFamily="34" charset="0"/>
              </a:rPr>
              <a:t>, by </a:t>
            </a:r>
            <a:r>
              <a:rPr lang="en-US" sz="2000" b="1" kern="0" dirty="0">
                <a:solidFill>
                  <a:srgbClr val="FFC000"/>
                </a:solidFill>
                <a:latin typeface="Verdana" panose="020B0604030504040204" pitchFamily="34" charset="0"/>
                <a:ea typeface="Verdana" panose="020B0604030504040204" pitchFamily="34" charset="0"/>
                <a:cs typeface="Verdana" panose="020B0604030504040204" pitchFamily="34" charset="0"/>
              </a:rPr>
              <a:t>State</a:t>
            </a:r>
            <a:r>
              <a:rPr lang="en-US" sz="2000" kern="0" dirty="0">
                <a:solidFill>
                  <a:srgbClr val="FFC000"/>
                </a:solidFill>
                <a:latin typeface="Verdana" panose="020B0604030504040204" pitchFamily="34" charset="0"/>
                <a:ea typeface="Verdana" panose="020B0604030504040204" pitchFamily="34" charset="0"/>
                <a:cs typeface="Verdana" panose="020B0604030504040204" pitchFamily="34" charset="0"/>
              </a:rPr>
              <a:t> and Territory, BRFSS, 2013-2015</a:t>
            </a:r>
            <a:br>
              <a:rPr lang="en-US" kern="0" dirty="0">
                <a:solidFill>
                  <a:srgbClr val="0070C0"/>
                </a:solidFill>
                <a:latin typeface="Verdana" panose="020B0604030504040204" pitchFamily="34" charset="0"/>
                <a:ea typeface="Verdana" panose="020B0604030504040204" pitchFamily="34" charset="0"/>
                <a:cs typeface="Verdana" panose="020B0604030504040204" pitchFamily="34" charset="0"/>
              </a:rPr>
            </a:br>
            <a:br>
              <a:rPr lang="en-US" dirty="0">
                <a:solidFill>
                  <a:srgbClr val="0070C0"/>
                </a:solidFill>
                <a:latin typeface="Verdana" panose="020B0604030504040204" pitchFamily="34" charset="0"/>
                <a:ea typeface="Verdana" panose="020B0604030504040204" pitchFamily="34" charset="0"/>
                <a:cs typeface="Verdana" panose="020B0604030504040204" pitchFamily="34" charset="0"/>
              </a:rPr>
            </a:br>
            <a:endParaRPr lang="en-US" dirty="0">
              <a:solidFill>
                <a:srgbClr val="0070C0"/>
              </a:solidFill>
            </a:endParaRPr>
          </a:p>
        </p:txBody>
      </p:sp>
    </p:spTree>
    <p:extLst>
      <p:ext uri="{BB962C8B-B14F-4D97-AF65-F5344CB8AC3E}">
        <p14:creationId xmlns:p14="http://schemas.microsoft.com/office/powerpoint/2010/main" val="375560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3857" y="2399145"/>
            <a:ext cx="11018177" cy="3759200"/>
          </a:xfrm>
          <a:prstGeom prst="rect">
            <a:avLst/>
          </a:prstGeom>
        </p:spPr>
      </p:pic>
      <p:pic>
        <p:nvPicPr>
          <p:cNvPr id="5" name="Picture 4"/>
          <p:cNvPicPr>
            <a:picLocks noChangeAspect="1"/>
          </p:cNvPicPr>
          <p:nvPr/>
        </p:nvPicPr>
        <p:blipFill>
          <a:blip r:embed="rId3"/>
          <a:stretch>
            <a:fillRect/>
          </a:stretch>
        </p:blipFill>
        <p:spPr>
          <a:xfrm>
            <a:off x="1440937" y="0"/>
            <a:ext cx="8146343" cy="1045464"/>
          </a:xfrm>
          <a:prstGeom prst="rect">
            <a:avLst/>
          </a:prstGeom>
        </p:spPr>
      </p:pic>
      <p:sp>
        <p:nvSpPr>
          <p:cNvPr id="6" name="TextBox 5"/>
          <p:cNvSpPr txBox="1"/>
          <p:nvPr/>
        </p:nvSpPr>
        <p:spPr>
          <a:xfrm>
            <a:off x="332509" y="1477818"/>
            <a:ext cx="5181600" cy="707886"/>
          </a:xfrm>
          <a:prstGeom prst="rect">
            <a:avLst/>
          </a:prstGeom>
          <a:noFill/>
        </p:spPr>
        <p:txBody>
          <a:bodyPr wrap="square" rtlCol="0">
            <a:spAutoFit/>
          </a:bodyPr>
          <a:lstStyle/>
          <a:p>
            <a:r>
              <a:rPr lang="en-US" sz="2000" b="1" u="sng" dirty="0">
                <a:solidFill>
                  <a:srgbClr val="C00000"/>
                </a:solidFill>
              </a:rPr>
              <a:t>After 15 yrs. Living in the US Immigrant obesity incidence is equal to the native US population</a:t>
            </a:r>
          </a:p>
        </p:txBody>
      </p:sp>
      <p:pic>
        <p:nvPicPr>
          <p:cNvPr id="7" name="Picture 6"/>
          <p:cNvPicPr>
            <a:picLocks noChangeAspect="1"/>
          </p:cNvPicPr>
          <p:nvPr/>
        </p:nvPicPr>
        <p:blipFill>
          <a:blip r:embed="rId4"/>
          <a:stretch>
            <a:fillRect/>
          </a:stretch>
        </p:blipFill>
        <p:spPr>
          <a:xfrm>
            <a:off x="411448" y="6371795"/>
            <a:ext cx="1432871" cy="179197"/>
          </a:xfrm>
          <a:prstGeom prst="rect">
            <a:avLst/>
          </a:prstGeom>
        </p:spPr>
      </p:pic>
    </p:spTree>
    <p:extLst>
      <p:ext uri="{BB962C8B-B14F-4D97-AF65-F5344CB8AC3E}">
        <p14:creationId xmlns:p14="http://schemas.microsoft.com/office/powerpoint/2010/main" val="367018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ctr"/>
            <a:endParaRPr lang="en-US" dirty="0"/>
          </a:p>
          <a:p>
            <a:pPr marL="0" indent="0" algn="ctr">
              <a:buNone/>
            </a:pPr>
            <a:r>
              <a:rPr lang="en-US" dirty="0"/>
              <a:t>Howard P. Monsour, Jr., M.D.</a:t>
            </a:r>
          </a:p>
          <a:p>
            <a:pPr marL="0" indent="0" algn="ctr">
              <a:buNone/>
            </a:pPr>
            <a:r>
              <a:rPr lang="en-US" sz="2800" dirty="0"/>
              <a:t>Associate Professor of Clinical Medicine</a:t>
            </a:r>
          </a:p>
          <a:p>
            <a:pPr marL="0" indent="0" algn="ctr">
              <a:buNone/>
            </a:pPr>
            <a:r>
              <a:rPr lang="en-US" sz="2800" dirty="0"/>
              <a:t>Weill Cornell Medicine</a:t>
            </a:r>
          </a:p>
          <a:p>
            <a:pPr marL="0" indent="0" algn="ctr">
              <a:buNone/>
            </a:pPr>
            <a:r>
              <a:rPr lang="en-US" sz="2800" dirty="0"/>
              <a:t>Chief, Hepatology</a:t>
            </a:r>
          </a:p>
          <a:p>
            <a:pPr marL="0" indent="0" algn="ctr">
              <a:buNone/>
            </a:pPr>
            <a:r>
              <a:rPr lang="en-US" sz="2800" dirty="0"/>
              <a:t>Houston Methodist Hospital</a:t>
            </a:r>
          </a:p>
        </p:txBody>
      </p:sp>
    </p:spTree>
    <p:extLst>
      <p:ext uri="{BB962C8B-B14F-4D97-AF65-F5344CB8AC3E}">
        <p14:creationId xmlns:p14="http://schemas.microsoft.com/office/powerpoint/2010/main" val="3772642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 </a:t>
            </a:r>
          </a:p>
        </p:txBody>
      </p:sp>
      <p:sp>
        <p:nvSpPr>
          <p:cNvPr id="17412" name="Content Placeholder 34"/>
          <p:cNvSpPr>
            <a:spLocks noGrp="1"/>
          </p:cNvSpPr>
          <p:nvPr>
            <p:ph idx="1"/>
          </p:nvPr>
        </p:nvSpPr>
        <p:spPr>
          <a:xfrm>
            <a:off x="1752600" y="1250950"/>
            <a:ext cx="8763000" cy="5175250"/>
          </a:xfrm>
        </p:spPr>
        <p:txBody>
          <a:bodyPr/>
          <a:lstStyle/>
          <a:p>
            <a:pPr>
              <a:buFont typeface="Zapf Dingbats"/>
              <a:buNone/>
            </a:pPr>
            <a:r>
              <a:rPr lang="en-US" altLang="en-US" dirty="0"/>
              <a:t> </a:t>
            </a:r>
          </a:p>
        </p:txBody>
      </p:sp>
      <p:sp>
        <p:nvSpPr>
          <p:cNvPr id="17411" name="Rectangle 14"/>
          <p:cNvSpPr>
            <a:spLocks noChangeArrowheads="1"/>
          </p:cNvSpPr>
          <p:nvPr/>
        </p:nvSpPr>
        <p:spPr bwMode="auto">
          <a:xfrm>
            <a:off x="1570038" y="-19050"/>
            <a:ext cx="894556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r>
              <a:rPr lang="en-US" altLang="en-US" b="1" dirty="0">
                <a:solidFill>
                  <a:schemeClr val="tx1"/>
                </a:solidFill>
              </a:rPr>
              <a:t>NASH is the Subtype of NAFLD the Primarily Progresses</a:t>
            </a:r>
          </a:p>
        </p:txBody>
      </p:sp>
      <p:sp>
        <p:nvSpPr>
          <p:cNvPr id="17413" name="Text Box 18"/>
          <p:cNvSpPr txBox="1">
            <a:spLocks noChangeArrowheads="1"/>
          </p:cNvSpPr>
          <p:nvPr/>
        </p:nvSpPr>
        <p:spPr bwMode="auto">
          <a:xfrm>
            <a:off x="1817688" y="6426200"/>
            <a:ext cx="8697912" cy="338138"/>
          </a:xfrm>
          <a:prstGeom prst="rect">
            <a:avLst/>
          </a:prstGeom>
          <a:solidFill>
            <a:srgbClr val="000000"/>
          </a:solidFill>
          <a:ln w="9525">
            <a:solidFill>
              <a:srgbClr val="FF0000"/>
            </a:solidFill>
            <a:miter lim="800000"/>
            <a:headEnd/>
            <a:tailEnd/>
          </a:ln>
        </p:spPr>
        <p:txBody>
          <a:bodyPr anchor="ctr">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spcBef>
                <a:spcPct val="0"/>
              </a:spcBef>
              <a:buClrTx/>
              <a:buSzTx/>
              <a:buFontTx/>
              <a:buNone/>
            </a:pPr>
            <a:r>
              <a:rPr lang="en-US" altLang="en-US" sz="800"/>
              <a:t>Ludwig 1980 , Diehl 1988, Lee 1989, Powell 1990, Bacon 1994, Matteoni 1999, Angulo 1999, Caldwell 1999, Ponawala 2000, Contos 2001, Ong 2001,, Bugianesi 2002, Ratziu 2002, Harrisson 2003, Marchesini 2003, Younossi 2004, Fassio 2004, Sanyal 2004, Ong 2005, Adams  2005, Ong 2006, Rafiq 2008, Stepanova 2010, Younossi 2012</a:t>
            </a:r>
          </a:p>
        </p:txBody>
      </p:sp>
      <p:sp>
        <p:nvSpPr>
          <p:cNvPr id="17414" name="Rectangle 51"/>
          <p:cNvSpPr>
            <a:spLocks noChangeArrowheads="1"/>
          </p:cNvSpPr>
          <p:nvPr/>
        </p:nvSpPr>
        <p:spPr bwMode="auto">
          <a:xfrm>
            <a:off x="1524000" y="1066800"/>
            <a:ext cx="9144000" cy="152400"/>
          </a:xfrm>
          <a:prstGeom prst="rect">
            <a:avLst/>
          </a:prstGeom>
          <a:gradFill rotWithShape="0">
            <a:gsLst>
              <a:gs pos="0">
                <a:srgbClr val="000000"/>
              </a:gs>
              <a:gs pos="50000">
                <a:srgbClr val="FF3300"/>
              </a:gs>
              <a:gs pos="100000">
                <a:srgbClr val="000000"/>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sz="1600">
              <a:solidFill>
                <a:srgbClr val="FF3300"/>
              </a:solidFill>
            </a:endParaRPr>
          </a:p>
        </p:txBody>
      </p:sp>
      <p:sp>
        <p:nvSpPr>
          <p:cNvPr id="17415" name="Right Arrow Callout 2"/>
          <p:cNvSpPr>
            <a:spLocks noChangeArrowheads="1"/>
          </p:cNvSpPr>
          <p:nvPr/>
        </p:nvSpPr>
        <p:spPr bwMode="auto">
          <a:xfrm>
            <a:off x="2173288" y="1422401"/>
            <a:ext cx="2286000" cy="1071563"/>
          </a:xfrm>
          <a:prstGeom prst="rightArrowCallout">
            <a:avLst>
              <a:gd name="adj1" fmla="val 25000"/>
              <a:gd name="adj2" fmla="val 25000"/>
              <a:gd name="adj3" fmla="val 24998"/>
              <a:gd name="adj4" fmla="val 64977"/>
            </a:avLst>
          </a:prstGeom>
          <a:solidFill>
            <a:srgbClr val="FFFF00"/>
          </a:solidFill>
          <a:ln w="12700" algn="ctr">
            <a:solidFill>
              <a:srgbClr val="FF00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pic>
        <p:nvPicPr>
          <p:cNvPr id="17416" name="Picture 17"/>
          <p:cNvPicPr>
            <a:picLocks noChangeAspect="1" noChangeArrowheads="1"/>
          </p:cNvPicPr>
          <p:nvPr/>
        </p:nvPicPr>
        <p:blipFill>
          <a:blip r:embed="rId3">
            <a:lum bright="48000" contrast="6000"/>
            <a:extLst>
              <a:ext uri="{28A0092B-C50C-407E-A947-70E740481C1C}">
                <a14:useLocalDpi xmlns:a14="http://schemas.microsoft.com/office/drawing/2010/main" val="0"/>
              </a:ext>
            </a:extLst>
          </a:blip>
          <a:srcRect/>
          <a:stretch>
            <a:fillRect/>
          </a:stretch>
        </p:blipFill>
        <p:spPr bwMode="auto">
          <a:xfrm>
            <a:off x="2197100" y="2036763"/>
            <a:ext cx="1460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17417" name="Right Arrow Callout 20"/>
          <p:cNvSpPr>
            <a:spLocks noChangeArrowheads="1"/>
          </p:cNvSpPr>
          <p:nvPr/>
        </p:nvSpPr>
        <p:spPr bwMode="auto">
          <a:xfrm>
            <a:off x="4495800" y="3917951"/>
            <a:ext cx="2133600" cy="1071563"/>
          </a:xfrm>
          <a:prstGeom prst="rightArrowCallout">
            <a:avLst>
              <a:gd name="adj1" fmla="val 25000"/>
              <a:gd name="adj2" fmla="val 25000"/>
              <a:gd name="adj3" fmla="val 24999"/>
              <a:gd name="adj4" fmla="val 64977"/>
            </a:avLst>
          </a:prstGeom>
          <a:solidFill>
            <a:srgbClr val="FF0000"/>
          </a:solidFill>
          <a:ln w="12700" algn="ctr">
            <a:solidFill>
              <a:srgbClr val="FFFF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r>
              <a:rPr lang="en-US" altLang="en-US" sz="2000">
                <a:solidFill>
                  <a:schemeClr val="bg1"/>
                </a:solidFill>
              </a:rPr>
              <a:t>Cirrhosis</a:t>
            </a:r>
          </a:p>
        </p:txBody>
      </p:sp>
      <p:pic>
        <p:nvPicPr>
          <p:cNvPr id="22" name="Picture 7" descr="Cirrhos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4300539"/>
            <a:ext cx="117951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3"/>
          <p:cNvSpPr>
            <a:spLocks noChangeArrowheads="1"/>
          </p:cNvSpPr>
          <p:nvPr/>
        </p:nvSpPr>
        <p:spPr bwMode="auto">
          <a:xfrm>
            <a:off x="4478338" y="1422401"/>
            <a:ext cx="1389062" cy="1071563"/>
          </a:xfrm>
          <a:prstGeom prst="rect">
            <a:avLst/>
          </a:prstGeom>
          <a:solidFill>
            <a:srgbClr val="FFFF00"/>
          </a:solidFill>
          <a:ln w="12700" algn="ctr">
            <a:solidFill>
              <a:srgbClr val="FF00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sz="2000">
              <a:solidFill>
                <a:schemeClr val="tx1"/>
              </a:solidFill>
            </a:endParaRPr>
          </a:p>
          <a:p>
            <a:pPr algn="ctr">
              <a:spcBef>
                <a:spcPct val="0"/>
              </a:spcBef>
              <a:buClrTx/>
              <a:buSzTx/>
              <a:buFontTx/>
              <a:buNone/>
            </a:pPr>
            <a:r>
              <a:rPr lang="en-US" altLang="en-US" sz="2000">
                <a:solidFill>
                  <a:schemeClr val="tx1"/>
                </a:solidFill>
              </a:rPr>
              <a:t>Stable</a:t>
            </a:r>
          </a:p>
        </p:txBody>
      </p:sp>
      <p:sp>
        <p:nvSpPr>
          <p:cNvPr id="17420" name="Left-Right Arrow Callout 4"/>
          <p:cNvSpPr>
            <a:spLocks noChangeArrowheads="1"/>
          </p:cNvSpPr>
          <p:nvPr/>
        </p:nvSpPr>
        <p:spPr bwMode="auto">
          <a:xfrm rot="5400000">
            <a:off x="2131219" y="2512219"/>
            <a:ext cx="1447800" cy="1363662"/>
          </a:xfrm>
          <a:prstGeom prst="leftRightArrowCallout">
            <a:avLst>
              <a:gd name="adj1" fmla="val 25000"/>
              <a:gd name="adj2" fmla="val 25000"/>
              <a:gd name="adj3" fmla="val 24989"/>
              <a:gd name="adj4" fmla="val 48120"/>
            </a:avLst>
          </a:prstGeom>
          <a:solidFill>
            <a:srgbClr val="FFFF00"/>
          </a:solidFill>
          <a:ln w="12700" algn="ctr">
            <a:solidFill>
              <a:srgbClr val="FF00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sp>
        <p:nvSpPr>
          <p:cNvPr id="17421" name="TextBox 5"/>
          <p:cNvSpPr txBox="1">
            <a:spLocks noChangeArrowheads="1"/>
          </p:cNvSpPr>
          <p:nvPr/>
        </p:nvSpPr>
        <p:spPr bwMode="auto">
          <a:xfrm>
            <a:off x="2133600" y="2933700"/>
            <a:ext cx="14033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spcBef>
                <a:spcPct val="0"/>
              </a:spcBef>
              <a:buClrTx/>
              <a:buSzTx/>
              <a:buFontTx/>
              <a:buNone/>
            </a:pPr>
            <a:r>
              <a:rPr lang="en-US" altLang="en-US" sz="2800">
                <a:solidFill>
                  <a:schemeClr val="tx1"/>
                </a:solidFill>
              </a:rPr>
              <a:t>NAFLD</a:t>
            </a:r>
          </a:p>
        </p:txBody>
      </p:sp>
      <p:sp>
        <p:nvSpPr>
          <p:cNvPr id="17422" name="TextBox 25"/>
          <p:cNvSpPr txBox="1">
            <a:spLocks noChangeArrowheads="1"/>
          </p:cNvSpPr>
          <p:nvPr/>
        </p:nvSpPr>
        <p:spPr bwMode="auto">
          <a:xfrm>
            <a:off x="2209800" y="1489076"/>
            <a:ext cx="137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r>
              <a:rPr lang="en-US" altLang="en-US" sz="2800">
                <a:solidFill>
                  <a:schemeClr val="tx1"/>
                </a:solidFill>
              </a:rPr>
              <a:t>NAFL</a:t>
            </a:r>
          </a:p>
        </p:txBody>
      </p:sp>
      <p:sp>
        <p:nvSpPr>
          <p:cNvPr id="17423" name="TextBox 6"/>
          <p:cNvSpPr txBox="1">
            <a:spLocks noChangeArrowheads="1"/>
          </p:cNvSpPr>
          <p:nvPr/>
        </p:nvSpPr>
        <p:spPr bwMode="auto">
          <a:xfrm>
            <a:off x="3027364" y="5097464"/>
            <a:ext cx="803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spcBef>
                <a:spcPct val="0"/>
              </a:spcBef>
              <a:buClrTx/>
              <a:buSzTx/>
              <a:buFontTx/>
              <a:buNone/>
            </a:pPr>
            <a:r>
              <a:rPr lang="en-US" altLang="en-US" sz="1400">
                <a:solidFill>
                  <a:schemeClr val="bg1"/>
                </a:solidFill>
              </a:rPr>
              <a:t>65-75%</a:t>
            </a:r>
          </a:p>
        </p:txBody>
      </p:sp>
      <p:sp>
        <p:nvSpPr>
          <p:cNvPr id="17424" name="Down Arrow 7"/>
          <p:cNvSpPr>
            <a:spLocks noChangeArrowheads="1"/>
          </p:cNvSpPr>
          <p:nvPr/>
        </p:nvSpPr>
        <p:spPr bwMode="auto">
          <a:xfrm>
            <a:off x="2587625" y="5014913"/>
            <a:ext cx="495300" cy="603250"/>
          </a:xfrm>
          <a:prstGeom prst="downArrow">
            <a:avLst>
              <a:gd name="adj1" fmla="val 50000"/>
              <a:gd name="adj2" fmla="val 50049"/>
            </a:avLst>
          </a:prstGeom>
          <a:solidFill>
            <a:srgbClr val="FFFF00"/>
          </a:solidFill>
          <a:ln w="12700" algn="ctr">
            <a:solidFill>
              <a:srgbClr val="FF00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sp>
        <p:nvSpPr>
          <p:cNvPr id="17425" name="Right Arrow Callout 29"/>
          <p:cNvSpPr>
            <a:spLocks noChangeArrowheads="1"/>
          </p:cNvSpPr>
          <p:nvPr/>
        </p:nvSpPr>
        <p:spPr bwMode="auto">
          <a:xfrm>
            <a:off x="2209800" y="3932238"/>
            <a:ext cx="2268538" cy="1071562"/>
          </a:xfrm>
          <a:prstGeom prst="rightArrowCallout">
            <a:avLst>
              <a:gd name="adj1" fmla="val 25000"/>
              <a:gd name="adj2" fmla="val 25000"/>
              <a:gd name="adj3" fmla="val 25003"/>
              <a:gd name="adj4" fmla="val 64977"/>
            </a:avLst>
          </a:prstGeom>
          <a:solidFill>
            <a:srgbClr val="FFFF00"/>
          </a:solidFill>
          <a:ln w="12700" algn="ctr">
            <a:solidFill>
              <a:srgbClr val="FF00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pic>
        <p:nvPicPr>
          <p:cNvPr id="17426" name="Picture 28" descr="06_10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9488" y="4524376"/>
            <a:ext cx="14081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7427" name="TextBox 31"/>
          <p:cNvSpPr txBox="1">
            <a:spLocks noChangeArrowheads="1"/>
          </p:cNvSpPr>
          <p:nvPr/>
        </p:nvSpPr>
        <p:spPr bwMode="auto">
          <a:xfrm>
            <a:off x="2220914" y="3968751"/>
            <a:ext cx="14366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r>
              <a:rPr lang="en-US" altLang="en-US" sz="2800">
                <a:solidFill>
                  <a:schemeClr val="tx1"/>
                </a:solidFill>
              </a:rPr>
              <a:t>NASH</a:t>
            </a:r>
          </a:p>
        </p:txBody>
      </p:sp>
      <p:sp>
        <p:nvSpPr>
          <p:cNvPr id="17428" name="TextBox 8"/>
          <p:cNvSpPr txBox="1">
            <a:spLocks noChangeArrowheads="1"/>
          </p:cNvSpPr>
          <p:nvPr/>
        </p:nvSpPr>
        <p:spPr bwMode="auto">
          <a:xfrm>
            <a:off x="2328864" y="5619750"/>
            <a:ext cx="982961" cy="400110"/>
          </a:xfrm>
          <a:prstGeom prst="rect">
            <a:avLst/>
          </a:prstGeom>
          <a:solidFill>
            <a:srgbClr val="FFFF00"/>
          </a:solidFill>
          <a:ln w="9525">
            <a:solidFill>
              <a:srgbClr val="FF0000"/>
            </a:solidFill>
            <a:miter lim="800000"/>
            <a:headEnd/>
            <a:tailEnd/>
          </a:ln>
        </p:spPr>
        <p:txBody>
          <a:bodyPr wrap="none">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spcBef>
                <a:spcPct val="0"/>
              </a:spcBef>
              <a:buClrTx/>
              <a:buSzTx/>
              <a:buFontTx/>
              <a:buNone/>
            </a:pPr>
            <a:r>
              <a:rPr lang="en-US" altLang="en-US" sz="2000">
                <a:solidFill>
                  <a:schemeClr val="tx1"/>
                </a:solidFill>
              </a:rPr>
              <a:t>Stable </a:t>
            </a:r>
          </a:p>
        </p:txBody>
      </p:sp>
      <p:sp>
        <p:nvSpPr>
          <p:cNvPr id="36" name="Bent Arrow 35"/>
          <p:cNvSpPr/>
          <p:nvPr/>
        </p:nvSpPr>
        <p:spPr bwMode="auto">
          <a:xfrm>
            <a:off x="1870076" y="1727201"/>
            <a:ext cx="303213" cy="4138613"/>
          </a:xfrm>
          <a:prstGeom prst="bentArrow">
            <a:avLst/>
          </a:prstGeom>
          <a:solidFill>
            <a:srgbClr val="FFC000"/>
          </a:solidFill>
          <a:ln w="12700" cap="flat" cmpd="sng" algn="ctr">
            <a:solidFill>
              <a:schemeClr val="tx1"/>
            </a:solidFill>
            <a:prstDash val="solid"/>
            <a:round/>
            <a:headEnd type="none" w="med" len="med"/>
            <a:tailEnd type="none" w="med" len="med"/>
          </a:ln>
          <a:effectLst/>
        </p:spPr>
        <p:txBody>
          <a:bodyPr/>
          <a:lstStyle/>
          <a:p>
            <a:pPr algn="ctr">
              <a:defRPr/>
            </a:pPr>
            <a:endParaRPr lang="en-US" sz="3200">
              <a:latin typeface="Arial" charset="0"/>
            </a:endParaRPr>
          </a:p>
        </p:txBody>
      </p:sp>
      <p:sp>
        <p:nvSpPr>
          <p:cNvPr id="17430" name="Rectangle 11"/>
          <p:cNvSpPr>
            <a:spLocks noChangeArrowheads="1"/>
          </p:cNvSpPr>
          <p:nvPr/>
        </p:nvSpPr>
        <p:spPr bwMode="auto">
          <a:xfrm>
            <a:off x="1884364" y="5776913"/>
            <a:ext cx="401637" cy="76200"/>
          </a:xfrm>
          <a:prstGeom prst="rect">
            <a:avLst/>
          </a:prstGeom>
          <a:solidFill>
            <a:srgbClr val="FFC000"/>
          </a:solidFill>
          <a:ln w="12700" algn="ctr">
            <a:solidFill>
              <a:schemeClr val="tx1"/>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sp>
        <p:nvSpPr>
          <p:cNvPr id="17431" name="TextBox 12"/>
          <p:cNvSpPr txBox="1">
            <a:spLocks noChangeArrowheads="1"/>
          </p:cNvSpPr>
          <p:nvPr/>
        </p:nvSpPr>
        <p:spPr bwMode="auto">
          <a:xfrm>
            <a:off x="1570038" y="3595688"/>
            <a:ext cx="48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spcBef>
                <a:spcPct val="0"/>
              </a:spcBef>
              <a:buClrTx/>
              <a:buSzTx/>
              <a:buFontTx/>
              <a:buNone/>
            </a:pPr>
            <a:r>
              <a:rPr lang="en-US" altLang="en-US" sz="2000">
                <a:solidFill>
                  <a:schemeClr val="bg1"/>
                </a:solidFill>
              </a:rPr>
              <a:t>?</a:t>
            </a:r>
          </a:p>
        </p:txBody>
      </p:sp>
      <p:sp>
        <p:nvSpPr>
          <p:cNvPr id="17432" name="TextBox 38"/>
          <p:cNvSpPr txBox="1">
            <a:spLocks noChangeArrowheads="1"/>
          </p:cNvSpPr>
          <p:nvPr/>
        </p:nvSpPr>
        <p:spPr bwMode="auto">
          <a:xfrm>
            <a:off x="3657600" y="3962401"/>
            <a:ext cx="801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spcBef>
                <a:spcPct val="0"/>
              </a:spcBef>
              <a:buClrTx/>
              <a:buSzTx/>
              <a:buFontTx/>
              <a:buNone/>
            </a:pPr>
            <a:r>
              <a:rPr lang="en-US" altLang="en-US" sz="1400">
                <a:solidFill>
                  <a:schemeClr val="bg1"/>
                </a:solidFill>
              </a:rPr>
              <a:t>10-15%</a:t>
            </a:r>
          </a:p>
        </p:txBody>
      </p:sp>
      <p:sp>
        <p:nvSpPr>
          <p:cNvPr id="17433" name="Rectangle 42"/>
          <p:cNvSpPr>
            <a:spLocks noChangeArrowheads="1"/>
          </p:cNvSpPr>
          <p:nvPr/>
        </p:nvSpPr>
        <p:spPr bwMode="auto">
          <a:xfrm>
            <a:off x="6597650" y="5176838"/>
            <a:ext cx="1708150" cy="1071562"/>
          </a:xfrm>
          <a:prstGeom prst="rect">
            <a:avLst/>
          </a:prstGeom>
          <a:solidFill>
            <a:srgbClr val="FF0000"/>
          </a:solidFill>
          <a:ln w="12700" algn="ctr">
            <a:solidFill>
              <a:srgbClr val="FFFF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r>
              <a:rPr lang="en-US" altLang="en-US" sz="2000">
                <a:solidFill>
                  <a:schemeClr val="bg1"/>
                </a:solidFill>
              </a:rPr>
              <a:t>HCC</a:t>
            </a:r>
          </a:p>
          <a:p>
            <a:pPr algn="ctr">
              <a:spcBef>
                <a:spcPct val="0"/>
              </a:spcBef>
              <a:buClrTx/>
              <a:buSzTx/>
              <a:buFontTx/>
              <a:buNone/>
            </a:pPr>
            <a:r>
              <a:rPr lang="en-US" altLang="en-US" sz="1000">
                <a:solidFill>
                  <a:schemeClr val="bg1"/>
                </a:solidFill>
              </a:rPr>
              <a:t>(Annual incidence 2%)</a:t>
            </a:r>
          </a:p>
        </p:txBody>
      </p:sp>
      <p:pic>
        <p:nvPicPr>
          <p:cNvPr id="48" name="Picture 7" descr="Cirrhos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4176" y="5634038"/>
            <a:ext cx="1312863"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Oval 42"/>
          <p:cNvSpPr>
            <a:spLocks noChangeArrowheads="1"/>
          </p:cNvSpPr>
          <p:nvPr/>
        </p:nvSpPr>
        <p:spPr bwMode="auto">
          <a:xfrm rot="-1160089">
            <a:off x="6858001" y="5875338"/>
            <a:ext cx="176213" cy="63500"/>
          </a:xfrm>
          <a:prstGeom prst="ellipse">
            <a:avLst/>
          </a:prstGeom>
          <a:gradFill rotWithShape="1">
            <a:gsLst>
              <a:gs pos="0">
                <a:srgbClr val="BEBEBE"/>
              </a:gs>
              <a:gs pos="50000">
                <a:srgbClr val="FFFFFF"/>
              </a:gs>
              <a:gs pos="100000">
                <a:srgbClr val="BEBEBE"/>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sp>
        <p:nvSpPr>
          <p:cNvPr id="17436" name="Rectangle 53"/>
          <p:cNvSpPr>
            <a:spLocks noChangeArrowheads="1"/>
          </p:cNvSpPr>
          <p:nvPr/>
        </p:nvSpPr>
        <p:spPr bwMode="auto">
          <a:xfrm>
            <a:off x="9380538" y="4038601"/>
            <a:ext cx="906462" cy="949325"/>
          </a:xfrm>
          <a:prstGeom prst="rect">
            <a:avLst/>
          </a:prstGeom>
          <a:solidFill>
            <a:srgbClr val="FF0000"/>
          </a:solidFill>
          <a:ln w="12700" algn="ctr">
            <a:solidFill>
              <a:srgbClr val="FFFF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sz="2000">
              <a:solidFill>
                <a:schemeClr val="bg1"/>
              </a:solidFill>
            </a:endParaRPr>
          </a:p>
          <a:p>
            <a:pPr algn="ctr">
              <a:spcBef>
                <a:spcPct val="0"/>
              </a:spcBef>
              <a:buClrTx/>
              <a:buSzTx/>
              <a:buFontTx/>
              <a:buNone/>
            </a:pPr>
            <a:r>
              <a:rPr lang="en-US" altLang="en-US" sz="2000">
                <a:solidFill>
                  <a:schemeClr val="bg1"/>
                </a:solidFill>
              </a:rPr>
              <a:t>Death</a:t>
            </a:r>
          </a:p>
        </p:txBody>
      </p:sp>
      <p:sp>
        <p:nvSpPr>
          <p:cNvPr id="17437" name="Rectangle 57"/>
          <p:cNvSpPr>
            <a:spLocks noChangeArrowheads="1"/>
          </p:cNvSpPr>
          <p:nvPr/>
        </p:nvSpPr>
        <p:spPr bwMode="auto">
          <a:xfrm>
            <a:off x="6597650" y="2667001"/>
            <a:ext cx="1708150" cy="1071563"/>
          </a:xfrm>
          <a:prstGeom prst="rect">
            <a:avLst/>
          </a:prstGeom>
          <a:solidFill>
            <a:srgbClr val="FF0000"/>
          </a:solidFill>
          <a:ln w="12700" algn="ctr">
            <a:solidFill>
              <a:srgbClr val="FFFF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sz="2000">
              <a:solidFill>
                <a:schemeClr val="bg1"/>
              </a:solidFill>
            </a:endParaRPr>
          </a:p>
          <a:p>
            <a:pPr algn="ctr">
              <a:spcBef>
                <a:spcPct val="0"/>
              </a:spcBef>
              <a:buClrTx/>
              <a:buSzTx/>
              <a:buFontTx/>
              <a:buNone/>
            </a:pPr>
            <a:r>
              <a:rPr lang="en-US" altLang="en-US" sz="2000">
                <a:solidFill>
                  <a:schemeClr val="bg1"/>
                </a:solidFill>
              </a:rPr>
              <a:t>Liver Failure</a:t>
            </a:r>
          </a:p>
        </p:txBody>
      </p:sp>
      <p:sp>
        <p:nvSpPr>
          <p:cNvPr id="17438" name="Right Arrow 27"/>
          <p:cNvSpPr>
            <a:spLocks noChangeArrowheads="1"/>
          </p:cNvSpPr>
          <p:nvPr/>
        </p:nvSpPr>
        <p:spPr bwMode="auto">
          <a:xfrm>
            <a:off x="8382001" y="4225925"/>
            <a:ext cx="1020763" cy="584200"/>
          </a:xfrm>
          <a:prstGeom prst="rightArrow">
            <a:avLst>
              <a:gd name="adj1" fmla="val 50000"/>
              <a:gd name="adj2" fmla="val 50105"/>
            </a:avLst>
          </a:prstGeom>
          <a:solidFill>
            <a:srgbClr val="FF0000"/>
          </a:solidFill>
          <a:ln w="12700" algn="ctr">
            <a:solidFill>
              <a:srgbClr val="FFFF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r">
              <a:spcBef>
                <a:spcPct val="0"/>
              </a:spcBef>
              <a:buClrTx/>
              <a:buSzTx/>
              <a:buFontTx/>
              <a:buNone/>
            </a:pPr>
            <a:r>
              <a:rPr lang="en-US" altLang="en-US" sz="1400">
                <a:solidFill>
                  <a:schemeClr val="bg1"/>
                </a:solidFill>
              </a:rPr>
              <a:t>20-30%</a:t>
            </a:r>
          </a:p>
        </p:txBody>
      </p:sp>
      <p:sp>
        <p:nvSpPr>
          <p:cNvPr id="17439" name="Up-Down Arrow 28"/>
          <p:cNvSpPr>
            <a:spLocks noChangeArrowheads="1"/>
          </p:cNvSpPr>
          <p:nvPr/>
        </p:nvSpPr>
        <p:spPr bwMode="auto">
          <a:xfrm>
            <a:off x="6227764" y="3806826"/>
            <a:ext cx="625475" cy="1298575"/>
          </a:xfrm>
          <a:prstGeom prst="upDownArrow">
            <a:avLst>
              <a:gd name="adj1" fmla="val 50000"/>
              <a:gd name="adj2" fmla="val 49933"/>
            </a:avLst>
          </a:prstGeom>
          <a:solidFill>
            <a:srgbClr val="FF0000"/>
          </a:solidFill>
          <a:ln w="12700" algn="ctr">
            <a:solidFill>
              <a:srgbClr val="FFFF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sp>
        <p:nvSpPr>
          <p:cNvPr id="17440" name="TextBox 62"/>
          <p:cNvSpPr txBox="1">
            <a:spLocks noChangeArrowheads="1"/>
          </p:cNvSpPr>
          <p:nvPr/>
        </p:nvSpPr>
        <p:spPr bwMode="auto">
          <a:xfrm>
            <a:off x="5827714" y="4300539"/>
            <a:ext cx="801687" cy="3063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spcBef>
                <a:spcPct val="0"/>
              </a:spcBef>
              <a:buClrTx/>
              <a:buSzTx/>
              <a:buFontTx/>
              <a:buNone/>
            </a:pPr>
            <a:r>
              <a:rPr lang="en-US" altLang="en-US" sz="1400">
                <a:solidFill>
                  <a:schemeClr val="bg1"/>
                </a:solidFill>
              </a:rPr>
              <a:t>40-60%</a:t>
            </a:r>
          </a:p>
        </p:txBody>
      </p:sp>
      <p:sp>
        <p:nvSpPr>
          <p:cNvPr id="17441" name="Up-Down Arrow 63"/>
          <p:cNvSpPr>
            <a:spLocks noChangeArrowheads="1"/>
          </p:cNvSpPr>
          <p:nvPr/>
        </p:nvSpPr>
        <p:spPr bwMode="auto">
          <a:xfrm>
            <a:off x="8047038" y="3810001"/>
            <a:ext cx="563562" cy="1298575"/>
          </a:xfrm>
          <a:prstGeom prst="upDownArrow">
            <a:avLst>
              <a:gd name="adj1" fmla="val 50000"/>
              <a:gd name="adj2" fmla="val 49946"/>
            </a:avLst>
          </a:prstGeom>
          <a:solidFill>
            <a:srgbClr val="FF0000"/>
          </a:solidFill>
          <a:ln w="12700" algn="ctr">
            <a:solidFill>
              <a:srgbClr val="FFFF00"/>
            </a:solidFill>
            <a:round/>
            <a:headEnd/>
            <a:tailEnd/>
          </a:ln>
        </p:spPr>
        <p:txBody>
          <a:bodyPr/>
          <a:lstStyle>
            <a:lvl1pPr>
              <a:spcBef>
                <a:spcPct val="20000"/>
              </a:spcBef>
              <a:buClr>
                <a:srgbClr val="FAFD00"/>
              </a:buClr>
              <a:buSzPct val="55000"/>
              <a:buFont typeface="Zapf Dingbats"/>
              <a:buChar char=""/>
              <a:defRPr sz="3200">
                <a:solidFill>
                  <a:srgbClr val="FFFFFF"/>
                </a:solidFill>
                <a:latin typeface="Arial" panose="020B0604020202020204" pitchFamily="34" charset="0"/>
              </a:defRPr>
            </a:lvl1pPr>
            <a:lvl2pPr marL="742950" indent="-285750">
              <a:spcBef>
                <a:spcPct val="20000"/>
              </a:spcBef>
              <a:buClr>
                <a:srgbClr val="FF5008"/>
              </a:buClr>
              <a:buSzPct val="100000"/>
              <a:buChar char="•"/>
              <a:defRPr sz="2800">
                <a:solidFill>
                  <a:srgbClr val="FFFFFF"/>
                </a:solidFill>
                <a:latin typeface="Arial" panose="020B0604020202020204" pitchFamily="34" charset="0"/>
              </a:defRPr>
            </a:lvl2pPr>
            <a:lvl3pPr marL="1143000" indent="-228600">
              <a:spcBef>
                <a:spcPct val="20000"/>
              </a:spcBef>
              <a:buClr>
                <a:srgbClr val="FE9B03"/>
              </a:buClr>
              <a:buSzPct val="100000"/>
              <a:buChar char="•"/>
              <a:defRPr sz="2400">
                <a:solidFill>
                  <a:srgbClr val="FFFFFF"/>
                </a:solidFill>
                <a:latin typeface="Arial" panose="020B0604020202020204" pitchFamily="34" charset="0"/>
              </a:defRPr>
            </a:lvl3pPr>
            <a:lvl4pPr marL="1600200" indent="-228600">
              <a:spcBef>
                <a:spcPct val="20000"/>
              </a:spcBef>
              <a:buClr>
                <a:srgbClr val="D93192"/>
              </a:buClr>
              <a:buSzPct val="100000"/>
              <a:buChar char="•"/>
              <a:defRPr sz="2000">
                <a:solidFill>
                  <a:srgbClr val="FFFFFF"/>
                </a:solidFill>
                <a:latin typeface="Arial" panose="020B0604020202020204" pitchFamily="34" charset="0"/>
              </a:defRPr>
            </a:lvl4pPr>
            <a:lvl5pPr marL="2057400" indent="-228600">
              <a:spcBef>
                <a:spcPct val="20000"/>
              </a:spcBef>
              <a:buClr>
                <a:srgbClr val="00FF00"/>
              </a:buClr>
              <a:buSzPct val="100000"/>
              <a:buChar char="•"/>
              <a:defRPr sz="2000">
                <a:solidFill>
                  <a:srgbClr val="FFFFFF"/>
                </a:solidFill>
                <a:latin typeface="Arial" panose="020B0604020202020204" pitchFamily="34" charset="0"/>
              </a:defRPr>
            </a:lvl5pPr>
            <a:lvl6pPr marL="25146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6pPr>
            <a:lvl7pPr marL="29718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7pPr>
            <a:lvl8pPr marL="34290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8pPr>
            <a:lvl9pPr marL="3886200" indent="-228600" eaLnBrk="0" fontAlgn="base" hangingPunct="0">
              <a:spcBef>
                <a:spcPct val="20000"/>
              </a:spcBef>
              <a:spcAft>
                <a:spcPct val="0"/>
              </a:spcAft>
              <a:buClr>
                <a:srgbClr val="00FF00"/>
              </a:buClr>
              <a:buSzPct val="100000"/>
              <a:buChar char="•"/>
              <a:defRPr sz="2000">
                <a:solidFill>
                  <a:srgbClr val="FFFFFF"/>
                </a:solidFill>
                <a:latin typeface="Arial" panose="020B0604020202020204" pitchFamily="34" charset="0"/>
              </a:defRPr>
            </a:lvl9pPr>
          </a:lstStyle>
          <a:p>
            <a:pPr algn="ctr">
              <a:spcBef>
                <a:spcPct val="0"/>
              </a:spcBef>
              <a:buClrTx/>
              <a:buSzTx/>
              <a:buFontTx/>
              <a:buNone/>
            </a:pPr>
            <a:endParaRPr lang="en-US" altLang="en-US">
              <a:solidFill>
                <a:schemeClr val="tx1"/>
              </a:solidFill>
            </a:endParaRPr>
          </a:p>
        </p:txBody>
      </p:sp>
      <p:sp>
        <p:nvSpPr>
          <p:cNvPr id="2" name="TextBox 1"/>
          <p:cNvSpPr txBox="1"/>
          <p:nvPr/>
        </p:nvSpPr>
        <p:spPr>
          <a:xfrm>
            <a:off x="120650" y="4155044"/>
            <a:ext cx="1585119" cy="369332"/>
          </a:xfrm>
          <a:prstGeom prst="rect">
            <a:avLst/>
          </a:prstGeom>
          <a:noFill/>
        </p:spPr>
        <p:txBody>
          <a:bodyPr wrap="square" rtlCol="0">
            <a:spAutoFit/>
          </a:bodyPr>
          <a:lstStyle/>
          <a:p>
            <a:r>
              <a:rPr lang="en-US" b="1" u="sng" dirty="0"/>
              <a:t>25 million  </a:t>
            </a:r>
          </a:p>
        </p:txBody>
      </p:sp>
      <p:sp>
        <p:nvSpPr>
          <p:cNvPr id="3" name="Right Arrow 2"/>
          <p:cNvSpPr/>
          <p:nvPr/>
        </p:nvSpPr>
        <p:spPr>
          <a:xfrm>
            <a:off x="1383957" y="4270376"/>
            <a:ext cx="789331" cy="222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61752" y="2809657"/>
            <a:ext cx="1600159" cy="646331"/>
          </a:xfrm>
          <a:prstGeom prst="rect">
            <a:avLst/>
          </a:prstGeom>
          <a:noFill/>
        </p:spPr>
        <p:txBody>
          <a:bodyPr wrap="square" rtlCol="0">
            <a:spAutoFit/>
          </a:bodyPr>
          <a:lstStyle/>
          <a:p>
            <a:r>
              <a:rPr lang="en-US" b="1" dirty="0"/>
              <a:t>24% of the US Population</a:t>
            </a:r>
          </a:p>
        </p:txBody>
      </p:sp>
      <p:sp>
        <p:nvSpPr>
          <p:cNvPr id="5" name="Right Arrow 4"/>
          <p:cNvSpPr/>
          <p:nvPr/>
        </p:nvSpPr>
        <p:spPr>
          <a:xfrm>
            <a:off x="1524000" y="3126259"/>
            <a:ext cx="609600" cy="23477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1752" y="3595688"/>
            <a:ext cx="1830562" cy="338554"/>
          </a:xfrm>
          <a:prstGeom prst="rect">
            <a:avLst/>
          </a:prstGeom>
          <a:noFill/>
        </p:spPr>
        <p:txBody>
          <a:bodyPr wrap="square" rtlCol="0">
            <a:spAutoFit/>
          </a:bodyPr>
          <a:lstStyle/>
          <a:p>
            <a:r>
              <a:rPr lang="en-US" sz="1600" b="1" dirty="0">
                <a:solidFill>
                  <a:srgbClr val="C00000"/>
                </a:solidFill>
              </a:rPr>
              <a:t>(58% HISPANICS)</a:t>
            </a:r>
          </a:p>
        </p:txBody>
      </p:sp>
      <p:sp>
        <p:nvSpPr>
          <p:cNvPr id="8" name="Oval 7"/>
          <p:cNvSpPr/>
          <p:nvPr/>
        </p:nvSpPr>
        <p:spPr>
          <a:xfrm>
            <a:off x="172519" y="3566110"/>
            <a:ext cx="1655936" cy="44291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834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NAFLD</a:t>
            </a:r>
          </a:p>
        </p:txBody>
      </p:sp>
      <p:sp>
        <p:nvSpPr>
          <p:cNvPr id="3" name="Content Placeholder 2"/>
          <p:cNvSpPr>
            <a:spLocks noGrp="1"/>
          </p:cNvSpPr>
          <p:nvPr>
            <p:ph idx="1"/>
          </p:nvPr>
        </p:nvSpPr>
        <p:spPr>
          <a:xfrm>
            <a:off x="493184" y="1620253"/>
            <a:ext cx="11206338" cy="4636168"/>
          </a:xfrm>
        </p:spPr>
        <p:txBody>
          <a:bodyPr>
            <a:normAutofit/>
          </a:bodyPr>
          <a:lstStyle/>
          <a:p>
            <a:pPr>
              <a:buFont typeface="Wingdings" charset="2"/>
              <a:buChar char="Ø"/>
            </a:pPr>
            <a:r>
              <a:rPr lang="en-US" sz="3200" b="1" dirty="0">
                <a:solidFill>
                  <a:srgbClr val="C00000"/>
                </a:solidFill>
              </a:rPr>
              <a:t>The most common cause of elevated liver enzymes in the U.S.</a:t>
            </a:r>
          </a:p>
          <a:p>
            <a:endParaRPr lang="en-US" dirty="0"/>
          </a:p>
          <a:p>
            <a:pPr>
              <a:buFont typeface="Wingdings" charset="2"/>
              <a:buChar char="Ø"/>
            </a:pPr>
            <a:r>
              <a:rPr lang="en-US" b="1" dirty="0"/>
              <a:t>NAFLD is more common in U.S. Hispanics than NHW or African Americans</a:t>
            </a:r>
          </a:p>
          <a:p>
            <a:endParaRPr lang="en-US" dirty="0"/>
          </a:p>
          <a:p>
            <a:pPr>
              <a:buFont typeface="Wingdings" charset="2"/>
              <a:buChar char="ü"/>
            </a:pPr>
            <a:r>
              <a:rPr lang="en-US" b="1" dirty="0"/>
              <a:t>MRI Triglyceride content: </a:t>
            </a:r>
            <a:r>
              <a:rPr lang="en-US" b="1" dirty="0">
                <a:solidFill>
                  <a:srgbClr val="C00000"/>
                </a:solidFill>
              </a:rPr>
              <a:t>45%</a:t>
            </a:r>
            <a:r>
              <a:rPr lang="en-US" b="1" dirty="0"/>
              <a:t> of Hispanic population</a:t>
            </a:r>
          </a:p>
          <a:p>
            <a:pPr marL="0" indent="0">
              <a:buNone/>
            </a:pPr>
            <a:r>
              <a:rPr lang="en-US" sz="2400" b="1" dirty="0"/>
              <a:t>      (</a:t>
            </a:r>
            <a:r>
              <a:rPr lang="en-US" sz="2400" b="1" u="sng" dirty="0">
                <a:solidFill>
                  <a:srgbClr val="C00000"/>
                </a:solidFill>
              </a:rPr>
              <a:t>1.4 X</a:t>
            </a:r>
            <a:r>
              <a:rPr lang="en-US" sz="2400" b="1" dirty="0">
                <a:solidFill>
                  <a:srgbClr val="C00000"/>
                </a:solidFill>
              </a:rPr>
              <a:t> </a:t>
            </a:r>
            <a:r>
              <a:rPr lang="en-US" sz="2400" b="1" dirty="0"/>
              <a:t>more frequent in Hispanics than NHW and </a:t>
            </a:r>
            <a:r>
              <a:rPr lang="en-US" sz="2400" b="1" u="sng" dirty="0">
                <a:solidFill>
                  <a:srgbClr val="C00000"/>
                </a:solidFill>
              </a:rPr>
              <a:t>1.9 X </a:t>
            </a:r>
            <a:r>
              <a:rPr lang="en-US" sz="2400" b="1" dirty="0"/>
              <a:t>than AA)</a:t>
            </a:r>
          </a:p>
          <a:p>
            <a:endParaRPr lang="en-US" dirty="0"/>
          </a:p>
        </p:txBody>
      </p:sp>
    </p:spTree>
    <p:extLst>
      <p:ext uri="{BB962C8B-B14F-4D97-AF65-F5344CB8AC3E}">
        <p14:creationId xmlns:p14="http://schemas.microsoft.com/office/powerpoint/2010/main" val="235573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958" y="261055"/>
            <a:ext cx="10191564" cy="440267"/>
          </a:xfrm>
        </p:spPr>
        <p:txBody>
          <a:bodyPr/>
          <a:lstStyle/>
          <a:p>
            <a:r>
              <a:rPr lang="en-US" sz="3600" b="1" dirty="0">
                <a:solidFill>
                  <a:srgbClr val="FFC000"/>
                </a:solidFill>
              </a:rPr>
              <a:t>NAFLD</a:t>
            </a:r>
          </a:p>
        </p:txBody>
      </p:sp>
      <p:sp>
        <p:nvSpPr>
          <p:cNvPr id="3" name="Content Placeholder 2"/>
          <p:cNvSpPr>
            <a:spLocks noGrp="1"/>
          </p:cNvSpPr>
          <p:nvPr>
            <p:ph idx="1"/>
          </p:nvPr>
        </p:nvSpPr>
        <p:spPr>
          <a:xfrm>
            <a:off x="493184" y="1764632"/>
            <a:ext cx="11104034" cy="4600999"/>
          </a:xfrm>
        </p:spPr>
        <p:txBody>
          <a:bodyPr>
            <a:normAutofit fontScale="92500" lnSpcReduction="20000"/>
          </a:bodyPr>
          <a:lstStyle/>
          <a:p>
            <a:pPr>
              <a:buFont typeface="Wingdings" charset="2"/>
              <a:buChar char="Ø"/>
            </a:pPr>
            <a:r>
              <a:rPr lang="en-US" sz="3600" b="1" dirty="0">
                <a:solidFill>
                  <a:srgbClr val="C00000"/>
                </a:solidFill>
              </a:rPr>
              <a:t>Biopsy proven NAFLD:</a:t>
            </a:r>
          </a:p>
          <a:p>
            <a:endParaRPr lang="en-US" dirty="0"/>
          </a:p>
          <a:p>
            <a:pPr>
              <a:buFont typeface="Wingdings" charset="2"/>
              <a:buChar char="ü"/>
            </a:pPr>
            <a:r>
              <a:rPr lang="en-US" sz="3200" b="1" dirty="0"/>
              <a:t>Hispanic: </a:t>
            </a:r>
            <a:r>
              <a:rPr lang="en-US" sz="3200" b="1" u="sng" dirty="0">
                <a:solidFill>
                  <a:srgbClr val="C00000"/>
                </a:solidFill>
              </a:rPr>
              <a:t>58.3%</a:t>
            </a:r>
          </a:p>
          <a:p>
            <a:pPr>
              <a:buFont typeface="Wingdings" charset="2"/>
              <a:buChar char="ü"/>
            </a:pPr>
            <a:r>
              <a:rPr lang="en-US" sz="3200" b="1" dirty="0"/>
              <a:t>Caucasian: 44.4%</a:t>
            </a:r>
          </a:p>
          <a:p>
            <a:pPr>
              <a:buFont typeface="Wingdings" charset="2"/>
              <a:buChar char="ü"/>
            </a:pPr>
            <a:r>
              <a:rPr lang="en-US" sz="3200" b="1" dirty="0"/>
              <a:t>African Americans: 35.1%</a:t>
            </a:r>
          </a:p>
          <a:p>
            <a:pPr>
              <a:buFont typeface="Wingdings" charset="2"/>
              <a:buChar char="ü"/>
            </a:pPr>
            <a:endParaRPr lang="en-US" b="1" dirty="0"/>
          </a:p>
          <a:p>
            <a:pPr marL="0" indent="0">
              <a:buNone/>
            </a:pPr>
            <a:endParaRPr lang="en-US" sz="1200" b="1" dirty="0"/>
          </a:p>
          <a:p>
            <a:pPr marL="0" indent="0">
              <a:buNone/>
            </a:pPr>
            <a:endParaRPr lang="en-US" sz="1200" b="1" dirty="0"/>
          </a:p>
          <a:p>
            <a:pPr marL="0" indent="0">
              <a:buNone/>
            </a:pPr>
            <a:endParaRPr lang="en-US" sz="1200" b="1" dirty="0"/>
          </a:p>
          <a:p>
            <a:pPr marL="0" indent="0">
              <a:buNone/>
            </a:pPr>
            <a:r>
              <a:rPr lang="en-US" sz="1200" b="1" dirty="0"/>
              <a:t>Gastro 2011</a:t>
            </a:r>
          </a:p>
        </p:txBody>
      </p:sp>
    </p:spTree>
    <p:extLst>
      <p:ext uri="{BB962C8B-B14F-4D97-AF65-F5344CB8AC3E}">
        <p14:creationId xmlns:p14="http://schemas.microsoft.com/office/powerpoint/2010/main" val="157801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WHY is NAFLD  so Common?</a:t>
            </a:r>
          </a:p>
        </p:txBody>
      </p:sp>
      <p:sp>
        <p:nvSpPr>
          <p:cNvPr id="3" name="Content Placeholder 2"/>
          <p:cNvSpPr>
            <a:spLocks noGrp="1"/>
          </p:cNvSpPr>
          <p:nvPr>
            <p:ph idx="1"/>
          </p:nvPr>
        </p:nvSpPr>
        <p:spPr/>
        <p:txBody>
          <a:bodyPr>
            <a:normAutofit fontScale="92500" lnSpcReduction="20000"/>
          </a:bodyPr>
          <a:lstStyle/>
          <a:p>
            <a:endParaRPr lang="en-US" dirty="0"/>
          </a:p>
          <a:p>
            <a:pPr>
              <a:buFont typeface="Wingdings" charset="2"/>
              <a:buChar char="Ø"/>
            </a:pPr>
            <a:r>
              <a:rPr lang="en-US" sz="3200" b="1" dirty="0"/>
              <a:t>Metabolic Syndrome:</a:t>
            </a:r>
          </a:p>
          <a:p>
            <a:pPr marL="0" indent="0">
              <a:buNone/>
            </a:pPr>
            <a:r>
              <a:rPr lang="en-US" b="1" dirty="0"/>
              <a:t>       </a:t>
            </a:r>
            <a:r>
              <a:rPr lang="en-US" b="1" dirty="0">
                <a:solidFill>
                  <a:srgbClr val="C00000"/>
                </a:solidFill>
              </a:rPr>
              <a:t>Hispanics: 31.9%</a:t>
            </a:r>
          </a:p>
          <a:p>
            <a:pPr marL="0" indent="0">
              <a:buNone/>
            </a:pPr>
            <a:r>
              <a:rPr lang="en-US" b="1" dirty="0"/>
              <a:t>       NHW: 23.8%</a:t>
            </a:r>
          </a:p>
          <a:p>
            <a:pPr marL="0" indent="0">
              <a:buNone/>
            </a:pPr>
            <a:r>
              <a:rPr lang="en-US" b="1" dirty="0"/>
              <a:t>       AA: 21.6%</a:t>
            </a:r>
          </a:p>
          <a:p>
            <a:pPr marL="0" indent="0">
              <a:buNone/>
            </a:pPr>
            <a:endParaRPr lang="en-US" b="1" dirty="0"/>
          </a:p>
          <a:p>
            <a:pPr>
              <a:buFont typeface="Wingdings" charset="2"/>
              <a:buChar char="ü"/>
            </a:pPr>
            <a:r>
              <a:rPr lang="en-US" b="1" dirty="0"/>
              <a:t>Hispanics have higher insulin resistance and obesity</a:t>
            </a:r>
          </a:p>
          <a:p>
            <a:pPr>
              <a:buFont typeface="Wingdings" charset="2"/>
              <a:buChar char="ü"/>
            </a:pPr>
            <a:r>
              <a:rPr lang="en-US" b="1" dirty="0"/>
              <a:t>Hispanics increased risk of diabetes </a:t>
            </a:r>
          </a:p>
          <a:p>
            <a:pPr marL="0" indent="0">
              <a:buNone/>
            </a:pPr>
            <a:r>
              <a:rPr lang="en-US" sz="1200" b="1" dirty="0"/>
              <a:t>JAMA 2002, Hepatology 2009</a:t>
            </a:r>
          </a:p>
        </p:txBody>
      </p:sp>
    </p:spTree>
    <p:extLst>
      <p:ext uri="{BB962C8B-B14F-4D97-AF65-F5344CB8AC3E}">
        <p14:creationId xmlns:p14="http://schemas.microsoft.com/office/powerpoint/2010/main" val="202511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WORSE Than THAT!</a:t>
            </a:r>
          </a:p>
        </p:txBody>
      </p:sp>
      <p:sp>
        <p:nvSpPr>
          <p:cNvPr id="3" name="Content Placeholder 2"/>
          <p:cNvSpPr>
            <a:spLocks noGrp="1"/>
          </p:cNvSpPr>
          <p:nvPr>
            <p:ph idx="1"/>
          </p:nvPr>
        </p:nvSpPr>
        <p:spPr/>
        <p:txBody>
          <a:bodyPr>
            <a:normAutofit/>
          </a:bodyPr>
          <a:lstStyle/>
          <a:p>
            <a:pPr marL="0" indent="0">
              <a:buNone/>
            </a:pPr>
            <a:endParaRPr lang="en-US" sz="3600" b="1" dirty="0"/>
          </a:p>
          <a:p>
            <a:pPr marL="0" indent="0">
              <a:buNone/>
            </a:pPr>
            <a:endParaRPr lang="en-US" sz="3600" b="1" dirty="0"/>
          </a:p>
          <a:p>
            <a:pPr marL="0" indent="0">
              <a:buNone/>
            </a:pPr>
            <a:r>
              <a:rPr lang="en-US" sz="3600" b="1" dirty="0"/>
              <a:t>Hispanics have higher elevations in aminotransferases   </a:t>
            </a:r>
          </a:p>
          <a:p>
            <a:pPr marL="0" indent="0">
              <a:buNone/>
            </a:pPr>
            <a:r>
              <a:rPr lang="en-US" sz="3600" b="1" dirty="0"/>
              <a:t>                                  (liver tests)</a:t>
            </a:r>
          </a:p>
          <a:p>
            <a:pPr marL="0" indent="0">
              <a:buNone/>
            </a:pPr>
            <a:endParaRPr lang="en-US" sz="3600" b="1" dirty="0"/>
          </a:p>
        </p:txBody>
      </p:sp>
    </p:spTree>
    <p:extLst>
      <p:ext uri="{BB962C8B-B14F-4D97-AF65-F5344CB8AC3E}">
        <p14:creationId xmlns:p14="http://schemas.microsoft.com/office/powerpoint/2010/main" val="3485814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994" y="0"/>
            <a:ext cx="11205633" cy="440267"/>
          </a:xfrm>
        </p:spPr>
        <p:txBody>
          <a:bodyPr>
            <a:normAutofit fontScale="90000"/>
          </a:bodyPr>
          <a:lstStyle/>
          <a:p>
            <a:r>
              <a:rPr lang="en-US" sz="4900" b="1" dirty="0"/>
              <a:t>PNPLA3 </a:t>
            </a:r>
            <a:br>
              <a:rPr lang="en-US" dirty="0"/>
            </a:br>
            <a:r>
              <a:rPr lang="en-US" sz="2700" b="1" dirty="0"/>
              <a:t>(Patatin-like phospholipase domain containing 3,adiponutrin</a:t>
            </a:r>
            <a:r>
              <a:rPr lang="en-US" dirty="0"/>
              <a:t>)</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2138" y="1600201"/>
            <a:ext cx="66408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738" y="6248400"/>
            <a:ext cx="42576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825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84" y="261055"/>
            <a:ext cx="10448238" cy="440267"/>
          </a:xfrm>
        </p:spPr>
        <p:txBody>
          <a:bodyPr>
            <a:normAutofit fontScale="90000"/>
          </a:bodyPr>
          <a:lstStyle/>
          <a:p>
            <a:r>
              <a:rPr lang="en-US" b="1" dirty="0">
                <a:solidFill>
                  <a:prstClr val="black"/>
                </a:solidFill>
              </a:rPr>
              <a:t>PNPLA3 </a:t>
            </a:r>
            <a:br>
              <a:rPr lang="en-US" sz="4000" dirty="0">
                <a:solidFill>
                  <a:prstClr val="black"/>
                </a:solidFill>
              </a:rPr>
            </a:br>
            <a:r>
              <a:rPr lang="en-US" sz="2400" b="1" dirty="0">
                <a:solidFill>
                  <a:prstClr val="black"/>
                </a:solidFill>
              </a:rPr>
              <a:t>(</a:t>
            </a:r>
            <a:r>
              <a:rPr lang="en-US" sz="2400" b="1" dirty="0" err="1">
                <a:solidFill>
                  <a:prstClr val="black"/>
                </a:solidFill>
              </a:rPr>
              <a:t>Patatin</a:t>
            </a:r>
            <a:r>
              <a:rPr lang="en-US" sz="2400" b="1" dirty="0">
                <a:solidFill>
                  <a:prstClr val="black"/>
                </a:solidFill>
              </a:rPr>
              <a:t>-like phospholipase domain containing 3,adiponutrin</a:t>
            </a:r>
            <a:r>
              <a:rPr lang="en-US" sz="4000" dirty="0">
                <a:solidFill>
                  <a:prstClr val="black"/>
                </a:solidFill>
              </a:rPr>
              <a:t>)</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a:p>
          <a:p>
            <a:pPr>
              <a:buFont typeface="Wingdings" pitchFamily="2" charset="2"/>
              <a:buChar char="Ø"/>
            </a:pPr>
            <a:r>
              <a:rPr lang="en-US" b="1" dirty="0"/>
              <a:t>Highly expressed in liver and adipocytes</a:t>
            </a:r>
          </a:p>
          <a:p>
            <a:pPr marL="0" indent="0">
              <a:buNone/>
            </a:pPr>
            <a:r>
              <a:rPr lang="en-US" sz="2000" b="1" dirty="0"/>
              <a:t>              J. Bol. Chem., 2001; J. Lipid Res 2006</a:t>
            </a:r>
          </a:p>
          <a:p>
            <a:pPr marL="0" indent="0">
              <a:buNone/>
            </a:pPr>
            <a:endParaRPr lang="en-US" sz="2000" b="1" dirty="0"/>
          </a:p>
          <a:p>
            <a:pPr>
              <a:buFont typeface="Wingdings" pitchFamily="2" charset="2"/>
              <a:buChar char="Ø"/>
            </a:pPr>
            <a:r>
              <a:rPr lang="en-US" b="1" dirty="0"/>
              <a:t>SNP </a:t>
            </a:r>
            <a:r>
              <a:rPr lang="en-US" b="1" u="sng" dirty="0">
                <a:solidFill>
                  <a:srgbClr val="C00000"/>
                </a:solidFill>
              </a:rPr>
              <a:t>rs738409(I148M)</a:t>
            </a:r>
            <a:r>
              <a:rPr lang="en-US" b="1" dirty="0">
                <a:solidFill>
                  <a:srgbClr val="C00000"/>
                </a:solidFill>
              </a:rPr>
              <a:t>:</a:t>
            </a:r>
            <a:r>
              <a:rPr lang="en-US" b="1" dirty="0"/>
              <a:t> strongly </a:t>
            </a:r>
            <a:r>
              <a:rPr lang="en-US" b="1" dirty="0">
                <a:solidFill>
                  <a:srgbClr val="C00000"/>
                </a:solidFill>
              </a:rPr>
              <a:t>associated hepatic fat content </a:t>
            </a:r>
            <a:r>
              <a:rPr lang="en-US" b="1" dirty="0"/>
              <a:t>independent of BMI, diabetes, and ETOH </a:t>
            </a:r>
          </a:p>
          <a:p>
            <a:pPr marL="0" indent="0">
              <a:buNone/>
            </a:pPr>
            <a:r>
              <a:rPr lang="en-US" sz="2000" b="1" dirty="0"/>
              <a:t>              Nat. Genet. 2008 </a:t>
            </a:r>
          </a:p>
          <a:p>
            <a:pPr>
              <a:buFont typeface="Wingdings" pitchFamily="2" charset="2"/>
              <a:buChar char="Ø"/>
            </a:pPr>
            <a:r>
              <a:rPr lang="en-US" b="1" dirty="0"/>
              <a:t>SNP </a:t>
            </a:r>
            <a:r>
              <a:rPr lang="en-US" b="1" u="sng" dirty="0">
                <a:solidFill>
                  <a:srgbClr val="C00000"/>
                </a:solidFill>
              </a:rPr>
              <a:t>rs738409 (I148M</a:t>
            </a:r>
            <a:r>
              <a:rPr lang="en-US" b="1" dirty="0">
                <a:solidFill>
                  <a:srgbClr val="C00000"/>
                </a:solidFill>
              </a:rPr>
              <a:t>): </a:t>
            </a:r>
            <a:r>
              <a:rPr lang="en-US" b="1" dirty="0"/>
              <a:t>associated with </a:t>
            </a:r>
            <a:r>
              <a:rPr lang="en-US" b="1" dirty="0">
                <a:solidFill>
                  <a:srgbClr val="C00000"/>
                </a:solidFill>
              </a:rPr>
              <a:t>50% increase risk of NASH </a:t>
            </a:r>
            <a:r>
              <a:rPr lang="en-US" b="1" dirty="0"/>
              <a:t>and significant Fibrosis</a:t>
            </a:r>
          </a:p>
          <a:p>
            <a:pPr marL="0" indent="0">
              <a:buNone/>
            </a:pPr>
            <a:r>
              <a:rPr lang="en-US" sz="2200" b="1" dirty="0"/>
              <a:t>            Hepatology, 2010</a:t>
            </a:r>
          </a:p>
        </p:txBody>
      </p:sp>
    </p:spTree>
    <p:extLst>
      <p:ext uri="{BB962C8B-B14F-4D97-AF65-F5344CB8AC3E}">
        <p14:creationId xmlns:p14="http://schemas.microsoft.com/office/powerpoint/2010/main" val="205967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537" y="261055"/>
            <a:ext cx="10351985" cy="893977"/>
          </a:xfrm>
        </p:spPr>
        <p:txBody>
          <a:bodyPr>
            <a:normAutofit/>
          </a:bodyPr>
          <a:lstStyle/>
          <a:p>
            <a:r>
              <a:rPr lang="en-US" sz="4000" b="1" dirty="0">
                <a:solidFill>
                  <a:prstClr val="black"/>
                </a:solidFill>
              </a:rPr>
              <a:t>PNPLA3 </a:t>
            </a:r>
            <a:r>
              <a:rPr lang="en-US" sz="2200" b="1" dirty="0">
                <a:solidFill>
                  <a:prstClr val="black"/>
                </a:solidFill>
              </a:rPr>
              <a:t>(Patatin-like phospholipase domain containing 3,adiponutrin</a:t>
            </a:r>
            <a:r>
              <a:rPr lang="en-US" sz="3600" dirty="0">
                <a:solidFill>
                  <a:prstClr val="black"/>
                </a:solidFill>
              </a:rPr>
              <a:t>)</a:t>
            </a:r>
            <a:endParaRPr lang="en-US" dirty="0"/>
          </a:p>
        </p:txBody>
      </p:sp>
      <p:sp>
        <p:nvSpPr>
          <p:cNvPr id="3" name="Content Placeholder 2"/>
          <p:cNvSpPr>
            <a:spLocks noGrp="1"/>
          </p:cNvSpPr>
          <p:nvPr>
            <p:ph idx="1"/>
          </p:nvPr>
        </p:nvSpPr>
        <p:spPr>
          <a:xfrm>
            <a:off x="429016" y="1860759"/>
            <a:ext cx="11104034" cy="4376410"/>
          </a:xfrm>
        </p:spPr>
        <p:txBody>
          <a:bodyPr>
            <a:normAutofit fontScale="62500" lnSpcReduction="20000"/>
          </a:bodyPr>
          <a:lstStyle/>
          <a:p>
            <a:pPr marL="0" indent="0">
              <a:buNone/>
            </a:pPr>
            <a:r>
              <a:rPr lang="en-US" sz="3900" b="1" u="sng" dirty="0">
                <a:solidFill>
                  <a:srgbClr val="C00000"/>
                </a:solidFill>
              </a:rPr>
              <a:t>I148M:</a:t>
            </a:r>
          </a:p>
          <a:p>
            <a:pPr>
              <a:buFont typeface="Wingdings" pitchFamily="2" charset="2"/>
              <a:buChar char="Ø"/>
            </a:pPr>
            <a:r>
              <a:rPr lang="en-US" b="1" u="sng" dirty="0">
                <a:solidFill>
                  <a:srgbClr val="C00000"/>
                </a:solidFill>
              </a:rPr>
              <a:t>Hispanics 49%</a:t>
            </a:r>
          </a:p>
          <a:p>
            <a:pPr>
              <a:buFont typeface="Wingdings" pitchFamily="2" charset="2"/>
              <a:buChar char="Ø"/>
            </a:pPr>
            <a:r>
              <a:rPr lang="en-US" b="1" dirty="0"/>
              <a:t>African Americans 17%</a:t>
            </a:r>
          </a:p>
          <a:p>
            <a:pPr marL="0" indent="0">
              <a:buNone/>
            </a:pPr>
            <a:r>
              <a:rPr lang="en-US" sz="2200" b="1" dirty="0"/>
              <a:t>           Nat. Genet. 2008</a:t>
            </a:r>
          </a:p>
          <a:p>
            <a:pPr marL="0" indent="0">
              <a:buNone/>
            </a:pPr>
            <a:endParaRPr lang="en-US" b="1" dirty="0"/>
          </a:p>
          <a:p>
            <a:pPr>
              <a:buFont typeface="Wingdings" pitchFamily="2" charset="2"/>
              <a:buChar char="Ø"/>
            </a:pPr>
            <a:r>
              <a:rPr lang="en-US" b="1" dirty="0"/>
              <a:t>Higher ALT and AST activity</a:t>
            </a:r>
          </a:p>
          <a:p>
            <a:pPr marL="0" indent="0">
              <a:buNone/>
            </a:pPr>
            <a:r>
              <a:rPr lang="en-US" sz="2200" b="1" dirty="0"/>
              <a:t>          J. Lipid Res., 2009</a:t>
            </a:r>
          </a:p>
          <a:p>
            <a:pPr marL="0" indent="0">
              <a:buNone/>
            </a:pPr>
            <a:endParaRPr lang="en-US" b="1" dirty="0"/>
          </a:p>
          <a:p>
            <a:pPr>
              <a:buFont typeface="Wingdings" pitchFamily="2" charset="2"/>
              <a:buChar char="Ø"/>
            </a:pPr>
            <a:r>
              <a:rPr lang="en-US" b="1" dirty="0"/>
              <a:t>Increased hepatic steatosis, portal and lobular inflammation, and higher fibrosis scores</a:t>
            </a:r>
          </a:p>
          <a:p>
            <a:pPr marL="0" indent="0">
              <a:buNone/>
            </a:pPr>
            <a:r>
              <a:rPr lang="en-US" sz="2400" b="1" dirty="0"/>
              <a:t>         Hepatology, 2010</a:t>
            </a:r>
          </a:p>
          <a:p>
            <a:pPr marL="0" indent="0">
              <a:buNone/>
            </a:pPr>
            <a:endParaRPr lang="en-US" sz="2400" b="1" dirty="0"/>
          </a:p>
          <a:p>
            <a:pPr marL="0" indent="0">
              <a:buNone/>
            </a:pPr>
            <a:endParaRPr 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1" y="1752600"/>
            <a:ext cx="2468185" cy="146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8395855" y="1616364"/>
            <a:ext cx="849745" cy="169025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8691418" y="1013186"/>
            <a:ext cx="258618" cy="535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5000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solidFill>
                  <a:srgbClr val="C00000"/>
                </a:solidFill>
              </a:rPr>
              <a:t>rs738409(I148M): NASH - 3.488 X</a:t>
            </a:r>
          </a:p>
          <a:p>
            <a:endParaRPr lang="en-US" b="1" dirty="0">
              <a:solidFill>
                <a:srgbClr val="C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438400"/>
            <a:ext cx="2911324" cy="42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2857" y="161925"/>
            <a:ext cx="6073796"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6324600"/>
            <a:ext cx="13620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456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184" y="1904815"/>
            <a:ext cx="11104034" cy="4781659"/>
          </a:xfrm>
        </p:spPr>
        <p:txBody>
          <a:bodyPr/>
          <a:lstStyle/>
          <a:p>
            <a:pPr marL="0" indent="0">
              <a:buNone/>
            </a:pPr>
            <a:r>
              <a:rPr lang="en-US" b="1" u="sng" dirty="0">
                <a:solidFill>
                  <a:srgbClr val="C00000"/>
                </a:solidFill>
              </a:rPr>
              <a:t>rs738409(I148M)</a:t>
            </a:r>
            <a:r>
              <a:rPr lang="en-US" b="1" dirty="0">
                <a:solidFill>
                  <a:srgbClr val="C00000"/>
                </a:solidFill>
              </a:rPr>
              <a:t>: 3.2 X greater risk of developing fibrosis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5867400"/>
            <a:ext cx="136207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761" y="220578"/>
            <a:ext cx="5770880" cy="155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9300" y="2636520"/>
            <a:ext cx="2656407"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222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2"/>
          <p:cNvSpPr>
            <a:spLocks noGrp="1"/>
          </p:cNvSpPr>
          <p:nvPr>
            <p:ph type="sldNum" sz="quarter" idx="10"/>
          </p:nvPr>
        </p:nvSpPr>
        <p:spPr/>
        <p:txBody>
          <a:bodyPr/>
          <a:lstStyle/>
          <a:p>
            <a:fld id="{135493DF-AD22-422D-95F8-3ECBCD192D5B}" type="slidenum">
              <a:rPr lang="en-US" smtClean="0">
                <a:solidFill>
                  <a:prstClr val="black"/>
                </a:solidFill>
              </a:rPr>
              <a:pPr/>
              <a:t>3</a:t>
            </a:fld>
            <a:endParaRPr lang="en-US">
              <a:solidFill>
                <a:prstClr val="black"/>
              </a:solidFill>
            </a:endParaRPr>
          </a:p>
        </p:txBody>
      </p:sp>
      <p:sp>
        <p:nvSpPr>
          <p:cNvPr id="27653" name="Line 4"/>
          <p:cNvSpPr>
            <a:spLocks noChangeShapeType="1"/>
          </p:cNvSpPr>
          <p:nvPr/>
        </p:nvSpPr>
        <p:spPr bwMode="auto">
          <a:xfrm>
            <a:off x="11703403" y="0"/>
            <a:ext cx="0" cy="6858000"/>
          </a:xfrm>
          <a:prstGeom prst="line">
            <a:avLst/>
          </a:prstGeom>
          <a:noFill/>
          <a:ln w="9525">
            <a:solidFill>
              <a:schemeClr val="tx1"/>
            </a:solidFill>
            <a:round/>
            <a:headEnd/>
            <a:tailEnd/>
          </a:ln>
        </p:spPr>
        <p:txBody>
          <a:bodyPr/>
          <a:lstStyle/>
          <a:p>
            <a:pPr>
              <a:defRPr/>
            </a:pPr>
            <a:endParaRPr lang="en-US" sz="2000">
              <a:solidFill>
                <a:prstClr val="black"/>
              </a:solidFill>
            </a:endParaRPr>
          </a:p>
        </p:txBody>
      </p:sp>
      <p:sp>
        <p:nvSpPr>
          <p:cNvPr id="27654" name="Line 5"/>
          <p:cNvSpPr>
            <a:spLocks noChangeShapeType="1"/>
          </p:cNvSpPr>
          <p:nvPr/>
        </p:nvSpPr>
        <p:spPr bwMode="auto">
          <a:xfrm>
            <a:off x="0" y="6342063"/>
            <a:ext cx="12192000" cy="0"/>
          </a:xfrm>
          <a:prstGeom prst="line">
            <a:avLst/>
          </a:prstGeom>
          <a:noFill/>
          <a:ln w="9525">
            <a:solidFill>
              <a:schemeClr val="tx1"/>
            </a:solidFill>
            <a:round/>
            <a:headEnd/>
            <a:tailEnd/>
          </a:ln>
        </p:spPr>
        <p:txBody>
          <a:bodyPr/>
          <a:lstStyle/>
          <a:p>
            <a:pPr>
              <a:defRPr/>
            </a:pPr>
            <a:endParaRPr lang="en-US" sz="2000">
              <a:solidFill>
                <a:prstClr val="black"/>
              </a:solidFill>
            </a:endParaRPr>
          </a:p>
        </p:txBody>
      </p:sp>
      <p:sp>
        <p:nvSpPr>
          <p:cNvPr id="7" name="Title 1"/>
          <p:cNvSpPr>
            <a:spLocks noGrp="1"/>
          </p:cNvSpPr>
          <p:nvPr>
            <p:ph type="title"/>
          </p:nvPr>
        </p:nvSpPr>
        <p:spPr>
          <a:xfrm>
            <a:off x="1796716" y="1"/>
            <a:ext cx="9312786" cy="1590676"/>
          </a:xfrm>
        </p:spPr>
        <p:txBody>
          <a:bodyPr>
            <a:normAutofit/>
          </a:bodyPr>
          <a:lstStyle/>
          <a:p>
            <a:r>
              <a:rPr lang="en-US" sz="5400" dirty="0"/>
              <a:t>Everything is </a:t>
            </a:r>
            <a:r>
              <a:rPr lang="en-US" sz="7200" u="sng" dirty="0">
                <a:solidFill>
                  <a:srgbClr val="C00000"/>
                </a:solidFill>
              </a:rPr>
              <a:t>Big</a:t>
            </a:r>
            <a:r>
              <a:rPr lang="en-US" dirty="0"/>
              <a:t> </a:t>
            </a:r>
            <a:r>
              <a:rPr lang="en-US" sz="5400" dirty="0"/>
              <a:t>In Texas</a:t>
            </a:r>
          </a:p>
        </p:txBody>
      </p:sp>
      <p:sp>
        <p:nvSpPr>
          <p:cNvPr id="8" name="Content Placeholder 2"/>
          <p:cNvSpPr txBox="1">
            <a:spLocks/>
          </p:cNvSpPr>
          <p:nvPr/>
        </p:nvSpPr>
        <p:spPr>
          <a:xfrm>
            <a:off x="1796716" y="1539928"/>
            <a:ext cx="9312786" cy="4537023"/>
          </a:xfrm>
          <a:prstGeom prst="rect">
            <a:avLst/>
          </a:prstGeom>
        </p:spPr>
        <p:txBody>
          <a:bodyPr>
            <a:normAutofit fontScale="40000" lnSpcReduction="20000"/>
          </a:bodyPr>
          <a:lstStyle>
            <a:lvl1pPr marL="312206" indent="-312206" algn="l" defTabSz="1015990" rtl="0" eaLnBrk="1" latinLnBrk="0" hangingPunct="1">
              <a:spcBef>
                <a:spcPts val="1333"/>
              </a:spcBef>
              <a:buClr>
                <a:schemeClr val="accent3"/>
              </a:buClr>
              <a:buFont typeface="Calibri" panose="020F050202020403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Calibri" panose="020F050202020403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Calibri" panose="020F050202020403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endParaRPr lang="en-US" dirty="0"/>
          </a:p>
          <a:p>
            <a:r>
              <a:rPr lang="en-US" sz="5900" b="1" dirty="0"/>
              <a:t>Texas has one of the largest populations  of BMI &gt; 30 in the US</a:t>
            </a:r>
          </a:p>
          <a:p>
            <a:endParaRPr lang="en-US" sz="5900" b="1" dirty="0"/>
          </a:p>
          <a:p>
            <a:r>
              <a:rPr lang="en-US" sz="5900" b="1" dirty="0"/>
              <a:t>Texas is in the Top 4 of HCV population in the US</a:t>
            </a:r>
          </a:p>
          <a:p>
            <a:endParaRPr lang="en-US" sz="5900" b="1" dirty="0"/>
          </a:p>
          <a:p>
            <a:r>
              <a:rPr lang="en-US" sz="5900" b="1" dirty="0"/>
              <a:t>Texas has the 2</a:t>
            </a:r>
            <a:r>
              <a:rPr lang="en-US" sz="5900" b="1" baseline="30000" dirty="0"/>
              <a:t>nd</a:t>
            </a:r>
            <a:r>
              <a:rPr lang="en-US" sz="5900" b="1" dirty="0"/>
              <a:t> largest Asian population in the US</a:t>
            </a:r>
          </a:p>
          <a:p>
            <a:endParaRPr lang="en-US" sz="5900" b="1" dirty="0"/>
          </a:p>
          <a:p>
            <a:r>
              <a:rPr lang="en-US" sz="5900" b="1" dirty="0"/>
              <a:t>Texas has the 2nd largest Mexican American populations in the US</a:t>
            </a:r>
          </a:p>
          <a:p>
            <a:endParaRPr lang="en-US" sz="5900" b="1" dirty="0"/>
          </a:p>
          <a:p>
            <a:r>
              <a:rPr lang="en-US" sz="5900" b="1" dirty="0"/>
              <a:t>Texas ranks 1</a:t>
            </a:r>
            <a:r>
              <a:rPr lang="en-US" sz="5900" b="1" baseline="30000" dirty="0"/>
              <a:t>st</a:t>
            </a:r>
            <a:r>
              <a:rPr lang="en-US" sz="5900" b="1" dirty="0"/>
              <a:t> or 2</a:t>
            </a:r>
            <a:r>
              <a:rPr lang="en-US" sz="5900" b="1" baseline="30000" dirty="0"/>
              <a:t>nd</a:t>
            </a:r>
            <a:r>
              <a:rPr lang="en-US" sz="5900" b="1" dirty="0"/>
              <a:t> in the size of inmate population in the US  </a:t>
            </a:r>
          </a:p>
        </p:txBody>
      </p:sp>
    </p:spTree>
    <p:extLst>
      <p:ext uri="{BB962C8B-B14F-4D97-AF65-F5344CB8AC3E}">
        <p14:creationId xmlns:p14="http://schemas.microsoft.com/office/powerpoint/2010/main" val="156586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PNPLA3:</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b="1" dirty="0"/>
              <a:t>Homozygotes: 2X Liver Fat Content</a:t>
            </a:r>
            <a:endParaRPr lang="en-US" dirty="0"/>
          </a:p>
          <a:p>
            <a:pPr marL="0" indent="0">
              <a:buNone/>
            </a:pPr>
            <a:r>
              <a:rPr lang="en-US" b="1" dirty="0">
                <a:solidFill>
                  <a:srgbClr val="C00000"/>
                </a:solidFill>
              </a:rPr>
              <a:t>                </a:t>
            </a:r>
            <a:r>
              <a:rPr lang="en-US" sz="3200" b="1" dirty="0">
                <a:solidFill>
                  <a:srgbClr val="C00000"/>
                </a:solidFill>
              </a:rPr>
              <a:t>Hispanics: 49%</a:t>
            </a:r>
          </a:p>
          <a:p>
            <a:pPr marL="0" indent="0">
              <a:buNone/>
            </a:pPr>
            <a:r>
              <a:rPr lang="en-US" sz="3200" b="1" dirty="0"/>
              <a:t>              NHW: 23%</a:t>
            </a:r>
          </a:p>
          <a:p>
            <a:pPr marL="0" indent="0">
              <a:buNone/>
            </a:pPr>
            <a:r>
              <a:rPr lang="en-US" sz="3200" b="1" dirty="0"/>
              <a:t>              AA: 17%</a:t>
            </a:r>
          </a:p>
          <a:p>
            <a:pPr>
              <a:buFont typeface="Wingdings" charset="2"/>
              <a:buChar char="ü"/>
            </a:pPr>
            <a:r>
              <a:rPr lang="en-US" sz="3200" b="1" u="sng" dirty="0">
                <a:solidFill>
                  <a:srgbClr val="C00000"/>
                </a:solidFill>
              </a:rPr>
              <a:t>Biopsy Proven NAFLD</a:t>
            </a:r>
            <a:r>
              <a:rPr lang="en-US" sz="3200" b="1" dirty="0"/>
              <a:t>: PNPLA3 present</a:t>
            </a:r>
          </a:p>
          <a:p>
            <a:pPr marL="0" indent="0">
              <a:buNone/>
            </a:pPr>
            <a:r>
              <a:rPr lang="en-US" sz="3200" b="1" dirty="0"/>
              <a:t>             </a:t>
            </a:r>
            <a:r>
              <a:rPr lang="en-US" sz="3200" b="1" dirty="0">
                <a:solidFill>
                  <a:srgbClr val="C00000"/>
                </a:solidFill>
              </a:rPr>
              <a:t>Hispanics: 91%</a:t>
            </a:r>
          </a:p>
          <a:p>
            <a:pPr marL="0" indent="0">
              <a:buNone/>
            </a:pPr>
            <a:r>
              <a:rPr lang="en-US" sz="3200" b="1" dirty="0"/>
              <a:t>             NHW: 70% </a:t>
            </a:r>
          </a:p>
          <a:p>
            <a:pPr marL="0" indent="0">
              <a:buNone/>
            </a:pPr>
            <a:r>
              <a:rPr lang="en-US" sz="1200" b="1" dirty="0"/>
              <a:t>NAT GENET 200H</a:t>
            </a:r>
          </a:p>
          <a:p>
            <a:pPr marL="0" indent="0">
              <a:buNone/>
            </a:pPr>
            <a:r>
              <a:rPr lang="en-US" sz="1200" b="1" dirty="0"/>
              <a:t> Hepatology 2010</a:t>
            </a:r>
          </a:p>
          <a:p>
            <a:pPr marL="0" indent="0">
              <a:buNone/>
            </a:pPr>
            <a:endParaRPr lang="en-US" sz="3200" b="1" dirty="0"/>
          </a:p>
          <a:p>
            <a:endParaRPr lang="en-US" dirty="0"/>
          </a:p>
          <a:p>
            <a:endParaRPr lang="en-US" dirty="0"/>
          </a:p>
        </p:txBody>
      </p:sp>
    </p:spTree>
    <p:extLst>
      <p:ext uri="{BB962C8B-B14F-4D97-AF65-F5344CB8AC3E}">
        <p14:creationId xmlns:p14="http://schemas.microsoft.com/office/powerpoint/2010/main" val="2239743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TREATMENT</a:t>
            </a:r>
          </a:p>
        </p:txBody>
      </p:sp>
      <p:sp>
        <p:nvSpPr>
          <p:cNvPr id="3" name="Content Placeholder 2"/>
          <p:cNvSpPr>
            <a:spLocks noGrp="1"/>
          </p:cNvSpPr>
          <p:nvPr>
            <p:ph idx="1"/>
          </p:nvPr>
        </p:nvSpPr>
        <p:spPr/>
        <p:txBody>
          <a:bodyPr>
            <a:normAutofit/>
          </a:bodyPr>
          <a:lstStyle/>
          <a:p>
            <a:pPr>
              <a:buFont typeface="Wingdings" charset="2"/>
              <a:buChar char="ü"/>
            </a:pPr>
            <a:endParaRPr lang="en-US" sz="3600" b="1" dirty="0"/>
          </a:p>
          <a:p>
            <a:pPr>
              <a:buFont typeface="Wingdings" charset="2"/>
              <a:buChar char="ü"/>
            </a:pPr>
            <a:r>
              <a:rPr lang="en-US" sz="3600" b="1" dirty="0">
                <a:solidFill>
                  <a:srgbClr val="C00000"/>
                </a:solidFill>
              </a:rPr>
              <a:t>Weight Loss and Exercise</a:t>
            </a:r>
          </a:p>
          <a:p>
            <a:pPr>
              <a:buFont typeface="Wingdings" charset="2"/>
              <a:buChar char="ü"/>
            </a:pPr>
            <a:r>
              <a:rPr lang="en-US" sz="3600" b="1" dirty="0">
                <a:solidFill>
                  <a:srgbClr val="C00000"/>
                </a:solidFill>
              </a:rPr>
              <a:t>Eating Habits?</a:t>
            </a:r>
          </a:p>
          <a:p>
            <a:pPr>
              <a:buFont typeface="Wingdings" charset="2"/>
              <a:buChar char="ü"/>
            </a:pPr>
            <a:r>
              <a:rPr lang="en-US" sz="3600" b="1" dirty="0">
                <a:solidFill>
                  <a:srgbClr val="C00000"/>
                </a:solidFill>
              </a:rPr>
              <a:t>Cultural, Social, Emotional and Linguistic issues!</a:t>
            </a:r>
          </a:p>
          <a:p>
            <a:pPr>
              <a:buFont typeface="Wingdings" charset="2"/>
              <a:buChar char="ü"/>
            </a:pPr>
            <a:r>
              <a:rPr lang="en-US" sz="3600" b="1" dirty="0">
                <a:solidFill>
                  <a:srgbClr val="C00000"/>
                </a:solidFill>
              </a:rPr>
              <a:t>Medications</a:t>
            </a:r>
          </a:p>
        </p:txBody>
      </p:sp>
    </p:spTree>
    <p:extLst>
      <p:ext uri="{BB962C8B-B14F-4D97-AF65-F5344CB8AC3E}">
        <p14:creationId xmlns:p14="http://schemas.microsoft.com/office/powerpoint/2010/main" val="1904926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b="1" dirty="0">
                <a:solidFill>
                  <a:srgbClr val="C00000"/>
                </a:solidFill>
              </a:rPr>
              <a:t>PRIMARY LIVER CANCER</a:t>
            </a:r>
            <a:endParaRPr lang="en-US" dirty="0"/>
          </a:p>
        </p:txBody>
      </p:sp>
    </p:spTree>
    <p:extLst>
      <p:ext uri="{BB962C8B-B14F-4D97-AF65-F5344CB8AC3E}">
        <p14:creationId xmlns:p14="http://schemas.microsoft.com/office/powerpoint/2010/main" val="3369903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Hepatocellular carcinoma</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b="1" u="sng" dirty="0">
                <a:solidFill>
                  <a:srgbClr val="C00000"/>
                </a:solidFill>
              </a:rPr>
              <a:t>HCC:</a:t>
            </a:r>
          </a:p>
          <a:p>
            <a:pPr marL="0" indent="0">
              <a:buNone/>
            </a:pPr>
            <a:r>
              <a:rPr lang="en-US" dirty="0"/>
              <a:t> </a:t>
            </a:r>
          </a:p>
          <a:p>
            <a:pPr marL="0" indent="0">
              <a:buNone/>
            </a:pPr>
            <a:r>
              <a:rPr lang="en-US" b="1" dirty="0">
                <a:solidFill>
                  <a:srgbClr val="C00000"/>
                </a:solidFill>
              </a:rPr>
              <a:t>   5</a:t>
            </a:r>
            <a:r>
              <a:rPr lang="en-US" b="1" baseline="30000" dirty="0">
                <a:solidFill>
                  <a:srgbClr val="C00000"/>
                </a:solidFill>
              </a:rPr>
              <a:t>th</a:t>
            </a:r>
            <a:r>
              <a:rPr lang="en-US" dirty="0"/>
              <a:t> most common cancer and the </a:t>
            </a:r>
            <a:r>
              <a:rPr lang="en-US" b="1" dirty="0">
                <a:solidFill>
                  <a:srgbClr val="C00000"/>
                </a:solidFill>
              </a:rPr>
              <a:t>3</a:t>
            </a:r>
            <a:r>
              <a:rPr lang="en-US" b="1" baseline="30000" dirty="0">
                <a:solidFill>
                  <a:srgbClr val="C00000"/>
                </a:solidFill>
              </a:rPr>
              <a:t>rd</a:t>
            </a:r>
            <a:r>
              <a:rPr lang="en-US" dirty="0"/>
              <a:t> most common reason for cancer-related mortality worldwide</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12107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rtlCol="0">
            <a:normAutofit/>
          </a:bodyPr>
          <a:lstStyle/>
          <a:p>
            <a:pPr>
              <a:defRPr/>
            </a:pPr>
            <a:r>
              <a:rPr lang="en-US" b="1" u="sng" dirty="0"/>
              <a:t>Liver Cancer: </a:t>
            </a:r>
            <a:r>
              <a:rPr lang="en-US" dirty="0"/>
              <a:t>The </a:t>
            </a:r>
            <a:r>
              <a:rPr lang="en-US" b="1" dirty="0">
                <a:solidFill>
                  <a:srgbClr val="C00000"/>
                </a:solidFill>
              </a:rPr>
              <a:t>Fastest Growing Death Rate </a:t>
            </a:r>
            <a:r>
              <a:rPr lang="en-US" dirty="0"/>
              <a:t>in the US</a:t>
            </a:r>
          </a:p>
        </p:txBody>
      </p:sp>
      <p:pic>
        <p:nvPicPr>
          <p:cNvPr id="23555" name="Picture 2"/>
          <p:cNvPicPr>
            <a:picLocks noChangeAspect="1" noChangeArrowheads="1"/>
          </p:cNvPicPr>
          <p:nvPr/>
        </p:nvPicPr>
        <p:blipFill>
          <a:blip r:embed="rId2" cstate="print"/>
          <a:srcRect/>
          <a:stretch>
            <a:fillRect/>
          </a:stretch>
        </p:blipFill>
        <p:spPr bwMode="auto">
          <a:xfrm>
            <a:off x="2863273" y="2080491"/>
            <a:ext cx="7239000" cy="4648200"/>
          </a:xfrm>
          <a:prstGeom prst="rect">
            <a:avLst/>
          </a:prstGeom>
          <a:noFill/>
          <a:ln w="9525">
            <a:noFill/>
            <a:miter lim="800000"/>
            <a:headEnd/>
            <a:tailEnd/>
          </a:ln>
        </p:spPr>
      </p:pic>
      <p:sp>
        <p:nvSpPr>
          <p:cNvPr id="2" name="Oval 1"/>
          <p:cNvSpPr/>
          <p:nvPr/>
        </p:nvSpPr>
        <p:spPr>
          <a:xfrm>
            <a:off x="6382327" y="5310909"/>
            <a:ext cx="4165600" cy="80356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704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C00000"/>
                </a:solidFill>
              </a:rPr>
              <a:t>HCC is projected to be </a:t>
            </a:r>
            <a:r>
              <a:rPr lang="en-US" sz="3200" b="1" u="sng" dirty="0">
                <a:solidFill>
                  <a:srgbClr val="C00000"/>
                </a:solidFill>
              </a:rPr>
              <a:t>top cancer killer by 2030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716505"/>
            <a:ext cx="6858000" cy="4455695"/>
          </a:xfrm>
          <a:prstGeom prst="rect">
            <a:avLst/>
          </a:prstGeom>
        </p:spPr>
      </p:pic>
      <p:sp>
        <p:nvSpPr>
          <p:cNvPr id="5" name="Text Box 4"/>
          <p:cNvSpPr txBox="1">
            <a:spLocks noChangeArrowheads="1"/>
          </p:cNvSpPr>
          <p:nvPr/>
        </p:nvSpPr>
        <p:spPr bwMode="auto">
          <a:xfrm>
            <a:off x="7696200" y="6499575"/>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err="1">
                <a:latin typeface="Arial" charset="0"/>
              </a:rPr>
              <a:t>Rahib</a:t>
            </a:r>
            <a:r>
              <a:rPr lang="en-GB" altLang="en-US" sz="1100" b="1" dirty="0">
                <a:latin typeface="Arial" charset="0"/>
              </a:rPr>
              <a:t> L et al. Cancer Res 2014;74:2913-2921</a:t>
            </a:r>
          </a:p>
        </p:txBody>
      </p:sp>
      <p:sp>
        <p:nvSpPr>
          <p:cNvPr id="11" name="Oval 10"/>
          <p:cNvSpPr/>
          <p:nvPr/>
        </p:nvSpPr>
        <p:spPr>
          <a:xfrm>
            <a:off x="8402782" y="3387436"/>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6533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12296"/>
            <a:ext cx="8686800" cy="994610"/>
          </a:xfrm>
        </p:spPr>
        <p:txBody>
          <a:bodyPr>
            <a:noAutofit/>
          </a:bodyPr>
          <a:lstStyle/>
          <a:p>
            <a:r>
              <a:rPr lang="en-US" sz="3600" b="1" dirty="0">
                <a:solidFill>
                  <a:srgbClr val="C00000"/>
                </a:solidFill>
              </a:rPr>
              <a:t>HCC incidence &amp; mortality rates* among individuals aged 50-64 in the </a:t>
            </a:r>
            <a:r>
              <a:rPr lang="en-US" sz="3600" b="1" u="sng" dirty="0">
                <a:solidFill>
                  <a:srgbClr val="C00000"/>
                </a:solidFill>
              </a:rPr>
              <a:t>US (2006-2010)</a:t>
            </a:r>
          </a:p>
        </p:txBody>
      </p:sp>
      <p:sp>
        <p:nvSpPr>
          <p:cNvPr id="6" name="Text Placeholder 5"/>
          <p:cNvSpPr>
            <a:spLocks noGrp="1"/>
          </p:cNvSpPr>
          <p:nvPr>
            <p:ph type="body" idx="1"/>
          </p:nvPr>
        </p:nvSpPr>
        <p:spPr/>
        <p:txBody>
          <a:bodyPr/>
          <a:lstStyle/>
          <a:p>
            <a:r>
              <a:rPr lang="en-US" dirty="0"/>
              <a:t>Incidence		</a:t>
            </a:r>
          </a:p>
        </p:txBody>
      </p:sp>
      <p:graphicFrame>
        <p:nvGraphicFramePr>
          <p:cNvPr id="10" name="Content Placeholder 9"/>
          <p:cNvGraphicFramePr>
            <a:graphicFrameLocks noGrp="1"/>
          </p:cNvGraphicFramePr>
          <p:nvPr>
            <p:ph sz="half" idx="2"/>
            <p:extLst/>
          </p:nvPr>
        </p:nvGraphicFramePr>
        <p:xfrm>
          <a:off x="1981200" y="2392217"/>
          <a:ext cx="4040188" cy="373394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p:cNvSpPr>
            <a:spLocks noGrp="1"/>
          </p:cNvSpPr>
          <p:nvPr>
            <p:ph type="body" sz="quarter" idx="3"/>
          </p:nvPr>
        </p:nvSpPr>
        <p:spPr/>
        <p:txBody>
          <a:bodyPr/>
          <a:lstStyle/>
          <a:p>
            <a:r>
              <a:rPr lang="en-US" dirty="0"/>
              <a:t>Mortality</a:t>
            </a:r>
          </a:p>
        </p:txBody>
      </p:sp>
      <p:graphicFrame>
        <p:nvGraphicFramePr>
          <p:cNvPr id="11" name="Content Placeholder 10"/>
          <p:cNvGraphicFramePr>
            <a:graphicFrameLocks noGrp="1"/>
          </p:cNvGraphicFramePr>
          <p:nvPr>
            <p:ph sz="quarter" idx="4"/>
            <p:extLst/>
          </p:nvPr>
        </p:nvGraphicFramePr>
        <p:xfrm>
          <a:off x="6169026" y="2364509"/>
          <a:ext cx="4041775" cy="376165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200400" y="6031468"/>
            <a:ext cx="5257800" cy="369332"/>
          </a:xfrm>
          <a:prstGeom prst="rect">
            <a:avLst/>
          </a:prstGeom>
          <a:noFill/>
        </p:spPr>
        <p:txBody>
          <a:bodyPr wrap="square" rtlCol="0">
            <a:spAutoFit/>
          </a:bodyPr>
          <a:lstStyle/>
          <a:p>
            <a:r>
              <a:rPr lang="en-US" dirty="0"/>
              <a:t>*Age-adjusted rates per 100,000 persons</a:t>
            </a:r>
          </a:p>
        </p:txBody>
      </p:sp>
      <p:sp>
        <p:nvSpPr>
          <p:cNvPr id="13" name="TextBox 12"/>
          <p:cNvSpPr txBox="1"/>
          <p:nvPr/>
        </p:nvSpPr>
        <p:spPr>
          <a:xfrm>
            <a:off x="6705600" y="6429829"/>
            <a:ext cx="4953000" cy="338554"/>
          </a:xfrm>
          <a:prstGeom prst="rect">
            <a:avLst/>
          </a:prstGeom>
          <a:noFill/>
        </p:spPr>
        <p:txBody>
          <a:bodyPr wrap="square" rtlCol="0">
            <a:spAutoFit/>
          </a:bodyPr>
          <a:lstStyle/>
          <a:p>
            <a:r>
              <a:rPr lang="en-US" sz="1600" dirty="0" err="1"/>
              <a:t>Altekruse</a:t>
            </a:r>
            <a:r>
              <a:rPr lang="en-US" sz="1600" dirty="0"/>
              <a:t> SF </a:t>
            </a:r>
            <a:r>
              <a:rPr lang="en-US" sz="1600" i="1" dirty="0"/>
              <a:t>et al., </a:t>
            </a:r>
            <a:r>
              <a:rPr lang="en-US" sz="1600" dirty="0"/>
              <a:t>Am J of </a:t>
            </a:r>
            <a:r>
              <a:rPr lang="en-US" sz="1600" dirty="0" err="1"/>
              <a:t>Gastroenterol</a:t>
            </a:r>
            <a:r>
              <a:rPr lang="en-US" sz="1600" dirty="0"/>
              <a:t> 2014</a:t>
            </a:r>
          </a:p>
        </p:txBody>
      </p:sp>
    </p:spTree>
    <p:extLst>
      <p:ext uri="{BB962C8B-B14F-4D97-AF65-F5344CB8AC3E}">
        <p14:creationId xmlns:p14="http://schemas.microsoft.com/office/powerpoint/2010/main" val="3711725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rtlCol="0">
            <a:normAutofit/>
          </a:bodyPr>
          <a:lstStyle/>
          <a:p>
            <a:pPr>
              <a:defRPr/>
            </a:pPr>
            <a:r>
              <a:rPr lang="en-US" dirty="0"/>
              <a:t>HCC: Incidence is Increasing at a Younger Age </a:t>
            </a:r>
          </a:p>
        </p:txBody>
      </p:sp>
      <p:pic>
        <p:nvPicPr>
          <p:cNvPr id="22531" name="Picture 2"/>
          <p:cNvPicPr>
            <a:picLocks noChangeAspect="1" noChangeArrowheads="1"/>
          </p:cNvPicPr>
          <p:nvPr/>
        </p:nvPicPr>
        <p:blipFill>
          <a:blip r:embed="rId2" cstate="print"/>
          <a:srcRect/>
          <a:stretch>
            <a:fillRect/>
          </a:stretch>
        </p:blipFill>
        <p:spPr bwMode="auto">
          <a:xfrm>
            <a:off x="1981200" y="1905001"/>
            <a:ext cx="8305800" cy="4664075"/>
          </a:xfrm>
          <a:prstGeom prst="rect">
            <a:avLst/>
          </a:prstGeom>
          <a:noFill/>
          <a:ln w="9525">
            <a:noFill/>
            <a:miter lim="800000"/>
            <a:headEnd/>
            <a:tailEnd/>
          </a:ln>
        </p:spPr>
      </p:pic>
    </p:spTree>
    <p:extLst>
      <p:ext uri="{BB962C8B-B14F-4D97-AF65-F5344CB8AC3E}">
        <p14:creationId xmlns:p14="http://schemas.microsoft.com/office/powerpoint/2010/main" val="2509277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dirty="0"/>
              <a:t>Risk Factors Identified for HCC</a:t>
            </a:r>
          </a:p>
        </p:txBody>
      </p:sp>
      <p:sp>
        <p:nvSpPr>
          <p:cNvPr id="3" name="Content Placeholder 2"/>
          <p:cNvSpPr>
            <a:spLocks noGrp="1"/>
          </p:cNvSpPr>
          <p:nvPr>
            <p:ph sz="half" idx="1"/>
          </p:nvPr>
        </p:nvSpPr>
        <p:spPr/>
        <p:txBody>
          <a:bodyPr rtlCol="0">
            <a:normAutofit lnSpcReduction="10000"/>
          </a:bodyPr>
          <a:lstStyle/>
          <a:p>
            <a:pPr>
              <a:defRPr/>
            </a:pPr>
            <a:endParaRPr lang="en-US" dirty="0"/>
          </a:p>
          <a:p>
            <a:pPr>
              <a:defRPr/>
            </a:pPr>
            <a:r>
              <a:rPr lang="en-US" b="1" dirty="0">
                <a:solidFill>
                  <a:srgbClr val="C00000"/>
                </a:solidFill>
              </a:rPr>
              <a:t>Male</a:t>
            </a:r>
          </a:p>
          <a:p>
            <a:pPr>
              <a:defRPr/>
            </a:pPr>
            <a:r>
              <a:rPr lang="en-US" dirty="0"/>
              <a:t>AGE</a:t>
            </a:r>
          </a:p>
          <a:p>
            <a:pPr>
              <a:defRPr/>
            </a:pPr>
            <a:r>
              <a:rPr lang="en-US" b="1" dirty="0">
                <a:solidFill>
                  <a:srgbClr val="C00000"/>
                </a:solidFill>
              </a:rPr>
              <a:t>Race</a:t>
            </a:r>
          </a:p>
          <a:p>
            <a:pPr>
              <a:defRPr/>
            </a:pPr>
            <a:r>
              <a:rPr lang="en-US" dirty="0"/>
              <a:t>HBV</a:t>
            </a:r>
          </a:p>
          <a:p>
            <a:pPr>
              <a:defRPr/>
            </a:pPr>
            <a:r>
              <a:rPr lang="en-US" b="1" dirty="0">
                <a:solidFill>
                  <a:srgbClr val="C00000"/>
                </a:solidFill>
              </a:rPr>
              <a:t>HCV</a:t>
            </a:r>
          </a:p>
          <a:p>
            <a:pPr>
              <a:defRPr/>
            </a:pPr>
            <a:r>
              <a:rPr lang="en-US" b="1" dirty="0">
                <a:solidFill>
                  <a:srgbClr val="C00000"/>
                </a:solidFill>
              </a:rPr>
              <a:t>Alcohol</a:t>
            </a:r>
          </a:p>
          <a:p>
            <a:pPr>
              <a:defRPr/>
            </a:pPr>
            <a:r>
              <a:rPr lang="en-US" dirty="0"/>
              <a:t>Toxic Exposures (Aflatoxin)</a:t>
            </a:r>
          </a:p>
        </p:txBody>
      </p:sp>
      <p:sp>
        <p:nvSpPr>
          <p:cNvPr id="4" name="Content Placeholder 3"/>
          <p:cNvSpPr>
            <a:spLocks noGrp="1"/>
          </p:cNvSpPr>
          <p:nvPr>
            <p:ph sz="half" idx="2"/>
          </p:nvPr>
        </p:nvSpPr>
        <p:spPr/>
        <p:txBody>
          <a:bodyPr rtlCol="0">
            <a:normAutofit lnSpcReduction="10000"/>
          </a:bodyPr>
          <a:lstStyle/>
          <a:p>
            <a:pPr>
              <a:defRPr/>
            </a:pPr>
            <a:endParaRPr lang="en-US" dirty="0"/>
          </a:p>
          <a:p>
            <a:pPr>
              <a:defRPr/>
            </a:pPr>
            <a:r>
              <a:rPr lang="en-US" b="1" dirty="0">
                <a:solidFill>
                  <a:srgbClr val="C00000"/>
                </a:solidFill>
              </a:rPr>
              <a:t>NAFDL</a:t>
            </a:r>
          </a:p>
          <a:p>
            <a:pPr>
              <a:defRPr/>
            </a:pPr>
            <a:r>
              <a:rPr lang="en-US" b="1" dirty="0">
                <a:solidFill>
                  <a:srgbClr val="C00000"/>
                </a:solidFill>
              </a:rPr>
              <a:t>Obesity</a:t>
            </a:r>
          </a:p>
          <a:p>
            <a:pPr>
              <a:defRPr/>
            </a:pPr>
            <a:r>
              <a:rPr lang="en-US" b="1" dirty="0">
                <a:solidFill>
                  <a:srgbClr val="C00000"/>
                </a:solidFill>
              </a:rPr>
              <a:t>Diabetes Mellitus</a:t>
            </a:r>
          </a:p>
          <a:p>
            <a:pPr>
              <a:defRPr/>
            </a:pPr>
            <a:r>
              <a:rPr lang="en-US" dirty="0"/>
              <a:t>Oral Contraceptives</a:t>
            </a:r>
          </a:p>
          <a:p>
            <a:pPr>
              <a:defRPr/>
            </a:pPr>
            <a:r>
              <a:rPr lang="en-US" dirty="0"/>
              <a:t>Hemochromatosis</a:t>
            </a:r>
          </a:p>
          <a:p>
            <a:pPr>
              <a:defRPr/>
            </a:pPr>
            <a:r>
              <a:rPr lang="en-US" dirty="0"/>
              <a:t>Diet</a:t>
            </a:r>
          </a:p>
          <a:p>
            <a:pPr>
              <a:defRPr/>
            </a:pPr>
            <a:r>
              <a:rPr lang="en-US" dirty="0"/>
              <a:t>Coffee Drinking</a:t>
            </a:r>
          </a:p>
        </p:txBody>
      </p:sp>
    </p:spTree>
    <p:extLst>
      <p:ext uri="{BB962C8B-B14F-4D97-AF65-F5344CB8AC3E}">
        <p14:creationId xmlns:p14="http://schemas.microsoft.com/office/powerpoint/2010/main" val="1469982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b="1" dirty="0"/>
              <a:t>Nonalcoholic Fatty Liver Disease</a:t>
            </a:r>
          </a:p>
        </p:txBody>
      </p:sp>
      <p:pic>
        <p:nvPicPr>
          <p:cNvPr id="27651" name="Picture 2"/>
          <p:cNvPicPr>
            <a:picLocks noChangeAspect="1" noChangeArrowheads="1"/>
          </p:cNvPicPr>
          <p:nvPr/>
        </p:nvPicPr>
        <p:blipFill>
          <a:blip r:embed="rId2" cstate="print"/>
          <a:srcRect/>
          <a:stretch>
            <a:fillRect/>
          </a:stretch>
        </p:blipFill>
        <p:spPr bwMode="auto">
          <a:xfrm>
            <a:off x="2519218" y="1911927"/>
            <a:ext cx="7848600" cy="4343400"/>
          </a:xfrm>
          <a:prstGeom prst="rect">
            <a:avLst/>
          </a:prstGeom>
          <a:noFill/>
          <a:ln w="9525">
            <a:noFill/>
            <a:miter lim="800000"/>
            <a:headEnd/>
            <a:tailEnd/>
          </a:ln>
        </p:spPr>
      </p:pic>
      <p:sp>
        <p:nvSpPr>
          <p:cNvPr id="2" name="Oval 1"/>
          <p:cNvSpPr/>
          <p:nvPr/>
        </p:nvSpPr>
        <p:spPr>
          <a:xfrm>
            <a:off x="4350327" y="5237018"/>
            <a:ext cx="6363855" cy="52647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6223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838200" y="365125"/>
            <a:ext cx="10515600" cy="1325563"/>
          </a:xfrm>
        </p:spPr>
        <p:txBody>
          <a:bodyPr/>
          <a:lstStyle/>
          <a:p>
            <a:r>
              <a:rPr lang="en-US" b="1" dirty="0"/>
              <a:t>HOUSTON TEXAS</a:t>
            </a:r>
          </a:p>
        </p:txBody>
      </p:sp>
      <p:pic>
        <p:nvPicPr>
          <p:cNvPr id="15" name="Content Placeholder 3"/>
          <p:cNvPicPr>
            <a:picLocks noChangeAspect="1"/>
          </p:cNvPicPr>
          <p:nvPr/>
        </p:nvPicPr>
        <p:blipFill>
          <a:blip r:embed="rId2"/>
          <a:stretch>
            <a:fillRect/>
          </a:stretch>
        </p:blipFill>
        <p:spPr>
          <a:xfrm>
            <a:off x="2262487" y="1912144"/>
            <a:ext cx="7667026" cy="4178300"/>
          </a:xfrm>
          <a:prstGeom prst="rect">
            <a:avLst/>
          </a:prstGeom>
        </p:spPr>
      </p:pic>
      <p:pic>
        <p:nvPicPr>
          <p:cNvPr id="16" name="Picture 15"/>
          <p:cNvPicPr>
            <a:picLocks noChangeAspect="1"/>
          </p:cNvPicPr>
          <p:nvPr/>
        </p:nvPicPr>
        <p:blipFill>
          <a:blip r:embed="rId3"/>
          <a:stretch>
            <a:fillRect/>
          </a:stretch>
        </p:blipFill>
        <p:spPr>
          <a:xfrm>
            <a:off x="5410537" y="642801"/>
            <a:ext cx="4518976" cy="1409700"/>
          </a:xfrm>
          <a:prstGeom prst="rect">
            <a:avLst/>
          </a:prstGeom>
        </p:spPr>
      </p:pic>
    </p:spTree>
    <p:extLst>
      <p:ext uri="{BB962C8B-B14F-4D97-AF65-F5344CB8AC3E}">
        <p14:creationId xmlns:p14="http://schemas.microsoft.com/office/powerpoint/2010/main" val="1806063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2947" y="261055"/>
            <a:ext cx="10576575" cy="440267"/>
          </a:xfrm>
        </p:spPr>
        <p:txBody>
          <a:bodyPr>
            <a:normAutofit fontScale="90000"/>
          </a:bodyPr>
          <a:lstStyle/>
          <a:p>
            <a:r>
              <a:rPr lang="en-US" sz="2700" b="1" dirty="0"/>
              <a:t>Epidemiology of HCC in Texas</a:t>
            </a:r>
            <a:br>
              <a:rPr lang="en-US" b="1" dirty="0"/>
            </a:br>
            <a:r>
              <a:rPr lang="en-US" sz="2000" dirty="0"/>
              <a:t>Arch. Int. Med. 2007 </a:t>
            </a:r>
          </a:p>
        </p:txBody>
      </p:sp>
      <p:sp>
        <p:nvSpPr>
          <p:cNvPr id="3" name="Content Placeholder 2"/>
          <p:cNvSpPr>
            <a:spLocks noGrp="1"/>
          </p:cNvSpPr>
          <p:nvPr>
            <p:ph idx="1"/>
          </p:nvPr>
        </p:nvSpPr>
        <p:spPr/>
        <p:txBody>
          <a:bodyPr/>
          <a:lstStyle/>
          <a:p>
            <a:endParaRPr lang="en-US" dirty="0"/>
          </a:p>
          <a:p>
            <a:pPr>
              <a:buFont typeface="Wingdings" panose="05000000000000000000" pitchFamily="2" charset="2"/>
              <a:buChar char="ü"/>
            </a:pPr>
            <a:r>
              <a:rPr lang="en-US" dirty="0"/>
              <a:t>Between 1992-1995 and 2000-2002  the incidence of HCC increased by </a:t>
            </a:r>
            <a:r>
              <a:rPr lang="en-US" b="1" dirty="0">
                <a:solidFill>
                  <a:srgbClr val="C00000"/>
                </a:solidFill>
              </a:rPr>
              <a:t>31% in men and 63% in women</a:t>
            </a:r>
          </a:p>
          <a:p>
            <a:pPr>
              <a:buFont typeface="Wingdings" panose="05000000000000000000" pitchFamily="2" charset="2"/>
              <a:buChar char="ü"/>
            </a:pPr>
            <a:endParaRPr lang="en-US" dirty="0"/>
          </a:p>
          <a:p>
            <a:pPr>
              <a:buFont typeface="Wingdings" panose="05000000000000000000" pitchFamily="2" charset="2"/>
              <a:buChar char="ü"/>
            </a:pPr>
            <a:r>
              <a:rPr lang="en-US" dirty="0"/>
              <a:t>HCC rates were </a:t>
            </a:r>
            <a:r>
              <a:rPr lang="en-US" b="1" dirty="0">
                <a:solidFill>
                  <a:srgbClr val="C00000"/>
                </a:solidFill>
              </a:rPr>
              <a:t>65% higher in Native Hispanic men than Immigrant Hispanic men</a:t>
            </a:r>
          </a:p>
        </p:txBody>
      </p:sp>
    </p:spTree>
    <p:extLst>
      <p:ext uri="{BB962C8B-B14F-4D97-AF65-F5344CB8AC3E}">
        <p14:creationId xmlns:p14="http://schemas.microsoft.com/office/powerpoint/2010/main" val="38152190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C2x6ZoLqwy4TgJREchNLZnNBZluZ1-3WMa114130AMBigMap"/>
          <p:cNvPicPr>
            <a:picLocks noChangeAspect="1" noChangeArrowheads="1"/>
          </p:cNvPicPr>
          <p:nvPr/>
        </p:nvPicPr>
        <p:blipFill>
          <a:blip r:embed="rId3" cstate="print">
            <a:clrChange>
              <a:clrFrom>
                <a:srgbClr val="FFFFFF"/>
              </a:clrFrom>
              <a:clrTo>
                <a:srgbClr val="FFFFFF">
                  <a:alpha val="0"/>
                </a:srgbClr>
              </a:clrTo>
            </a:clrChange>
          </a:blip>
          <a:srcRect l="4999" t="8783" r="6982" b="16049"/>
          <a:stretch>
            <a:fillRect/>
          </a:stretch>
        </p:blipFill>
        <p:spPr bwMode="auto">
          <a:xfrm>
            <a:off x="4038600" y="2057402"/>
            <a:ext cx="6255456" cy="4335463"/>
          </a:xfrm>
          <a:prstGeom prst="rect">
            <a:avLst/>
          </a:prstGeom>
          <a:noFill/>
          <a:ln w="9525">
            <a:noFill/>
            <a:miter lim="800000"/>
            <a:headEnd/>
            <a:tailEnd/>
          </a:ln>
        </p:spPr>
      </p:pic>
      <p:sp>
        <p:nvSpPr>
          <p:cNvPr id="1898504" name="Text Box 8"/>
          <p:cNvSpPr txBox="1">
            <a:spLocks noChangeArrowheads="1"/>
          </p:cNvSpPr>
          <p:nvPr/>
        </p:nvSpPr>
        <p:spPr bwMode="auto">
          <a:xfrm>
            <a:off x="6553200" y="1981200"/>
            <a:ext cx="3810000" cy="338554"/>
          </a:xfrm>
          <a:prstGeom prst="rect">
            <a:avLst/>
          </a:prstGeom>
          <a:noFill/>
          <a:ln w="50800" cap="rnd">
            <a:noFill/>
            <a:miter lim="800000"/>
            <a:headEnd type="none" w="sm" len="sm"/>
            <a:tailEnd type="none" w="sm" len="sm"/>
          </a:ln>
          <a:effectLst>
            <a:outerShdw blurRad="63500" dist="38099" dir="2700000" algn="ctr" rotWithShape="0">
              <a:schemeClr val="bg2">
                <a:alpha val="74998"/>
              </a:schemeClr>
            </a:outerShdw>
          </a:effectLst>
        </p:spPr>
        <p:txBody>
          <a:bodyPr wrap="square">
            <a:spAutoFit/>
          </a:bodyPr>
          <a:lstStyle/>
          <a:p>
            <a:pPr>
              <a:defRPr/>
            </a:pPr>
            <a:r>
              <a:rPr lang="en-US" sz="1600" b="1" dirty="0">
                <a:solidFill>
                  <a:srgbClr val="C00000"/>
                </a:solidFill>
                <a:latin typeface="Arial" charset="0"/>
              </a:rPr>
              <a:t>Mortality Rate / 100,000 Age-Adjusted</a:t>
            </a:r>
          </a:p>
        </p:txBody>
      </p:sp>
      <p:grpSp>
        <p:nvGrpSpPr>
          <p:cNvPr id="2" name="Group 10"/>
          <p:cNvGrpSpPr>
            <a:grpSpLocks/>
          </p:cNvGrpSpPr>
          <p:nvPr/>
        </p:nvGrpSpPr>
        <p:grpSpPr bwMode="auto">
          <a:xfrm>
            <a:off x="1752600" y="2362239"/>
            <a:ext cx="2667000" cy="3056750"/>
            <a:chOff x="440" y="1453"/>
            <a:chExt cx="1477" cy="2087"/>
          </a:xfrm>
        </p:grpSpPr>
        <p:pic>
          <p:nvPicPr>
            <p:cNvPr id="23561" name="Picture 6" descr="C2x6ZoLqwy4TgJREchNLZnNBZluZ1-3WMa114129AM_5385439lgnd"/>
            <p:cNvPicPr>
              <a:picLocks noChangeAspect="1" noChangeArrowheads="1"/>
            </p:cNvPicPr>
            <p:nvPr/>
          </p:nvPicPr>
          <p:blipFill>
            <a:blip r:embed="rId4" cstate="print">
              <a:clrChange>
                <a:clrFrom>
                  <a:srgbClr val="FFFFFF"/>
                </a:clrFrom>
                <a:clrTo>
                  <a:srgbClr val="FFFFFF">
                    <a:alpha val="0"/>
                  </a:srgbClr>
                </a:clrTo>
              </a:clrChange>
            </a:blip>
            <a:srcRect l="17136" t="15929" r="70280"/>
            <a:stretch>
              <a:fillRect/>
            </a:stretch>
          </p:blipFill>
          <p:spPr bwMode="auto">
            <a:xfrm>
              <a:off x="440" y="1505"/>
              <a:ext cx="239" cy="2029"/>
            </a:xfrm>
            <a:prstGeom prst="rect">
              <a:avLst/>
            </a:prstGeom>
            <a:noFill/>
            <a:ln w="9525">
              <a:noFill/>
              <a:miter lim="800000"/>
              <a:headEnd/>
              <a:tailEnd/>
            </a:ln>
          </p:spPr>
        </p:pic>
        <p:sp>
          <p:nvSpPr>
            <p:cNvPr id="1898505" name="Text Box 9"/>
            <p:cNvSpPr txBox="1">
              <a:spLocks noChangeArrowheads="1"/>
            </p:cNvSpPr>
            <p:nvPr/>
          </p:nvSpPr>
          <p:spPr bwMode="auto">
            <a:xfrm>
              <a:off x="726" y="1453"/>
              <a:ext cx="1191" cy="2087"/>
            </a:xfrm>
            <a:prstGeom prst="rect">
              <a:avLst/>
            </a:prstGeom>
            <a:noFill/>
            <a:ln w="50800" cap="rnd">
              <a:noFill/>
              <a:miter lim="800000"/>
              <a:headEnd type="none" w="sm" len="sm"/>
              <a:tailEnd type="none" w="sm" len="sm"/>
            </a:ln>
            <a:effectLst>
              <a:outerShdw blurRad="63500" dist="38099" dir="2700000" algn="ctr" rotWithShape="0">
                <a:schemeClr val="bg2">
                  <a:alpha val="74998"/>
                </a:schemeClr>
              </a:outerShdw>
            </a:effectLst>
          </p:spPr>
          <p:txBody>
            <a:bodyPr wrap="square">
              <a:spAutoFit/>
            </a:bodyPr>
            <a:lstStyle/>
            <a:p>
              <a:pPr>
                <a:spcBef>
                  <a:spcPts val="200"/>
                </a:spcBef>
                <a:tabLst>
                  <a:tab pos="1546225" algn="l"/>
                </a:tabLst>
                <a:defRPr/>
              </a:pPr>
              <a:r>
                <a:rPr lang="en-US" sz="1600" dirty="0">
                  <a:latin typeface="Arial" charset="0"/>
                </a:rPr>
                <a:t>5.24 to 6.12	(6)</a:t>
              </a:r>
            </a:p>
            <a:p>
              <a:pPr>
                <a:spcBef>
                  <a:spcPts val="200"/>
                </a:spcBef>
                <a:tabLst>
                  <a:tab pos="1546225" algn="l"/>
                </a:tabLst>
                <a:defRPr/>
              </a:pPr>
              <a:r>
                <a:rPr lang="en-US" sz="1600" dirty="0">
                  <a:latin typeface="Arial" charset="0"/>
                </a:rPr>
                <a:t>4.49 to 5.24	(5)</a:t>
              </a:r>
            </a:p>
            <a:p>
              <a:pPr>
                <a:spcBef>
                  <a:spcPts val="200"/>
                </a:spcBef>
                <a:tabLst>
                  <a:tab pos="1546225" algn="l"/>
                </a:tabLst>
                <a:defRPr/>
              </a:pPr>
              <a:r>
                <a:rPr lang="en-US" sz="1600" dirty="0">
                  <a:latin typeface="Arial" charset="0"/>
                </a:rPr>
                <a:t>4.28 to 4.49	(5)</a:t>
              </a:r>
            </a:p>
            <a:p>
              <a:pPr>
                <a:spcBef>
                  <a:spcPts val="200"/>
                </a:spcBef>
                <a:tabLst>
                  <a:tab pos="1546225" algn="l"/>
                </a:tabLst>
                <a:defRPr/>
              </a:pPr>
              <a:r>
                <a:rPr lang="en-US" sz="1600" dirty="0">
                  <a:latin typeface="Arial" charset="0"/>
                </a:rPr>
                <a:t>4.09 to 4.28	(5)</a:t>
              </a:r>
            </a:p>
            <a:p>
              <a:pPr>
                <a:spcBef>
                  <a:spcPts val="200"/>
                </a:spcBef>
                <a:tabLst>
                  <a:tab pos="1546225" algn="l"/>
                </a:tabLst>
                <a:defRPr/>
              </a:pPr>
              <a:r>
                <a:rPr lang="en-US" sz="1600" dirty="0">
                  <a:latin typeface="Arial" charset="0"/>
                </a:rPr>
                <a:t>3.94 to 4.09	(5)</a:t>
              </a:r>
            </a:p>
            <a:p>
              <a:pPr>
                <a:spcBef>
                  <a:spcPts val="200"/>
                </a:spcBef>
                <a:tabLst>
                  <a:tab pos="1546225" algn="l"/>
                </a:tabLst>
                <a:defRPr/>
              </a:pPr>
              <a:r>
                <a:rPr lang="en-US" sz="1600" dirty="0">
                  <a:latin typeface="Arial" charset="0"/>
                </a:rPr>
                <a:t>3.75 to 3.94	(6)</a:t>
              </a:r>
            </a:p>
            <a:p>
              <a:pPr>
                <a:spcBef>
                  <a:spcPts val="200"/>
                </a:spcBef>
                <a:tabLst>
                  <a:tab pos="1546225" algn="l"/>
                </a:tabLst>
                <a:defRPr/>
              </a:pPr>
              <a:r>
                <a:rPr lang="en-US" sz="1600" dirty="0">
                  <a:latin typeface="Arial" charset="0"/>
                </a:rPr>
                <a:t>3.50 to 3.75	(5)</a:t>
              </a:r>
            </a:p>
            <a:p>
              <a:pPr>
                <a:spcBef>
                  <a:spcPts val="200"/>
                </a:spcBef>
                <a:tabLst>
                  <a:tab pos="1546225" algn="l"/>
                </a:tabLst>
                <a:defRPr/>
              </a:pPr>
              <a:r>
                <a:rPr lang="en-US" sz="1600" dirty="0">
                  <a:latin typeface="Arial" charset="0"/>
                </a:rPr>
                <a:t>3.19 to 3.50	(5)</a:t>
              </a:r>
            </a:p>
            <a:p>
              <a:pPr>
                <a:spcBef>
                  <a:spcPts val="200"/>
                </a:spcBef>
                <a:tabLst>
                  <a:tab pos="1546225" algn="l"/>
                </a:tabLst>
                <a:defRPr/>
              </a:pPr>
              <a:r>
                <a:rPr lang="en-US" sz="1600" dirty="0">
                  <a:latin typeface="Arial" charset="0"/>
                </a:rPr>
                <a:t>2.74 to 3.19	(5)</a:t>
              </a:r>
            </a:p>
            <a:p>
              <a:pPr>
                <a:spcBef>
                  <a:spcPts val="200"/>
                </a:spcBef>
                <a:tabLst>
                  <a:tab pos="1546225" algn="l"/>
                </a:tabLst>
                <a:defRPr/>
              </a:pPr>
              <a:r>
                <a:rPr lang="en-US" sz="1600" dirty="0">
                  <a:latin typeface="Arial" charset="0"/>
                </a:rPr>
                <a:t>2.21 to 2.74	(4)</a:t>
              </a:r>
            </a:p>
            <a:p>
              <a:pPr>
                <a:spcBef>
                  <a:spcPts val="200"/>
                </a:spcBef>
                <a:tabLst>
                  <a:tab pos="1546225" algn="l"/>
                </a:tabLst>
                <a:defRPr/>
              </a:pPr>
              <a:r>
                <a:rPr lang="en-US" sz="1600" dirty="0">
                  <a:latin typeface="Arial" charset="0"/>
                </a:rPr>
                <a:t>Sparse Data	(0)</a:t>
              </a:r>
            </a:p>
          </p:txBody>
        </p:sp>
      </p:grpSp>
      <p:sp>
        <p:nvSpPr>
          <p:cNvPr id="12" name="Rectangle 2"/>
          <p:cNvSpPr txBox="1">
            <a:spLocks noChangeArrowheads="1"/>
          </p:cNvSpPr>
          <p:nvPr/>
        </p:nvSpPr>
        <p:spPr>
          <a:xfrm>
            <a:off x="1676400" y="1219200"/>
            <a:ext cx="8839200" cy="649288"/>
          </a:xfrm>
          <a:prstGeom prst="rect">
            <a:avLst/>
          </a:prstGeom>
        </p:spPr>
        <p:txBody>
          <a:bodyPr vert="horz" lIns="91440" tIns="45720" rIns="91440" bIns="45720" rtlCol="0" anchor="ctr">
            <a:noAutofit/>
          </a:bodyPr>
          <a:lstStyle/>
          <a:p>
            <a:pPr algn="ctr">
              <a:lnSpc>
                <a:spcPct val="85000"/>
              </a:lnSpc>
              <a:spcBef>
                <a:spcPct val="0"/>
              </a:spcBef>
              <a:defRPr/>
            </a:pPr>
            <a:r>
              <a:rPr lang="en-US" sz="2400" b="1" dirty="0">
                <a:latin typeface="Arial" charset="0"/>
              </a:rPr>
              <a:t>Regional Variations in HCC-related Mortality</a:t>
            </a:r>
          </a:p>
        </p:txBody>
      </p:sp>
    </p:spTree>
    <p:extLst>
      <p:ext uri="{BB962C8B-B14F-4D97-AF65-F5344CB8AC3E}">
        <p14:creationId xmlns:p14="http://schemas.microsoft.com/office/powerpoint/2010/main" val="9789277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430" y="1441463"/>
            <a:ext cx="8468307" cy="5171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83996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687" y="1300126"/>
            <a:ext cx="8593104" cy="534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371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2" y="1690688"/>
            <a:ext cx="5610701" cy="469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79" y="291642"/>
            <a:ext cx="818292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86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968" y="433136"/>
            <a:ext cx="9142082" cy="609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7704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411" y="428545"/>
            <a:ext cx="9285289" cy="587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729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1"/>
            <a:ext cx="8077200" cy="1154097"/>
          </a:xfrm>
        </p:spPr>
        <p:txBody>
          <a:bodyPr>
            <a:normAutofit/>
          </a:bodyPr>
          <a:lstStyle/>
          <a:p>
            <a:r>
              <a:rPr lang="en-US" b="1" dirty="0">
                <a:solidFill>
                  <a:srgbClr val="C00000"/>
                </a:solidFill>
              </a:rPr>
              <a:t>HCC Incidence Rates in the MEC</a:t>
            </a:r>
            <a:br>
              <a:rPr lang="en-US" b="1" dirty="0">
                <a:solidFill>
                  <a:srgbClr val="C00000"/>
                </a:solidFill>
              </a:rPr>
            </a:br>
            <a:r>
              <a:rPr lang="en-US" sz="2200" dirty="0"/>
              <a:t>(470 incident HCC cases, 16 years of follow up)</a:t>
            </a:r>
          </a:p>
        </p:txBody>
      </p:sp>
      <p:graphicFrame>
        <p:nvGraphicFramePr>
          <p:cNvPr id="4" name="Content Placeholder 3"/>
          <p:cNvGraphicFramePr>
            <a:graphicFrameLocks noGrp="1"/>
          </p:cNvGraphicFramePr>
          <p:nvPr>
            <p:ph idx="1"/>
            <p:extLst/>
          </p:nvPr>
        </p:nvGraphicFramePr>
        <p:xfrm>
          <a:off x="2625436" y="1459924"/>
          <a:ext cx="7620000" cy="45390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493818" y="5829741"/>
            <a:ext cx="6934200" cy="338554"/>
          </a:xfrm>
          <a:prstGeom prst="rect">
            <a:avLst/>
          </a:prstGeom>
          <a:noFill/>
        </p:spPr>
        <p:txBody>
          <a:bodyPr wrap="square" rtlCol="0">
            <a:spAutoFit/>
          </a:bodyPr>
          <a:lstStyle/>
          <a:p>
            <a:r>
              <a:rPr lang="en-US" sz="1600" dirty="0"/>
              <a:t>Age-adjusted incidence rates per 100,000 (standardized to US 2000 population)</a:t>
            </a:r>
          </a:p>
        </p:txBody>
      </p:sp>
      <p:sp>
        <p:nvSpPr>
          <p:cNvPr id="3" name="TextBox 2"/>
          <p:cNvSpPr txBox="1"/>
          <p:nvPr/>
        </p:nvSpPr>
        <p:spPr>
          <a:xfrm>
            <a:off x="1510145" y="3130286"/>
            <a:ext cx="1219200" cy="523220"/>
          </a:xfrm>
          <a:prstGeom prst="rect">
            <a:avLst/>
          </a:prstGeom>
          <a:noFill/>
        </p:spPr>
        <p:txBody>
          <a:bodyPr wrap="square" rtlCol="0">
            <a:spAutoFit/>
          </a:bodyPr>
          <a:lstStyle/>
          <a:p>
            <a:pPr algn="ctr"/>
            <a:r>
              <a:rPr lang="en-US" sz="1400" dirty="0"/>
              <a:t>AAIR </a:t>
            </a:r>
          </a:p>
          <a:p>
            <a:pPr algn="ctr"/>
            <a:r>
              <a:rPr lang="en-US" sz="1400" dirty="0"/>
              <a:t>per 100,000</a:t>
            </a:r>
          </a:p>
        </p:txBody>
      </p:sp>
      <p:sp>
        <p:nvSpPr>
          <p:cNvPr id="6" name="TextBox 5"/>
          <p:cNvSpPr txBox="1"/>
          <p:nvPr/>
        </p:nvSpPr>
        <p:spPr>
          <a:xfrm>
            <a:off x="8382000" y="6506849"/>
            <a:ext cx="3200400" cy="338554"/>
          </a:xfrm>
          <a:prstGeom prst="rect">
            <a:avLst/>
          </a:prstGeom>
          <a:noFill/>
        </p:spPr>
        <p:txBody>
          <a:bodyPr wrap="square" rtlCol="0">
            <a:spAutoFit/>
          </a:bodyPr>
          <a:lstStyle/>
          <a:p>
            <a:r>
              <a:rPr lang="en-US" sz="1600" dirty="0" err="1">
                <a:solidFill>
                  <a:srgbClr val="C00000"/>
                </a:solidFill>
              </a:rPr>
              <a:t>Setiawan</a:t>
            </a:r>
            <a:r>
              <a:rPr lang="en-US" sz="1600" dirty="0">
                <a:solidFill>
                  <a:srgbClr val="C00000"/>
                </a:solidFill>
              </a:rPr>
              <a:t> et al., JNCI 2014</a:t>
            </a:r>
          </a:p>
        </p:txBody>
      </p:sp>
      <p:sp>
        <p:nvSpPr>
          <p:cNvPr id="7" name="TextBox 6"/>
          <p:cNvSpPr txBox="1"/>
          <p:nvPr/>
        </p:nvSpPr>
        <p:spPr>
          <a:xfrm>
            <a:off x="824345" y="139344"/>
            <a:ext cx="1905000" cy="381000"/>
          </a:xfrm>
          <a:prstGeom prst="rect">
            <a:avLst/>
          </a:prstGeom>
          <a:noFill/>
        </p:spPr>
        <p:txBody>
          <a:bodyPr wrap="square" rtlCol="0">
            <a:spAutoFit/>
          </a:bodyPr>
          <a:lstStyle/>
          <a:p>
            <a:r>
              <a:rPr lang="en-US" b="1" dirty="0">
                <a:solidFill>
                  <a:srgbClr val="7030A0"/>
                </a:solidFill>
              </a:rPr>
              <a:t>California</a:t>
            </a:r>
          </a:p>
        </p:txBody>
      </p:sp>
    </p:spTree>
    <p:extLst>
      <p:ext uri="{BB962C8B-B14F-4D97-AF65-F5344CB8AC3E}">
        <p14:creationId xmlns:p14="http://schemas.microsoft.com/office/powerpoint/2010/main" val="24745716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57" y="190018"/>
            <a:ext cx="11205633" cy="440267"/>
          </a:xfrm>
        </p:spPr>
        <p:txBody>
          <a:bodyPr/>
          <a:lstStyle/>
          <a:p>
            <a:r>
              <a:rPr lang="en-US" b="1" u="sng" dirty="0">
                <a:solidFill>
                  <a:srgbClr val="C00000"/>
                </a:solidFill>
              </a:rPr>
              <a:t>PRIMARY LIVER CANCER: </a:t>
            </a:r>
            <a:r>
              <a:rPr lang="en-US" sz="6000" b="1" u="sng" dirty="0">
                <a:solidFill>
                  <a:srgbClr val="C00000"/>
                </a:solidFill>
              </a:rPr>
              <a:t>TEXAS</a:t>
            </a:r>
          </a:p>
        </p:txBody>
      </p:sp>
      <p:sp>
        <p:nvSpPr>
          <p:cNvPr id="3" name="Content Placeholder 2"/>
          <p:cNvSpPr>
            <a:spLocks noGrp="1"/>
          </p:cNvSpPr>
          <p:nvPr>
            <p:ph idx="1"/>
          </p:nvPr>
        </p:nvSpPr>
        <p:spPr/>
        <p:txBody>
          <a:bodyPr>
            <a:normAutofit fontScale="92500" lnSpcReduction="20000"/>
          </a:bodyPr>
          <a:lstStyle/>
          <a:p>
            <a:pPr marL="0" indent="0">
              <a:buNone/>
            </a:pPr>
            <a:endParaRPr lang="en-US" sz="3600" dirty="0"/>
          </a:p>
          <a:p>
            <a:pPr marL="0" indent="0">
              <a:buNone/>
            </a:pPr>
            <a:r>
              <a:rPr lang="en-US" sz="3600" dirty="0"/>
              <a:t>                        </a:t>
            </a:r>
            <a:r>
              <a:rPr lang="en-US" sz="3600" b="1" u="sng" dirty="0">
                <a:solidFill>
                  <a:srgbClr val="C00000"/>
                </a:solidFill>
              </a:rPr>
              <a:t>Hepatocellular Carcinoma</a:t>
            </a:r>
          </a:p>
          <a:p>
            <a:endParaRPr lang="en-US" dirty="0"/>
          </a:p>
          <a:p>
            <a:pPr marL="0" indent="0">
              <a:buNone/>
            </a:pPr>
            <a:r>
              <a:rPr lang="en-US" dirty="0"/>
              <a:t>                   </a:t>
            </a:r>
            <a:r>
              <a:rPr lang="en-US" u="sng" dirty="0"/>
              <a:t>Etiology</a:t>
            </a:r>
            <a:r>
              <a:rPr lang="en-US" dirty="0"/>
              <a:t>:               </a:t>
            </a:r>
            <a:r>
              <a:rPr lang="en-US" sz="3200" b="1" dirty="0">
                <a:solidFill>
                  <a:srgbClr val="C00000"/>
                </a:solidFill>
              </a:rPr>
              <a:t>CIRRHOSIS</a:t>
            </a:r>
          </a:p>
          <a:p>
            <a:pPr marL="0" indent="0">
              <a:buNone/>
            </a:pPr>
            <a:r>
              <a:rPr lang="en-US" dirty="0"/>
              <a:t>                                                   </a:t>
            </a:r>
            <a:r>
              <a:rPr lang="en-US" b="1" dirty="0">
                <a:solidFill>
                  <a:srgbClr val="C00000"/>
                </a:solidFill>
              </a:rPr>
              <a:t>BIG 3:</a:t>
            </a:r>
          </a:p>
          <a:p>
            <a:pPr marL="0" indent="0">
              <a:buNone/>
            </a:pPr>
            <a:r>
              <a:rPr lang="en-US" dirty="0"/>
              <a:t>                                                                </a:t>
            </a:r>
            <a:r>
              <a:rPr lang="en-US" b="1" dirty="0"/>
              <a:t>Hepatitis C</a:t>
            </a:r>
          </a:p>
          <a:p>
            <a:pPr marL="0" indent="0">
              <a:buNone/>
            </a:pPr>
            <a:r>
              <a:rPr lang="en-US" b="1" dirty="0"/>
              <a:t>                                                                Fatty Liver Disease</a:t>
            </a:r>
          </a:p>
          <a:p>
            <a:pPr marL="0" indent="0">
              <a:buNone/>
            </a:pPr>
            <a:r>
              <a:rPr lang="en-US" b="1" dirty="0"/>
              <a:t>                                                                Alcohol</a:t>
            </a:r>
          </a:p>
        </p:txBody>
      </p:sp>
      <p:sp>
        <p:nvSpPr>
          <p:cNvPr id="4" name="5-Point Star 3"/>
          <p:cNvSpPr/>
          <p:nvPr/>
        </p:nvSpPr>
        <p:spPr>
          <a:xfrm>
            <a:off x="4590472" y="3491346"/>
            <a:ext cx="350982" cy="29556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9980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a:t>
            </a:r>
          </a:p>
        </p:txBody>
      </p:sp>
      <p:sp>
        <p:nvSpPr>
          <p:cNvPr id="3" name="Content Placeholder 2"/>
          <p:cNvSpPr>
            <a:spLocks noGrp="1"/>
          </p:cNvSpPr>
          <p:nvPr>
            <p:ph idx="1"/>
          </p:nvPr>
        </p:nvSpPr>
        <p:spPr/>
        <p:txBody>
          <a:bodyPr>
            <a:normAutofit/>
          </a:bodyPr>
          <a:lstStyle/>
          <a:p>
            <a:pPr marL="0" indent="0">
              <a:buNone/>
            </a:pPr>
            <a:endParaRPr lang="en-US" b="1" dirty="0">
              <a:solidFill>
                <a:srgbClr val="C00000"/>
              </a:solidFill>
            </a:endParaRPr>
          </a:p>
          <a:p>
            <a:pPr marL="0" indent="0">
              <a:buNone/>
            </a:pPr>
            <a:r>
              <a:rPr lang="en-US" b="1" dirty="0">
                <a:solidFill>
                  <a:srgbClr val="C00000"/>
                </a:solidFill>
              </a:rPr>
              <a:t>24%</a:t>
            </a:r>
            <a:r>
              <a:rPr lang="en-US" dirty="0"/>
              <a:t> of </a:t>
            </a:r>
            <a:r>
              <a:rPr lang="en-US" b="1" dirty="0">
                <a:solidFill>
                  <a:srgbClr val="C00000"/>
                </a:solidFill>
              </a:rPr>
              <a:t>Chronic Liver Disease </a:t>
            </a:r>
            <a:r>
              <a:rPr lang="en-US" dirty="0"/>
              <a:t>in the </a:t>
            </a:r>
            <a:r>
              <a:rPr lang="en-US" b="1" dirty="0">
                <a:solidFill>
                  <a:srgbClr val="C00000"/>
                </a:solidFill>
              </a:rPr>
              <a:t>US</a:t>
            </a:r>
            <a:r>
              <a:rPr lang="en-US" dirty="0"/>
              <a:t> is caused by Alcohol</a:t>
            </a:r>
          </a:p>
          <a:p>
            <a:endParaRPr lang="en-US" dirty="0"/>
          </a:p>
          <a:p>
            <a:pPr>
              <a:buFont typeface="Wingdings" panose="05000000000000000000" pitchFamily="2" charset="2"/>
              <a:buChar char="ü"/>
            </a:pPr>
            <a:r>
              <a:rPr lang="en-US" b="1" dirty="0"/>
              <a:t>Hispanics consume less than NHW</a:t>
            </a:r>
          </a:p>
          <a:p>
            <a:pPr>
              <a:buFont typeface="Wingdings" panose="05000000000000000000" pitchFamily="2" charset="2"/>
              <a:buChar char="ü"/>
            </a:pPr>
            <a:endParaRPr lang="en-US" b="1" dirty="0"/>
          </a:p>
          <a:p>
            <a:pPr>
              <a:buFont typeface="Wingdings" panose="05000000000000000000" pitchFamily="2" charset="2"/>
              <a:buChar char="ü"/>
            </a:pPr>
            <a:r>
              <a:rPr lang="en-US" b="1" dirty="0"/>
              <a:t>Mexican Americans and Puerto Ricans consume the most in the Hispanic populations</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4135718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838200" y="365125"/>
            <a:ext cx="10515600" cy="1325563"/>
          </a:xfrm>
        </p:spPr>
        <p:txBody>
          <a:bodyPr/>
          <a:lstStyle/>
          <a:p>
            <a:r>
              <a:rPr lang="en-US" b="1" dirty="0"/>
              <a:t>HOUSTON TEXAS</a:t>
            </a:r>
          </a:p>
        </p:txBody>
      </p:sp>
      <p:pic>
        <p:nvPicPr>
          <p:cNvPr id="4" name="Content Placeholder 3"/>
          <p:cNvPicPr>
            <a:picLocks noChangeAspect="1"/>
          </p:cNvPicPr>
          <p:nvPr/>
        </p:nvPicPr>
        <p:blipFill>
          <a:blip r:embed="rId2"/>
          <a:stretch>
            <a:fillRect/>
          </a:stretch>
        </p:blipFill>
        <p:spPr>
          <a:xfrm>
            <a:off x="2602778" y="2320925"/>
            <a:ext cx="7108363" cy="4351338"/>
          </a:xfrm>
          <a:prstGeom prst="rect">
            <a:avLst/>
          </a:prstGeom>
        </p:spPr>
      </p:pic>
      <p:pic>
        <p:nvPicPr>
          <p:cNvPr id="5" name="Picture 4"/>
          <p:cNvPicPr>
            <a:picLocks noChangeAspect="1"/>
          </p:cNvPicPr>
          <p:nvPr/>
        </p:nvPicPr>
        <p:blipFill>
          <a:blip r:embed="rId3"/>
          <a:stretch>
            <a:fillRect/>
          </a:stretch>
        </p:blipFill>
        <p:spPr>
          <a:xfrm>
            <a:off x="5555478" y="186912"/>
            <a:ext cx="4366651" cy="1681988"/>
          </a:xfrm>
          <a:prstGeom prst="rect">
            <a:avLst/>
          </a:prstGeom>
        </p:spPr>
      </p:pic>
    </p:spTree>
    <p:extLst>
      <p:ext uri="{BB962C8B-B14F-4D97-AF65-F5344CB8AC3E}">
        <p14:creationId xmlns:p14="http://schemas.microsoft.com/office/powerpoint/2010/main" val="3239847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a:t>
            </a:r>
          </a:p>
        </p:txBody>
      </p:sp>
      <p:sp>
        <p:nvSpPr>
          <p:cNvPr id="3" name="Content Placeholder 2"/>
          <p:cNvSpPr>
            <a:spLocks noGrp="1"/>
          </p:cNvSpPr>
          <p:nvPr>
            <p:ph idx="1"/>
          </p:nvPr>
        </p:nvSpPr>
        <p:spPr/>
        <p:txBody>
          <a:bodyPr>
            <a:normAutofit fontScale="70000" lnSpcReduction="20000"/>
          </a:bodyPr>
          <a:lstStyle/>
          <a:p>
            <a:pPr>
              <a:buFont typeface="Wingdings" charset="2"/>
              <a:buChar char="Ø"/>
            </a:pPr>
            <a:r>
              <a:rPr lang="en-US" sz="3600" b="1" dirty="0">
                <a:solidFill>
                  <a:srgbClr val="C00000"/>
                </a:solidFill>
              </a:rPr>
              <a:t>Important Risk Factor:</a:t>
            </a:r>
          </a:p>
          <a:p>
            <a:pPr marL="0" indent="0">
              <a:buNone/>
            </a:pPr>
            <a:r>
              <a:rPr lang="en-US" sz="3200" b="1" dirty="0"/>
              <a:t>     Acculturation into the American Society: </a:t>
            </a:r>
            <a:r>
              <a:rPr lang="en-US" sz="3200" b="1" dirty="0">
                <a:solidFill>
                  <a:srgbClr val="C00000"/>
                </a:solidFill>
              </a:rPr>
              <a:t>drink more</a:t>
            </a:r>
          </a:p>
          <a:p>
            <a:pPr marL="0" indent="0">
              <a:buNone/>
            </a:pPr>
            <a:endParaRPr lang="en-US" sz="3200" b="1" dirty="0">
              <a:solidFill>
                <a:srgbClr val="C00000"/>
              </a:solidFill>
            </a:endParaRPr>
          </a:p>
          <a:p>
            <a:pPr marL="0" indent="0">
              <a:buNone/>
            </a:pPr>
            <a:r>
              <a:rPr lang="en-US" sz="3800" b="1" dirty="0">
                <a:solidFill>
                  <a:srgbClr val="C00000"/>
                </a:solidFill>
              </a:rPr>
              <a:t>Hispanics born</a:t>
            </a:r>
          </a:p>
          <a:p>
            <a:pPr marL="0" indent="0">
              <a:buNone/>
            </a:pPr>
            <a:r>
              <a:rPr lang="en-US" sz="3200" b="1" dirty="0"/>
              <a:t> </a:t>
            </a:r>
          </a:p>
          <a:p>
            <a:pPr marL="0" indent="0">
              <a:buNone/>
            </a:pPr>
            <a:r>
              <a:rPr lang="en-US" sz="3200" b="1" dirty="0"/>
              <a:t>                </a:t>
            </a:r>
            <a:r>
              <a:rPr lang="en-US" sz="3800" b="1" u="sng" dirty="0">
                <a:solidFill>
                  <a:srgbClr val="C00000"/>
                </a:solidFill>
              </a:rPr>
              <a:t>US</a:t>
            </a:r>
            <a:r>
              <a:rPr lang="en-US" sz="3200" b="1" dirty="0"/>
              <a:t>            vs.    </a:t>
            </a:r>
            <a:r>
              <a:rPr lang="en-US" sz="3800" b="1" u="sng" dirty="0">
                <a:solidFill>
                  <a:srgbClr val="C00000"/>
                </a:solidFill>
              </a:rPr>
              <a:t>Foreign</a:t>
            </a:r>
            <a:endParaRPr lang="en-US" sz="3800" b="1" dirty="0"/>
          </a:p>
          <a:p>
            <a:pPr marL="0" indent="0">
              <a:buNone/>
            </a:pPr>
            <a:r>
              <a:rPr lang="en-US" sz="3200" b="1" dirty="0"/>
              <a:t>        (</a:t>
            </a:r>
            <a:r>
              <a:rPr lang="en-US" sz="3200" b="1" dirty="0">
                <a:solidFill>
                  <a:srgbClr val="C00000"/>
                </a:solidFill>
              </a:rPr>
              <a:t>ETOH abuse</a:t>
            </a:r>
            <a:r>
              <a:rPr lang="en-US" sz="3200" b="1" dirty="0"/>
              <a:t> and </a:t>
            </a:r>
            <a:r>
              <a:rPr lang="en-US" sz="3200" b="1" dirty="0">
                <a:solidFill>
                  <a:srgbClr val="C00000"/>
                </a:solidFill>
              </a:rPr>
              <a:t>dependence</a:t>
            </a:r>
            <a:r>
              <a:rPr lang="en-US" sz="3200" b="1" dirty="0"/>
              <a:t>)</a:t>
            </a:r>
          </a:p>
          <a:p>
            <a:pPr marL="0" indent="0">
              <a:buNone/>
            </a:pPr>
            <a:r>
              <a:rPr lang="en-US" sz="3200" b="1" dirty="0"/>
              <a:t>                 16%        vs.      9.1%</a:t>
            </a:r>
          </a:p>
          <a:p>
            <a:pPr marL="0" indent="0">
              <a:buNone/>
            </a:pPr>
            <a:r>
              <a:rPr lang="en-US" sz="3200" b="1" dirty="0"/>
              <a:t>                 14.5%     vs.      6.2% </a:t>
            </a:r>
          </a:p>
          <a:p>
            <a:pPr marL="0" indent="0">
              <a:buNone/>
            </a:pPr>
            <a:r>
              <a:rPr lang="en-US" sz="1300" b="1" dirty="0"/>
              <a:t>Alcohol </a:t>
            </a:r>
            <a:r>
              <a:rPr lang="en-US" sz="1300" b="1" dirty="0" err="1"/>
              <a:t>Clin</a:t>
            </a:r>
            <a:r>
              <a:rPr lang="en-US" sz="1300" b="1" dirty="0"/>
              <a:t> </a:t>
            </a:r>
            <a:r>
              <a:rPr lang="en-US" sz="1300" b="1" dirty="0" err="1"/>
              <a:t>Exp</a:t>
            </a:r>
            <a:r>
              <a:rPr lang="en-US" sz="1300" b="1" dirty="0"/>
              <a:t> Res 2007Drug </a:t>
            </a:r>
          </a:p>
          <a:p>
            <a:pPr marL="0" indent="0">
              <a:buNone/>
            </a:pPr>
            <a:r>
              <a:rPr lang="en-US" sz="1300" b="1" dirty="0"/>
              <a:t>Alcohol Dep 2009</a:t>
            </a:r>
          </a:p>
        </p:txBody>
      </p:sp>
      <p:sp>
        <p:nvSpPr>
          <p:cNvPr id="4" name="Right Arrow 3"/>
          <p:cNvSpPr/>
          <p:nvPr/>
        </p:nvSpPr>
        <p:spPr>
          <a:xfrm>
            <a:off x="1252024" y="4001294"/>
            <a:ext cx="661181" cy="267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347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a:t>Hispanics have an increased susceptibility to </a:t>
            </a:r>
          </a:p>
          <a:p>
            <a:pPr marL="0" indent="0">
              <a:buNone/>
            </a:pPr>
            <a:r>
              <a:rPr lang="en-US" sz="3600" b="1" dirty="0"/>
              <a:t>                           </a:t>
            </a:r>
            <a:r>
              <a:rPr lang="en-US" sz="3600" b="1" u="sng" dirty="0">
                <a:solidFill>
                  <a:srgbClr val="C00000"/>
                </a:solidFill>
              </a:rPr>
              <a:t>LIVER INJURY !!!!</a:t>
            </a:r>
          </a:p>
          <a:p>
            <a:pPr marL="0" indent="0">
              <a:buNone/>
            </a:pPr>
            <a:endParaRPr lang="en-US" sz="3600" b="1" u="sng" dirty="0">
              <a:solidFill>
                <a:srgbClr val="C00000"/>
              </a:solidFill>
            </a:endParaRPr>
          </a:p>
          <a:p>
            <a:pPr marL="0" indent="0">
              <a:buNone/>
            </a:pPr>
            <a:r>
              <a:rPr lang="en-US" sz="3200" b="1" dirty="0"/>
              <a:t>Pts. With </a:t>
            </a:r>
            <a:r>
              <a:rPr lang="en-US" sz="3200" b="1" u="sng" dirty="0"/>
              <a:t>Alcoholic Hepatitis</a:t>
            </a:r>
            <a:r>
              <a:rPr lang="en-US" sz="3200" b="1" dirty="0"/>
              <a:t>: </a:t>
            </a:r>
          </a:p>
          <a:p>
            <a:pPr marL="0" indent="0">
              <a:buNone/>
            </a:pPr>
            <a:r>
              <a:rPr lang="en-US" sz="3200" b="1" dirty="0"/>
              <a:t>      </a:t>
            </a:r>
            <a:r>
              <a:rPr lang="en-US" sz="3200" b="1" dirty="0">
                <a:solidFill>
                  <a:srgbClr val="C00000"/>
                </a:solidFill>
              </a:rPr>
              <a:t>CIRRHOSIS MORE FREQUENT IN HISPANICS</a:t>
            </a:r>
          </a:p>
          <a:p>
            <a:pPr marL="0" indent="0">
              <a:buNone/>
            </a:pPr>
            <a:r>
              <a:rPr lang="en-US" b="1" dirty="0"/>
              <a:t>                                     Hispanics: 73%</a:t>
            </a:r>
          </a:p>
          <a:p>
            <a:pPr marL="0" indent="0">
              <a:buNone/>
            </a:pPr>
            <a:r>
              <a:rPr lang="en-US" b="1" dirty="0"/>
              <a:t>                                     NHW: 52%</a:t>
            </a:r>
          </a:p>
          <a:p>
            <a:pPr marL="0" indent="0">
              <a:buNone/>
            </a:pPr>
            <a:r>
              <a:rPr lang="en-US" b="1" dirty="0"/>
              <a:t>                                     AA: 44% </a:t>
            </a:r>
          </a:p>
          <a:p>
            <a:pPr marL="0" indent="0">
              <a:buNone/>
            </a:pPr>
            <a:r>
              <a:rPr lang="en-US" sz="1200" b="1" dirty="0"/>
              <a:t>Alcohol Alcohol 1989</a:t>
            </a:r>
          </a:p>
        </p:txBody>
      </p:sp>
    </p:spTree>
    <p:extLst>
      <p:ext uri="{BB962C8B-B14F-4D97-AF65-F5344CB8AC3E}">
        <p14:creationId xmlns:p14="http://schemas.microsoft.com/office/powerpoint/2010/main" val="1340541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Alcohol:</a:t>
            </a:r>
          </a:p>
        </p:txBody>
      </p:sp>
      <p:sp>
        <p:nvSpPr>
          <p:cNvPr id="3" name="Content Placeholder 2"/>
          <p:cNvSpPr>
            <a:spLocks noGrp="1"/>
          </p:cNvSpPr>
          <p:nvPr>
            <p:ph idx="1"/>
          </p:nvPr>
        </p:nvSpPr>
        <p:spPr/>
        <p:txBody>
          <a:bodyPr>
            <a:normAutofit fontScale="92500" lnSpcReduction="20000"/>
          </a:bodyPr>
          <a:lstStyle/>
          <a:p>
            <a:pPr marL="0" indent="0">
              <a:buNone/>
            </a:pPr>
            <a:r>
              <a:rPr lang="en-US" sz="3600" dirty="0"/>
              <a:t>Treatment:</a:t>
            </a:r>
          </a:p>
          <a:p>
            <a:endParaRPr lang="en-US" dirty="0"/>
          </a:p>
          <a:p>
            <a:pPr>
              <a:buFont typeface="Wingdings" panose="05000000000000000000" pitchFamily="2" charset="2"/>
              <a:buChar char="ü"/>
            </a:pPr>
            <a:r>
              <a:rPr lang="en-US" dirty="0"/>
              <a:t>Hispanics are </a:t>
            </a:r>
            <a:r>
              <a:rPr lang="en-US" b="1" dirty="0">
                <a:solidFill>
                  <a:srgbClr val="C00000"/>
                </a:solidFill>
              </a:rPr>
              <a:t>significantly less likely </a:t>
            </a:r>
            <a:r>
              <a:rPr lang="en-US" dirty="0"/>
              <a:t>to receive </a:t>
            </a:r>
            <a:r>
              <a:rPr lang="en-US" b="1" dirty="0">
                <a:solidFill>
                  <a:srgbClr val="C00000"/>
                </a:solidFill>
              </a:rPr>
              <a:t>care in professional settings</a:t>
            </a:r>
            <a:r>
              <a:rPr lang="en-US" dirty="0"/>
              <a:t> specializing in substance abuse than NHW and AA.</a:t>
            </a:r>
          </a:p>
          <a:p>
            <a:pPr marL="0" indent="0">
              <a:buNone/>
            </a:pPr>
            <a:r>
              <a:rPr lang="en-US" dirty="0"/>
              <a:t>                                 </a:t>
            </a:r>
            <a:r>
              <a:rPr lang="en-US" b="1" u="sng" dirty="0">
                <a:solidFill>
                  <a:srgbClr val="C00000"/>
                </a:solidFill>
              </a:rPr>
              <a:t>5.7%</a:t>
            </a:r>
            <a:r>
              <a:rPr lang="en-US" dirty="0"/>
              <a:t> vs.9.6% vs. 9.0%</a:t>
            </a:r>
          </a:p>
          <a:p>
            <a:pPr marL="0" indent="0">
              <a:buNone/>
            </a:pPr>
            <a:endParaRPr lang="en-US" dirty="0"/>
          </a:p>
          <a:p>
            <a:pPr>
              <a:buFont typeface="Wingdings" panose="05000000000000000000" pitchFamily="2" charset="2"/>
              <a:buChar char="Ø"/>
            </a:pPr>
            <a:r>
              <a:rPr lang="en-US" b="1" dirty="0">
                <a:solidFill>
                  <a:srgbClr val="C00000"/>
                </a:solidFill>
              </a:rPr>
              <a:t>No difference </a:t>
            </a:r>
            <a:r>
              <a:rPr lang="en-US" dirty="0"/>
              <a:t>in attendance to </a:t>
            </a:r>
            <a:r>
              <a:rPr lang="en-US" b="1" dirty="0">
                <a:solidFill>
                  <a:srgbClr val="C00000"/>
                </a:solidFill>
              </a:rPr>
              <a:t>Alcoholics Anonymous meetings</a:t>
            </a:r>
          </a:p>
        </p:txBody>
      </p:sp>
    </p:spTree>
    <p:extLst>
      <p:ext uri="{BB962C8B-B14F-4D97-AF65-F5344CB8AC3E}">
        <p14:creationId xmlns:p14="http://schemas.microsoft.com/office/powerpoint/2010/main" val="2029063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extLst>
              <p:ext uri="{D42A27DB-BD31-4B8C-83A1-F6EECF244321}">
                <p14:modId xmlns:p14="http://schemas.microsoft.com/office/powerpoint/2010/main" val="2118927978"/>
              </p:ext>
            </p:extLst>
          </p:nvPr>
        </p:nvGraphicFramePr>
        <p:xfrm>
          <a:off x="2077107" y="1139012"/>
          <a:ext cx="8458200" cy="461827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876097" y="5814411"/>
            <a:ext cx="9144000" cy="36271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rgbClr val="000000"/>
                </a:solidFill>
              </a:rPr>
              <a:t>HCV infection defined as either positive anti-HCV  or HCV RNA</a:t>
            </a:r>
          </a:p>
        </p:txBody>
      </p:sp>
      <p:sp>
        <p:nvSpPr>
          <p:cNvPr id="4" name="Rectangle 3"/>
          <p:cNvSpPr/>
          <p:nvPr/>
        </p:nvSpPr>
        <p:spPr>
          <a:xfrm>
            <a:off x="1272305" y="154127"/>
            <a:ext cx="6096000" cy="984885"/>
          </a:xfrm>
          <a:prstGeom prst="rect">
            <a:avLst/>
          </a:prstGeom>
        </p:spPr>
        <p:txBody>
          <a:bodyPr>
            <a:spAutoFit/>
          </a:bodyPr>
          <a:lstStyle/>
          <a:p>
            <a:r>
              <a:rPr lang="en-US" b="1" dirty="0">
                <a:solidFill>
                  <a:srgbClr val="C00000"/>
                </a:solidFill>
              </a:rPr>
              <a:t>Private Health Care Organizations, United States, 2006-2008</a:t>
            </a:r>
            <a:br>
              <a:rPr lang="en-US" b="1" dirty="0">
                <a:solidFill>
                  <a:srgbClr val="C00000"/>
                </a:solidFill>
              </a:rPr>
            </a:br>
            <a:r>
              <a:rPr lang="en-US" sz="4000" b="1" u="sng" dirty="0">
                <a:solidFill>
                  <a:srgbClr val="C00000"/>
                </a:solidFill>
              </a:rPr>
              <a:t>HCV</a:t>
            </a:r>
            <a:r>
              <a:rPr lang="en-US" sz="2800" b="1" dirty="0"/>
              <a:t> Infection by Race</a:t>
            </a:r>
          </a:p>
        </p:txBody>
      </p:sp>
      <p:sp>
        <p:nvSpPr>
          <p:cNvPr id="5" name="Rectangle 4"/>
          <p:cNvSpPr/>
          <p:nvPr/>
        </p:nvSpPr>
        <p:spPr>
          <a:xfrm>
            <a:off x="395438" y="6335359"/>
            <a:ext cx="1449243" cy="276999"/>
          </a:xfrm>
          <a:prstGeom prst="rect">
            <a:avLst/>
          </a:prstGeom>
        </p:spPr>
        <p:txBody>
          <a:bodyPr wrap="none">
            <a:spAutoFit/>
          </a:bodyPr>
          <a:lstStyle/>
          <a:p>
            <a:r>
              <a:rPr lang="en-US" sz="1200" b="1" dirty="0" err="1"/>
              <a:t>Clin</a:t>
            </a:r>
            <a:r>
              <a:rPr lang="en-US" sz="1200" b="1" dirty="0"/>
              <a:t> Infect Dis. 2012</a:t>
            </a:r>
          </a:p>
        </p:txBody>
      </p:sp>
    </p:spTree>
    <p:extLst>
      <p:ext uri="{BB962C8B-B14F-4D97-AF65-F5344CB8AC3E}">
        <p14:creationId xmlns:p14="http://schemas.microsoft.com/office/powerpoint/2010/main" val="19482951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V_Prevalence_US_Map_People.png"/>
          <p:cNvPicPr>
            <a:picLocks/>
          </p:cNvPicPr>
          <p:nvPr/>
        </p:nvPicPr>
        <p:blipFill>
          <a:blip r:embed="rId2">
            <a:alphaModFix amt="35000"/>
          </a:blip>
          <a:stretch>
            <a:fillRect/>
          </a:stretch>
        </p:blipFill>
        <p:spPr>
          <a:xfrm>
            <a:off x="3599461" y="1454087"/>
            <a:ext cx="4993310" cy="4565715"/>
          </a:xfrm>
          <a:prstGeom prst="rect">
            <a:avLst/>
          </a:prstGeom>
          <a:ln w="38100" cap="flat" cmpd="sng" algn="ctr">
            <a:solidFill>
              <a:srgbClr val="001D48"/>
            </a:solidFill>
            <a:prstDash val="solid"/>
            <a:round/>
            <a:headEnd type="none" w="med" len="med"/>
            <a:tailEnd type="none" w="med" len="med"/>
          </a:ln>
          <a:effectLst/>
        </p:spPr>
      </p:pic>
      <p:graphicFrame>
        <p:nvGraphicFramePr>
          <p:cNvPr id="3" name="Object 6"/>
          <p:cNvGraphicFramePr>
            <a:graphicFrameLocks/>
          </p:cNvGraphicFramePr>
          <p:nvPr>
            <p:extLst/>
          </p:nvPr>
        </p:nvGraphicFramePr>
        <p:xfrm>
          <a:off x="3726745" y="1828801"/>
          <a:ext cx="4814711" cy="385762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12"/>
          <p:cNvSpPr>
            <a:spLocks noChangeArrowheads="1"/>
          </p:cNvSpPr>
          <p:nvPr/>
        </p:nvSpPr>
        <p:spPr bwMode="ltGray">
          <a:xfrm>
            <a:off x="3581405" y="1447800"/>
            <a:ext cx="5044433" cy="344424"/>
          </a:xfrm>
          <a:prstGeom prst="rect">
            <a:avLst/>
          </a:prstGeom>
          <a:gradFill flip="none" rotWithShape="1">
            <a:gsLst>
              <a:gs pos="0">
                <a:schemeClr val="tx1">
                  <a:alpha val="50000"/>
                </a:schemeClr>
              </a:gs>
              <a:gs pos="100000">
                <a:schemeClr val="tx1">
                  <a:alpha val="50000"/>
                </a:schemeClr>
              </a:gs>
              <a:gs pos="50000">
                <a:schemeClr val="tx1"/>
              </a:gs>
              <a:gs pos="70000">
                <a:schemeClr val="tx1"/>
              </a:gs>
              <a:gs pos="30000">
                <a:schemeClr val="tx1"/>
              </a:gs>
            </a:gsLst>
            <a:lin ang="0" scaled="1"/>
            <a:tileRect/>
          </a:gradFill>
          <a:ln w="12700">
            <a:noFill/>
            <a:miter lim="800000"/>
            <a:headEnd/>
            <a:tailEnd/>
          </a:ln>
        </p:spPr>
        <p:txBody>
          <a:bodyPr lIns="92539" tIns="45458" rIns="92539" bIns="45458" anchor="ctr">
            <a:prstTxWarp prst="textNoShape">
              <a:avLst/>
            </a:prstTxWarp>
          </a:bodyPr>
          <a:lstStyle/>
          <a:p>
            <a:pPr algn="ctr" defTabSz="935038">
              <a:lnSpc>
                <a:spcPct val="90000"/>
              </a:lnSpc>
              <a:spcBef>
                <a:spcPct val="50000"/>
              </a:spcBef>
            </a:pPr>
            <a:r>
              <a:rPr lang="en-US" sz="1600" b="1" dirty="0">
                <a:solidFill>
                  <a:srgbClr val="FFFFFF"/>
                </a:solidFill>
                <a:latin typeface="Arial"/>
                <a:cs typeface="Arial"/>
              </a:rPr>
              <a:t>Knowledge of HCV Infection</a:t>
            </a:r>
          </a:p>
        </p:txBody>
      </p:sp>
      <p:sp>
        <p:nvSpPr>
          <p:cNvPr id="5" name="Rectangle 4"/>
          <p:cNvSpPr/>
          <p:nvPr/>
        </p:nvSpPr>
        <p:spPr>
          <a:xfrm>
            <a:off x="1299411" y="331104"/>
            <a:ext cx="6513094" cy="738664"/>
          </a:xfrm>
          <a:prstGeom prst="rect">
            <a:avLst/>
          </a:prstGeom>
        </p:spPr>
        <p:txBody>
          <a:bodyPr wrap="square">
            <a:spAutoFit/>
          </a:bodyPr>
          <a:lstStyle/>
          <a:p>
            <a:r>
              <a:rPr lang="en-US" b="1" dirty="0">
                <a:solidFill>
                  <a:srgbClr val="C00000"/>
                </a:solidFill>
              </a:rPr>
              <a:t>Private Health Care Organizations, United States, 2006-2008</a:t>
            </a:r>
            <a:br>
              <a:rPr lang="en-US" b="1" dirty="0">
                <a:solidFill>
                  <a:srgbClr val="C00000"/>
                </a:solidFill>
              </a:rPr>
            </a:br>
            <a:r>
              <a:rPr lang="en-US" sz="2400" b="1" dirty="0"/>
              <a:t>Awareness of HCV Infection Status</a:t>
            </a:r>
          </a:p>
        </p:txBody>
      </p:sp>
      <p:sp>
        <p:nvSpPr>
          <p:cNvPr id="6" name="Rectangle 5"/>
          <p:cNvSpPr/>
          <p:nvPr/>
        </p:nvSpPr>
        <p:spPr>
          <a:xfrm>
            <a:off x="788237" y="6224017"/>
            <a:ext cx="1449243" cy="276999"/>
          </a:xfrm>
          <a:prstGeom prst="rect">
            <a:avLst/>
          </a:prstGeom>
        </p:spPr>
        <p:txBody>
          <a:bodyPr wrap="none">
            <a:spAutoFit/>
          </a:bodyPr>
          <a:lstStyle/>
          <a:p>
            <a:r>
              <a:rPr lang="en-US" sz="1200" b="1" dirty="0" err="1"/>
              <a:t>Clin</a:t>
            </a:r>
            <a:r>
              <a:rPr lang="en-US" sz="1200" b="1" dirty="0"/>
              <a:t> Infect Dis. 2012</a:t>
            </a:r>
          </a:p>
        </p:txBody>
      </p:sp>
    </p:spTree>
    <p:extLst>
      <p:ext uri="{BB962C8B-B14F-4D97-AF65-F5344CB8AC3E}">
        <p14:creationId xmlns:p14="http://schemas.microsoft.com/office/powerpoint/2010/main" val="4139731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ChangeAspect="1"/>
          </p:cNvGraphicFramePr>
          <p:nvPr>
            <p:extLst/>
          </p:nvPr>
        </p:nvGraphicFramePr>
        <p:xfrm>
          <a:off x="1984375" y="1485901"/>
          <a:ext cx="8229600" cy="456406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903888" y="173072"/>
            <a:ext cx="7861739" cy="707886"/>
          </a:xfrm>
          <a:prstGeom prst="rect">
            <a:avLst/>
          </a:prstGeom>
        </p:spPr>
        <p:txBody>
          <a:bodyPr wrap="square">
            <a:spAutoFit/>
          </a:bodyPr>
          <a:lstStyle/>
          <a:p>
            <a:r>
              <a:rPr lang="en-US" sz="1600" b="1" dirty="0">
                <a:solidFill>
                  <a:srgbClr val="C00000"/>
                </a:solidFill>
              </a:rPr>
              <a:t>NHANES Survey, United States, 2001-2008</a:t>
            </a:r>
            <a:br>
              <a:rPr lang="en-US" sz="1600" dirty="0">
                <a:solidFill>
                  <a:schemeClr val="accent5">
                    <a:lumMod val="20000"/>
                    <a:lumOff val="80000"/>
                  </a:schemeClr>
                </a:solidFill>
              </a:rPr>
            </a:br>
            <a:r>
              <a:rPr lang="en-US" sz="2400" b="1" dirty="0"/>
              <a:t>Lack of Knowledge of HCV Infection Status, by Race</a:t>
            </a:r>
          </a:p>
        </p:txBody>
      </p:sp>
      <p:sp>
        <p:nvSpPr>
          <p:cNvPr id="4" name="Rectangle 3"/>
          <p:cNvSpPr/>
          <p:nvPr/>
        </p:nvSpPr>
        <p:spPr>
          <a:xfrm>
            <a:off x="458107" y="6285575"/>
            <a:ext cx="1300997" cy="276999"/>
          </a:xfrm>
          <a:prstGeom prst="rect">
            <a:avLst/>
          </a:prstGeom>
        </p:spPr>
        <p:txBody>
          <a:bodyPr wrap="none">
            <a:spAutoFit/>
          </a:bodyPr>
          <a:lstStyle/>
          <a:p>
            <a:r>
              <a:rPr lang="en-US" sz="1200" b="1" dirty="0"/>
              <a:t>Hepatology. 2012</a:t>
            </a:r>
          </a:p>
        </p:txBody>
      </p:sp>
    </p:spTree>
    <p:extLst>
      <p:ext uri="{BB962C8B-B14F-4D97-AF65-F5344CB8AC3E}">
        <p14:creationId xmlns:p14="http://schemas.microsoft.com/office/powerpoint/2010/main" val="22498865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Hepatitis C</a:t>
            </a:r>
          </a:p>
        </p:txBody>
      </p:sp>
      <p:sp>
        <p:nvSpPr>
          <p:cNvPr id="3" name="Content Placeholder 2"/>
          <p:cNvSpPr>
            <a:spLocks noGrp="1"/>
          </p:cNvSpPr>
          <p:nvPr>
            <p:ph idx="1"/>
          </p:nvPr>
        </p:nvSpPr>
        <p:spPr/>
        <p:txBody>
          <a:bodyPr>
            <a:normAutofit fontScale="85000" lnSpcReduction="20000"/>
          </a:bodyPr>
          <a:lstStyle/>
          <a:p>
            <a:endParaRPr lang="en-US" dirty="0"/>
          </a:p>
          <a:p>
            <a:pPr>
              <a:buFont typeface="Wingdings" panose="05000000000000000000" pitchFamily="2" charset="2"/>
              <a:buChar char="ü"/>
            </a:pPr>
            <a:r>
              <a:rPr lang="en-US" b="1" dirty="0"/>
              <a:t>Age adjusted Mortality rates from cirrhosis due to HCV </a:t>
            </a:r>
            <a:r>
              <a:rPr lang="en-US" b="1" u="sng" dirty="0">
                <a:solidFill>
                  <a:srgbClr val="C00000"/>
                </a:solidFill>
              </a:rPr>
              <a:t>2 X higher </a:t>
            </a:r>
            <a:r>
              <a:rPr lang="en-US" b="1" dirty="0"/>
              <a:t>in Hispanics compared to NHW </a:t>
            </a:r>
          </a:p>
          <a:p>
            <a:pPr marL="0" indent="0">
              <a:buNone/>
            </a:pPr>
            <a:r>
              <a:rPr lang="en-US" b="1" dirty="0">
                <a:solidFill>
                  <a:srgbClr val="C00000"/>
                </a:solidFill>
              </a:rPr>
              <a:t>                     3.3 / 100,000 vs. 1.46 / 100,000</a:t>
            </a:r>
          </a:p>
          <a:p>
            <a:endParaRPr lang="en-US" dirty="0"/>
          </a:p>
          <a:p>
            <a:pPr>
              <a:buFont typeface="Wingdings" panose="05000000000000000000" pitchFamily="2" charset="2"/>
              <a:buChar char="ü"/>
            </a:pPr>
            <a:r>
              <a:rPr lang="en-US" b="1" dirty="0"/>
              <a:t>Hispanics are </a:t>
            </a:r>
            <a:r>
              <a:rPr lang="en-US" b="1" dirty="0">
                <a:solidFill>
                  <a:srgbClr val="C00000"/>
                </a:solidFill>
              </a:rPr>
              <a:t>less likely </a:t>
            </a:r>
            <a:r>
              <a:rPr lang="en-US" b="1" dirty="0"/>
              <a:t>than NHW </a:t>
            </a:r>
            <a:r>
              <a:rPr lang="en-US" b="1" dirty="0">
                <a:solidFill>
                  <a:srgbClr val="C00000"/>
                </a:solidFill>
              </a:rPr>
              <a:t>to be tested </a:t>
            </a:r>
            <a:r>
              <a:rPr lang="en-US" b="1" dirty="0"/>
              <a:t>for HCV</a:t>
            </a:r>
          </a:p>
          <a:p>
            <a:endParaRPr lang="en-US" dirty="0"/>
          </a:p>
          <a:p>
            <a:pPr>
              <a:buFont typeface="Wingdings" panose="05000000000000000000" pitchFamily="2" charset="2"/>
              <a:buChar char="ü"/>
            </a:pPr>
            <a:r>
              <a:rPr lang="en-US" b="1" dirty="0">
                <a:solidFill>
                  <a:srgbClr val="C00000"/>
                </a:solidFill>
              </a:rPr>
              <a:t>Evolution</a:t>
            </a:r>
            <a:r>
              <a:rPr lang="en-US" b="1" dirty="0"/>
              <a:t> of HCV is </a:t>
            </a:r>
            <a:r>
              <a:rPr lang="en-US" b="1" dirty="0">
                <a:solidFill>
                  <a:srgbClr val="C00000"/>
                </a:solidFill>
              </a:rPr>
              <a:t>more rapid</a:t>
            </a:r>
            <a:r>
              <a:rPr lang="en-US" b="1" dirty="0"/>
              <a:t> in Hispanics than NHW and AA</a:t>
            </a:r>
          </a:p>
          <a:p>
            <a:pPr marL="0" indent="0">
              <a:buNone/>
            </a:pPr>
            <a:endParaRPr lang="en-US" sz="1200" b="1" dirty="0"/>
          </a:p>
          <a:p>
            <a:pPr marL="0" indent="0">
              <a:buNone/>
            </a:pPr>
            <a:r>
              <a:rPr lang="en-US" sz="1200" b="1" dirty="0"/>
              <a:t>Am J Public Health 2001, World J </a:t>
            </a:r>
            <a:r>
              <a:rPr lang="en-US" sz="1200" b="1" dirty="0" err="1"/>
              <a:t>Gastroenterol</a:t>
            </a:r>
            <a:r>
              <a:rPr lang="en-US" sz="1200" b="1" dirty="0"/>
              <a:t> 2007, Am J </a:t>
            </a:r>
            <a:r>
              <a:rPr lang="en-US" sz="1200" b="1" dirty="0" err="1"/>
              <a:t>Gastroenterol</a:t>
            </a:r>
            <a:r>
              <a:rPr lang="en-US" sz="1200" b="1" dirty="0"/>
              <a:t> 2006</a:t>
            </a:r>
          </a:p>
        </p:txBody>
      </p:sp>
    </p:spTree>
    <p:extLst>
      <p:ext uri="{BB962C8B-B14F-4D97-AF65-F5344CB8AC3E}">
        <p14:creationId xmlns:p14="http://schemas.microsoft.com/office/powerpoint/2010/main" val="25066910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Hepatitis C</a:t>
            </a:r>
            <a:endParaRPr lang="en-US" dirty="0"/>
          </a:p>
        </p:txBody>
      </p:sp>
      <p:sp>
        <p:nvSpPr>
          <p:cNvPr id="3" name="Content Placeholder 2"/>
          <p:cNvSpPr>
            <a:spLocks noGrp="1"/>
          </p:cNvSpPr>
          <p:nvPr>
            <p:ph idx="1"/>
          </p:nvPr>
        </p:nvSpPr>
        <p:spPr/>
        <p:txBody>
          <a:bodyPr>
            <a:normAutofit fontScale="85000" lnSpcReduction="10000"/>
          </a:bodyPr>
          <a:lstStyle/>
          <a:p>
            <a:pPr>
              <a:buFont typeface="Wingdings" panose="05000000000000000000" pitchFamily="2" charset="2"/>
              <a:buChar char="ü"/>
            </a:pPr>
            <a:r>
              <a:rPr lang="en-US" b="1" dirty="0"/>
              <a:t>Hispanic patients with Hepatitis C are </a:t>
            </a:r>
            <a:r>
              <a:rPr lang="en-US" b="1" dirty="0">
                <a:solidFill>
                  <a:srgbClr val="C00000"/>
                </a:solidFill>
              </a:rPr>
              <a:t>more likely </a:t>
            </a:r>
            <a:r>
              <a:rPr lang="en-US" b="1" dirty="0"/>
              <a:t>than other ethnic groups to </a:t>
            </a:r>
            <a:r>
              <a:rPr lang="en-US" b="1" dirty="0">
                <a:solidFill>
                  <a:srgbClr val="C00000"/>
                </a:solidFill>
              </a:rPr>
              <a:t>meet</a:t>
            </a:r>
            <a:r>
              <a:rPr lang="en-US" b="1" dirty="0"/>
              <a:t> established </a:t>
            </a:r>
            <a:r>
              <a:rPr lang="en-US" b="1" dirty="0">
                <a:solidFill>
                  <a:srgbClr val="C00000"/>
                </a:solidFill>
              </a:rPr>
              <a:t>criteria for antiviral therapy</a:t>
            </a:r>
          </a:p>
          <a:p>
            <a:endParaRPr lang="en-US" dirty="0"/>
          </a:p>
          <a:p>
            <a:pPr>
              <a:buFont typeface="Wingdings" panose="05000000000000000000" pitchFamily="2" charset="2"/>
              <a:buChar char="ü"/>
            </a:pPr>
            <a:r>
              <a:rPr lang="en-US" b="1" dirty="0">
                <a:solidFill>
                  <a:srgbClr val="C00000"/>
                </a:solidFill>
              </a:rPr>
              <a:t>More likely </a:t>
            </a:r>
            <a:r>
              <a:rPr lang="en-US" b="1" dirty="0"/>
              <a:t>to have chronic hepatitis with </a:t>
            </a:r>
            <a:r>
              <a:rPr lang="en-US" b="1" dirty="0">
                <a:solidFill>
                  <a:srgbClr val="C00000"/>
                </a:solidFill>
              </a:rPr>
              <a:t>significant fibrosis</a:t>
            </a:r>
          </a:p>
          <a:p>
            <a:pPr>
              <a:buFont typeface="Wingdings" panose="05000000000000000000" pitchFamily="2" charset="2"/>
              <a:buChar char="ü"/>
            </a:pPr>
            <a:r>
              <a:rPr lang="en-US" b="1" u="sng" dirty="0">
                <a:solidFill>
                  <a:srgbClr val="C00000"/>
                </a:solidFill>
              </a:rPr>
              <a:t>More likely </a:t>
            </a:r>
            <a:r>
              <a:rPr lang="en-US" b="1" dirty="0"/>
              <a:t>to have </a:t>
            </a:r>
            <a:r>
              <a:rPr lang="en-US" b="1" u="sng" dirty="0">
                <a:solidFill>
                  <a:srgbClr val="C00000"/>
                </a:solidFill>
              </a:rPr>
              <a:t>compensated liver disease</a:t>
            </a:r>
          </a:p>
          <a:p>
            <a:endParaRPr lang="en-US" dirty="0"/>
          </a:p>
          <a:p>
            <a:pPr>
              <a:buFont typeface="Wingdings" panose="05000000000000000000" pitchFamily="2" charset="2"/>
              <a:buChar char="Ø"/>
            </a:pPr>
            <a:r>
              <a:rPr lang="en-US" b="1" dirty="0">
                <a:solidFill>
                  <a:srgbClr val="C00000"/>
                </a:solidFill>
              </a:rPr>
              <a:t>BUT</a:t>
            </a:r>
            <a:r>
              <a:rPr lang="en-US" b="1" dirty="0"/>
              <a:t> Hispanics are </a:t>
            </a:r>
            <a:r>
              <a:rPr lang="en-US" b="1" dirty="0">
                <a:solidFill>
                  <a:srgbClr val="C00000"/>
                </a:solidFill>
              </a:rPr>
              <a:t>less likely </a:t>
            </a:r>
            <a:r>
              <a:rPr lang="en-US" b="1" dirty="0"/>
              <a:t>to be </a:t>
            </a:r>
            <a:r>
              <a:rPr lang="en-US" b="1" dirty="0">
                <a:solidFill>
                  <a:srgbClr val="C00000"/>
                </a:solidFill>
              </a:rPr>
              <a:t>referred</a:t>
            </a:r>
            <a:r>
              <a:rPr lang="en-US" b="1" dirty="0"/>
              <a:t> for treatment than NHW</a:t>
            </a:r>
          </a:p>
          <a:p>
            <a:pPr marL="0" indent="0">
              <a:buNone/>
            </a:pPr>
            <a:r>
              <a:rPr lang="en-US" b="1" dirty="0">
                <a:solidFill>
                  <a:srgbClr val="C00000"/>
                </a:solidFill>
              </a:rPr>
              <a:t>                                        40% vs. 71%</a:t>
            </a:r>
          </a:p>
          <a:p>
            <a:pPr marL="0" indent="0">
              <a:buNone/>
            </a:pPr>
            <a:r>
              <a:rPr lang="en-US" sz="1200" b="1" dirty="0"/>
              <a:t>Am J </a:t>
            </a:r>
            <a:r>
              <a:rPr lang="en-US" sz="1200" b="1" dirty="0" err="1"/>
              <a:t>Gastroenterol</a:t>
            </a:r>
            <a:r>
              <a:rPr lang="en-US" sz="1200" b="1" dirty="0"/>
              <a:t> 2005 </a:t>
            </a:r>
          </a:p>
          <a:p>
            <a:endParaRPr lang="en-US" dirty="0"/>
          </a:p>
          <a:p>
            <a:endParaRPr lang="en-US" dirty="0"/>
          </a:p>
        </p:txBody>
      </p:sp>
    </p:spTree>
    <p:extLst>
      <p:ext uri="{BB962C8B-B14F-4D97-AF65-F5344CB8AC3E}">
        <p14:creationId xmlns:p14="http://schemas.microsoft.com/office/powerpoint/2010/main" val="2817670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HCV Prevalence by County in Texas</a:t>
            </a:r>
          </a:p>
        </p:txBody>
      </p:sp>
      <p:pic>
        <p:nvPicPr>
          <p:cNvPr id="2050" name="Picture 2" descr="C:\Users\Howard\Pictures\Prevalance HCV in Texas by county.jpg"/>
          <p:cNvPicPr>
            <a:picLocks noGrp="1" noChangeAspect="1" noChangeArrowheads="1"/>
          </p:cNvPicPr>
          <p:nvPr>
            <p:ph idx="1"/>
          </p:nvPr>
        </p:nvPicPr>
        <p:blipFill>
          <a:blip r:embed="rId2" cstate="print"/>
          <a:stretch>
            <a:fillRect/>
          </a:stretch>
        </p:blipFill>
        <p:spPr bwMode="auto">
          <a:xfrm>
            <a:off x="3476081" y="1584325"/>
            <a:ext cx="5138238" cy="4781550"/>
          </a:xfrm>
          <a:prstGeom prst="rect">
            <a:avLst/>
          </a:prstGeom>
          <a:noFill/>
        </p:spPr>
      </p:pic>
    </p:spTree>
    <p:extLst>
      <p:ext uri="{BB962C8B-B14F-4D97-AF65-F5344CB8AC3E}">
        <p14:creationId xmlns:p14="http://schemas.microsoft.com/office/powerpoint/2010/main" val="7669913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562" y="1690688"/>
            <a:ext cx="5610701" cy="469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7568" y="692694"/>
            <a:ext cx="8182928" cy="356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716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HOUSTON TEXAS </a:t>
            </a:r>
          </a:p>
        </p:txBody>
      </p:sp>
      <p:pic>
        <p:nvPicPr>
          <p:cNvPr id="4" name="Content Placeholder 3"/>
          <p:cNvPicPr>
            <a:picLocks noGrp="1" noChangeAspect="1"/>
          </p:cNvPicPr>
          <p:nvPr>
            <p:ph idx="1"/>
          </p:nvPr>
        </p:nvPicPr>
        <p:blipFill>
          <a:blip r:embed="rId2"/>
          <a:stretch>
            <a:fillRect/>
          </a:stretch>
        </p:blipFill>
        <p:spPr>
          <a:xfrm>
            <a:off x="2567112" y="3013241"/>
            <a:ext cx="6956176" cy="3784600"/>
          </a:xfrm>
          <a:prstGeom prst="rect">
            <a:avLst/>
          </a:prstGeom>
        </p:spPr>
      </p:pic>
      <p:pic>
        <p:nvPicPr>
          <p:cNvPr id="5" name="Picture 4"/>
          <p:cNvPicPr>
            <a:picLocks noChangeAspect="1"/>
          </p:cNvPicPr>
          <p:nvPr/>
        </p:nvPicPr>
        <p:blipFill>
          <a:blip r:embed="rId3"/>
          <a:stretch>
            <a:fillRect/>
          </a:stretch>
        </p:blipFill>
        <p:spPr>
          <a:xfrm>
            <a:off x="5531560" y="1579873"/>
            <a:ext cx="5229826" cy="1181100"/>
          </a:xfrm>
          <a:prstGeom prst="rect">
            <a:avLst/>
          </a:prstGeom>
        </p:spPr>
      </p:pic>
    </p:spTree>
    <p:extLst>
      <p:ext uri="{BB962C8B-B14F-4D97-AF65-F5344CB8AC3E}">
        <p14:creationId xmlns:p14="http://schemas.microsoft.com/office/powerpoint/2010/main" val="3626469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284" y="261055"/>
            <a:ext cx="10448238" cy="440267"/>
          </a:xfrm>
        </p:spPr>
        <p:txBody>
          <a:bodyPr>
            <a:normAutofit fontScale="90000"/>
          </a:bodyPr>
          <a:lstStyle/>
          <a:p>
            <a:r>
              <a:rPr lang="en-US" dirty="0"/>
              <a:t>HCC Complicating HCV in Texas</a:t>
            </a:r>
            <a:br>
              <a:rPr lang="en-US" dirty="0"/>
            </a:br>
            <a:r>
              <a:rPr lang="en-US" sz="2000" dirty="0"/>
              <a:t>Davis G. : Baylor Medical Center Proceedings</a:t>
            </a:r>
          </a:p>
        </p:txBody>
      </p:sp>
      <p:sp>
        <p:nvSpPr>
          <p:cNvPr id="3" name="Content Placeholder 2"/>
          <p:cNvSpPr>
            <a:spLocks noGrp="1"/>
          </p:cNvSpPr>
          <p:nvPr>
            <p:ph idx="1"/>
          </p:nvPr>
        </p:nvSpPr>
        <p:spPr/>
        <p:txBody>
          <a:bodyPr/>
          <a:lstStyle/>
          <a:p>
            <a:endParaRPr lang="en-US" dirty="0"/>
          </a:p>
          <a:p>
            <a:r>
              <a:rPr lang="en-US" dirty="0"/>
              <a:t>Cirrhosis as a proportion of HCV- infected patients will increase to </a:t>
            </a:r>
            <a:r>
              <a:rPr lang="en-US" b="1" dirty="0">
                <a:solidFill>
                  <a:srgbClr val="C00000"/>
                </a:solidFill>
              </a:rPr>
              <a:t>40.6% in 2025 </a:t>
            </a:r>
            <a:r>
              <a:rPr lang="en-US" dirty="0"/>
              <a:t>and remain over 40% thereafter</a:t>
            </a:r>
          </a:p>
          <a:p>
            <a:endParaRPr lang="en-US" dirty="0"/>
          </a:p>
          <a:p>
            <a:r>
              <a:rPr lang="en-US" dirty="0"/>
              <a:t>Pts with decompensated will liver disease will peaked in 2012 to 12,495 cases</a:t>
            </a:r>
          </a:p>
        </p:txBody>
      </p:sp>
    </p:spTree>
    <p:extLst>
      <p:ext uri="{BB962C8B-B14F-4D97-AF65-F5344CB8AC3E}">
        <p14:creationId xmlns:p14="http://schemas.microsoft.com/office/powerpoint/2010/main" val="99545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Rise in Cirrhosis Prevalence in Texas</a:t>
            </a:r>
          </a:p>
        </p:txBody>
      </p:sp>
      <p:pic>
        <p:nvPicPr>
          <p:cNvPr id="1026" name="Picture 2" descr="C:\Users\Howard\Pictures\hcv.jpg"/>
          <p:cNvPicPr>
            <a:picLocks noGrp="1" noChangeAspect="1" noChangeArrowheads="1"/>
          </p:cNvPicPr>
          <p:nvPr>
            <p:ph idx="1"/>
          </p:nvPr>
        </p:nvPicPr>
        <p:blipFill>
          <a:blip r:embed="rId2" cstate="print"/>
          <a:srcRect/>
          <a:stretch>
            <a:fillRect/>
          </a:stretch>
        </p:blipFill>
        <p:spPr bwMode="auto">
          <a:xfrm>
            <a:off x="1958925" y="1676400"/>
            <a:ext cx="7929966" cy="4572000"/>
          </a:xfrm>
          <a:prstGeom prst="rect">
            <a:avLst/>
          </a:prstGeom>
          <a:noFill/>
        </p:spPr>
      </p:pic>
      <p:sp>
        <p:nvSpPr>
          <p:cNvPr id="2" name="Down Arrow 1"/>
          <p:cNvSpPr/>
          <p:nvPr/>
        </p:nvSpPr>
        <p:spPr>
          <a:xfrm>
            <a:off x="6696364" y="2115127"/>
            <a:ext cx="286327" cy="4341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534727" y="1745795"/>
            <a:ext cx="609600" cy="369332"/>
          </a:xfrm>
          <a:prstGeom prst="rect">
            <a:avLst/>
          </a:prstGeom>
          <a:noFill/>
        </p:spPr>
        <p:txBody>
          <a:bodyPr wrap="square" rtlCol="0">
            <a:spAutoFit/>
          </a:bodyPr>
          <a:lstStyle/>
          <a:p>
            <a:r>
              <a:rPr lang="en-US" b="1" dirty="0">
                <a:solidFill>
                  <a:srgbClr val="C00000"/>
                </a:solidFill>
              </a:rPr>
              <a:t>38%</a:t>
            </a:r>
          </a:p>
        </p:txBody>
      </p:sp>
    </p:spTree>
    <p:extLst>
      <p:ext uri="{BB962C8B-B14F-4D97-AF65-F5344CB8AC3E}">
        <p14:creationId xmlns:p14="http://schemas.microsoft.com/office/powerpoint/2010/main" val="27920813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61055"/>
            <a:ext cx="10480322" cy="440267"/>
          </a:xfrm>
        </p:spPr>
        <p:txBody>
          <a:bodyPr>
            <a:normAutofit fontScale="90000"/>
          </a:bodyPr>
          <a:lstStyle/>
          <a:p>
            <a:r>
              <a:rPr lang="en-US" sz="4800" b="1" dirty="0">
                <a:solidFill>
                  <a:srgbClr val="C00000"/>
                </a:solidFill>
              </a:rPr>
              <a:t>What to do about the HCC in Texas</a:t>
            </a: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Ø"/>
            </a:pPr>
            <a:r>
              <a:rPr lang="en-US" sz="4400" b="1" dirty="0"/>
              <a:t>1</a:t>
            </a:r>
            <a:r>
              <a:rPr lang="en-US" sz="4400" b="1" baseline="30000" dirty="0"/>
              <a:t>st</a:t>
            </a:r>
            <a:r>
              <a:rPr lang="en-US" sz="4400" b="1" dirty="0"/>
              <a:t>: Treat HCV</a:t>
            </a:r>
          </a:p>
          <a:p>
            <a:pPr marL="0" indent="0">
              <a:buNone/>
            </a:pPr>
            <a:r>
              <a:rPr lang="en-US" sz="4400" b="1" dirty="0"/>
              <a:t>                Identify and educate</a:t>
            </a:r>
          </a:p>
          <a:p>
            <a:pPr>
              <a:buFont typeface="Wingdings" panose="05000000000000000000" pitchFamily="2" charset="2"/>
              <a:buChar char="Ø"/>
            </a:pPr>
            <a:r>
              <a:rPr lang="en-US" sz="4400" b="1" dirty="0"/>
              <a:t>Screen for Alcohol abuse</a:t>
            </a:r>
          </a:p>
          <a:p>
            <a:pPr marL="0" indent="0">
              <a:buNone/>
            </a:pPr>
            <a:endParaRPr lang="en-US" sz="4400" b="1" dirty="0"/>
          </a:p>
          <a:p>
            <a:pPr>
              <a:buFont typeface="Wingdings" panose="05000000000000000000" pitchFamily="2" charset="2"/>
              <a:buChar char="Ø"/>
            </a:pPr>
            <a:r>
              <a:rPr lang="en-US" sz="4400" b="1" dirty="0"/>
              <a:t>Screen for HCC in Cirrhotic Patients</a:t>
            </a:r>
          </a:p>
          <a:p>
            <a:pPr>
              <a:buFont typeface="Wingdings" panose="05000000000000000000" pitchFamily="2" charset="2"/>
              <a:buChar char="Ø"/>
            </a:pPr>
            <a:endParaRPr lang="en-US" sz="4400" b="1" dirty="0"/>
          </a:p>
          <a:p>
            <a:pPr>
              <a:buFont typeface="Wingdings" panose="05000000000000000000" pitchFamily="2" charset="2"/>
              <a:buChar char="Ø"/>
            </a:pPr>
            <a:r>
              <a:rPr lang="en-US" sz="4400" b="1" dirty="0"/>
              <a:t>Ethnic Matching of Patients and Providers</a:t>
            </a:r>
          </a:p>
        </p:txBody>
      </p:sp>
    </p:spTree>
    <p:extLst>
      <p:ext uri="{BB962C8B-B14F-4D97-AF65-F5344CB8AC3E}">
        <p14:creationId xmlns:p14="http://schemas.microsoft.com/office/powerpoint/2010/main" val="4293298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701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0203" y="1450085"/>
            <a:ext cx="11407113" cy="5407915"/>
          </a:xfrm>
          <a:prstGeom prst="rect">
            <a:avLst/>
          </a:prstGeom>
        </p:spPr>
      </p:pic>
      <p:sp>
        <p:nvSpPr>
          <p:cNvPr id="5" name="Oval 4"/>
          <p:cNvSpPr/>
          <p:nvPr/>
        </p:nvSpPr>
        <p:spPr>
          <a:xfrm>
            <a:off x="803564" y="5375564"/>
            <a:ext cx="1745672" cy="369454"/>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0797309" y="5375564"/>
            <a:ext cx="822036" cy="304800"/>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8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2741" y="114695"/>
            <a:ext cx="6446982" cy="1077218"/>
          </a:xfrm>
          <a:prstGeom prst="rect">
            <a:avLst/>
          </a:prstGeom>
          <a:noFill/>
        </p:spPr>
        <p:txBody>
          <a:bodyPr wrap="square" rtlCol="0">
            <a:spAutoFit/>
          </a:bodyPr>
          <a:lstStyle/>
          <a:p>
            <a:r>
              <a:rPr lang="en-US" sz="3200" b="1" u="sng" dirty="0"/>
              <a:t>TEXAS</a:t>
            </a:r>
            <a:r>
              <a:rPr lang="en-US" sz="3200" b="1" dirty="0"/>
              <a:t>: </a:t>
            </a:r>
            <a:r>
              <a:rPr lang="en-US" sz="3200" b="1" dirty="0">
                <a:solidFill>
                  <a:srgbClr val="C00000"/>
                </a:solidFill>
              </a:rPr>
              <a:t>PRIMARY </a:t>
            </a:r>
            <a:r>
              <a:rPr lang="en-US" sz="3200" b="1" dirty="0"/>
              <a:t>LANGUAGES SPOKEN IN THE HOME</a:t>
            </a:r>
          </a:p>
        </p:txBody>
      </p:sp>
      <p:sp>
        <p:nvSpPr>
          <p:cNvPr id="4" name="TextBox 3"/>
          <p:cNvSpPr txBox="1"/>
          <p:nvPr/>
        </p:nvSpPr>
        <p:spPr>
          <a:xfrm>
            <a:off x="3380510" y="2523408"/>
            <a:ext cx="8737600" cy="3539430"/>
          </a:xfrm>
          <a:prstGeom prst="rect">
            <a:avLst/>
          </a:prstGeom>
          <a:noFill/>
        </p:spPr>
        <p:txBody>
          <a:bodyPr wrap="square" rtlCol="0">
            <a:spAutoFit/>
          </a:bodyPr>
          <a:lstStyle/>
          <a:p>
            <a:r>
              <a:rPr lang="en-US" sz="3200" b="1" dirty="0"/>
              <a:t>65.8% (14,740,304): ENGLISH</a:t>
            </a:r>
          </a:p>
          <a:p>
            <a:endParaRPr lang="en-US" sz="3200" b="1" dirty="0"/>
          </a:p>
          <a:p>
            <a:r>
              <a:rPr lang="en-US" sz="3200" b="1" dirty="0">
                <a:solidFill>
                  <a:srgbClr val="C00000"/>
                </a:solidFill>
              </a:rPr>
              <a:t>29.21% (6,543,702): Spanish</a:t>
            </a:r>
          </a:p>
          <a:p>
            <a:endParaRPr lang="en-US" sz="3200" b="1" dirty="0"/>
          </a:p>
          <a:p>
            <a:r>
              <a:rPr lang="en-US" sz="3200" b="1" dirty="0"/>
              <a:t>0.75% (168,886): Vietnamese / Chinese</a:t>
            </a:r>
          </a:p>
          <a:p>
            <a:endParaRPr lang="en-US" sz="3200" b="1" dirty="0"/>
          </a:p>
          <a:p>
            <a:r>
              <a:rPr lang="en-US" sz="3200" b="1" dirty="0"/>
              <a:t>0.56% (122,921): other   </a:t>
            </a:r>
          </a:p>
        </p:txBody>
      </p:sp>
    </p:spTree>
    <p:extLst>
      <p:ext uri="{BB962C8B-B14F-4D97-AF65-F5344CB8AC3E}">
        <p14:creationId xmlns:p14="http://schemas.microsoft.com/office/powerpoint/2010/main" val="1043335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983" y="2306831"/>
            <a:ext cx="11582400" cy="3539430"/>
          </a:xfrm>
          <a:prstGeom prst="rect">
            <a:avLst/>
          </a:prstGeom>
        </p:spPr>
        <p:txBody>
          <a:bodyPr wrap="square">
            <a:spAutoFit/>
          </a:bodyPr>
          <a:lstStyle/>
          <a:p>
            <a:r>
              <a:rPr lang="en-US" sz="2400" b="1" i="0" u="none" strike="noStrike" baseline="0" dirty="0">
                <a:latin typeface="FreeSerif-Identity-H"/>
              </a:rPr>
              <a:t>Between </a:t>
            </a:r>
            <a:r>
              <a:rPr lang="en-US" sz="2400" b="1" i="0" u="none" strike="noStrike" baseline="0" dirty="0">
                <a:solidFill>
                  <a:srgbClr val="C00000"/>
                </a:solidFill>
                <a:latin typeface="FreeSerif-Identity-H"/>
              </a:rPr>
              <a:t>2000 and 2040 </a:t>
            </a:r>
            <a:r>
              <a:rPr lang="en-US" sz="2400" b="1" i="0" u="none" strike="noStrike" baseline="0" dirty="0">
                <a:latin typeface="FreeSerif-Identity-H"/>
              </a:rPr>
              <a:t>(assuming that the net migration rate will equal half that of 1990-2000):</a:t>
            </a:r>
          </a:p>
          <a:p>
            <a:endParaRPr lang="en-US" sz="2400" b="1" dirty="0">
              <a:solidFill>
                <a:srgbClr val="C00000"/>
              </a:solidFill>
              <a:latin typeface="FreeSerif-Identity-H"/>
            </a:endParaRPr>
          </a:p>
          <a:p>
            <a:endParaRPr lang="en-US" sz="2400" b="1" i="0" u="sng" strike="noStrike" baseline="0" dirty="0">
              <a:solidFill>
                <a:srgbClr val="C00000"/>
              </a:solidFill>
              <a:latin typeface="FreeSerif-Identity-H"/>
            </a:endParaRPr>
          </a:p>
          <a:p>
            <a:r>
              <a:rPr lang="en-US" sz="3200" b="1" i="0" u="sng" strike="noStrike" baseline="0" dirty="0">
                <a:solidFill>
                  <a:srgbClr val="C00000"/>
                </a:solidFill>
                <a:latin typeface="FreeSerif-Identity-H"/>
              </a:rPr>
              <a:t>Hispanic public school enrollment </a:t>
            </a:r>
          </a:p>
          <a:p>
            <a:r>
              <a:rPr lang="en-US" sz="3200" b="1" i="0" u="none" strike="noStrike" baseline="0" dirty="0">
                <a:latin typeface="FreeSerif-Identity-H"/>
              </a:rPr>
              <a:t>       </a:t>
            </a:r>
          </a:p>
          <a:p>
            <a:r>
              <a:rPr lang="en-US" sz="3200" b="1" dirty="0">
                <a:latin typeface="FreeSerif-Identity-H"/>
              </a:rPr>
              <a:t>       </a:t>
            </a:r>
            <a:r>
              <a:rPr lang="en-US" sz="3200" b="1" i="0" u="none" strike="noStrike" baseline="0" dirty="0">
                <a:latin typeface="FreeSerif-Identity-H"/>
              </a:rPr>
              <a:t> Increase by </a:t>
            </a:r>
            <a:r>
              <a:rPr lang="en-US" sz="3200" b="1" i="0" u="sng" strike="noStrike" baseline="0" dirty="0">
                <a:solidFill>
                  <a:srgbClr val="C00000"/>
                </a:solidFill>
                <a:latin typeface="FreeSerif-Identity-H"/>
              </a:rPr>
              <a:t>213%</a:t>
            </a:r>
          </a:p>
          <a:p>
            <a:r>
              <a:rPr lang="en-US" sz="3200" b="1" i="0" u="none" strike="noStrike" baseline="0" dirty="0">
                <a:latin typeface="FreeSerif-Identity-H"/>
              </a:rPr>
              <a:t>        non-Hispanic white enrollment will decrease by</a:t>
            </a:r>
            <a:r>
              <a:rPr lang="en-US" sz="3200" b="1" i="0" u="none" strike="noStrike" dirty="0">
                <a:latin typeface="FreeSerif-Identity-H"/>
              </a:rPr>
              <a:t> </a:t>
            </a:r>
            <a:r>
              <a:rPr lang="en-US" sz="3200" b="1" i="0" u="none" strike="noStrike" baseline="0" dirty="0">
                <a:latin typeface="FreeSerif-Identity-H"/>
              </a:rPr>
              <a:t>15%</a:t>
            </a:r>
            <a:endParaRPr lang="en-US" sz="3200" b="1" dirty="0"/>
          </a:p>
        </p:txBody>
      </p:sp>
      <p:sp>
        <p:nvSpPr>
          <p:cNvPr id="3" name="TextBox 2"/>
          <p:cNvSpPr txBox="1"/>
          <p:nvPr/>
        </p:nvSpPr>
        <p:spPr>
          <a:xfrm>
            <a:off x="1297467" y="235366"/>
            <a:ext cx="2793270" cy="707886"/>
          </a:xfrm>
          <a:prstGeom prst="rect">
            <a:avLst/>
          </a:prstGeom>
          <a:noFill/>
        </p:spPr>
        <p:txBody>
          <a:bodyPr wrap="square" rtlCol="0">
            <a:spAutoFit/>
          </a:bodyPr>
          <a:lstStyle/>
          <a:p>
            <a:r>
              <a:rPr lang="en-US" sz="4000" b="1" dirty="0"/>
              <a:t>TEXAS:</a:t>
            </a:r>
          </a:p>
        </p:txBody>
      </p:sp>
    </p:spTree>
    <p:extLst>
      <p:ext uri="{BB962C8B-B14F-4D97-AF65-F5344CB8AC3E}">
        <p14:creationId xmlns:p14="http://schemas.microsoft.com/office/powerpoint/2010/main" val="2179500811"/>
      </p:ext>
    </p:extLst>
  </p:cSld>
  <p:clrMapOvr>
    <a:masterClrMapping/>
  </p:clrMapOvr>
</p:sld>
</file>

<file path=ppt/theme/theme1.xml><?xml version="1.0" encoding="utf-8"?>
<a:theme xmlns:a="http://schemas.openxmlformats.org/drawingml/2006/main" name="LIF-PowerPoint_Template_2016_r1">
  <a:themeElements>
    <a:clrScheme name="Custom 7">
      <a:dk1>
        <a:sysClr val="windowText" lastClr="000000"/>
      </a:dk1>
      <a:lt1>
        <a:sysClr val="window" lastClr="FFFFFF"/>
      </a:lt1>
      <a:dk2>
        <a:srgbClr val="E47823"/>
      </a:dk2>
      <a:lt2>
        <a:srgbClr val="EEECE1"/>
      </a:lt2>
      <a:accent1>
        <a:srgbClr val="E47823"/>
      </a:accent1>
      <a:accent2>
        <a:srgbClr val="6B84A2"/>
      </a:accent2>
      <a:accent3>
        <a:srgbClr val="474746"/>
      </a:accent3>
      <a:accent4>
        <a:srgbClr val="8DB6C8"/>
      </a:accent4>
      <a:accent5>
        <a:srgbClr val="B7CC94"/>
      </a:accent5>
      <a:accent6>
        <a:srgbClr val="D2C67F"/>
      </a:accent6>
      <a:hlink>
        <a:srgbClr val="6C84A3"/>
      </a:hlink>
      <a:folHlink>
        <a:srgbClr val="E478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835</TotalTime>
  <Words>1856</Words>
  <Application>Microsoft Office PowerPoint</Application>
  <PresentationFormat>Widescreen</PresentationFormat>
  <Paragraphs>358</Paragraphs>
  <Slides>63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63</vt:i4>
      </vt:variant>
    </vt:vector>
  </HeadingPairs>
  <TitlesOfParts>
    <vt:vector size="73" baseType="lpstr">
      <vt:lpstr>Arial</vt:lpstr>
      <vt:lpstr>Calibri</vt:lpstr>
      <vt:lpstr>Courier New</vt:lpstr>
      <vt:lpstr>FreeSerif-Identity-H</vt:lpstr>
      <vt:lpstr>msgothic</vt:lpstr>
      <vt:lpstr>Times New Roman</vt:lpstr>
      <vt:lpstr>Verdana</vt:lpstr>
      <vt:lpstr>Wingdings</vt:lpstr>
      <vt:lpstr>Zapf Dingbats</vt:lpstr>
      <vt:lpstr>LIF-PowerPoint_Template_2016_r1</vt:lpstr>
      <vt:lpstr>Fatty Liver and Liver Cancer In the Hispanic Community </vt:lpstr>
      <vt:lpstr>PowerPoint Presentation</vt:lpstr>
      <vt:lpstr>Everything is Big In Texas</vt:lpstr>
      <vt:lpstr>HOUSTON TEXAS</vt:lpstr>
      <vt:lpstr>HOUSTON TEXAS</vt:lpstr>
      <vt:lpstr>                HOUSTON TEXAS </vt:lpstr>
      <vt:lpstr>PowerPoint Presentation</vt:lpstr>
      <vt:lpstr>PowerPoint Presentation</vt:lpstr>
      <vt:lpstr>PowerPoint Presentation</vt:lpstr>
      <vt:lpstr>PowerPoint Presentation</vt:lpstr>
      <vt:lpstr>Chronic Liver Disease in the Hispanic Population of the US</vt:lpstr>
      <vt:lpstr>Chronic Liver Disease in the Hispanic Population of the US</vt:lpstr>
      <vt:lpstr>FATTY LIVER    Chronic Disease Epidemic</vt:lpstr>
      <vt:lpstr>PowerPoint Presentation</vt:lpstr>
      <vt:lpstr>PowerPoint Presentation</vt:lpstr>
      <vt:lpstr>Non-Alcoholic Fatty Liver Disease   (NAFDL)</vt:lpstr>
      <vt:lpstr>PowerPoint Presentation</vt:lpstr>
      <vt:lpstr>PowerPoint Presentation</vt:lpstr>
      <vt:lpstr>PowerPoint Presentation</vt:lpstr>
      <vt:lpstr> </vt:lpstr>
      <vt:lpstr>NAFLD</vt:lpstr>
      <vt:lpstr>NAFLD</vt:lpstr>
      <vt:lpstr>WHY is NAFLD  so Common?</vt:lpstr>
      <vt:lpstr>WORSE Than THAT!</vt:lpstr>
      <vt:lpstr>PNPLA3  (Patatin-like phospholipase domain containing 3,adiponutrin)</vt:lpstr>
      <vt:lpstr>PNPLA3  (Patatin-like phospholipase domain containing 3,adiponutrin)</vt:lpstr>
      <vt:lpstr>PNPLA3 (Patatin-like phospholipase domain containing 3,adiponutrin)</vt:lpstr>
      <vt:lpstr>PowerPoint Presentation</vt:lpstr>
      <vt:lpstr>PowerPoint Presentation</vt:lpstr>
      <vt:lpstr>PNPLA3:</vt:lpstr>
      <vt:lpstr>TREATMENT</vt:lpstr>
      <vt:lpstr>PowerPoint Presentation</vt:lpstr>
      <vt:lpstr>Hepatocellular carcinoma</vt:lpstr>
      <vt:lpstr>Liver Cancer: The Fastest Growing Death Rate in the US</vt:lpstr>
      <vt:lpstr>HCC is projected to be top cancer killer by 2030</vt:lpstr>
      <vt:lpstr>HCC incidence &amp; mortality rates* among individuals aged 50-64 in the US (2006-2010)</vt:lpstr>
      <vt:lpstr>HCC: Incidence is Increasing at a Younger Age </vt:lpstr>
      <vt:lpstr>Risk Factors Identified for HCC</vt:lpstr>
      <vt:lpstr>Nonalcoholic Fatty Liver Disease</vt:lpstr>
      <vt:lpstr>Epidemiology of HCC in Texas Arch. Int. Med. 2007 </vt:lpstr>
      <vt:lpstr>PowerPoint Presentation</vt:lpstr>
      <vt:lpstr>PowerPoint Presentation</vt:lpstr>
      <vt:lpstr>PowerPoint Presentation</vt:lpstr>
      <vt:lpstr>PowerPoint Presentation</vt:lpstr>
      <vt:lpstr>PowerPoint Presentation</vt:lpstr>
      <vt:lpstr>PowerPoint Presentation</vt:lpstr>
      <vt:lpstr>HCC Incidence Rates in the MEC (470 incident HCC cases, 16 years of follow up)</vt:lpstr>
      <vt:lpstr>PRIMARY LIVER CANCER: TEXAS</vt:lpstr>
      <vt:lpstr>Alcohol:</vt:lpstr>
      <vt:lpstr>ALCOHOL</vt:lpstr>
      <vt:lpstr>ALCOHOL</vt:lpstr>
      <vt:lpstr>Alcohol:</vt:lpstr>
      <vt:lpstr>PowerPoint Presentation</vt:lpstr>
      <vt:lpstr>PowerPoint Presentation</vt:lpstr>
      <vt:lpstr>PowerPoint Presentation</vt:lpstr>
      <vt:lpstr>Hepatitis C</vt:lpstr>
      <vt:lpstr>Hepatitis C</vt:lpstr>
      <vt:lpstr>HCV Prevalence by County in Texas</vt:lpstr>
      <vt:lpstr>PowerPoint Presentation</vt:lpstr>
      <vt:lpstr>HCC Complicating HCV in Texas Davis G. : Baylor Medical Center Proceedings</vt:lpstr>
      <vt:lpstr>Rise in Cirrhosis Prevalence in Texas</vt:lpstr>
      <vt:lpstr>What to do about the HCC in Texas</vt:lpstr>
      <vt:lpstr>PowerPoint Presentation</vt:lpstr>
    </vt:vector>
  </TitlesOfParts>
  <Company>The Houston Methodist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Fatty Liver and Liver Cancer In the Hispanic Community</dc:title>
  <dc:creator>Monsour, Howard P., M.D.</dc:creator>
  <cp:lastModifiedBy>Development</cp:lastModifiedBy>
  <cp:revision>32</cp:revision>
  <dcterms:created xsi:type="dcterms:W3CDTF">2016-09-29T11:40:13Z</dcterms:created>
  <dcterms:modified xsi:type="dcterms:W3CDTF">2016-10-04T18:21:30Z</dcterms:modified>
</cp:coreProperties>
</file>