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1" r:id="rId3"/>
    <p:sldId id="262" r:id="rId4"/>
    <p:sldId id="260" r:id="rId5"/>
    <p:sldId id="268" r:id="rId6"/>
    <p:sldId id="270" r:id="rId7"/>
    <p:sldId id="273" r:id="rId8"/>
    <p:sldId id="321" r:id="rId9"/>
    <p:sldId id="323" r:id="rId10"/>
    <p:sldId id="274" r:id="rId11"/>
    <p:sldId id="314" r:id="rId12"/>
    <p:sldId id="278" r:id="rId13"/>
    <p:sldId id="281" r:id="rId14"/>
    <p:sldId id="282" r:id="rId15"/>
    <p:sldId id="313" r:id="rId16"/>
    <p:sldId id="306" r:id="rId17"/>
    <p:sldId id="307" r:id="rId18"/>
    <p:sldId id="308" r:id="rId19"/>
    <p:sldId id="309" r:id="rId20"/>
    <p:sldId id="290" r:id="rId21"/>
    <p:sldId id="310" r:id="rId22"/>
    <p:sldId id="311" r:id="rId23"/>
    <p:sldId id="312" r:id="rId24"/>
    <p:sldId id="294" r:id="rId25"/>
    <p:sldId id="301" r:id="rId26"/>
    <p:sldId id="302" r:id="rId27"/>
    <p:sldId id="303" r:id="rId28"/>
    <p:sldId id="304" r:id="rId29"/>
    <p:sldId id="317" r:id="rId30"/>
    <p:sldId id="318" r:id="rId31"/>
    <p:sldId id="299" r:id="rId32"/>
    <p:sldId id="30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505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718737E-6780-4890-8BCD-980898499D54}" type="datetimeFigureOut">
              <a:rPr lang="en-US"/>
              <a:pPr>
                <a:defRPr/>
              </a:pPr>
              <a:t>09/09/14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B2C5276-EABA-4A1F-92AA-BAA0ECC2D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A75E32-8723-4014-A78F-FE9CF22740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C5276-EABA-4A1F-92AA-BAA0ECC2DF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7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8E07-F037-43F2-9599-8EF18720C546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EFFAF-3418-4A8F-8B31-32BDDA80C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FA78-764B-4D68-9A86-59EAEFC923E9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1507-1D64-4B66-95C0-77A4C3A9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13BB-A345-4645-98E2-C531A5C384F0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1DBDB-1922-498A-A5BE-30815039B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410BB-A713-4BD6-8393-8F4EF9E07508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B609-C8AB-4AC6-9AB9-0D157B5A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FE1F-2636-4C51-ADF7-8AE815C94013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02C9-3252-43C0-912A-4E9A26CB3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E25B-371C-480A-A1D5-8587E4BFC679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A1A4-BF1E-4809-8854-A74355982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8105-B5E5-465C-9242-5BECD1B7C618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D2F9-37DD-43F8-B041-728BB3CD3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C95F-7FC8-4096-AAA1-D6886AB2CE4A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7FE4-698F-47D7-B6B6-2DA7FBBB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6B180-D7FD-4DFA-926D-C1C9DA110965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7AF1-20DA-4512-BCE7-280B0A7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FF2D-D4DB-49CB-922C-6375E314F3EF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718F6-FEA7-4A2F-874D-0DF9A7A63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7EAE-7C77-49E8-AE5F-2AE01B68F4AC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C310-E6C7-4155-B37A-176BA991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9ABBE40-8452-4CC1-A29C-2C5F26B9554D}" type="datetime3">
              <a:rPr lang="en-US"/>
              <a:pPr>
                <a:defRPr/>
              </a:pPr>
              <a:t>9 September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34D5D98-2E95-44E5-BB95-7E7EC2FCE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9342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ambria" pitchFamily="18" charset="0"/>
                <a:ea typeface="ＭＳ Ｐゴシック" pitchFamily="34" charset="-128"/>
              </a:rPr>
              <a:t>Vikas Kumar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6600CC"/>
                </a:solidFill>
                <a:latin typeface="Cambria" pitchFamily="18" charset="0"/>
                <a:ea typeface="ＭＳ Ｐゴシック" pitchFamily="34" charset="-128"/>
              </a:rPr>
              <a:t>Associate Professor of Pharmacology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6600CC"/>
                </a:solidFill>
                <a:latin typeface="Cambria" pitchFamily="18" charset="0"/>
                <a:ea typeface="ＭＳ Ｐゴシック" pitchFamily="34" charset="-128"/>
              </a:rPr>
              <a:t>Indian Institute of Technology (Banaras Hindu University)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6600CC"/>
                </a:solidFill>
                <a:latin typeface="Cambria" pitchFamily="18" charset="0"/>
                <a:ea typeface="ＭＳ Ｐゴシック" pitchFamily="34" charset="-128"/>
              </a:rPr>
              <a:t>Varanasi, India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838200" y="2360613"/>
            <a:ext cx="7696200" cy="19383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Potential Clinical Applications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of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Probiotics</a:t>
            </a:r>
          </a:p>
        </p:txBody>
      </p:sp>
      <p:pic>
        <p:nvPicPr>
          <p:cNvPr id="2052" name="Picture 2" descr="IIT(BHU) New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304800" y="381000"/>
            <a:ext cx="1447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C:\Users\Ajit K Thakur\Desktop\Conferen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2700" y="495300"/>
            <a:ext cx="6591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" y="1271588"/>
            <a:ext cx="82296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algn="just">
              <a:lnSpc>
                <a:spcPct val="114000"/>
              </a:lnSpc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Probiotic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strains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Lactobacillus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reuteri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,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L.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rhamnosus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GG,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L.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casei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and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Saccharomyces 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cerevisiae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 (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boulardii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significantly decreases the duration of diarrhea in children </a:t>
            </a:r>
            <a:endParaRPr lang="en-US" sz="2400" b="1" i="1" dirty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905000" y="330200"/>
            <a:ext cx="536575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against Diarrhea</a:t>
            </a:r>
            <a:endParaRPr lang="en-US" sz="3200" b="1" dirty="0">
              <a:solidFill>
                <a:srgbClr val="922683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81200" y="3352800"/>
            <a:ext cx="1828800" cy="6858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7" name="Cross 6"/>
          <p:cNvSpPr/>
          <p:nvPr/>
        </p:nvSpPr>
        <p:spPr>
          <a:xfrm>
            <a:off x="4038600" y="3505200"/>
            <a:ext cx="457200" cy="381000"/>
          </a:xfrm>
          <a:prstGeom prst="plus">
            <a:avLst>
              <a:gd name="adj" fmla="val 390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3352800"/>
            <a:ext cx="2667000" cy="685800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Oral Rehydration Salts</a:t>
            </a:r>
          </a:p>
        </p:txBody>
      </p:sp>
      <p:sp>
        <p:nvSpPr>
          <p:cNvPr id="9" name="Down Arrow 8"/>
          <p:cNvSpPr/>
          <p:nvPr/>
        </p:nvSpPr>
        <p:spPr>
          <a:xfrm>
            <a:off x="4191000" y="4114800"/>
            <a:ext cx="152400" cy="762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52600" y="4953000"/>
            <a:ext cx="5410200" cy="9906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Shortens the duration  of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acute diarrheal illness in children</a:t>
            </a:r>
          </a:p>
        </p:txBody>
      </p:sp>
      <p:sp>
        <p:nvSpPr>
          <p:cNvPr id="10249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76A902-38B3-4533-BA02-F3690476326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6400" y="2209800"/>
            <a:ext cx="5638800" cy="2743200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Modulation of gut microbiota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Production of antimicrobial substances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Competition for adhesion sites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Stimulation of mucus secretion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Modulation of immune response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800" y="9906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95600" y="5791200"/>
            <a:ext cx="335280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Prevention of </a:t>
            </a:r>
            <a:r>
              <a:rPr lang="en-IN" sz="2400" dirty="0" err="1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Diarrhea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75438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11270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8CE5EA-2AE4-4A1A-BD43-7B9F43569CDF}" type="slidenum">
              <a:rPr lang="en-US" smtClean="0"/>
              <a:pPr/>
              <a:t>11</a:t>
            </a:fld>
            <a:endParaRPr lang="en-US" smtClean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228307" y="18661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53694" y="53713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47800" y="417513"/>
            <a:ext cx="6172200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  <a:ea typeface="+mj-ea"/>
                <a:cs typeface="+mj-cs"/>
              </a:rPr>
              <a:t>Antibiotic Associated Diarrhea</a:t>
            </a:r>
            <a:endParaRPr lang="en-IN" sz="3200" b="1" dirty="0">
              <a:solidFill>
                <a:srgbClr val="922683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1752600"/>
            <a:ext cx="1371600" cy="533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Disease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91000" y="1752600"/>
            <a:ext cx="3276600" cy="533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Antibiotic treatment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53000" y="3352800"/>
            <a:ext cx="2438400" cy="9906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Disturbance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gut microbiota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0" y="5105400"/>
            <a:ext cx="3657600" cy="9906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Clostridium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 overgrowth produces toxins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00200" y="6248400"/>
            <a:ext cx="1752600" cy="533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Diarrhea</a:t>
            </a:r>
          </a:p>
        </p:txBody>
      </p:sp>
      <p:sp>
        <p:nvSpPr>
          <p:cNvPr id="12296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93F52E-4C27-4D7B-B6E8-350BABABF075}" type="slidenum">
              <a:rPr lang="en-US" smtClean="0"/>
              <a:pPr/>
              <a:t>12</a:t>
            </a:fld>
            <a:endParaRPr lang="en-US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43200" y="198120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487194" y="2818606"/>
            <a:ext cx="914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714207" y="4723606"/>
            <a:ext cx="6096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743200" y="5562600"/>
            <a:ext cx="9906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90600" y="4953000"/>
            <a:ext cx="1905000" cy="7620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Balance Microbiota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19400" y="40386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pic>
        <p:nvPicPr>
          <p:cNvPr id="2050" name="Picture 2" descr="C:\Users\Ajit Kumar Thakur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278313"/>
            <a:ext cx="1487487" cy="1589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/>
          <p:cNvCxnSpPr/>
          <p:nvPr/>
        </p:nvCxnSpPr>
        <p:spPr>
          <a:xfrm>
            <a:off x="2895600" y="36576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287338"/>
            <a:ext cx="5016500" cy="627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  <a:ea typeface="+mj-ea"/>
                <a:cs typeface="+mj-cs"/>
              </a:rPr>
              <a:t>Probiotics and Cancer</a:t>
            </a:r>
            <a:endParaRPr lang="en-IN" sz="3200" b="1" dirty="0">
              <a:solidFill>
                <a:srgbClr val="922683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295400"/>
            <a:ext cx="3276600" cy="18288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Enzymes  of Gut Flora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Glycosidase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β-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glucuronidase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Azoreductase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Nitroreductase</a:t>
            </a:r>
            <a:endParaRPr lang="en-US" sz="2400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3505200"/>
            <a:ext cx="236220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Pre-carcinogens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43600" y="3505200"/>
            <a:ext cx="281940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mbria" pitchFamily="18" charset="0"/>
                <a:ea typeface="+mn-ea"/>
                <a:cs typeface="Times New Roman" pitchFamily="18" charset="0"/>
              </a:rPr>
              <a:t> Active carcinogens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20574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381000" y="4418013"/>
            <a:ext cx="8458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Oligofructose plus two probiotic strains (</a:t>
            </a: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L. acidophilus 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and</a:t>
            </a:r>
            <a:r>
              <a:rPr lang="en-US" sz="2400" i="1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L. casei</a:t>
            </a:r>
            <a:r>
              <a:rPr lang="en-US" sz="2400" b="1">
                <a:solidFill>
                  <a:srgbClr val="0000CC"/>
                </a:solidFill>
                <a:latin typeface="Cambria" pitchFamily="18" charset="0"/>
              </a:rPr>
              <a:t>)</a:t>
            </a: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supplementation in humans helped to decrease levels of these gut flora enzymes</a:t>
            </a:r>
          </a:p>
        </p:txBody>
      </p:sp>
      <p:sp>
        <p:nvSpPr>
          <p:cNvPr id="15369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C9DCF0-2A46-43F2-8293-DE7A620EB871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15370" name="Group 31"/>
          <p:cNvGrpSpPr>
            <a:grpSpLocks/>
          </p:cNvGrpSpPr>
          <p:nvPr/>
        </p:nvGrpSpPr>
        <p:grpSpPr bwMode="auto">
          <a:xfrm>
            <a:off x="5181600" y="3352800"/>
            <a:ext cx="457200" cy="609600"/>
            <a:chOff x="5181600" y="3200400"/>
            <a:chExt cx="457201" cy="609600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5105401" y="3276600"/>
              <a:ext cx="609600" cy="4572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5105401" y="3276600"/>
              <a:ext cx="609600" cy="4572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5400000">
            <a:off x="4990307" y="3009106"/>
            <a:ext cx="8382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390107" y="2932906"/>
            <a:ext cx="14478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3"/>
          </p:cNvCxnSpPr>
          <p:nvPr/>
        </p:nvCxnSpPr>
        <p:spPr>
          <a:xfrm>
            <a:off x="3733800" y="22098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2000" y="1676400"/>
            <a:ext cx="70866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Binding/inactivation of mutagenic compounds 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Production of anti-mutagenic compounds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Suppression of growth of pro-carcinogenic bacteria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Reduction of the absorption of carcinogens 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Enhancement of immune function 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Inﬂuence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on bile salt concentrations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7543800" y="762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429000" y="6096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590800" y="6172200"/>
            <a:ext cx="342900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b="1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</a:t>
            </a: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Prevents Cancer Growth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6390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53DDF8-8C48-4964-8A85-0945250D7F36}" type="slidenum">
              <a:rPr lang="en-US" smtClean="0"/>
              <a:pPr/>
              <a:t>14</a:t>
            </a:fld>
            <a:endParaRPr lang="en-US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265614" y="5562600"/>
            <a:ext cx="1586" cy="53339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75907" y="1408906"/>
            <a:ext cx="3810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209800"/>
            <a:ext cx="8153400" cy="3352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Assimilation of cholesterol by bacterial cells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Deconjugation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of bile acids by bacterial acid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hydrolases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Cholesterol-binding to bacterial cell walls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Reduction of hepatic cholesterol synthesis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Redistribution of cholesterol from plasma to liver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Bacterial production of short-chain fatty acids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800" y="1066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57400" y="6172200"/>
            <a:ext cx="495300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Reduction of blood cholesterol level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24025" y="304800"/>
            <a:ext cx="58197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and Heart Diseases</a:t>
            </a:r>
            <a:endParaRPr lang="en-US" sz="3200" b="1" dirty="0">
              <a:solidFill>
                <a:srgbClr val="922683"/>
              </a:solidFill>
            </a:endParaRPr>
          </a:p>
        </p:txBody>
      </p:sp>
      <p:sp>
        <p:nvSpPr>
          <p:cNvPr id="1741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B86136-1A6C-40C1-BD5B-1FAB78DF5551}" type="slidenum">
              <a:rPr lang="en-US" smtClean="0"/>
              <a:pPr/>
              <a:t>15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266407" y="1904206"/>
            <a:ext cx="4572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42607" y="5866606"/>
            <a:ext cx="4572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286000"/>
            <a:ext cx="8153400" cy="2362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Production of antimicrobial substances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Stimulation of the mucus secretion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Competition for adhesion sites</a:t>
            </a:r>
          </a:p>
          <a:p>
            <a:pPr marL="234950" indent="-2349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Stimulation of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speciﬁc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and non-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speciﬁc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immune responses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1066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2200" y="5486400"/>
            <a:ext cx="4343400" cy="7620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Prevention of </a:t>
            </a:r>
            <a:r>
              <a:rPr lang="en-IN" sz="2400" i="1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Helicobacter pylori </a:t>
            </a: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infection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914525" y="330200"/>
            <a:ext cx="54768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i="1" dirty="0">
                <a:solidFill>
                  <a:srgbClr val="922683"/>
                </a:solidFill>
                <a:latin typeface="Cambria" pitchFamily="18" charset="0"/>
              </a:rPr>
              <a:t>Helicobacter pylori </a:t>
            </a: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Infection</a:t>
            </a:r>
            <a:endParaRPr lang="en-US" sz="3200" b="1" dirty="0">
              <a:solidFill>
                <a:srgbClr val="922683"/>
              </a:solidFill>
            </a:endParaRPr>
          </a:p>
        </p:txBody>
      </p:sp>
      <p:sp>
        <p:nvSpPr>
          <p:cNvPr id="18438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94B0AC-01FB-4967-A24E-D2AEA6BF367C}" type="slidenum">
              <a:rPr lang="en-US" smtClean="0"/>
              <a:pPr/>
              <a:t>16</a:t>
            </a:fld>
            <a:endParaRPr lang="en-US" smtClean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228307" y="19423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229894" y="50665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981200"/>
            <a:ext cx="8153400" cy="3352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Reverse increased intestinal permeability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Enhance gut-specific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IgA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responses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Promote gut barrier function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Modulation of immune response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Enhance IL-10 and cytokines production that promote production of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IgE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antibodies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7600" y="9144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0" y="5943600"/>
            <a:ext cx="4267200" cy="838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Beneficial in Allergy and Atopic diseases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070100" y="211138"/>
            <a:ext cx="5016500" cy="627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  <a:ea typeface="+mj-ea"/>
                <a:cs typeface="+mj-cs"/>
              </a:rPr>
              <a:t>Probiotics and Allergy</a:t>
            </a:r>
            <a:endParaRPr lang="en-IN" sz="3200" b="1" dirty="0">
              <a:solidFill>
                <a:srgbClr val="922683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9462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94A212-3FDA-489C-B5DA-E2AE7554EF0C}" type="slidenum">
              <a:rPr lang="en-US" smtClean="0"/>
              <a:pPr/>
              <a:t>17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05301" y="1712912"/>
            <a:ext cx="381000" cy="31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419601" y="5638800"/>
            <a:ext cx="457200" cy="31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09800"/>
            <a:ext cx="8153400" cy="3352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Decrease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portal blood ammonia by reduced bacterial urease activity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Decrease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portal blood pH due to less ammonia absorption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Decrease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inflammation and oxidative stress due to reduced ammonia toxins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Reduce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uptake of other toxins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800" y="1066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90800" y="5943600"/>
            <a:ext cx="4038600" cy="838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Prevention of Hepatic Encephalopathy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78050" y="330200"/>
            <a:ext cx="475615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Hepatic Encephalopathy</a:t>
            </a:r>
            <a:endParaRPr lang="en-US" sz="3200" b="1" dirty="0">
              <a:solidFill>
                <a:srgbClr val="922683"/>
              </a:solidFill>
            </a:endParaRPr>
          </a:p>
        </p:txBody>
      </p:sp>
      <p:sp>
        <p:nvSpPr>
          <p:cNvPr id="20486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633EEF-D498-4F4B-990C-BBBFC2D56C06}" type="slidenum">
              <a:rPr lang="en-US" smtClean="0"/>
              <a:pPr/>
              <a:t>18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42607" y="1904206"/>
            <a:ext cx="4572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81501" y="5751513"/>
            <a:ext cx="381000" cy="31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25638" y="436563"/>
            <a:ext cx="558165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Inflammatory Bowel Disease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09800" y="2667000"/>
            <a:ext cx="46482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Modulation of immune response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Modulation of gut microbiota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1400" y="1447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0" y="4800600"/>
            <a:ext cx="4191000" cy="7620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Beneficial in Inflammatory Bowel Disease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21510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9645AF-1D43-4679-BFAC-918648A3BE7A}" type="slidenum">
              <a:rPr lang="en-US" smtClean="0"/>
              <a:pPr/>
              <a:t>19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153694" y="2323306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77494" y="43807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09800" y="254000"/>
            <a:ext cx="4551363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- the Science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904875"/>
            <a:ext cx="8229600" cy="5419725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Microbial ecosystem and mucosal immunity</a:t>
            </a:r>
          </a:p>
          <a:p>
            <a:pPr marL="519113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The  intestine contains extensive microbiota (10</a:t>
            </a:r>
            <a:r>
              <a:rPr lang="fr-FR" sz="2600" baseline="30000" dirty="0">
                <a:solidFill>
                  <a:srgbClr val="0000CC"/>
                </a:solidFill>
                <a:latin typeface="Cambria" pitchFamily="18" charset="0"/>
                <a:ea typeface="+mn-ea"/>
              </a:rPr>
              <a:t>10</a:t>
            </a:r>
            <a:r>
              <a:rPr lang="fr-FR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bacteria cells), 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located mainly in the colon</a:t>
            </a:r>
          </a:p>
          <a:p>
            <a:pPr marL="519113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The small intestine has a larger bacterial load that consists of facultative anaerobes such as </a:t>
            </a:r>
            <a:r>
              <a:rPr lang="en-US" sz="2600" b="1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Lactobacilli, Streptococc</a:t>
            </a:r>
            <a:r>
              <a:rPr lang="en-US" sz="2600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i 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and </a:t>
            </a:r>
            <a:r>
              <a:rPr lang="en-US" sz="2600" b="1" i="1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Enterobacteria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as well as anaerobes such as </a:t>
            </a:r>
            <a:r>
              <a:rPr lang="en-US" sz="2600" b="1" i="1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Bifidobacterium</a:t>
            </a:r>
            <a:r>
              <a:rPr lang="en-US" sz="2600" b="1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, </a:t>
            </a:r>
            <a:r>
              <a:rPr lang="en-US" sz="2600" b="1" i="1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Bacteroides</a:t>
            </a:r>
            <a:r>
              <a:rPr lang="en-US" sz="2600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 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and </a:t>
            </a:r>
            <a:r>
              <a:rPr lang="en-US" sz="2600" b="1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Clostridium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at levels of 10</a:t>
            </a:r>
            <a:r>
              <a:rPr lang="en-US" sz="2400" baseline="30000" dirty="0">
                <a:solidFill>
                  <a:srgbClr val="0000CC"/>
                </a:solidFill>
                <a:latin typeface="Cambria" pitchFamily="18" charset="0"/>
                <a:ea typeface="+mn-ea"/>
              </a:rPr>
              <a:t>4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-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10</a:t>
            </a:r>
            <a:r>
              <a:rPr lang="en-US" sz="2600" baseline="30000" dirty="0">
                <a:solidFill>
                  <a:srgbClr val="0000CC"/>
                </a:solidFill>
                <a:latin typeface="Cambria" pitchFamily="18" charset="0"/>
                <a:ea typeface="+mn-ea"/>
              </a:rPr>
              <a:t>8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cells/gm of contents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515CAF-6429-488A-88E9-6DE5037B4B2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95400"/>
            <a:ext cx="8229600" cy="3970338"/>
          </a:xfrm>
          <a:prstGeom prst="rect">
            <a:avLst/>
          </a:prstGeom>
        </p:spPr>
        <p:txBody>
          <a:bodyPr/>
          <a:lstStyle/>
          <a:p>
            <a:pPr marL="623888" indent="-2778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  <a:ea typeface="+mn-ea"/>
              </a:rPr>
              <a:t>The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 strain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E. coli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Nissle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strain may be equivalent to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Mesalazine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in maintaining remission of ulcerative colitis</a:t>
            </a:r>
          </a:p>
          <a:p>
            <a:pPr marL="623888" indent="-2778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  <a:ea typeface="+mn-ea"/>
              </a:rPr>
              <a:t>have shown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efficacy to induce and maintain remission in children and adults with mild-to-moderate ulcerative colitis</a:t>
            </a: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582218-092A-4208-B4DC-F152B9D57FC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09800" y="533400"/>
            <a:ext cx="424656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3200" b="1" dirty="0" smtClean="0">
                <a:solidFill>
                  <a:srgbClr val="922683"/>
                </a:solidFill>
                <a:latin typeface="Cambria" pitchFamily="18" charset="0"/>
              </a:rPr>
              <a:t>Ulcerative colitis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2286000"/>
            <a:ext cx="54864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Reduction of intestinal gas production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Modulation of gut microbiota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800" y="11430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4038600"/>
            <a:ext cx="4191000" cy="7620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 Beneficial in Irritable Bowel Syndrome</a:t>
            </a:r>
            <a:endParaRPr lang="en-US" sz="2400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33600" y="381000"/>
            <a:ext cx="504348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Irritable Bowel Syndrome</a:t>
            </a:r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457200" y="4943475"/>
            <a:ext cx="82296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 strains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Bifidobacterium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Infantis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in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addition to 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Lactobacillus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reuteri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may improve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Colicky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symptoms within one week of  treatment</a:t>
            </a:r>
          </a:p>
        </p:txBody>
      </p:sp>
      <p:sp>
        <p:nvSpPr>
          <p:cNvPr id="23559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73CC3A-7D72-480F-B319-648A11B9CDE2}" type="slidenum">
              <a:rPr lang="en-US" smtClean="0"/>
              <a:pPr/>
              <a:t>21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04507" y="20185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05301" y="3694112"/>
            <a:ext cx="533400" cy="31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2200" y="381000"/>
            <a:ext cx="4475163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Lactose </a:t>
            </a:r>
            <a:r>
              <a:rPr lang="en-US" sz="3200" b="1" dirty="0" err="1">
                <a:solidFill>
                  <a:srgbClr val="922683"/>
                </a:solidFill>
                <a:latin typeface="Cambria" pitchFamily="18" charset="0"/>
              </a:rPr>
              <a:t>Malabsorption</a:t>
            </a:r>
            <a:endParaRPr lang="en-US" sz="3200" b="1" dirty="0">
              <a:solidFill>
                <a:srgbClr val="922683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2362200"/>
            <a:ext cx="6324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ctr">
              <a:lnSpc>
                <a:spcPct val="150000"/>
              </a:lnSpc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Action of bacterial β-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galactosidase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on lactose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1400" y="11430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09800" y="3733800"/>
            <a:ext cx="4648200" cy="6858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Relief </a:t>
            </a:r>
            <a:r>
              <a:rPr lang="en-IN" sz="2400" dirty="0" smtClean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from </a:t>
            </a: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Lactose Indigestion</a:t>
            </a: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457200" y="4410075"/>
            <a:ext cx="81534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Streptococcus thermophilus 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and </a:t>
            </a: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L. delbrueckii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Cambria" pitchFamily="18" charset="0"/>
              </a:rPr>
              <a:t>subsp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.  </a:t>
            </a:r>
            <a:r>
              <a:rPr lang="en-US" sz="2400" b="1" i="1">
                <a:solidFill>
                  <a:srgbClr val="0000CC"/>
                </a:solidFill>
                <a:latin typeface="Cambria" pitchFamily="18" charset="0"/>
              </a:rPr>
              <a:t>bulgaricus</a:t>
            </a:r>
            <a:r>
              <a:rPr lang="en-US" sz="2400">
                <a:solidFill>
                  <a:srgbClr val="0000CC"/>
                </a:solidFill>
                <a:latin typeface="Cambria" pitchFamily="18" charset="0"/>
              </a:rPr>
              <a:t> improve lactose digestion and reduce symptoms related to lactose intolerance</a:t>
            </a:r>
            <a:endParaRPr lang="en-US" sz="2400"/>
          </a:p>
        </p:txBody>
      </p:sp>
      <p:sp>
        <p:nvSpPr>
          <p:cNvPr id="2458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9C1C6A-5C9B-4EDD-A81F-75E7A713B068}" type="slidenum">
              <a:rPr lang="en-US" smtClean="0"/>
              <a:pPr/>
              <a:t>22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228307" y="20185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53694" y="33139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5000" y="381000"/>
            <a:ext cx="548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3200" b="1" dirty="0" err="1">
                <a:solidFill>
                  <a:srgbClr val="922683"/>
                </a:solidFill>
                <a:latin typeface="Cambria" pitchFamily="18" charset="0"/>
              </a:rPr>
              <a:t>Urogenital</a:t>
            </a: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 Tract Disorders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2667000"/>
            <a:ext cx="6324600" cy="175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Production of antimicrobial substances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Competition for adhesion sites </a:t>
            </a:r>
          </a:p>
          <a:p>
            <a:pPr marL="234950" indent="-2349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Competitive exclusion of pathogens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1447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0" y="5257800"/>
            <a:ext cx="4495800" cy="5334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Relief </a:t>
            </a:r>
            <a:r>
              <a:rPr lang="en-IN" sz="2400" dirty="0" smtClean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from </a:t>
            </a:r>
            <a:r>
              <a:rPr lang="en-IN" sz="2400" dirty="0">
                <a:solidFill>
                  <a:srgbClr val="0000CC"/>
                </a:solidFill>
                <a:latin typeface="Cambria" pitchFamily="18" charset="0"/>
                <a:ea typeface="+mn-ea"/>
                <a:cs typeface="Times New Roman" pitchFamily="18" charset="0"/>
              </a:rPr>
              <a:t>Urogenital Infection</a:t>
            </a:r>
          </a:p>
        </p:txBody>
      </p:sp>
      <p:sp>
        <p:nvSpPr>
          <p:cNvPr id="25606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761161-513B-46D0-A956-C41685436487}" type="slidenum">
              <a:rPr lang="en-US" smtClean="0"/>
              <a:pPr/>
              <a:t>23</a:t>
            </a:fld>
            <a:endParaRPr lang="en-US" smtClean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80707" y="23233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06094" y="48379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 txBox="1">
            <a:spLocks/>
          </p:cNvSpPr>
          <p:nvPr/>
        </p:nvSpPr>
        <p:spPr bwMode="auto">
          <a:xfrm>
            <a:off x="533400" y="1143000"/>
            <a:ext cx="8280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Bacterial </a:t>
            </a:r>
            <a:r>
              <a:rPr lang="en-US" sz="2400" b="1" dirty="0" err="1">
                <a:solidFill>
                  <a:srgbClr val="0000CC"/>
                </a:solidFill>
                <a:latin typeface="Cambria" pitchFamily="18" charset="0"/>
              </a:rPr>
              <a:t>vaginosis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, increases the risk of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preterm </a:t>
            </a:r>
            <a:r>
              <a:rPr lang="en-US" sz="2400" b="1" dirty="0" err="1">
                <a:solidFill>
                  <a:srgbClr val="0000CC"/>
                </a:solidFill>
                <a:latin typeface="Cambria" pitchFamily="18" charset="0"/>
              </a:rPr>
              <a:t>labour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and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infant mortality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Probiotics decrease the risk of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bacterial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Cambria" pitchFamily="18" charset="0"/>
              </a:rPr>
              <a:t>vaginosis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and maintain normal </a:t>
            </a:r>
            <a:r>
              <a:rPr lang="en-US" sz="2400" i="1" dirty="0">
                <a:solidFill>
                  <a:srgbClr val="0000CC"/>
                </a:solidFill>
                <a:latin typeface="Cambria" pitchFamily="18" charset="0"/>
              </a:rPr>
              <a:t>Lactobacilli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vaginal flora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L.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rhamnosus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GG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and </a:t>
            </a:r>
            <a:r>
              <a:rPr lang="en-US" sz="2400" b="1" i="1" dirty="0">
                <a:solidFill>
                  <a:srgbClr val="0000CC"/>
                </a:solidFill>
                <a:latin typeface="Cambria" pitchFamily="18" charset="0"/>
              </a:rPr>
              <a:t>B. </a:t>
            </a:r>
            <a:r>
              <a:rPr lang="en-US" sz="2400" b="1" i="1" dirty="0" err="1">
                <a:solidFill>
                  <a:srgbClr val="0000CC"/>
                </a:solidFill>
                <a:latin typeface="Cambria" pitchFamily="18" charset="0"/>
              </a:rPr>
              <a:t>lactis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BB12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can be prevented atopic dermatitis of newborn babies in 50% of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cases,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if mothers ingest probiotics during pregnancy and newborns ingest them during the first 6 months of life</a:t>
            </a:r>
            <a:endParaRPr lang="en-US" sz="3200" dirty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133600" y="331788"/>
            <a:ext cx="4672013" cy="6588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marL="342900" indent="-342900">
              <a:lnSpc>
                <a:spcPct val="115000"/>
              </a:lnSpc>
              <a:spcBef>
                <a:spcPts val="1000"/>
              </a:spcBef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  <a:cs typeface="Times New Roman" pitchFamily="18" charset="0"/>
              </a:rPr>
              <a:t>Probiotics in Pregnancy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D448DB-B4BF-42F2-92E8-01EB591F016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36725" y="360363"/>
            <a:ext cx="610552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in Skincare Products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506663"/>
            <a:ext cx="8229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 skincare product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NUDE Skincare</a:t>
            </a:r>
            <a:r>
              <a:rPr lang="en-US" sz="2400" b="1" baseline="30000" dirty="0">
                <a:solidFill>
                  <a:srgbClr val="0000CC"/>
                </a:solidFill>
                <a:latin typeface="Cambria" pitchFamily="18" charset="0"/>
              </a:rPr>
              <a:t>©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was first introduce in 2007 by </a:t>
            </a: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NUDE Brands Ltd.,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UK/USA</a:t>
            </a:r>
          </a:p>
          <a:p>
            <a:pPr marL="290513" indent="-2905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Probiotics help balance internal digestion and also stabilize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microflora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on the skin</a:t>
            </a:r>
          </a:p>
          <a:p>
            <a:pPr marL="290513" indent="-2905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</a:rPr>
              <a:t>Yogurt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increases certain probiotic strains in skin that protect skin from environmental stressors, soothes skin and improves moisture retention</a:t>
            </a:r>
          </a:p>
        </p:txBody>
      </p:sp>
      <p:sp>
        <p:nvSpPr>
          <p:cNvPr id="28676" name="AutoShape 6" descr="http://www.sephora.com/images/sku/s1594530-main-he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376238" y="914400"/>
            <a:ext cx="8413750" cy="1600200"/>
            <a:chOff x="375760" y="685801"/>
            <a:chExt cx="8414431" cy="1600200"/>
          </a:xfrm>
        </p:grpSpPr>
        <p:pic>
          <p:nvPicPr>
            <p:cNvPr id="61442" name="Picture 2" descr="C:\Users\BAGHEERA\Desktop\Probiotic\UK200011943_NUDE.jpg-medium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5760" y="762000"/>
              <a:ext cx="1471598" cy="1524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144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53334" y="838200"/>
              <a:ext cx="1836857" cy="13716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1447" name="Picture 7" descr="C:\Users\BAGHEERA\Desktop\Probiotic\s1594530-main-her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09801" y="685801"/>
              <a:ext cx="1600200" cy="1600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1448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91000" y="1219200"/>
              <a:ext cx="2408674" cy="838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8678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6D96C1-F6EC-4F8B-8B4F-DC463FE36D23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01838" y="284163"/>
            <a:ext cx="549116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Future Trends and Research</a:t>
            </a:r>
          </a:p>
        </p:txBody>
      </p:sp>
      <p:sp>
        <p:nvSpPr>
          <p:cNvPr id="29699" name="Content Placeholder 2"/>
          <p:cNvSpPr txBox="1">
            <a:spLocks/>
          </p:cNvSpPr>
          <p:nvPr/>
        </p:nvSpPr>
        <p:spPr bwMode="auto">
          <a:xfrm>
            <a:off x="409575" y="1538288"/>
            <a:ext cx="8353425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ts val="900"/>
              </a:spcBef>
              <a:buFont typeface="Wingdings" pitchFamily="2" charset="2"/>
              <a:buChar char="v"/>
            </a:pPr>
            <a:endParaRPr lang="en-US" sz="320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143000" y="985838"/>
            <a:ext cx="678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rgbClr val="FF0000"/>
                </a:solidFill>
                <a:latin typeface="Cambria" pitchFamily="18" charset="0"/>
              </a:rPr>
              <a:t>The benefits of probiotics go way beyond gut health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495800" y="2443163"/>
            <a:ext cx="4114800" cy="9906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Inflammatory cytokines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" y="4114800"/>
            <a:ext cx="4038600" cy="10668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Neurotransmitter release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67400" y="4876800"/>
            <a:ext cx="2971800" cy="14478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Useful in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Depression 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&amp; 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Anxiety</a:t>
            </a:r>
          </a:p>
        </p:txBody>
      </p:sp>
      <p:sp>
        <p:nvSpPr>
          <p:cNvPr id="29704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5013AE-A8B8-4375-AF95-5D584696C31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914400" y="16764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15" name="Right Brace 14"/>
          <p:cNvSpPr/>
          <p:nvPr/>
        </p:nvSpPr>
        <p:spPr>
          <a:xfrm rot="2144383">
            <a:off x="5130800" y="3624263"/>
            <a:ext cx="763588" cy="1978025"/>
          </a:xfrm>
          <a:prstGeom prst="rightBrace">
            <a:avLst>
              <a:gd name="adj1" fmla="val 43551"/>
              <a:gd name="adj2" fmla="val 5099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3051729">
            <a:off x="3055938" y="1962150"/>
            <a:ext cx="763587" cy="1978025"/>
          </a:xfrm>
          <a:prstGeom prst="rightBrace">
            <a:avLst>
              <a:gd name="adj1" fmla="val 43551"/>
              <a:gd name="adj2" fmla="val 50996"/>
            </a:avLst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62238" y="2286000"/>
            <a:ext cx="461962" cy="387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4724400" y="2743200"/>
            <a:ext cx="76200" cy="4572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09600" y="4419600"/>
            <a:ext cx="76200" cy="45720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0" y="1447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2667000"/>
            <a:ext cx="6781800" cy="914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Reduces pathogenic bacteria in the nasal passages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Balances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  <a:ea typeface="+mn-ea"/>
              </a:rPr>
              <a:t>microflora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in the nasal cavity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24200" y="4419600"/>
            <a:ext cx="3733800" cy="1570038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Useful in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Nasal Congestion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&amp;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sinusitis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75438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30726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B58644-9F12-4735-A639-4E0E32F092A8}" type="slidenum">
              <a:rPr lang="en-US" smtClean="0"/>
              <a:pPr/>
              <a:t>27</a:t>
            </a:fld>
            <a:endParaRPr lang="en-US" smtClean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80707" y="2323306"/>
            <a:ext cx="533400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306094" y="3999706"/>
            <a:ext cx="685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5"/>
          <p:cNvSpPr txBox="1">
            <a:spLocks noChangeArrowheads="1"/>
          </p:cNvSpPr>
          <p:nvPr/>
        </p:nvSpPr>
        <p:spPr bwMode="auto">
          <a:xfrm>
            <a:off x="75438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9906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38600" y="1828800"/>
            <a:ext cx="4267200" cy="10668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Inflammatory cytokines in skin</a:t>
            </a:r>
          </a:p>
        </p:txBody>
      </p:sp>
      <p:sp>
        <p:nvSpPr>
          <p:cNvPr id="9" name="Down Arrow 8"/>
          <p:cNvSpPr/>
          <p:nvPr/>
        </p:nvSpPr>
        <p:spPr>
          <a:xfrm>
            <a:off x="4267200" y="1981200"/>
            <a:ext cx="76200" cy="4572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3505200"/>
            <a:ext cx="4343400" cy="10668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Microbial flora in skin</a:t>
            </a:r>
          </a:p>
        </p:txBody>
      </p:sp>
      <p:sp>
        <p:nvSpPr>
          <p:cNvPr id="11" name="Up Arrow 10"/>
          <p:cNvSpPr/>
          <p:nvPr/>
        </p:nvSpPr>
        <p:spPr>
          <a:xfrm>
            <a:off x="685800" y="3810000"/>
            <a:ext cx="76200" cy="45720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943600" y="4343400"/>
            <a:ext cx="2971800" cy="1219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Useful in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Acne, Psoriasis, Eczema and Dermatitis</a:t>
            </a:r>
          </a:p>
        </p:txBody>
      </p:sp>
      <p:sp>
        <p:nvSpPr>
          <p:cNvPr id="31753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7FE29A-A941-4102-8EED-DE7C3BC195F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" name="Right Brace 13"/>
          <p:cNvSpPr/>
          <p:nvPr/>
        </p:nvSpPr>
        <p:spPr>
          <a:xfrm rot="2144383">
            <a:off x="5283200" y="3084513"/>
            <a:ext cx="763588" cy="1978025"/>
          </a:xfrm>
          <a:prstGeom prst="rightBrace">
            <a:avLst>
              <a:gd name="adj1" fmla="val 43551"/>
              <a:gd name="adj2" fmla="val 5099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13051729">
            <a:off x="2657475" y="1323975"/>
            <a:ext cx="763588" cy="1978025"/>
          </a:xfrm>
          <a:prstGeom prst="rightBrace">
            <a:avLst>
              <a:gd name="adj1" fmla="val 43551"/>
              <a:gd name="adj2" fmla="val 50996"/>
            </a:avLst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09800" y="1600200"/>
            <a:ext cx="461963" cy="387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5"/>
          <p:cNvSpPr txBox="1">
            <a:spLocks noChangeArrowheads="1"/>
          </p:cNvSpPr>
          <p:nvPr/>
        </p:nvSpPr>
        <p:spPr bwMode="auto">
          <a:xfrm>
            <a:off x="75438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9144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1905000"/>
            <a:ext cx="4267200" cy="4572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Development of new strains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05200" y="2895600"/>
            <a:ext cx="4343400" cy="11430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Improves insulin sensitivity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Facilitates glucose transport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Reduces blood LDL level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53000" y="4572000"/>
            <a:ext cx="3810000" cy="1219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Useful in Type-2 Diabetes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&amp;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Obesity</a:t>
            </a:r>
          </a:p>
        </p:txBody>
      </p:sp>
      <p:sp>
        <p:nvSpPr>
          <p:cNvPr id="32775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4A62D7-7D18-4679-B9C4-64A12A6AA8F2}" type="slidenum">
              <a:rPr lang="en-US" smtClean="0"/>
              <a:pPr/>
              <a:t>29</a:t>
            </a:fld>
            <a:endParaRPr lang="en-US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8400" y="1447800"/>
            <a:ext cx="461963" cy="387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81400" y="2438400"/>
            <a:ext cx="461963" cy="387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0200" y="4114800"/>
            <a:ext cx="461963" cy="387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57200" y="720725"/>
            <a:ext cx="8229600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7713" indent="-2905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The intestine is the body</a:t>
            </a:r>
            <a:r>
              <a:rPr lang="ja-JP" altLang="en-US" sz="2600" dirty="0">
                <a:solidFill>
                  <a:srgbClr val="0000CC"/>
                </a:solidFill>
                <a:latin typeface="Cambria" pitchFamily="18" charset="0"/>
              </a:rPr>
              <a:t>’</a:t>
            </a:r>
            <a:r>
              <a:rPr lang="en-US" altLang="ja-JP" sz="2600" dirty="0">
                <a:solidFill>
                  <a:srgbClr val="0000CC"/>
                </a:solidFill>
                <a:latin typeface="Cambria" pitchFamily="18" charset="0"/>
              </a:rPr>
              <a:t>s most important immune function–related organ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60% of the body</a:t>
            </a:r>
            <a:r>
              <a:rPr lang="ja-JP" altLang="en-US" sz="2600" dirty="0">
                <a:solidFill>
                  <a:srgbClr val="0000CC"/>
                </a:solidFill>
                <a:latin typeface="Cambria" pitchFamily="18" charset="0"/>
              </a:rPr>
              <a:t>’</a:t>
            </a:r>
            <a:r>
              <a:rPr lang="en-US" altLang="ja-JP" sz="2600" dirty="0">
                <a:solidFill>
                  <a:srgbClr val="0000CC"/>
                </a:solidFill>
                <a:latin typeface="Cambria" pitchFamily="18" charset="0"/>
              </a:rPr>
              <a:t>s immune cells are present in the intestinal mucosa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The immune system controls immune responses </a:t>
            </a:r>
            <a:r>
              <a:rPr lang="en-US" sz="2600" dirty="0" smtClean="0">
                <a:solidFill>
                  <a:srgbClr val="0000CC"/>
                </a:solidFill>
                <a:latin typeface="Cambria" pitchFamily="18" charset="0"/>
              </a:rPr>
              <a:t>against:</a:t>
            </a:r>
            <a:endParaRPr lang="en-US" sz="2600" dirty="0">
              <a:solidFill>
                <a:srgbClr val="0000CC"/>
              </a:solidFill>
              <a:latin typeface="Cambria" pitchFamily="18" charset="0"/>
            </a:endParaRP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Dietary proteins 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Prevention of food allergies 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 Pathogenic microorganisms 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Viruses (Rotavirus, Poliovirus) 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Bacteria (</a:t>
            </a:r>
            <a:r>
              <a:rPr lang="en-US" sz="2600" i="1" dirty="0">
                <a:solidFill>
                  <a:srgbClr val="0000CC"/>
                </a:solidFill>
                <a:latin typeface="Cambria" pitchFamily="18" charset="0"/>
              </a:rPr>
              <a:t>Salmonella, Listeria, Clostridium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 etc.) </a:t>
            </a:r>
          </a:p>
          <a:p>
            <a:pPr marL="747713" indent="-29051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Parasites (</a:t>
            </a:r>
            <a:r>
              <a:rPr lang="en-US" sz="2600" i="1" dirty="0">
                <a:solidFill>
                  <a:srgbClr val="0000CC"/>
                </a:solidFill>
                <a:latin typeface="Cambria" pitchFamily="18" charset="0"/>
              </a:rPr>
              <a:t>Toxoplasma</a:t>
            </a:r>
            <a:r>
              <a:rPr lang="en-US" sz="2600" dirty="0">
                <a:solidFill>
                  <a:srgbClr val="0000CC"/>
                </a:solidFill>
                <a:latin typeface="Cambria" pitchFamily="18" charset="0"/>
              </a:rPr>
              <a:t>) 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4676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BB1ED3-77A1-4240-9F3C-D83765AFE13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7543800" y="2286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CC"/>
                </a:solidFill>
                <a:latin typeface="Cambria" pitchFamily="18" charset="0"/>
              </a:rPr>
              <a:t>Contd….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1400" y="685800"/>
            <a:ext cx="16764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62200" y="1828800"/>
            <a:ext cx="4267200" cy="7620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 Production of antibiotic that</a:t>
            </a:r>
          </a:p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kills pathogenic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  <a:ea typeface="+mn-ea"/>
              </a:rPr>
              <a:t>microbes</a:t>
            </a:r>
            <a:endParaRPr lang="en-US" sz="2400" dirty="0">
              <a:solidFill>
                <a:srgbClr val="0000CC"/>
              </a:solidFill>
              <a:latin typeface="Cambria" pitchFamily="18" charset="0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4800" y="3200400"/>
            <a:ext cx="4648200" cy="914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Probiotic strains incorporate into antiseptic powder and lotions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9600" y="3200400"/>
            <a:ext cx="2895600" cy="9144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  <a:ea typeface="+mn-ea"/>
              </a:rPr>
              <a:t>Development of oral hygienic products</a:t>
            </a:r>
          </a:p>
        </p:txBody>
      </p:sp>
      <p:grpSp>
        <p:nvGrpSpPr>
          <p:cNvPr id="33799" name="Group 27"/>
          <p:cNvGrpSpPr>
            <a:grpSpLocks/>
          </p:cNvGrpSpPr>
          <p:nvPr/>
        </p:nvGrpSpPr>
        <p:grpSpPr bwMode="auto">
          <a:xfrm>
            <a:off x="762000" y="4572000"/>
            <a:ext cx="2703513" cy="1466850"/>
            <a:chOff x="685800" y="4876800"/>
            <a:chExt cx="2703979" cy="1466177"/>
          </a:xfrm>
        </p:grpSpPr>
        <p:pic>
          <p:nvPicPr>
            <p:cNvPr id="3380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4953000"/>
              <a:ext cx="1981200" cy="138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9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67000" y="4876800"/>
              <a:ext cx="722779" cy="136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800" name="Group 26"/>
          <p:cNvGrpSpPr>
            <a:grpSpLocks/>
          </p:cNvGrpSpPr>
          <p:nvPr/>
        </p:nvGrpSpPr>
        <p:grpSpPr bwMode="auto">
          <a:xfrm>
            <a:off x="4953000" y="4419600"/>
            <a:ext cx="3128963" cy="1449388"/>
            <a:chOff x="5588612" y="4874686"/>
            <a:chExt cx="3129169" cy="1449914"/>
          </a:xfrm>
        </p:grpSpPr>
        <p:pic>
          <p:nvPicPr>
            <p:cNvPr id="3380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81801" y="4874686"/>
              <a:ext cx="914400" cy="687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88612" y="5562600"/>
              <a:ext cx="1610701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7" name="Picture 6" descr="C:\Users\BAGHEERA\Desktop\Probiotic\Revision\images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315200" y="5791200"/>
              <a:ext cx="1402581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801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A27AC4-CF6B-4882-BE30-6DE19357A4F1}" type="slidenum">
              <a:rPr lang="en-US" smtClean="0"/>
              <a:pPr/>
              <a:t>30</a:t>
            </a:fld>
            <a:endParaRPr lang="en-US" smtClean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267994" y="1524794"/>
            <a:ext cx="4572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048000" y="2667000"/>
            <a:ext cx="457200" cy="457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5867400" y="2667000"/>
            <a:ext cx="457200" cy="457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505200" y="482600"/>
            <a:ext cx="2265363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Conclusion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457200" y="1255713"/>
            <a:ext cx="822960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Probiotics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have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clearly established as an adjuvant in the management of lactose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malabsorption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and acute diarrhea, particularly acute infant diarrhea</a:t>
            </a:r>
          </a:p>
          <a:p>
            <a:pPr marL="290513" indent="-2905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Probiotic agents appear promising for the management of </a:t>
            </a:r>
            <a:r>
              <a:rPr lang="en-US" sz="2400" i="1" dirty="0">
                <a:solidFill>
                  <a:srgbClr val="0000CC"/>
                </a:solidFill>
                <a:latin typeface="Cambria" pitchFamily="18" charset="0"/>
              </a:rPr>
              <a:t>C. </a:t>
            </a:r>
            <a:r>
              <a:rPr lang="en-US" sz="2400" i="1" dirty="0" err="1">
                <a:solidFill>
                  <a:srgbClr val="0000CC"/>
                </a:solidFill>
                <a:latin typeface="Cambria" pitchFamily="18" charset="0"/>
              </a:rPr>
              <a:t>difficile</a:t>
            </a:r>
            <a:r>
              <a:rPr lang="en-US" sz="2400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colitis, atopic disease, necrotizing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enterocolitis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and other gut conditions, such as inflammatory bowel disease</a:t>
            </a:r>
          </a:p>
          <a:p>
            <a:pPr marL="290513" indent="-2905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Further, well-designed clinical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trials, involving large numbers of patients,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are mandatory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to achieve definite evidence of the preventive and curative role of probiotics in medical practice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8C6331-FDC3-4CC9-B830-469D4637AE10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321961-E639-40F1-AE0A-FC20F8F6EA5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1905000"/>
            <a:ext cx="6477000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9600" b="1" i="1" dirty="0">
                <a:solidFill>
                  <a:srgbClr val="7030A0"/>
                </a:solidFill>
                <a:latin typeface="Cambria" pitchFamily="18" charset="0"/>
                <a:ea typeface="+mn-ea"/>
                <a:cs typeface="Times New Roman" pitchFamily="18" charset="0"/>
              </a:rPr>
              <a:t>Thank you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en-US" b="1" i="1" dirty="0">
              <a:solidFill>
                <a:srgbClr val="7030A0"/>
              </a:solidFill>
              <a:latin typeface="Cambria" pitchFamily="18" charset="0"/>
              <a:ea typeface="+mn-ea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i="1" dirty="0">
                <a:solidFill>
                  <a:srgbClr val="7030A0"/>
                </a:solidFill>
                <a:latin typeface="Cambria" pitchFamily="18" charset="0"/>
                <a:cs typeface="Times New Roman" pitchFamily="18" charset="0"/>
              </a:rPr>
              <a:t>for your attention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600">
                <a:solidFill>
                  <a:srgbClr val="0000CC"/>
                </a:solidFill>
                <a:latin typeface="Cambria" pitchFamily="18" charset="0"/>
              </a:rPr>
              <a:t>Probiotics health effects exerted by live and viable microorganisms 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600">
                <a:solidFill>
                  <a:srgbClr val="0000CC"/>
                </a:solidFill>
                <a:latin typeface="Cambria" pitchFamily="18" charset="0"/>
              </a:rPr>
              <a:t>Probiotics application is independent of the site of action and route of administration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600">
                <a:solidFill>
                  <a:srgbClr val="0000CC"/>
                </a:solidFill>
                <a:latin typeface="Cambria" pitchFamily="18" charset="0"/>
              </a:rPr>
              <a:t>Probiotics application include sites such as the oral cavity, the intestine, the vagina and the skin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600">
                <a:solidFill>
                  <a:srgbClr val="0000CC"/>
                </a:solidFill>
                <a:latin typeface="Cambria" pitchFamily="18" charset="0"/>
              </a:rPr>
              <a:t>In case of probiotic foods, the health effect is usually based on alteration of the gastrointestinal micro flora and therefore based on survival during gastrointestinal transit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2133600" y="228600"/>
            <a:ext cx="5303838" cy="611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marL="342900" indent="-342900"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</a:t>
            </a:r>
            <a:r>
              <a:rPr lang="en-IN" sz="3200" b="1" dirty="0">
                <a:solidFill>
                  <a:srgbClr val="922683"/>
                </a:solidFill>
                <a:latin typeface="Cambria" pitchFamily="18" charset="0"/>
                <a:cs typeface="Times New Roman" pitchFamily="18" charset="0"/>
              </a:rPr>
              <a:t>- Health Concept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630867-FE14-4AE2-8BEA-88584E8184B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676400" y="457200"/>
            <a:ext cx="58674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  <a:ea typeface="+mj-ea"/>
                <a:cs typeface="+mj-cs"/>
              </a:rPr>
              <a:t>Beneficial Effects of Probiotics</a:t>
            </a:r>
            <a:endParaRPr lang="en-IN" sz="3200" b="1" dirty="0">
              <a:solidFill>
                <a:srgbClr val="922683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9906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Promote lactose digestion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Build resistance to enteric pathogens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Digest food and compete for nutrients with  pathogens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Produce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bacteriocins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to inhibit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pathogens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Modulate immune system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Decrease blood lipids and aid in heart </a:t>
            </a:r>
            <a:r>
              <a:rPr lang="en-US" sz="2400" dirty="0" smtClean="0">
                <a:solidFill>
                  <a:srgbClr val="0000CC"/>
                </a:solidFill>
                <a:latin typeface="Cambria" pitchFamily="18" charset="0"/>
              </a:rPr>
              <a:t>diseases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Enhance intestinal barrier function 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Stimulate epithelial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mucin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production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Scavenge superoxide radicals 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Compete for adhesion with pathogens</a:t>
            </a:r>
          </a:p>
          <a:p>
            <a:pPr marL="1588" indent="174625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Modify pathogen-derived toxins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54F44F-E616-45F9-AEE2-C1D5949838A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ysonline.org/articles/2012/3/1/images/ChronYoungSci_2012_3_1_17_94308_u2.jpg"/>
          <p:cNvPicPr>
            <a:picLocks noChangeAspect="1" noChangeArrowheads="1"/>
          </p:cNvPicPr>
          <p:nvPr/>
        </p:nvPicPr>
        <p:blipFill>
          <a:blip r:embed="rId2"/>
          <a:srcRect l="948" t="1515" r="1422" b="1515"/>
          <a:stretch>
            <a:fillRect/>
          </a:stretch>
        </p:blipFill>
        <p:spPr bwMode="auto">
          <a:xfrm>
            <a:off x="685800" y="12192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 descr="Large confetti"/>
          <p:cNvSpPr txBox="1">
            <a:spLocks noChangeArrowheads="1"/>
          </p:cNvSpPr>
          <p:nvPr/>
        </p:nvSpPr>
        <p:spPr bwMode="auto">
          <a:xfrm>
            <a:off x="2133600" y="304800"/>
            <a:ext cx="54864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>
                <a:solidFill>
                  <a:srgbClr val="922683"/>
                </a:solidFill>
                <a:latin typeface="Cambria" pitchFamily="18" charset="0"/>
                <a:ea typeface="+mj-ea"/>
                <a:cs typeface="+mj-cs"/>
              </a:rPr>
              <a:t>Probiotics - Mode of 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0400" y="6096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Cambria" pitchFamily="18" charset="0"/>
              </a:rPr>
              <a:t>Tiwari et al, 2012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C54F44F-E616-45F9-AEE2-C1D5949838A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533525" y="406400"/>
            <a:ext cx="63150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sz="3200" b="1" dirty="0">
                <a:solidFill>
                  <a:srgbClr val="922683"/>
                </a:solidFill>
                <a:latin typeface="Cambria" pitchFamily="18" charset="0"/>
              </a:rPr>
              <a:t>Probiotics - Clinical Applications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219200" y="1331912"/>
            <a:ext cx="69342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Diarrhea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Colon cancer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Cardiovascular diseases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Prevention of </a:t>
            </a:r>
            <a:r>
              <a:rPr lang="en-US" sz="2400" i="1" dirty="0">
                <a:solidFill>
                  <a:srgbClr val="0000CC"/>
                </a:solidFill>
                <a:latin typeface="Cambria" pitchFamily="18" charset="0"/>
              </a:rPr>
              <a:t>Helicobacter pylori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infection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i="1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Allergy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Hepatic encephalopathy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Inflammatory bowel disease (IBD)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Irritable bowel syndrome (IBS)</a:t>
            </a: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Lactose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malabsorption</a:t>
            </a:r>
            <a:endParaRPr lang="en-US" sz="2400" dirty="0">
              <a:solidFill>
                <a:srgbClr val="0000CC"/>
              </a:solidFill>
              <a:latin typeface="Cambria" pitchFamily="18" charset="0"/>
            </a:endParaRPr>
          </a:p>
          <a:p>
            <a:pPr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Cambria" pitchFamily="18" charset="0"/>
              </a:rPr>
              <a:t>Urogenital</a:t>
            </a:r>
            <a:r>
              <a:rPr lang="en-US" sz="2400" dirty="0">
                <a:solidFill>
                  <a:srgbClr val="0000CC"/>
                </a:solidFill>
                <a:latin typeface="Cambria" pitchFamily="18" charset="0"/>
              </a:rPr>
              <a:t> infections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0FEFF6-FAAD-48E8-8826-072F7E8D236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47AF1-20DA-4512-BCE7-280B0A7DC6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399" cy="579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15200" y="6096000"/>
            <a:ext cx="1447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Cambria" pitchFamily="18" charset="0"/>
              </a:rPr>
              <a:t>Johannes, 2012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9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47AF1-20DA-4512-BCE7-280B0A7DC63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6096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URL: </a:t>
            </a:r>
            <a:r>
              <a:rPr lang="en-US" sz="1200" u="sng" dirty="0" smtClean="0">
                <a:latin typeface="Cambria" pitchFamily="18" charset="0"/>
              </a:rPr>
              <a:t>http</a:t>
            </a:r>
            <a:r>
              <a:rPr lang="en-US" sz="1200" u="sng" dirty="0">
                <a:latin typeface="Cambria" pitchFamily="18" charset="0"/>
              </a:rPr>
              <a:t>://fermentingsolutions.files.wordpress.com/2014/03/probiotics-benefits.png?w=361&amp;h=356</a:t>
            </a:r>
            <a:endParaRPr lang="en-US" sz="1200" dirty="0">
              <a:latin typeface="Cambria" pitchFamily="18" charset="0"/>
            </a:endParaRPr>
          </a:p>
        </p:txBody>
      </p:sp>
      <p:pic>
        <p:nvPicPr>
          <p:cNvPr id="1028" name="Picture 4" descr="C:\Users\Ajit Kumar Thakur\Desktop\b710866e440d3392b4ed6a9242dc191a.jpg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057400" y="381000"/>
            <a:ext cx="5562600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869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1232</Words>
  <Application>Microsoft Macintosh PowerPoint</Application>
  <PresentationFormat>On-screen Show (4:3)</PresentationFormat>
  <Paragraphs>234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Ajit Kumar Thakur</dc:creator>
  <cp:lastModifiedBy>Vikas Kumar</cp:lastModifiedBy>
  <cp:revision>126</cp:revision>
  <dcterms:created xsi:type="dcterms:W3CDTF">2014-05-28T16:42:11Z</dcterms:created>
  <dcterms:modified xsi:type="dcterms:W3CDTF">2014-09-09T05:14:20Z</dcterms:modified>
</cp:coreProperties>
</file>