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4" autoAdjust="0"/>
    <p:restoredTop sz="94660"/>
  </p:normalViewPr>
  <p:slideViewPr>
    <p:cSldViewPr>
      <p:cViewPr varScale="1">
        <p:scale>
          <a:sx n="69" d="100"/>
          <a:sy n="69" d="100"/>
        </p:scale>
        <p:origin x="-13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84E5B-1A3B-43D7-B4C5-F273C7055A41}" type="datetimeFigureOut">
              <a:rPr lang="en-US" smtClean="0"/>
              <a:pPr/>
              <a:t>3/31/2015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D7D7C-B15A-4F02-AB28-4B7154B617DE}" type="slidenum">
              <a:rPr lang="en-US" smtClean="0"/>
              <a:pPr/>
              <a:t>‹#›</a:t>
            </a:fld>
            <a:endParaRPr lang="en-US"/>
          </a:p>
        </p:txBody>
      </p:sp>
    </p:spTree>
    <p:extLst>
      <p:ext uri="{BB962C8B-B14F-4D97-AF65-F5344CB8AC3E}">
        <p14:creationId xmlns:p14="http://schemas.microsoft.com/office/powerpoint/2010/main" val="469600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Medical researchers are exploring different explanations for the various forms of autism. </a:t>
            </a:r>
            <a:endParaRPr lang="en-US" dirty="0"/>
          </a:p>
        </p:txBody>
      </p:sp>
      <p:sp>
        <p:nvSpPr>
          <p:cNvPr id="4" name="Slide Number Placeholder 3"/>
          <p:cNvSpPr>
            <a:spLocks noGrp="1"/>
          </p:cNvSpPr>
          <p:nvPr>
            <p:ph type="sldNum" sz="quarter" idx="10"/>
          </p:nvPr>
        </p:nvSpPr>
        <p:spPr/>
        <p:txBody>
          <a:bodyPr/>
          <a:lstStyle/>
          <a:p>
            <a:fld id="{A7AD7D7C-B15A-4F02-AB28-4B7154B617D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Traits vary greatly from person to person. For example, someone who is mildly affected may exhibit only slight delays in language but have great challenges with social interactions. Another person may have average or above average verbal, memory or spatial skills but appear to lack imagination or have difficulty joining in a game of softball with others. More severely affected individuals may need greater assistance in handling day-to-day activities like crossing streets or making purchases. Supervision requirements will vary from close monitoring to independent living.</a:t>
            </a:r>
            <a:endParaRPr lang="en-US" dirty="0"/>
          </a:p>
        </p:txBody>
      </p:sp>
      <p:sp>
        <p:nvSpPr>
          <p:cNvPr id="4" name="Slide Number Placeholder 3"/>
          <p:cNvSpPr>
            <a:spLocks noGrp="1"/>
          </p:cNvSpPr>
          <p:nvPr>
            <p:ph type="sldNum" sz="quarter" idx="10"/>
          </p:nvPr>
        </p:nvSpPr>
        <p:spPr/>
        <p:txBody>
          <a:bodyPr/>
          <a:lstStyle/>
          <a:p>
            <a:fld id="{A7AD7D7C-B15A-4F02-AB28-4B7154B617D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5E291-1A5D-427D-9AC5-2918BE1CBC37}" type="datetimeFigureOut">
              <a:rPr lang="en-US" smtClean="0"/>
              <a:pPr/>
              <a:t>3/31/2015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266830-BEE8-4F84-9AFA-7402C0DEAE9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E291-1A5D-427D-9AC5-2918BE1CBC37}"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66830-BEE8-4F84-9AFA-7402C0DEAE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C266830-BEE8-4F84-9AFA-7402C0DEAE9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E291-1A5D-427D-9AC5-2918BE1CBC37}"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5E291-1A5D-427D-9AC5-2918BE1CBC37}"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C266830-BEE8-4F84-9AFA-7402C0DEAE9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765E291-1A5D-427D-9AC5-2918BE1CBC37}" type="datetimeFigureOut">
              <a:rPr lang="en-US" smtClean="0"/>
              <a:pPr/>
              <a:t>3/31/2015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266830-BEE8-4F84-9AFA-7402C0DEAE9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765E291-1A5D-427D-9AC5-2918BE1CBC37}"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66830-BEE8-4F84-9AFA-7402C0DEAE9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5E291-1A5D-427D-9AC5-2918BE1CBC37}" type="datetimeFigureOut">
              <a:rPr lang="en-US" smtClean="0"/>
              <a:pPr/>
              <a:t>3/31/2015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C266830-BEE8-4F84-9AFA-7402C0DEAE9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5E291-1A5D-427D-9AC5-2918BE1CBC37}"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C266830-BEE8-4F84-9AFA-7402C0DEAE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765E291-1A5D-427D-9AC5-2918BE1CBC37}"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C266830-BEE8-4F84-9AFA-7402C0DEAE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C266830-BEE8-4F84-9AFA-7402C0DEAE9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765E291-1A5D-427D-9AC5-2918BE1CBC37}" type="datetimeFigureOut">
              <a:rPr lang="en-US" smtClean="0"/>
              <a:pPr/>
              <a:t>3/31/2015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C266830-BEE8-4F84-9AFA-7402C0DEAE9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765E291-1A5D-427D-9AC5-2918BE1CBC37}" type="datetimeFigureOut">
              <a:rPr lang="en-US" smtClean="0"/>
              <a:pPr/>
              <a:t>3/31/2015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765E291-1A5D-427D-9AC5-2918BE1CBC37}" type="datetimeFigureOut">
              <a:rPr lang="en-US" smtClean="0"/>
              <a:pPr/>
              <a:t>3/31/2015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C266830-BEE8-4F84-9AFA-7402C0DEAE9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cthames@tridentacadem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sz="2000" dirty="0" smtClean="0"/>
              <a:t>Introduction to Autism Spectrum Disorders</a:t>
            </a:r>
          </a:p>
          <a:p>
            <a:endParaRPr lang="en-US" dirty="0" smtClean="0"/>
          </a:p>
          <a:p>
            <a:endParaRPr lang="en-US" dirty="0" smtClean="0"/>
          </a:p>
          <a:p>
            <a:r>
              <a:rPr lang="en-US" sz="1200" dirty="0" smtClean="0"/>
              <a:t>Courtney M. Thames, </a:t>
            </a:r>
            <a:r>
              <a:rPr lang="en-US" sz="1200" dirty="0" err="1" smtClean="0"/>
              <a:t>M.ed</a:t>
            </a:r>
            <a:r>
              <a:rPr lang="en-US" sz="1200" dirty="0" smtClean="0"/>
              <a:t>, BCBA </a:t>
            </a:r>
          </a:p>
          <a:p>
            <a:r>
              <a:rPr lang="en-US" sz="1200" dirty="0" smtClean="0"/>
              <a:t>Director of Applied Behavior Analysis</a:t>
            </a:r>
          </a:p>
          <a:p>
            <a:r>
              <a:rPr lang="en-US" sz="1200" dirty="0" smtClean="0"/>
              <a:t>Trident Academy</a:t>
            </a:r>
            <a:endParaRPr lang="en-US" sz="1200" dirty="0"/>
          </a:p>
        </p:txBody>
      </p:sp>
      <p:sp>
        <p:nvSpPr>
          <p:cNvPr id="2" name="Title 1"/>
          <p:cNvSpPr>
            <a:spLocks noGrp="1"/>
          </p:cNvSpPr>
          <p:nvPr>
            <p:ph type="ctrTitle"/>
          </p:nvPr>
        </p:nvSpPr>
        <p:spPr/>
        <p:txBody>
          <a:bodyPr/>
          <a:lstStyle/>
          <a:p>
            <a:r>
              <a:rPr lang="en-US" dirty="0" smtClean="0"/>
              <a:t>Hidden Signs of Autism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a:t>
            </a:r>
            <a:endParaRPr lang="en-US" dirty="0"/>
          </a:p>
        </p:txBody>
      </p:sp>
      <p:sp>
        <p:nvSpPr>
          <p:cNvPr id="3" name="Content Placeholder 2"/>
          <p:cNvSpPr>
            <a:spLocks noGrp="1"/>
          </p:cNvSpPr>
          <p:nvPr>
            <p:ph sz="quarter" idx="1"/>
          </p:nvPr>
        </p:nvSpPr>
        <p:spPr/>
        <p:txBody>
          <a:bodyPr/>
          <a:lstStyle/>
          <a:p>
            <a:r>
              <a:rPr lang="en-US" dirty="0" smtClean="0"/>
              <a:t>Lack of spontaneous or imaginative play</a:t>
            </a:r>
          </a:p>
          <a:p>
            <a:r>
              <a:rPr lang="en-US" dirty="0" smtClean="0"/>
              <a:t>Does not imitate the actions of others</a:t>
            </a:r>
          </a:p>
          <a:p>
            <a:r>
              <a:rPr lang="en-US" dirty="0" smtClean="0"/>
              <a:t>Doesn’t initiate pretend games</a:t>
            </a:r>
          </a:p>
          <a:p>
            <a:r>
              <a:rPr lang="en-US" dirty="0" smtClean="0"/>
              <a:t>Sustained odd play</a:t>
            </a:r>
          </a:p>
          <a:p>
            <a:r>
              <a:rPr lang="en-US" dirty="0" smtClean="0"/>
              <a:t>May spin objects inappropriately</a:t>
            </a:r>
          </a:p>
          <a:p>
            <a:r>
              <a:rPr lang="en-US" dirty="0" smtClean="0"/>
              <a:t>Inappropriate attachment to objects</a:t>
            </a:r>
          </a:p>
          <a:p>
            <a:r>
              <a:rPr lang="en-US" dirty="0" smtClean="0"/>
              <a:t>Noticeable physical over-activity or extreme under-activity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May be overactive or very passive</a:t>
            </a:r>
          </a:p>
          <a:p>
            <a:r>
              <a:rPr lang="en-US" dirty="0" smtClean="0"/>
              <a:t>Throws frequent tantrums for no apparent reason</a:t>
            </a:r>
          </a:p>
          <a:p>
            <a:r>
              <a:rPr lang="en-US" dirty="0" smtClean="0"/>
              <a:t>May repeatedly focus on or use a single item, idea, person, phrase or word</a:t>
            </a:r>
          </a:p>
          <a:p>
            <a:r>
              <a:rPr lang="en-US" dirty="0" smtClean="0"/>
              <a:t>Apparent lack of common sense</a:t>
            </a:r>
          </a:p>
          <a:p>
            <a:r>
              <a:rPr lang="en-US" dirty="0" smtClean="0"/>
              <a:t>May show aggressive or violent behavior or injure self</a:t>
            </a:r>
          </a:p>
          <a:p>
            <a:r>
              <a:rPr lang="en-US" dirty="0" smtClean="0"/>
              <a:t>Insistence on sameness; resists changes in routine</a:t>
            </a:r>
          </a:p>
          <a:p>
            <a:r>
              <a:rPr lang="en-US" dirty="0" smtClean="0"/>
              <a:t>No real fear of dangers</a:t>
            </a:r>
          </a:p>
          <a:p>
            <a:r>
              <a:rPr lang="en-US" dirty="0" smtClean="0"/>
              <a:t>Unresponsive to normal teaching methods</a:t>
            </a:r>
          </a:p>
          <a:p>
            <a:r>
              <a:rPr lang="en-US" dirty="0" smtClean="0"/>
              <a:t>Uneven gross/fine motor skills (may not kick ball but can stack blocks)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Autism</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Children with autism do not make eye contact or smile at you</a:t>
            </a:r>
          </a:p>
          <a:p>
            <a:r>
              <a:rPr lang="en-US" dirty="0" smtClean="0"/>
              <a:t>Children with autism do not talk</a:t>
            </a:r>
          </a:p>
          <a:p>
            <a:r>
              <a:rPr lang="en-US" dirty="0" smtClean="0"/>
              <a:t>Children with autism cannot show affection</a:t>
            </a:r>
          </a:p>
          <a:p>
            <a:r>
              <a:rPr lang="en-US" dirty="0" smtClean="0"/>
              <a:t>Children with autism do not participate in physical affection</a:t>
            </a:r>
          </a:p>
          <a:p>
            <a:r>
              <a:rPr lang="en-US" dirty="0" smtClean="0"/>
              <a:t>People with autism do not want friends</a:t>
            </a:r>
          </a:p>
          <a:p>
            <a:r>
              <a:rPr lang="en-US" dirty="0" smtClean="0"/>
              <a:t>Individuals with autism do not care about peers/adults</a:t>
            </a:r>
          </a:p>
          <a:p>
            <a:r>
              <a:rPr lang="en-US" dirty="0" smtClean="0"/>
              <a:t>Autism can be outgrown</a:t>
            </a:r>
          </a:p>
          <a:p>
            <a:r>
              <a:rPr lang="en-US" dirty="0" smtClean="0"/>
              <a:t>Children and adults with autism cannot learn social skills</a:t>
            </a:r>
          </a:p>
          <a:p>
            <a:r>
              <a:rPr lang="en-US" dirty="0" smtClean="0"/>
              <a:t>Children with autism have no emotions</a:t>
            </a:r>
          </a:p>
          <a:p>
            <a:r>
              <a:rPr lang="en-US" dirty="0" smtClean="0"/>
              <a:t>Autism is rare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person first language</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70000" lnSpcReduction="20000"/>
          </a:bodyPr>
          <a:lstStyle/>
          <a:p>
            <a:r>
              <a:rPr lang="en-US" sz="3300" dirty="0" smtClean="0"/>
              <a:t>Speak of the person first, then the child’s disability (e.g., a child with Down syndrome, instead of the Down syndrome child).</a:t>
            </a:r>
          </a:p>
          <a:p>
            <a:r>
              <a:rPr lang="en-US" sz="3300" dirty="0" smtClean="0"/>
              <a:t>Emphasize abilities, not limitations (e.g., Cody is a wonderful artist, instead of Cody uses crutches).</a:t>
            </a:r>
          </a:p>
          <a:p>
            <a:r>
              <a:rPr lang="en-US" sz="3300" dirty="0" smtClean="0"/>
              <a:t>Do not label people as part of a disability group (e.g., </a:t>
            </a:r>
            <a:r>
              <a:rPr lang="en-US" sz="3300" dirty="0" err="1" smtClean="0"/>
              <a:t>Dorlissa</a:t>
            </a:r>
            <a:r>
              <a:rPr lang="en-US" sz="3300" dirty="0" smtClean="0"/>
              <a:t> who likes dancing, instead of </a:t>
            </a:r>
            <a:r>
              <a:rPr lang="en-US" sz="3300" dirty="0" err="1" smtClean="0"/>
              <a:t>Dorlissa</a:t>
            </a:r>
            <a:r>
              <a:rPr lang="en-US" sz="3300" dirty="0" smtClean="0"/>
              <a:t>, the blind teenager).</a:t>
            </a:r>
          </a:p>
          <a:p>
            <a:r>
              <a:rPr lang="en-US" sz="3300" dirty="0" smtClean="0"/>
              <a:t>Remember that a person is not a condition (e.g., identify Shelby as Shelby, the 8-year-old, instead of Shelby, the epileptic).</a:t>
            </a:r>
          </a:p>
          <a:p>
            <a:r>
              <a:rPr lang="en-US" sz="3300" dirty="0" smtClean="0"/>
              <a:t>Don’t give excessive praise or attention to a person with a disability; don’t patronize them (e.g., Would you want to be praised for something that you do every day, like go to work?).</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person first language, cont.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sz="2800" dirty="0"/>
              <a:t>Avoid treating people with disabilities as if they want to be the recipients of charity or pity. They want to participate equally with the rest of the community (e.g., ask Jasper if he wants to play, instead of saying how sad it is that Jasper needs help with lots of things).</a:t>
            </a:r>
          </a:p>
          <a:p>
            <a:r>
              <a:rPr lang="en-US" sz="2800" dirty="0"/>
              <a:t>Let the person do or speak for herself as much as possible (e.g., if one child asks why another uses a wheelchair, let her answer for herself, instead of answering for her).</a:t>
            </a:r>
          </a:p>
          <a:p>
            <a:r>
              <a:rPr lang="en-US" sz="2800" dirty="0"/>
              <a:t>Don’t assume that an individual with a disability needs help. Offer assistance, but wait until your offer is accepted before you help (e.g., ask an individual with a disability if he would like you to hold the door open for him, instead of assuming that he needs you to do it for him).</a:t>
            </a:r>
          </a:p>
          <a:p>
            <a:endParaRPr lang="en-US" dirty="0"/>
          </a:p>
        </p:txBody>
      </p:sp>
    </p:spTree>
    <p:extLst>
      <p:ext uri="{BB962C8B-B14F-4D97-AF65-F5344CB8AC3E}">
        <p14:creationId xmlns:p14="http://schemas.microsoft.com/office/powerpoint/2010/main" val="309609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lstStyle/>
          <a:p>
            <a:r>
              <a:rPr lang="en-US" dirty="0" smtClean="0"/>
              <a:t>If you would like more information on ASD’s, Behavior Interventions, or a copy of this presentation, please contact Courtney Thames at </a:t>
            </a:r>
            <a:r>
              <a:rPr lang="en-US" dirty="0" smtClean="0">
                <a:hlinkClick r:id="rId2"/>
              </a:rPr>
              <a:t>cthames@tridentacademy.com</a:t>
            </a:r>
            <a:r>
              <a:rPr lang="en-US" dirty="0" smtClean="0"/>
              <a:t> </a:t>
            </a:r>
            <a:endParaRPr lang="en-US" dirty="0"/>
          </a:p>
        </p:txBody>
      </p:sp>
    </p:spTree>
    <p:extLst>
      <p:ext uri="{BB962C8B-B14F-4D97-AF65-F5344CB8AC3E}">
        <p14:creationId xmlns:p14="http://schemas.microsoft.com/office/powerpoint/2010/main" val="3167165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Autism</a:t>
            </a:r>
            <a:endParaRPr lang="en-US" dirty="0"/>
          </a:p>
        </p:txBody>
      </p:sp>
      <p:sp>
        <p:nvSpPr>
          <p:cNvPr id="3" name="Content Placeholder 2"/>
          <p:cNvSpPr>
            <a:spLocks noGrp="1"/>
          </p:cNvSpPr>
          <p:nvPr>
            <p:ph sz="quarter" idx="1"/>
          </p:nvPr>
        </p:nvSpPr>
        <p:spPr/>
        <p:txBody>
          <a:bodyPr/>
          <a:lstStyle/>
          <a:p>
            <a:r>
              <a:rPr lang="en-US" dirty="0" smtClean="0"/>
              <a:t>Current research links autism to biological or neurological differences in the brain</a:t>
            </a:r>
          </a:p>
          <a:p>
            <a:r>
              <a:rPr lang="en-US" dirty="0" smtClean="0"/>
              <a:t>Scans such as the MRI (Magnetic Resonance Imaging) and PET (Positron Emission Tomography) show abnormalities in the structure of the brain, with significant differences within the cerebellum</a:t>
            </a:r>
          </a:p>
          <a:p>
            <a:r>
              <a:rPr lang="en-US" dirty="0" smtClean="0"/>
              <a:t>In some families there appears to be a pattern of autism or related disabilities. This suggests there is a genetic influence.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is NOT…</a:t>
            </a:r>
            <a:endParaRPr lang="en-US" dirty="0"/>
          </a:p>
        </p:txBody>
      </p:sp>
      <p:sp>
        <p:nvSpPr>
          <p:cNvPr id="3" name="Content Placeholder 2"/>
          <p:cNvSpPr>
            <a:spLocks noGrp="1"/>
          </p:cNvSpPr>
          <p:nvPr>
            <p:ph sz="quarter" idx="1"/>
          </p:nvPr>
        </p:nvSpPr>
        <p:spPr/>
        <p:txBody>
          <a:bodyPr/>
          <a:lstStyle/>
          <a:p>
            <a:r>
              <a:rPr lang="en-US" dirty="0" smtClean="0"/>
              <a:t>A mental illness</a:t>
            </a:r>
          </a:p>
          <a:p>
            <a:r>
              <a:rPr lang="en-US" dirty="0" smtClean="0"/>
              <a:t>Caused by bad parenting</a:t>
            </a:r>
          </a:p>
          <a:p>
            <a:r>
              <a:rPr lang="en-US" dirty="0" smtClean="0"/>
              <a:t>Children with autism are not unruly kids who choose not to behave</a:t>
            </a:r>
          </a:p>
          <a:p>
            <a:r>
              <a:rPr lang="en-US" dirty="0" smtClean="0"/>
              <a:t>Caused by psychological factors in a developing brain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Diagnosing Autism</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85000" lnSpcReduction="20000"/>
          </a:bodyPr>
          <a:lstStyle/>
          <a:p>
            <a:r>
              <a:rPr lang="en-US" dirty="0" smtClean="0"/>
              <a:t>Typically, diagnosis occurs in two stages</a:t>
            </a:r>
          </a:p>
          <a:p>
            <a:r>
              <a:rPr lang="en-US" dirty="0" smtClean="0"/>
              <a:t>The first stage involves general developmental screening during regular well-child checkups with a pediatrician. Children who show some developmental problems during a checkup are referred for additional evaluation. </a:t>
            </a:r>
          </a:p>
          <a:p>
            <a:r>
              <a:rPr lang="en-US" dirty="0" smtClean="0"/>
              <a:t>The second stage involves a thorough evaluation by a team of doctors with a wide range of specialties.</a:t>
            </a:r>
          </a:p>
          <a:p>
            <a:r>
              <a:rPr lang="en-US" dirty="0" smtClean="0"/>
              <a:t>Children with ASD can typically be diagnosed by age 2, though recent research suggests that some screening tests can be helpful at as early as 18 months or younger.</a:t>
            </a:r>
          </a:p>
          <a:p>
            <a:r>
              <a:rPr lang="en-US" dirty="0" smtClean="0"/>
              <a:t>The earlier the disorder is diagnosed, the sooner specific interventions may begin. Early intervention can reduce or prevent the more severe disabilities associated with ASD. Early intervention may also improve your child’s IQ, language, and everyday functional skills.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Diagnosing Autism,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Because ASD is a complex disorder that sometimes coexists with other syndromes or learning disorders, the comprehensive evaluation may include brain imaging and gene tests, along with in-depth memory, problem solving, and language testing. Children with any delayed development should also get a hearing test as part of the comprehensive evaluation.</a:t>
            </a:r>
          </a:p>
          <a:p>
            <a:r>
              <a:rPr lang="en-US" dirty="0" smtClean="0"/>
              <a:t>A team that includes a psychologist, a neurologist, a psychiatrist, a speech therapist, or other professionals experienced in diagnosing ASD may do this evaluation.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Autism</a:t>
            </a:r>
            <a:endParaRPr lang="en-US" dirty="0"/>
          </a:p>
        </p:txBody>
      </p:sp>
      <p:sp>
        <p:nvSpPr>
          <p:cNvPr id="3" name="Content Placeholder 2"/>
          <p:cNvSpPr>
            <a:spLocks noGrp="1"/>
          </p:cNvSpPr>
          <p:nvPr>
            <p:ph sz="quarter" idx="1"/>
          </p:nvPr>
        </p:nvSpPr>
        <p:spPr/>
        <p:txBody>
          <a:bodyPr>
            <a:normAutofit fontScale="92500"/>
          </a:bodyPr>
          <a:lstStyle/>
          <a:p>
            <a:r>
              <a:rPr lang="en-US" dirty="0" smtClean="0"/>
              <a:t>Children with autism may appear relatively normal in their development until the age of 24 to 30 months, when parents notice delays in language, play or social interaction. The range of symptoms and degree of severity will be different in each person.</a:t>
            </a:r>
          </a:p>
          <a:p>
            <a:r>
              <a:rPr lang="en-US" dirty="0" smtClean="0"/>
              <a:t>People with autism are more likely to have other disorders that affect the functioning of the brain, such as epilepsy, intellectual disability, or genetic disorders like Fragile X syndrome. Approximately 25 to 30 percent may develop seizures at some time during their lives. There is no single seizure profile for individuals with autism.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Skills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Language develops slowly or not at all</a:t>
            </a:r>
          </a:p>
          <a:p>
            <a:r>
              <a:rPr lang="en-US" dirty="0" smtClean="0"/>
              <a:t>Use of words without attaching the usual meaning to them</a:t>
            </a:r>
          </a:p>
          <a:p>
            <a:r>
              <a:rPr lang="en-US" dirty="0" smtClean="0"/>
              <a:t>Communicates with gestures instead of words</a:t>
            </a:r>
          </a:p>
          <a:p>
            <a:r>
              <a:rPr lang="en-US" dirty="0" smtClean="0"/>
              <a:t>Short attention span</a:t>
            </a:r>
          </a:p>
          <a:p>
            <a:r>
              <a:rPr lang="en-US" dirty="0" smtClean="0"/>
              <a:t>Echolalia (repeating words or phrases in place of normal language)</a:t>
            </a:r>
          </a:p>
          <a:p>
            <a:r>
              <a:rPr lang="en-US" dirty="0" smtClean="0"/>
              <a:t>Not responsive to verbal cues; acts as if deaf</a:t>
            </a:r>
          </a:p>
          <a:p>
            <a:r>
              <a:rPr lang="en-US" dirty="0" smtClean="0"/>
              <a:t>Difficulty in expressing needs; uses gestures or pointing instead of words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Interaction</a:t>
            </a:r>
            <a:endParaRPr lang="en-US" dirty="0"/>
          </a:p>
        </p:txBody>
      </p:sp>
      <p:sp>
        <p:nvSpPr>
          <p:cNvPr id="3" name="Content Placeholder 2"/>
          <p:cNvSpPr>
            <a:spLocks noGrp="1"/>
          </p:cNvSpPr>
          <p:nvPr>
            <p:ph sz="quarter" idx="1"/>
          </p:nvPr>
        </p:nvSpPr>
        <p:spPr/>
        <p:txBody>
          <a:bodyPr/>
          <a:lstStyle/>
          <a:p>
            <a:r>
              <a:rPr lang="en-US" dirty="0" smtClean="0"/>
              <a:t>Spends time alone rather than with others</a:t>
            </a:r>
          </a:p>
          <a:p>
            <a:r>
              <a:rPr lang="en-US" dirty="0" smtClean="0"/>
              <a:t>Has little interest in making friends</a:t>
            </a:r>
          </a:p>
          <a:p>
            <a:r>
              <a:rPr lang="en-US" dirty="0" smtClean="0"/>
              <a:t>Less responsive to social cues such as eye contact or smiles</a:t>
            </a:r>
          </a:p>
          <a:p>
            <a:r>
              <a:rPr lang="en-US" dirty="0" smtClean="0"/>
              <a:t>Difficulty in mixing with other children</a:t>
            </a:r>
          </a:p>
          <a:p>
            <a:r>
              <a:rPr lang="en-US" dirty="0" smtClean="0"/>
              <a:t>Inappropriate laughing and giggling</a:t>
            </a:r>
          </a:p>
          <a:p>
            <a:r>
              <a:rPr lang="en-US" dirty="0" smtClean="0"/>
              <a:t>Little or no eye contact</a:t>
            </a:r>
          </a:p>
          <a:p>
            <a:r>
              <a:rPr lang="en-US" dirty="0" smtClean="0"/>
              <a:t>Seems to prefer to be alone; aloof manner</a:t>
            </a:r>
          </a:p>
          <a:p>
            <a:r>
              <a:rPr lang="en-US" dirty="0" smtClean="0"/>
              <a:t>May not want cuddling or act cuddly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Impairment</a:t>
            </a:r>
            <a:endParaRPr lang="en-US" dirty="0"/>
          </a:p>
        </p:txBody>
      </p:sp>
      <p:sp>
        <p:nvSpPr>
          <p:cNvPr id="3" name="Content Placeholder 2"/>
          <p:cNvSpPr>
            <a:spLocks noGrp="1"/>
          </p:cNvSpPr>
          <p:nvPr>
            <p:ph sz="quarter" idx="1"/>
          </p:nvPr>
        </p:nvSpPr>
        <p:spPr/>
        <p:txBody>
          <a:bodyPr/>
          <a:lstStyle/>
          <a:p>
            <a:r>
              <a:rPr lang="en-US" dirty="0" smtClean="0"/>
              <a:t>Unusual reactions to physical sensations, such as being overly sensitive to touch or less than normally responsive to pain</a:t>
            </a:r>
          </a:p>
          <a:p>
            <a:r>
              <a:rPr lang="en-US" dirty="0" smtClean="0"/>
              <a:t>Sight, hearing, touch, smell and taste may be affected to lesser or greater degrees</a:t>
            </a:r>
          </a:p>
          <a:p>
            <a:r>
              <a:rPr lang="en-US" dirty="0" smtClean="0"/>
              <a:t>May exhibit self-stimulating behaviors, such as hand flapping or rocking</a:t>
            </a:r>
          </a:p>
          <a:p>
            <a:r>
              <a:rPr lang="en-US" dirty="0" smtClean="0"/>
              <a:t>May avoid cuddling or may seek it</a:t>
            </a:r>
          </a:p>
          <a:p>
            <a:r>
              <a:rPr lang="en-US" dirty="0" smtClean="0"/>
              <a:t>Apparent insensitivity to pain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170</TotalTime>
  <Words>1145</Words>
  <Application>Microsoft Office PowerPoint</Application>
  <PresentationFormat>On-screen Show (4:3)</PresentationFormat>
  <Paragraphs>96</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Hidden Signs of Autism</vt:lpstr>
      <vt:lpstr>Causes of Autism</vt:lpstr>
      <vt:lpstr>Autism is NOT…</vt:lpstr>
      <vt:lpstr>Diagnosing Autism</vt:lpstr>
      <vt:lpstr>Diagnosing Autism, Cont.</vt:lpstr>
      <vt:lpstr>Symptoms of Autism</vt:lpstr>
      <vt:lpstr>Communication Skills</vt:lpstr>
      <vt:lpstr>Social Interaction</vt:lpstr>
      <vt:lpstr>Sensory Impairment</vt:lpstr>
      <vt:lpstr>Play</vt:lpstr>
      <vt:lpstr>Behaviors</vt:lpstr>
      <vt:lpstr>Myths about Autism</vt:lpstr>
      <vt:lpstr>Using person first language</vt:lpstr>
      <vt:lpstr>Using person first language, cont.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101</dc:title>
  <dc:creator>cthames</dc:creator>
  <cp:lastModifiedBy>Courtney</cp:lastModifiedBy>
  <cp:revision>21</cp:revision>
  <dcterms:created xsi:type="dcterms:W3CDTF">2015-03-09T17:27:58Z</dcterms:created>
  <dcterms:modified xsi:type="dcterms:W3CDTF">2015-03-31T20:40:28Z</dcterms:modified>
</cp:coreProperties>
</file>