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71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8AE"/>
    <a:srgbClr val="C50150"/>
    <a:srgbClr val="B2B610"/>
    <a:srgbClr val="00E668"/>
    <a:srgbClr val="E34013"/>
    <a:srgbClr val="C3E1EB"/>
    <a:srgbClr val="95E395"/>
    <a:srgbClr val="F37527"/>
    <a:srgbClr val="0066FF"/>
    <a:srgbClr val="1FB4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1000" autoAdjust="0"/>
  </p:normalViewPr>
  <p:slideViewPr>
    <p:cSldViewPr>
      <p:cViewPr varScale="1">
        <p:scale>
          <a:sx n="84" d="100"/>
          <a:sy n="84" d="100"/>
        </p:scale>
        <p:origin x="-6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CD5CA-FD4D-49D0-92B4-7005C5E0A77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9F5F6EFD-C722-4F4C-8314-150AB8748543}">
      <dgm:prSet phldrT="[Text]"/>
      <dgm:spPr/>
      <dgm:t>
        <a:bodyPr/>
        <a:lstStyle/>
        <a:p>
          <a:r>
            <a:rPr lang="en-US" b="1" strike="no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Asymptomatic Stage (Stage 1)</a:t>
          </a:r>
          <a:endParaRPr lang="en-US" b="1" strike="noStrik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A76F42-FC93-4101-ADAB-62ACFCA77C1C}" type="parTrans" cxnId="{E78C0493-A00F-44CB-99B0-0DED0FA956C0}">
      <dgm:prSet/>
      <dgm:spPr/>
      <dgm:t>
        <a:bodyPr/>
        <a:lstStyle/>
        <a:p>
          <a:endParaRPr lang="en-US"/>
        </a:p>
      </dgm:t>
    </dgm:pt>
    <dgm:pt modelId="{9B52ABB3-6000-4680-860B-3E3D9240429A}" type="sibTrans" cxnId="{E78C0493-A00F-44CB-99B0-0DED0FA956C0}">
      <dgm:prSet/>
      <dgm:spPr/>
      <dgm:t>
        <a:bodyPr/>
        <a:lstStyle/>
        <a:p>
          <a:endParaRPr lang="en-US"/>
        </a:p>
      </dgm:t>
    </dgm:pt>
    <dgm:pt modelId="{7431B9D8-463E-4DE7-989B-F9A7606B93C2}">
      <dgm:prSet phldrT="[Text]"/>
      <dgm:spPr/>
      <dgm:t>
        <a:bodyPr/>
        <a:lstStyle/>
        <a:p>
          <a:r>
            <a:rPr lang="en-US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Stage 2: Symptoms Appear</a:t>
          </a:r>
          <a:endParaRPr lang="en-US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E269F1-29E5-4442-9DFF-58737DC54066}" type="parTrans" cxnId="{87E5CA62-6031-4AA7-94B8-DEE5CC5FA316}">
      <dgm:prSet/>
      <dgm:spPr/>
      <dgm:t>
        <a:bodyPr/>
        <a:lstStyle/>
        <a:p>
          <a:endParaRPr lang="en-US"/>
        </a:p>
      </dgm:t>
    </dgm:pt>
    <dgm:pt modelId="{46B51CCD-30B4-493B-AE6E-E2285636E906}" type="sibTrans" cxnId="{87E5CA62-6031-4AA7-94B8-DEE5CC5FA316}">
      <dgm:prSet/>
      <dgm:spPr/>
      <dgm:t>
        <a:bodyPr/>
        <a:lstStyle/>
        <a:p>
          <a:endParaRPr lang="en-US"/>
        </a:p>
      </dgm:t>
    </dgm:pt>
    <dgm:pt modelId="{F7552C04-6733-402D-90F2-01AFC716D05B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AIDS Stage</a:t>
          </a:r>
        </a:p>
        <a:p>
          <a:r>
            <a: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(Stage 3)</a:t>
          </a:r>
          <a:endParaRPr lang="en-US" sz="24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6F19B1-1B60-46B3-9512-4D4D0BD495C7}" type="parTrans" cxnId="{083049D5-FB12-479B-9A2A-C163E7229483}">
      <dgm:prSet/>
      <dgm:spPr/>
      <dgm:t>
        <a:bodyPr/>
        <a:lstStyle/>
        <a:p>
          <a:endParaRPr lang="en-US"/>
        </a:p>
      </dgm:t>
    </dgm:pt>
    <dgm:pt modelId="{79F26B2C-ED3E-4583-BEE0-7D6DDB10180E}" type="sibTrans" cxnId="{083049D5-FB12-479B-9A2A-C163E7229483}">
      <dgm:prSet/>
      <dgm:spPr/>
      <dgm:t>
        <a:bodyPr/>
        <a:lstStyle/>
        <a:p>
          <a:endParaRPr lang="en-US"/>
        </a:p>
      </dgm:t>
    </dgm:pt>
    <dgm:pt modelId="{BDE8884C-C1BD-43BD-9D69-3F36E006C21A}" type="pres">
      <dgm:prSet presAssocID="{49ACD5CA-FD4D-49D0-92B4-7005C5E0A770}" presName="Name0" presStyleCnt="0">
        <dgm:presLayoutVars>
          <dgm:dir/>
          <dgm:animLvl val="lvl"/>
          <dgm:resizeHandles val="exact"/>
        </dgm:presLayoutVars>
      </dgm:prSet>
      <dgm:spPr/>
    </dgm:pt>
    <dgm:pt modelId="{61AE105F-B26B-47CC-A63B-B374448CA8AF}" type="pres">
      <dgm:prSet presAssocID="{9F5F6EFD-C722-4F4C-8314-150AB8748543}" presName="Name8" presStyleCnt="0"/>
      <dgm:spPr/>
    </dgm:pt>
    <dgm:pt modelId="{0BFECCB2-2B55-4E78-B574-1976FF61551B}" type="pres">
      <dgm:prSet presAssocID="{9F5F6EFD-C722-4F4C-8314-150AB874854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9CFFA-4613-4AE1-90F6-0A2AC49F9E9A}" type="pres">
      <dgm:prSet presAssocID="{9F5F6EFD-C722-4F4C-8314-150AB87485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28938-5E82-42ED-8BE0-1FE7E88A6666}" type="pres">
      <dgm:prSet presAssocID="{7431B9D8-463E-4DE7-989B-F9A7606B93C2}" presName="Name8" presStyleCnt="0"/>
      <dgm:spPr/>
    </dgm:pt>
    <dgm:pt modelId="{48C05C9D-3075-4FFE-B8DE-5AAC9C0A7948}" type="pres">
      <dgm:prSet presAssocID="{7431B9D8-463E-4DE7-989B-F9A7606B93C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89C78-30C8-46AD-BDE3-2AD9B8ABDF25}" type="pres">
      <dgm:prSet presAssocID="{7431B9D8-463E-4DE7-989B-F9A7606B93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EC6A3-BAB7-4BF9-A139-B11589A33B1F}" type="pres">
      <dgm:prSet presAssocID="{F7552C04-6733-402D-90F2-01AFC716D05B}" presName="Name8" presStyleCnt="0"/>
      <dgm:spPr/>
    </dgm:pt>
    <dgm:pt modelId="{4C4126C8-1F05-44F5-99BB-972F0BEA70EF}" type="pres">
      <dgm:prSet presAssocID="{F7552C04-6733-402D-90F2-01AFC716D05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AE9F-7520-42FC-8A0B-FA30672C42DA}" type="pres">
      <dgm:prSet presAssocID="{F7552C04-6733-402D-90F2-01AFC716D0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2CE91-C5BB-4DEE-825D-8B15CC68F62C}" type="presOf" srcId="{9F5F6EFD-C722-4F4C-8314-150AB8748543}" destId="{78B9CFFA-4613-4AE1-90F6-0A2AC49F9E9A}" srcOrd="1" destOrd="0" presId="urn:microsoft.com/office/officeart/2005/8/layout/pyramid3"/>
    <dgm:cxn modelId="{D702898C-9E6C-475C-A3E0-5A750CDC5ECE}" type="presOf" srcId="{7431B9D8-463E-4DE7-989B-F9A7606B93C2}" destId="{61489C78-30C8-46AD-BDE3-2AD9B8ABDF25}" srcOrd="1" destOrd="0" presId="urn:microsoft.com/office/officeart/2005/8/layout/pyramid3"/>
    <dgm:cxn modelId="{494D1EF0-B668-4464-B933-A06FA259CCA7}" type="presOf" srcId="{7431B9D8-463E-4DE7-989B-F9A7606B93C2}" destId="{48C05C9D-3075-4FFE-B8DE-5AAC9C0A7948}" srcOrd="0" destOrd="0" presId="urn:microsoft.com/office/officeart/2005/8/layout/pyramid3"/>
    <dgm:cxn modelId="{D2644387-2816-401E-924E-2710FDD6422A}" type="presOf" srcId="{F7552C04-6733-402D-90F2-01AFC716D05B}" destId="{DDF0AE9F-7520-42FC-8A0B-FA30672C42DA}" srcOrd="1" destOrd="0" presId="urn:microsoft.com/office/officeart/2005/8/layout/pyramid3"/>
    <dgm:cxn modelId="{BBFA5E28-51EB-4413-8019-0FB8F2499B9E}" type="presOf" srcId="{49ACD5CA-FD4D-49D0-92B4-7005C5E0A770}" destId="{BDE8884C-C1BD-43BD-9D69-3F36E006C21A}" srcOrd="0" destOrd="0" presId="urn:microsoft.com/office/officeart/2005/8/layout/pyramid3"/>
    <dgm:cxn modelId="{36788232-174A-4D86-8AA9-6FD8E7044E2F}" type="presOf" srcId="{F7552C04-6733-402D-90F2-01AFC716D05B}" destId="{4C4126C8-1F05-44F5-99BB-972F0BEA70EF}" srcOrd="0" destOrd="0" presId="urn:microsoft.com/office/officeart/2005/8/layout/pyramid3"/>
    <dgm:cxn modelId="{87E5CA62-6031-4AA7-94B8-DEE5CC5FA316}" srcId="{49ACD5CA-FD4D-49D0-92B4-7005C5E0A770}" destId="{7431B9D8-463E-4DE7-989B-F9A7606B93C2}" srcOrd="1" destOrd="0" parTransId="{F1E269F1-29E5-4442-9DFF-58737DC54066}" sibTransId="{46B51CCD-30B4-493B-AE6E-E2285636E906}"/>
    <dgm:cxn modelId="{E78C0493-A00F-44CB-99B0-0DED0FA956C0}" srcId="{49ACD5CA-FD4D-49D0-92B4-7005C5E0A770}" destId="{9F5F6EFD-C722-4F4C-8314-150AB8748543}" srcOrd="0" destOrd="0" parTransId="{7DA76F42-FC93-4101-ADAB-62ACFCA77C1C}" sibTransId="{9B52ABB3-6000-4680-860B-3E3D9240429A}"/>
    <dgm:cxn modelId="{083049D5-FB12-479B-9A2A-C163E7229483}" srcId="{49ACD5CA-FD4D-49D0-92B4-7005C5E0A770}" destId="{F7552C04-6733-402D-90F2-01AFC716D05B}" srcOrd="2" destOrd="0" parTransId="{CE6F19B1-1B60-46B3-9512-4D4D0BD495C7}" sibTransId="{79F26B2C-ED3E-4583-BEE0-7D6DDB10180E}"/>
    <dgm:cxn modelId="{E3590EF9-33EF-4D2A-9F7B-C9052E6FE8A4}" type="presOf" srcId="{9F5F6EFD-C722-4F4C-8314-150AB8748543}" destId="{0BFECCB2-2B55-4E78-B574-1976FF61551B}" srcOrd="0" destOrd="0" presId="urn:microsoft.com/office/officeart/2005/8/layout/pyramid3"/>
    <dgm:cxn modelId="{F3D12E24-E6A3-453A-AC13-29EA6943EBC9}" type="presParOf" srcId="{BDE8884C-C1BD-43BD-9D69-3F36E006C21A}" destId="{61AE105F-B26B-47CC-A63B-B374448CA8AF}" srcOrd="0" destOrd="0" presId="urn:microsoft.com/office/officeart/2005/8/layout/pyramid3"/>
    <dgm:cxn modelId="{E465C526-CB80-49FB-924E-7A1F28E7B938}" type="presParOf" srcId="{61AE105F-B26B-47CC-A63B-B374448CA8AF}" destId="{0BFECCB2-2B55-4E78-B574-1976FF61551B}" srcOrd="0" destOrd="0" presId="urn:microsoft.com/office/officeart/2005/8/layout/pyramid3"/>
    <dgm:cxn modelId="{C6C75DB6-8BB7-4A43-A1A2-8F1F99BAB9A7}" type="presParOf" srcId="{61AE105F-B26B-47CC-A63B-B374448CA8AF}" destId="{78B9CFFA-4613-4AE1-90F6-0A2AC49F9E9A}" srcOrd="1" destOrd="0" presId="urn:microsoft.com/office/officeart/2005/8/layout/pyramid3"/>
    <dgm:cxn modelId="{325682A2-BB5E-458B-8CFB-CE6529B0E3BB}" type="presParOf" srcId="{BDE8884C-C1BD-43BD-9D69-3F36E006C21A}" destId="{53328938-5E82-42ED-8BE0-1FE7E88A6666}" srcOrd="1" destOrd="0" presId="urn:microsoft.com/office/officeart/2005/8/layout/pyramid3"/>
    <dgm:cxn modelId="{4381D7B3-6581-467E-9EFD-74E348F72032}" type="presParOf" srcId="{53328938-5E82-42ED-8BE0-1FE7E88A6666}" destId="{48C05C9D-3075-4FFE-B8DE-5AAC9C0A7948}" srcOrd="0" destOrd="0" presId="urn:microsoft.com/office/officeart/2005/8/layout/pyramid3"/>
    <dgm:cxn modelId="{99FC9B62-7BDF-4EB4-8DF5-7DF76AD7EBCA}" type="presParOf" srcId="{53328938-5E82-42ED-8BE0-1FE7E88A6666}" destId="{61489C78-30C8-46AD-BDE3-2AD9B8ABDF25}" srcOrd="1" destOrd="0" presId="urn:microsoft.com/office/officeart/2005/8/layout/pyramid3"/>
    <dgm:cxn modelId="{F10AB382-9294-48BF-9E57-D0D500E936F9}" type="presParOf" srcId="{BDE8884C-C1BD-43BD-9D69-3F36E006C21A}" destId="{C69EC6A3-BAB7-4BF9-A139-B11589A33B1F}" srcOrd="2" destOrd="0" presId="urn:microsoft.com/office/officeart/2005/8/layout/pyramid3"/>
    <dgm:cxn modelId="{6A32DAC5-1158-4C1F-868A-D5CC0CC883D9}" type="presParOf" srcId="{C69EC6A3-BAB7-4BF9-A139-B11589A33B1F}" destId="{4C4126C8-1F05-44F5-99BB-972F0BEA70EF}" srcOrd="0" destOrd="0" presId="urn:microsoft.com/office/officeart/2005/8/layout/pyramid3"/>
    <dgm:cxn modelId="{BDDDED00-95FF-468E-9B54-0DE58D303A1C}" type="presParOf" srcId="{C69EC6A3-BAB7-4BF9-A139-B11589A33B1F}" destId="{DDF0AE9F-7520-42FC-8A0B-FA30672C42D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CD5CA-FD4D-49D0-92B4-7005C5E0A77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9F5F6EFD-C722-4F4C-8314-150AB8748543}">
      <dgm:prSet phldrT="[Text]"/>
      <dgm:spPr/>
      <dgm:t>
        <a:bodyPr/>
        <a:lstStyle/>
        <a:p>
          <a:r>
            <a:rPr lang="en-US" b="1" strike="noStrik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Asymptomatic Stage (Stage 1)</a:t>
          </a:r>
          <a:endParaRPr lang="en-US" b="1" strike="noStrik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A76F42-FC93-4101-ADAB-62ACFCA77C1C}" type="parTrans" cxnId="{E78C0493-A00F-44CB-99B0-0DED0FA956C0}">
      <dgm:prSet/>
      <dgm:spPr/>
      <dgm:t>
        <a:bodyPr/>
        <a:lstStyle/>
        <a:p>
          <a:endParaRPr lang="en-US"/>
        </a:p>
      </dgm:t>
    </dgm:pt>
    <dgm:pt modelId="{9B52ABB3-6000-4680-860B-3E3D9240429A}" type="sibTrans" cxnId="{E78C0493-A00F-44CB-99B0-0DED0FA956C0}">
      <dgm:prSet/>
      <dgm:spPr/>
      <dgm:t>
        <a:bodyPr/>
        <a:lstStyle/>
        <a:p>
          <a:endParaRPr lang="en-US"/>
        </a:p>
      </dgm:t>
    </dgm:pt>
    <dgm:pt modelId="{7431B9D8-463E-4DE7-989B-F9A7606B93C2}">
      <dgm:prSet phldrT="[Text]"/>
      <dgm:spPr/>
      <dgm:t>
        <a:bodyPr/>
        <a:lstStyle/>
        <a:p>
          <a:r>
            <a:rPr lang="en-US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Stage 2: Symptoms Appear</a:t>
          </a:r>
          <a:endParaRPr lang="en-US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E269F1-29E5-4442-9DFF-58737DC54066}" type="parTrans" cxnId="{87E5CA62-6031-4AA7-94B8-DEE5CC5FA316}">
      <dgm:prSet/>
      <dgm:spPr/>
      <dgm:t>
        <a:bodyPr/>
        <a:lstStyle/>
        <a:p>
          <a:endParaRPr lang="en-US"/>
        </a:p>
      </dgm:t>
    </dgm:pt>
    <dgm:pt modelId="{46B51CCD-30B4-493B-AE6E-E2285636E906}" type="sibTrans" cxnId="{87E5CA62-6031-4AA7-94B8-DEE5CC5FA316}">
      <dgm:prSet/>
      <dgm:spPr/>
      <dgm:t>
        <a:bodyPr/>
        <a:lstStyle/>
        <a:p>
          <a:endParaRPr lang="en-US"/>
        </a:p>
      </dgm:t>
    </dgm:pt>
    <dgm:pt modelId="{F7552C04-6733-402D-90F2-01AFC716D05B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AIDS Stage</a:t>
          </a:r>
        </a:p>
        <a:p>
          <a:r>
            <a: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(Stage 3)</a:t>
          </a:r>
          <a:endParaRPr lang="en-US" sz="24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6F19B1-1B60-46B3-9512-4D4D0BD495C7}" type="parTrans" cxnId="{083049D5-FB12-479B-9A2A-C163E7229483}">
      <dgm:prSet/>
      <dgm:spPr/>
      <dgm:t>
        <a:bodyPr/>
        <a:lstStyle/>
        <a:p>
          <a:endParaRPr lang="en-US"/>
        </a:p>
      </dgm:t>
    </dgm:pt>
    <dgm:pt modelId="{79F26B2C-ED3E-4583-BEE0-7D6DDB10180E}" type="sibTrans" cxnId="{083049D5-FB12-479B-9A2A-C163E7229483}">
      <dgm:prSet/>
      <dgm:spPr/>
      <dgm:t>
        <a:bodyPr/>
        <a:lstStyle/>
        <a:p>
          <a:endParaRPr lang="en-US"/>
        </a:p>
      </dgm:t>
    </dgm:pt>
    <dgm:pt modelId="{BDE8884C-C1BD-43BD-9D69-3F36E006C21A}" type="pres">
      <dgm:prSet presAssocID="{49ACD5CA-FD4D-49D0-92B4-7005C5E0A770}" presName="Name0" presStyleCnt="0">
        <dgm:presLayoutVars>
          <dgm:dir/>
          <dgm:animLvl val="lvl"/>
          <dgm:resizeHandles val="exact"/>
        </dgm:presLayoutVars>
      </dgm:prSet>
      <dgm:spPr/>
    </dgm:pt>
    <dgm:pt modelId="{61AE105F-B26B-47CC-A63B-B374448CA8AF}" type="pres">
      <dgm:prSet presAssocID="{9F5F6EFD-C722-4F4C-8314-150AB8748543}" presName="Name8" presStyleCnt="0"/>
      <dgm:spPr/>
    </dgm:pt>
    <dgm:pt modelId="{0BFECCB2-2B55-4E78-B574-1976FF61551B}" type="pres">
      <dgm:prSet presAssocID="{9F5F6EFD-C722-4F4C-8314-150AB874854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9CFFA-4613-4AE1-90F6-0A2AC49F9E9A}" type="pres">
      <dgm:prSet presAssocID="{9F5F6EFD-C722-4F4C-8314-150AB87485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28938-5E82-42ED-8BE0-1FE7E88A6666}" type="pres">
      <dgm:prSet presAssocID="{7431B9D8-463E-4DE7-989B-F9A7606B93C2}" presName="Name8" presStyleCnt="0"/>
      <dgm:spPr/>
    </dgm:pt>
    <dgm:pt modelId="{48C05C9D-3075-4FFE-B8DE-5AAC9C0A7948}" type="pres">
      <dgm:prSet presAssocID="{7431B9D8-463E-4DE7-989B-F9A7606B93C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89C78-30C8-46AD-BDE3-2AD9B8ABDF25}" type="pres">
      <dgm:prSet presAssocID="{7431B9D8-463E-4DE7-989B-F9A7606B93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EC6A3-BAB7-4BF9-A139-B11589A33B1F}" type="pres">
      <dgm:prSet presAssocID="{F7552C04-6733-402D-90F2-01AFC716D05B}" presName="Name8" presStyleCnt="0"/>
      <dgm:spPr/>
    </dgm:pt>
    <dgm:pt modelId="{4C4126C8-1F05-44F5-99BB-972F0BEA70EF}" type="pres">
      <dgm:prSet presAssocID="{F7552C04-6733-402D-90F2-01AFC716D05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AE9F-7520-42FC-8A0B-FA30672C42DA}" type="pres">
      <dgm:prSet presAssocID="{F7552C04-6733-402D-90F2-01AFC716D0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082A7E-3DFA-45D3-9EA0-C6C58536CBF8}" type="presOf" srcId="{49ACD5CA-FD4D-49D0-92B4-7005C5E0A770}" destId="{BDE8884C-C1BD-43BD-9D69-3F36E006C21A}" srcOrd="0" destOrd="0" presId="urn:microsoft.com/office/officeart/2005/8/layout/pyramid3"/>
    <dgm:cxn modelId="{3B34B644-6FE5-4858-AD6C-706132F73C8A}" type="presOf" srcId="{9F5F6EFD-C722-4F4C-8314-150AB8748543}" destId="{0BFECCB2-2B55-4E78-B574-1976FF61551B}" srcOrd="0" destOrd="0" presId="urn:microsoft.com/office/officeart/2005/8/layout/pyramid3"/>
    <dgm:cxn modelId="{D2A3B987-6E7D-4116-842C-7BE30815E1FF}" type="presOf" srcId="{7431B9D8-463E-4DE7-989B-F9A7606B93C2}" destId="{48C05C9D-3075-4FFE-B8DE-5AAC9C0A7948}" srcOrd="0" destOrd="0" presId="urn:microsoft.com/office/officeart/2005/8/layout/pyramid3"/>
    <dgm:cxn modelId="{5DAAAD19-22EA-485C-9ABF-8699C8A40AB3}" type="presOf" srcId="{F7552C04-6733-402D-90F2-01AFC716D05B}" destId="{DDF0AE9F-7520-42FC-8A0B-FA30672C42DA}" srcOrd="1" destOrd="0" presId="urn:microsoft.com/office/officeart/2005/8/layout/pyramid3"/>
    <dgm:cxn modelId="{50487D16-3CCC-4211-87B0-9782500820E8}" type="presOf" srcId="{9F5F6EFD-C722-4F4C-8314-150AB8748543}" destId="{78B9CFFA-4613-4AE1-90F6-0A2AC49F9E9A}" srcOrd="1" destOrd="0" presId="urn:microsoft.com/office/officeart/2005/8/layout/pyramid3"/>
    <dgm:cxn modelId="{87E5CA62-6031-4AA7-94B8-DEE5CC5FA316}" srcId="{49ACD5CA-FD4D-49D0-92B4-7005C5E0A770}" destId="{7431B9D8-463E-4DE7-989B-F9A7606B93C2}" srcOrd="1" destOrd="0" parTransId="{F1E269F1-29E5-4442-9DFF-58737DC54066}" sibTransId="{46B51CCD-30B4-493B-AE6E-E2285636E906}"/>
    <dgm:cxn modelId="{FA14F6EE-9946-447A-82D8-B69A0D9D6F5E}" type="presOf" srcId="{7431B9D8-463E-4DE7-989B-F9A7606B93C2}" destId="{61489C78-30C8-46AD-BDE3-2AD9B8ABDF25}" srcOrd="1" destOrd="0" presId="urn:microsoft.com/office/officeart/2005/8/layout/pyramid3"/>
    <dgm:cxn modelId="{E78C0493-A00F-44CB-99B0-0DED0FA956C0}" srcId="{49ACD5CA-FD4D-49D0-92B4-7005C5E0A770}" destId="{9F5F6EFD-C722-4F4C-8314-150AB8748543}" srcOrd="0" destOrd="0" parTransId="{7DA76F42-FC93-4101-ADAB-62ACFCA77C1C}" sibTransId="{9B52ABB3-6000-4680-860B-3E3D9240429A}"/>
    <dgm:cxn modelId="{083049D5-FB12-479B-9A2A-C163E7229483}" srcId="{49ACD5CA-FD4D-49D0-92B4-7005C5E0A770}" destId="{F7552C04-6733-402D-90F2-01AFC716D05B}" srcOrd="2" destOrd="0" parTransId="{CE6F19B1-1B60-46B3-9512-4D4D0BD495C7}" sibTransId="{79F26B2C-ED3E-4583-BEE0-7D6DDB10180E}"/>
    <dgm:cxn modelId="{9B6FD4CD-5A44-45F2-9229-CD7D77D2D449}" type="presOf" srcId="{F7552C04-6733-402D-90F2-01AFC716D05B}" destId="{4C4126C8-1F05-44F5-99BB-972F0BEA70EF}" srcOrd="0" destOrd="0" presId="urn:microsoft.com/office/officeart/2005/8/layout/pyramid3"/>
    <dgm:cxn modelId="{E32AAA6F-2098-4513-932B-5AFD84014E15}" type="presParOf" srcId="{BDE8884C-C1BD-43BD-9D69-3F36E006C21A}" destId="{61AE105F-B26B-47CC-A63B-B374448CA8AF}" srcOrd="0" destOrd="0" presId="urn:microsoft.com/office/officeart/2005/8/layout/pyramid3"/>
    <dgm:cxn modelId="{448B50CA-F0D9-4A9B-A0B9-001CAC714AE9}" type="presParOf" srcId="{61AE105F-B26B-47CC-A63B-B374448CA8AF}" destId="{0BFECCB2-2B55-4E78-B574-1976FF61551B}" srcOrd="0" destOrd="0" presId="urn:microsoft.com/office/officeart/2005/8/layout/pyramid3"/>
    <dgm:cxn modelId="{51B37466-0D1B-4124-872A-B351C81B4902}" type="presParOf" srcId="{61AE105F-B26B-47CC-A63B-B374448CA8AF}" destId="{78B9CFFA-4613-4AE1-90F6-0A2AC49F9E9A}" srcOrd="1" destOrd="0" presId="urn:microsoft.com/office/officeart/2005/8/layout/pyramid3"/>
    <dgm:cxn modelId="{2684C816-FABB-4FBF-B0FC-576F71ADEEDF}" type="presParOf" srcId="{BDE8884C-C1BD-43BD-9D69-3F36E006C21A}" destId="{53328938-5E82-42ED-8BE0-1FE7E88A6666}" srcOrd="1" destOrd="0" presId="urn:microsoft.com/office/officeart/2005/8/layout/pyramid3"/>
    <dgm:cxn modelId="{72BB3752-CDBB-4017-9E27-51B37073DA04}" type="presParOf" srcId="{53328938-5E82-42ED-8BE0-1FE7E88A6666}" destId="{48C05C9D-3075-4FFE-B8DE-5AAC9C0A7948}" srcOrd="0" destOrd="0" presId="urn:microsoft.com/office/officeart/2005/8/layout/pyramid3"/>
    <dgm:cxn modelId="{37F9169D-FCCC-4B06-9A28-BCC46A0BC57A}" type="presParOf" srcId="{53328938-5E82-42ED-8BE0-1FE7E88A6666}" destId="{61489C78-30C8-46AD-BDE3-2AD9B8ABDF25}" srcOrd="1" destOrd="0" presId="urn:microsoft.com/office/officeart/2005/8/layout/pyramid3"/>
    <dgm:cxn modelId="{018EA1E5-8D57-4DA6-893C-757F112787B5}" type="presParOf" srcId="{BDE8884C-C1BD-43BD-9D69-3F36E006C21A}" destId="{C69EC6A3-BAB7-4BF9-A139-B11589A33B1F}" srcOrd="2" destOrd="0" presId="urn:microsoft.com/office/officeart/2005/8/layout/pyramid3"/>
    <dgm:cxn modelId="{88254B9C-A5D2-4C15-A3FF-7F5213329E8D}" type="presParOf" srcId="{C69EC6A3-BAB7-4BF9-A139-B11589A33B1F}" destId="{4C4126C8-1F05-44F5-99BB-972F0BEA70EF}" srcOrd="0" destOrd="0" presId="urn:microsoft.com/office/officeart/2005/8/layout/pyramid3"/>
    <dgm:cxn modelId="{F383A47A-5E70-46AA-BE19-06909386A0C1}" type="presParOf" srcId="{C69EC6A3-BAB7-4BF9-A139-B11589A33B1F}" destId="{DDF0AE9F-7520-42FC-8A0B-FA30672C42D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ECCB2-2B55-4E78-B574-1976FF61551B}">
      <dsp:nvSpPr>
        <dsp:cNvPr id="0" name=""/>
        <dsp:cNvSpPr/>
      </dsp:nvSpPr>
      <dsp:spPr>
        <a:xfrm rot="10800000">
          <a:off x="0" y="0"/>
          <a:ext cx="82296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strike="noStrik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Asymptomatic Stage (Stage 1)</a:t>
          </a:r>
          <a:endParaRPr lang="en-US" sz="3400" b="1" strike="noStrike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0179" y="0"/>
        <a:ext cx="5349240" cy="1524000"/>
      </dsp:txXfrm>
    </dsp:sp>
    <dsp:sp modelId="{48C05C9D-3075-4FFE-B8DE-5AAC9C0A7948}">
      <dsp:nvSpPr>
        <dsp:cNvPr id="0" name=""/>
        <dsp:cNvSpPr/>
      </dsp:nvSpPr>
      <dsp:spPr>
        <a:xfrm rot="10800000">
          <a:off x="1371599" y="1523999"/>
          <a:ext cx="54864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Stage 2: Symptoms Appear</a:t>
          </a:r>
          <a:endParaRPr lang="en-US" sz="34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1719" y="1523999"/>
        <a:ext cx="3566160" cy="1524000"/>
      </dsp:txXfrm>
    </dsp:sp>
    <dsp:sp modelId="{4C4126C8-1F05-44F5-99BB-972F0BEA70EF}">
      <dsp:nvSpPr>
        <dsp:cNvPr id="0" name=""/>
        <dsp:cNvSpPr/>
      </dsp:nvSpPr>
      <dsp:spPr>
        <a:xfrm rot="10800000">
          <a:off x="2743199" y="3047999"/>
          <a:ext cx="27432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AIDS Stage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(Stage 3)</a:t>
          </a:r>
          <a:endParaRPr lang="en-US" sz="24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3199" y="3047999"/>
        <a:ext cx="2743200" cy="1524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ECCB2-2B55-4E78-B574-1976FF61551B}">
      <dsp:nvSpPr>
        <dsp:cNvPr id="0" name=""/>
        <dsp:cNvSpPr/>
      </dsp:nvSpPr>
      <dsp:spPr>
        <a:xfrm rot="10800000">
          <a:off x="0" y="0"/>
          <a:ext cx="82296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strike="noStrik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Asymptomatic Stage (Stage 1)</a:t>
          </a:r>
          <a:endParaRPr lang="en-US" sz="3400" b="1" strike="noStrike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0179" y="0"/>
        <a:ext cx="5349240" cy="1524000"/>
      </dsp:txXfrm>
    </dsp:sp>
    <dsp:sp modelId="{48C05C9D-3075-4FFE-B8DE-5AAC9C0A7948}">
      <dsp:nvSpPr>
        <dsp:cNvPr id="0" name=""/>
        <dsp:cNvSpPr/>
      </dsp:nvSpPr>
      <dsp:spPr>
        <a:xfrm rot="10800000">
          <a:off x="1371599" y="1523999"/>
          <a:ext cx="54864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Stage 2: Symptoms Appear</a:t>
          </a:r>
          <a:endParaRPr lang="en-US" sz="34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1719" y="1523999"/>
        <a:ext cx="3566160" cy="1524000"/>
      </dsp:txXfrm>
    </dsp:sp>
    <dsp:sp modelId="{4C4126C8-1F05-44F5-99BB-972F0BEA70EF}">
      <dsp:nvSpPr>
        <dsp:cNvPr id="0" name=""/>
        <dsp:cNvSpPr/>
      </dsp:nvSpPr>
      <dsp:spPr>
        <a:xfrm rot="10800000">
          <a:off x="2743199" y="3047999"/>
          <a:ext cx="2743200" cy="1524000"/>
        </a:xfrm>
        <a:prstGeom prst="trapezoid">
          <a:avLst>
            <a:gd name="adj" fmla="val 9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AIDS Stage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(Stage 3)</a:t>
          </a:r>
          <a:endParaRPr lang="en-US" sz="24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3199" y="3047999"/>
        <a:ext cx="2743200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738E382-B2B6-4BE6-A51D-6E5073A7A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64293-CF10-496B-88C1-8AC4BA81BC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B0C5B-1206-4240-93CB-8D1799C4CE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0E3DA-F9FC-4579-A531-59C6102C4D5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9A9B6-D1B2-4D57-9D4C-1DF9D59D59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1D1F3-8058-4C82-BB2E-36760B6CB3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2350A-3C82-4C0E-BF00-E6D45C56ED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B00CA-3F3D-4925-AF13-4758562AF4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3DAD8-9288-4A87-96B3-144EDA297A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075CD-5A83-420A-A728-8BF77F267F5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4DD03-4297-4F16-82A1-7EF5BD3DC99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87B2C-134E-4ED6-8033-6072570D0FA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B25FDE-939C-4B52-84C9-FB358B663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2210D-C177-41CE-8029-AF9D537C19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4208D-9B88-4103-98C2-F6BC6B6351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67F40-6AAD-401E-8379-9195F146E3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1A4D8A83-810B-47E0-B4F2-842B7335B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2620E74-C524-4D32-92D7-E96F0DFB82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5F756F0-02D9-4DFE-812B-8A2E46B74F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05A66-D7C3-4516-A5A4-A429C30DEB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76FCC9E-3276-4C44-BEC6-0DC67E4B9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58F3885-3A35-4D96-89B4-46E58D7DA4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416A336-BE1A-4D4E-97B4-393D548E5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767C2E-C0B7-449A-8FE4-8355A779D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0000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Three Stages of the HIV infection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772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1FB4EF"/>
                </a:solidFill>
              </a:rPr>
              <a:t>PHASE TWO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50070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People begin to show signs/symptoms: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Swollen lymph glands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Fatigue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Weight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White spots or unusual blemishes on the tongue, in the mouth, or in the throat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Fever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Diarrhea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Trouble remembering things/memory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66FF"/>
                </a:solidFill>
              </a:rPr>
              <a:t>PHASE THREE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person is considered to be in the last phase, the </a:t>
            </a:r>
            <a:r>
              <a:rPr lang="en-US" sz="2800" dirty="0" smtClean="0">
                <a:solidFill>
                  <a:srgbClr val="C50150"/>
                </a:solidFill>
              </a:rPr>
              <a:t>AIDS phase</a:t>
            </a:r>
            <a:r>
              <a:rPr lang="en-US" sz="2800" dirty="0" smtClean="0"/>
              <a:t>, when a persons T4 cell count is fewer than 200 cells per micro liter.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(Less than 14% of the white blood cells in the blood)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means that </a:t>
            </a:r>
            <a:r>
              <a:rPr lang="en-US" sz="2800" dirty="0" smtClean="0">
                <a:solidFill>
                  <a:srgbClr val="95E395"/>
                </a:solidFill>
              </a:rPr>
              <a:t>they are at extreme risk</a:t>
            </a:r>
            <a:r>
              <a:rPr lang="en-US" sz="2800" dirty="0" smtClean="0"/>
              <a:t> because their body cannot fight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person develops an </a:t>
            </a:r>
            <a:r>
              <a:rPr lang="en-US" sz="2800" dirty="0" smtClean="0">
                <a:solidFill>
                  <a:srgbClr val="F37527"/>
                </a:solidFill>
              </a:rPr>
              <a:t>“opportunistic infection”-</a:t>
            </a:r>
            <a:r>
              <a:rPr lang="en-US" sz="2800" dirty="0" smtClean="0"/>
              <a:t> and usually dies of that infection (example: Kaposi’s Sarcoma- a type of cancer, pneumonia,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Three Stages of the HIV infection</a:t>
            </a:r>
            <a:endParaRPr 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4089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If I have HIV, then I have AIDS?</a:t>
            </a:r>
            <a:endParaRPr lang="en-US" dirty="0">
              <a:solidFill>
                <a:schemeClr val="tx2">
                  <a:satMod val="130000"/>
                </a:schemeClr>
              </a:solidFill>
              <a:effectLst>
                <a:glow rad="101600">
                  <a:srgbClr val="00B0F0">
                    <a:alpha val="60000"/>
                  </a:srgb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8320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Being infected with HIV </a:t>
            </a:r>
            <a:r>
              <a:rPr lang="en-US" dirty="0" smtClean="0">
                <a:solidFill>
                  <a:srgbClr val="00B0F0"/>
                </a:solidFill>
              </a:rPr>
              <a:t>does not </a:t>
            </a:r>
            <a:r>
              <a:rPr lang="en-US" dirty="0" smtClean="0"/>
              <a:t>mean that a person has AIDS automatically, it means they have the VIRUS that can LEAD to the condition known as AIDS.</a:t>
            </a:r>
          </a:p>
          <a:p>
            <a:pPr eaLnBrk="1" hangingPunct="1"/>
            <a:r>
              <a:rPr lang="en-US" dirty="0" smtClean="0"/>
              <a:t> However, if left untreated, HIV infection damages a person's immune system and </a:t>
            </a:r>
            <a:r>
              <a:rPr lang="en-US" dirty="0" smtClean="0">
                <a:solidFill>
                  <a:srgbClr val="FFC000"/>
                </a:solidFill>
              </a:rPr>
              <a:t>can progress to AIDS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While HIV cannot be cured, medications can help a person to live with HIV and keep it from progressing further though the virus can </a:t>
            </a:r>
            <a:r>
              <a:rPr lang="en-US" b="1" dirty="0" smtClean="0">
                <a:solidFill>
                  <a:srgbClr val="E340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BE TRANSMITTED TO OTHERS!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glow rad="101600">
                    <a:srgbClr val="B2B61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Important to note:	</a:t>
            </a:r>
            <a:endParaRPr lang="en-US" sz="5400" dirty="0">
              <a:effectLst>
                <a:glow rad="101600">
                  <a:srgbClr val="B2B610">
                    <a:alpha val="60000"/>
                  </a:srgb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Finding a small amount of HIV in a body fluid </a:t>
            </a:r>
            <a:r>
              <a:rPr lang="en-US" sz="3600" dirty="0" smtClean="0">
                <a:solidFill>
                  <a:srgbClr val="C50150"/>
                </a:solidFill>
              </a:rPr>
              <a:t>does not necessarily mean </a:t>
            </a:r>
            <a:r>
              <a:rPr lang="en-US" sz="3600" dirty="0" smtClean="0"/>
              <a:t>that HIV can be </a:t>
            </a:r>
            <a:r>
              <a:rPr lang="en-US" sz="3600" i="1" dirty="0" smtClean="0">
                <a:solidFill>
                  <a:srgbClr val="00B050"/>
                </a:solidFill>
              </a:rPr>
              <a:t>transmitted</a:t>
            </a:r>
            <a:r>
              <a:rPr lang="en-US" sz="3600" dirty="0" smtClean="0"/>
              <a:t> by that body fluid. </a:t>
            </a:r>
          </a:p>
          <a:p>
            <a:r>
              <a:rPr lang="en-US" sz="3600" dirty="0" smtClean="0"/>
              <a:t>Contact with saliva, tears, or sweat has </a:t>
            </a:r>
            <a:r>
              <a:rPr lang="en-US" sz="3600" dirty="0" smtClean="0">
                <a:solidFill>
                  <a:srgbClr val="FFC000"/>
                </a:solidFill>
              </a:rPr>
              <a:t>never</a:t>
            </a:r>
            <a:r>
              <a:rPr lang="en-US" sz="3600" dirty="0" smtClean="0"/>
              <a:t> been shown to result in transmission of HIV.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>
                    <a:satMod val="130000"/>
                  </a:schemeClr>
                </a:solidFill>
                <a:effectLst>
                  <a:glow rad="139700">
                    <a:srgbClr val="00B0F0">
                      <a:alpha val="4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What is HIV?</a:t>
            </a:r>
            <a:endParaRPr lang="en-US" sz="6000" dirty="0">
              <a:solidFill>
                <a:schemeClr val="tx2">
                  <a:satMod val="130000"/>
                </a:schemeClr>
              </a:solidFill>
              <a:effectLst>
                <a:glow rad="139700">
                  <a:srgbClr val="00B0F0">
                    <a:alpha val="40000"/>
                  </a:srgb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1855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HIV stands for </a:t>
            </a:r>
          </a:p>
          <a:p>
            <a:pPr lvl="1" eaLnBrk="1" hangingPunct="1"/>
            <a:r>
              <a:rPr lang="en-US" sz="3200" b="1" dirty="0" smtClean="0">
                <a:solidFill>
                  <a:srgbClr val="00E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IMMUNO-DEFICIENCY VIRUS</a:t>
            </a:r>
          </a:p>
          <a:p>
            <a:pPr lvl="1" eaLnBrk="1" hangingPunct="1"/>
            <a:r>
              <a:rPr lang="en-US" sz="3200" dirty="0" smtClean="0"/>
              <a:t>It is the </a:t>
            </a:r>
            <a:r>
              <a:rPr lang="en-US" sz="3200" b="1" dirty="0" smtClean="0">
                <a:solidFill>
                  <a:srgbClr val="FF0000"/>
                </a:solidFill>
              </a:rPr>
              <a:t>virus</a:t>
            </a:r>
            <a:r>
              <a:rPr lang="en-US" sz="3200" dirty="0" smtClean="0"/>
              <a:t> that primarily infects cells of the immune system and that causes the disease known as </a:t>
            </a:r>
            <a:r>
              <a:rPr lang="en-US" sz="3200" dirty="0" smtClean="0">
                <a:solidFill>
                  <a:srgbClr val="9918AE"/>
                </a:solidFill>
              </a:rPr>
              <a:t>AIDS</a:t>
            </a:r>
            <a:r>
              <a:rPr lang="en-US" sz="3200" dirty="0" smtClean="0"/>
              <a:t>.</a:t>
            </a:r>
          </a:p>
          <a:p>
            <a:pPr lvl="1" eaLnBrk="1" hangingPunct="1">
              <a:buNone/>
            </a:pPr>
            <a:r>
              <a:rPr lang="en-US" sz="3200" dirty="0" smtClean="0"/>
              <a:t>(HIV attacks and destroys the disease-fighting cells of the </a:t>
            </a:r>
            <a:r>
              <a:rPr lang="en-US" sz="3200" dirty="0" smtClean="0">
                <a:solidFill>
                  <a:srgbClr val="FFC000"/>
                </a:solidFill>
              </a:rPr>
              <a:t>immune system</a:t>
            </a:r>
            <a:r>
              <a:rPr lang="en-US" sz="3200" dirty="0" smtClean="0"/>
              <a:t>, leaving the body with a weakened defense against infections and cancer) </a:t>
            </a:r>
          </a:p>
          <a:p>
            <a:pPr lvl="1" eaLnBrk="1" hangingPunct="1">
              <a:buFont typeface="Verdana" pitchFamily="34" charset="0"/>
              <a:buNone/>
            </a:pPr>
            <a:endParaRPr lang="en-US" sz="3200" dirty="0" smtClean="0"/>
          </a:p>
          <a:p>
            <a:pPr lvl="1"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Where did HIV come from?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 was first discovered in the US in the early </a:t>
            </a:r>
            <a:r>
              <a:rPr lang="en-US" dirty="0" smtClean="0">
                <a:solidFill>
                  <a:srgbClr val="0066FF"/>
                </a:solidFill>
              </a:rPr>
              <a:t>1980’s (emerging in the late 1970’s)</a:t>
            </a:r>
          </a:p>
          <a:p>
            <a:pPr eaLnBrk="1" hangingPunct="1"/>
            <a:r>
              <a:rPr lang="en-US" dirty="0" smtClean="0"/>
              <a:t>Scientists believe it came from </a:t>
            </a:r>
            <a:r>
              <a:rPr lang="en-US" dirty="0" smtClean="0">
                <a:solidFill>
                  <a:srgbClr val="C50150"/>
                </a:solidFill>
              </a:rPr>
              <a:t>central Africa</a:t>
            </a:r>
          </a:p>
          <a:p>
            <a:pPr eaLnBrk="1" hangingPunct="1"/>
            <a:r>
              <a:rPr lang="en-US" dirty="0" smtClean="0"/>
              <a:t>(Theory: Researchers believe that HIV was introduced into the human population when hunters </a:t>
            </a:r>
            <a:r>
              <a:rPr lang="en-US" dirty="0" smtClean="0">
                <a:solidFill>
                  <a:srgbClr val="FFC000"/>
                </a:solidFill>
              </a:rPr>
              <a:t>became exposed to infected blood.)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  <a:effectLst>
                  <a:glow rad="139700">
                    <a:srgbClr val="00B0F0">
                      <a:alpha val="4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What is AIDS?</a:t>
            </a:r>
            <a:endParaRPr lang="en-US" sz="5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6096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dirty="0" smtClean="0"/>
              <a:t>AIDS is the most serious </a:t>
            </a:r>
            <a:r>
              <a:rPr lang="en-US" sz="3800" dirty="0" smtClean="0">
                <a:solidFill>
                  <a:srgbClr val="FFC000"/>
                </a:solidFill>
              </a:rPr>
              <a:t>stage</a:t>
            </a:r>
            <a:r>
              <a:rPr lang="en-US" sz="3800" dirty="0" smtClean="0"/>
              <a:t> of HIV infection. </a:t>
            </a:r>
          </a:p>
          <a:p>
            <a:pPr eaLnBrk="1" hangingPunct="1"/>
            <a:r>
              <a:rPr lang="en-US" sz="3800" dirty="0" smtClean="0"/>
              <a:t>AIDS is the disease CAUSED by HIV. HIV is the VIRUS that </a:t>
            </a:r>
            <a:r>
              <a:rPr lang="en-US" sz="3800" dirty="0" smtClean="0">
                <a:solidFill>
                  <a:srgbClr val="11B56F"/>
                </a:solidFill>
              </a:rPr>
              <a:t>leads</a:t>
            </a:r>
            <a:r>
              <a:rPr lang="en-US" sz="3800" dirty="0" smtClean="0"/>
              <a:t> to AIDS.</a:t>
            </a:r>
          </a:p>
          <a:p>
            <a:r>
              <a:rPr lang="en-US" sz="3800" dirty="0" smtClean="0"/>
              <a:t>AIDS stands for </a:t>
            </a:r>
            <a:r>
              <a:rPr lang="en-US" sz="3800" dirty="0" smtClean="0">
                <a:solidFill>
                  <a:srgbClr val="B19E15"/>
                </a:solidFill>
              </a:rPr>
              <a:t>ACQUIRED IMMUNE DEFICIENCY SYNDROME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HIV</a:t>
            </a:r>
            <a:r>
              <a:rPr lang="en-US" sz="38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weakens the person's immune system. </a:t>
            </a:r>
            <a:r>
              <a:rPr lang="en-US" sz="3800" dirty="0" smtClean="0">
                <a:solidFill>
                  <a:srgbClr val="FFFF00"/>
                </a:solidFill>
              </a:rPr>
              <a:t>(change on your notes)</a:t>
            </a:r>
            <a:endParaRPr lang="en-US" sz="3800" dirty="0" smtClean="0">
              <a:solidFill>
                <a:srgbClr val="FFFF00"/>
              </a:solidFill>
            </a:endParaRPr>
          </a:p>
          <a:p>
            <a:pPr eaLnBrk="1" hangingPunct="1"/>
            <a:endParaRPr lang="en-US" sz="3800" dirty="0" smtClean="0">
              <a:solidFill>
                <a:srgbClr val="B19E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0" y="1673225"/>
            <a:ext cx="91440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19025"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16386" name="Picture 2" descr="http://gamapserver.who.int/maplibrary/files/maps/hivprevalenceglobal20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8531285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1339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How is </a:t>
            </a:r>
            <a:r>
              <a:rPr lang="en-US" sz="6000" dirty="0" smtClean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HIV spread</a:t>
            </a:r>
            <a:r>
              <a:rPr lang="en-US" sz="6000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4235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C50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activity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oral, anal, or vaginal sex</a:t>
            </a:r>
          </a:p>
          <a:p>
            <a:pPr eaLnBrk="1" hangingPunct="1"/>
            <a:r>
              <a:rPr lang="en-US" sz="4000" dirty="0" smtClean="0">
                <a:solidFill>
                  <a:srgbClr val="B2B6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needles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other injection equipment</a:t>
            </a:r>
          </a:p>
          <a:p>
            <a:pPr eaLnBrk="1" hangingPunct="1"/>
            <a:r>
              <a:rPr lang="en-US" sz="4000" dirty="0" smtClean="0">
                <a:solidFill>
                  <a:srgbClr val="F375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Mother-to-baby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during childbirth or breastfeeding</a:t>
            </a:r>
          </a:p>
          <a:p>
            <a:pPr eaLnBrk="1" hangingPunct="1"/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Transfusions (rare)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What is an HIV antibody test?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A test to determine whether a person </a:t>
            </a:r>
            <a:r>
              <a:rPr lang="en-US" sz="3200" dirty="0" smtClean="0">
                <a:solidFill>
                  <a:srgbClr val="95E395"/>
                </a:solidFill>
              </a:rPr>
              <a:t>has been infected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test checks a person’s BLOOD for </a:t>
            </a:r>
            <a:r>
              <a:rPr lang="en-US" sz="3200" dirty="0" smtClean="0">
                <a:solidFill>
                  <a:srgbClr val="1FB4EF"/>
                </a:solidFill>
              </a:rPr>
              <a:t>antibodies</a:t>
            </a:r>
            <a:r>
              <a:rPr lang="en-US" sz="3200" dirty="0" smtClean="0"/>
              <a:t> to HIV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Antibodies are substances (proteins) produced in the blood to </a:t>
            </a:r>
            <a:r>
              <a:rPr lang="en-US" sz="3200" b="1" dirty="0" smtClean="0">
                <a:solidFill>
                  <a:srgbClr val="FFFF00"/>
                </a:solidFill>
              </a:rPr>
              <a:t>fight diseased organisms.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/>
              <a:t>When antibodies to HIV are present in a person's bloodstream, it means that he or she is </a:t>
            </a:r>
            <a:r>
              <a:rPr lang="en-US" sz="3200" b="1" dirty="0" smtClean="0">
                <a:solidFill>
                  <a:srgbClr val="FFC000"/>
                </a:solidFill>
              </a:rPr>
              <a:t>infected with the virus. </a:t>
            </a:r>
            <a:r>
              <a:rPr lang="en-US" sz="2800" dirty="0" smtClean="0">
                <a:solidFill>
                  <a:srgbClr val="C50150"/>
                </a:solidFill>
              </a:rPr>
              <a:t/>
            </a:r>
            <a:br>
              <a:rPr lang="en-US" sz="2800" dirty="0" smtClean="0">
                <a:solidFill>
                  <a:srgbClr val="C50150"/>
                </a:solidFill>
              </a:rPr>
            </a:br>
            <a:endParaRPr lang="en-US" sz="2800" dirty="0" smtClean="0">
              <a:solidFill>
                <a:srgbClr val="C501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8991600" cy="13990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C5015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What does HIV do to the body?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18AE"/>
                </a:solidFill>
              </a:rPr>
              <a:t>HIV destroys</a:t>
            </a:r>
            <a:r>
              <a:rPr lang="en-US" dirty="0" smtClean="0"/>
              <a:t> important key parts of the immune system</a:t>
            </a:r>
          </a:p>
          <a:p>
            <a:pPr eaLnBrk="1" hangingPunct="1"/>
            <a:r>
              <a:rPr lang="en-US" dirty="0" smtClean="0"/>
              <a:t>Remember, the </a:t>
            </a:r>
            <a:r>
              <a:rPr lang="en-US" dirty="0" smtClean="0">
                <a:solidFill>
                  <a:srgbClr val="1FB4EF"/>
                </a:solidFill>
              </a:rPr>
              <a:t>immune system</a:t>
            </a:r>
            <a:r>
              <a:rPr lang="en-US" dirty="0" smtClean="0"/>
              <a:t> is what keeps you healthy and fights infection</a:t>
            </a:r>
          </a:p>
          <a:p>
            <a:pPr eaLnBrk="1" hangingPunct="1"/>
            <a:r>
              <a:rPr lang="en-US" dirty="0" smtClean="0"/>
              <a:t>Because the immune system is being destroyed, the body isn’t able to </a:t>
            </a:r>
            <a:r>
              <a:rPr lang="en-US" dirty="0" smtClean="0">
                <a:solidFill>
                  <a:srgbClr val="F37527"/>
                </a:solidFill>
              </a:rPr>
              <a:t>fight infections</a:t>
            </a:r>
            <a:r>
              <a:rPr lang="en-US" dirty="0" smtClean="0"/>
              <a:t> like it normally would. The immune system can’t do it’s job,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win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What are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the signs/symptoms?</a:t>
            </a:r>
            <a:endParaRPr lang="en-US" dirty="0">
              <a:solidFill>
                <a:schemeClr val="tx2">
                  <a:satMod val="130000"/>
                </a:schemeClr>
              </a:solidFill>
              <a:effectLst>
                <a:glow rad="101600">
                  <a:srgbClr val="7030A0">
                    <a:alpha val="60000"/>
                  </a:srgb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ONE:</a:t>
            </a:r>
          </a:p>
          <a:p>
            <a:pPr lvl="1" eaLnBrk="1" hangingPunct="1"/>
            <a:r>
              <a:rPr lang="en-US" sz="3200" dirty="0" smtClean="0">
                <a:solidFill>
                  <a:srgbClr val="F37527"/>
                </a:solidFill>
              </a:rPr>
              <a:t>Asymptomatic stage</a:t>
            </a:r>
            <a:r>
              <a:rPr lang="en-US" sz="3200" dirty="0" smtClean="0"/>
              <a:t>:</a:t>
            </a:r>
          </a:p>
          <a:p>
            <a:pPr lvl="2" eaLnBrk="1" hangingPunct="1"/>
            <a:r>
              <a:rPr lang="en-US" sz="2800" dirty="0" smtClean="0"/>
              <a:t>The LARGEST numbers of people with HIV are in </a:t>
            </a:r>
            <a:r>
              <a:rPr lang="en-US" sz="2800" dirty="0" smtClean="0">
                <a:solidFill>
                  <a:srgbClr val="B2B610"/>
                </a:solidFill>
              </a:rPr>
              <a:t>phase one</a:t>
            </a:r>
          </a:p>
          <a:p>
            <a:pPr lvl="2" eaLnBrk="1" hangingPunct="1"/>
            <a:r>
              <a:rPr lang="en-US" sz="2800" dirty="0" smtClean="0"/>
              <a:t>People are HIV-positive; however, show </a:t>
            </a:r>
            <a:r>
              <a:rPr lang="en-US" sz="2800" dirty="0" smtClean="0">
                <a:solidFill>
                  <a:srgbClr val="95E395"/>
                </a:solidFill>
              </a:rPr>
              <a:t>few signs or symptoms</a:t>
            </a:r>
          </a:p>
          <a:p>
            <a:pPr lvl="2" eaLnBrk="1" hangingPunct="1"/>
            <a:r>
              <a:rPr lang="en-US" sz="2800" dirty="0" smtClean="0"/>
              <a:t>Symptoms may not appear for up to TEN years! If so, you may not realize you have it and might be passing it on to others!</a:t>
            </a:r>
          </a:p>
        </p:txBody>
      </p:sp>
      <p:sp>
        <p:nvSpPr>
          <p:cNvPr id="17" name="Freeform 16"/>
          <p:cNvSpPr/>
          <p:nvPr/>
        </p:nvSpPr>
        <p:spPr>
          <a:xfrm>
            <a:off x="6232921" y="2375296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9078</TotalTime>
  <Words>703</Words>
  <Application>Microsoft Office PowerPoint</Application>
  <PresentationFormat>On-screen Show (4:3)</PresentationFormat>
  <Paragraphs>79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HIV/AIDS</vt:lpstr>
      <vt:lpstr>What is HIV?</vt:lpstr>
      <vt:lpstr>Where did HIV come from?</vt:lpstr>
      <vt:lpstr>What is AIDS?</vt:lpstr>
      <vt:lpstr>Slide 5</vt:lpstr>
      <vt:lpstr>How is HIV spread?</vt:lpstr>
      <vt:lpstr>What is an HIV antibody test?</vt:lpstr>
      <vt:lpstr>What does HIV do to the body?</vt:lpstr>
      <vt:lpstr>What are the signs/symptoms?</vt:lpstr>
      <vt:lpstr>Three Stages of the HIV infection</vt:lpstr>
      <vt:lpstr>PHASE TWO</vt:lpstr>
      <vt:lpstr>PHASE THREE</vt:lpstr>
      <vt:lpstr>Three Stages of the HIV infection</vt:lpstr>
      <vt:lpstr>If I have HIV, then I have AIDS?</vt:lpstr>
      <vt:lpstr>Important to note: </vt:lpstr>
    </vt:vector>
  </TitlesOfParts>
  <Company>Irvington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</dc:title>
  <dc:creator>staff</dc:creator>
  <cp:lastModifiedBy>rryan</cp:lastModifiedBy>
  <cp:revision>166</cp:revision>
  <dcterms:created xsi:type="dcterms:W3CDTF">2008-01-10T19:16:24Z</dcterms:created>
  <dcterms:modified xsi:type="dcterms:W3CDTF">2013-01-14T23:26:22Z</dcterms:modified>
</cp:coreProperties>
</file>