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8FD5654-72CE-4C0B-81EA-D1E3A716FD5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C196FE8-B19D-4794-ACE0-840941786F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5654-72CE-4C0B-81EA-D1E3A716FD5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6FE8-B19D-4794-ACE0-840941786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5654-72CE-4C0B-81EA-D1E3A716FD5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6FE8-B19D-4794-ACE0-840941786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5654-72CE-4C0B-81EA-D1E3A716FD5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6FE8-B19D-4794-ACE0-840941786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5654-72CE-4C0B-81EA-D1E3A716FD5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6FE8-B19D-4794-ACE0-840941786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5654-72CE-4C0B-81EA-D1E3A716FD5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6FE8-B19D-4794-ACE0-840941786F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5654-72CE-4C0B-81EA-D1E3A716FD5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6FE8-B19D-4794-ACE0-840941786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5654-72CE-4C0B-81EA-D1E3A716FD5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6FE8-B19D-4794-ACE0-840941786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5654-72CE-4C0B-81EA-D1E3A716FD5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6FE8-B19D-4794-ACE0-840941786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5654-72CE-4C0B-81EA-D1E3A716FD5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6FE8-B19D-4794-ACE0-840941786F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5654-72CE-4C0B-81EA-D1E3A716FD5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6FE8-B19D-4794-ACE0-840941786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8FD5654-72CE-4C0B-81EA-D1E3A716FD5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C196FE8-B19D-4794-ACE0-840941786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25392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Poisoning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6295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Caron Monoxide (CO) Poisoning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Carbon monoxide poisoning may occur as insidious event or as a result of attempted suicide.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exerts its toxic effect by binding to circulating hemoglobin and thereby reducing the oxygen-carrying capacity of the blood. </a:t>
            </a:r>
            <a:endParaRPr lang="en-US" dirty="0" smtClean="0"/>
          </a:p>
          <a:p>
            <a:r>
              <a:rPr lang="en-US" dirty="0" smtClean="0"/>
              <a:t>Hemoglobin </a:t>
            </a:r>
            <a:r>
              <a:rPr lang="en-US" dirty="0"/>
              <a:t>absorbs carbon monoxide 200 times more readily than it absorbs oxygen.</a:t>
            </a:r>
          </a:p>
        </p:txBody>
      </p:sp>
    </p:spTree>
    <p:extLst>
      <p:ext uri="{BB962C8B-B14F-4D97-AF65-F5344CB8AC3E}">
        <p14:creationId xmlns:p14="http://schemas.microsoft.com/office/powerpoint/2010/main" xmlns="" val="1596703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and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1. Central nervous system symptoms:</a:t>
            </a:r>
          </a:p>
          <a:p>
            <a:pPr marL="365760" lvl="1" indent="0">
              <a:buNone/>
            </a:pPr>
            <a:r>
              <a:rPr lang="en-US" dirty="0"/>
              <a:t> The person appear intoxicated (hypoxia)</a:t>
            </a:r>
          </a:p>
          <a:p>
            <a:pPr marL="365760" lvl="1" indent="0">
              <a:buNone/>
            </a:pPr>
            <a:r>
              <a:rPr lang="en-US" dirty="0"/>
              <a:t> </a:t>
            </a:r>
            <a:r>
              <a:rPr lang="en-US" dirty="0" smtClean="0"/>
              <a:t>Headache</a:t>
            </a:r>
          </a:p>
          <a:p>
            <a:pPr marL="365760" lvl="1" indent="0">
              <a:buNone/>
            </a:pPr>
            <a:r>
              <a:rPr lang="en-US" dirty="0" smtClean="0"/>
              <a:t> Muscle weakness</a:t>
            </a:r>
          </a:p>
          <a:p>
            <a:pPr marL="365760" lvl="1" indent="0">
              <a:buNone/>
            </a:pPr>
            <a:r>
              <a:rPr lang="en-US" dirty="0" smtClean="0"/>
              <a:t> </a:t>
            </a:r>
            <a:r>
              <a:rPr lang="en-US" dirty="0"/>
              <a:t>Palpitation</a:t>
            </a:r>
          </a:p>
          <a:p>
            <a:pPr marL="365760" lvl="1" indent="0">
              <a:buNone/>
            </a:pPr>
            <a:r>
              <a:rPr lang="en-US" dirty="0"/>
              <a:t> Dizziness</a:t>
            </a:r>
          </a:p>
          <a:p>
            <a:pPr marL="365760" lvl="1" indent="0">
              <a:buNone/>
            </a:pPr>
            <a:r>
              <a:rPr lang="en-US" dirty="0"/>
              <a:t> Confusion</a:t>
            </a:r>
          </a:p>
          <a:p>
            <a:pPr marL="365760" lvl="1" indent="0">
              <a:buNone/>
            </a:pPr>
            <a:r>
              <a:rPr lang="en-US" dirty="0"/>
              <a:t> coma</a:t>
            </a:r>
          </a:p>
        </p:txBody>
      </p:sp>
    </p:spTree>
    <p:extLst>
      <p:ext uri="{BB962C8B-B14F-4D97-AF65-F5344CB8AC3E}">
        <p14:creationId xmlns:p14="http://schemas.microsoft.com/office/powerpoint/2010/main" xmlns="" val="3950146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2. changes in skin color: range from pink to cyanotic and </a:t>
            </a:r>
            <a:r>
              <a:rPr lang="en-US" dirty="0" smtClean="0"/>
              <a:t>pale</a:t>
            </a:r>
          </a:p>
          <a:p>
            <a:pPr marL="68580" indent="0">
              <a:buNone/>
            </a:pPr>
            <a:r>
              <a:rPr lang="en-US" dirty="0"/>
              <a:t>3. breathing difficulty</a:t>
            </a:r>
          </a:p>
        </p:txBody>
      </p:sp>
    </p:spTree>
    <p:extLst>
      <p:ext uri="{BB962C8B-B14F-4D97-AF65-F5344CB8AC3E}">
        <p14:creationId xmlns:p14="http://schemas.microsoft.com/office/powerpoint/2010/main" xmlns="" val="27658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First aid management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1</a:t>
            </a:r>
            <a:r>
              <a:rPr lang="en-US" dirty="0"/>
              <a:t>. carry the victim to fresh air immediately</a:t>
            </a:r>
          </a:p>
          <a:p>
            <a:pPr marL="68580" indent="0">
              <a:buNone/>
            </a:pPr>
            <a:r>
              <a:rPr lang="en-US" dirty="0"/>
              <a:t>2. open all doors and windows</a:t>
            </a:r>
          </a:p>
          <a:p>
            <a:pPr marL="68580" indent="0">
              <a:buNone/>
            </a:pPr>
            <a:r>
              <a:rPr lang="en-US" dirty="0"/>
              <a:t>3. loosen all tight clothing</a:t>
            </a:r>
          </a:p>
          <a:p>
            <a:pPr marL="68580" indent="0">
              <a:buNone/>
            </a:pPr>
            <a:r>
              <a:rPr lang="en-US" dirty="0"/>
              <a:t>4. initiate CPR if required</a:t>
            </a:r>
          </a:p>
          <a:p>
            <a:pPr marL="68580" indent="0">
              <a:buNone/>
            </a:pPr>
            <a:r>
              <a:rPr lang="en-US" dirty="0"/>
              <a:t>5. wrap the victim in blankets to prevent chilling</a:t>
            </a:r>
          </a:p>
          <a:p>
            <a:pPr marL="68580" indent="0">
              <a:buNone/>
            </a:pPr>
            <a:r>
              <a:rPr lang="en-US" dirty="0"/>
              <a:t>6. keep the victim quiet at possible</a:t>
            </a:r>
          </a:p>
          <a:p>
            <a:pPr marL="68580" indent="0">
              <a:buNone/>
            </a:pPr>
            <a:r>
              <a:rPr lang="en-US" dirty="0"/>
              <a:t>7. don’t permit the victim to smoke</a:t>
            </a:r>
          </a:p>
        </p:txBody>
      </p:sp>
    </p:spTree>
    <p:extLst>
      <p:ext uri="{BB962C8B-B14F-4D97-AF65-F5344CB8AC3E}">
        <p14:creationId xmlns:p14="http://schemas.microsoft.com/office/powerpoint/2010/main" xmlns="" val="3782369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Allergies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Allergic reactions are caused by a hypersensitive immune system that reacts when it is exposed to a usually harmless substance.</a:t>
            </a:r>
          </a:p>
        </p:txBody>
      </p:sp>
    </p:spTree>
    <p:extLst>
      <p:ext uri="{BB962C8B-B14F-4D97-AF65-F5344CB8AC3E}">
        <p14:creationId xmlns:p14="http://schemas.microsoft.com/office/powerpoint/2010/main" xmlns="" val="3125143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Causes of allergies (allergens):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 </a:t>
            </a:r>
            <a:r>
              <a:rPr lang="en-US" dirty="0" smtClean="0"/>
              <a:t>Medicines </a:t>
            </a:r>
            <a:r>
              <a:rPr lang="en-US" dirty="0"/>
              <a:t>Plants &amp; animals: pet dander, poison ivy, insect stings/bites, grass, dust.</a:t>
            </a:r>
          </a:p>
          <a:p>
            <a:pPr marL="68580" indent="0">
              <a:buNone/>
            </a:pPr>
            <a:r>
              <a:rPr lang="en-US" dirty="0"/>
              <a:t> Ingested allergens: Food </a:t>
            </a:r>
            <a:r>
              <a:rPr lang="en-US" dirty="0" smtClean="0"/>
              <a:t>allergies</a:t>
            </a:r>
          </a:p>
          <a:p>
            <a:pPr marL="68580" indent="0">
              <a:buNone/>
            </a:pPr>
            <a:r>
              <a:rPr lang="en-US" dirty="0" smtClean="0"/>
              <a:t> Inhaled anaphylactic reactions are rare, but have occurred from the inhalation of particles from rubber and latex gloves.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2311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Signs and Symptoms: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/>
              <a:t>Mild </a:t>
            </a:r>
            <a:r>
              <a:rPr lang="en-US" dirty="0"/>
              <a:t>reactions (most common):</a:t>
            </a:r>
          </a:p>
          <a:p>
            <a:pPr marL="640080" lvl="2" indent="0">
              <a:buNone/>
            </a:pPr>
            <a:r>
              <a:rPr lang="en-US" sz="2800" dirty="0"/>
              <a:t> Itching</a:t>
            </a:r>
          </a:p>
          <a:p>
            <a:pPr marL="640080" lvl="2" indent="0">
              <a:buNone/>
            </a:pPr>
            <a:r>
              <a:rPr lang="en-US" sz="2800" dirty="0"/>
              <a:t> Flushed skin</a:t>
            </a:r>
          </a:p>
          <a:p>
            <a:pPr marL="640080" lvl="2" indent="0">
              <a:buNone/>
            </a:pPr>
            <a:r>
              <a:rPr lang="en-US" sz="2800" dirty="0"/>
              <a:t> Rash</a:t>
            </a:r>
          </a:p>
          <a:p>
            <a:pPr marL="640080" lvl="2" indent="0">
              <a:buNone/>
            </a:pPr>
            <a:r>
              <a:rPr lang="en-US" sz="2800" dirty="0"/>
              <a:t> Coughing, sneezing</a:t>
            </a:r>
          </a:p>
          <a:p>
            <a:pPr marL="640080" lvl="2" indent="0">
              <a:buNone/>
            </a:pPr>
            <a:r>
              <a:rPr lang="en-US" sz="2800" dirty="0"/>
              <a:t> Headaches</a:t>
            </a:r>
          </a:p>
          <a:p>
            <a:pPr marL="640080" lvl="2" indent="0">
              <a:buNone/>
            </a:pPr>
            <a:r>
              <a:rPr lang="en-US" sz="2800" dirty="0"/>
              <a:t> Red or watery eyes</a:t>
            </a:r>
          </a:p>
        </p:txBody>
      </p:sp>
    </p:spTree>
    <p:extLst>
      <p:ext uri="{BB962C8B-B14F-4D97-AF65-F5344CB8AC3E}">
        <p14:creationId xmlns:p14="http://schemas.microsoft.com/office/powerpoint/2010/main" xmlns="" val="3898513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/>
              <a:t>Severe </a:t>
            </a:r>
            <a:r>
              <a:rPr lang="en-US" dirty="0" smtClean="0"/>
              <a:t>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 </a:t>
            </a:r>
            <a:r>
              <a:rPr lang="en-US" dirty="0"/>
              <a:t>Intense rash and Intense itching</a:t>
            </a:r>
          </a:p>
          <a:p>
            <a:pPr marL="68580" indent="0">
              <a:buNone/>
            </a:pPr>
            <a:r>
              <a:rPr lang="en-US" dirty="0"/>
              <a:t> Swelling of the face, eyes, tongue, and throat.</a:t>
            </a:r>
          </a:p>
          <a:p>
            <a:pPr marL="68580" indent="0">
              <a:buNone/>
            </a:pPr>
            <a:r>
              <a:rPr lang="en-US" dirty="0"/>
              <a:t> Difficulty swallowing (because of swelling).</a:t>
            </a:r>
          </a:p>
          <a:p>
            <a:pPr marL="68580" indent="0">
              <a:buNone/>
            </a:pPr>
            <a:r>
              <a:rPr lang="en-US" dirty="0"/>
              <a:t> Increased heart rate and drop in blood pressure.</a:t>
            </a:r>
          </a:p>
          <a:p>
            <a:pPr marL="68580" indent="0">
              <a:buNone/>
            </a:pPr>
            <a:r>
              <a:rPr lang="en-US" dirty="0"/>
              <a:t> Shortness of breath, hoarseness / asthma like symptoms.</a:t>
            </a:r>
          </a:p>
          <a:p>
            <a:pPr marL="68580" indent="0">
              <a:buNone/>
            </a:pPr>
            <a:r>
              <a:rPr lang="en-US" dirty="0"/>
              <a:t> Nausea, vomiting, diarrhea.</a:t>
            </a:r>
          </a:p>
          <a:p>
            <a:pPr marL="68580" indent="0">
              <a:buNone/>
            </a:pPr>
            <a:r>
              <a:rPr lang="en-US" dirty="0"/>
              <a:t> Cramping and intestinal pain</a:t>
            </a:r>
          </a:p>
        </p:txBody>
      </p:sp>
    </p:spTree>
    <p:extLst>
      <p:ext uri="{BB962C8B-B14F-4D97-AF65-F5344CB8AC3E}">
        <p14:creationId xmlns:p14="http://schemas.microsoft.com/office/powerpoint/2010/main" xmlns="" val="968548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Aid: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prevent allergic reactions is to avoid the substances that cause the reactions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Treat </a:t>
            </a:r>
            <a:r>
              <a:rPr lang="en-US" dirty="0"/>
              <a:t>with </a:t>
            </a:r>
            <a:r>
              <a:rPr lang="en-US" dirty="0" smtClean="0"/>
              <a:t>antihistamines</a:t>
            </a:r>
          </a:p>
          <a:p>
            <a:r>
              <a:rPr lang="en-US" dirty="0"/>
              <a:t>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reaction takes place on the skin (like poison ivy) use ice wrapped in a towel and hydrocortisone cream to lessen the itching and swelling.</a:t>
            </a:r>
          </a:p>
          <a:p>
            <a:r>
              <a:rPr lang="en-US" dirty="0" smtClean="0"/>
              <a:t>If </a:t>
            </a:r>
            <a:r>
              <a:rPr lang="en-US" dirty="0"/>
              <a:t>these things don’t help, call your doctor.</a:t>
            </a:r>
          </a:p>
        </p:txBody>
      </p:sp>
    </p:spTree>
    <p:extLst>
      <p:ext uri="{BB962C8B-B14F-4D97-AF65-F5344CB8AC3E}">
        <p14:creationId xmlns:p14="http://schemas.microsoft.com/office/powerpoint/2010/main" xmlns="" val="4014460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plants is the cause, you should wash everything the person </a:t>
            </a:r>
            <a:r>
              <a:rPr lang="en-US" dirty="0" smtClean="0"/>
              <a:t>touched</a:t>
            </a:r>
          </a:p>
          <a:p>
            <a:r>
              <a:rPr lang="en-US" dirty="0" smtClean="0"/>
              <a:t>If </a:t>
            </a:r>
            <a:r>
              <a:rPr lang="en-US" dirty="0"/>
              <a:t>you think the reaction may be due to a medication, immediately stop treatment and contact a doctor</a:t>
            </a:r>
            <a:r>
              <a:rPr lang="en-US" dirty="0" smtClean="0"/>
              <a:t>.</a:t>
            </a:r>
          </a:p>
          <a:p>
            <a:r>
              <a:rPr lang="en-US"/>
              <a:t>In more severe cases CPR and oxygen may need to be administered.</a:t>
            </a:r>
          </a:p>
        </p:txBody>
      </p:sp>
    </p:spTree>
    <p:extLst>
      <p:ext uri="{BB962C8B-B14F-4D97-AF65-F5344CB8AC3E}">
        <p14:creationId xmlns:p14="http://schemas.microsoft.com/office/powerpoint/2010/main" xmlns="" val="380055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poison is any substance that, when ingested, inhaled, absorbed, or applied to the skin, or produced within the body in relatively small amounts, injures the body by its chemical action.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730261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/>
          </a:bodyPr>
          <a:lstStyle/>
          <a:p>
            <a:r>
              <a:rPr lang="en-US" dirty="0"/>
              <a:t>Poisoning can </a:t>
            </a:r>
            <a:r>
              <a:rPr lang="en-US" dirty="0" smtClean="0"/>
              <a:t>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 </a:t>
            </a:r>
            <a:r>
              <a:rPr lang="en-US" dirty="0"/>
              <a:t>Accidental</a:t>
            </a:r>
          </a:p>
          <a:p>
            <a:pPr marL="68580" indent="0">
              <a:buNone/>
            </a:pPr>
            <a:r>
              <a:rPr lang="en-US" dirty="0"/>
              <a:t> Occupational</a:t>
            </a:r>
          </a:p>
          <a:p>
            <a:pPr marL="68580" indent="0">
              <a:buNone/>
            </a:pPr>
            <a:r>
              <a:rPr lang="en-US" dirty="0"/>
              <a:t> Recreational</a:t>
            </a:r>
          </a:p>
          <a:p>
            <a:pPr marL="68580" indent="0">
              <a:buNone/>
            </a:pPr>
            <a:r>
              <a:rPr lang="en-US" dirty="0"/>
              <a:t> Intentional</a:t>
            </a:r>
          </a:p>
        </p:txBody>
      </p:sp>
    </p:spTree>
    <p:extLst>
      <p:ext uri="{BB962C8B-B14F-4D97-AF65-F5344CB8AC3E}">
        <p14:creationId xmlns:p14="http://schemas.microsoft.com/office/powerpoint/2010/main" xmlns="" val="350170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Severity of poisoning depends on;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 </a:t>
            </a:r>
            <a:r>
              <a:rPr lang="en-US" dirty="0"/>
              <a:t>Type of poison</a:t>
            </a:r>
          </a:p>
          <a:p>
            <a:pPr marL="68580" indent="0">
              <a:buNone/>
            </a:pPr>
            <a:r>
              <a:rPr lang="en-US" dirty="0"/>
              <a:t> Concentration of </a:t>
            </a:r>
            <a:r>
              <a:rPr lang="en-US" dirty="0" smtClean="0"/>
              <a:t>poison</a:t>
            </a:r>
          </a:p>
          <a:p>
            <a:pPr marL="68580" indent="0">
              <a:buNone/>
            </a:pPr>
            <a:r>
              <a:rPr lang="en-US" dirty="0" smtClean="0"/>
              <a:t> Route of exposure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3855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Ingested (Swallowed) Poisons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include Alkaline an acid agents that can cause tissue destruction after coming into contact with mucous membranes</a:t>
            </a:r>
            <a:r>
              <a:rPr lang="en-US" dirty="0" smtClean="0"/>
              <a:t>.</a:t>
            </a:r>
          </a:p>
          <a:p>
            <a:r>
              <a:rPr lang="en-US" dirty="0"/>
              <a:t>Food poisoning is a sudden illness that occurs after ingestion of contaminated food or drink. Botulism is a serious for of food poisoning.</a:t>
            </a:r>
          </a:p>
        </p:txBody>
      </p:sp>
    </p:spTree>
    <p:extLst>
      <p:ext uri="{BB962C8B-B14F-4D97-AF65-F5344CB8AC3E}">
        <p14:creationId xmlns:p14="http://schemas.microsoft.com/office/powerpoint/2010/main" xmlns="" val="18602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Efforts are made to determine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substance was ingested, if food was ingested, did the food have an unusual odor or taste.</a:t>
            </a:r>
          </a:p>
          <a:p>
            <a:r>
              <a:rPr lang="en-US" dirty="0" smtClean="0"/>
              <a:t>the </a:t>
            </a:r>
            <a:r>
              <a:rPr lang="en-US" dirty="0"/>
              <a:t>amount</a:t>
            </a:r>
          </a:p>
          <a:p>
            <a:r>
              <a:rPr lang="en-US" dirty="0" smtClean="0"/>
              <a:t>the </a:t>
            </a:r>
            <a:r>
              <a:rPr lang="en-US" dirty="0"/>
              <a:t>time since ingestion</a:t>
            </a:r>
          </a:p>
          <a:p>
            <a:r>
              <a:rPr lang="en-US" dirty="0" smtClean="0"/>
              <a:t>signs </a:t>
            </a:r>
            <a:r>
              <a:rPr lang="en-US" dirty="0"/>
              <a:t>and symptoms</a:t>
            </a:r>
          </a:p>
          <a:p>
            <a:r>
              <a:rPr lang="en-US" dirty="0" smtClean="0"/>
              <a:t>how </a:t>
            </a:r>
            <a:r>
              <a:rPr lang="en-US" dirty="0"/>
              <a:t>soon the symptoms appear: immediate onset suggests chemical poison</a:t>
            </a:r>
          </a:p>
        </p:txBody>
      </p:sp>
    </p:spTree>
    <p:extLst>
      <p:ext uri="{BB962C8B-B14F-4D97-AF65-F5344CB8AC3E}">
        <p14:creationId xmlns:p14="http://schemas.microsoft.com/office/powerpoint/2010/main" xmlns="" val="4163846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Signs and symptoms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Vary </a:t>
            </a:r>
            <a:r>
              <a:rPr lang="en-US" dirty="0"/>
              <a:t>with the source of contamination.</a:t>
            </a:r>
          </a:p>
          <a:p>
            <a:r>
              <a:rPr lang="en-US" dirty="0"/>
              <a:t> Diarrhea</a:t>
            </a:r>
          </a:p>
          <a:p>
            <a:r>
              <a:rPr lang="en-US" dirty="0"/>
              <a:t> Nausea</a:t>
            </a:r>
          </a:p>
          <a:p>
            <a:r>
              <a:rPr lang="en-US" dirty="0"/>
              <a:t> Abdominal pain</a:t>
            </a:r>
          </a:p>
          <a:p>
            <a:r>
              <a:rPr lang="en-US" dirty="0"/>
              <a:t> Vomiting</a:t>
            </a:r>
          </a:p>
          <a:p>
            <a:r>
              <a:rPr lang="en-US" dirty="0"/>
              <a:t> Alteration of the level of consciousness</a:t>
            </a:r>
          </a:p>
          <a:p>
            <a:r>
              <a:rPr lang="en-US" dirty="0"/>
              <a:t> Convulsions (seizures)</a:t>
            </a:r>
          </a:p>
        </p:txBody>
      </p:sp>
    </p:spTree>
    <p:extLst>
      <p:ext uri="{BB962C8B-B14F-4D97-AF65-F5344CB8AC3E}">
        <p14:creationId xmlns:p14="http://schemas.microsoft.com/office/powerpoint/2010/main" xmlns="" val="3298201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Goals of treatment is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 </a:t>
            </a:r>
            <a:r>
              <a:rPr lang="en-US" dirty="0"/>
              <a:t>determine the source and type of poison</a:t>
            </a:r>
            <a:br>
              <a:rPr lang="en-US" dirty="0"/>
            </a:br>
            <a:r>
              <a:rPr lang="en-US" dirty="0"/>
              <a:t> dilution or neutralization of a caustic agent</a:t>
            </a:r>
            <a:br>
              <a:rPr lang="en-US" dirty="0"/>
            </a:br>
            <a:r>
              <a:rPr lang="en-US" dirty="0"/>
              <a:t> remove the toxins</a:t>
            </a:r>
            <a:br>
              <a:rPr lang="en-US" dirty="0"/>
            </a:br>
            <a:r>
              <a:rPr lang="en-US" dirty="0"/>
              <a:t> decrease its absorption</a:t>
            </a:r>
          </a:p>
        </p:txBody>
      </p:sp>
    </p:spTree>
    <p:extLst>
      <p:ext uri="{BB962C8B-B14F-4D97-AF65-F5344CB8AC3E}">
        <p14:creationId xmlns:p14="http://schemas.microsoft.com/office/powerpoint/2010/main" xmlns="" val="3635615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First aid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467600" cy="4495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1</a:t>
            </a:r>
            <a:r>
              <a:rPr lang="en-US" dirty="0"/>
              <a:t>. Call 911</a:t>
            </a:r>
          </a:p>
          <a:p>
            <a:pPr marL="68580" indent="0">
              <a:buNone/>
            </a:pPr>
            <a:r>
              <a:rPr lang="en-US" dirty="0"/>
              <a:t>2. Assess circulation, airway and breathing</a:t>
            </a:r>
          </a:p>
          <a:p>
            <a:pPr marL="68580" indent="0">
              <a:buNone/>
            </a:pPr>
            <a:r>
              <a:rPr lang="en-US" dirty="0"/>
              <a:t>3. perform CPR if needed</a:t>
            </a:r>
          </a:p>
          <a:p>
            <a:pPr marL="68580" indent="0">
              <a:buNone/>
            </a:pPr>
            <a:r>
              <a:rPr lang="en-US" dirty="0"/>
              <a:t>4. If the patient is conscious: Offer him water to dilute the offender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r>
              <a:rPr lang="en-US" dirty="0"/>
              <a:t>5. Activated </a:t>
            </a:r>
            <a:r>
              <a:rPr lang="en-US" dirty="0" smtClean="0"/>
              <a:t>Charcoal</a:t>
            </a:r>
          </a:p>
          <a:p>
            <a:pPr marL="68580" indent="0">
              <a:buNone/>
            </a:pPr>
            <a:r>
              <a:rPr lang="en-US" dirty="0"/>
              <a:t>7. Do not induce vomiting in corrosive substance ingestion</a:t>
            </a:r>
          </a:p>
          <a:p>
            <a:pPr marL="68580" indent="0">
              <a:buNone/>
            </a:pPr>
            <a:r>
              <a:rPr lang="en-US" dirty="0"/>
              <a:t>8. Bring the offender substance to the ED to identify the toxins to give the anti-dote.</a:t>
            </a:r>
          </a:p>
        </p:txBody>
      </p:sp>
    </p:spTree>
    <p:extLst>
      <p:ext uri="{BB962C8B-B14F-4D97-AF65-F5344CB8AC3E}">
        <p14:creationId xmlns:p14="http://schemas.microsoft.com/office/powerpoint/2010/main" xmlns="" val="1909558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</TotalTime>
  <Words>706</Words>
  <Application>Microsoft Office PowerPoint</Application>
  <PresentationFormat>On-screen Show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Poisoning</vt:lpstr>
      <vt:lpstr>Slide 2</vt:lpstr>
      <vt:lpstr>Poisoning can be</vt:lpstr>
      <vt:lpstr>Severity of poisoning depends on; </vt:lpstr>
      <vt:lpstr>Ingested (Swallowed) Poisons</vt:lpstr>
      <vt:lpstr>Efforts are made to determine</vt:lpstr>
      <vt:lpstr>Signs and symptoms </vt:lpstr>
      <vt:lpstr>Goals of treatment is to</vt:lpstr>
      <vt:lpstr>First aid </vt:lpstr>
      <vt:lpstr>Caron Monoxide (CO) Poisoning</vt:lpstr>
      <vt:lpstr>Signs and symptoms</vt:lpstr>
      <vt:lpstr>Slide 12</vt:lpstr>
      <vt:lpstr>First aid management </vt:lpstr>
      <vt:lpstr>Allergies</vt:lpstr>
      <vt:lpstr>Causes of allergies (allergens):</vt:lpstr>
      <vt:lpstr>Signs and Symptoms: </vt:lpstr>
      <vt:lpstr>Severe reactions</vt:lpstr>
      <vt:lpstr>First Aid: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Poisoning</dc:title>
  <dc:creator>Admin</dc:creator>
  <cp:lastModifiedBy>user</cp:lastModifiedBy>
  <cp:revision>3</cp:revision>
  <dcterms:created xsi:type="dcterms:W3CDTF">2016-07-27T11:21:01Z</dcterms:created>
  <dcterms:modified xsi:type="dcterms:W3CDTF">2016-12-13T19:52:56Z</dcterms:modified>
</cp:coreProperties>
</file>