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9" r:id="rId2"/>
    <p:sldId id="271" r:id="rId3"/>
    <p:sldId id="272" r:id="rId4"/>
    <p:sldId id="274" r:id="rId5"/>
    <p:sldId id="275" r:id="rId6"/>
    <p:sldId id="276" r:id="rId7"/>
    <p:sldId id="258" r:id="rId8"/>
    <p:sldId id="296" r:id="rId9"/>
    <p:sldId id="260" r:id="rId10"/>
    <p:sldId id="297" r:id="rId11"/>
    <p:sldId id="261" r:id="rId12"/>
    <p:sldId id="279" r:id="rId13"/>
    <p:sldId id="282" r:id="rId14"/>
    <p:sldId id="283" r:id="rId15"/>
    <p:sldId id="284" r:id="rId16"/>
    <p:sldId id="285" r:id="rId17"/>
    <p:sldId id="281" r:id="rId18"/>
    <p:sldId id="280" r:id="rId19"/>
    <p:sldId id="298" r:id="rId20"/>
    <p:sldId id="286" r:id="rId21"/>
    <p:sldId id="300" r:id="rId22"/>
    <p:sldId id="301" r:id="rId23"/>
    <p:sldId id="307" r:id="rId24"/>
    <p:sldId id="306" r:id="rId25"/>
    <p:sldId id="302" r:id="rId26"/>
    <p:sldId id="291" r:id="rId27"/>
    <p:sldId id="293" r:id="rId28"/>
    <p:sldId id="294" r:id="rId29"/>
    <p:sldId id="308" r:id="rId30"/>
    <p:sldId id="309" r:id="rId31"/>
    <p:sldId id="310" r:id="rId32"/>
    <p:sldId id="311" r:id="rId33"/>
    <p:sldId id="313" r:id="rId34"/>
    <p:sldId id="314" r:id="rId35"/>
    <p:sldId id="316" r:id="rId36"/>
    <p:sldId id="312" r:id="rId37"/>
    <p:sldId id="269" r:id="rId38"/>
    <p:sldId id="31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9D742B-5982-9F47-A20A-2551C42A4F85}">
          <p14:sldIdLst>
            <p14:sldId id="299"/>
            <p14:sldId id="271"/>
            <p14:sldId id="272"/>
            <p14:sldId id="274"/>
            <p14:sldId id="275"/>
            <p14:sldId id="276"/>
            <p14:sldId id="258"/>
            <p14:sldId id="296"/>
            <p14:sldId id="260"/>
            <p14:sldId id="297"/>
            <p14:sldId id="261"/>
            <p14:sldId id="279"/>
            <p14:sldId id="282"/>
            <p14:sldId id="283"/>
            <p14:sldId id="284"/>
            <p14:sldId id="285"/>
            <p14:sldId id="281"/>
            <p14:sldId id="280"/>
            <p14:sldId id="298"/>
            <p14:sldId id="286"/>
            <p14:sldId id="300"/>
            <p14:sldId id="301"/>
            <p14:sldId id="307"/>
            <p14:sldId id="306"/>
            <p14:sldId id="302"/>
            <p14:sldId id="291"/>
            <p14:sldId id="293"/>
            <p14:sldId id="294"/>
            <p14:sldId id="308"/>
            <p14:sldId id="309"/>
            <p14:sldId id="310"/>
            <p14:sldId id="311"/>
            <p14:sldId id="313"/>
            <p14:sldId id="314"/>
            <p14:sldId id="316"/>
            <p14:sldId id="312"/>
            <p14:sldId id="269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F3F3-3603-774F-A33A-52408533C296}" type="datetimeFigureOut">
              <a:rPr lang="en-US" smtClean="0"/>
              <a:t>8/4/15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5D3E0-41F5-EC44-93BC-F169C2E19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37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C154F-8C88-AE41-BC83-5F98EF6CCEBA}" type="datetimeFigureOut">
              <a:rPr lang="en-US" smtClean="0"/>
              <a:t>8/4/15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0AFAC-FE8F-E642-96EF-2A613E9BD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0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3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9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5000" contrast="-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1F9C-A1AF-244C-837F-B32C05E6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hyuthendar-p\Desktop\Images\BOOK\tea-leaves-top-hd-new-wallpapers-for-desktop-wide-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effectLst>
            <a:glow rad="596900">
              <a:schemeClr val="tx1">
                <a:alpha val="0"/>
              </a:schemeClr>
            </a:glo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050" y="5879851"/>
            <a:ext cx="91821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Presented By 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Name: Nouran </a:t>
            </a:r>
            <a:r>
              <a:rPr lang="en-US" sz="2000" b="1" dirty="0" err="1" smtClean="0">
                <a:solidFill>
                  <a:srgbClr val="FFFF00"/>
                </a:solidFill>
              </a:rPr>
              <a:t>Aleyeidi</a:t>
            </a:r>
            <a:r>
              <a:rPr lang="en-US" sz="2000" b="1" dirty="0" smtClean="0">
                <a:solidFill>
                  <a:srgbClr val="FFFF00"/>
                </a:solidFill>
              </a:rPr>
              <a:t>, SB-CM (EPI)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Country: Saudi Arabia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 International Conference and Exhibition on 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Traditional </a:t>
            </a:r>
            <a:r>
              <a:rPr lang="en-US" sz="2800" b="1" dirty="0"/>
              <a:t>&amp; Alternative </a:t>
            </a:r>
            <a:r>
              <a:rPr lang="en-US" sz="2800" b="1" dirty="0" smtClean="0"/>
              <a:t>Medicine</a:t>
            </a:r>
          </a:p>
          <a:p>
            <a:pPr algn="ctr"/>
            <a:r>
              <a:rPr lang="nl-NL" sz="2000" b="1" dirty="0"/>
              <a:t>August 03-05, 2015 Birmingham, UK</a:t>
            </a:r>
            <a:r>
              <a:rPr lang="en-US" sz="2400" b="1" dirty="0"/>
              <a:t> </a:t>
            </a:r>
          </a:p>
        </p:txBody>
      </p:sp>
      <p:pic>
        <p:nvPicPr>
          <p:cNvPr id="3" name="Picture 6" descr="C:\Users\achyuthendar-p\Downloads\12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1752600" cy="17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38070" y="1610380"/>
            <a:ext cx="261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In A</a:t>
            </a:r>
            <a:r>
              <a:rPr lang="en-US" sz="2400" b="1" dirty="0" smtClean="0">
                <a:solidFill>
                  <a:srgbClr val="FFFF00"/>
                </a:solidFill>
              </a:rPr>
              <a:t>ssociation </a:t>
            </a:r>
            <a:r>
              <a:rPr lang="en-US" sz="2400" b="1" dirty="0">
                <a:solidFill>
                  <a:srgbClr val="FFFF00"/>
                </a:solidFill>
              </a:rPr>
              <a:t>with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6900" y="3968444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Wet-Cupping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Anemia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56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5" y="2007029"/>
            <a:ext cx="8451635" cy="43493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The mean hemoglobin level before wet- cupping was 15.67 ±1.2 ,  and after cupping was 15.12 ±1.25.  The p value was 0.045, which was a statistically significant difference, but apparently, a clinically non-significant difference. </a:t>
            </a:r>
          </a:p>
          <a:p>
            <a:r>
              <a:rPr lang="en-US" dirty="0"/>
              <a:t>We cannot generalize those results because it was a small sample size, they included only healthy male younger adults and there was no control group(1)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/>
              <a:t>1. 	</a:t>
            </a:r>
            <a:r>
              <a:rPr lang="en-US" sz="1600" dirty="0" err="1"/>
              <a:t>Mahdavi</a:t>
            </a:r>
            <a:r>
              <a:rPr lang="en-US" sz="1600" dirty="0"/>
              <a:t> MR, </a:t>
            </a:r>
            <a:r>
              <a:rPr lang="en-US" sz="1600" dirty="0" err="1"/>
              <a:t>Ghazanfari</a:t>
            </a:r>
            <a:r>
              <a:rPr lang="en-US" sz="1600" dirty="0"/>
              <a:t> T, </a:t>
            </a:r>
            <a:r>
              <a:rPr lang="en-US" sz="1600" dirty="0" err="1"/>
              <a:t>Aghajani</a:t>
            </a:r>
            <a:r>
              <a:rPr lang="en-US" sz="1600" dirty="0"/>
              <a:t> M, </a:t>
            </a:r>
            <a:r>
              <a:rPr lang="en-US" sz="1600" dirty="0" err="1"/>
              <a:t>Danyali</a:t>
            </a:r>
            <a:r>
              <a:rPr lang="en-US" sz="1600" dirty="0"/>
              <a:t> F, </a:t>
            </a:r>
            <a:r>
              <a:rPr lang="en-US" sz="1600" dirty="0" err="1"/>
              <a:t>Naseri</a:t>
            </a:r>
            <a:r>
              <a:rPr lang="en-US" sz="1600" dirty="0"/>
              <a:t> M. Evaluation of the Effects of Traditional Cupping on the Biochemical, Hematological and Immunological Factors of Human Venous Blood. A Compendium of Essays on Alternative Therapy. 2011;67–88.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89726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Evaluation </a:t>
            </a:r>
            <a:r>
              <a:rPr lang="en-US" sz="3200" b="1" dirty="0">
                <a:solidFill>
                  <a:schemeClr val="bg1"/>
                </a:solidFill>
              </a:rPr>
              <a:t>of the Effects of Traditional Cupping on the Biochemical, Hematological and Immunological Factors of Human Venous Blood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-11758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Literature Review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Case </a:t>
            </a:r>
            <a:r>
              <a:rPr lang="en-US" sz="4000" b="1" dirty="0">
                <a:solidFill>
                  <a:schemeClr val="bg1"/>
                </a:solidFill>
              </a:rPr>
              <a:t>R</a:t>
            </a:r>
            <a:r>
              <a:rPr lang="en-US" sz="4000" b="1" dirty="0" smtClean="0">
                <a:solidFill>
                  <a:schemeClr val="bg1"/>
                </a:solidFill>
              </a:rPr>
              <a:t>eports and Case </a:t>
            </a:r>
            <a:r>
              <a:rPr lang="en-US" sz="4000" b="1" dirty="0">
                <a:solidFill>
                  <a:schemeClr val="bg1"/>
                </a:solidFill>
              </a:rPr>
              <a:t>S</a:t>
            </a:r>
            <a:r>
              <a:rPr lang="en-US" sz="4000" b="1" dirty="0" smtClean="0">
                <a:solidFill>
                  <a:schemeClr val="bg1"/>
                </a:solidFill>
              </a:rPr>
              <a:t>eries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There are a number of case reports of patients who performed excessive wet-cupping for a long period and then developed anemia. 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have found </a:t>
            </a:r>
            <a:r>
              <a:rPr lang="en-US" dirty="0" smtClean="0"/>
              <a:t>5 papers </a:t>
            </a:r>
            <a:r>
              <a:rPr lang="en-US" dirty="0"/>
              <a:t>in literature with the same story of a patient who had developed anemia </a:t>
            </a:r>
            <a:r>
              <a:rPr lang="en-US" dirty="0" smtClean="0"/>
              <a:t>after </a:t>
            </a:r>
            <a:r>
              <a:rPr lang="en-US" dirty="0"/>
              <a:t>an excessive course of wet-cupping, and in one of them dry-cupping.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-140861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Literature Review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6204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3547"/>
            <a:ext cx="8229600" cy="42145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/>
              <a:t>January of </a:t>
            </a:r>
            <a:r>
              <a:rPr lang="en-US" dirty="0" smtClean="0"/>
              <a:t>2007, in Korea </a:t>
            </a:r>
            <a:endParaRPr lang="en-US" dirty="0"/>
          </a:p>
          <a:p>
            <a:r>
              <a:rPr lang="en-US" dirty="0" smtClean="0"/>
              <a:t>A case report of a 39</a:t>
            </a:r>
            <a:r>
              <a:rPr lang="en-US" dirty="0"/>
              <a:t>-year-old man </a:t>
            </a:r>
          </a:p>
          <a:p>
            <a:r>
              <a:rPr lang="en-US" dirty="0" smtClean="0"/>
              <a:t> Underwent </a:t>
            </a:r>
            <a:r>
              <a:rPr lang="en-US" dirty="0"/>
              <a:t>bloodletting cupping therapy for </a:t>
            </a:r>
            <a:r>
              <a:rPr lang="en-US" dirty="0" smtClean="0"/>
              <a:t>approximately </a:t>
            </a:r>
            <a:r>
              <a:rPr lang="en-US" dirty="0"/>
              <a:t>6 months </a:t>
            </a:r>
          </a:p>
          <a:p>
            <a:r>
              <a:rPr lang="en-US" dirty="0" smtClean="0"/>
              <a:t>The blood tests showed iron deficiency anemia (</a:t>
            </a:r>
            <a:r>
              <a:rPr lang="en-US" dirty="0" err="1" smtClean="0"/>
              <a:t>Hb</a:t>
            </a:r>
            <a:r>
              <a:rPr lang="en-US" dirty="0" smtClean="0"/>
              <a:t> 7.9 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) which was claimed to be due to the cupping therapy, but there was no baseline investigations done before the cupping therapy.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20856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Literature Review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710141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Case Reports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Case Series </a:t>
            </a:r>
            <a:r>
              <a:rPr lang="en-US" sz="2800" b="1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805"/>
            <a:ext cx="8229600" cy="123402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Cupping Therapy-induced Iron Deficiency Anemia in a Healthy </a:t>
            </a:r>
            <a:r>
              <a:rPr lang="en-US" sz="3200" b="1" dirty="0" smtClean="0"/>
              <a:t>Man</a:t>
            </a:r>
            <a:br>
              <a:rPr lang="en-US" sz="3200" b="1" dirty="0" smtClean="0"/>
            </a:br>
            <a:r>
              <a:rPr lang="en-US" sz="2000" dirty="0" err="1"/>
              <a:t>Hyo</a:t>
            </a:r>
            <a:r>
              <a:rPr lang="en-US" sz="2000" dirty="0"/>
              <a:t> Jin Lee Nam Hwan Park Hwan Jung Yun </a:t>
            </a:r>
            <a:r>
              <a:rPr lang="en-US" sz="2000" dirty="0" err="1"/>
              <a:t>Samyong</a:t>
            </a:r>
            <a:r>
              <a:rPr lang="en-US" sz="2000" dirty="0"/>
              <a:t> Kim </a:t>
            </a:r>
            <a:r>
              <a:rPr lang="en-US" sz="2000" dirty="0" err="1"/>
              <a:t>Deog</a:t>
            </a:r>
            <a:r>
              <a:rPr lang="en-US" sz="2000" dirty="0"/>
              <a:t> </a:t>
            </a:r>
            <a:r>
              <a:rPr lang="en-US" sz="2000" dirty="0" err="1"/>
              <a:t>Yeon</a:t>
            </a:r>
            <a:r>
              <a:rPr lang="en-US" sz="2000" dirty="0"/>
              <a:t> Jo, MD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3768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3180"/>
            <a:ext cx="9144000" cy="1973186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Bloodletting-induced cardiomyopathy: reversible cardiac hypertrophy in severe chronic </a:t>
            </a:r>
            <a:r>
              <a:rPr lang="en-US" sz="3100" b="1" dirty="0" err="1"/>
              <a:t>anaemia</a:t>
            </a:r>
            <a:r>
              <a:rPr lang="en-US" sz="3100" b="1" dirty="0"/>
              <a:t> from long-term bloodletting with cupping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300" dirty="0"/>
              <a:t>Il-Suk Sohn1*, </a:t>
            </a:r>
            <a:r>
              <a:rPr lang="en-US" sz="1300" dirty="0" err="1"/>
              <a:t>Eun</a:t>
            </a:r>
            <a:r>
              <a:rPr lang="en-US" sz="1300" dirty="0"/>
              <a:t>-Sun Jin1, Jin-Man Cho1, Chong-Jin Kim1, Jong-</a:t>
            </a:r>
            <a:r>
              <a:rPr lang="en-US" sz="1300" dirty="0" err="1"/>
              <a:t>Hoa</a:t>
            </a:r>
            <a:r>
              <a:rPr lang="en-US" sz="1300" dirty="0"/>
              <a:t> Bae1, </a:t>
            </a:r>
            <a:r>
              <a:rPr lang="en-US" sz="1300" dirty="0" err="1"/>
              <a:t>Ju</a:t>
            </a:r>
            <a:r>
              <a:rPr lang="en-US" sz="1300" dirty="0"/>
              <a:t>-Young Moon2, Sang-Ho Lee2, and </a:t>
            </a:r>
            <a:r>
              <a:rPr lang="en-US" sz="1300" dirty="0" err="1"/>
              <a:t>Myung</a:t>
            </a:r>
            <a:r>
              <a:rPr lang="en-US" sz="1300" dirty="0"/>
              <a:t>-Jae Kim2 </a:t>
            </a:r>
            <a:r>
              <a:rPr lang="en-US" sz="2800" dirty="0"/>
              <a:t/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6944"/>
            <a:ext cx="8229600" cy="36594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June 2008,in South Korea </a:t>
            </a:r>
          </a:p>
          <a:p>
            <a:r>
              <a:rPr lang="en-US" dirty="0" smtClean="0"/>
              <a:t>A case report of a 66</a:t>
            </a:r>
            <a:r>
              <a:rPr lang="en-US" dirty="0"/>
              <a:t>-year-old </a:t>
            </a:r>
            <a:r>
              <a:rPr lang="en-US" dirty="0" smtClean="0"/>
              <a:t>woman</a:t>
            </a:r>
          </a:p>
          <a:p>
            <a:r>
              <a:rPr lang="en-US" dirty="0"/>
              <a:t>She had </a:t>
            </a:r>
            <a:r>
              <a:rPr lang="en-US" dirty="0" smtClean="0"/>
              <a:t>done wet-cupping at </a:t>
            </a:r>
            <a:r>
              <a:rPr lang="en-US" dirty="0"/>
              <a:t>home for more than 10 years </a:t>
            </a:r>
          </a:p>
          <a:p>
            <a:r>
              <a:rPr lang="en-US" dirty="0" smtClean="0"/>
              <a:t> She had severe iron </a:t>
            </a:r>
            <a:r>
              <a:rPr lang="en-US" dirty="0"/>
              <a:t>deficiency anemia, which </a:t>
            </a:r>
            <a:r>
              <a:rPr lang="en-US" dirty="0" smtClean="0"/>
              <a:t>was again </a:t>
            </a:r>
            <a:r>
              <a:rPr lang="en-US" dirty="0"/>
              <a:t>claimed to be due to the cupping therapy, but there was no baseline investigations done before the cupping therapy.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07157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</a:rPr>
              <a:t>ase Reports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Case Series #2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93316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Literature Review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7318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585"/>
            <a:ext cx="8357569" cy="1601234"/>
          </a:xfrm>
        </p:spPr>
        <p:txBody>
          <a:bodyPr>
            <a:normAutofit/>
          </a:bodyPr>
          <a:lstStyle/>
          <a:p>
            <a:r>
              <a:rPr lang="en-US" sz="2800" b="1" dirty="0"/>
              <a:t>􏰁􏰂􏰃􏰄􏰅􏰆􏰇􏰈􏰉􏰊􏰉􏰇􏰄􏰊􏰋􏰅􏰌􏰄􏰇􏰍􏰉􏰎􏰅􏰏􏰐􏰇􏰅􏰑􏰃􏰅􏰒􏰃􏰄􏰓􏰔􏰑􏰉􏰍􏰇􏰅 􏰕􏰖􏰃􏰃􏰏􏰖􏰇􏰑􏰑􏰉􏰄􏰓􏰅􏰗􏰘􏰉􏰄􏰓􏰅􏰙􏰐􏰚􏰚􏰉􏰄􏰓 </a:t>
            </a:r>
            <a:r>
              <a:rPr lang="en-US" sz="2800" b="1" dirty="0" smtClean="0"/>
              <a:t>Iron Deficiency Anemia Due to Long-time Bloodletting Using Cupping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/>
              <a:t>Seung-Jun Lee, Young-Sung </a:t>
            </a:r>
            <a:r>
              <a:rPr lang="en-US" sz="1800" dirty="0" err="1"/>
              <a:t>Suh</a:t>
            </a:r>
            <a:r>
              <a:rPr lang="en-US" sz="1800" dirty="0"/>
              <a:t>*, </a:t>
            </a:r>
            <a:r>
              <a:rPr lang="en-US" sz="1800" dirty="0" err="1"/>
              <a:t>Yeon-Ju</a:t>
            </a:r>
            <a:r>
              <a:rPr lang="en-US" sz="1800" dirty="0"/>
              <a:t> Lee, Dong-Gil Cho, Min-</a:t>
            </a:r>
            <a:r>
              <a:rPr lang="en-US" sz="1800" dirty="0" err="1"/>
              <a:t>Ji</a:t>
            </a:r>
            <a:r>
              <a:rPr lang="en-US" sz="1800" dirty="0"/>
              <a:t> Lee, </a:t>
            </a:r>
            <a:r>
              <a:rPr lang="en-US" sz="1800" dirty="0" err="1"/>
              <a:t>Dae</a:t>
            </a:r>
            <a:r>
              <a:rPr lang="en-US" sz="1800" dirty="0"/>
              <a:t>-Hyun Kim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5145"/>
            <a:ext cx="8229600" cy="41708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January 2011,in Korea </a:t>
            </a:r>
          </a:p>
          <a:p>
            <a:r>
              <a:rPr lang="en-US" dirty="0" smtClean="0"/>
              <a:t>A case series of </a:t>
            </a:r>
            <a:r>
              <a:rPr lang="en-US" dirty="0"/>
              <a:t>three cases of iron deficiency anemia due to </a:t>
            </a:r>
            <a:r>
              <a:rPr lang="en-US" dirty="0" smtClean="0"/>
              <a:t>long</a:t>
            </a:r>
            <a:r>
              <a:rPr lang="en-US" dirty="0"/>
              <a:t> </a:t>
            </a:r>
            <a:r>
              <a:rPr lang="en-US" dirty="0" smtClean="0"/>
              <a:t>term wet-cupping (a minimum of 5 months)</a:t>
            </a:r>
          </a:p>
          <a:p>
            <a:r>
              <a:rPr lang="en-US" dirty="0" smtClean="0"/>
              <a:t>None of them had their HB measured before wet-cupping</a:t>
            </a:r>
            <a:endParaRPr lang="en-US" dirty="0"/>
          </a:p>
          <a:p>
            <a:r>
              <a:rPr lang="en-US" dirty="0" smtClean="0"/>
              <a:t> Their HB levels were 7.9, 6.4 and 10.9 g/dl.</a:t>
            </a:r>
          </a:p>
          <a:p>
            <a:r>
              <a:rPr lang="en-US" dirty="0" smtClean="0"/>
              <a:t>They all improved after iron replacement therapy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85663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Case Reports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Case Series #3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45335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Literature Review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224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913"/>
            <a:ext cx="8229600" cy="1601234"/>
          </a:xfrm>
        </p:spPr>
        <p:txBody>
          <a:bodyPr>
            <a:noAutofit/>
          </a:bodyPr>
          <a:lstStyle/>
          <a:p>
            <a:r>
              <a:rPr lang="en-US" sz="3200" b="1" dirty="0"/>
              <a:t>􏰁􏰂􏰃􏰄􏰅􏰆􏰇􏰈􏰉􏰊􏰉􏰇􏰄􏰊􏰋􏰅􏰌􏰄􏰇􏰍􏰉􏰎􏰅􏰏􏰐􏰇􏰅􏰑􏰃􏰅􏰒􏰃􏰄􏰓􏰔􏰑􏰉􏰍􏰇􏰅 􏰕􏰖􏰃􏰃􏰏􏰖􏰇􏰑􏰑􏰉􏰄􏰓􏰅􏰗􏰘􏰉􏰄􏰓􏰅􏰙􏰐􏰚􏰚􏰉􏰄􏰓 </a:t>
            </a:r>
            <a:r>
              <a:rPr lang="en-US" sz="3200" b="1" dirty="0" err="1"/>
              <a:t>Anaemia</a:t>
            </a:r>
            <a:r>
              <a:rPr lang="en-US" sz="3200" b="1" dirty="0"/>
              <a:t> and skin pigmentation after excessive cupping therapy by an unqualified therapist in Korea: a case report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Kun </a:t>
            </a:r>
            <a:r>
              <a:rPr lang="en-US" sz="1800" dirty="0" err="1"/>
              <a:t>Hyung</a:t>
            </a:r>
            <a:r>
              <a:rPr lang="en-US" sz="1800" dirty="0"/>
              <a:t> Kim,1 Tae-Hun Kim,2 Min Hwangbo,3 </a:t>
            </a:r>
            <a:r>
              <a:rPr lang="en-US" sz="1800" dirty="0" err="1"/>
              <a:t>Gi</a:t>
            </a:r>
            <a:r>
              <a:rPr lang="en-US" sz="1800" dirty="0"/>
              <a:t> Young Yang4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0626"/>
            <a:ext cx="8229600" cy="41708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September 2012, in Korea</a:t>
            </a:r>
          </a:p>
          <a:p>
            <a:r>
              <a:rPr lang="en-US" dirty="0" smtClean="0"/>
              <a:t>A case report of a 77-year-old woman who did repeated dry-cupping (almost 30 sessions in 2 months duration) by an unqualified person.</a:t>
            </a:r>
          </a:p>
          <a:p>
            <a:r>
              <a:rPr lang="en-US" dirty="0" smtClean="0"/>
              <a:t>She didn’t have her HB measured before the treatment, but 3 months after dry-cupping, it was </a:t>
            </a:r>
            <a:r>
              <a:rPr lang="en-US" dirty="0"/>
              <a:t>6.2 g/dl 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She improved after iron replacement therapy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3262" y="69568"/>
            <a:ext cx="428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Case Reports </a:t>
            </a:r>
            <a:r>
              <a:rPr lang="en-US" sz="2400" b="1" dirty="0"/>
              <a:t>and </a:t>
            </a:r>
            <a:r>
              <a:rPr lang="en-US" sz="2400" b="1" dirty="0" smtClean="0"/>
              <a:t>Case Series #4</a:t>
            </a:r>
            <a:endParaRPr lang="en-US" sz="24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631"/>
            <a:ext cx="8229600" cy="160123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An Unusual Case of Iron Deficiency Anemia in a Healthy Man: </a:t>
            </a:r>
            <a:r>
              <a:rPr lang="en-US" sz="3200" b="1" dirty="0" err="1" smtClean="0"/>
              <a:t>Hijamah</a:t>
            </a:r>
            <a:r>
              <a:rPr lang="en-US" sz="3200" b="1" dirty="0" smtClean="0"/>
              <a:t>􏰁</a:t>
            </a:r>
            <a:r>
              <a:rPr lang="en-US" sz="3200" b="1" dirty="0"/>
              <a:t>􏰂􏰃􏰄􏰅􏰆􏰇􏰈􏰉􏰊􏰉􏰇􏰄􏰊􏰋􏰅􏰌􏰄􏰇􏰍􏰉􏰎􏰅􏰏􏰐􏰇􏰅􏰑􏰃􏰅􏰒􏰃􏰄􏰓􏰔􏰑􏰉􏰍</a:t>
            </a:r>
            <a:r>
              <a:rPr lang="en-US" sz="3200" b="1" dirty="0" smtClean="0"/>
              <a:t>􏰇</a:t>
            </a:r>
            <a:r>
              <a:rPr lang="en-US" sz="3200" b="1" dirty="0"/>
              <a:t>􏰌􏰄􏰅􏰐􏰄􏰐􏰘􏰐􏰎􏰖􏰅􏰊􏰎􏰐􏰘􏰇􏰅􏰃􏰈􏰅􏰉􏰂􏰃􏰄􏰅􏰏􏰇􏰈􏰉􏰊􏰉􏰇􏰄􏰊􏰋􏰅􏰎􏰄􏰇􏰍􏰉􏰎􏰅􏰉􏰄􏰅􏰎</a:t>
            </a:r>
            <a:r>
              <a:rPr lang="en-US" sz="3200" b="1" dirty="0" smtClean="0"/>
              <a:t>􏰅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􏰮􏰇􏰍􏰯􏰉􏰅􏰌􏰏􏰄􏰎􏰄􏰅􏰌􏰪􏰏􏰃􏰨􏰎􏰄􏰰􏰜􏰅􏰱􏰖􏰉􏰈􏰅􏰌􏰪􏰏􏰃􏰨􏰎􏰄􏰠 </a:t>
            </a:r>
            <a:r>
              <a:rPr lang="en-US" sz="1800" dirty="0" err="1" smtClean="0"/>
              <a:t>Remzi</a:t>
            </a:r>
            <a:r>
              <a:rPr lang="en-US" sz="1800" dirty="0" smtClean="0"/>
              <a:t> Adnan </a:t>
            </a:r>
            <a:r>
              <a:rPr lang="en-US" sz="1800" dirty="0" err="1" smtClean="0"/>
              <a:t>Akdogan</a:t>
            </a:r>
            <a:r>
              <a:rPr lang="en-US" sz="1800" dirty="0" smtClean="0"/>
              <a:t>, </a:t>
            </a:r>
            <a:r>
              <a:rPr lang="en-US" sz="1800" dirty="0" err="1" smtClean="0"/>
              <a:t>Elif</a:t>
            </a:r>
            <a:r>
              <a:rPr lang="en-US" sz="1800" dirty="0" smtClean="0"/>
              <a:t> </a:t>
            </a:r>
            <a:r>
              <a:rPr lang="en-US" sz="1800" dirty="0" err="1" smtClean="0"/>
              <a:t>Akdogan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064"/>
            <a:ext cx="8229600" cy="4170856"/>
          </a:xfrm>
        </p:spPr>
        <p:txBody>
          <a:bodyPr>
            <a:normAutofit/>
          </a:bodyPr>
          <a:lstStyle/>
          <a:p>
            <a:r>
              <a:rPr lang="en-US" dirty="0" smtClean="0"/>
              <a:t>2011, in Turkey</a:t>
            </a:r>
          </a:p>
          <a:p>
            <a:r>
              <a:rPr lang="en-US" dirty="0" smtClean="0"/>
              <a:t>A case report of a 55-year-old man who had been doing wet-cupping for 4 years with self made incisions.</a:t>
            </a:r>
          </a:p>
          <a:p>
            <a:r>
              <a:rPr lang="en-US" dirty="0" smtClean="0"/>
              <a:t>He presented with </a:t>
            </a:r>
            <a:r>
              <a:rPr lang="en-US" dirty="0"/>
              <a:t>􏰤􏰇􏰍􏰃􏰓􏰖􏰃􏰫􏰉􏰄􏰅􏰖􏰇􏰶􏰇􏰖􏰥􏰅􏰷􏰵􏰼􏰅􏰓􏰛􏰏</a:t>
            </a:r>
            <a:r>
              <a:rPr lang="en-US" dirty="0" smtClean="0"/>
              <a:t>􏰒HB level of 3.6 g/dl.</a:t>
            </a:r>
          </a:p>
          <a:p>
            <a:r>
              <a:rPr lang="en-US" dirty="0" smtClean="0"/>
              <a:t>Again, no HB measurements before the wet-cupping.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518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Case Reports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Case Series #4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172479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Literature Review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902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71727"/>
            <a:ext cx="9144000" cy="82970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Common </a:t>
            </a:r>
            <a:r>
              <a:rPr lang="en-US" b="1" dirty="0" smtClean="0">
                <a:solidFill>
                  <a:srgbClr val="FFFFFF"/>
                </a:solidFill>
              </a:rPr>
              <a:t>Points Between Those Reports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40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sessions were performed very frequently, for example 2 to 3 times per week as described in one </a:t>
            </a:r>
            <a:r>
              <a:rPr lang="en-US" dirty="0" smtClean="0"/>
              <a:t>study. </a:t>
            </a:r>
          </a:p>
          <a:p>
            <a:r>
              <a:rPr lang="en-US" dirty="0" smtClean="0"/>
              <a:t> </a:t>
            </a:r>
            <a:r>
              <a:rPr lang="en-US" dirty="0"/>
              <a:t>The duration of treatment was long in all of those studies ranging from </a:t>
            </a:r>
            <a:r>
              <a:rPr lang="en-US"/>
              <a:t>2 </a:t>
            </a:r>
            <a:r>
              <a:rPr lang="en-US" smtClean="0"/>
              <a:t>months </a:t>
            </a:r>
            <a:r>
              <a:rPr lang="en-US" dirty="0"/>
              <a:t>to more than </a:t>
            </a:r>
            <a:r>
              <a:rPr lang="en-US"/>
              <a:t>10 </a:t>
            </a:r>
            <a:r>
              <a:rPr lang="en-US" smtClean="0"/>
              <a:t>years.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they were only case reports, but they have things in common which raises the hypothesis that very frequent cupping for a long duration might cause severe </a:t>
            </a:r>
            <a:r>
              <a:rPr lang="en-US" dirty="0" smtClean="0"/>
              <a:t>anemia.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25439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Literature Review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4182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Difference between wet-cupping methods in the middle east and in the far east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3012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4600" b="1" dirty="0" smtClean="0"/>
              <a:t>Wet cupping maybe further divided into two types: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600" u="sng" dirty="0" smtClean="0"/>
              <a:t>Puncturing and Cupping (PC): </a:t>
            </a:r>
            <a:r>
              <a:rPr lang="en-GB" sz="4600" dirty="0" smtClean="0"/>
              <a:t>Used in Chinese Medicine and some German studies.  It has five steps: demarcation, sterilization, puncturing, cupping and sterilization.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600" u="sng" dirty="0" smtClean="0"/>
              <a:t>Cupping, Puncturing and Cupping (CPC): </a:t>
            </a:r>
            <a:r>
              <a:rPr lang="en-GB" sz="4600" dirty="0" smtClean="0"/>
              <a:t>well known in Arab region and Islamic literature, and it has six steps: demarcation, sterilization, dry cupping of the desired site, puncturing, cupping and sterilization.  This is called “</a:t>
            </a:r>
            <a:r>
              <a:rPr lang="en-GB" sz="4600" dirty="0" err="1" smtClean="0"/>
              <a:t>hijama</a:t>
            </a:r>
            <a:r>
              <a:rPr lang="en-GB" sz="4600" dirty="0" smtClean="0"/>
              <a:t>” in Arabic.</a:t>
            </a:r>
          </a:p>
          <a:p>
            <a:pPr>
              <a:buNone/>
            </a:pPr>
            <a:r>
              <a:rPr lang="en-GB" dirty="0" smtClean="0"/>
              <a:t>______________________________</a:t>
            </a:r>
          </a:p>
          <a:p>
            <a:pPr>
              <a:buNone/>
            </a:pPr>
            <a:r>
              <a:rPr lang="en-GB" sz="1900" dirty="0" smtClean="0"/>
              <a:t> </a:t>
            </a:r>
            <a:r>
              <a:rPr lang="en-GB" sz="1900" dirty="0" err="1" smtClean="0"/>
              <a:t>Mahmoud</a:t>
            </a:r>
            <a:r>
              <a:rPr lang="en-GB" sz="1900" dirty="0" smtClean="0"/>
              <a:t> HS ESS. Methods of Wet Cupping Therapy (Al-Hijamah): In Light of Modern Medicine and Prophetic Medicine. Alternative &amp; Integrative Medicine [Internet]. 2013 [cited 2014 Feb 16];02(03). Available from: http://www.esciencecentral.org/journals/methods-of-wet-cupping-therapy-al-hijamah-in-light-of-modern-medicine-and-prophetic-medicine-2327-5162.1000111.php?aid=12803</a:t>
            </a:r>
            <a:endParaRPr lang="en-GB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Methods</a:t>
            </a:r>
            <a:endParaRPr lang="en-GB" sz="6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64915"/>
      </p:ext>
    </p:extLst>
  </p:cSld>
  <p:clrMapOvr>
    <a:masterClrMapping/>
  </p:clrMapOvr>
  <p:transition xmlns:p14="http://schemas.microsoft.com/office/powerpoint/2010/main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2154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5300" b="1" dirty="0" smtClean="0">
                <a:solidFill>
                  <a:schemeClr val="bg1">
                    <a:lumMod val="85000"/>
                  </a:schemeClr>
                </a:solidFill>
              </a:rPr>
              <a:t>Contents</a:t>
            </a:r>
            <a:endParaRPr lang="en-GB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Literature Review</a:t>
            </a:r>
          </a:p>
          <a:p>
            <a:r>
              <a:rPr lang="en-GB" dirty="0" smtClean="0"/>
              <a:t>Methods</a:t>
            </a:r>
          </a:p>
          <a:p>
            <a:r>
              <a:rPr lang="en-GB" dirty="0" smtClean="0"/>
              <a:t>Results</a:t>
            </a:r>
          </a:p>
          <a:p>
            <a:r>
              <a:rPr lang="en-GB" dirty="0" smtClean="0"/>
              <a:t>Conclusions</a:t>
            </a:r>
          </a:p>
          <a:p>
            <a:r>
              <a:rPr lang="en-GB" dirty="0" smtClean="0"/>
              <a:t>Recommendations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2014"/>
      </p:ext>
    </p:extLst>
  </p:cSld>
  <p:clrMapOvr>
    <a:masterClrMapping/>
  </p:clrMapOvr>
  <p:transition xmlns:p14="http://schemas.microsoft.com/office/powerpoint/2010/main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8471"/>
            <a:ext cx="8229600" cy="48496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dirty="0"/>
              <a:t>Study </a:t>
            </a:r>
            <a:r>
              <a:rPr lang="en-GB" sz="3600" b="1" dirty="0" smtClean="0"/>
              <a:t>design:</a:t>
            </a:r>
            <a:endParaRPr lang="en-GB" sz="3600" b="1" dirty="0"/>
          </a:p>
          <a:p>
            <a:pPr>
              <a:buNone/>
            </a:pPr>
            <a:r>
              <a:rPr lang="en-GB" sz="3600" dirty="0"/>
              <a:t>A </a:t>
            </a:r>
            <a:r>
              <a:rPr lang="en-GB" sz="3600" dirty="0" smtClean="0"/>
              <a:t>randomized </a:t>
            </a:r>
            <a:r>
              <a:rPr lang="en-GB" sz="3600" dirty="0"/>
              <a:t>controlled trial pilot study.</a:t>
            </a:r>
          </a:p>
          <a:p>
            <a:pPr>
              <a:buNone/>
            </a:pPr>
            <a:r>
              <a:rPr lang="en-GB" sz="3600" b="1" dirty="0" smtClean="0"/>
              <a:t>Sample size:</a:t>
            </a:r>
          </a:p>
          <a:p>
            <a:pPr>
              <a:buNone/>
            </a:pPr>
            <a:r>
              <a:rPr lang="en-GB" sz="3600" dirty="0" smtClean="0"/>
              <a:t>17 participants divided into 9 participants in the intervention group and 8 participants in the control group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Methods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79739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9832"/>
            <a:ext cx="8229600" cy="481833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This pilot study was based on the data of a previous RCT that we did in Saudi Arabia 2013/2014 under the title “</a:t>
            </a:r>
            <a:r>
              <a:rPr lang="en-US" sz="3600" b="1" dirty="0"/>
              <a:t>The efficacy of wet-cupping on blood pressure in hypertensive patients: a randomized controlled </a:t>
            </a:r>
            <a:r>
              <a:rPr lang="en-US" sz="3600" b="1" dirty="0" smtClean="0"/>
              <a:t>trial</a:t>
            </a:r>
            <a:r>
              <a:rPr lang="en-US" sz="3600" dirty="0" smtClean="0"/>
              <a:t>”.</a:t>
            </a:r>
          </a:p>
          <a:p>
            <a:r>
              <a:rPr lang="en-US" sz="3600" dirty="0" smtClean="0"/>
              <a:t> This study is not published yet, but it is under publishing process</a:t>
            </a:r>
            <a:endParaRPr lang="en-GB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Methods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349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64152"/>
            <a:ext cx="8229600" cy="483401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That previous RCT study had a sample size of 80 participants, 17 of them had CBC done few days before wet-cupping and less than 6 months after that, for different reasons. </a:t>
            </a:r>
          </a:p>
          <a:p>
            <a:r>
              <a:rPr lang="en-GB" sz="3600" dirty="0" smtClean="0"/>
              <a:t>Those 17 who did CBC were the ones included in this pilot study.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Methods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56918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031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4900" b="1" dirty="0" smtClean="0">
                <a:solidFill>
                  <a:schemeClr val="bg1"/>
                </a:solidFill>
              </a:rPr>
              <a:t>The Intervention</a:t>
            </a:r>
            <a:endParaRPr lang="en-GB" sz="49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intervention under study was the performance of wet cupping or </a:t>
            </a:r>
            <a:r>
              <a:rPr lang="en-GB" dirty="0" err="1" smtClean="0"/>
              <a:t>hijama</a:t>
            </a:r>
            <a:r>
              <a:rPr lang="en-GB" dirty="0" smtClean="0"/>
              <a:t>. </a:t>
            </a:r>
          </a:p>
          <a:p>
            <a:r>
              <a:rPr lang="en-GB" dirty="0" smtClean="0"/>
              <a:t>we have done three </a:t>
            </a:r>
            <a:r>
              <a:rPr lang="en-GB" dirty="0" err="1" smtClean="0"/>
              <a:t>hijama</a:t>
            </a:r>
            <a:r>
              <a:rPr lang="en-GB" dirty="0" smtClean="0"/>
              <a:t> sessions every other day, on the 17</a:t>
            </a:r>
            <a:r>
              <a:rPr lang="en-GB" baseline="30000" dirty="0" smtClean="0"/>
              <a:t>th</a:t>
            </a:r>
            <a:r>
              <a:rPr lang="en-GB" dirty="0" smtClean="0"/>
              <a:t>, 19</a:t>
            </a:r>
            <a:r>
              <a:rPr lang="en-GB" baseline="30000" dirty="0" smtClean="0"/>
              <a:t>th</a:t>
            </a:r>
            <a:r>
              <a:rPr lang="en-GB" dirty="0" smtClean="0"/>
              <a:t> and 21</a:t>
            </a:r>
            <a:r>
              <a:rPr lang="en-GB" baseline="30000" dirty="0" smtClean="0"/>
              <a:t>st</a:t>
            </a:r>
            <a:r>
              <a:rPr lang="en-GB" dirty="0" smtClean="0"/>
              <a:t> days of the Arabic calendar month, (lunar month).</a:t>
            </a:r>
            <a:endParaRPr lang="en-GB" u="sng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Methods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441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895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900" b="1" dirty="0" smtClean="0">
                <a:solidFill>
                  <a:schemeClr val="bg1"/>
                </a:solidFill>
              </a:rPr>
              <a:t>The Intervention</a:t>
            </a:r>
            <a:endParaRPr lang="en-GB" sz="49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skelet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7" t="6449" r="-22156" b="3653"/>
          <a:stretch/>
        </p:blipFill>
        <p:spPr>
          <a:xfrm>
            <a:off x="457200" y="1417638"/>
            <a:ext cx="8229600" cy="5257800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Methods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1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9832"/>
            <a:ext cx="8229600" cy="481833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None of the participants were on iron replacement therapy</a:t>
            </a:r>
          </a:p>
          <a:p>
            <a:r>
              <a:rPr lang="en-GB" sz="3600" dirty="0" smtClean="0"/>
              <a:t>By </a:t>
            </a:r>
            <a:r>
              <a:rPr lang="en-GB" sz="3600" dirty="0"/>
              <a:t>chance all of those 17 participants were </a:t>
            </a:r>
            <a:r>
              <a:rPr lang="en-GB" sz="3600" dirty="0" smtClean="0"/>
              <a:t>females, except one participant</a:t>
            </a:r>
          </a:p>
          <a:p>
            <a:r>
              <a:rPr lang="en-GB" sz="3600" dirty="0" smtClean="0"/>
              <a:t>Their ages are ranging from 34 to 65 years old (mean age 53.8)</a:t>
            </a:r>
            <a:endParaRPr lang="en-GB" sz="3600" dirty="0"/>
          </a:p>
          <a:p>
            <a:r>
              <a:rPr lang="en-GB" sz="3600" dirty="0" smtClean="0"/>
              <a:t>They are all hypertensive participants </a:t>
            </a:r>
          </a:p>
          <a:p>
            <a:endParaRPr lang="en-GB" sz="3600" dirty="0"/>
          </a:p>
          <a:p>
            <a:endParaRPr lang="en-GB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Methods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6600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900" b="1" dirty="0" smtClean="0">
                <a:solidFill>
                  <a:schemeClr val="bg1"/>
                </a:solidFill>
              </a:rPr>
              <a:t>Outcomes</a:t>
            </a:r>
            <a:endParaRPr lang="x-none" sz="4900" b="1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92375"/>
            <a:ext cx="8640960" cy="4022428"/>
          </a:xfrm>
        </p:spPr>
        <p:txBody>
          <a:bodyPr>
            <a:normAutofit/>
          </a:bodyPr>
          <a:lstStyle/>
          <a:p>
            <a:r>
              <a:rPr lang="en-GB" dirty="0" smtClean="0"/>
              <a:t>The main outcome in this </a:t>
            </a:r>
            <a:r>
              <a:rPr lang="en-GB" dirty="0" smtClean="0"/>
              <a:t>study is the </a:t>
            </a:r>
            <a:r>
              <a:rPr lang="en-GB" dirty="0" err="1" smtClean="0"/>
              <a:t>Hb</a:t>
            </a:r>
            <a:r>
              <a:rPr lang="en-GB" dirty="0" smtClean="0"/>
              <a:t> level in blood. 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Methods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408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en-GB" sz="6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21374"/>
      </p:ext>
    </p:extLst>
  </p:cSld>
  <p:clrMapOvr>
    <a:masterClrMapping/>
  </p:clrMapOvr>
  <p:transition xmlns:p14="http://schemas.microsoft.com/office/powerpoint/2010/main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Baseline Characteristics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intervention and control groups were well matched in regards to baseline characteristics of them.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8542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97606"/>
              </p:ext>
            </p:extLst>
          </p:nvPr>
        </p:nvGraphicFramePr>
        <p:xfrm>
          <a:off x="566944" y="2425651"/>
          <a:ext cx="8002422" cy="391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446"/>
                <a:gridCol w="1838140"/>
                <a:gridCol w="2002258"/>
                <a:gridCol w="1355578"/>
              </a:tblGrid>
              <a:tr h="7559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Measurement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Intervention 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Control 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 value</a:t>
                      </a:r>
                    </a:p>
                    <a:p>
                      <a:pPr algn="ctr"/>
                      <a:r>
                        <a:rPr lang="en-US" sz="2000" b="0" dirty="0" smtClean="0"/>
                        <a:t>(t test)</a:t>
                      </a:r>
                      <a:endParaRPr lang="en-US" sz="2000" b="0" dirty="0"/>
                    </a:p>
                  </a:txBody>
                  <a:tcPr/>
                </a:tc>
              </a:tr>
              <a:tr h="788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/>
                        <a:t>Mean </a:t>
                      </a:r>
                      <a:r>
                        <a:rPr lang="en-GB" sz="2400" dirty="0" smtClean="0"/>
                        <a:t>Hb </a:t>
                      </a:r>
                      <a:r>
                        <a:rPr lang="en-GB" sz="2400" dirty="0"/>
                        <a:t>at Baseline (±SD)</a:t>
                      </a:r>
                      <a:endParaRPr lang="en-GB" sz="2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12.2 (</a:t>
                      </a:r>
                      <a:r>
                        <a:rPr lang="en-GB" sz="2400" dirty="0" smtClean="0"/>
                        <a:t>±</a:t>
                      </a:r>
                      <a:r>
                        <a:rPr lang="en-US" sz="2400" dirty="0" smtClean="0"/>
                        <a:t>1.9)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12.7 (</a:t>
                      </a:r>
                      <a:r>
                        <a:rPr lang="en-GB" sz="2400" dirty="0" smtClean="0"/>
                        <a:t>±1.4)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0.548</a:t>
                      </a:r>
                      <a:endParaRPr lang="en-US" sz="2400" dirty="0"/>
                    </a:p>
                  </a:txBody>
                  <a:tcPr/>
                </a:tc>
              </a:tr>
              <a:tr h="788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/>
                        <a:t>Mean </a:t>
                      </a:r>
                      <a:r>
                        <a:rPr lang="en-GB" sz="2400" dirty="0" smtClean="0"/>
                        <a:t>RBC </a:t>
                      </a:r>
                      <a:r>
                        <a:rPr lang="en-GB" sz="2400" dirty="0"/>
                        <a:t>at Baseline (±SD)</a:t>
                      </a:r>
                      <a:endParaRPr lang="en-GB" sz="2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4.5 (</a:t>
                      </a:r>
                      <a:r>
                        <a:rPr lang="en-GB" sz="2400" dirty="0" smtClean="0"/>
                        <a:t>±</a:t>
                      </a:r>
                      <a:r>
                        <a:rPr lang="en-US" sz="2400" dirty="0" smtClean="0"/>
                        <a:t>0.5)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4.7 (</a:t>
                      </a:r>
                      <a:r>
                        <a:rPr lang="en-GB" sz="2400" dirty="0" smtClean="0"/>
                        <a:t>±0.5)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0.416</a:t>
                      </a:r>
                      <a:endParaRPr lang="en-US" sz="2400" dirty="0"/>
                    </a:p>
                  </a:txBody>
                  <a:tcPr/>
                </a:tc>
              </a:tr>
              <a:tr h="7888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Mean MCV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at Baseline (±SD)</a:t>
                      </a:r>
                      <a:endParaRPr lang="en-GB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82.0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GB" sz="2400" dirty="0" smtClean="0"/>
                        <a:t>±7.5)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74.2 (</a:t>
                      </a:r>
                      <a:r>
                        <a:rPr lang="en-GB" sz="2400" dirty="0" smtClean="0"/>
                        <a:t>±15.7)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0.196</a:t>
                      </a:r>
                      <a:endParaRPr lang="en-US" sz="2400" dirty="0"/>
                    </a:p>
                  </a:txBody>
                  <a:tcPr/>
                </a:tc>
              </a:tr>
              <a:tr h="7888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Mean MCH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at Baseline (±SD)</a:t>
                      </a:r>
                      <a:endParaRPr lang="en-GB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27.1 (</a:t>
                      </a:r>
                      <a:r>
                        <a:rPr lang="en-GB" sz="2400" dirty="0" smtClean="0"/>
                        <a:t>±3.3)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34.0 (</a:t>
                      </a:r>
                      <a:r>
                        <a:rPr lang="en-GB" sz="2400" dirty="0" smtClean="0"/>
                        <a:t>±5.5)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0.223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9177" y="1395512"/>
            <a:ext cx="808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Table 1: </a:t>
            </a:r>
            <a:r>
              <a:rPr lang="en-US" sz="2800" dirty="0" smtClean="0"/>
              <a:t>Comparison of baseline blood work between the intervention and control groups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chemeClr val="bg1"/>
                </a:solidFill>
              </a:rPr>
              <a:t>Baseline CBC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BFBFBF"/>
                </a:solidFill>
              </a:rPr>
              <a:t>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9280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en-GB" sz="6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581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177" y="1395512"/>
            <a:ext cx="808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 </a:t>
            </a:r>
            <a:r>
              <a:rPr lang="en-US" sz="2800" b="1" dirty="0" smtClean="0"/>
              <a:t>2: </a:t>
            </a:r>
            <a:r>
              <a:rPr lang="en-US" sz="2800" dirty="0"/>
              <a:t>Comparison of blood work after wet-cupping between the intervention and control groups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2126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900" b="1" dirty="0" smtClean="0">
                <a:solidFill>
                  <a:srgbClr val="FFFFFF"/>
                </a:solidFill>
              </a:rPr>
              <a:t>CBC Comparison</a:t>
            </a:r>
            <a:endParaRPr lang="en-GB" sz="49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536343"/>
              </p:ext>
            </p:extLst>
          </p:nvPr>
        </p:nvGraphicFramePr>
        <p:xfrm>
          <a:off x="535374" y="2425651"/>
          <a:ext cx="8002422" cy="387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446"/>
                <a:gridCol w="1838140"/>
                <a:gridCol w="2002258"/>
                <a:gridCol w="1355578"/>
              </a:tblGrid>
              <a:tr h="6388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Measurement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Intervention 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Control 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 value</a:t>
                      </a:r>
                    </a:p>
                    <a:p>
                      <a:pPr algn="ctr"/>
                      <a:r>
                        <a:rPr lang="en-US" sz="2000" b="0" dirty="0" smtClean="0"/>
                        <a:t>(t test)</a:t>
                      </a:r>
                      <a:endParaRPr lang="en-US" sz="2000" b="0" dirty="0"/>
                    </a:p>
                  </a:txBody>
                  <a:tcPr/>
                </a:tc>
              </a:tr>
              <a:tr h="794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/>
                        <a:t>Mean </a:t>
                      </a:r>
                      <a:r>
                        <a:rPr lang="en-GB" sz="2400" dirty="0" smtClean="0"/>
                        <a:t>Hb after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follow up (</a:t>
                      </a:r>
                      <a:r>
                        <a:rPr lang="en-GB" sz="2400" dirty="0"/>
                        <a:t>±SD)</a:t>
                      </a:r>
                      <a:endParaRPr lang="en-GB" sz="2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12.1 (</a:t>
                      </a:r>
                      <a:r>
                        <a:rPr lang="en-GB" sz="2400" dirty="0" smtClean="0"/>
                        <a:t>±</a:t>
                      </a:r>
                      <a:r>
                        <a:rPr lang="en-US" sz="2400" dirty="0" smtClean="0"/>
                        <a:t>1.5)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12.6 (</a:t>
                      </a:r>
                      <a:r>
                        <a:rPr lang="en-GB" sz="2400" dirty="0" smtClean="0"/>
                        <a:t>±1.4)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0.600</a:t>
                      </a:r>
                      <a:endParaRPr lang="en-US" sz="2400" dirty="0"/>
                    </a:p>
                  </a:txBody>
                  <a:tcPr/>
                </a:tc>
              </a:tr>
              <a:tr h="794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/>
                        <a:t>Mean </a:t>
                      </a:r>
                      <a:r>
                        <a:rPr lang="en-GB" sz="2400" dirty="0" smtClean="0"/>
                        <a:t>RBC after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follow up </a:t>
                      </a:r>
                      <a:r>
                        <a:rPr lang="en-GB" sz="2400" dirty="0"/>
                        <a:t>(±SD)</a:t>
                      </a:r>
                      <a:endParaRPr lang="en-GB" sz="2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4.5 (</a:t>
                      </a:r>
                      <a:r>
                        <a:rPr lang="en-GB" sz="2400" dirty="0" smtClean="0"/>
                        <a:t>±</a:t>
                      </a:r>
                      <a:r>
                        <a:rPr lang="en-US" sz="2400" dirty="0" smtClean="0"/>
                        <a:t>0.5)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4.7 (</a:t>
                      </a:r>
                      <a:r>
                        <a:rPr lang="en-GB" sz="2400" dirty="0" smtClean="0"/>
                        <a:t>±0.6)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0.515</a:t>
                      </a:r>
                      <a:endParaRPr lang="en-US" sz="2400" dirty="0"/>
                    </a:p>
                  </a:txBody>
                  <a:tcPr/>
                </a:tc>
              </a:tr>
              <a:tr h="7940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Mean MCV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after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follow up (±SD)</a:t>
                      </a:r>
                      <a:endParaRPr lang="en-GB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81.5 (</a:t>
                      </a:r>
                      <a:r>
                        <a:rPr lang="en-GB" sz="2400" dirty="0" smtClean="0"/>
                        <a:t>±7.0)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80.8 (</a:t>
                      </a:r>
                      <a:r>
                        <a:rPr lang="en-GB" sz="2400" dirty="0" smtClean="0"/>
                        <a:t>±5.5)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0.819</a:t>
                      </a:r>
                      <a:endParaRPr lang="en-US" sz="2400" dirty="0"/>
                    </a:p>
                  </a:txBody>
                  <a:tcPr/>
                </a:tc>
              </a:tr>
              <a:tr h="7940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Mean MCH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after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follow up (±SD)</a:t>
                      </a:r>
                      <a:endParaRPr lang="en-GB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26.8 (</a:t>
                      </a:r>
                      <a:r>
                        <a:rPr lang="en-GB" sz="2400" dirty="0" smtClean="0"/>
                        <a:t>±3.1)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27.0 (</a:t>
                      </a:r>
                      <a:r>
                        <a:rPr lang="en-GB" sz="2400" dirty="0" smtClean="0"/>
                        <a:t>±2.1)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0.881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833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177" y="1395512"/>
            <a:ext cx="808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 3</a:t>
            </a:r>
            <a:r>
              <a:rPr lang="en-US" sz="2800" b="1" dirty="0" smtClean="0"/>
              <a:t>: </a:t>
            </a:r>
            <a:r>
              <a:rPr lang="en-US" sz="2800" dirty="0"/>
              <a:t>Comparison of blood work </a:t>
            </a:r>
            <a:r>
              <a:rPr lang="en-US" sz="2800" dirty="0" smtClean="0"/>
              <a:t>before and after </a:t>
            </a:r>
            <a:r>
              <a:rPr lang="en-US" sz="2800" dirty="0"/>
              <a:t>wet-cupping </a:t>
            </a:r>
            <a:r>
              <a:rPr lang="en-US" sz="2800" dirty="0" smtClean="0"/>
              <a:t>within </a:t>
            </a:r>
            <a:r>
              <a:rPr lang="en-US" sz="2800" dirty="0"/>
              <a:t>the intervention </a:t>
            </a:r>
            <a:r>
              <a:rPr lang="en-US" sz="2800" dirty="0" smtClean="0"/>
              <a:t>group 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55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900" b="1" dirty="0" smtClean="0">
                <a:solidFill>
                  <a:schemeClr val="bg1"/>
                </a:solidFill>
              </a:rPr>
              <a:t>CBC Comparison</a:t>
            </a:r>
            <a:endParaRPr lang="en-GB" sz="49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146996"/>
              </p:ext>
            </p:extLst>
          </p:nvPr>
        </p:nvGraphicFramePr>
        <p:xfrm>
          <a:off x="566944" y="2422778"/>
          <a:ext cx="8002422" cy="418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446"/>
                <a:gridCol w="1878629"/>
                <a:gridCol w="1961769"/>
                <a:gridCol w="1355578"/>
              </a:tblGrid>
              <a:tr h="6388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Measurement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Intervention Group before wet-cupping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Intervention Group after wet-cupping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 value</a:t>
                      </a:r>
                    </a:p>
                    <a:p>
                      <a:pPr algn="ctr"/>
                      <a:r>
                        <a:rPr lang="en-US" sz="2000" b="0" dirty="0" smtClean="0"/>
                        <a:t>(paired </a:t>
                      </a:r>
                    </a:p>
                    <a:p>
                      <a:pPr algn="ctr"/>
                      <a:r>
                        <a:rPr lang="en-US" sz="2000" b="0" dirty="0" smtClean="0"/>
                        <a:t>t test)</a:t>
                      </a:r>
                      <a:endParaRPr lang="en-US" sz="2000" b="0" dirty="0"/>
                    </a:p>
                  </a:txBody>
                  <a:tcPr/>
                </a:tc>
              </a:tr>
              <a:tr h="794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/>
                        <a:t>Mean </a:t>
                      </a:r>
                      <a:r>
                        <a:rPr lang="en-GB" sz="2400" dirty="0" smtClean="0"/>
                        <a:t>Hb (</a:t>
                      </a:r>
                      <a:r>
                        <a:rPr lang="en-GB" sz="2400" dirty="0"/>
                        <a:t>±SD)</a:t>
                      </a:r>
                      <a:endParaRPr lang="en-GB" sz="2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12.2 (</a:t>
                      </a:r>
                      <a:r>
                        <a:rPr lang="en-GB" sz="2400" dirty="0" smtClean="0"/>
                        <a:t>±</a:t>
                      </a:r>
                      <a:r>
                        <a:rPr lang="en-US" sz="2400" dirty="0" smtClean="0"/>
                        <a:t>1.9)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12.1 (</a:t>
                      </a:r>
                      <a:r>
                        <a:rPr lang="en-GB" sz="2400" dirty="0" smtClean="0"/>
                        <a:t>±</a:t>
                      </a:r>
                      <a:r>
                        <a:rPr lang="en-US" sz="2400" dirty="0" smtClean="0"/>
                        <a:t>1.5)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0.561</a:t>
                      </a:r>
                      <a:endParaRPr lang="en-US" sz="2400" dirty="0"/>
                    </a:p>
                  </a:txBody>
                  <a:tcPr/>
                </a:tc>
              </a:tr>
              <a:tr h="794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/>
                        <a:t>Mean </a:t>
                      </a:r>
                      <a:r>
                        <a:rPr lang="en-GB" sz="2400" dirty="0" smtClean="0"/>
                        <a:t>RBC (</a:t>
                      </a:r>
                      <a:r>
                        <a:rPr lang="en-GB" sz="2400" dirty="0"/>
                        <a:t>±SD)</a:t>
                      </a:r>
                      <a:endParaRPr lang="en-GB" sz="2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4.5 (</a:t>
                      </a:r>
                      <a:r>
                        <a:rPr lang="en-GB" sz="2400" dirty="0" smtClean="0"/>
                        <a:t>±</a:t>
                      </a:r>
                      <a:r>
                        <a:rPr lang="en-US" sz="2400" dirty="0" smtClean="0"/>
                        <a:t>0.5)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4.5 (</a:t>
                      </a:r>
                      <a:r>
                        <a:rPr lang="en-GB" sz="2400" dirty="0" smtClean="0"/>
                        <a:t>±</a:t>
                      </a:r>
                      <a:r>
                        <a:rPr lang="en-US" sz="2400" dirty="0" smtClean="0"/>
                        <a:t>0.5)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0.730</a:t>
                      </a:r>
                      <a:endParaRPr lang="en-US" sz="2400" dirty="0"/>
                    </a:p>
                  </a:txBody>
                  <a:tcPr/>
                </a:tc>
              </a:tr>
              <a:tr h="7940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Mean MCV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(±SD)</a:t>
                      </a:r>
                      <a:endParaRPr lang="en-GB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82.0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GB" sz="2400" dirty="0" smtClean="0"/>
                        <a:t>±7.5)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81.5 (</a:t>
                      </a:r>
                      <a:r>
                        <a:rPr lang="en-GB" sz="2400" dirty="0" smtClean="0"/>
                        <a:t>±7.0)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0.358</a:t>
                      </a:r>
                      <a:endParaRPr lang="en-US" sz="2400" dirty="0"/>
                    </a:p>
                  </a:txBody>
                  <a:tcPr/>
                </a:tc>
              </a:tr>
              <a:tr h="7940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Mean MCH (±SD)</a:t>
                      </a:r>
                      <a:endParaRPr lang="en-GB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27.1 (</a:t>
                      </a:r>
                      <a:r>
                        <a:rPr lang="en-GB" sz="2400" dirty="0" smtClean="0"/>
                        <a:t>±3.3)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26.8 (</a:t>
                      </a:r>
                      <a:r>
                        <a:rPr lang="en-GB" sz="2400" dirty="0" smtClean="0"/>
                        <a:t>±3.1)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0.258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BFBFBF"/>
                </a:solidFill>
              </a:rPr>
              <a:t>Results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48639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  <a:endParaRPr lang="en-GB" sz="6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4012"/>
      </p:ext>
    </p:extLst>
  </p:cSld>
  <p:clrMapOvr>
    <a:masterClrMapping/>
  </p:clrMapOvr>
  <p:transition xmlns:p14="http://schemas.microsoft.com/office/powerpoint/2010/main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80681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 </a:t>
            </a:r>
            <a:r>
              <a:rPr lang="en-GB" dirty="0"/>
              <a:t>T</a:t>
            </a:r>
            <a:r>
              <a:rPr lang="en-GB" dirty="0" smtClean="0"/>
              <a:t>here was no significant difference in Hb, RBC, MCV or MCH between the intervention and control groups before wet-cupping and few months after wet-cupping (less than 6 months later).</a:t>
            </a:r>
          </a:p>
          <a:p>
            <a:r>
              <a:rPr lang="en-GB" dirty="0" smtClean="0"/>
              <a:t>Within the intervention group, there was no significant difference in </a:t>
            </a:r>
            <a:r>
              <a:rPr lang="en-GB" dirty="0"/>
              <a:t>Hb, RBC, MCV or </a:t>
            </a:r>
            <a:r>
              <a:rPr lang="en-GB" dirty="0" smtClean="0"/>
              <a:t>MCH before and after the wet-cupping procedure (pre-post comparison).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90365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80681"/>
            <a:ext cx="871296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These results are similar to those found in Iran Study, although it has a smaller sample size, but it is still important because it has a control group for comparison and it was done on participants with different characteristics (older female adults with hypertension).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BFBFBF"/>
                </a:solidFill>
              </a:rPr>
              <a:t>Conclusion</a:t>
            </a:r>
            <a:endParaRPr lang="en-GB" sz="4800" b="1" dirty="0">
              <a:solidFill>
                <a:srgbClr val="BFBFB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case reports and case series that were done before and showing anemia after wet-cupping, apparently had those results because of the unusual excessive wet-cupping for long periods.  This method is never usually done or recommended by wet-cupping experts.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BFBFBF"/>
                </a:solidFill>
              </a:rPr>
              <a:t>Conclusion</a:t>
            </a:r>
            <a:endParaRPr lang="en-GB" sz="48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7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Recommendations</a:t>
            </a:r>
            <a:endParaRPr lang="en-GB" sz="6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4012"/>
      </p:ext>
    </p:extLst>
  </p:cSld>
  <p:clrMapOvr>
    <a:masterClrMapping/>
  </p:clrMapOvr>
  <p:transition xmlns:p14="http://schemas.microsoft.com/office/powerpoint/2010/main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studies are needed on larger sample size.</a:t>
            </a:r>
          </a:p>
          <a:p>
            <a:r>
              <a:rPr lang="en-US" dirty="0" smtClean="0"/>
              <a:t>I suggest that this outcome of </a:t>
            </a:r>
            <a:r>
              <a:rPr lang="en-US" dirty="0" err="1" smtClean="0"/>
              <a:t>Hb</a:t>
            </a:r>
            <a:r>
              <a:rPr lang="en-US" dirty="0" smtClean="0"/>
              <a:t> level before and after wet cupping should be done in any future study of wet cupping as a secondary outcome.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Recommendations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205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en-GB" sz="6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7460"/>
      </p:ext>
    </p:extLst>
  </p:cSld>
  <p:clrMapOvr>
    <a:masterClrMapping/>
  </p:clrMapOvr>
  <p:transition xmlns:p14="http://schemas.microsoft.com/office/powerpoint/2010/main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Dry-Cupping </a:t>
            </a:r>
            <a:r>
              <a:rPr lang="en-GB" b="1" dirty="0">
                <a:solidFill>
                  <a:schemeClr val="bg1"/>
                </a:solidFill>
              </a:rPr>
              <a:t>VS </a:t>
            </a:r>
            <a:r>
              <a:rPr lang="en-GB" b="1" dirty="0" smtClean="0">
                <a:solidFill>
                  <a:schemeClr val="bg1"/>
                </a:solidFill>
              </a:rPr>
              <a:t>Wet-Cupping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074"/>
            <a:ext cx="8229600" cy="5003801"/>
          </a:xfrm>
        </p:spPr>
        <p:txBody>
          <a:bodyPr>
            <a:normAutofit fontScale="85000" lnSpcReduction="10000"/>
          </a:bodyPr>
          <a:lstStyle/>
          <a:p>
            <a:r>
              <a:rPr lang="en-GB" sz="3500" u="sng" dirty="0" smtClean="0"/>
              <a:t>Dry Cupping</a:t>
            </a:r>
            <a:r>
              <a:rPr lang="en-GB" sz="3500" dirty="0" smtClean="0"/>
              <a:t>: Is the process of using a vacuum on different areas of the body in order to gather the blood in that area without incisions.</a:t>
            </a:r>
            <a:r>
              <a:rPr lang="en-GB" sz="3500" baseline="50000" dirty="0" smtClean="0"/>
              <a:t> (1)</a:t>
            </a:r>
            <a:endParaRPr lang="en-GB" sz="3500" dirty="0" smtClean="0"/>
          </a:p>
          <a:p>
            <a:r>
              <a:rPr lang="en-GB" sz="3500" dirty="0" smtClean="0"/>
              <a:t> </a:t>
            </a:r>
            <a:r>
              <a:rPr lang="en-GB" sz="3500" u="sng" dirty="0" smtClean="0"/>
              <a:t>Wet Cupping</a:t>
            </a:r>
            <a:r>
              <a:rPr lang="en-GB" sz="3500" dirty="0" smtClean="0"/>
              <a:t>: Uses negative pressure suctioning and skin pricking , or incision, to open the skin barrier and excrete a bloody mixture of fluids with soluble wastes and causative pathological substances.</a:t>
            </a:r>
            <a:r>
              <a:rPr lang="en-GB" sz="3500" baseline="50000" dirty="0" smtClean="0"/>
              <a:t> (2)</a:t>
            </a:r>
          </a:p>
          <a:p>
            <a:pPr>
              <a:buNone/>
            </a:pPr>
            <a:r>
              <a:rPr lang="en-GB" sz="2600" baseline="50000" dirty="0" smtClean="0"/>
              <a:t>_______________________________________</a:t>
            </a:r>
          </a:p>
          <a:p>
            <a:pPr>
              <a:buAutoNum type="arabicPeriod"/>
            </a:pPr>
            <a:r>
              <a:rPr lang="en-GB" sz="1300" dirty="0" err="1" smtClean="0"/>
              <a:t>Mahdavi</a:t>
            </a:r>
            <a:r>
              <a:rPr lang="en-GB" sz="1300" dirty="0" smtClean="0"/>
              <a:t> MR, </a:t>
            </a:r>
            <a:r>
              <a:rPr lang="en-GB" sz="1300" dirty="0" err="1" smtClean="0"/>
              <a:t>Ghazanfari</a:t>
            </a:r>
            <a:r>
              <a:rPr lang="en-GB" sz="1300" dirty="0" smtClean="0"/>
              <a:t> T, </a:t>
            </a:r>
            <a:r>
              <a:rPr lang="en-GB" sz="1300" dirty="0" err="1" smtClean="0"/>
              <a:t>Aghajani</a:t>
            </a:r>
            <a:r>
              <a:rPr lang="en-GB" sz="1300" dirty="0" smtClean="0"/>
              <a:t> M, </a:t>
            </a:r>
            <a:r>
              <a:rPr lang="en-GB" sz="1300" dirty="0" err="1" smtClean="0"/>
              <a:t>Danyali</a:t>
            </a:r>
            <a:r>
              <a:rPr lang="en-GB" sz="1300" dirty="0" smtClean="0"/>
              <a:t> F, </a:t>
            </a:r>
            <a:r>
              <a:rPr lang="en-GB" sz="1300" dirty="0" err="1" smtClean="0"/>
              <a:t>Naseri</a:t>
            </a:r>
            <a:r>
              <a:rPr lang="en-GB" sz="1300" dirty="0" smtClean="0"/>
              <a:t> M. Evaluation of Effect of Traditional Cupping on the Biochemical, </a:t>
            </a:r>
            <a:r>
              <a:rPr lang="en-GB" sz="1300" dirty="0" err="1" smtClean="0"/>
              <a:t>Hematological</a:t>
            </a:r>
            <a:r>
              <a:rPr lang="en-GB" sz="1300" dirty="0" smtClean="0"/>
              <a:t>, and Immunological Factors of Human Venous Blood. A Compendium of Essays on Alternative Therapy. 2011;(1):67–88.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   </a:t>
            </a:r>
            <a:r>
              <a:rPr lang="en-GB" sz="1400" dirty="0" err="1" smtClean="0"/>
              <a:t>Mahmoud</a:t>
            </a:r>
            <a:r>
              <a:rPr lang="en-GB" sz="1400" dirty="0" smtClean="0"/>
              <a:t> HS ESS. Methods of Wet Cupping Therapy (Al-Hijamah): In Light of Modern Medicine and Prophetic Medicine. Alternative &amp; Integrative Medicine [Internet]. 2013 [cited 2014 Feb 16];02(03). Available from: http://www.esciencecentral.org/journals/methods-of-wet-cupping-therapy-al-hijamah-in-light-of-modern-medicine-and-prophetic-medicine-2327-5162.1000111.php?aid=12803</a:t>
            </a:r>
          </a:p>
          <a:p>
            <a:pPr>
              <a:buNone/>
            </a:pPr>
            <a:endParaRPr lang="en-GB" sz="1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79712" y="-125439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7072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y-cupping ashyum.c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8439093" cy="3236296"/>
          </a:xfrm>
        </p:spPr>
      </p:pic>
      <p:sp>
        <p:nvSpPr>
          <p:cNvPr id="5" name="TextBox 4"/>
          <p:cNvSpPr txBox="1"/>
          <p:nvPr/>
        </p:nvSpPr>
        <p:spPr>
          <a:xfrm>
            <a:off x="179512" y="603627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Source: ashyum.com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Dry-Cupping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-125439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2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t cupping goahealth.blogspot.c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3188" y="1545055"/>
            <a:ext cx="5800737" cy="4343636"/>
          </a:xfrm>
        </p:spPr>
      </p:pic>
      <p:sp>
        <p:nvSpPr>
          <p:cNvPr id="5" name="TextBox 4"/>
          <p:cNvSpPr txBox="1"/>
          <p:nvPr/>
        </p:nvSpPr>
        <p:spPr>
          <a:xfrm>
            <a:off x="179512" y="609925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Source: goahealth.blogspot.com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Wet-Cupping (</a:t>
            </a:r>
            <a:r>
              <a:rPr lang="en-GB" b="1" dirty="0" err="1" smtClean="0">
                <a:solidFill>
                  <a:schemeClr val="bg1"/>
                </a:solidFill>
              </a:rPr>
              <a:t>Hijama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-109759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Important Questions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Since wet-cupping contains some blood loss,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anemia </a:t>
            </a:r>
            <a:r>
              <a:rPr lang="en-US" dirty="0" smtClean="0"/>
              <a:t>be a </a:t>
            </a:r>
            <a:r>
              <a:rPr lang="en-US" dirty="0"/>
              <a:t>side effect of wet-cupping?</a:t>
            </a:r>
            <a:endParaRPr lang="en-US" dirty="0" smtClean="0"/>
          </a:p>
          <a:p>
            <a:r>
              <a:rPr lang="en-US" dirty="0" smtClean="0"/>
              <a:t>Is it safe to do wet-cupping to an anemic patient?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-93563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680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Literature Review </a:t>
            </a:r>
            <a:endParaRPr lang="en-GB" sz="6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3845"/>
      </p:ext>
    </p:extLst>
  </p:cSld>
  <p:clrMapOvr>
    <a:masterClrMapping/>
  </p:clrMapOvr>
  <p:transition xmlns:p14="http://schemas.microsoft.com/office/powerpoint/2010/main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18659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Evaluation </a:t>
            </a:r>
            <a:r>
              <a:rPr lang="en-US" sz="3200" b="1" dirty="0">
                <a:solidFill>
                  <a:schemeClr val="bg1"/>
                </a:solidFill>
              </a:rPr>
              <a:t>of the Effects of Traditional Cupping on the Biochemical, Hematological and Immunological Factors of Human Venous Blood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6" y="2085428"/>
            <a:ext cx="8388924" cy="4641253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 smtClean="0"/>
              <a:t>Done in Iran, published in 2011 by </a:t>
            </a:r>
            <a:r>
              <a:rPr lang="en-US" sz="4100" dirty="0"/>
              <a:t>M. </a:t>
            </a:r>
            <a:r>
              <a:rPr lang="en-US" sz="4100" dirty="0" err="1"/>
              <a:t>Mahdavi</a:t>
            </a:r>
            <a:r>
              <a:rPr lang="en-US" sz="4100" dirty="0"/>
              <a:t> et al.  </a:t>
            </a:r>
            <a:endParaRPr lang="en-US" sz="4100" dirty="0" smtClean="0"/>
          </a:p>
          <a:p>
            <a:r>
              <a:rPr lang="en-US" sz="4100" dirty="0" smtClean="0"/>
              <a:t>They </a:t>
            </a:r>
            <a:r>
              <a:rPr lang="en-US" sz="4100" dirty="0"/>
              <a:t>performed wet-cupping on 56 healthy males aged between 20 and 40, on one point between the two </a:t>
            </a:r>
            <a:r>
              <a:rPr lang="en-US" sz="4100" dirty="0" err="1"/>
              <a:t>scapulas</a:t>
            </a:r>
            <a:r>
              <a:rPr lang="en-US" sz="4100" dirty="0"/>
              <a:t> in the back, opposite to T2-T5 vertebrates</a:t>
            </a:r>
            <a:r>
              <a:rPr lang="en-US" sz="4100" dirty="0" smtClean="0"/>
              <a:t>.</a:t>
            </a:r>
          </a:p>
          <a:p>
            <a:r>
              <a:rPr lang="en-US" sz="4100" dirty="0" smtClean="0"/>
              <a:t> </a:t>
            </a:r>
            <a:r>
              <a:rPr lang="en-US" sz="4100" dirty="0"/>
              <a:t>They did many blood tests before the procedure and 2 weeks after it.  Complete blood count (CBC) was one of those blood tests.  </a:t>
            </a:r>
            <a:endParaRPr lang="en-US" sz="41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/>
              <a:t>1. 	</a:t>
            </a:r>
            <a:r>
              <a:rPr lang="en-US" sz="1600" dirty="0" err="1"/>
              <a:t>Mahdavi</a:t>
            </a:r>
            <a:r>
              <a:rPr lang="en-US" sz="1600" dirty="0"/>
              <a:t> MR, </a:t>
            </a:r>
            <a:r>
              <a:rPr lang="en-US" sz="1600" dirty="0" err="1"/>
              <a:t>Ghazanfari</a:t>
            </a:r>
            <a:r>
              <a:rPr lang="en-US" sz="1600" dirty="0"/>
              <a:t> T, </a:t>
            </a:r>
            <a:r>
              <a:rPr lang="en-US" sz="1600" dirty="0" err="1"/>
              <a:t>Aghajani</a:t>
            </a:r>
            <a:r>
              <a:rPr lang="en-US" sz="1600" dirty="0"/>
              <a:t> M, </a:t>
            </a:r>
            <a:r>
              <a:rPr lang="en-US" sz="1600" dirty="0" err="1"/>
              <a:t>Danyali</a:t>
            </a:r>
            <a:r>
              <a:rPr lang="en-US" sz="1600" dirty="0"/>
              <a:t> F, </a:t>
            </a:r>
            <a:r>
              <a:rPr lang="en-US" sz="1600" dirty="0" err="1"/>
              <a:t>Naseri</a:t>
            </a:r>
            <a:r>
              <a:rPr lang="en-US" sz="1600" dirty="0"/>
              <a:t> M. Evaluation of the Effects of Traditional Cupping on the Biochemical, Hematological and Immunological Factors of Human Venous Blood. A Compendium of Essays on Alternative Therapy. 2011;67–88.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-14060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>
                    <a:lumMod val="75000"/>
                  </a:schemeClr>
                </a:solidFill>
              </a:rPr>
              <a:t>Literature Review</a:t>
            </a:r>
            <a:endParaRPr lang="en-GB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August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Nouran Aleyeidi, Saudi Arabia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1F9C-A1AF-244C-837F-B32C05E6C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975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11942</TotalTime>
  <Words>2688</Words>
  <Application>Microsoft Macintosh PowerPoint</Application>
  <PresentationFormat>On-screen Show (4:3)</PresentationFormat>
  <Paragraphs>328</Paragraphs>
  <Slides>38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Wet-Cupping and Anemia</vt:lpstr>
      <vt:lpstr>Contents</vt:lpstr>
      <vt:lpstr>Introduction</vt:lpstr>
      <vt:lpstr>Dry-Cupping VS Wet-Cupping</vt:lpstr>
      <vt:lpstr>Dry-Cupping</vt:lpstr>
      <vt:lpstr>Wet-Cupping (Hijama)</vt:lpstr>
      <vt:lpstr>Important Questions </vt:lpstr>
      <vt:lpstr>Literature Review </vt:lpstr>
      <vt:lpstr> Evaluation of the Effects of Traditional Cupping on the Biochemical, Hematological and Immunological Factors of Human Venous Blood </vt:lpstr>
      <vt:lpstr> Evaluation of the Effects of Traditional Cupping on the Biochemical, Hematological and Immunological Factors of Human Venous Blood </vt:lpstr>
      <vt:lpstr> Case Reports and Case Series</vt:lpstr>
      <vt:lpstr>Cupping Therapy-induced Iron Deficiency Anemia in a Healthy Man Hyo Jin Lee Nam Hwan Park Hwan Jung Yun Samyong Kim Deog Yeon Jo, MD   </vt:lpstr>
      <vt:lpstr>Bloodletting-induced cardiomyopathy: reversible cardiac hypertrophy in severe chronic anaemia from long-term bloodletting with cupping  Il-Suk Sohn1*, Eun-Sun Jin1, Jin-Man Cho1, Chong-Jin Kim1, Jong-Hoa Bae1, Ju-Young Moon2, Sang-Ho Lee2, and Myung-Jae Kim2  </vt:lpstr>
      <vt:lpstr>􏰁􏰂􏰃􏰄􏰅􏰆􏰇􏰈􏰉􏰊􏰉􏰇􏰄􏰊􏰋􏰅􏰌􏰄􏰇􏰍􏰉􏰎􏰅􏰏􏰐􏰇􏰅􏰑􏰃􏰅􏰒􏰃􏰄􏰓􏰔􏰑􏰉􏰍􏰇􏰅 􏰕􏰖􏰃􏰃􏰏􏰖􏰇􏰑􏰑􏰉􏰄􏰓􏰅􏰗􏰘􏰉􏰄􏰓􏰅􏰙􏰐􏰚􏰚􏰉􏰄􏰓 Iron Deficiency Anemia Due to Long-time Bloodletting Using Cupping Seung-Jun Lee, Young-Sung Suh*, Yeon-Ju Lee, Dong-Gil Cho, Min-Ji Lee, Dae-Hyun Kim </vt:lpstr>
      <vt:lpstr>􏰁􏰂􏰃􏰄􏰅􏰆􏰇􏰈􏰉􏰊􏰉􏰇􏰄􏰊􏰋􏰅􏰌􏰄􏰇􏰍􏰉􏰎􏰅􏰏􏰐􏰇􏰅􏰑􏰃􏰅􏰒􏰃􏰄􏰓􏰔􏰑􏰉􏰍􏰇􏰅 􏰕􏰖􏰃􏰃􏰏􏰖􏰇􏰑􏰑􏰉􏰄􏰓􏰅􏰗􏰘􏰉􏰄􏰓􏰅􏰙􏰐􏰚􏰚􏰉􏰄􏰓 Anaemia and skin pigmentation after excessive cupping therapy by an unqualified therapist in Korea: a case report  Kun Hyung Kim,1 Tae-Hun Kim,2 Min Hwangbo,3 Gi Young Yang4 </vt:lpstr>
      <vt:lpstr>An Unusual Case of Iron Deficiency Anemia in a Healthy Man: Hijamah􏰁􏰂􏰃􏰄􏰅􏰆􏰇􏰈􏰉􏰊􏰉􏰇􏰄􏰊􏰋􏰅􏰌􏰄􏰇􏰍􏰉􏰎􏰅􏰏􏰐􏰇􏰅􏰑􏰃􏰅􏰒􏰃􏰄􏰓􏰔􏰑􏰉􏰍􏰇􏰌􏰄􏰅􏰐􏰄􏰐􏰘􏰐􏰎􏰖􏰅􏰊􏰎􏰐􏰘􏰇􏰅􏰃􏰈􏰅􏰉􏰂􏰃􏰄􏰅􏰏􏰇􏰈􏰉􏰊􏰉􏰇􏰄􏰊􏰋􏰅􏰎􏰄􏰇􏰍􏰉􏰎􏰅􏰉􏰄􏰅􏰎􏰅 􏰮􏰇􏰍􏰯􏰉􏰅􏰌􏰏􏰄􏰎􏰄􏰅􏰌􏰪􏰏􏰃􏰨􏰎􏰄􏰰􏰜􏰅􏰱􏰖􏰉􏰈􏰅􏰌􏰪􏰏􏰃􏰨􏰎􏰄􏰠 Remzi Adnan Akdogan, Elif Akdogan</vt:lpstr>
      <vt:lpstr>Common Points Between Those Reports</vt:lpstr>
      <vt:lpstr>Difference between wet-cupping methods in the middle east and in the far east</vt:lpstr>
      <vt:lpstr>Methods</vt:lpstr>
      <vt:lpstr>PowerPoint Presentation</vt:lpstr>
      <vt:lpstr>PowerPoint Presentation</vt:lpstr>
      <vt:lpstr>PowerPoint Presentation</vt:lpstr>
      <vt:lpstr> The Intervention</vt:lpstr>
      <vt:lpstr> The Intervention</vt:lpstr>
      <vt:lpstr>PowerPoint Presentation</vt:lpstr>
      <vt:lpstr> Outcomes</vt:lpstr>
      <vt:lpstr>Results</vt:lpstr>
      <vt:lpstr> Baseline Characteristics</vt:lpstr>
      <vt:lpstr> Baseline CBC</vt:lpstr>
      <vt:lpstr> CBC Comparison</vt:lpstr>
      <vt:lpstr> CBC Comparison</vt:lpstr>
      <vt:lpstr>Conclusion</vt:lpstr>
      <vt:lpstr>PowerPoint Presentation</vt:lpstr>
      <vt:lpstr>PowerPoint Presentation</vt:lpstr>
      <vt:lpstr>PowerPoint Presentation</vt:lpstr>
      <vt:lpstr>Recommendations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 Cupping and Anemia</dc:title>
  <dc:creator>Nouran</dc:creator>
  <cp:lastModifiedBy>Nouran</cp:lastModifiedBy>
  <cp:revision>88</cp:revision>
  <dcterms:created xsi:type="dcterms:W3CDTF">2015-07-19T13:51:45Z</dcterms:created>
  <dcterms:modified xsi:type="dcterms:W3CDTF">2015-08-04T11:19:24Z</dcterms:modified>
</cp:coreProperties>
</file>