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7" r:id="rId17"/>
    <p:sldId id="274" r:id="rId18"/>
    <p:sldId id="275" r:id="rId19"/>
    <p:sldId id="276" r:id="rId20"/>
    <p:sldId id="278" r:id="rId21"/>
    <p:sldId id="277" r:id="rId22"/>
    <p:sldId id="279" r:id="rId23"/>
    <p:sldId id="280" r:id="rId24"/>
    <p:sldId id="271" r:id="rId25"/>
    <p:sldId id="304" r:id="rId26"/>
    <p:sldId id="305" r:id="rId27"/>
    <p:sldId id="306" r:id="rId28"/>
    <p:sldId id="273" r:id="rId29"/>
    <p:sldId id="285" r:id="rId30"/>
    <p:sldId id="286" r:id="rId31"/>
    <p:sldId id="289" r:id="rId32"/>
    <p:sldId id="281" r:id="rId33"/>
    <p:sldId id="282" r:id="rId34"/>
    <p:sldId id="284" r:id="rId35"/>
    <p:sldId id="287" r:id="rId36"/>
    <p:sldId id="288"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8" r:id="rId51"/>
    <p:sldId id="309" r:id="rId52"/>
    <p:sldId id="310" r:id="rId53"/>
    <p:sldId id="303"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5" autoAdjust="0"/>
  </p:normalViewPr>
  <p:slideViewPr>
    <p:cSldViewPr snapToGrid="0" snapToObjects="1">
      <p:cViewPr varScale="1">
        <p:scale>
          <a:sx n="161" d="100"/>
          <a:sy n="161" d="100"/>
        </p:scale>
        <p:origin x="-1968" y="-12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7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31257-AC98-0E45-9123-70B6CA4A638D}" type="datetimeFigureOut">
              <a:rPr lang="en-US" smtClean="0"/>
              <a:t>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05B56-8F5A-C048-903D-7BA2E70678B4}" type="slidenum">
              <a:rPr lang="en-US" smtClean="0"/>
              <a:t>‹#›</a:t>
            </a:fld>
            <a:endParaRPr lang="en-US"/>
          </a:p>
        </p:txBody>
      </p:sp>
    </p:spTree>
    <p:extLst>
      <p:ext uri="{BB962C8B-B14F-4D97-AF65-F5344CB8AC3E}">
        <p14:creationId xmlns:p14="http://schemas.microsoft.com/office/powerpoint/2010/main" val="313050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en.wikipedia.org/wiki/Lumbar_vertebra" TargetMode="External"/><Relationship Id="rId4" Type="http://schemas.openxmlformats.org/officeDocument/2006/relationships/hyperlink" Target="http://en.wikipedia.org/wiki/Pedicle_of_vertebral_arch" TargetMode="External"/><Relationship Id="rId5" Type="http://schemas.openxmlformats.org/officeDocument/2006/relationships/hyperlink" Target="http://en.wikipedia.org/wiki/Lamina_of_the_vertebral_arch" TargetMode="External"/><Relationship Id="rId6" Type="http://schemas.openxmlformats.org/officeDocument/2006/relationships/hyperlink" Target="http://en.wikipedia.org/wiki/Pars_interarticularis" TargetMode="External"/><Relationship Id="rId7" Type="http://schemas.openxmlformats.org/officeDocument/2006/relationships/hyperlink" Target="http://en.wikipedia.org/wiki/Transverse_process" TargetMode="External"/><Relationship Id="rId8" Type="http://schemas.openxmlformats.org/officeDocument/2006/relationships/hyperlink" Target="http://en.wikipedia.org/wiki/Spinous_process"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HPI:22 year-old male transferred from OSH in Laredo after jumping/falling into a pool and losing consciousness. Patient does not remember the events surrounding the accident. Patient was intoxicated at outside hospital. He was transferred to UH after finding C5 teardrop fracture with bilateral lamina fractures and posterior arch encroaching the spinal canal. Per report, the patient was able to move all extremities also displayed no deficits to sensation throughout. </a:t>
            </a:r>
            <a:r>
              <a:rPr lang="en-US" sz="1200" b="0" i="0" u="none" strike="noStrike" kern="1200" baseline="0" dirty="0" err="1" smtClean="0">
                <a:solidFill>
                  <a:schemeClr val="tx1"/>
                </a:solidFill>
                <a:latin typeface="+mn-lt"/>
                <a:ea typeface="+mn-ea"/>
                <a:cs typeface="+mn-cs"/>
              </a:rPr>
              <a:t>Pt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arrrived</a:t>
            </a:r>
            <a:r>
              <a:rPr lang="en-US" sz="1200" b="0" i="0" u="none" strike="noStrike" kern="1200" baseline="0" dirty="0" smtClean="0">
                <a:solidFill>
                  <a:schemeClr val="tx1"/>
                </a:solidFill>
                <a:latin typeface="+mn-lt"/>
                <a:ea typeface="+mn-ea"/>
                <a:cs typeface="+mn-cs"/>
              </a:rPr>
              <a:t> in UH ED with no motor function in BLE and weakness in bilateral grips and triceps. He denies decreased sensation throughout. </a:t>
            </a:r>
            <a:r>
              <a:rPr lang="en-US" sz="1200" b="0" i="0" u="none" strike="noStrike" kern="1200" baseline="0" dirty="0" err="1" smtClean="0">
                <a:solidFill>
                  <a:schemeClr val="tx1"/>
                </a:solidFill>
                <a:latin typeface="+mn-lt"/>
                <a:ea typeface="+mn-ea"/>
                <a:cs typeface="+mn-cs"/>
              </a:rPr>
              <a:t>pt</a:t>
            </a:r>
            <a:r>
              <a:rPr lang="en-US" sz="1200" b="0" i="0" u="none" strike="noStrike" kern="1200" baseline="0" dirty="0" smtClean="0">
                <a:solidFill>
                  <a:schemeClr val="tx1"/>
                </a:solidFill>
                <a:latin typeface="+mn-lt"/>
                <a:ea typeface="+mn-ea"/>
                <a:cs typeface="+mn-cs"/>
              </a:rPr>
              <a:t> now in c-collar </a:t>
            </a:r>
            <a:r>
              <a:rPr lang="en-US" sz="1200" b="0" i="0" u="none" strike="noStrike" kern="1200" baseline="0" dirty="0" err="1" smtClean="0">
                <a:solidFill>
                  <a:schemeClr val="tx1"/>
                </a:solidFill>
                <a:latin typeface="+mn-lt"/>
                <a:ea typeface="+mn-ea"/>
                <a:cs typeface="+mn-cs"/>
              </a:rPr>
              <a:t>complaing</a:t>
            </a:r>
            <a:r>
              <a:rPr lang="en-US" sz="1200" b="0" i="0" u="none" strike="noStrike" kern="1200" baseline="0" dirty="0" smtClean="0">
                <a:solidFill>
                  <a:schemeClr val="tx1"/>
                </a:solidFill>
                <a:latin typeface="+mn-lt"/>
                <a:ea typeface="+mn-ea"/>
                <a:cs typeface="+mn-cs"/>
              </a:rPr>
              <a:t> of pain in his neck. </a:t>
            </a:r>
          </a:p>
          <a:p>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2</a:t>
            </a:fld>
            <a:endParaRPr lang="en-US"/>
          </a:p>
        </p:txBody>
      </p:sp>
    </p:spTree>
    <p:extLst>
      <p:ext uri="{BB962C8B-B14F-4D97-AF65-F5344CB8AC3E}">
        <p14:creationId xmlns:p14="http://schemas.microsoft.com/office/powerpoint/2010/main" val="290199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13</a:t>
            </a:fld>
            <a:endParaRPr lang="en-US"/>
          </a:p>
        </p:txBody>
      </p:sp>
    </p:spTree>
    <p:extLst>
      <p:ext uri="{BB962C8B-B14F-4D97-AF65-F5344CB8AC3E}">
        <p14:creationId xmlns:p14="http://schemas.microsoft.com/office/powerpoint/2010/main" val="43215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14</a:t>
            </a:fld>
            <a:endParaRPr lang="en-US"/>
          </a:p>
        </p:txBody>
      </p:sp>
    </p:spTree>
    <p:extLst>
      <p:ext uri="{BB962C8B-B14F-4D97-AF65-F5344CB8AC3E}">
        <p14:creationId xmlns:p14="http://schemas.microsoft.com/office/powerpoint/2010/main" val="377467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Descending vasomotor sympathetic pathways originating in the hypothalamus, pons, and medulla are located in the spinal cord in the </a:t>
            </a:r>
            <a:r>
              <a:rPr lang="en-US" sz="1200" b="0" i="0" u="none" strike="noStrike" kern="1200" baseline="0" dirty="0" err="1" smtClean="0">
                <a:solidFill>
                  <a:schemeClr val="tx1"/>
                </a:solidFill>
                <a:latin typeface="+mn-lt"/>
                <a:ea typeface="+mn-ea"/>
                <a:cs typeface="+mn-cs"/>
              </a:rPr>
              <a:t>intermediolateral</a:t>
            </a:r>
            <a:r>
              <a:rPr lang="en-US" sz="1200" b="0" i="0" u="none" strike="noStrike" kern="1200" baseline="0" dirty="0" smtClean="0">
                <a:solidFill>
                  <a:schemeClr val="tx1"/>
                </a:solidFill>
                <a:latin typeface="+mn-lt"/>
                <a:ea typeface="+mn-ea"/>
                <a:cs typeface="+mn-cs"/>
              </a:rPr>
              <a:t> and dorsolateral regions of the lateral </a:t>
            </a:r>
            <a:r>
              <a:rPr lang="en-US" sz="1200" b="0" i="0" u="none" strike="noStrike" kern="1200" baseline="0" dirty="0" err="1" smtClean="0">
                <a:solidFill>
                  <a:schemeClr val="tx1"/>
                </a:solidFill>
                <a:latin typeface="+mn-lt"/>
                <a:ea typeface="+mn-ea"/>
                <a:cs typeface="+mn-cs"/>
              </a:rPr>
              <a:t>funiculus</a:t>
            </a:r>
            <a:r>
              <a:rPr lang="en-US" sz="1200" b="0" i="0" u="none" strike="noStrike" kern="1200" baseline="0" dirty="0" smtClean="0">
                <a:solidFill>
                  <a:schemeClr val="tx1"/>
                </a:solidFill>
                <a:latin typeface="+mn-lt"/>
                <a:ea typeface="+mn-ea"/>
                <a:cs typeface="+mn-cs"/>
              </a:rPr>
              <a:t> in humans [32 , 33 ]. Efferent preganglionic sympathetic fibers exit the cord at T1–L2 via the ventral root and terminate in the sympathetic ganglia. The degree of hemodynamic instability is proportional to the severity and rostral position of the SCI. Complete injuries to the spinal cord disrupt these sympathetic pathways and reduce pre- and post-ganglionic release of </a:t>
            </a:r>
            <a:r>
              <a:rPr lang="en-US" sz="1200" b="0" i="0" u="none" strike="noStrike" kern="1200" baseline="0" dirty="0" err="1" smtClean="0">
                <a:solidFill>
                  <a:schemeClr val="tx1"/>
                </a:solidFill>
                <a:latin typeface="+mn-lt"/>
                <a:ea typeface="+mn-ea"/>
                <a:cs typeface="+mn-cs"/>
              </a:rPr>
              <a:t>catecholamines</a:t>
            </a:r>
            <a:r>
              <a:rPr lang="en-US" sz="1200" b="0" i="0" u="none" strike="noStrike" kern="1200" baseline="0" dirty="0" smtClean="0">
                <a:solidFill>
                  <a:schemeClr val="tx1"/>
                </a:solidFill>
                <a:latin typeface="+mn-lt"/>
                <a:ea typeface="+mn-ea"/>
                <a:cs typeface="+mn-cs"/>
              </a:rPr>
              <a:t>, leading to systemic (T1–L2) and pulmonary vasodilation (T1–T6), </a:t>
            </a:r>
            <a:r>
              <a:rPr lang="en-US" sz="1200" b="0" i="0" u="none" strike="noStrike" kern="1200" baseline="0" dirty="0" err="1" smtClean="0">
                <a:solidFill>
                  <a:schemeClr val="tx1"/>
                </a:solidFill>
                <a:latin typeface="+mn-lt"/>
                <a:ea typeface="+mn-ea"/>
                <a:cs typeface="+mn-cs"/>
              </a:rPr>
              <a:t>bradycardia</a:t>
            </a:r>
            <a:r>
              <a:rPr lang="en-US" sz="1200" b="0" i="0" u="none" strike="noStrike" kern="1200" baseline="0" dirty="0" smtClean="0">
                <a:solidFill>
                  <a:schemeClr val="tx1"/>
                </a:solidFill>
                <a:latin typeface="+mn-lt"/>
                <a:ea typeface="+mn-ea"/>
                <a:cs typeface="+mn-cs"/>
              </a:rPr>
              <a:t> (T1–T4), and </a:t>
            </a:r>
            <a:r>
              <a:rPr lang="en-US" sz="1200" b="0" i="0" u="none" strike="noStrike" kern="1200" baseline="0" dirty="0" err="1" smtClean="0">
                <a:solidFill>
                  <a:schemeClr val="tx1"/>
                </a:solidFill>
                <a:latin typeface="+mn-lt"/>
                <a:ea typeface="+mn-ea"/>
                <a:cs typeface="+mn-cs"/>
              </a:rPr>
              <a:t>adrenomedullary</a:t>
            </a:r>
            <a:r>
              <a:rPr lang="en-US" sz="1200" b="0" i="0" u="none" strike="noStrike" kern="1200" baseline="0" dirty="0" smtClean="0">
                <a:solidFill>
                  <a:schemeClr val="tx1"/>
                </a:solidFill>
                <a:latin typeface="+mn-lt"/>
                <a:ea typeface="+mn-ea"/>
                <a:cs typeface="+mn-cs"/>
              </a:rPr>
              <a:t> dysfunction (T1–T9)  After cervical and upper thoracic SCI, unopposed parasympathetic pathways predominate and worsen hemodynamic control systems both acutely and chronically. The biochemical mechanisms involved include an initial increase followed by a prolonged, chronic decrease</a:t>
            </a:r>
          </a:p>
          <a:p>
            <a:r>
              <a:rPr lang="en-US" sz="1200" b="0" i="0" u="none" strike="noStrike" kern="1200" baseline="0" dirty="0" smtClean="0">
                <a:solidFill>
                  <a:schemeClr val="tx1"/>
                </a:solidFill>
                <a:latin typeface="+mn-lt"/>
                <a:ea typeface="+mn-ea"/>
                <a:cs typeface="+mn-cs"/>
              </a:rPr>
              <a:t>in circulating </a:t>
            </a:r>
            <a:r>
              <a:rPr lang="en-US" sz="1200" b="0" i="0" u="none" strike="noStrike" kern="1200" baseline="0" dirty="0" err="1" smtClean="0">
                <a:solidFill>
                  <a:schemeClr val="tx1"/>
                </a:solidFill>
                <a:latin typeface="+mn-lt"/>
                <a:ea typeface="+mn-ea"/>
                <a:cs typeface="+mn-cs"/>
              </a:rPr>
              <a:t>catecholamines</a:t>
            </a:r>
            <a:r>
              <a:rPr lang="en-US" sz="1200" b="0" i="0" u="none" strike="noStrike" kern="1200" baseline="0" dirty="0" smtClean="0">
                <a:solidFill>
                  <a:schemeClr val="tx1"/>
                </a:solidFill>
                <a:latin typeface="+mn-lt"/>
                <a:ea typeface="+mn-ea"/>
                <a:cs typeface="+mn-cs"/>
              </a:rPr>
              <a:t>, impaired vascular responses to vasopressin, and increased nitric oxide-mediated vasodilation[18 , 37 –40 ]. Chronic changes in alpha-</a:t>
            </a:r>
            <a:r>
              <a:rPr lang="en-US" sz="1200" b="0" i="0" u="none" strike="noStrike" kern="1200" baseline="0" dirty="0" err="1" smtClean="0">
                <a:solidFill>
                  <a:schemeClr val="tx1"/>
                </a:solidFill>
                <a:latin typeface="+mn-lt"/>
                <a:ea typeface="+mn-ea"/>
                <a:cs typeface="+mn-cs"/>
              </a:rPr>
              <a:t>adrenergicreceptor</a:t>
            </a:r>
            <a:r>
              <a:rPr lang="en-US" sz="1200" b="0" i="0" u="none" strike="noStrike" kern="1200" baseline="0" dirty="0" smtClean="0">
                <a:solidFill>
                  <a:schemeClr val="tx1"/>
                </a:solidFill>
                <a:latin typeface="+mn-lt"/>
                <a:ea typeface="+mn-ea"/>
                <a:cs typeface="+mn-cs"/>
              </a:rPr>
              <a:t> sensitivity have also been recognized and, </a:t>
            </a:r>
            <a:r>
              <a:rPr lang="en-US" sz="1200" b="0" i="0" u="none" strike="noStrike" kern="1200" baseline="0" dirty="0" err="1" smtClean="0">
                <a:solidFill>
                  <a:schemeClr val="tx1"/>
                </a:solidFill>
                <a:latin typeface="+mn-lt"/>
                <a:ea typeface="+mn-ea"/>
                <a:cs typeface="+mn-cs"/>
              </a:rPr>
              <a:t>alongwith</a:t>
            </a:r>
            <a:r>
              <a:rPr lang="en-US" sz="1200" b="0" i="0" u="none" strike="noStrike" kern="1200" baseline="0" dirty="0" smtClean="0">
                <a:solidFill>
                  <a:schemeClr val="tx1"/>
                </a:solidFill>
                <a:latin typeface="+mn-lt"/>
                <a:ea typeface="+mn-ea"/>
                <a:cs typeface="+mn-cs"/>
              </a:rPr>
              <a:t> other mechanisms, may predispose patients to </a:t>
            </a:r>
            <a:r>
              <a:rPr lang="en-US" sz="1200" b="0" i="0" u="none" strike="noStrike" kern="1200" baseline="0" dirty="0" err="1" smtClean="0">
                <a:solidFill>
                  <a:schemeClr val="tx1"/>
                </a:solidFill>
                <a:latin typeface="+mn-lt"/>
                <a:ea typeface="+mn-ea"/>
                <a:cs typeface="+mn-cs"/>
              </a:rPr>
              <a:t>lifethreatening</a:t>
            </a:r>
            <a:r>
              <a:rPr lang="en-US" sz="1200" b="0" i="0" u="none" strike="noStrike" kern="1200" baseline="0" dirty="0" smtClean="0">
                <a:solidFill>
                  <a:schemeClr val="tx1"/>
                </a:solidFill>
                <a:latin typeface="+mn-lt"/>
                <a:ea typeface="+mn-ea"/>
                <a:cs typeface="+mn-cs"/>
              </a:rPr>
              <a:t> episodes of autonomic </a:t>
            </a:r>
            <a:r>
              <a:rPr lang="en-US" sz="1200" b="0" i="0" u="none" strike="noStrike" kern="1200" baseline="0" dirty="0" err="1" smtClean="0">
                <a:solidFill>
                  <a:schemeClr val="tx1"/>
                </a:solidFill>
                <a:latin typeface="+mn-lt"/>
                <a:ea typeface="+mn-ea"/>
                <a:cs typeface="+mn-cs"/>
              </a:rPr>
              <a:t>dysreflexia</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Lesions above T6 – loss of </a:t>
            </a:r>
            <a:r>
              <a:rPr lang="en-US" sz="1200" b="0" i="0" u="none" strike="noStrike" kern="1200" baseline="0" dirty="0" err="1" smtClean="0">
                <a:solidFill>
                  <a:schemeClr val="tx1"/>
                </a:solidFill>
                <a:latin typeface="+mn-lt"/>
                <a:ea typeface="+mn-ea"/>
                <a:cs typeface="+mn-cs"/>
              </a:rPr>
              <a:t>supraspinal</a:t>
            </a:r>
            <a:r>
              <a:rPr lang="en-US" sz="1200" b="0" i="0" u="none" strike="noStrike" kern="1200" baseline="0" dirty="0" smtClean="0">
                <a:solidFill>
                  <a:schemeClr val="tx1"/>
                </a:solidFill>
                <a:latin typeface="+mn-lt"/>
                <a:ea typeface="+mn-ea"/>
                <a:cs typeface="+mn-cs"/>
              </a:rPr>
              <a:t> control over heart and splanchnic blood vessels both of which are needed for long and short term BP regulation</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15</a:t>
            </a:fld>
            <a:endParaRPr lang="en-US"/>
          </a:p>
        </p:txBody>
      </p:sp>
    </p:spTree>
    <p:extLst>
      <p:ext uri="{BB962C8B-B14F-4D97-AF65-F5344CB8AC3E}">
        <p14:creationId xmlns:p14="http://schemas.microsoft.com/office/powerpoint/2010/main" val="310940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16</a:t>
            </a:fld>
            <a:endParaRPr lang="en-US"/>
          </a:p>
        </p:txBody>
      </p:sp>
    </p:spTree>
    <p:extLst>
      <p:ext uri="{BB962C8B-B14F-4D97-AF65-F5344CB8AC3E}">
        <p14:creationId xmlns:p14="http://schemas.microsoft.com/office/powerpoint/2010/main" val="229762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Destroyed white matter = no transmission</a:t>
            </a:r>
            <a:r>
              <a:rPr lang="en-US" baseline="0" dirty="0" smtClean="0"/>
              <a:t> of information,  Segmental loss of gray matter is functionally tolerated b/c only small pool is represented.</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17</a:t>
            </a:fld>
            <a:endParaRPr lang="en-US"/>
          </a:p>
        </p:txBody>
      </p:sp>
    </p:spTree>
    <p:extLst>
      <p:ext uri="{BB962C8B-B14F-4D97-AF65-F5344CB8AC3E}">
        <p14:creationId xmlns:p14="http://schemas.microsoft.com/office/powerpoint/2010/main" val="363911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18</a:t>
            </a:fld>
            <a:endParaRPr lang="en-US"/>
          </a:p>
        </p:txBody>
      </p:sp>
    </p:spTree>
    <p:extLst>
      <p:ext uri="{BB962C8B-B14F-4D97-AF65-F5344CB8AC3E}">
        <p14:creationId xmlns:p14="http://schemas.microsoft.com/office/powerpoint/2010/main" val="181452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Tissue oxygen</a:t>
            </a:r>
            <a:r>
              <a:rPr lang="en-US" baseline="0" dirty="0" smtClean="0"/>
              <a:t> levels 35-40mmHg</a:t>
            </a:r>
            <a:endParaRPr lang="en-US" dirty="0" smtClean="0"/>
          </a:p>
          <a:p>
            <a:r>
              <a:rPr lang="en-US" dirty="0" smtClean="0"/>
              <a:t>Same effects of PCO2 on blood</a:t>
            </a:r>
            <a:r>
              <a:rPr lang="en-US" baseline="0" dirty="0" smtClean="0"/>
              <a:t> vessels as in the brain</a:t>
            </a:r>
          </a:p>
          <a:p>
            <a:r>
              <a:rPr lang="en-US" baseline="0" dirty="0" err="1" smtClean="0"/>
              <a:t>Hitchon</a:t>
            </a:r>
            <a:r>
              <a:rPr lang="en-US" baseline="0" dirty="0" smtClean="0"/>
              <a:t> on </a:t>
            </a:r>
            <a:r>
              <a:rPr lang="en-US" baseline="0" dirty="0" err="1" smtClean="0"/>
              <a:t>lmabs</a:t>
            </a:r>
            <a:r>
              <a:rPr lang="en-US" baseline="0" dirty="0" smtClean="0"/>
              <a:t> 40-100mmHg</a:t>
            </a:r>
          </a:p>
          <a:p>
            <a:r>
              <a:rPr lang="en-US" baseline="0" dirty="0" err="1" smtClean="0"/>
              <a:t>Kobrine</a:t>
            </a:r>
            <a:r>
              <a:rPr lang="en-US" baseline="0" dirty="0" smtClean="0"/>
              <a:t> monkeys50-135; PCO2 50-90 caused CBF to increase</a:t>
            </a:r>
          </a:p>
          <a:p>
            <a:r>
              <a:rPr lang="en-US" baseline="0" dirty="0" err="1" smtClean="0"/>
              <a:t>Sympathectomized</a:t>
            </a:r>
            <a:r>
              <a:rPr lang="en-US" baseline="0" dirty="0" smtClean="0"/>
              <a:t> cats show no </a:t>
            </a:r>
            <a:r>
              <a:rPr lang="en-US" baseline="0" dirty="0" err="1" smtClean="0"/>
              <a:t>autoregulation</a:t>
            </a:r>
            <a:r>
              <a:rPr lang="en-US" baseline="0" dirty="0" smtClean="0"/>
              <a:t> with BP changes – linear relationship</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19</a:t>
            </a:fld>
            <a:endParaRPr lang="en-US"/>
          </a:p>
        </p:txBody>
      </p:sp>
    </p:spTree>
    <p:extLst>
      <p:ext uri="{BB962C8B-B14F-4D97-AF65-F5344CB8AC3E}">
        <p14:creationId xmlns:p14="http://schemas.microsoft.com/office/powerpoint/2010/main" val="265949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Animal studies show the more severe the injury, the more variation in SCBF</a:t>
            </a:r>
          </a:p>
          <a:p>
            <a:r>
              <a:rPr lang="en-US" dirty="0" err="1" smtClean="0"/>
              <a:t>Lohse</a:t>
            </a:r>
            <a:r>
              <a:rPr lang="en-US" dirty="0" smtClean="0"/>
              <a:t> et</a:t>
            </a:r>
            <a:r>
              <a:rPr lang="en-US" baseline="0" dirty="0" smtClean="0"/>
              <a:t> al looked at different levels of trauma and </a:t>
            </a:r>
            <a:r>
              <a:rPr lang="en-US" baseline="0" dirty="0" err="1" smtClean="0"/>
              <a:t>intitial</a:t>
            </a:r>
            <a:r>
              <a:rPr lang="en-US" baseline="0" dirty="0" smtClean="0"/>
              <a:t> increase in MAP and then significant decreased (&lt;50% of </a:t>
            </a:r>
            <a:r>
              <a:rPr lang="en-US" baseline="0" dirty="0" err="1" smtClean="0"/>
              <a:t>pretrauma</a:t>
            </a:r>
            <a:r>
              <a:rPr lang="en-US" baseline="0" dirty="0" smtClean="0"/>
              <a:t> values) after.</a:t>
            </a:r>
          </a:p>
          <a:p>
            <a:r>
              <a:rPr lang="en-US" baseline="0" dirty="0" smtClean="0"/>
              <a:t>Decreased SCBF will increase vascular resistance</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20</a:t>
            </a:fld>
            <a:endParaRPr lang="en-US"/>
          </a:p>
        </p:txBody>
      </p:sp>
    </p:spTree>
    <p:extLst>
      <p:ext uri="{BB962C8B-B14F-4D97-AF65-F5344CB8AC3E}">
        <p14:creationId xmlns:p14="http://schemas.microsoft.com/office/powerpoint/2010/main" val="218174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Carotid bulb </a:t>
            </a:r>
            <a:r>
              <a:rPr lang="en-US" dirty="0" smtClean="0">
                <a:sym typeface="Wingdings"/>
              </a:rPr>
              <a:t> CNIX  medulla</a:t>
            </a:r>
          </a:p>
          <a:p>
            <a:r>
              <a:rPr lang="en-US" dirty="0" smtClean="0">
                <a:sym typeface="Wingdings"/>
              </a:rPr>
              <a:t>Aortic</a:t>
            </a:r>
            <a:r>
              <a:rPr lang="en-US" baseline="0" dirty="0" smtClean="0">
                <a:sym typeface="Wingdings"/>
              </a:rPr>
              <a:t> arch  CN X  medulla</a:t>
            </a:r>
          </a:p>
          <a:p>
            <a:endParaRPr lang="en-US" baseline="0" dirty="0" smtClean="0">
              <a:sym typeface="Wingdings"/>
            </a:endParaRPr>
          </a:p>
          <a:p>
            <a:r>
              <a:rPr lang="en-US" baseline="0" dirty="0" smtClean="0">
                <a:sym typeface="Wingdings"/>
              </a:rPr>
              <a:t>Low pressure system of stretch receptors in heart and lungs that transmit to augment sympathetic outflow in response to low flow/volume state</a:t>
            </a:r>
          </a:p>
          <a:p>
            <a:r>
              <a:rPr lang="en-US" baseline="0" dirty="0" smtClean="0">
                <a:sym typeface="Wingdings"/>
              </a:rPr>
              <a:t>High </a:t>
            </a:r>
            <a:r>
              <a:rPr lang="en-US" baseline="0" dirty="0" err="1" smtClean="0">
                <a:sym typeface="Wingdings"/>
              </a:rPr>
              <a:t>pressrue</a:t>
            </a:r>
            <a:r>
              <a:rPr lang="en-US" baseline="0" dirty="0" smtClean="0">
                <a:sym typeface="Wingdings"/>
              </a:rPr>
              <a:t> system receptors in aortic arch and carotid bulbs.  </a:t>
            </a:r>
            <a:r>
              <a:rPr lang="en-US" baseline="0" dirty="0" err="1" smtClean="0">
                <a:sym typeface="Wingdings"/>
              </a:rPr>
              <a:t>Transmite</a:t>
            </a:r>
            <a:r>
              <a:rPr lang="en-US" baseline="0" dirty="0" smtClean="0">
                <a:sym typeface="Wingdings"/>
              </a:rPr>
              <a:t> via CN IX and X to medulla by solitary tract.  Fast response system</a:t>
            </a:r>
          </a:p>
          <a:p>
            <a:r>
              <a:rPr lang="en-US" baseline="0" dirty="0" smtClean="0">
                <a:sym typeface="Wingdings"/>
              </a:rPr>
              <a:t>Increased BP = Increased vagal tone</a:t>
            </a:r>
          </a:p>
          <a:p>
            <a:r>
              <a:rPr lang="en-US" baseline="0" dirty="0" smtClean="0">
                <a:sym typeface="Wingdings"/>
              </a:rPr>
              <a:t>Inspiration decreases vagal response.  Hypoxia resets </a:t>
            </a:r>
            <a:r>
              <a:rPr lang="en-US" baseline="0" dirty="0" err="1" smtClean="0">
                <a:sym typeface="Wingdings"/>
              </a:rPr>
              <a:t>baraoreceptors</a:t>
            </a:r>
            <a:r>
              <a:rPr lang="en-US" baseline="0" dirty="0" smtClean="0">
                <a:sym typeface="Wingdings"/>
              </a:rPr>
              <a:t>  to higher BP</a:t>
            </a:r>
          </a:p>
          <a:p>
            <a:endParaRPr lang="en-US" baseline="0" dirty="0" smtClean="0">
              <a:sym typeface="Wingdings"/>
            </a:endParaRPr>
          </a:p>
          <a:p>
            <a:r>
              <a:rPr lang="en-US" baseline="0" dirty="0" smtClean="0">
                <a:sym typeface="Wingdings"/>
              </a:rPr>
              <a:t>In SCI, descending sympathetic pathways are disrupted  reductions in vasomotor tone below the lesion</a:t>
            </a:r>
          </a:p>
          <a:p>
            <a:r>
              <a:rPr lang="en-US" baseline="0" dirty="0" smtClean="0">
                <a:sym typeface="Wingdings"/>
              </a:rPr>
              <a:t>Decreased vagal response in SCI from arterial stiffening from inactivity</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21</a:t>
            </a:fld>
            <a:endParaRPr lang="en-US"/>
          </a:p>
        </p:txBody>
      </p:sp>
    </p:spTree>
    <p:extLst>
      <p:ext uri="{BB962C8B-B14F-4D97-AF65-F5344CB8AC3E}">
        <p14:creationId xmlns:p14="http://schemas.microsoft.com/office/powerpoint/2010/main" val="3318755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Sympathetic</a:t>
            </a:r>
            <a:r>
              <a:rPr lang="en-US" baseline="0" dirty="0" smtClean="0"/>
              <a:t> supply to heart T1-T4 level</a:t>
            </a:r>
          </a:p>
          <a:p>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22</a:t>
            </a:fld>
            <a:endParaRPr lang="en-US"/>
          </a:p>
        </p:txBody>
      </p:sp>
    </p:spTree>
    <p:extLst>
      <p:ext uri="{BB962C8B-B14F-4D97-AF65-F5344CB8AC3E}">
        <p14:creationId xmlns:p14="http://schemas.microsoft.com/office/powerpoint/2010/main" val="363590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9510F-9CDD-3947-A0EA-5A07E957D1E1}" type="slidenum">
              <a:rPr lang="en-US" smtClean="0"/>
              <a:t>3</a:t>
            </a:fld>
            <a:endParaRPr lang="en-US"/>
          </a:p>
        </p:txBody>
      </p:sp>
    </p:spTree>
    <p:extLst>
      <p:ext uri="{BB962C8B-B14F-4D97-AF65-F5344CB8AC3E}">
        <p14:creationId xmlns:p14="http://schemas.microsoft.com/office/powerpoint/2010/main" val="588811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Nakao</a:t>
            </a:r>
            <a:r>
              <a:rPr lang="en-US" dirty="0" smtClean="0"/>
              <a:t> ½ of the patients</a:t>
            </a:r>
            <a:r>
              <a:rPr lang="en-US" baseline="0" dirty="0" smtClean="0"/>
              <a:t> also experience </a:t>
            </a:r>
            <a:r>
              <a:rPr lang="en-US" baseline="0" dirty="0" err="1" smtClean="0"/>
              <a:t>hyponatremia</a:t>
            </a:r>
            <a:r>
              <a:rPr lang="en-US" baseline="0" dirty="0" smtClean="0"/>
              <a:t>.  Descending renal sympathetic pathway located 2-3mm </a:t>
            </a:r>
            <a:r>
              <a:rPr lang="en-US" baseline="0" dirty="0" err="1" smtClean="0"/>
              <a:t>ventrolateral</a:t>
            </a:r>
            <a:r>
              <a:rPr lang="en-US" baseline="0" dirty="0" smtClean="0"/>
              <a:t> to dorsolateral sulcus.  Increases renal sympathetic </a:t>
            </a:r>
            <a:r>
              <a:rPr lang="en-US" baseline="0" dirty="0" err="1" smtClean="0"/>
              <a:t>acitivty</a:t>
            </a:r>
            <a:r>
              <a:rPr lang="en-US" baseline="0" dirty="0" smtClean="0"/>
              <a:t> </a:t>
            </a:r>
            <a:r>
              <a:rPr lang="en-US" baseline="0" dirty="0" smtClean="0">
                <a:sym typeface="Wingdings"/>
              </a:rPr>
              <a:t> </a:t>
            </a:r>
            <a:r>
              <a:rPr lang="en-US" baseline="0" dirty="0" err="1" smtClean="0">
                <a:sym typeface="Wingdings"/>
              </a:rPr>
              <a:t>vasocontriction</a:t>
            </a:r>
            <a:r>
              <a:rPr lang="en-US" baseline="0" dirty="0" smtClean="0">
                <a:sym typeface="Wingdings"/>
              </a:rPr>
              <a:t>  RAAS  reabsorb free water</a:t>
            </a:r>
          </a:p>
          <a:p>
            <a:endParaRPr lang="en-US" baseline="0" dirty="0" smtClean="0">
              <a:sym typeface="Wingdings"/>
            </a:endParaRPr>
          </a:p>
          <a:p>
            <a:r>
              <a:rPr lang="en-US" baseline="0" dirty="0" smtClean="0">
                <a:sym typeface="Wingdings"/>
              </a:rPr>
              <a:t>Lehmann:  48 cervical patients ( 31 severe cervical),68% </a:t>
            </a:r>
            <a:r>
              <a:rPr lang="en-US" baseline="0" dirty="0" err="1" smtClean="0">
                <a:sym typeface="Wingdings"/>
              </a:rPr>
              <a:t>hyptension</a:t>
            </a:r>
            <a:r>
              <a:rPr lang="en-US" baseline="0" dirty="0" smtClean="0">
                <a:sym typeface="Wingdings"/>
              </a:rPr>
              <a:t> 11 needed </a:t>
            </a:r>
            <a:r>
              <a:rPr lang="en-US" baseline="0" dirty="0" err="1" smtClean="0">
                <a:sym typeface="Wingdings"/>
              </a:rPr>
              <a:t>pressors</a:t>
            </a:r>
            <a:r>
              <a:rPr lang="en-US" baseline="0" dirty="0" smtClean="0">
                <a:sym typeface="Wingdings"/>
              </a:rPr>
              <a:t>, 71% with </a:t>
            </a:r>
            <a:r>
              <a:rPr lang="en-US" baseline="0" dirty="0" err="1" smtClean="0">
                <a:sym typeface="Wingdings"/>
              </a:rPr>
              <a:t>bradycardia</a:t>
            </a:r>
            <a:r>
              <a:rPr lang="en-US" baseline="0" dirty="0" smtClean="0">
                <a:sym typeface="Wingdings"/>
              </a:rPr>
              <a:t> &lt;45.  23 thoracolumbar, none needed </a:t>
            </a:r>
            <a:r>
              <a:rPr lang="en-US" baseline="0" dirty="0" err="1" smtClean="0">
                <a:sym typeface="Wingdings"/>
              </a:rPr>
              <a:t>pressors</a:t>
            </a:r>
            <a:endParaRPr lang="en-US" baseline="0" dirty="0" smtClean="0">
              <a:sym typeface="Wingdings"/>
            </a:endParaRPr>
          </a:p>
          <a:p>
            <a:r>
              <a:rPr lang="en-US" baseline="0" dirty="0" smtClean="0">
                <a:sym typeface="Wingdings"/>
              </a:rPr>
              <a:t>Levi:  50 cervical patients, 41 needed </a:t>
            </a:r>
            <a:r>
              <a:rPr lang="en-US" baseline="0" dirty="0" err="1" smtClean="0">
                <a:sym typeface="Wingdings"/>
              </a:rPr>
              <a:t>pressors</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23</a:t>
            </a:fld>
            <a:endParaRPr lang="en-US"/>
          </a:p>
        </p:txBody>
      </p:sp>
    </p:spTree>
    <p:extLst>
      <p:ext uri="{BB962C8B-B14F-4D97-AF65-F5344CB8AC3E}">
        <p14:creationId xmlns:p14="http://schemas.microsoft.com/office/powerpoint/2010/main" val="237173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24</a:t>
            </a:fld>
            <a:endParaRPr lang="en-US"/>
          </a:p>
        </p:txBody>
      </p:sp>
    </p:spTree>
    <p:extLst>
      <p:ext uri="{BB962C8B-B14F-4D97-AF65-F5344CB8AC3E}">
        <p14:creationId xmlns:p14="http://schemas.microsoft.com/office/powerpoint/2010/main" val="200608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25</a:t>
            </a:fld>
            <a:endParaRPr lang="en-US"/>
          </a:p>
        </p:txBody>
      </p:sp>
    </p:spTree>
    <p:extLst>
      <p:ext uri="{BB962C8B-B14F-4D97-AF65-F5344CB8AC3E}">
        <p14:creationId xmlns:p14="http://schemas.microsoft.com/office/powerpoint/2010/main" val="222859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26</a:t>
            </a:fld>
            <a:endParaRPr lang="en-US"/>
          </a:p>
        </p:txBody>
      </p:sp>
    </p:spTree>
    <p:extLst>
      <p:ext uri="{BB962C8B-B14F-4D97-AF65-F5344CB8AC3E}">
        <p14:creationId xmlns:p14="http://schemas.microsoft.com/office/powerpoint/2010/main" val="21765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27</a:t>
            </a:fld>
            <a:endParaRPr lang="en-US"/>
          </a:p>
        </p:txBody>
      </p:sp>
    </p:spTree>
    <p:extLst>
      <p:ext uri="{BB962C8B-B14F-4D97-AF65-F5344CB8AC3E}">
        <p14:creationId xmlns:p14="http://schemas.microsoft.com/office/powerpoint/2010/main" val="123632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28</a:t>
            </a:fld>
            <a:endParaRPr lang="en-US"/>
          </a:p>
        </p:txBody>
      </p:sp>
    </p:spTree>
    <p:extLst>
      <p:ext uri="{BB962C8B-B14F-4D97-AF65-F5344CB8AC3E}">
        <p14:creationId xmlns:p14="http://schemas.microsoft.com/office/powerpoint/2010/main" val="3685481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29</a:t>
            </a:fld>
            <a:endParaRPr lang="en-US"/>
          </a:p>
        </p:txBody>
      </p:sp>
    </p:spTree>
    <p:extLst>
      <p:ext uri="{BB962C8B-B14F-4D97-AF65-F5344CB8AC3E}">
        <p14:creationId xmlns:p14="http://schemas.microsoft.com/office/powerpoint/2010/main" val="208156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 score 100</a:t>
            </a:r>
          </a:p>
          <a:p>
            <a:r>
              <a:rPr lang="en-US" dirty="0" smtClean="0"/>
              <a:t>Defines the</a:t>
            </a:r>
            <a:r>
              <a:rPr lang="en-US" baseline="0" dirty="0" smtClean="0"/>
              <a:t> most caudal level that has intact motor and sensory function on both sides of the body</a:t>
            </a:r>
          </a:p>
          <a:p>
            <a:r>
              <a:rPr lang="en-US" baseline="0" dirty="0" smtClean="0"/>
              <a:t>For central cord, UE have 10 </a:t>
            </a:r>
            <a:r>
              <a:rPr lang="en-US" baseline="0" dirty="0" err="1" smtClean="0"/>
              <a:t>pt</a:t>
            </a:r>
            <a:r>
              <a:rPr lang="en-US" baseline="0" dirty="0" smtClean="0"/>
              <a:t> difference </a:t>
            </a:r>
            <a:r>
              <a:rPr lang="en-US" baseline="0" smtClean="0"/>
              <a:t>in weakness</a:t>
            </a:r>
            <a:endParaRPr lang="en-US" dirty="0"/>
          </a:p>
        </p:txBody>
      </p:sp>
      <p:sp>
        <p:nvSpPr>
          <p:cNvPr id="4" name="Slide Number Placeholder 3"/>
          <p:cNvSpPr>
            <a:spLocks noGrp="1"/>
          </p:cNvSpPr>
          <p:nvPr>
            <p:ph type="sldNum" sz="quarter" idx="10"/>
          </p:nvPr>
        </p:nvSpPr>
        <p:spPr/>
        <p:txBody>
          <a:bodyPr/>
          <a:lstStyle/>
          <a:p>
            <a:fld id="{86C3C1E6-1059-5B45-B0C9-3713DB594197}" type="slidenum">
              <a:rPr lang="en-US" smtClean="0"/>
              <a:t>30</a:t>
            </a:fld>
            <a:endParaRPr lang="en-US"/>
          </a:p>
        </p:txBody>
      </p:sp>
    </p:spTree>
    <p:extLst>
      <p:ext uri="{BB962C8B-B14F-4D97-AF65-F5344CB8AC3E}">
        <p14:creationId xmlns:p14="http://schemas.microsoft.com/office/powerpoint/2010/main" val="1772453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97780-2E02-6647-89F0-A18AAD0C5571}" type="slidenum">
              <a:rPr lang="en-US" smtClean="0"/>
              <a:t>31</a:t>
            </a:fld>
            <a:endParaRPr lang="en-US"/>
          </a:p>
        </p:txBody>
      </p:sp>
    </p:spTree>
    <p:extLst>
      <p:ext uri="{BB962C8B-B14F-4D97-AF65-F5344CB8AC3E}">
        <p14:creationId xmlns:p14="http://schemas.microsoft.com/office/powerpoint/2010/main" val="3482982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60% have </a:t>
            </a:r>
            <a:r>
              <a:rPr lang="en-US" dirty="0" err="1" smtClean="0"/>
              <a:t>fx</a:t>
            </a:r>
            <a:r>
              <a:rPr lang="en-US" dirty="0" smtClean="0"/>
              <a:t>-subluxations</a:t>
            </a:r>
          </a:p>
          <a:p>
            <a:r>
              <a:rPr lang="en-US" sz="1200" kern="1200" dirty="0" err="1" smtClean="0">
                <a:solidFill>
                  <a:schemeClr val="tx1"/>
                </a:solidFill>
                <a:latin typeface="+mn-lt"/>
                <a:ea typeface="+mn-ea"/>
                <a:cs typeface="+mn-cs"/>
              </a:rPr>
              <a:t>Spondylolysis</a:t>
            </a:r>
            <a:r>
              <a:rPr lang="en-US" sz="1200" kern="1200" dirty="0" smtClean="0">
                <a:solidFill>
                  <a:schemeClr val="tx1"/>
                </a:solidFill>
                <a:latin typeface="+mn-lt"/>
                <a:ea typeface="+mn-ea"/>
                <a:cs typeface="+mn-cs"/>
              </a:rPr>
              <a:t> is a defect of the </a:t>
            </a:r>
            <a:r>
              <a:rPr lang="en-US" sz="1200" kern="1200" dirty="0" smtClean="0">
                <a:solidFill>
                  <a:schemeClr val="tx1"/>
                </a:solidFill>
                <a:latin typeface="+mn-lt"/>
                <a:ea typeface="+mn-ea"/>
                <a:cs typeface="+mn-cs"/>
                <a:hlinkClick r:id="rId3"/>
              </a:rPr>
              <a:t>lumbar vertebra in the spinal column. The lumbar vertebra consist of a body, </a:t>
            </a:r>
            <a:r>
              <a:rPr lang="en-US" sz="1200" kern="1200" dirty="0" smtClean="0">
                <a:solidFill>
                  <a:schemeClr val="tx1"/>
                </a:solidFill>
                <a:latin typeface="+mn-lt"/>
                <a:ea typeface="+mn-ea"/>
                <a:cs typeface="+mn-cs"/>
                <a:hlinkClick r:id="rId4"/>
              </a:rPr>
              <a:t>pedicle, </a:t>
            </a:r>
            <a:r>
              <a:rPr lang="en-US" sz="1200" kern="1200" dirty="0" smtClean="0">
                <a:solidFill>
                  <a:schemeClr val="tx1"/>
                </a:solidFill>
                <a:latin typeface="+mn-lt"/>
                <a:ea typeface="+mn-ea"/>
                <a:cs typeface="+mn-cs"/>
                <a:hlinkClick r:id="rId5"/>
              </a:rPr>
              <a:t>lamina, </a:t>
            </a:r>
            <a:r>
              <a:rPr lang="en-US" sz="1200" kern="1200" dirty="0" smtClean="0">
                <a:solidFill>
                  <a:schemeClr val="tx1"/>
                </a:solidFill>
                <a:latin typeface="+mn-lt"/>
                <a:ea typeface="+mn-ea"/>
                <a:cs typeface="+mn-cs"/>
                <a:hlinkClick r:id="rId6"/>
              </a:rPr>
              <a:t>pars interarticularis, </a:t>
            </a:r>
            <a:r>
              <a:rPr lang="en-US" sz="1200" kern="1200" dirty="0" smtClean="0">
                <a:solidFill>
                  <a:schemeClr val="tx1"/>
                </a:solidFill>
                <a:latin typeface="+mn-lt"/>
                <a:ea typeface="+mn-ea"/>
                <a:cs typeface="+mn-cs"/>
                <a:hlinkClick r:id="rId7"/>
              </a:rPr>
              <a:t>transverse process, </a:t>
            </a:r>
            <a:r>
              <a:rPr lang="en-US" sz="1200" kern="1200" dirty="0" smtClean="0">
                <a:solidFill>
                  <a:schemeClr val="tx1"/>
                </a:solidFill>
                <a:latin typeface="+mn-lt"/>
                <a:ea typeface="+mn-ea"/>
                <a:cs typeface="+mn-cs"/>
                <a:hlinkClick r:id="rId8"/>
              </a:rPr>
              <a:t>spinous process and superior articular facets, which form joints that link the vertebrae together.</a:t>
            </a:r>
            <a:endParaRPr lang="en-US" dirty="0"/>
          </a:p>
        </p:txBody>
      </p:sp>
      <p:sp>
        <p:nvSpPr>
          <p:cNvPr id="4" name="Slide Number Placeholder 3"/>
          <p:cNvSpPr>
            <a:spLocks noGrp="1"/>
          </p:cNvSpPr>
          <p:nvPr>
            <p:ph type="sldNum" sz="quarter" idx="10"/>
          </p:nvPr>
        </p:nvSpPr>
        <p:spPr/>
        <p:txBody>
          <a:bodyPr/>
          <a:lstStyle/>
          <a:p>
            <a:fld id="{86C3C1E6-1059-5B45-B0C9-3713DB594197}" type="slidenum">
              <a:rPr lang="en-US" smtClean="0"/>
              <a:t>32</a:t>
            </a:fld>
            <a:endParaRPr lang="en-US"/>
          </a:p>
        </p:txBody>
      </p:sp>
    </p:spTree>
    <p:extLst>
      <p:ext uri="{BB962C8B-B14F-4D97-AF65-F5344CB8AC3E}">
        <p14:creationId xmlns:p14="http://schemas.microsoft.com/office/powerpoint/2010/main" val="175265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Abnormal increased T2 signal within the spinal cord from C4 </a:t>
            </a:r>
          </a:p>
          <a:p>
            <a:r>
              <a:rPr lang="en-US" sz="1200" kern="1200" dirty="0" smtClean="0">
                <a:solidFill>
                  <a:schemeClr val="tx1"/>
                </a:solidFill>
                <a:latin typeface="+mn-lt"/>
                <a:ea typeface="+mn-ea"/>
                <a:cs typeface="+mn-cs"/>
              </a:rPr>
              <a:t>through C6 is compatible with contusion likely with hemorrhagic </a:t>
            </a:r>
          </a:p>
          <a:p>
            <a:r>
              <a:rPr lang="en-US" sz="1200" kern="1200" dirty="0" smtClean="0">
                <a:solidFill>
                  <a:schemeClr val="tx1"/>
                </a:solidFill>
                <a:latin typeface="+mn-lt"/>
                <a:ea typeface="+mn-ea"/>
                <a:cs typeface="+mn-cs"/>
              </a:rPr>
              <a:t>elements. </a:t>
            </a:r>
          </a:p>
          <a:p>
            <a:r>
              <a:rPr lang="en-US" sz="1200" kern="1200" dirty="0" smtClean="0">
                <a:solidFill>
                  <a:schemeClr val="tx1"/>
                </a:solidFill>
                <a:latin typeface="+mn-lt"/>
                <a:ea typeface="+mn-ea"/>
                <a:cs typeface="+mn-cs"/>
              </a:rPr>
              <a:t>2. Fracture of the  C5 vertebral body with anterior compression and </a:t>
            </a:r>
          </a:p>
          <a:p>
            <a:r>
              <a:rPr lang="en-US" sz="1200" kern="1200" dirty="0" smtClean="0">
                <a:solidFill>
                  <a:schemeClr val="tx1"/>
                </a:solidFill>
                <a:latin typeface="+mn-lt"/>
                <a:ea typeface="+mn-ea"/>
                <a:cs typeface="+mn-cs"/>
              </a:rPr>
              <a:t>resultant mild </a:t>
            </a:r>
            <a:r>
              <a:rPr lang="en-US" sz="1200" kern="1200" dirty="0" err="1" smtClean="0">
                <a:solidFill>
                  <a:schemeClr val="tx1"/>
                </a:solidFill>
                <a:latin typeface="+mn-lt"/>
                <a:ea typeface="+mn-ea"/>
                <a:cs typeface="+mn-cs"/>
              </a:rPr>
              <a:t>retrolisthesis</a:t>
            </a:r>
            <a:r>
              <a:rPr lang="en-US" sz="1200" kern="1200" dirty="0" smtClean="0">
                <a:solidFill>
                  <a:schemeClr val="tx1"/>
                </a:solidFill>
                <a:latin typeface="+mn-lt"/>
                <a:ea typeface="+mn-ea"/>
                <a:cs typeface="+mn-cs"/>
              </a:rPr>
              <a:t> of C5 with respect to C4 and C6. </a:t>
            </a:r>
          </a:p>
          <a:p>
            <a:r>
              <a:rPr lang="en-US" sz="1200" kern="1200" dirty="0" smtClean="0">
                <a:solidFill>
                  <a:schemeClr val="tx1"/>
                </a:solidFill>
                <a:latin typeface="+mn-lt"/>
                <a:ea typeface="+mn-ea"/>
                <a:cs typeface="+mn-cs"/>
              </a:rPr>
              <a:t>3.  Suspected injury of the anterior longitudinal ligament and </a:t>
            </a:r>
          </a:p>
          <a:p>
            <a:r>
              <a:rPr lang="en-US" sz="1200" kern="1200" dirty="0" err="1" smtClean="0">
                <a:solidFill>
                  <a:schemeClr val="tx1"/>
                </a:solidFill>
                <a:latin typeface="+mn-lt"/>
                <a:ea typeface="+mn-ea"/>
                <a:cs typeface="+mn-cs"/>
              </a:rPr>
              <a:t>interspinous</a:t>
            </a:r>
            <a:r>
              <a:rPr lang="en-US" sz="1200" kern="1200" dirty="0" smtClean="0">
                <a:solidFill>
                  <a:schemeClr val="tx1"/>
                </a:solidFill>
                <a:latin typeface="+mn-lt"/>
                <a:ea typeface="+mn-ea"/>
                <a:cs typeface="+mn-cs"/>
              </a:rPr>
              <a:t> ligaments at the C5 level.</a:t>
            </a:r>
          </a:p>
          <a:p>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4</a:t>
            </a:fld>
            <a:endParaRPr lang="en-US"/>
          </a:p>
        </p:txBody>
      </p:sp>
    </p:spTree>
    <p:extLst>
      <p:ext uri="{BB962C8B-B14F-4D97-AF65-F5344CB8AC3E}">
        <p14:creationId xmlns:p14="http://schemas.microsoft.com/office/powerpoint/2010/main" val="872656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33</a:t>
            </a:fld>
            <a:endParaRPr lang="en-US"/>
          </a:p>
        </p:txBody>
      </p:sp>
    </p:spTree>
    <p:extLst>
      <p:ext uri="{BB962C8B-B14F-4D97-AF65-F5344CB8AC3E}">
        <p14:creationId xmlns:p14="http://schemas.microsoft.com/office/powerpoint/2010/main" val="3565704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Sacral</a:t>
            </a:r>
            <a:r>
              <a:rPr lang="en-US" baseline="0" dirty="0" smtClean="0"/>
              <a:t> sparing important in identifying incomplete injury as it indicates partial continuity between cortex and </a:t>
            </a:r>
            <a:r>
              <a:rPr lang="en-US" baseline="0" dirty="0" err="1" smtClean="0"/>
              <a:t>conus</a:t>
            </a:r>
            <a:endParaRPr lang="en-US" dirty="0" smtClean="0"/>
          </a:p>
          <a:p>
            <a:r>
              <a:rPr lang="en-US" dirty="0" smtClean="0"/>
              <a:t>MRI: T2 and STIR.  STIR</a:t>
            </a:r>
            <a:r>
              <a:rPr lang="en-US" baseline="0" dirty="0" smtClean="0"/>
              <a:t> can look for edema while excluding hemorrhage</a:t>
            </a:r>
            <a:endParaRPr lang="en-US" dirty="0"/>
          </a:p>
        </p:txBody>
      </p:sp>
      <p:sp>
        <p:nvSpPr>
          <p:cNvPr id="4" name="Slide Number Placeholder 3"/>
          <p:cNvSpPr>
            <a:spLocks noGrp="1"/>
          </p:cNvSpPr>
          <p:nvPr>
            <p:ph type="sldNum" sz="quarter" idx="10"/>
          </p:nvPr>
        </p:nvSpPr>
        <p:spPr/>
        <p:txBody>
          <a:bodyPr/>
          <a:lstStyle/>
          <a:p>
            <a:fld id="{86C3C1E6-1059-5B45-B0C9-3713DB594197}" type="slidenum">
              <a:rPr lang="en-US" smtClean="0"/>
              <a:t>34</a:t>
            </a:fld>
            <a:endParaRPr lang="en-US"/>
          </a:p>
        </p:txBody>
      </p:sp>
    </p:spTree>
    <p:extLst>
      <p:ext uri="{BB962C8B-B14F-4D97-AF65-F5344CB8AC3E}">
        <p14:creationId xmlns:p14="http://schemas.microsoft.com/office/powerpoint/2010/main" val="2257305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35</a:t>
            </a:fld>
            <a:endParaRPr lang="en-US"/>
          </a:p>
        </p:txBody>
      </p:sp>
    </p:spTree>
    <p:extLst>
      <p:ext uri="{BB962C8B-B14F-4D97-AF65-F5344CB8AC3E}">
        <p14:creationId xmlns:p14="http://schemas.microsoft.com/office/powerpoint/2010/main" val="206483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97780-2E02-6647-89F0-A18AAD0C5571}" type="slidenum">
              <a:rPr lang="en-US" smtClean="0"/>
              <a:t>36</a:t>
            </a:fld>
            <a:endParaRPr lang="en-US"/>
          </a:p>
        </p:txBody>
      </p:sp>
    </p:spTree>
    <p:extLst>
      <p:ext uri="{BB962C8B-B14F-4D97-AF65-F5344CB8AC3E}">
        <p14:creationId xmlns:p14="http://schemas.microsoft.com/office/powerpoint/2010/main" val="2611992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Muscles</a:t>
            </a:r>
            <a:r>
              <a:rPr lang="en-US" baseline="0" dirty="0" smtClean="0"/>
              <a:t> involved in respiration:  diaphragm, IC, accessory and abdominal and bulbar</a:t>
            </a:r>
          </a:p>
          <a:p>
            <a:r>
              <a:rPr lang="en-US" baseline="0" dirty="0" smtClean="0"/>
              <a:t>Some </a:t>
            </a:r>
            <a:r>
              <a:rPr lang="en-US" baseline="0" dirty="0" err="1" smtClean="0"/>
              <a:t>Pec</a:t>
            </a:r>
            <a:r>
              <a:rPr lang="en-US" baseline="0" dirty="0" smtClean="0"/>
              <a:t> major function intact C5 and below</a:t>
            </a:r>
          </a:p>
          <a:p>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37</a:t>
            </a:fld>
            <a:endParaRPr lang="en-US"/>
          </a:p>
        </p:txBody>
      </p:sp>
    </p:spTree>
    <p:extLst>
      <p:ext uri="{BB962C8B-B14F-4D97-AF65-F5344CB8AC3E}">
        <p14:creationId xmlns:p14="http://schemas.microsoft.com/office/powerpoint/2010/main" val="203336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97780-2E02-6647-89F0-A18AAD0C5571}" type="slidenum">
              <a:rPr lang="en-US" smtClean="0"/>
              <a:t>38</a:t>
            </a:fld>
            <a:endParaRPr lang="en-US"/>
          </a:p>
        </p:txBody>
      </p:sp>
    </p:spTree>
    <p:extLst>
      <p:ext uri="{BB962C8B-B14F-4D97-AF65-F5344CB8AC3E}">
        <p14:creationId xmlns:p14="http://schemas.microsoft.com/office/powerpoint/2010/main" val="1941570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SCI,</a:t>
            </a:r>
            <a:r>
              <a:rPr lang="en-US" baseline="0" dirty="0" smtClean="0"/>
              <a:t> diaphragm contracts and moves down, but external IC not able to pull up and abdomen pushed out causing paradoxical chest wall movement.</a:t>
            </a:r>
          </a:p>
          <a:p>
            <a:r>
              <a:rPr lang="en-US" baseline="0" dirty="0" smtClean="0"/>
              <a:t>When </a:t>
            </a:r>
            <a:r>
              <a:rPr lang="en-US" baseline="0" dirty="0" err="1" smtClean="0"/>
              <a:t>pt</a:t>
            </a:r>
            <a:r>
              <a:rPr lang="en-US" baseline="0" dirty="0" smtClean="0"/>
              <a:t> upright, abdomen pulls diaphragm down </a:t>
            </a:r>
          </a:p>
          <a:p>
            <a:r>
              <a:rPr lang="en-US" baseline="0" dirty="0" smtClean="0"/>
              <a:t>RSB </a:t>
            </a:r>
            <a:r>
              <a:rPr lang="en-US" baseline="0" dirty="0" smtClean="0">
                <a:sym typeface="Wingdings"/>
              </a:rPr>
              <a:t> more time spent inspiration and more </a:t>
            </a:r>
            <a:r>
              <a:rPr lang="en-US" baseline="0" dirty="0" err="1" smtClean="0">
                <a:sym typeface="Wingdings"/>
              </a:rPr>
              <a:t>deap</a:t>
            </a:r>
            <a:r>
              <a:rPr lang="en-US" baseline="0" dirty="0" smtClean="0">
                <a:sym typeface="Wingdings"/>
              </a:rPr>
              <a:t> space develops  decreased maximal EF = decreased ability to cough/clear secretions  atelectasis  harder to ventilate  V/Q mismatch  failure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39</a:t>
            </a:fld>
            <a:endParaRPr lang="en-US"/>
          </a:p>
        </p:txBody>
      </p:sp>
    </p:spTree>
    <p:extLst>
      <p:ext uri="{BB962C8B-B14F-4D97-AF65-F5344CB8AC3E}">
        <p14:creationId xmlns:p14="http://schemas.microsoft.com/office/powerpoint/2010/main" val="1281260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level of injury ascends, TLC</a:t>
            </a:r>
            <a:r>
              <a:rPr lang="en-US" baseline="0" dirty="0" smtClean="0"/>
              <a:t> decreases.  Increased RV but decreased FRC </a:t>
            </a:r>
            <a:r>
              <a:rPr lang="en-US" baseline="0" dirty="0" smtClean="0">
                <a:sym typeface="Wingdings"/>
              </a:rPr>
              <a:t> decreased expiratory reserve (increased dead space) .  This is d/t loss of abdominal muscles that help forced exhalation</a:t>
            </a:r>
          </a:p>
          <a:p>
            <a:r>
              <a:rPr lang="en-US" baseline="0" dirty="0" err="1" smtClean="0">
                <a:sym typeface="Wingdings"/>
              </a:rPr>
              <a:t>Quadraplegic</a:t>
            </a:r>
            <a:r>
              <a:rPr lang="en-US" baseline="0" dirty="0" smtClean="0">
                <a:sym typeface="Wingdings"/>
              </a:rPr>
              <a:t> patients have better pulmonary mechanics supine  abdomen pushes back causing diaphragm to push up and decrease RV</a:t>
            </a:r>
          </a:p>
          <a:p>
            <a:r>
              <a:rPr lang="en-US" baseline="0" dirty="0" smtClean="0">
                <a:sym typeface="Wingdings"/>
              </a:rPr>
              <a:t>Failure often doesn’t happen right away but can take up to 3-5 days from injury</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40</a:t>
            </a:fld>
            <a:endParaRPr lang="en-US"/>
          </a:p>
        </p:txBody>
      </p:sp>
    </p:spTree>
    <p:extLst>
      <p:ext uri="{BB962C8B-B14F-4D97-AF65-F5344CB8AC3E}">
        <p14:creationId xmlns:p14="http://schemas.microsoft.com/office/powerpoint/2010/main" val="2419522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Pulm</a:t>
            </a:r>
            <a:r>
              <a:rPr lang="en-US" baseline="0" dirty="0" smtClean="0"/>
              <a:t> complication:  vent failure, atelectasis, PNA</a:t>
            </a:r>
            <a:endParaRPr lang="en-US" dirty="0" smtClean="0"/>
          </a:p>
          <a:p>
            <a:r>
              <a:rPr lang="en-US" dirty="0" err="1" smtClean="0"/>
              <a:t>Incrs</a:t>
            </a:r>
            <a:r>
              <a:rPr lang="en-US" dirty="0" smtClean="0"/>
              <a:t> secretions d/t unopposed </a:t>
            </a:r>
            <a:r>
              <a:rPr lang="en-US" dirty="0" err="1" smtClean="0"/>
              <a:t>parasymp</a:t>
            </a:r>
            <a:endParaRPr lang="en-US" dirty="0" smtClean="0"/>
          </a:p>
          <a:p>
            <a:r>
              <a:rPr lang="en-US" dirty="0" err="1" smtClean="0"/>
              <a:t>Pulm</a:t>
            </a:r>
            <a:r>
              <a:rPr lang="en-US" dirty="0" smtClean="0"/>
              <a:t> edema from aggressive </a:t>
            </a:r>
            <a:r>
              <a:rPr lang="en-US" smtClean="0"/>
              <a:t>resusciation</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41</a:t>
            </a:fld>
            <a:endParaRPr lang="en-US"/>
          </a:p>
        </p:txBody>
      </p:sp>
    </p:spTree>
    <p:extLst>
      <p:ext uri="{BB962C8B-B14F-4D97-AF65-F5344CB8AC3E}">
        <p14:creationId xmlns:p14="http://schemas.microsoft.com/office/powerpoint/2010/main" val="3397323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a:t>
            </a:r>
            <a:r>
              <a:rPr lang="en-US" baseline="0" dirty="0" smtClean="0"/>
              <a:t> </a:t>
            </a:r>
            <a:r>
              <a:rPr lang="en-US" baseline="0" dirty="0" err="1" smtClean="0"/>
              <a:t>extubation</a:t>
            </a:r>
            <a:r>
              <a:rPr lang="en-US" baseline="0" dirty="0" smtClean="0"/>
              <a:t> did not vary based on level of injury</a:t>
            </a:r>
          </a:p>
          <a:p>
            <a:r>
              <a:rPr lang="en-US" baseline="0" dirty="0" smtClean="0"/>
              <a:t>C-spines </a:t>
            </a:r>
            <a:r>
              <a:rPr lang="en-US" baseline="0" dirty="0" err="1" smtClean="0"/>
              <a:t>pts</a:t>
            </a:r>
            <a:r>
              <a:rPr lang="en-US" baseline="0" dirty="0" smtClean="0"/>
              <a:t> </a:t>
            </a:r>
            <a:r>
              <a:rPr lang="en-US" baseline="0" dirty="0" smtClean="0">
                <a:sym typeface="Wingdings"/>
              </a:rPr>
              <a:t> 51% ASIA A; higher rate of no attempt at </a:t>
            </a:r>
            <a:r>
              <a:rPr lang="en-US" baseline="0" dirty="0" err="1" smtClean="0">
                <a:sym typeface="Wingdings"/>
              </a:rPr>
              <a:t>extubation</a:t>
            </a:r>
            <a:r>
              <a:rPr lang="en-US" baseline="0" dirty="0" smtClean="0">
                <a:sym typeface="Wingdings"/>
              </a:rPr>
              <a:t> in ASIA A but &gt;50% were able to be successfully weaned and </a:t>
            </a:r>
            <a:r>
              <a:rPr lang="en-US" baseline="0" dirty="0" err="1" smtClean="0">
                <a:sym typeface="Wingdings"/>
              </a:rPr>
              <a:t>extubated</a:t>
            </a:r>
            <a:endParaRPr lang="en-US" baseline="0" dirty="0" smtClean="0">
              <a:sym typeface="Wingdings"/>
            </a:endParaRPr>
          </a:p>
          <a:p>
            <a:r>
              <a:rPr lang="en-US" baseline="0" dirty="0" smtClean="0">
                <a:sym typeface="Wingdings"/>
              </a:rPr>
              <a:t>Failed </a:t>
            </a:r>
            <a:r>
              <a:rPr lang="en-US" baseline="0" dirty="0" err="1" smtClean="0">
                <a:sym typeface="Wingdings"/>
              </a:rPr>
              <a:t>wsean</a:t>
            </a:r>
            <a:r>
              <a:rPr lang="en-US" baseline="0" dirty="0" smtClean="0">
                <a:sym typeface="Wingdings"/>
              </a:rPr>
              <a:t> = need to return to AC mode from PS mode</a:t>
            </a:r>
          </a:p>
          <a:p>
            <a:r>
              <a:rPr lang="en-US" baseline="0" dirty="0" smtClean="0">
                <a:sym typeface="Wingdings"/>
              </a:rPr>
              <a:t>Failed </a:t>
            </a:r>
            <a:r>
              <a:rPr lang="en-US" baseline="0" dirty="0" err="1" smtClean="0">
                <a:sym typeface="Wingdings"/>
              </a:rPr>
              <a:t>extubation</a:t>
            </a:r>
            <a:r>
              <a:rPr lang="en-US" baseline="0" dirty="0" smtClean="0">
                <a:sym typeface="Wingdings"/>
              </a:rPr>
              <a:t> = </a:t>
            </a:r>
            <a:r>
              <a:rPr lang="en-US" baseline="0" dirty="0" err="1" smtClean="0">
                <a:sym typeface="Wingdings"/>
              </a:rPr>
              <a:t>reintuation</a:t>
            </a:r>
            <a:r>
              <a:rPr lang="en-US" baseline="0" dirty="0" smtClean="0">
                <a:sym typeface="Wingdings"/>
              </a:rPr>
              <a:t> within 96 hours</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42</a:t>
            </a:fld>
            <a:endParaRPr lang="en-US"/>
          </a:p>
        </p:txBody>
      </p:sp>
    </p:spTree>
    <p:extLst>
      <p:ext uri="{BB962C8B-B14F-4D97-AF65-F5344CB8AC3E}">
        <p14:creationId xmlns:p14="http://schemas.microsoft.com/office/powerpoint/2010/main" val="355518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4x more likely in men than women</a:t>
            </a:r>
          </a:p>
          <a:p>
            <a:r>
              <a:rPr lang="en-US" dirty="0" smtClean="0"/>
              <a:t>MVC 50%, falls 26%, violence 15%, sports 7% -- falls most common in those &gt;60</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7</a:t>
            </a:fld>
            <a:endParaRPr lang="en-US"/>
          </a:p>
        </p:txBody>
      </p:sp>
    </p:spTree>
    <p:extLst>
      <p:ext uri="{BB962C8B-B14F-4D97-AF65-F5344CB8AC3E}">
        <p14:creationId xmlns:p14="http://schemas.microsoft.com/office/powerpoint/2010/main" val="1347921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who failed initial wean attempt or</a:t>
            </a:r>
            <a:r>
              <a:rPr lang="en-US" baseline="0" dirty="0" smtClean="0"/>
              <a:t> initial </a:t>
            </a:r>
            <a:r>
              <a:rPr lang="en-US" baseline="0" dirty="0" err="1" smtClean="0"/>
              <a:t>extubation</a:t>
            </a:r>
            <a:r>
              <a:rPr lang="en-US" baseline="0" dirty="0" smtClean="0"/>
              <a:t> attempt were able to be successfully </a:t>
            </a:r>
            <a:r>
              <a:rPr lang="en-US" baseline="0" dirty="0" err="1" smtClean="0"/>
              <a:t>extubted</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43</a:t>
            </a:fld>
            <a:endParaRPr lang="en-US"/>
          </a:p>
        </p:txBody>
      </p:sp>
    </p:spTree>
    <p:extLst>
      <p:ext uri="{BB962C8B-B14F-4D97-AF65-F5344CB8AC3E}">
        <p14:creationId xmlns:p14="http://schemas.microsoft.com/office/powerpoint/2010/main" val="1684385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NIF did not differ</a:t>
            </a:r>
            <a:r>
              <a:rPr lang="en-US" baseline="0" dirty="0" smtClean="0"/>
              <a:t> significantly between those success or not</a:t>
            </a:r>
          </a:p>
          <a:p>
            <a:r>
              <a:rPr lang="en-US" baseline="0" dirty="0" err="1" smtClean="0"/>
              <a:t>Spirometry</a:t>
            </a:r>
            <a:r>
              <a:rPr lang="en-US" baseline="0" dirty="0" smtClean="0"/>
              <a:t> not done consistently</a:t>
            </a:r>
          </a:p>
          <a:p>
            <a:r>
              <a:rPr lang="en-US" baseline="0" dirty="0" smtClean="0"/>
              <a:t>Pulmonary toilet not outlined in study</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44</a:t>
            </a:fld>
            <a:endParaRPr lang="en-US"/>
          </a:p>
        </p:txBody>
      </p:sp>
    </p:spTree>
    <p:extLst>
      <p:ext uri="{BB962C8B-B14F-4D97-AF65-F5344CB8AC3E}">
        <p14:creationId xmlns:p14="http://schemas.microsoft.com/office/powerpoint/2010/main" val="2832362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Excluded</a:t>
            </a:r>
            <a:r>
              <a:rPr lang="en-US" baseline="0" dirty="0" smtClean="0"/>
              <a:t> TBI (blood on CT) and death within 24 hours</a:t>
            </a:r>
          </a:p>
          <a:p>
            <a:r>
              <a:rPr lang="en-US" baseline="0" dirty="0" smtClean="0"/>
              <a:t>ISS similar to other study</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45</a:t>
            </a:fld>
            <a:endParaRPr lang="en-US"/>
          </a:p>
        </p:txBody>
      </p:sp>
    </p:spTree>
    <p:extLst>
      <p:ext uri="{BB962C8B-B14F-4D97-AF65-F5344CB8AC3E}">
        <p14:creationId xmlns:p14="http://schemas.microsoft.com/office/powerpoint/2010/main" val="3365160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97780-2E02-6647-89F0-A18AAD0C5571}" type="slidenum">
              <a:rPr lang="en-US" smtClean="0"/>
              <a:t>46</a:t>
            </a:fld>
            <a:endParaRPr lang="en-US"/>
          </a:p>
        </p:txBody>
      </p:sp>
    </p:spTree>
    <p:extLst>
      <p:ext uri="{BB962C8B-B14F-4D97-AF65-F5344CB8AC3E}">
        <p14:creationId xmlns:p14="http://schemas.microsoft.com/office/powerpoint/2010/main" val="1553927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97780-2E02-6647-89F0-A18AAD0C5571}" type="slidenum">
              <a:rPr lang="en-US" smtClean="0"/>
              <a:t>47</a:t>
            </a:fld>
            <a:endParaRPr lang="en-US"/>
          </a:p>
        </p:txBody>
      </p:sp>
    </p:spTree>
    <p:extLst>
      <p:ext uri="{BB962C8B-B14F-4D97-AF65-F5344CB8AC3E}">
        <p14:creationId xmlns:p14="http://schemas.microsoft.com/office/powerpoint/2010/main" val="384081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of flaccid</a:t>
            </a:r>
            <a:r>
              <a:rPr lang="en-US" baseline="0" dirty="0" smtClean="0"/>
              <a:t> respiratory muscles, </a:t>
            </a:r>
            <a:r>
              <a:rPr lang="en-US" baseline="0" dirty="0" err="1" smtClean="0"/>
              <a:t>Ppeak</a:t>
            </a:r>
            <a:r>
              <a:rPr lang="en-US" baseline="0" dirty="0" smtClean="0"/>
              <a:t> not usually problem</a:t>
            </a:r>
          </a:p>
          <a:p>
            <a:r>
              <a:rPr lang="en-US" baseline="0" dirty="0" smtClean="0"/>
              <a:t>Hard for patients to exhale against PEEP</a:t>
            </a:r>
          </a:p>
          <a:p>
            <a:r>
              <a:rPr lang="en-US" baseline="0" dirty="0" smtClean="0"/>
              <a:t>IPV = intrapulmonary percussive </a:t>
            </a:r>
            <a:r>
              <a:rPr lang="en-US" baseline="0" dirty="0" err="1" smtClean="0"/>
              <a:t>ventialtion</a:t>
            </a:r>
            <a:r>
              <a:rPr lang="en-US" baseline="0" dirty="0" smtClean="0"/>
              <a:t> (high </a:t>
            </a:r>
            <a:r>
              <a:rPr lang="en-US" baseline="0" dirty="0" err="1" smtClean="0"/>
              <a:t>freq</a:t>
            </a:r>
            <a:r>
              <a:rPr lang="en-US" baseline="0" dirty="0" smtClean="0"/>
              <a:t> vent with </a:t>
            </a:r>
            <a:r>
              <a:rPr lang="en-US" baseline="0" dirty="0" err="1" smtClean="0"/>
              <a:t>intrapulm</a:t>
            </a:r>
            <a:r>
              <a:rPr lang="en-US" baseline="0" dirty="0" smtClean="0"/>
              <a:t> percussion, humidity, aerosols)</a:t>
            </a:r>
          </a:p>
          <a:p>
            <a:r>
              <a:rPr lang="en-US" baseline="0" dirty="0" smtClean="0"/>
              <a:t>MIE = mechanical insufflation/</a:t>
            </a:r>
            <a:r>
              <a:rPr lang="en-US" baseline="0" dirty="0" err="1" smtClean="0"/>
              <a:t>exsufflation</a:t>
            </a:r>
            <a:r>
              <a:rPr lang="en-US" baseline="0" dirty="0" smtClean="0"/>
              <a:t>.  Applies </a:t>
            </a:r>
            <a:r>
              <a:rPr lang="en-US" baseline="0" dirty="0" err="1" smtClean="0"/>
              <a:t>gradaul</a:t>
            </a:r>
            <a:r>
              <a:rPr lang="en-US" baseline="0" dirty="0" smtClean="0"/>
              <a:t> PP and then NP (+40/-40) as a rapid shift in pressure </a:t>
            </a:r>
            <a:r>
              <a:rPr lang="en-US" baseline="0" dirty="0" smtClean="0">
                <a:sym typeface="Wingdings"/>
              </a:rPr>
              <a:t> produces high </a:t>
            </a:r>
            <a:r>
              <a:rPr lang="en-US" baseline="0" dirty="0" err="1" smtClean="0">
                <a:sym typeface="Wingdings"/>
              </a:rPr>
              <a:t>exp</a:t>
            </a:r>
            <a:r>
              <a:rPr lang="en-US" baseline="0" dirty="0" smtClean="0">
                <a:sym typeface="Wingdings"/>
              </a:rPr>
              <a:t> flow</a:t>
            </a:r>
          </a:p>
          <a:p>
            <a:r>
              <a:rPr lang="en-US" baseline="0" dirty="0" smtClean="0">
                <a:sym typeface="Wingdings"/>
              </a:rPr>
              <a:t>Bronchodilators promote production of surfactant. Ipratropium is atropine analogue  may block release of surfactant from type II cells</a:t>
            </a:r>
          </a:p>
          <a:p>
            <a:r>
              <a:rPr lang="en-US" dirty="0" smtClean="0"/>
              <a:t>Academy of spinal cord injury professionals purport almost all </a:t>
            </a:r>
            <a:r>
              <a:rPr lang="en-US" dirty="0" err="1" smtClean="0"/>
              <a:t>pts</a:t>
            </a:r>
            <a:r>
              <a:rPr lang="en-US" dirty="0" smtClean="0"/>
              <a:t> can be weaned</a:t>
            </a:r>
            <a:r>
              <a:rPr lang="en-US" baseline="0" dirty="0" smtClean="0"/>
              <a:t> to </a:t>
            </a:r>
            <a:r>
              <a:rPr lang="en-US" baseline="0" dirty="0" err="1" smtClean="0"/>
              <a:t>extubation</a:t>
            </a:r>
            <a:r>
              <a:rPr lang="en-US" baseline="0" dirty="0" smtClean="0"/>
              <a:t> if bulbar muscles ok</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48</a:t>
            </a:fld>
            <a:endParaRPr lang="en-US"/>
          </a:p>
        </p:txBody>
      </p:sp>
    </p:spTree>
    <p:extLst>
      <p:ext uri="{BB962C8B-B14F-4D97-AF65-F5344CB8AC3E}">
        <p14:creationId xmlns:p14="http://schemas.microsoft.com/office/powerpoint/2010/main" val="3408771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EPP=</a:t>
            </a:r>
            <a:r>
              <a:rPr lang="en-US" baseline="0" dirty="0" smtClean="0"/>
              <a:t> </a:t>
            </a:r>
            <a:r>
              <a:rPr lang="en-US" baseline="0" dirty="0" err="1" smtClean="0"/>
              <a:t>electrophrenic</a:t>
            </a:r>
            <a:r>
              <a:rPr lang="en-US" baseline="0" dirty="0" smtClean="0"/>
              <a:t> pacing</a:t>
            </a:r>
          </a:p>
          <a:p>
            <a:r>
              <a:rPr lang="en-US" baseline="0" dirty="0" smtClean="0"/>
              <a:t>DP = diaphragmatic pacing</a:t>
            </a:r>
            <a:endParaRPr lang="en-US" dirty="0"/>
          </a:p>
        </p:txBody>
      </p:sp>
      <p:sp>
        <p:nvSpPr>
          <p:cNvPr id="4" name="Slide Number Placeholder 3"/>
          <p:cNvSpPr>
            <a:spLocks noGrp="1"/>
          </p:cNvSpPr>
          <p:nvPr>
            <p:ph type="sldNum" sz="quarter" idx="10"/>
          </p:nvPr>
        </p:nvSpPr>
        <p:spPr/>
        <p:txBody>
          <a:bodyPr/>
          <a:lstStyle/>
          <a:p>
            <a:fld id="{3D897780-2E02-6647-89F0-A18AAD0C5571}" type="slidenum">
              <a:rPr lang="en-US" smtClean="0"/>
              <a:t>49</a:t>
            </a:fld>
            <a:endParaRPr lang="en-US"/>
          </a:p>
        </p:txBody>
      </p:sp>
    </p:spTree>
    <p:extLst>
      <p:ext uri="{BB962C8B-B14F-4D97-AF65-F5344CB8AC3E}">
        <p14:creationId xmlns:p14="http://schemas.microsoft.com/office/powerpoint/2010/main" val="504011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05B56-8F5A-C048-903D-7BA2E70678B4}" type="slidenum">
              <a:rPr lang="en-US" smtClean="0"/>
              <a:t>52</a:t>
            </a:fld>
            <a:endParaRPr lang="en-US"/>
          </a:p>
        </p:txBody>
      </p:sp>
    </p:spTree>
    <p:extLst>
      <p:ext uri="{BB962C8B-B14F-4D97-AF65-F5344CB8AC3E}">
        <p14:creationId xmlns:p14="http://schemas.microsoft.com/office/powerpoint/2010/main" val="90435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Cervical and </a:t>
            </a:r>
            <a:r>
              <a:rPr lang="en-US" dirty="0" err="1" smtClean="0"/>
              <a:t>lumbrosacral</a:t>
            </a:r>
            <a:r>
              <a:rPr lang="en-US" dirty="0" smtClean="0"/>
              <a:t> enlargement of cord</a:t>
            </a:r>
          </a:p>
          <a:p>
            <a:r>
              <a:rPr lang="en-US" dirty="0" smtClean="0"/>
              <a:t>Brachial plexus off cervical</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8</a:t>
            </a:fld>
            <a:endParaRPr lang="en-US"/>
          </a:p>
        </p:txBody>
      </p:sp>
    </p:spTree>
    <p:extLst>
      <p:ext uri="{BB962C8B-B14F-4D97-AF65-F5344CB8AC3E}">
        <p14:creationId xmlns:p14="http://schemas.microsoft.com/office/powerpoint/2010/main" val="362584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Ventral roots – motor fibers</a:t>
            </a:r>
          </a:p>
          <a:p>
            <a:r>
              <a:rPr lang="en-US" dirty="0" smtClean="0"/>
              <a:t>Dorsal root - </a:t>
            </a:r>
            <a:r>
              <a:rPr lang="en-US" dirty="0" smtClean="0"/>
              <a:t>sensory</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9</a:t>
            </a:fld>
            <a:endParaRPr lang="en-US"/>
          </a:p>
        </p:txBody>
      </p:sp>
    </p:spTree>
    <p:extLst>
      <p:ext uri="{BB962C8B-B14F-4D97-AF65-F5344CB8AC3E}">
        <p14:creationId xmlns:p14="http://schemas.microsoft.com/office/powerpoint/2010/main" val="205947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05B56-8F5A-C048-903D-7BA2E70678B4}" type="slidenum">
              <a:rPr lang="en-US" smtClean="0"/>
              <a:t>10</a:t>
            </a:fld>
            <a:endParaRPr lang="en-US"/>
          </a:p>
        </p:txBody>
      </p:sp>
    </p:spTree>
    <p:extLst>
      <p:ext uri="{BB962C8B-B14F-4D97-AF65-F5344CB8AC3E}">
        <p14:creationId xmlns:p14="http://schemas.microsoft.com/office/powerpoint/2010/main" val="198030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and peripheral systems of vascular</a:t>
            </a:r>
            <a:r>
              <a:rPr lang="en-US" baseline="0" dirty="0" smtClean="0"/>
              <a:t> supply..  ASA supplies 2/3.  No </a:t>
            </a:r>
            <a:r>
              <a:rPr lang="en-US" baseline="0" dirty="0" err="1" smtClean="0"/>
              <a:t>precapillary</a:t>
            </a:r>
            <a:r>
              <a:rPr lang="en-US" baseline="0" dirty="0" smtClean="0"/>
              <a:t> connections but terminal branches overlap in spots. </a:t>
            </a:r>
            <a:r>
              <a:rPr lang="en-US" baseline="0" dirty="0" err="1" smtClean="0"/>
              <a:t>Pial</a:t>
            </a:r>
            <a:r>
              <a:rPr lang="en-US" baseline="0" dirty="0" smtClean="0"/>
              <a:t> artery plexus from ASA/PSA.   Posterior half of posterior horns only supplied by PSA.  The blood supply is more direct hand compensatory in cervical and lumbar than in thoracic regions</a:t>
            </a:r>
          </a:p>
          <a:p>
            <a:r>
              <a:rPr lang="en-US" baseline="0" dirty="0" smtClean="0"/>
              <a:t>Artery of </a:t>
            </a:r>
            <a:r>
              <a:rPr lang="en-US" baseline="0" dirty="0" err="1" smtClean="0"/>
              <a:t>Adamkiewicz</a:t>
            </a:r>
            <a:r>
              <a:rPr lang="en-US" baseline="0" dirty="0" smtClean="0"/>
              <a:t> is largest artery that reaches cord and supplies 14 of cord in 50% of people, mostly </a:t>
            </a:r>
            <a:r>
              <a:rPr lang="en-US" baseline="0" dirty="0" err="1" smtClean="0"/>
              <a:t>btwn</a:t>
            </a:r>
            <a:r>
              <a:rPr lang="en-US" baseline="0" dirty="0" smtClean="0"/>
              <a:t> T9-T12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11</a:t>
            </a:fld>
            <a:endParaRPr lang="en-US"/>
          </a:p>
        </p:txBody>
      </p:sp>
    </p:spTree>
    <p:extLst>
      <p:ext uri="{BB962C8B-B14F-4D97-AF65-F5344CB8AC3E}">
        <p14:creationId xmlns:p14="http://schemas.microsoft.com/office/powerpoint/2010/main" val="296913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Extensive </a:t>
            </a:r>
            <a:r>
              <a:rPr lang="en-US" dirty="0" err="1" smtClean="0"/>
              <a:t>capiilary</a:t>
            </a:r>
            <a:r>
              <a:rPr lang="en-US" dirty="0" smtClean="0"/>
              <a:t> network</a:t>
            </a:r>
            <a:r>
              <a:rPr lang="en-US" baseline="0" dirty="0" smtClean="0"/>
              <a:t> within the gray matter</a:t>
            </a:r>
            <a:endParaRPr lang="en-US" dirty="0"/>
          </a:p>
        </p:txBody>
      </p:sp>
      <p:sp>
        <p:nvSpPr>
          <p:cNvPr id="4" name="Slide Number Placeholder 3"/>
          <p:cNvSpPr>
            <a:spLocks noGrp="1"/>
          </p:cNvSpPr>
          <p:nvPr>
            <p:ph type="sldNum" sz="quarter" idx="10"/>
          </p:nvPr>
        </p:nvSpPr>
        <p:spPr/>
        <p:txBody>
          <a:bodyPr/>
          <a:lstStyle/>
          <a:p>
            <a:fld id="{8F69510F-9CDD-3947-A0EA-5A07E957D1E1}" type="slidenum">
              <a:rPr lang="en-US" smtClean="0"/>
              <a:t>12</a:t>
            </a:fld>
            <a:endParaRPr lang="en-US"/>
          </a:p>
        </p:txBody>
      </p:sp>
    </p:spTree>
    <p:extLst>
      <p:ext uri="{BB962C8B-B14F-4D97-AF65-F5344CB8AC3E}">
        <p14:creationId xmlns:p14="http://schemas.microsoft.com/office/powerpoint/2010/main" val="339740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10/20/14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file://localhost/Users/garvinr/Downloads/spinal-cord-blood-supply.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file://localhost/Users/garvinr/Downloads/2014f06.gi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localhost/Users/garvinr/Downloads/spinal-cord-anatomy.jp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Spinal Cord Injury</a:t>
            </a:r>
            <a:endParaRPr lang="en-US" dirty="0"/>
          </a:p>
        </p:txBody>
      </p:sp>
      <p:sp>
        <p:nvSpPr>
          <p:cNvPr id="3" name="Subtitle 2"/>
          <p:cNvSpPr>
            <a:spLocks noGrp="1"/>
          </p:cNvSpPr>
          <p:nvPr>
            <p:ph type="subTitle" idx="1"/>
          </p:nvPr>
        </p:nvSpPr>
        <p:spPr/>
        <p:txBody>
          <a:bodyPr/>
          <a:lstStyle/>
          <a:p>
            <a:r>
              <a:rPr lang="en-US" dirty="0" smtClean="0"/>
              <a:t>Rachel Garvin, MD</a:t>
            </a:r>
          </a:p>
          <a:p>
            <a:r>
              <a:rPr lang="en-US" dirty="0" smtClean="0"/>
              <a:t>October 20, 2014</a:t>
            </a:r>
            <a:endParaRPr lang="en-US" dirty="0"/>
          </a:p>
        </p:txBody>
      </p:sp>
    </p:spTree>
    <p:extLst>
      <p:ext uri="{BB962C8B-B14F-4D97-AF65-F5344CB8AC3E}">
        <p14:creationId xmlns:p14="http://schemas.microsoft.com/office/powerpoint/2010/main" val="276656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Ligaments</a:t>
            </a:r>
            <a:endParaRPr lang="en-US" dirty="0"/>
          </a:p>
        </p:txBody>
      </p:sp>
      <p:pic>
        <p:nvPicPr>
          <p:cNvPr id="4" name="Content Placeholder 3" descr="13092706371319117214532.jpg"/>
          <p:cNvPicPr>
            <a:picLocks noGrp="1" noChangeAspect="1"/>
          </p:cNvPicPr>
          <p:nvPr>
            <p:ph idx="1"/>
          </p:nvPr>
        </p:nvPicPr>
        <p:blipFill>
          <a:blip r:embed="rId3">
            <a:extLst>
              <a:ext uri="{28A0092B-C50C-407E-A947-70E740481C1C}">
                <a14:useLocalDpi xmlns:a14="http://schemas.microsoft.com/office/drawing/2010/main" val="0"/>
              </a:ext>
            </a:extLst>
          </a:blip>
          <a:srcRect l="-34589" r="-34589"/>
          <a:stretch>
            <a:fillRect/>
          </a:stretch>
        </p:blipFill>
        <p:spPr/>
      </p:pic>
    </p:spTree>
    <p:extLst>
      <p:ext uri="{BB962C8B-B14F-4D97-AF65-F5344CB8AC3E}">
        <p14:creationId xmlns:p14="http://schemas.microsoft.com/office/powerpoint/2010/main" val="1465112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Supply</a:t>
            </a:r>
            <a:endParaRPr lang="en-US" dirty="0"/>
          </a:p>
        </p:txBody>
      </p:sp>
      <p:pic>
        <p:nvPicPr>
          <p:cNvPr id="4" name="spinal-cord-blood-supply.jpg" descr="/Users/garvinr/Downloads/spinal-cord-blood-supply.jpg"/>
          <p:cNvPicPr>
            <a:picLocks noGrp="1" noChangeAspect="1"/>
          </p:cNvPicPr>
          <p:nvPr>
            <p:ph idx="1"/>
          </p:nvPr>
        </p:nvPicPr>
        <p:blipFill>
          <a:blip r:embed="rId3" r:link="rId4">
            <a:extLst>
              <a:ext uri="{28A0092B-C50C-407E-A947-70E740481C1C}">
                <a14:useLocalDpi xmlns:a14="http://schemas.microsoft.com/office/drawing/2010/main" val="0"/>
              </a:ext>
            </a:extLst>
          </a:blip>
          <a:srcRect l="-2761" r="-2761"/>
          <a:stretch>
            <a:fillRect/>
          </a:stretch>
        </p:blipFill>
        <p:spPr>
          <a:xfrm>
            <a:off x="1398482" y="2124109"/>
            <a:ext cx="6777805" cy="3837836"/>
          </a:xfrm>
        </p:spPr>
      </p:pic>
    </p:spTree>
    <p:extLst>
      <p:ext uri="{BB962C8B-B14F-4D97-AF65-F5344CB8AC3E}">
        <p14:creationId xmlns:p14="http://schemas.microsoft.com/office/powerpoint/2010/main" val="24063995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Supply</a:t>
            </a:r>
            <a:endParaRPr lang="en-US" dirty="0"/>
          </a:p>
        </p:txBody>
      </p:sp>
      <p:pic>
        <p:nvPicPr>
          <p:cNvPr id="4" name="Content Placeholder 3" descr="spinal-cord4.jpg"/>
          <p:cNvPicPr>
            <a:picLocks noGrp="1" noChangeAspect="1"/>
          </p:cNvPicPr>
          <p:nvPr>
            <p:ph idx="1"/>
          </p:nvPr>
        </p:nvPicPr>
        <p:blipFill>
          <a:blip r:embed="rId3">
            <a:extLst>
              <a:ext uri="{28A0092B-C50C-407E-A947-70E740481C1C}">
                <a14:useLocalDpi xmlns:a14="http://schemas.microsoft.com/office/drawing/2010/main" val="0"/>
              </a:ext>
            </a:extLst>
          </a:blip>
          <a:srcRect l="-47961" r="-47961"/>
          <a:stretch>
            <a:fillRect/>
          </a:stretch>
        </p:blipFill>
        <p:spPr/>
      </p:pic>
    </p:spTree>
    <p:extLst>
      <p:ext uri="{BB962C8B-B14F-4D97-AF65-F5344CB8AC3E}">
        <p14:creationId xmlns:p14="http://schemas.microsoft.com/office/powerpoint/2010/main" val="6682506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Neurons</a:t>
            </a:r>
            <a:endParaRPr lang="en-US" dirty="0"/>
          </a:p>
        </p:txBody>
      </p:sp>
      <p:pic>
        <p:nvPicPr>
          <p:cNvPr id="4" name="Content Placeholder 3" descr="spinalcross.gif"/>
          <p:cNvPicPr>
            <a:picLocks noGrp="1" noChangeAspect="1"/>
          </p:cNvPicPr>
          <p:nvPr>
            <p:ph idx="1"/>
          </p:nvPr>
        </p:nvPicPr>
        <p:blipFill>
          <a:blip r:embed="rId3">
            <a:extLst>
              <a:ext uri="{28A0092B-C50C-407E-A947-70E740481C1C}">
                <a14:useLocalDpi xmlns:a14="http://schemas.microsoft.com/office/drawing/2010/main" val="0"/>
              </a:ext>
            </a:extLst>
          </a:blip>
          <a:srcRect l="-35736" r="-35736"/>
          <a:stretch>
            <a:fillRect/>
          </a:stretch>
        </p:blipFill>
        <p:spPr>
          <a:xfrm>
            <a:off x="0" y="1408381"/>
            <a:ext cx="9315767" cy="5123313"/>
          </a:xfrm>
        </p:spPr>
      </p:pic>
    </p:spTree>
    <p:extLst>
      <p:ext uri="{BB962C8B-B14F-4D97-AF65-F5344CB8AC3E}">
        <p14:creationId xmlns:p14="http://schemas.microsoft.com/office/powerpoint/2010/main" val="1891383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pic>
        <p:nvPicPr>
          <p:cNvPr id="4" name="Content Placeholder 3" descr="spcord_2.jpg"/>
          <p:cNvPicPr>
            <a:picLocks noGrp="1" noChangeAspect="1"/>
          </p:cNvPicPr>
          <p:nvPr>
            <p:ph idx="1"/>
          </p:nvPr>
        </p:nvPicPr>
        <p:blipFill>
          <a:blip r:embed="rId3">
            <a:extLst>
              <a:ext uri="{28A0092B-C50C-407E-A947-70E740481C1C}">
                <a14:useLocalDpi xmlns:a14="http://schemas.microsoft.com/office/drawing/2010/main" val="0"/>
              </a:ext>
            </a:extLst>
          </a:blip>
          <a:srcRect l="-16129" r="-16129"/>
          <a:stretch>
            <a:fillRect/>
          </a:stretch>
        </p:blipFill>
        <p:spPr/>
      </p:pic>
    </p:spTree>
    <p:extLst>
      <p:ext uri="{BB962C8B-B14F-4D97-AF65-F5344CB8AC3E}">
        <p14:creationId xmlns:p14="http://schemas.microsoft.com/office/powerpoint/2010/main" val="519612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26"/>
            <a:ext cx="8229600" cy="932715"/>
          </a:xfrm>
        </p:spPr>
        <p:txBody>
          <a:bodyPr/>
          <a:lstStyle/>
          <a:p>
            <a:r>
              <a:rPr lang="en-US" dirty="0" smtClean="0"/>
              <a:t>Innervation</a:t>
            </a:r>
            <a:endParaRPr lang="en-US" dirty="0"/>
          </a:p>
        </p:txBody>
      </p:sp>
      <p:pic>
        <p:nvPicPr>
          <p:cNvPr id="4" name="2014f06.gif" descr="/Users/garvinr/Downloads/2014f06.gif"/>
          <p:cNvPicPr>
            <a:picLocks noGrp="1" noChangeAspect="1"/>
          </p:cNvPicPr>
          <p:nvPr>
            <p:ph idx="1"/>
          </p:nvPr>
        </p:nvPicPr>
        <p:blipFill>
          <a:blip r:embed="rId3" r:link="rId4">
            <a:extLst>
              <a:ext uri="{28A0092B-C50C-407E-A947-70E740481C1C}">
                <a14:useLocalDpi xmlns:a14="http://schemas.microsoft.com/office/drawing/2010/main" val="0"/>
              </a:ext>
            </a:extLst>
          </a:blip>
          <a:srcRect l="-48946" r="-48946"/>
          <a:stretch>
            <a:fillRect/>
          </a:stretch>
        </p:blipFill>
        <p:spPr>
          <a:xfrm>
            <a:off x="-358190" y="1133841"/>
            <a:ext cx="9740987" cy="5434130"/>
          </a:xfrm>
        </p:spPr>
      </p:pic>
      <p:grpSp>
        <p:nvGrpSpPr>
          <p:cNvPr id="9" name="Group 8"/>
          <p:cNvGrpSpPr/>
          <p:nvPr/>
        </p:nvGrpSpPr>
        <p:grpSpPr>
          <a:xfrm>
            <a:off x="6190169" y="1829690"/>
            <a:ext cx="780022" cy="1170529"/>
            <a:chOff x="6190169" y="1829690"/>
            <a:chExt cx="780022" cy="1170529"/>
          </a:xfrm>
        </p:grpSpPr>
        <p:sp>
          <p:nvSpPr>
            <p:cNvPr id="6" name="Rectangle 5"/>
            <p:cNvSpPr/>
            <p:nvPr/>
          </p:nvSpPr>
          <p:spPr>
            <a:xfrm>
              <a:off x="6190169" y="2674974"/>
              <a:ext cx="780022" cy="3252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90169" y="2247332"/>
              <a:ext cx="780022" cy="3252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90169" y="1829690"/>
              <a:ext cx="780022" cy="3252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9272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Pathophysiology and Types of Injury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508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SCI</a:t>
            </a:r>
            <a:endParaRPr lang="en-US" dirty="0"/>
          </a:p>
        </p:txBody>
      </p:sp>
      <p:sp>
        <p:nvSpPr>
          <p:cNvPr id="3" name="Content Placeholder 2"/>
          <p:cNvSpPr>
            <a:spLocks noGrp="1"/>
          </p:cNvSpPr>
          <p:nvPr>
            <p:ph idx="1"/>
          </p:nvPr>
        </p:nvSpPr>
        <p:spPr>
          <a:xfrm>
            <a:off x="457200" y="1958362"/>
            <a:ext cx="8229600" cy="4525963"/>
          </a:xfrm>
        </p:spPr>
        <p:txBody>
          <a:bodyPr/>
          <a:lstStyle/>
          <a:p>
            <a:r>
              <a:rPr lang="en-US" dirty="0" smtClean="0"/>
              <a:t>ASA and PSA usually intact</a:t>
            </a:r>
          </a:p>
          <a:p>
            <a:r>
              <a:rPr lang="en-US" dirty="0" smtClean="0"/>
              <a:t>Disrupted arteries constrict</a:t>
            </a:r>
          </a:p>
          <a:p>
            <a:r>
              <a:rPr lang="en-US" dirty="0" smtClean="0"/>
              <a:t>Gray matter </a:t>
            </a:r>
            <a:r>
              <a:rPr lang="en-US" dirty="0" err="1" smtClean="0"/>
              <a:t>venules</a:t>
            </a:r>
            <a:r>
              <a:rPr lang="en-US" dirty="0" smtClean="0"/>
              <a:t> get leaky</a:t>
            </a:r>
          </a:p>
          <a:p>
            <a:r>
              <a:rPr lang="en-US" dirty="0" err="1" smtClean="0"/>
              <a:t>Microhemorrhages</a:t>
            </a:r>
            <a:r>
              <a:rPr lang="en-US" dirty="0" smtClean="0"/>
              <a:t> occur in capillaries at gray/white border </a:t>
            </a:r>
            <a:r>
              <a:rPr lang="en-US" dirty="0" smtClean="0">
                <a:sym typeface="Wingdings"/>
              </a:rPr>
              <a:t> </a:t>
            </a:r>
            <a:r>
              <a:rPr lang="en-US" b="1" dirty="0" smtClean="0">
                <a:sym typeface="Wingdings"/>
              </a:rPr>
              <a:t>disruption of BSCB</a:t>
            </a:r>
            <a:endParaRPr lang="en-US" b="1" dirty="0" smtClean="0"/>
          </a:p>
          <a:p>
            <a:r>
              <a:rPr lang="en-US" dirty="0" smtClean="0"/>
              <a:t>Within 30-60 minutes, gray matter clearly damaged</a:t>
            </a:r>
          </a:p>
          <a:p>
            <a:r>
              <a:rPr lang="en-US" dirty="0" smtClean="0"/>
              <a:t>4 hours from injury mostly perfusion only to peripheral half of white matter</a:t>
            </a:r>
          </a:p>
          <a:p>
            <a:endParaRPr lang="en-US" dirty="0" smtClean="0"/>
          </a:p>
          <a:p>
            <a:endParaRPr lang="en-US" dirty="0"/>
          </a:p>
        </p:txBody>
      </p:sp>
    </p:spTree>
    <p:extLst>
      <p:ext uri="{BB962C8B-B14F-4D97-AF65-F5344CB8AC3E}">
        <p14:creationId xmlns:p14="http://schemas.microsoft.com/office/powerpoint/2010/main" val="2169124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 cellular level. . . </a:t>
            </a:r>
            <a:endParaRPr lang="en-US" dirty="0"/>
          </a:p>
        </p:txBody>
      </p:sp>
      <p:pic>
        <p:nvPicPr>
          <p:cNvPr id="4" name="Content Placeholder 3" descr="Hallfo1.gif"/>
          <p:cNvPicPr>
            <a:picLocks noGrp="1" noChangeAspect="1"/>
          </p:cNvPicPr>
          <p:nvPr>
            <p:ph idx="1"/>
          </p:nvPr>
        </p:nvPicPr>
        <p:blipFill>
          <a:blip r:embed="rId3">
            <a:extLst>
              <a:ext uri="{28A0092B-C50C-407E-A947-70E740481C1C}">
                <a14:useLocalDpi xmlns:a14="http://schemas.microsoft.com/office/drawing/2010/main" val="0"/>
              </a:ext>
            </a:extLst>
          </a:blip>
          <a:srcRect l="-25278" r="-25278"/>
          <a:stretch>
            <a:fillRect/>
          </a:stretch>
        </p:blipFill>
        <p:spPr>
          <a:xfrm>
            <a:off x="685800" y="1877029"/>
            <a:ext cx="7770813" cy="4257022"/>
          </a:xfrm>
        </p:spPr>
      </p:pic>
      <p:sp>
        <p:nvSpPr>
          <p:cNvPr id="3" name="Rectangle 2"/>
          <p:cNvSpPr/>
          <p:nvPr/>
        </p:nvSpPr>
        <p:spPr>
          <a:xfrm>
            <a:off x="1941875" y="2381881"/>
            <a:ext cx="750425" cy="2164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981594" y="2302669"/>
            <a:ext cx="2696191" cy="1789357"/>
            <a:chOff x="1941875" y="2121254"/>
            <a:chExt cx="2696191" cy="1789357"/>
          </a:xfrm>
        </p:grpSpPr>
        <p:sp>
          <p:nvSpPr>
            <p:cNvPr id="5" name="Rectangle 4"/>
            <p:cNvSpPr/>
            <p:nvPr/>
          </p:nvSpPr>
          <p:spPr>
            <a:xfrm>
              <a:off x="2929543" y="2121254"/>
              <a:ext cx="1708523" cy="2606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41875" y="3522757"/>
              <a:ext cx="1103118" cy="38785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5102318" y="3392443"/>
            <a:ext cx="1529713" cy="2606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50643" y="4550395"/>
            <a:ext cx="1529713" cy="2606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13231" y="4792067"/>
            <a:ext cx="1245688" cy="52097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87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Autoregulation</a:t>
            </a:r>
            <a:endParaRPr lang="en-US" dirty="0"/>
          </a:p>
        </p:txBody>
      </p:sp>
      <p:pic>
        <p:nvPicPr>
          <p:cNvPr id="5" name="Content Placeholder 4" descr="cerebral autoregulation.gif"/>
          <p:cNvPicPr>
            <a:picLocks noGrp="1" noChangeAspect="1"/>
          </p:cNvPicPr>
          <p:nvPr>
            <p:ph sz="half" idx="2"/>
          </p:nvPr>
        </p:nvPicPr>
        <p:blipFill>
          <a:blip r:embed="rId3">
            <a:extLst>
              <a:ext uri="{28A0092B-C50C-407E-A947-70E740481C1C}">
                <a14:useLocalDpi xmlns:a14="http://schemas.microsoft.com/office/drawing/2010/main" val="0"/>
              </a:ext>
            </a:extLst>
          </a:blip>
          <a:srcRect t="-6034" b="-6034"/>
          <a:stretch>
            <a:fillRect/>
          </a:stretch>
        </p:blipFill>
        <p:spPr>
          <a:xfrm>
            <a:off x="4859580" y="1704454"/>
            <a:ext cx="4038600" cy="4525963"/>
          </a:xfrm>
        </p:spPr>
      </p:pic>
      <p:sp>
        <p:nvSpPr>
          <p:cNvPr id="4" name="Content Placeholder 3"/>
          <p:cNvSpPr>
            <a:spLocks noGrp="1"/>
          </p:cNvSpPr>
          <p:nvPr>
            <p:ph sz="quarter" idx="4294967295"/>
          </p:nvPr>
        </p:nvSpPr>
        <p:spPr>
          <a:xfrm>
            <a:off x="457200" y="1870219"/>
            <a:ext cx="4041648" cy="4526280"/>
          </a:xfrm>
          <a:prstGeom prst="rect">
            <a:avLst/>
          </a:prstGeom>
        </p:spPr>
        <p:txBody>
          <a:bodyPr/>
          <a:lstStyle/>
          <a:p>
            <a:r>
              <a:rPr lang="en-US" dirty="0" smtClean="0"/>
              <a:t>Blood </a:t>
            </a:r>
            <a:r>
              <a:rPr lang="en-US" dirty="0"/>
              <a:t>flow in the SC is about ½ of brain</a:t>
            </a:r>
          </a:p>
          <a:p>
            <a:r>
              <a:rPr lang="en-US" dirty="0"/>
              <a:t>Partial pressure of tissue oxygen same</a:t>
            </a:r>
          </a:p>
          <a:p>
            <a:r>
              <a:rPr lang="en-US" dirty="0" smtClean="0"/>
              <a:t>Animal </a:t>
            </a:r>
            <a:r>
              <a:rPr lang="en-US" dirty="0"/>
              <a:t>studies show </a:t>
            </a:r>
            <a:r>
              <a:rPr lang="en-US" dirty="0" err="1"/>
              <a:t>autoregulation</a:t>
            </a:r>
            <a:r>
              <a:rPr lang="en-US" dirty="0"/>
              <a:t> between 40-135mm </a:t>
            </a:r>
            <a:r>
              <a:rPr lang="en-US" dirty="0" smtClean="0"/>
              <a:t>HG</a:t>
            </a:r>
          </a:p>
          <a:p>
            <a:r>
              <a:rPr lang="en-US" b="1" dirty="0" smtClean="0"/>
              <a:t>Requires intact SNS and BSCB</a:t>
            </a:r>
            <a:endParaRPr lang="en-US" b="1" dirty="0"/>
          </a:p>
          <a:p>
            <a:endParaRPr lang="en-US" dirty="0"/>
          </a:p>
        </p:txBody>
      </p:sp>
      <p:pic>
        <p:nvPicPr>
          <p:cNvPr id="6" name="Picture 5"/>
          <p:cNvPicPr>
            <a:picLocks noChangeAspect="1"/>
          </p:cNvPicPr>
          <p:nvPr/>
        </p:nvPicPr>
        <p:blipFill>
          <a:blip r:embed="rId4"/>
          <a:stretch>
            <a:fillRect/>
          </a:stretch>
        </p:blipFill>
        <p:spPr>
          <a:xfrm>
            <a:off x="4859580" y="2427247"/>
            <a:ext cx="4038600" cy="2810415"/>
          </a:xfrm>
          <a:prstGeom prst="rect">
            <a:avLst/>
          </a:prstGeom>
        </p:spPr>
      </p:pic>
    </p:spTree>
    <p:extLst>
      <p:ext uri="{BB962C8B-B14F-4D97-AF65-F5344CB8AC3E}">
        <p14:creationId xmlns:p14="http://schemas.microsoft.com/office/powerpoint/2010/main" val="2399094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Drunk</a:t>
            </a:r>
            <a:endParaRPr lang="en-US" dirty="0"/>
          </a:p>
        </p:txBody>
      </p:sp>
      <p:sp>
        <p:nvSpPr>
          <p:cNvPr id="3" name="Content Placeholder 2"/>
          <p:cNvSpPr>
            <a:spLocks noGrp="1"/>
          </p:cNvSpPr>
          <p:nvPr>
            <p:ph idx="1"/>
          </p:nvPr>
        </p:nvSpPr>
        <p:spPr/>
        <p:txBody>
          <a:bodyPr/>
          <a:lstStyle/>
          <a:p>
            <a:r>
              <a:rPr lang="en-US" sz="2800" dirty="0" smtClean="0"/>
              <a:t>22 </a:t>
            </a:r>
            <a:r>
              <a:rPr lang="en-US" sz="2800" dirty="0" err="1" smtClean="0"/>
              <a:t>yo</a:t>
            </a:r>
            <a:r>
              <a:rPr lang="en-US" sz="2800" dirty="0" smtClean="0"/>
              <a:t> M presents as transfer from OSH</a:t>
            </a:r>
          </a:p>
          <a:p>
            <a:r>
              <a:rPr lang="en-US" sz="2800" dirty="0" smtClean="0"/>
              <a:t>Dove into shallow pool while intoxicated</a:t>
            </a:r>
          </a:p>
          <a:p>
            <a:r>
              <a:rPr lang="en-US" sz="2800" dirty="0" smtClean="0"/>
              <a:t>Patient amnestic to the event but currently GCS 15</a:t>
            </a:r>
          </a:p>
          <a:p>
            <a:r>
              <a:rPr lang="en-US" sz="2800" dirty="0" smtClean="0"/>
              <a:t>VS on arrival to ED show HR 80, BP 89/55, RR 26 </a:t>
            </a:r>
            <a:r>
              <a:rPr lang="en-US" sz="2800" dirty="0" err="1" smtClean="0"/>
              <a:t>sats</a:t>
            </a:r>
            <a:r>
              <a:rPr lang="en-US" sz="2800" dirty="0" smtClean="0"/>
              <a:t> 95% on 2L NC</a:t>
            </a:r>
          </a:p>
          <a:p>
            <a:r>
              <a:rPr lang="en-US" sz="2800" dirty="0" smtClean="0"/>
              <a:t>Patient reports feeling “numb” all over </a:t>
            </a:r>
          </a:p>
          <a:p>
            <a:pPr marL="0" indent="0">
              <a:buNone/>
            </a:pPr>
            <a:endParaRPr lang="en-US" dirty="0"/>
          </a:p>
        </p:txBody>
      </p:sp>
    </p:spTree>
    <p:extLst>
      <p:ext uri="{BB962C8B-B14F-4D97-AF65-F5344CB8AC3E}">
        <p14:creationId xmlns:p14="http://schemas.microsoft.com/office/powerpoint/2010/main" val="28216299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t>
            </a:r>
            <a:r>
              <a:rPr lang="en-US" dirty="0" err="1" smtClean="0"/>
              <a:t>Autoregulation</a:t>
            </a:r>
            <a:endParaRPr lang="en-US" dirty="0"/>
          </a:p>
        </p:txBody>
      </p:sp>
      <p:pic>
        <p:nvPicPr>
          <p:cNvPr id="4" name="Content Placeholder 3" descr="Screen Shot 2013-04-01 at 2.45.47 PM.png"/>
          <p:cNvPicPr>
            <a:picLocks noGrp="1" noChangeAspect="1"/>
          </p:cNvPicPr>
          <p:nvPr>
            <p:ph idx="1"/>
          </p:nvPr>
        </p:nvPicPr>
        <p:blipFill>
          <a:blip r:embed="rId3">
            <a:extLst>
              <a:ext uri="{28A0092B-C50C-407E-A947-70E740481C1C}">
                <a14:useLocalDpi xmlns:a14="http://schemas.microsoft.com/office/drawing/2010/main" val="0"/>
              </a:ext>
            </a:extLst>
          </a:blip>
          <a:srcRect l="-61119" r="-61119"/>
          <a:stretch>
            <a:fillRect/>
          </a:stretch>
        </p:blipFill>
        <p:spPr/>
      </p:pic>
      <p:pic>
        <p:nvPicPr>
          <p:cNvPr id="5" name="Picture 4" descr="Screen Shot 2013-04-01 at 2.46.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898" y="6281618"/>
            <a:ext cx="1788734" cy="188986"/>
          </a:xfrm>
          <a:prstGeom prst="rect">
            <a:avLst/>
          </a:prstGeom>
        </p:spPr>
      </p:pic>
    </p:spTree>
    <p:extLst>
      <p:ext uri="{BB962C8B-B14F-4D97-AF65-F5344CB8AC3E}">
        <p14:creationId xmlns:p14="http://schemas.microsoft.com/office/powerpoint/2010/main" val="28605529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Baroreflex</a:t>
            </a:r>
            <a:endParaRPr lang="en-US" dirty="0"/>
          </a:p>
        </p:txBody>
      </p:sp>
      <p:pic>
        <p:nvPicPr>
          <p:cNvPr id="7" name="Content Placeholder 6" descr="Baroreflex.jpg"/>
          <p:cNvPicPr>
            <a:picLocks noGrp="1" noChangeAspect="1"/>
          </p:cNvPicPr>
          <p:nvPr>
            <p:ph sz="half" idx="2"/>
          </p:nvPr>
        </p:nvPicPr>
        <p:blipFill>
          <a:blip r:embed="rId3">
            <a:extLst>
              <a:ext uri="{28A0092B-C50C-407E-A947-70E740481C1C}">
                <a14:useLocalDpi xmlns:a14="http://schemas.microsoft.com/office/drawing/2010/main" val="0"/>
              </a:ext>
            </a:extLst>
          </a:blip>
          <a:srcRect t="-22680" b="-22680"/>
          <a:stretch>
            <a:fillRect/>
          </a:stretch>
        </p:blipFill>
        <p:spPr/>
      </p:pic>
      <p:sp>
        <p:nvSpPr>
          <p:cNvPr id="6" name="Content Placeholder 5"/>
          <p:cNvSpPr>
            <a:spLocks noGrp="1"/>
          </p:cNvSpPr>
          <p:nvPr>
            <p:ph sz="quarter" idx="4294967295"/>
          </p:nvPr>
        </p:nvSpPr>
        <p:spPr>
          <a:xfrm>
            <a:off x="457200" y="1790214"/>
            <a:ext cx="4041648" cy="4526280"/>
          </a:xfrm>
          <a:prstGeom prst="rect">
            <a:avLst/>
          </a:prstGeom>
        </p:spPr>
        <p:txBody>
          <a:bodyPr/>
          <a:lstStyle/>
          <a:p>
            <a:r>
              <a:rPr lang="en-US" dirty="0" smtClean="0"/>
              <a:t>Negative feedback </a:t>
            </a:r>
          </a:p>
          <a:p>
            <a:r>
              <a:rPr lang="en-US" dirty="0" smtClean="0"/>
              <a:t>High and low pressure systems</a:t>
            </a:r>
          </a:p>
          <a:p>
            <a:r>
              <a:rPr lang="en-US" dirty="0" smtClean="0"/>
              <a:t>Combines with pulmonary afferents and </a:t>
            </a:r>
            <a:r>
              <a:rPr lang="en-US" dirty="0" err="1" smtClean="0"/>
              <a:t>chemoreflex</a:t>
            </a:r>
            <a:endParaRPr lang="en-US" dirty="0" smtClean="0"/>
          </a:p>
          <a:p>
            <a:r>
              <a:rPr lang="en-US" dirty="0"/>
              <a:t>Decreased stretch </a:t>
            </a:r>
            <a:r>
              <a:rPr lang="en-US" dirty="0">
                <a:sym typeface="Wingdings"/>
              </a:rPr>
              <a:t>decrease firing  SNS activation</a:t>
            </a:r>
            <a:endParaRPr lang="en-US" dirty="0"/>
          </a:p>
          <a:p>
            <a:endParaRPr lang="en-US" dirty="0"/>
          </a:p>
        </p:txBody>
      </p:sp>
      <p:pic>
        <p:nvPicPr>
          <p:cNvPr id="3" name="Picture 2" descr="Screen Shot 2013-04-26 at 10.16.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124" y="1600200"/>
            <a:ext cx="4495799" cy="4602564"/>
          </a:xfrm>
          <a:prstGeom prst="rect">
            <a:avLst/>
          </a:prstGeom>
        </p:spPr>
      </p:pic>
    </p:spTree>
    <p:extLst>
      <p:ext uri="{BB962C8B-B14F-4D97-AF65-F5344CB8AC3E}">
        <p14:creationId xmlns:p14="http://schemas.microsoft.com/office/powerpoint/2010/main" val="1255312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Hypotension </a:t>
            </a:r>
            <a:r>
              <a:rPr lang="en-US" dirty="0"/>
              <a:t>R</a:t>
            </a:r>
            <a:r>
              <a:rPr lang="en-US" dirty="0" smtClean="0"/>
              <a:t>elated to Injury Level</a:t>
            </a:r>
            <a:endParaRPr lang="en-US" dirty="0"/>
          </a:p>
        </p:txBody>
      </p:sp>
      <p:pic>
        <p:nvPicPr>
          <p:cNvPr id="5" name="Content Placeholder 4" descr="bicyclists-falling-hard-40-pics_2.jpg"/>
          <p:cNvPicPr>
            <a:picLocks noGrp="1" noChangeAspect="1"/>
          </p:cNvPicPr>
          <p:nvPr>
            <p:ph sz="half" idx="2"/>
          </p:nvPr>
        </p:nvPicPr>
        <p:blipFill>
          <a:blip r:embed="rId3">
            <a:extLst>
              <a:ext uri="{28A0092B-C50C-407E-A947-70E740481C1C}">
                <a14:useLocalDpi xmlns:a14="http://schemas.microsoft.com/office/drawing/2010/main" val="0"/>
              </a:ext>
            </a:extLst>
          </a:blip>
          <a:srcRect t="-25978" b="-25978"/>
          <a:stretch>
            <a:fillRect/>
          </a:stretch>
        </p:blipFill>
        <p:spPr/>
      </p:pic>
      <p:sp>
        <p:nvSpPr>
          <p:cNvPr id="4" name="Content Placeholder 3"/>
          <p:cNvSpPr>
            <a:spLocks noGrp="1"/>
          </p:cNvSpPr>
          <p:nvPr>
            <p:ph sz="quarter" idx="4294967295"/>
          </p:nvPr>
        </p:nvSpPr>
        <p:spPr>
          <a:xfrm>
            <a:off x="432949" y="2090236"/>
            <a:ext cx="4041648" cy="4526280"/>
          </a:xfrm>
          <a:prstGeom prst="rect">
            <a:avLst/>
          </a:prstGeom>
        </p:spPr>
        <p:txBody>
          <a:bodyPr>
            <a:normAutofit/>
          </a:bodyPr>
          <a:lstStyle/>
          <a:p>
            <a:r>
              <a:rPr lang="en-US" sz="2800" dirty="0" smtClean="0"/>
              <a:t>High T and C-spine injuries </a:t>
            </a:r>
          </a:p>
          <a:p>
            <a:r>
              <a:rPr lang="en-US" sz="2800" dirty="0" smtClean="0"/>
              <a:t>Loss of sympathetic outflow</a:t>
            </a:r>
          </a:p>
          <a:p>
            <a:r>
              <a:rPr lang="en-US" sz="2800" dirty="0" smtClean="0"/>
              <a:t>Relative </a:t>
            </a:r>
            <a:r>
              <a:rPr lang="en-US" sz="2800" dirty="0" err="1" smtClean="0"/>
              <a:t>hypovolemia</a:t>
            </a:r>
            <a:endParaRPr lang="en-US" sz="2800" dirty="0"/>
          </a:p>
        </p:txBody>
      </p:sp>
    </p:spTree>
    <p:extLst>
      <p:ext uri="{BB962C8B-B14F-4D97-AF65-F5344CB8AC3E}">
        <p14:creationId xmlns:p14="http://schemas.microsoft.com/office/powerpoint/2010/main" val="32065230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Common is Hypotension?</a:t>
            </a:r>
            <a:endParaRPr lang="en-US" dirty="0"/>
          </a:p>
        </p:txBody>
      </p:sp>
      <p:sp>
        <p:nvSpPr>
          <p:cNvPr id="7" name="Content Placeholder 6"/>
          <p:cNvSpPr>
            <a:spLocks noGrp="1"/>
          </p:cNvSpPr>
          <p:nvPr>
            <p:ph idx="1"/>
          </p:nvPr>
        </p:nvSpPr>
        <p:spPr/>
        <p:txBody>
          <a:bodyPr>
            <a:normAutofit/>
          </a:bodyPr>
          <a:lstStyle/>
          <a:p>
            <a:r>
              <a:rPr lang="en-US" sz="2800" dirty="0" smtClean="0"/>
              <a:t>Lehmann showed 68% with hypotension</a:t>
            </a:r>
          </a:p>
          <a:p>
            <a:pPr lvl="1"/>
            <a:r>
              <a:rPr lang="en-US" sz="2400" dirty="0" smtClean="0"/>
              <a:t>71 consecutive patients with acute</a:t>
            </a:r>
            <a:r>
              <a:rPr lang="en-US" sz="2800" dirty="0" smtClean="0"/>
              <a:t> SCI</a:t>
            </a:r>
          </a:p>
          <a:p>
            <a:pPr lvl="1"/>
            <a:r>
              <a:rPr lang="en-US" sz="2400" dirty="0" smtClean="0"/>
              <a:t>48 cervical; 31 complete</a:t>
            </a:r>
          </a:p>
          <a:p>
            <a:r>
              <a:rPr lang="en-US" sz="2800" dirty="0" smtClean="0"/>
              <a:t>Levi et al: complete cervical cord injury 5.5x more likely</a:t>
            </a:r>
          </a:p>
          <a:p>
            <a:r>
              <a:rPr lang="en-US" sz="2800" dirty="0" err="1"/>
              <a:t>Nakao</a:t>
            </a:r>
            <a:r>
              <a:rPr lang="en-US" sz="2800" dirty="0"/>
              <a:t> et al </a:t>
            </a:r>
            <a:r>
              <a:rPr lang="en-US" sz="2800" dirty="0" smtClean="0"/>
              <a:t>45</a:t>
            </a:r>
            <a:r>
              <a:rPr lang="en-US" sz="2800" dirty="0"/>
              <a:t>% had </a:t>
            </a:r>
            <a:r>
              <a:rPr lang="en-US" sz="2800" dirty="0" smtClean="0"/>
              <a:t>hypotension</a:t>
            </a:r>
          </a:p>
          <a:p>
            <a:pPr lvl="1"/>
            <a:r>
              <a:rPr lang="en-US" sz="2400" dirty="0" smtClean="0"/>
              <a:t>Retrospective </a:t>
            </a:r>
            <a:r>
              <a:rPr lang="en-US" sz="2400" dirty="0"/>
              <a:t>study of 172 cervical SCI </a:t>
            </a:r>
            <a:r>
              <a:rPr lang="en-US" sz="2400" dirty="0" smtClean="0"/>
              <a:t>patients</a:t>
            </a:r>
            <a:endParaRPr lang="en-US" sz="2400" dirty="0"/>
          </a:p>
          <a:p>
            <a:pPr lvl="1"/>
            <a:r>
              <a:rPr lang="en-US" sz="2400" dirty="0"/>
              <a:t>Half of the patients were complete </a:t>
            </a:r>
            <a:r>
              <a:rPr lang="en-US" sz="2400" dirty="0" smtClean="0"/>
              <a:t>quadriplegia</a:t>
            </a:r>
            <a:endParaRPr lang="en-US" sz="2400" dirty="0"/>
          </a:p>
        </p:txBody>
      </p:sp>
    </p:spTree>
    <p:extLst>
      <p:ext uri="{BB962C8B-B14F-4D97-AF65-F5344CB8AC3E}">
        <p14:creationId xmlns:p14="http://schemas.microsoft.com/office/powerpoint/2010/main" val="2764400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Injuries</a:t>
            </a:r>
            <a:endParaRPr lang="en-US" dirty="0"/>
          </a:p>
        </p:txBody>
      </p:sp>
      <p:sp>
        <p:nvSpPr>
          <p:cNvPr id="4" name="Content Placeholder 3"/>
          <p:cNvSpPr>
            <a:spLocks noGrp="1"/>
          </p:cNvSpPr>
          <p:nvPr>
            <p:ph sz="quarter" idx="4294967295"/>
          </p:nvPr>
        </p:nvSpPr>
        <p:spPr>
          <a:xfrm>
            <a:off x="457200" y="1770213"/>
            <a:ext cx="4041648" cy="4526280"/>
          </a:xfrm>
          <a:prstGeom prst="rect">
            <a:avLst/>
          </a:prstGeom>
        </p:spPr>
        <p:txBody>
          <a:bodyPr/>
          <a:lstStyle/>
          <a:p>
            <a:r>
              <a:rPr lang="en-US" dirty="0"/>
              <a:t>Axial Compression</a:t>
            </a:r>
          </a:p>
          <a:p>
            <a:pPr lvl="1"/>
            <a:r>
              <a:rPr lang="en-US" dirty="0"/>
              <a:t>Compression or burst type fractures</a:t>
            </a:r>
          </a:p>
          <a:p>
            <a:pPr lvl="1"/>
            <a:r>
              <a:rPr lang="en-US" dirty="0"/>
              <a:t>Least associated with SCI</a:t>
            </a:r>
          </a:p>
          <a:p>
            <a:r>
              <a:rPr lang="en-US" dirty="0"/>
              <a:t>Flexion/Distraction or Hyperextension</a:t>
            </a:r>
          </a:p>
          <a:p>
            <a:pPr lvl="1"/>
            <a:r>
              <a:rPr lang="en-US" dirty="0"/>
              <a:t>Usually an unstable injury</a:t>
            </a:r>
          </a:p>
          <a:p>
            <a:pPr lvl="1"/>
            <a:r>
              <a:rPr lang="en-US" dirty="0"/>
              <a:t>Increased risk of SCI</a:t>
            </a:r>
          </a:p>
          <a:p>
            <a:r>
              <a:rPr lang="en-US" dirty="0"/>
              <a:t>Rotational</a:t>
            </a:r>
          </a:p>
          <a:p>
            <a:pPr lvl="1"/>
            <a:r>
              <a:rPr lang="en-US" dirty="0"/>
              <a:t>Almost always associated with SCI</a:t>
            </a:r>
          </a:p>
          <a:p>
            <a:endParaRPr lang="en-US" dirty="0"/>
          </a:p>
        </p:txBody>
      </p:sp>
      <p:pic>
        <p:nvPicPr>
          <p:cNvPr id="9" name="Content Placeholder 8" descr="00121.png"/>
          <p:cNvPicPr>
            <a:picLocks noGrp="1" noChangeAspect="1"/>
          </p:cNvPicPr>
          <p:nvPr>
            <p:ph sz="half" idx="2"/>
          </p:nvPr>
        </p:nvPicPr>
        <p:blipFill>
          <a:blip r:embed="rId3">
            <a:extLst>
              <a:ext uri="{28A0092B-C50C-407E-A947-70E740481C1C}">
                <a14:useLocalDpi xmlns:a14="http://schemas.microsoft.com/office/drawing/2010/main" val="0"/>
              </a:ext>
            </a:extLst>
          </a:blip>
          <a:srcRect t="-28982" b="-28982"/>
          <a:stretch>
            <a:fillRect/>
          </a:stretch>
        </p:blipFill>
        <p:spPr/>
      </p:pic>
    </p:spTree>
    <p:extLst>
      <p:ext uri="{BB962C8B-B14F-4D97-AF65-F5344CB8AC3E}">
        <p14:creationId xmlns:p14="http://schemas.microsoft.com/office/powerpoint/2010/main" val="3883101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0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19" y="132914"/>
            <a:ext cx="5541035" cy="6616964"/>
          </a:xfrm>
          <a:prstGeom prst="rect">
            <a:avLst/>
          </a:prstGeom>
        </p:spPr>
      </p:pic>
    </p:spTree>
    <p:extLst>
      <p:ext uri="{BB962C8B-B14F-4D97-AF65-F5344CB8AC3E}">
        <p14:creationId xmlns:p14="http://schemas.microsoft.com/office/powerpoint/2010/main" val="82189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nal-cord-syndrom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80" y="1398162"/>
            <a:ext cx="8166100" cy="5105400"/>
          </a:xfrm>
          <a:prstGeom prst="rect">
            <a:avLst/>
          </a:prstGeom>
        </p:spPr>
      </p:pic>
      <p:sp>
        <p:nvSpPr>
          <p:cNvPr id="5" name="Title 4"/>
          <p:cNvSpPr>
            <a:spLocks noGrp="1"/>
          </p:cNvSpPr>
          <p:nvPr>
            <p:ph type="title"/>
          </p:nvPr>
        </p:nvSpPr>
        <p:spPr/>
        <p:txBody>
          <a:bodyPr/>
          <a:lstStyle/>
          <a:p>
            <a:r>
              <a:rPr lang="en-US" dirty="0" smtClean="0"/>
              <a:t>Spinal Cord Syndromes</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77509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Your Anatomy</a:t>
            </a:r>
            <a:endParaRPr lang="en-US" dirty="0"/>
          </a:p>
        </p:txBody>
      </p:sp>
      <p:pic>
        <p:nvPicPr>
          <p:cNvPr id="4" name="Content Placeholder 3" descr="nf585273.fig2.jpg"/>
          <p:cNvPicPr>
            <a:picLocks noGrp="1" noChangeAspect="1"/>
          </p:cNvPicPr>
          <p:nvPr>
            <p:ph idx="1"/>
          </p:nvPr>
        </p:nvPicPr>
        <p:blipFill>
          <a:blip r:embed="rId3">
            <a:extLst>
              <a:ext uri="{28A0092B-C50C-407E-A947-70E740481C1C}">
                <a14:useLocalDpi xmlns:a14="http://schemas.microsoft.com/office/drawing/2010/main" val="0"/>
              </a:ext>
            </a:extLst>
          </a:blip>
          <a:srcRect l="-51200" r="-51200"/>
          <a:stretch>
            <a:fillRect/>
          </a:stretch>
        </p:blipFill>
        <p:spPr>
          <a:xfrm>
            <a:off x="0" y="1869141"/>
            <a:ext cx="8746152" cy="4791334"/>
          </a:xfrm>
        </p:spPr>
      </p:pic>
    </p:spTree>
    <p:extLst>
      <p:ext uri="{BB962C8B-B14F-4D97-AF65-F5344CB8AC3E}">
        <p14:creationId xmlns:p14="http://schemas.microsoft.com/office/powerpoint/2010/main" val="187953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and Motor</a:t>
            </a:r>
            <a:endParaRPr lang="en-US" dirty="0"/>
          </a:p>
        </p:txBody>
      </p:sp>
      <p:sp>
        <p:nvSpPr>
          <p:cNvPr id="3" name="Content Placeholder 2"/>
          <p:cNvSpPr>
            <a:spLocks noGrp="1"/>
          </p:cNvSpPr>
          <p:nvPr>
            <p:ph idx="1"/>
          </p:nvPr>
        </p:nvSpPr>
        <p:spPr/>
        <p:txBody>
          <a:bodyPr/>
          <a:lstStyle/>
          <a:p>
            <a:r>
              <a:rPr lang="en-US" dirty="0" smtClean="0"/>
              <a:t>Sensory:  0-2</a:t>
            </a:r>
          </a:p>
          <a:p>
            <a:pPr lvl="1"/>
            <a:r>
              <a:rPr lang="en-US" sz="1800" dirty="0" smtClean="0"/>
              <a:t>0 = sensation absent</a:t>
            </a:r>
          </a:p>
          <a:p>
            <a:pPr lvl="1"/>
            <a:r>
              <a:rPr lang="en-US" sz="1800" dirty="0" smtClean="0"/>
              <a:t>1 = sensation impaired</a:t>
            </a:r>
          </a:p>
          <a:p>
            <a:pPr lvl="1"/>
            <a:r>
              <a:rPr lang="en-US" sz="1800" dirty="0" smtClean="0"/>
              <a:t>2 = sensation normal</a:t>
            </a:r>
          </a:p>
          <a:p>
            <a:r>
              <a:rPr lang="en-US" dirty="0" smtClean="0"/>
              <a:t>Motor: 0-5</a:t>
            </a:r>
          </a:p>
          <a:p>
            <a:pPr lvl="1"/>
            <a:r>
              <a:rPr lang="en-US" sz="1800" dirty="0" smtClean="0"/>
              <a:t>0 = complete paralysis</a:t>
            </a:r>
          </a:p>
          <a:p>
            <a:pPr lvl="1"/>
            <a:r>
              <a:rPr lang="en-US" sz="1800" dirty="0" smtClean="0"/>
              <a:t>1 = palpable or visible contraction</a:t>
            </a:r>
          </a:p>
          <a:p>
            <a:pPr lvl="1"/>
            <a:r>
              <a:rPr lang="en-US" sz="1800" dirty="0" smtClean="0"/>
              <a:t>2 = active movement w/gravity eliminated</a:t>
            </a:r>
          </a:p>
          <a:p>
            <a:pPr lvl="1"/>
            <a:r>
              <a:rPr lang="en-US" sz="1800" dirty="0" smtClean="0"/>
              <a:t>3 = active movement against gravity</a:t>
            </a:r>
          </a:p>
          <a:p>
            <a:pPr lvl="1"/>
            <a:r>
              <a:rPr lang="en-US" sz="1800" dirty="0" smtClean="0"/>
              <a:t>4 = provides some resistance</a:t>
            </a:r>
          </a:p>
          <a:p>
            <a:pPr lvl="1"/>
            <a:r>
              <a:rPr lang="en-US" sz="1800" dirty="0" smtClean="0"/>
              <a:t>5 = normal resistance</a:t>
            </a:r>
            <a:endParaRPr lang="en-US" sz="1800" dirty="0"/>
          </a:p>
        </p:txBody>
      </p:sp>
    </p:spTree>
    <p:extLst>
      <p:ext uri="{BB962C8B-B14F-4D97-AF65-F5344CB8AC3E}">
        <p14:creationId xmlns:p14="http://schemas.microsoft.com/office/powerpoint/2010/main" val="11656917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Scoring</a:t>
            </a:r>
            <a:endParaRPr lang="en-US" dirty="0"/>
          </a:p>
        </p:txBody>
      </p:sp>
      <p:pic>
        <p:nvPicPr>
          <p:cNvPr id="4" name="Content Placeholder 3" descr="Screen Shot 2014-07-10 at 12.54.26 PM.png"/>
          <p:cNvPicPr>
            <a:picLocks noGrp="1" noChangeAspect="1"/>
          </p:cNvPicPr>
          <p:nvPr>
            <p:ph idx="1"/>
          </p:nvPr>
        </p:nvPicPr>
        <p:blipFill>
          <a:blip r:embed="rId3">
            <a:extLst>
              <a:ext uri="{28A0092B-C50C-407E-A947-70E740481C1C}">
                <a14:useLocalDpi xmlns:a14="http://schemas.microsoft.com/office/drawing/2010/main" val="0"/>
              </a:ext>
            </a:extLst>
          </a:blip>
          <a:srcRect t="-9845" b="-9845"/>
          <a:stretch>
            <a:fillRect/>
          </a:stretch>
        </p:blipFill>
        <p:spPr/>
      </p:pic>
      <p:sp>
        <p:nvSpPr>
          <p:cNvPr id="5" name="Rectangle 4"/>
          <p:cNvSpPr/>
          <p:nvPr/>
        </p:nvSpPr>
        <p:spPr>
          <a:xfrm>
            <a:off x="3422211" y="6255811"/>
            <a:ext cx="2258849" cy="400110"/>
          </a:xfrm>
          <a:prstGeom prst="rect">
            <a:avLst/>
          </a:prstGeom>
        </p:spPr>
        <p:txBody>
          <a:bodyPr wrap="square">
            <a:spAutoFit/>
          </a:bodyPr>
          <a:lstStyle/>
          <a:p>
            <a:r>
              <a:rPr lang="en-US" sz="1000" dirty="0"/>
              <a:t>J Am </a:t>
            </a:r>
            <a:r>
              <a:rPr lang="en-US" sz="1000" dirty="0" err="1"/>
              <a:t>Acad</a:t>
            </a:r>
            <a:r>
              <a:rPr lang="en-US" sz="1000" dirty="0"/>
              <a:t> </a:t>
            </a:r>
            <a:r>
              <a:rPr lang="en-US" sz="1000" dirty="0" err="1"/>
              <a:t>Orthop</a:t>
            </a:r>
            <a:r>
              <a:rPr lang="en-US" sz="1000" dirty="0"/>
              <a:t> </a:t>
            </a:r>
            <a:r>
              <a:rPr lang="en-US" sz="1000" dirty="0" err="1"/>
              <a:t>Surg</a:t>
            </a:r>
            <a:r>
              <a:rPr lang="en-US" sz="1000" dirty="0"/>
              <a:t> 2009;17:</a:t>
            </a:r>
          </a:p>
          <a:p>
            <a:r>
              <a:rPr lang="en-US" sz="1000" dirty="0"/>
              <a:t>756-765</a:t>
            </a:r>
          </a:p>
        </p:txBody>
      </p:sp>
    </p:spTree>
    <p:extLst>
      <p:ext uri="{BB962C8B-B14F-4D97-AF65-F5344CB8AC3E}">
        <p14:creationId xmlns:p14="http://schemas.microsoft.com/office/powerpoint/2010/main" val="16287143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Diving Drunk</a:t>
            </a:r>
            <a:endParaRPr lang="en-US" dirty="0"/>
          </a:p>
        </p:txBody>
      </p:sp>
      <p:sp>
        <p:nvSpPr>
          <p:cNvPr id="5" name="Content Placeholder 4"/>
          <p:cNvSpPr>
            <a:spLocks noGrp="1"/>
          </p:cNvSpPr>
          <p:nvPr>
            <p:ph idx="1"/>
          </p:nvPr>
        </p:nvSpPr>
        <p:spPr/>
        <p:txBody>
          <a:bodyPr>
            <a:normAutofit/>
          </a:bodyPr>
          <a:lstStyle/>
          <a:p>
            <a:r>
              <a:rPr lang="en-US" sz="3200" dirty="0" smtClean="0"/>
              <a:t>On </a:t>
            </a:r>
            <a:r>
              <a:rPr lang="en-US" sz="3200" dirty="0" err="1" smtClean="0"/>
              <a:t>neuro</a:t>
            </a:r>
            <a:r>
              <a:rPr lang="en-US" sz="3200" dirty="0" smtClean="0"/>
              <a:t> exam, sensation intact throughout</a:t>
            </a:r>
          </a:p>
          <a:p>
            <a:r>
              <a:rPr lang="en-US" sz="3200" dirty="0" smtClean="0"/>
              <a:t>Motor exam shows 4+ C5 bilaterally, otherwise 0 </a:t>
            </a:r>
          </a:p>
          <a:p>
            <a:r>
              <a:rPr lang="en-US" sz="3200" dirty="0" smtClean="0"/>
              <a:t>Absent rectal tone</a:t>
            </a:r>
          </a:p>
          <a:p>
            <a:r>
              <a:rPr lang="en-US" sz="3200" dirty="0" smtClean="0"/>
              <a:t>Complains of pain in neck</a:t>
            </a:r>
            <a:endParaRPr lang="en-US" sz="3200" dirty="0"/>
          </a:p>
        </p:txBody>
      </p:sp>
    </p:spTree>
    <p:extLst>
      <p:ext uri="{BB962C8B-B14F-4D97-AF65-F5344CB8AC3E}">
        <p14:creationId xmlns:p14="http://schemas.microsoft.com/office/powerpoint/2010/main" val="31829714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 Scoring</a:t>
            </a:r>
            <a:endParaRPr lang="en-US" dirty="0"/>
          </a:p>
        </p:txBody>
      </p:sp>
      <p:pic>
        <p:nvPicPr>
          <p:cNvPr id="4" name="Content Placeholder 3" descr="Screen Shot 2014-07-10 at 12.55.44 PM.png"/>
          <p:cNvPicPr>
            <a:picLocks noGrp="1" noChangeAspect="1"/>
          </p:cNvPicPr>
          <p:nvPr>
            <p:ph idx="1"/>
          </p:nvPr>
        </p:nvPicPr>
        <p:blipFill>
          <a:blip r:embed="rId3">
            <a:extLst>
              <a:ext uri="{28A0092B-C50C-407E-A947-70E740481C1C}">
                <a14:useLocalDpi xmlns:a14="http://schemas.microsoft.com/office/drawing/2010/main" val="0"/>
              </a:ext>
            </a:extLst>
          </a:blip>
          <a:srcRect l="-2352" r="-2352"/>
          <a:stretch>
            <a:fillRect/>
          </a:stretch>
        </p:blipFill>
        <p:spPr/>
      </p:pic>
      <p:sp>
        <p:nvSpPr>
          <p:cNvPr id="5" name="Rectangle 4"/>
          <p:cNvSpPr/>
          <p:nvPr/>
        </p:nvSpPr>
        <p:spPr>
          <a:xfrm>
            <a:off x="3422211" y="6255811"/>
            <a:ext cx="2258849" cy="400110"/>
          </a:xfrm>
          <a:prstGeom prst="rect">
            <a:avLst/>
          </a:prstGeom>
        </p:spPr>
        <p:txBody>
          <a:bodyPr wrap="square">
            <a:spAutoFit/>
          </a:bodyPr>
          <a:lstStyle/>
          <a:p>
            <a:r>
              <a:rPr lang="en-US" sz="1000" dirty="0"/>
              <a:t>J Am </a:t>
            </a:r>
            <a:r>
              <a:rPr lang="en-US" sz="1000" dirty="0" err="1"/>
              <a:t>Acad</a:t>
            </a:r>
            <a:r>
              <a:rPr lang="en-US" sz="1000" dirty="0"/>
              <a:t> </a:t>
            </a:r>
            <a:r>
              <a:rPr lang="en-US" sz="1000" dirty="0" err="1"/>
              <a:t>Orthop</a:t>
            </a:r>
            <a:r>
              <a:rPr lang="en-US" sz="1000" dirty="0"/>
              <a:t> </a:t>
            </a:r>
            <a:r>
              <a:rPr lang="en-US" sz="1000" dirty="0" err="1"/>
              <a:t>Surg</a:t>
            </a:r>
            <a:r>
              <a:rPr lang="en-US" sz="1000" dirty="0"/>
              <a:t> 2009;17:</a:t>
            </a:r>
          </a:p>
          <a:p>
            <a:r>
              <a:rPr lang="en-US" sz="1000" dirty="0"/>
              <a:t>756-765</a:t>
            </a:r>
          </a:p>
        </p:txBody>
      </p:sp>
    </p:spTree>
    <p:extLst>
      <p:ext uri="{BB962C8B-B14F-4D97-AF65-F5344CB8AC3E}">
        <p14:creationId xmlns:p14="http://schemas.microsoft.com/office/powerpoint/2010/main" val="5064913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IA2006_front.jpg"/>
          <p:cNvPicPr>
            <a:picLocks noGrp="1" noChangeAspect="1"/>
          </p:cNvPicPr>
          <p:nvPr>
            <p:ph idx="4294967295"/>
          </p:nvPr>
        </p:nvPicPr>
        <p:blipFill>
          <a:blip r:embed="rId3">
            <a:extLst>
              <a:ext uri="{28A0092B-C50C-407E-A947-70E740481C1C}">
                <a14:useLocalDpi xmlns:a14="http://schemas.microsoft.com/office/drawing/2010/main" val="0"/>
              </a:ext>
            </a:extLst>
          </a:blip>
          <a:srcRect l="-15258" r="-15258"/>
          <a:stretch>
            <a:fillRect/>
          </a:stretch>
        </p:blipFill>
        <p:spPr>
          <a:xfrm>
            <a:off x="-295326" y="520964"/>
            <a:ext cx="9831029" cy="5825795"/>
          </a:xfrm>
        </p:spPr>
      </p:pic>
      <p:sp>
        <p:nvSpPr>
          <p:cNvPr id="5" name="Rectangle 4"/>
          <p:cNvSpPr/>
          <p:nvPr/>
        </p:nvSpPr>
        <p:spPr>
          <a:xfrm>
            <a:off x="4288604" y="6464188"/>
            <a:ext cx="4572000" cy="246221"/>
          </a:xfrm>
          <a:prstGeom prst="rect">
            <a:avLst/>
          </a:prstGeom>
        </p:spPr>
        <p:txBody>
          <a:bodyPr>
            <a:spAutoFit/>
          </a:bodyPr>
          <a:lstStyle/>
          <a:p>
            <a:r>
              <a:rPr lang="en-US" sz="1000" dirty="0"/>
              <a:t>http://</a:t>
            </a:r>
            <a:r>
              <a:rPr lang="en-US" sz="1000" dirty="0" err="1"/>
              <a:t>www.scientificspine.com</a:t>
            </a:r>
            <a:r>
              <a:rPr lang="en-US" sz="1000" dirty="0"/>
              <a:t>/images/ASIA2006_front.jpg</a:t>
            </a:r>
          </a:p>
        </p:txBody>
      </p:sp>
    </p:spTree>
    <p:extLst>
      <p:ext uri="{BB962C8B-B14F-4D97-AF65-F5344CB8AC3E}">
        <p14:creationId xmlns:p14="http://schemas.microsoft.com/office/powerpoint/2010/main" val="32201218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 Cord Syndrome</a:t>
            </a:r>
            <a:endParaRPr lang="en-US" dirty="0"/>
          </a:p>
        </p:txBody>
      </p:sp>
      <p:sp>
        <p:nvSpPr>
          <p:cNvPr id="5" name="Content Placeholder 4"/>
          <p:cNvSpPr>
            <a:spLocks noGrp="1"/>
          </p:cNvSpPr>
          <p:nvPr>
            <p:ph idx="1"/>
          </p:nvPr>
        </p:nvSpPr>
        <p:spPr/>
        <p:txBody>
          <a:bodyPr>
            <a:normAutofit/>
          </a:bodyPr>
          <a:lstStyle/>
          <a:p>
            <a:r>
              <a:rPr lang="en-US" sz="2800" dirty="0" smtClean="0"/>
              <a:t>Most common type of incomplete SCI</a:t>
            </a:r>
          </a:p>
          <a:p>
            <a:r>
              <a:rPr lang="en-US" sz="2800" dirty="0" smtClean="0"/>
              <a:t>Trauma most common cause</a:t>
            </a:r>
          </a:p>
          <a:p>
            <a:r>
              <a:rPr lang="en-US" sz="2800" dirty="0" smtClean="0"/>
              <a:t>Older patient with </a:t>
            </a:r>
            <a:r>
              <a:rPr lang="en-US" sz="2800" dirty="0" err="1" smtClean="0"/>
              <a:t>spondylosis</a:t>
            </a:r>
            <a:r>
              <a:rPr lang="en-US" sz="2800" dirty="0" smtClean="0"/>
              <a:t> with hyperextension injury</a:t>
            </a:r>
            <a:endParaRPr lang="en-US" sz="2800" dirty="0"/>
          </a:p>
          <a:p>
            <a:r>
              <a:rPr lang="en-US" sz="2800" dirty="0" smtClean="0"/>
              <a:t>Often times no acute bony injury</a:t>
            </a:r>
          </a:p>
        </p:txBody>
      </p:sp>
    </p:spTree>
    <p:extLst>
      <p:ext uri="{BB962C8B-B14F-4D97-AF65-F5344CB8AC3E}">
        <p14:creationId xmlns:p14="http://schemas.microsoft.com/office/powerpoint/2010/main" val="9924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Cord Syndrome</a:t>
            </a:r>
            <a:endParaRPr lang="en-US" dirty="0"/>
          </a:p>
        </p:txBody>
      </p:sp>
      <p:pic>
        <p:nvPicPr>
          <p:cNvPr id="4" name="Content Placeholder 3"/>
          <p:cNvPicPr>
            <a:picLocks noGrp="1" noChangeAspect="1"/>
          </p:cNvPicPr>
          <p:nvPr>
            <p:ph idx="1"/>
          </p:nvPr>
        </p:nvPicPr>
        <p:blipFill>
          <a:blip r:embed="rId3"/>
          <a:srcRect l="-14227" r="-14227"/>
          <a:stretch>
            <a:fillRect/>
          </a:stretch>
        </p:blipFill>
        <p:spPr/>
      </p:pic>
      <p:sp>
        <p:nvSpPr>
          <p:cNvPr id="5" name="Rectangle 4"/>
          <p:cNvSpPr/>
          <p:nvPr/>
        </p:nvSpPr>
        <p:spPr>
          <a:xfrm>
            <a:off x="3422211" y="6255811"/>
            <a:ext cx="2258849" cy="400110"/>
          </a:xfrm>
          <a:prstGeom prst="rect">
            <a:avLst/>
          </a:prstGeom>
        </p:spPr>
        <p:txBody>
          <a:bodyPr wrap="square">
            <a:spAutoFit/>
          </a:bodyPr>
          <a:lstStyle/>
          <a:p>
            <a:r>
              <a:rPr lang="en-US" sz="1000" dirty="0"/>
              <a:t>J Am </a:t>
            </a:r>
            <a:r>
              <a:rPr lang="en-US" sz="1000" dirty="0" err="1"/>
              <a:t>Acad</a:t>
            </a:r>
            <a:r>
              <a:rPr lang="en-US" sz="1000" dirty="0"/>
              <a:t> </a:t>
            </a:r>
            <a:r>
              <a:rPr lang="en-US" sz="1000" dirty="0" err="1"/>
              <a:t>Orthop</a:t>
            </a:r>
            <a:r>
              <a:rPr lang="en-US" sz="1000" dirty="0"/>
              <a:t> </a:t>
            </a:r>
            <a:r>
              <a:rPr lang="en-US" sz="1000" dirty="0" err="1"/>
              <a:t>Surg</a:t>
            </a:r>
            <a:r>
              <a:rPr lang="en-US" sz="1000" dirty="0"/>
              <a:t> 2009;17:</a:t>
            </a:r>
          </a:p>
          <a:p>
            <a:r>
              <a:rPr lang="en-US" sz="1000" dirty="0"/>
              <a:t>756-765</a:t>
            </a:r>
          </a:p>
        </p:txBody>
      </p:sp>
      <p:sp>
        <p:nvSpPr>
          <p:cNvPr id="6" name="Oval 5"/>
          <p:cNvSpPr/>
          <p:nvPr/>
        </p:nvSpPr>
        <p:spPr>
          <a:xfrm>
            <a:off x="2573186" y="2707271"/>
            <a:ext cx="3107874" cy="1804845"/>
          </a:xfrm>
          <a:prstGeom prst="ellipse">
            <a:avLst/>
          </a:prstGeom>
          <a:solidFill>
            <a:srgbClr val="732E9A">
              <a:alpha val="37000"/>
            </a:srgb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49420" y="2707271"/>
            <a:ext cx="1002540" cy="752019"/>
          </a:xfrm>
          <a:prstGeom prst="rect">
            <a:avLst/>
          </a:prstGeom>
          <a:no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61303" y="1869141"/>
            <a:ext cx="1370138" cy="303360"/>
          </a:xfrm>
          <a:prstGeom prst="rect">
            <a:avLst/>
          </a:prstGeom>
          <a:noFill/>
          <a:ln>
            <a:solidFill>
              <a:srgbClr val="F44B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98771" y="2172501"/>
            <a:ext cx="1702299" cy="303360"/>
          </a:xfrm>
          <a:prstGeom prst="rect">
            <a:avLst/>
          </a:prstGeom>
          <a:noFill/>
          <a:ln>
            <a:solidFill>
              <a:srgbClr val="F44B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308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a:bodyPr>
          <a:lstStyle/>
          <a:p>
            <a:r>
              <a:rPr lang="en-US" sz="2800" dirty="0" smtClean="0"/>
              <a:t>Complete neurologic assessment</a:t>
            </a:r>
          </a:p>
          <a:p>
            <a:r>
              <a:rPr lang="en-US" sz="2800" dirty="0" smtClean="0"/>
              <a:t>Pertinent history</a:t>
            </a:r>
          </a:p>
          <a:p>
            <a:r>
              <a:rPr lang="en-US" sz="2800" dirty="0" smtClean="0"/>
              <a:t>CT c-spine</a:t>
            </a:r>
          </a:p>
          <a:p>
            <a:r>
              <a:rPr lang="en-US" sz="2800" dirty="0" smtClean="0"/>
              <a:t>MRI</a:t>
            </a:r>
            <a:endParaRPr lang="en-US" sz="2800" dirty="0"/>
          </a:p>
        </p:txBody>
      </p:sp>
    </p:spTree>
    <p:extLst>
      <p:ext uri="{BB962C8B-B14F-4D97-AF65-F5344CB8AC3E}">
        <p14:creationId xmlns:p14="http://schemas.microsoft.com/office/powerpoint/2010/main" val="8692280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p:txBody>
          <a:bodyPr>
            <a:normAutofit/>
          </a:bodyPr>
          <a:lstStyle/>
          <a:p>
            <a:r>
              <a:rPr lang="en-US" sz="2800" dirty="0" smtClean="0"/>
              <a:t>Motor function returns </a:t>
            </a:r>
            <a:r>
              <a:rPr lang="en-US" sz="2800" dirty="0" err="1" smtClean="0"/>
              <a:t>caudad</a:t>
            </a:r>
            <a:r>
              <a:rPr lang="en-US" sz="2800" dirty="0" smtClean="0"/>
              <a:t> to </a:t>
            </a:r>
            <a:r>
              <a:rPr lang="en-US" sz="2800" dirty="0" err="1" smtClean="0"/>
              <a:t>cephalad</a:t>
            </a:r>
            <a:endParaRPr lang="en-US" sz="2800" dirty="0" smtClean="0"/>
          </a:p>
          <a:p>
            <a:r>
              <a:rPr lang="en-US" sz="2800" dirty="0" smtClean="0"/>
              <a:t>Recovery usually less complete in UE</a:t>
            </a:r>
          </a:p>
          <a:p>
            <a:r>
              <a:rPr lang="en-US" sz="2800" dirty="0" smtClean="0"/>
              <a:t>Hand dysfunction is most common longer term disability</a:t>
            </a:r>
            <a:endParaRPr lang="en-US" sz="2800" dirty="0"/>
          </a:p>
        </p:txBody>
      </p:sp>
    </p:spTree>
    <p:extLst>
      <p:ext uri="{BB962C8B-B14F-4D97-AF65-F5344CB8AC3E}">
        <p14:creationId xmlns:p14="http://schemas.microsoft.com/office/powerpoint/2010/main" val="15287869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Respiratory Dysfunction in SCI</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54582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of Respiration</a:t>
            </a:r>
            <a:endParaRPr lang="en-US" dirty="0"/>
          </a:p>
        </p:txBody>
      </p:sp>
      <p:pic>
        <p:nvPicPr>
          <p:cNvPr id="4" name="Content Placeholder 3" descr="muscles-of-respiration.jpg"/>
          <p:cNvPicPr>
            <a:picLocks noGrp="1" noChangeAspect="1"/>
          </p:cNvPicPr>
          <p:nvPr>
            <p:ph idx="1"/>
          </p:nvPr>
        </p:nvPicPr>
        <p:blipFill>
          <a:blip r:embed="rId3">
            <a:extLst>
              <a:ext uri="{28A0092B-C50C-407E-A947-70E740481C1C}">
                <a14:useLocalDpi xmlns:a14="http://schemas.microsoft.com/office/drawing/2010/main" val="0"/>
              </a:ext>
            </a:extLst>
          </a:blip>
          <a:srcRect l="-28262" r="-28262"/>
          <a:stretch>
            <a:fillRect/>
          </a:stretch>
        </p:blipFill>
        <p:spPr>
          <a:xfrm>
            <a:off x="-192088" y="1388214"/>
            <a:ext cx="8648702" cy="4737949"/>
          </a:xfrm>
        </p:spPr>
      </p:pic>
      <p:sp>
        <p:nvSpPr>
          <p:cNvPr id="5" name="Rectangle 4"/>
          <p:cNvSpPr/>
          <p:nvPr/>
        </p:nvSpPr>
        <p:spPr>
          <a:xfrm>
            <a:off x="3816444" y="6606432"/>
            <a:ext cx="4572000" cy="246221"/>
          </a:xfrm>
          <a:prstGeom prst="rect">
            <a:avLst/>
          </a:prstGeom>
        </p:spPr>
        <p:txBody>
          <a:bodyPr>
            <a:spAutoFit/>
          </a:bodyPr>
          <a:lstStyle/>
          <a:p>
            <a:r>
              <a:rPr lang="en-US" sz="1000" dirty="0"/>
              <a:t>http://</a:t>
            </a:r>
            <a:r>
              <a:rPr lang="en-US" sz="1000" dirty="0" err="1"/>
              <a:t>bedahunmuh.files.wordpress.com</a:t>
            </a:r>
            <a:r>
              <a:rPr lang="en-US" sz="1000" dirty="0"/>
              <a:t>/2010/05/muscles-of-</a:t>
            </a:r>
            <a:r>
              <a:rPr lang="en-US" sz="1000" dirty="0" err="1"/>
              <a:t>respiration.jpg</a:t>
            </a:r>
            <a:endParaRPr lang="en-US" sz="1000" dirty="0"/>
          </a:p>
        </p:txBody>
      </p:sp>
    </p:spTree>
    <p:extLst>
      <p:ext uri="{BB962C8B-B14F-4D97-AF65-F5344CB8AC3E}">
        <p14:creationId xmlns:p14="http://schemas.microsoft.com/office/powerpoint/2010/main" val="11152435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jpeg"/>
          <p:cNvPicPr>
            <a:picLocks noGrp="1" noChangeAspect="1"/>
          </p:cNvPicPr>
          <p:nvPr>
            <p:ph idx="1"/>
          </p:nvPr>
        </p:nvPicPr>
        <p:blipFill>
          <a:blip r:embed="rId3">
            <a:extLst>
              <a:ext uri="{28A0092B-C50C-407E-A947-70E740481C1C}">
                <a14:useLocalDpi xmlns:a14="http://schemas.microsoft.com/office/drawing/2010/main" val="0"/>
              </a:ext>
            </a:extLst>
          </a:blip>
          <a:srcRect l="-47561" r="-47561"/>
          <a:stretch>
            <a:fillRect/>
          </a:stretch>
        </p:blipFill>
        <p:spPr>
          <a:xfrm>
            <a:off x="-189346" y="533400"/>
            <a:ext cx="10029825" cy="5943600"/>
          </a:xfrm>
        </p:spPr>
      </p:pic>
      <p:sp>
        <p:nvSpPr>
          <p:cNvPr id="5" name="Rectangle 4"/>
          <p:cNvSpPr/>
          <p:nvPr/>
        </p:nvSpPr>
        <p:spPr>
          <a:xfrm>
            <a:off x="3140364" y="6477000"/>
            <a:ext cx="4572000" cy="430887"/>
          </a:xfrm>
          <a:prstGeom prst="rect">
            <a:avLst/>
          </a:prstGeom>
        </p:spPr>
        <p:txBody>
          <a:bodyPr>
            <a:spAutoFit/>
          </a:bodyPr>
          <a:lstStyle/>
          <a:p>
            <a:r>
              <a:rPr lang="en-US" sz="1100" dirty="0"/>
              <a:t>http://sig13perspectives.pubs.asha.org/data/Journals/ASHASASD/928509/4.jpeg</a:t>
            </a:r>
          </a:p>
        </p:txBody>
      </p:sp>
    </p:spTree>
    <p:extLst>
      <p:ext uri="{BB962C8B-B14F-4D97-AF65-F5344CB8AC3E}">
        <p14:creationId xmlns:p14="http://schemas.microsoft.com/office/powerpoint/2010/main" val="12274225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
            </a:r>
            <a:r>
              <a:rPr lang="en-US" dirty="0" err="1" smtClean="0"/>
              <a:t>vs</a:t>
            </a:r>
            <a:r>
              <a:rPr lang="en-US" dirty="0" smtClean="0"/>
              <a:t> Passive</a:t>
            </a:r>
            <a:endParaRPr lang="en-US" dirty="0"/>
          </a:p>
        </p:txBody>
      </p:sp>
      <p:pic>
        <p:nvPicPr>
          <p:cNvPr id="4" name="Content Placeholder 3" descr="diaphragm-movements.jpg"/>
          <p:cNvPicPr>
            <a:picLocks noGrp="1" noChangeAspect="1"/>
          </p:cNvPicPr>
          <p:nvPr>
            <p:ph idx="1"/>
          </p:nvPr>
        </p:nvPicPr>
        <p:blipFill>
          <a:blip r:embed="rId3">
            <a:extLst>
              <a:ext uri="{28A0092B-C50C-407E-A947-70E740481C1C}">
                <a14:useLocalDpi xmlns:a14="http://schemas.microsoft.com/office/drawing/2010/main" val="0"/>
              </a:ext>
            </a:extLst>
          </a:blip>
          <a:srcRect l="-13281" r="-13281"/>
          <a:stretch>
            <a:fillRect/>
          </a:stretch>
        </p:blipFill>
        <p:spPr/>
      </p:pic>
      <p:sp>
        <p:nvSpPr>
          <p:cNvPr id="5" name="Rectangle 4"/>
          <p:cNvSpPr/>
          <p:nvPr/>
        </p:nvSpPr>
        <p:spPr>
          <a:xfrm>
            <a:off x="2811538" y="6452978"/>
            <a:ext cx="5129928" cy="246221"/>
          </a:xfrm>
          <a:prstGeom prst="rect">
            <a:avLst/>
          </a:prstGeom>
        </p:spPr>
        <p:txBody>
          <a:bodyPr wrap="square">
            <a:spAutoFit/>
          </a:bodyPr>
          <a:lstStyle/>
          <a:p>
            <a:r>
              <a:rPr lang="en-US" sz="1000" dirty="0"/>
              <a:t>http://</a:t>
            </a:r>
            <a:r>
              <a:rPr lang="en-US" sz="1000" dirty="0" err="1"/>
              <a:t>www.buzzle.com</a:t>
            </a:r>
            <a:r>
              <a:rPr lang="en-US" sz="1000" dirty="0"/>
              <a:t>/images/diagrams/human-body/diaphragm-</a:t>
            </a:r>
            <a:r>
              <a:rPr lang="en-US" sz="1000" dirty="0" err="1"/>
              <a:t>movements.jpg</a:t>
            </a:r>
            <a:endParaRPr lang="en-US" sz="1000" dirty="0"/>
          </a:p>
        </p:txBody>
      </p:sp>
    </p:spTree>
    <p:extLst>
      <p:ext uri="{BB962C8B-B14F-4D97-AF65-F5344CB8AC3E}">
        <p14:creationId xmlns:p14="http://schemas.microsoft.com/office/powerpoint/2010/main" val="2912287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MRI T1			MRI T2</a:t>
            </a:r>
            <a:endParaRPr lang="en-US" dirty="0"/>
          </a:p>
        </p:txBody>
      </p:sp>
      <p:pic>
        <p:nvPicPr>
          <p:cNvPr id="8" name="Content Placeholder 7" descr="Screen Shot 2013-04-10 at 2.34.43 PM.png"/>
          <p:cNvPicPr>
            <a:picLocks noGrp="1" noChangeAspect="1"/>
          </p:cNvPicPr>
          <p:nvPr>
            <p:ph sz="half" idx="2"/>
          </p:nvPr>
        </p:nvPicPr>
        <p:blipFill>
          <a:blip r:embed="rId3">
            <a:extLst>
              <a:ext uri="{28A0092B-C50C-407E-A947-70E740481C1C}">
                <a14:useLocalDpi xmlns:a14="http://schemas.microsoft.com/office/drawing/2010/main" val="0"/>
              </a:ext>
            </a:extLst>
          </a:blip>
          <a:srcRect l="20508" r="20508"/>
          <a:stretch>
            <a:fillRect/>
          </a:stretch>
        </p:blipFill>
        <p:spPr/>
      </p:pic>
      <p:pic>
        <p:nvPicPr>
          <p:cNvPr id="7" name="Content Placeholder 6" descr="Screen Shot 2013-04-10 at 2.30.46 PM.pn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20763" r="20763"/>
          <a:stretch>
            <a:fillRect/>
          </a:stretch>
        </p:blipFill>
        <p:spPr>
          <a:xfrm>
            <a:off x="457200" y="1599883"/>
            <a:ext cx="4041648" cy="4526280"/>
          </a:xfrm>
          <a:prstGeom prst="rect">
            <a:avLst/>
          </a:prstGeom>
        </p:spPr>
      </p:pic>
      <p:cxnSp>
        <p:nvCxnSpPr>
          <p:cNvPr id="3" name="Straight Arrow Connector 2"/>
          <p:cNvCxnSpPr/>
          <p:nvPr/>
        </p:nvCxnSpPr>
        <p:spPr>
          <a:xfrm flipV="1">
            <a:off x="1131327" y="3895227"/>
            <a:ext cx="619027" cy="1494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392790" y="3908893"/>
            <a:ext cx="619027" cy="1494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2277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ngvolumes.jpg"/>
          <p:cNvPicPr>
            <a:picLocks noGrp="1" noChangeAspect="1"/>
          </p:cNvPicPr>
          <p:nvPr>
            <p:ph idx="4294967295"/>
          </p:nvPr>
        </p:nvPicPr>
        <p:blipFill>
          <a:blip r:embed="rId3">
            <a:extLst>
              <a:ext uri="{28A0092B-C50C-407E-A947-70E740481C1C}">
                <a14:useLocalDpi xmlns:a14="http://schemas.microsoft.com/office/drawing/2010/main" val="0"/>
              </a:ext>
            </a:extLst>
          </a:blip>
          <a:srcRect l="-13398" r="-13398"/>
          <a:stretch>
            <a:fillRect/>
          </a:stretch>
        </p:blipFill>
        <p:spPr>
          <a:xfrm>
            <a:off x="0" y="814006"/>
            <a:ext cx="9556302" cy="5662994"/>
          </a:xfrm>
        </p:spPr>
      </p:pic>
      <p:sp>
        <p:nvSpPr>
          <p:cNvPr id="5" name="Rectangle 4"/>
          <p:cNvSpPr/>
          <p:nvPr/>
        </p:nvSpPr>
        <p:spPr>
          <a:xfrm>
            <a:off x="3630737" y="6260852"/>
            <a:ext cx="5001929" cy="246221"/>
          </a:xfrm>
          <a:prstGeom prst="rect">
            <a:avLst/>
          </a:prstGeom>
        </p:spPr>
        <p:txBody>
          <a:bodyPr wrap="square">
            <a:spAutoFit/>
          </a:bodyPr>
          <a:lstStyle/>
          <a:p>
            <a:r>
              <a:rPr lang="en-US" sz="1000" dirty="0"/>
              <a:t>http://</a:t>
            </a:r>
            <a:r>
              <a:rPr lang="en-US" sz="1000" dirty="0" err="1"/>
              <a:t>flexiblelearning.auckland.ac.nz</a:t>
            </a:r>
            <a:r>
              <a:rPr lang="en-US" sz="1000" dirty="0"/>
              <a:t>/medsci205/15/11/images/</a:t>
            </a:r>
            <a:r>
              <a:rPr lang="en-US" sz="1000" dirty="0" err="1"/>
              <a:t>lungvolumes.jpg</a:t>
            </a:r>
            <a:endParaRPr lang="en-US" sz="1000" dirty="0"/>
          </a:p>
        </p:txBody>
      </p:sp>
    </p:spTree>
    <p:extLst>
      <p:ext uri="{BB962C8B-B14F-4D97-AF65-F5344CB8AC3E}">
        <p14:creationId xmlns:p14="http://schemas.microsoft.com/office/powerpoint/2010/main" val="35384561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Complicated Pulmonary Dysfunctio</a:t>
            </a:r>
            <a:r>
              <a:rPr lang="en-US" dirty="0"/>
              <a:t>n</a:t>
            </a:r>
          </a:p>
        </p:txBody>
      </p:sp>
      <p:sp>
        <p:nvSpPr>
          <p:cNvPr id="3" name="Content Placeholder 2"/>
          <p:cNvSpPr>
            <a:spLocks noGrp="1"/>
          </p:cNvSpPr>
          <p:nvPr>
            <p:ph idx="1"/>
          </p:nvPr>
        </p:nvSpPr>
        <p:spPr/>
        <p:txBody>
          <a:bodyPr/>
          <a:lstStyle/>
          <a:p>
            <a:r>
              <a:rPr lang="en-US" dirty="0" smtClean="0"/>
              <a:t>84% of high c-spine with pulmonary complications</a:t>
            </a:r>
          </a:p>
          <a:p>
            <a:r>
              <a:rPr lang="en-US" dirty="0" smtClean="0"/>
              <a:t>Decreased lung expansion</a:t>
            </a:r>
          </a:p>
          <a:p>
            <a:r>
              <a:rPr lang="en-US" dirty="0" smtClean="0"/>
              <a:t>Impaired cough</a:t>
            </a:r>
          </a:p>
          <a:p>
            <a:r>
              <a:rPr lang="en-US" dirty="0" smtClean="0"/>
              <a:t>Impaired elastic recoil of diaphragm/lung</a:t>
            </a:r>
          </a:p>
          <a:p>
            <a:r>
              <a:rPr lang="en-US" dirty="0" smtClean="0"/>
              <a:t>Increased secretions</a:t>
            </a:r>
          </a:p>
          <a:p>
            <a:r>
              <a:rPr lang="en-US" dirty="0" smtClean="0"/>
              <a:t>Often pulmonary edema</a:t>
            </a:r>
            <a:endParaRPr lang="en-US" dirty="0"/>
          </a:p>
        </p:txBody>
      </p:sp>
    </p:spTree>
    <p:extLst>
      <p:ext uri="{BB962C8B-B14F-4D97-AF65-F5344CB8AC3E}">
        <p14:creationId xmlns:p14="http://schemas.microsoft.com/office/powerpoint/2010/main" val="395658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5 year retrospective review (80 patients) </a:t>
            </a:r>
          </a:p>
          <a:p>
            <a:r>
              <a:rPr lang="en-US" dirty="0" smtClean="0"/>
              <a:t>Injury characteristics and outcomes of </a:t>
            </a:r>
            <a:r>
              <a:rPr lang="en-US" dirty="0" err="1" smtClean="0"/>
              <a:t>pts</a:t>
            </a:r>
            <a:r>
              <a:rPr lang="en-US" dirty="0" smtClean="0"/>
              <a:t> with SCI on MV</a:t>
            </a:r>
          </a:p>
          <a:p>
            <a:r>
              <a:rPr lang="en-US" dirty="0" smtClean="0"/>
              <a:t>80% men</a:t>
            </a:r>
          </a:p>
          <a:p>
            <a:r>
              <a:rPr lang="en-US" dirty="0" smtClean="0"/>
              <a:t>Mean age 39</a:t>
            </a:r>
          </a:p>
          <a:p>
            <a:r>
              <a:rPr lang="en-US" dirty="0" smtClean="0"/>
              <a:t>46% had cervical level injury</a:t>
            </a:r>
          </a:p>
          <a:p>
            <a:r>
              <a:rPr lang="en-US" dirty="0" smtClean="0"/>
              <a:t>Cervical injury </a:t>
            </a:r>
            <a:r>
              <a:rPr lang="en-US" dirty="0" err="1" smtClean="0"/>
              <a:t>pts</a:t>
            </a:r>
            <a:r>
              <a:rPr lang="en-US" dirty="0" smtClean="0"/>
              <a:t> had overall lower ISS</a:t>
            </a:r>
          </a:p>
          <a:p>
            <a:r>
              <a:rPr lang="en-US" dirty="0" smtClean="0"/>
              <a:t>Mean time to </a:t>
            </a:r>
            <a:r>
              <a:rPr lang="en-US" dirty="0" err="1" smtClean="0"/>
              <a:t>extubation</a:t>
            </a:r>
            <a:r>
              <a:rPr lang="en-US" dirty="0" smtClean="0"/>
              <a:t> 5.5 +/- 5.8 days</a:t>
            </a:r>
          </a:p>
          <a:p>
            <a:r>
              <a:rPr lang="en-US" dirty="0"/>
              <a:t>O</a:t>
            </a:r>
            <a:r>
              <a:rPr lang="en-US" dirty="0" smtClean="0"/>
              <a:t>f 31 total failed wean attempts, 71% were cervical </a:t>
            </a:r>
            <a:endParaRPr lang="en-US" dirty="0"/>
          </a:p>
        </p:txBody>
      </p:sp>
      <p:pic>
        <p:nvPicPr>
          <p:cNvPr id="4" name="Picture 3" descr="Screen Shot 2014-04-21 at 12.15.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39" y="792207"/>
            <a:ext cx="7670800" cy="495300"/>
          </a:xfrm>
          <a:prstGeom prst="rect">
            <a:avLst/>
          </a:prstGeom>
        </p:spPr>
      </p:pic>
      <p:pic>
        <p:nvPicPr>
          <p:cNvPr id="5" name="Picture 4" descr="Screen Shot 2014-04-21 at 12.16.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062" y="6273337"/>
            <a:ext cx="4100938" cy="175629"/>
          </a:xfrm>
          <a:prstGeom prst="rect">
            <a:avLst/>
          </a:prstGeom>
        </p:spPr>
      </p:pic>
    </p:spTree>
    <p:extLst>
      <p:ext uri="{BB962C8B-B14F-4D97-AF65-F5344CB8AC3E}">
        <p14:creationId xmlns:p14="http://schemas.microsoft.com/office/powerpoint/2010/main" val="214271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51843"/>
          </a:xfrm>
        </p:spPr>
        <p:txBody>
          <a:bodyPr>
            <a:normAutofit fontScale="90000"/>
          </a:bodyPr>
          <a:lstStyle/>
          <a:p>
            <a:r>
              <a:rPr lang="en-US" dirty="0" smtClean="0"/>
              <a:t>Failed Weaning and </a:t>
            </a:r>
            <a:r>
              <a:rPr lang="en-US" dirty="0" err="1" smtClean="0"/>
              <a:t>Extubation</a:t>
            </a:r>
            <a:r>
              <a:rPr lang="en-US" dirty="0" smtClean="0"/>
              <a:t> by Level of Injury</a:t>
            </a:r>
            <a:endParaRPr lang="en-US" dirty="0"/>
          </a:p>
        </p:txBody>
      </p:sp>
      <p:pic>
        <p:nvPicPr>
          <p:cNvPr id="4" name="Content Placeholder 3" descr="Screen Shot 2014-04-21 at 12.15.19 PM.png"/>
          <p:cNvPicPr>
            <a:picLocks noGrp="1" noChangeAspect="1"/>
          </p:cNvPicPr>
          <p:nvPr>
            <p:ph idx="1"/>
          </p:nvPr>
        </p:nvPicPr>
        <p:blipFill>
          <a:blip r:embed="rId3">
            <a:extLst>
              <a:ext uri="{28A0092B-C50C-407E-A947-70E740481C1C}">
                <a14:useLocalDpi xmlns:a14="http://schemas.microsoft.com/office/drawing/2010/main" val="0"/>
              </a:ext>
            </a:extLst>
          </a:blip>
          <a:srcRect l="-2512" r="-2512"/>
          <a:stretch>
            <a:fillRect/>
          </a:stretch>
        </p:blipFill>
        <p:spPr>
          <a:xfrm>
            <a:off x="662592" y="1785243"/>
            <a:ext cx="8009668" cy="4746470"/>
          </a:xfrm>
        </p:spPr>
      </p:pic>
      <p:pic>
        <p:nvPicPr>
          <p:cNvPr id="5" name="Picture 4" descr="Screen Shot 2014-04-21 at 12.16.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560" y="6647461"/>
            <a:ext cx="3484360" cy="149223"/>
          </a:xfrm>
          <a:prstGeom prst="rect">
            <a:avLst/>
          </a:prstGeom>
        </p:spPr>
      </p:pic>
    </p:spTree>
    <p:extLst>
      <p:ext uri="{BB962C8B-B14F-4D97-AF65-F5344CB8AC3E}">
        <p14:creationId xmlns:p14="http://schemas.microsoft.com/office/powerpoint/2010/main" val="1405581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a:t>
            </a:r>
            <a:r>
              <a:rPr lang="en-US" dirty="0" err="1" smtClean="0"/>
              <a:t>Extubation</a:t>
            </a:r>
            <a:r>
              <a:rPr lang="en-US" dirty="0" smtClean="0"/>
              <a:t> Failure</a:t>
            </a:r>
            <a:endParaRPr lang="en-US" dirty="0"/>
          </a:p>
        </p:txBody>
      </p:sp>
      <p:pic>
        <p:nvPicPr>
          <p:cNvPr id="4" name="Content Placeholder 3" descr="Screen Shot 2014-04-21 at 12.15.30 PM.png"/>
          <p:cNvPicPr>
            <a:picLocks noGrp="1" noChangeAspect="1"/>
          </p:cNvPicPr>
          <p:nvPr>
            <p:ph idx="1"/>
          </p:nvPr>
        </p:nvPicPr>
        <p:blipFill>
          <a:blip r:embed="rId3">
            <a:extLst>
              <a:ext uri="{28A0092B-C50C-407E-A947-70E740481C1C}">
                <a14:useLocalDpi xmlns:a14="http://schemas.microsoft.com/office/drawing/2010/main" val="0"/>
              </a:ext>
            </a:extLst>
          </a:blip>
          <a:srcRect t="-8893" b="-8893"/>
          <a:stretch>
            <a:fillRect/>
          </a:stretch>
        </p:blipFill>
        <p:spPr/>
      </p:pic>
      <p:pic>
        <p:nvPicPr>
          <p:cNvPr id="5" name="Picture 4" descr="Screen Shot 2014-04-21 at 12.16.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291" y="6398644"/>
            <a:ext cx="3659210" cy="156711"/>
          </a:xfrm>
          <a:prstGeom prst="rect">
            <a:avLst/>
          </a:prstGeom>
        </p:spPr>
      </p:pic>
    </p:spTree>
    <p:extLst>
      <p:ext uri="{BB962C8B-B14F-4D97-AF65-F5344CB8AC3E}">
        <p14:creationId xmlns:p14="http://schemas.microsoft.com/office/powerpoint/2010/main" val="3900538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Retrospective, single center study 1998-2011</a:t>
            </a:r>
          </a:p>
          <a:p>
            <a:r>
              <a:rPr lang="en-US" dirty="0" smtClean="0"/>
              <a:t>256 patients</a:t>
            </a:r>
          </a:p>
          <a:p>
            <a:r>
              <a:rPr lang="en-US" dirty="0" smtClean="0"/>
              <a:t>Median ISS 17</a:t>
            </a:r>
          </a:p>
          <a:p>
            <a:r>
              <a:rPr lang="en-US" dirty="0" smtClean="0"/>
              <a:t>SCI C1-T3</a:t>
            </a:r>
          </a:p>
          <a:p>
            <a:r>
              <a:rPr lang="en-US" dirty="0" smtClean="0"/>
              <a:t>Readiness for </a:t>
            </a:r>
            <a:r>
              <a:rPr lang="en-US" dirty="0" err="1" smtClean="0"/>
              <a:t>extubation</a:t>
            </a:r>
            <a:r>
              <a:rPr lang="en-US" dirty="0" smtClean="0"/>
              <a:t>:  RSBI &lt;110 with “adequate airway and adequate oxygenation”</a:t>
            </a:r>
          </a:p>
          <a:p>
            <a:r>
              <a:rPr lang="en-US" dirty="0" smtClean="0"/>
              <a:t>Failure to meet criteria in 7-10 days = </a:t>
            </a:r>
            <a:r>
              <a:rPr lang="en-US" dirty="0" err="1" smtClean="0"/>
              <a:t>trach</a:t>
            </a:r>
            <a:endParaRPr lang="en-US" dirty="0" smtClean="0"/>
          </a:p>
          <a:p>
            <a:r>
              <a:rPr lang="en-US" dirty="0" err="1" smtClean="0"/>
              <a:t>Trach</a:t>
            </a:r>
            <a:r>
              <a:rPr lang="en-US" dirty="0" smtClean="0"/>
              <a:t> 30%</a:t>
            </a:r>
            <a:endParaRPr lang="en-US" dirty="0"/>
          </a:p>
        </p:txBody>
      </p:sp>
      <p:pic>
        <p:nvPicPr>
          <p:cNvPr id="4" name="Picture 3" descr="Screen Shot 2014-04-21 at 12.4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479" y="6588832"/>
            <a:ext cx="2168038" cy="219669"/>
          </a:xfrm>
          <a:prstGeom prst="rect">
            <a:avLst/>
          </a:prstGeom>
        </p:spPr>
      </p:pic>
      <p:pic>
        <p:nvPicPr>
          <p:cNvPr id="5" name="Picture 4" descr="Screen Shot 2014-04-21 at 12.43.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3" y="600568"/>
            <a:ext cx="7849875" cy="943541"/>
          </a:xfrm>
          <a:prstGeom prst="rect">
            <a:avLst/>
          </a:prstGeom>
        </p:spPr>
      </p:pic>
    </p:spTree>
    <p:extLst>
      <p:ext uri="{BB962C8B-B14F-4D97-AF65-F5344CB8AC3E}">
        <p14:creationId xmlns:p14="http://schemas.microsoft.com/office/powerpoint/2010/main" val="228693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4-21 at 12.44.45 PM.png"/>
          <p:cNvPicPr>
            <a:picLocks noGrp="1" noChangeAspect="1"/>
          </p:cNvPicPr>
          <p:nvPr>
            <p:ph idx="1"/>
          </p:nvPr>
        </p:nvPicPr>
        <p:blipFill>
          <a:blip r:embed="rId3">
            <a:extLst>
              <a:ext uri="{28A0092B-C50C-407E-A947-70E740481C1C}">
                <a14:useLocalDpi xmlns:a14="http://schemas.microsoft.com/office/drawing/2010/main" val="0"/>
              </a:ext>
            </a:extLst>
          </a:blip>
          <a:srcRect l="-18276" r="-18276"/>
          <a:stretch>
            <a:fillRect/>
          </a:stretch>
        </p:blipFill>
        <p:spPr/>
      </p:pic>
      <p:pic>
        <p:nvPicPr>
          <p:cNvPr id="5" name="Picture 4" descr="Screen Shot 2014-04-21 at 12.43.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3" y="600568"/>
            <a:ext cx="7849875" cy="943541"/>
          </a:xfrm>
          <a:prstGeom prst="rect">
            <a:avLst/>
          </a:prstGeom>
        </p:spPr>
      </p:pic>
      <p:pic>
        <p:nvPicPr>
          <p:cNvPr id="6" name="Picture 5" descr="Screen Shot 2014-04-21 at 12.45.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479" y="6588832"/>
            <a:ext cx="2168038" cy="219669"/>
          </a:xfrm>
          <a:prstGeom prst="rect">
            <a:avLst/>
          </a:prstGeom>
        </p:spPr>
      </p:pic>
    </p:spTree>
    <p:extLst>
      <p:ext uri="{BB962C8B-B14F-4D97-AF65-F5344CB8AC3E}">
        <p14:creationId xmlns:p14="http://schemas.microsoft.com/office/powerpoint/2010/main" val="392059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4-04-21 at 12.44.30 PM.png"/>
          <p:cNvPicPr>
            <a:picLocks noGrp="1" noChangeAspect="1"/>
          </p:cNvPicPr>
          <p:nvPr>
            <p:ph idx="1"/>
          </p:nvPr>
        </p:nvPicPr>
        <p:blipFill>
          <a:blip r:embed="rId3">
            <a:extLst>
              <a:ext uri="{28A0092B-C50C-407E-A947-70E740481C1C}">
                <a14:useLocalDpi xmlns:a14="http://schemas.microsoft.com/office/drawing/2010/main" val="0"/>
              </a:ext>
            </a:extLst>
          </a:blip>
          <a:srcRect l="-15973" r="-15973"/>
          <a:stretch>
            <a:fillRect/>
          </a:stretch>
        </p:blipFill>
        <p:spPr/>
      </p:pic>
      <p:pic>
        <p:nvPicPr>
          <p:cNvPr id="5" name="Picture 4" descr="Screen Shot 2014-04-21 at 12.45.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479" y="6588832"/>
            <a:ext cx="2168038" cy="219669"/>
          </a:xfrm>
          <a:prstGeom prst="rect">
            <a:avLst/>
          </a:prstGeom>
        </p:spPr>
      </p:pic>
      <p:pic>
        <p:nvPicPr>
          <p:cNvPr id="6" name="Picture 5" descr="Screen Shot 2014-04-21 at 12.43.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73" y="600568"/>
            <a:ext cx="7849875" cy="943541"/>
          </a:xfrm>
          <a:prstGeom prst="rect">
            <a:avLst/>
          </a:prstGeom>
        </p:spPr>
      </p:pic>
    </p:spTree>
    <p:extLst>
      <p:ext uri="{BB962C8B-B14F-4D97-AF65-F5344CB8AC3E}">
        <p14:creationId xmlns:p14="http://schemas.microsoft.com/office/powerpoint/2010/main" val="329687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High </a:t>
            </a:r>
            <a:r>
              <a:rPr lang="en-US" dirty="0" err="1" smtClean="0"/>
              <a:t>Vt</a:t>
            </a:r>
            <a:r>
              <a:rPr lang="en-US" dirty="0" smtClean="0"/>
              <a:t> ventilation</a:t>
            </a:r>
          </a:p>
          <a:p>
            <a:r>
              <a:rPr lang="en-US" dirty="0" smtClean="0"/>
              <a:t>IPV</a:t>
            </a:r>
          </a:p>
          <a:p>
            <a:r>
              <a:rPr lang="en-US" dirty="0" smtClean="0"/>
              <a:t>Cough assist</a:t>
            </a:r>
          </a:p>
          <a:p>
            <a:r>
              <a:rPr lang="en-US" dirty="0" smtClean="0"/>
              <a:t>MIE</a:t>
            </a:r>
          </a:p>
          <a:p>
            <a:r>
              <a:rPr lang="en-US" dirty="0" smtClean="0"/>
              <a:t>Bronchodilators: ipratropium </a:t>
            </a:r>
            <a:r>
              <a:rPr lang="en-US" dirty="0" err="1" smtClean="0"/>
              <a:t>vs</a:t>
            </a:r>
            <a:r>
              <a:rPr lang="en-US" dirty="0" smtClean="0"/>
              <a:t> albuterol</a:t>
            </a:r>
          </a:p>
          <a:p>
            <a:r>
              <a:rPr lang="en-US" dirty="0" smtClean="0"/>
              <a:t>Sustained intubation/</a:t>
            </a:r>
            <a:r>
              <a:rPr lang="en-US" dirty="0" err="1" smtClean="0"/>
              <a:t>trach</a:t>
            </a:r>
            <a:r>
              <a:rPr lang="en-US" dirty="0" smtClean="0"/>
              <a:t> not always needed</a:t>
            </a:r>
            <a:endParaRPr lang="en-US" dirty="0"/>
          </a:p>
        </p:txBody>
      </p:sp>
    </p:spTree>
    <p:extLst>
      <p:ext uri="{BB962C8B-B14F-4D97-AF65-F5344CB8AC3E}">
        <p14:creationId xmlns:p14="http://schemas.microsoft.com/office/powerpoint/2010/main" val="373534401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200" dirty="0" smtClean="0"/>
              <a:t>“The </a:t>
            </a:r>
            <a:r>
              <a:rPr lang="en-US" sz="3200" dirty="0"/>
              <a:t>inspiratory </a:t>
            </a:r>
            <a:r>
              <a:rPr lang="en-US" sz="3200" dirty="0" smtClean="0"/>
              <a:t>and expiratory </a:t>
            </a:r>
            <a:r>
              <a:rPr lang="en-US" sz="3200" dirty="0"/>
              <a:t>muscles can be completely </a:t>
            </a:r>
            <a:r>
              <a:rPr lang="en-US" sz="3200" dirty="0" smtClean="0"/>
              <a:t>supported noninvasively </a:t>
            </a:r>
            <a:r>
              <a:rPr lang="en-US" sz="3200" dirty="0"/>
              <a:t>such that even patients with no </a:t>
            </a:r>
            <a:r>
              <a:rPr lang="en-US" sz="3200" dirty="0" smtClean="0"/>
              <a:t>ventilator or </a:t>
            </a:r>
            <a:r>
              <a:rPr lang="en-US" sz="3200" dirty="0"/>
              <a:t>EPP</a:t>
            </a:r>
            <a:r>
              <a:rPr lang="en-US" sz="3200" b="1" dirty="0"/>
              <a:t>/</a:t>
            </a:r>
            <a:r>
              <a:rPr lang="en-US" sz="3200" dirty="0"/>
              <a:t>DP-free breathing ability (VFBA) and 0 ml </a:t>
            </a:r>
            <a:r>
              <a:rPr lang="en-US" sz="3200" dirty="0" smtClean="0"/>
              <a:t>of vital </a:t>
            </a:r>
            <a:r>
              <a:rPr lang="en-US" sz="3200" dirty="0"/>
              <a:t>capacity (VC) have used noninvasive </a:t>
            </a:r>
            <a:r>
              <a:rPr lang="en-US" sz="3200" dirty="0" smtClean="0"/>
              <a:t>intermittent positive </a:t>
            </a:r>
            <a:r>
              <a:rPr lang="en-US" sz="3200" dirty="0"/>
              <a:t>pressure ventilation (NIV) for decades, as </a:t>
            </a:r>
            <a:r>
              <a:rPr lang="en-US" sz="3200" dirty="0" smtClean="0"/>
              <a:t>long as </a:t>
            </a:r>
            <a:r>
              <a:rPr lang="en-US" sz="3200" dirty="0"/>
              <a:t>58 years for one of our </a:t>
            </a:r>
            <a:r>
              <a:rPr lang="en-US" sz="3200" dirty="0" smtClean="0"/>
              <a:t>patients…”</a:t>
            </a:r>
            <a:endParaRPr lang="en-US" sz="3200" dirty="0"/>
          </a:p>
        </p:txBody>
      </p:sp>
      <p:pic>
        <p:nvPicPr>
          <p:cNvPr id="4" name="Picture 3" descr="Screen Shot 2014-04-22 at 1.53.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2" y="512913"/>
            <a:ext cx="8585200" cy="1110585"/>
          </a:xfrm>
          <a:prstGeom prst="rect">
            <a:avLst/>
          </a:prstGeom>
        </p:spPr>
      </p:pic>
      <p:pic>
        <p:nvPicPr>
          <p:cNvPr id="5" name="Picture 4" descr="Screen Shot 2014-04-22 at 1.5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900" y="6155459"/>
            <a:ext cx="3848100" cy="342900"/>
          </a:xfrm>
          <a:prstGeom prst="rect">
            <a:avLst/>
          </a:prstGeom>
        </p:spPr>
      </p:pic>
    </p:spTree>
    <p:extLst>
      <p:ext uri="{BB962C8B-B14F-4D97-AF65-F5344CB8AC3E}">
        <p14:creationId xmlns:p14="http://schemas.microsoft.com/office/powerpoint/2010/main" val="22870866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Diving Drunk</a:t>
            </a:r>
            <a:endParaRPr lang="en-US" dirty="0"/>
          </a:p>
        </p:txBody>
      </p:sp>
      <p:sp>
        <p:nvSpPr>
          <p:cNvPr id="6" name="Content Placeholder 5"/>
          <p:cNvSpPr>
            <a:spLocks noGrp="1"/>
          </p:cNvSpPr>
          <p:nvPr>
            <p:ph idx="1"/>
          </p:nvPr>
        </p:nvSpPr>
        <p:spPr/>
        <p:txBody>
          <a:bodyPr>
            <a:normAutofit/>
          </a:bodyPr>
          <a:lstStyle/>
          <a:p>
            <a:pPr marL="0" indent="0">
              <a:buNone/>
            </a:pPr>
            <a:r>
              <a:rPr lang="en-US" sz="2800" dirty="0" smtClean="0"/>
              <a:t>Orders written by neurosurgery:</a:t>
            </a:r>
          </a:p>
          <a:p>
            <a:r>
              <a:rPr lang="en-US" sz="2800" dirty="0" smtClean="0"/>
              <a:t>Admit to ICU</a:t>
            </a:r>
          </a:p>
          <a:p>
            <a:r>
              <a:rPr lang="en-US" sz="2800" dirty="0" smtClean="0"/>
              <a:t>Q1 </a:t>
            </a:r>
            <a:r>
              <a:rPr lang="en-US" sz="2800" dirty="0" err="1" smtClean="0"/>
              <a:t>neuro</a:t>
            </a:r>
            <a:r>
              <a:rPr lang="en-US" sz="2800" dirty="0" smtClean="0"/>
              <a:t> checks</a:t>
            </a:r>
          </a:p>
          <a:p>
            <a:r>
              <a:rPr lang="en-US" sz="2800" dirty="0" smtClean="0"/>
              <a:t>Continue c-collar at all times</a:t>
            </a:r>
          </a:p>
          <a:p>
            <a:r>
              <a:rPr lang="en-US" sz="2800" dirty="0" smtClean="0"/>
              <a:t>Log roll only</a:t>
            </a:r>
          </a:p>
          <a:p>
            <a:r>
              <a:rPr lang="en-US" sz="2800" dirty="0" smtClean="0"/>
              <a:t>Blood pressure control</a:t>
            </a:r>
          </a:p>
        </p:txBody>
      </p:sp>
    </p:spTree>
    <p:extLst>
      <p:ext uri="{BB962C8B-B14F-4D97-AF65-F5344CB8AC3E}">
        <p14:creationId xmlns:p14="http://schemas.microsoft.com/office/powerpoint/2010/main" val="3794532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a:t>
            </a:r>
            <a:r>
              <a:rPr lang="en-US" dirty="0" err="1" smtClean="0"/>
              <a:t>Dysreflexia</a:t>
            </a:r>
            <a:endParaRPr lang="en-US" dirty="0"/>
          </a:p>
        </p:txBody>
      </p:sp>
      <p:pic>
        <p:nvPicPr>
          <p:cNvPr id="4" name="Content Placeholder 3" descr="188112.jpg"/>
          <p:cNvPicPr>
            <a:picLocks noGrp="1" noChangeAspect="1"/>
          </p:cNvPicPr>
          <p:nvPr>
            <p:ph idx="1"/>
          </p:nvPr>
        </p:nvPicPr>
        <p:blipFill>
          <a:blip r:embed="rId2">
            <a:extLst>
              <a:ext uri="{28A0092B-C50C-407E-A947-70E740481C1C}">
                <a14:useLocalDpi xmlns:a14="http://schemas.microsoft.com/office/drawing/2010/main" val="0"/>
              </a:ext>
            </a:extLst>
          </a:blip>
          <a:srcRect l="-83559" r="-83559"/>
          <a:stretch>
            <a:fillRect/>
          </a:stretch>
        </p:blipFill>
        <p:spPr>
          <a:xfrm>
            <a:off x="397848" y="1550894"/>
            <a:ext cx="8746152" cy="4791334"/>
          </a:xfrm>
        </p:spPr>
      </p:pic>
    </p:spTree>
    <p:extLst>
      <p:ext uri="{BB962C8B-B14F-4D97-AF65-F5344CB8AC3E}">
        <p14:creationId xmlns:p14="http://schemas.microsoft.com/office/powerpoint/2010/main" val="337788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Severity of AD</a:t>
            </a:r>
            <a:endParaRPr lang="en-US" dirty="0"/>
          </a:p>
        </p:txBody>
      </p:sp>
      <p:pic>
        <p:nvPicPr>
          <p:cNvPr id="4" name="Content Placeholder 3" descr="Autonomic_Table2_700x.jpg"/>
          <p:cNvPicPr>
            <a:picLocks noGrp="1" noChangeAspect="1"/>
          </p:cNvPicPr>
          <p:nvPr>
            <p:ph idx="1"/>
          </p:nvPr>
        </p:nvPicPr>
        <p:blipFill>
          <a:blip r:embed="rId2">
            <a:extLst>
              <a:ext uri="{28A0092B-C50C-407E-A947-70E740481C1C}">
                <a14:useLocalDpi xmlns:a14="http://schemas.microsoft.com/office/drawing/2010/main" val="0"/>
              </a:ext>
            </a:extLst>
          </a:blip>
          <a:srcRect t="-29559" b="-29559"/>
          <a:stretch>
            <a:fillRect/>
          </a:stretch>
        </p:blipFill>
        <p:spPr/>
      </p:pic>
    </p:spTree>
    <p:extLst>
      <p:ext uri="{BB962C8B-B14F-4D97-AF65-F5344CB8AC3E}">
        <p14:creationId xmlns:p14="http://schemas.microsoft.com/office/powerpoint/2010/main" val="2409751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Flowchart.png"/>
          <p:cNvPicPr>
            <a:picLocks noGrp="1" noChangeAspect="1"/>
          </p:cNvPicPr>
          <p:nvPr>
            <p:ph idx="4294967295"/>
          </p:nvPr>
        </p:nvPicPr>
        <p:blipFill>
          <a:blip r:embed="rId3">
            <a:extLst>
              <a:ext uri="{28A0092B-C50C-407E-A947-70E740481C1C}">
                <a14:useLocalDpi xmlns:a14="http://schemas.microsoft.com/office/drawing/2010/main" val="0"/>
              </a:ext>
            </a:extLst>
          </a:blip>
          <a:srcRect l="-100989" r="-100989"/>
          <a:stretch>
            <a:fillRect/>
          </a:stretch>
        </p:blipFill>
        <p:spPr>
          <a:xfrm>
            <a:off x="-620183" y="369206"/>
            <a:ext cx="10507198" cy="5756957"/>
          </a:xfrm>
        </p:spPr>
      </p:pic>
    </p:spTree>
    <p:extLst>
      <p:ext uri="{BB962C8B-B14F-4D97-AF65-F5344CB8AC3E}">
        <p14:creationId xmlns:p14="http://schemas.microsoft.com/office/powerpoint/2010/main" val="3499878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Treatment</a:t>
            </a:r>
            <a:endParaRPr lang="en-US" dirty="0"/>
          </a:p>
        </p:txBody>
      </p:sp>
      <p:sp>
        <p:nvSpPr>
          <p:cNvPr id="6" name="Content Placeholder 5"/>
          <p:cNvSpPr>
            <a:spLocks noGrp="1"/>
          </p:cNvSpPr>
          <p:nvPr>
            <p:ph idx="1"/>
          </p:nvPr>
        </p:nvSpPr>
        <p:spPr/>
        <p:txBody>
          <a:bodyPr/>
          <a:lstStyle/>
          <a:p>
            <a:r>
              <a:rPr lang="en-US" dirty="0" smtClean="0"/>
              <a:t>Avoiding hypotension</a:t>
            </a:r>
          </a:p>
          <a:p>
            <a:r>
              <a:rPr lang="en-US" dirty="0" smtClean="0"/>
              <a:t>Spine </a:t>
            </a:r>
            <a:r>
              <a:rPr lang="en-US" dirty="0" err="1" smtClean="0"/>
              <a:t>stablization</a:t>
            </a:r>
            <a:endParaRPr lang="en-US" dirty="0" smtClean="0"/>
          </a:p>
          <a:p>
            <a:pPr lvl="1"/>
            <a:r>
              <a:rPr lang="en-US" dirty="0" smtClean="0"/>
              <a:t>Early surgery </a:t>
            </a:r>
            <a:r>
              <a:rPr lang="en-US" dirty="0" err="1" smtClean="0"/>
              <a:t>vs</a:t>
            </a:r>
            <a:r>
              <a:rPr lang="en-US" dirty="0" smtClean="0"/>
              <a:t> late </a:t>
            </a:r>
            <a:r>
              <a:rPr lang="en-US" dirty="0" err="1" smtClean="0"/>
              <a:t>vs</a:t>
            </a:r>
            <a:r>
              <a:rPr lang="en-US" dirty="0" smtClean="0"/>
              <a:t> none</a:t>
            </a:r>
          </a:p>
          <a:p>
            <a:r>
              <a:rPr lang="en-US" dirty="0" smtClean="0"/>
              <a:t>Pulmonary support</a:t>
            </a:r>
          </a:p>
          <a:p>
            <a:r>
              <a:rPr lang="en-US" dirty="0" smtClean="0"/>
              <a:t>Early DVT prophylaxis</a:t>
            </a:r>
          </a:p>
          <a:p>
            <a:r>
              <a:rPr lang="en-US" dirty="0" smtClean="0"/>
              <a:t>NO STEROIDS</a:t>
            </a:r>
          </a:p>
          <a:p>
            <a:r>
              <a:rPr lang="en-US" dirty="0" smtClean="0"/>
              <a:t>Rehab</a:t>
            </a:r>
            <a:endParaRPr lang="en-US" dirty="0"/>
          </a:p>
        </p:txBody>
      </p:sp>
    </p:spTree>
    <p:extLst>
      <p:ext uri="{BB962C8B-B14F-4D97-AF65-F5344CB8AC3E}">
        <p14:creationId xmlns:p14="http://schemas.microsoft.com/office/powerpoint/2010/main" val="1114854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question-mark.jpg"/>
          <p:cNvPicPr>
            <a:picLocks noGrp="1" noChangeAspect="1"/>
          </p:cNvPicPr>
          <p:nvPr>
            <p:ph idx="1"/>
          </p:nvPr>
        </p:nvPicPr>
        <p:blipFill>
          <a:blip r:embed="rId2">
            <a:extLst>
              <a:ext uri="{28A0092B-C50C-407E-A947-70E740481C1C}">
                <a14:useLocalDpi xmlns:a14="http://schemas.microsoft.com/office/drawing/2010/main" val="0"/>
              </a:ext>
            </a:extLst>
          </a:blip>
          <a:srcRect l="-41271" r="-41271"/>
          <a:stretch>
            <a:fillRect/>
          </a:stretch>
        </p:blipFill>
        <p:spPr/>
      </p:pic>
    </p:spTree>
    <p:extLst>
      <p:ext uri="{BB962C8B-B14F-4D97-AF65-F5344CB8AC3E}">
        <p14:creationId xmlns:p14="http://schemas.microsoft.com/office/powerpoint/2010/main" val="29276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SCI statistics</a:t>
            </a:r>
          </a:p>
          <a:p>
            <a:r>
              <a:rPr lang="en-US" sz="2800" dirty="0" smtClean="0"/>
              <a:t>Review of Anatomy</a:t>
            </a:r>
          </a:p>
          <a:p>
            <a:r>
              <a:rPr lang="en-US" sz="2800" dirty="0" smtClean="0"/>
              <a:t>Pathophysiology</a:t>
            </a:r>
          </a:p>
          <a:p>
            <a:r>
              <a:rPr lang="en-US" sz="2800" dirty="0"/>
              <a:t>Grading of </a:t>
            </a:r>
            <a:r>
              <a:rPr lang="en-US" sz="2800" dirty="0" smtClean="0"/>
              <a:t>SCI</a:t>
            </a:r>
          </a:p>
          <a:p>
            <a:r>
              <a:rPr lang="en-US" sz="2800" dirty="0" smtClean="0"/>
              <a:t>Mechanisms of SCI</a:t>
            </a:r>
            <a:endParaRPr lang="en-US" sz="2800" dirty="0">
              <a:solidFill>
                <a:srgbClr val="FFFFFF"/>
              </a:solidFill>
            </a:endParaRPr>
          </a:p>
          <a:p>
            <a:r>
              <a:rPr lang="en-US" sz="2800" b="1" dirty="0" smtClean="0">
                <a:solidFill>
                  <a:srgbClr val="FFFFFF"/>
                </a:solidFill>
              </a:rPr>
              <a:t>Respiratory Dysfunction</a:t>
            </a:r>
          </a:p>
          <a:p>
            <a:r>
              <a:rPr lang="en-US" sz="2800" b="1" dirty="0" smtClean="0">
                <a:solidFill>
                  <a:srgbClr val="FFFFFF"/>
                </a:solidFill>
              </a:rPr>
              <a:t>Treatment of SCI</a:t>
            </a:r>
            <a:endParaRPr lang="en-US" sz="2800" b="1" dirty="0">
              <a:solidFill>
                <a:srgbClr val="FF0000"/>
              </a:solidFill>
            </a:endParaRPr>
          </a:p>
        </p:txBody>
      </p:sp>
    </p:spTree>
    <p:extLst>
      <p:ext uri="{BB962C8B-B14F-4D97-AF65-F5344CB8AC3E}">
        <p14:creationId xmlns:p14="http://schemas.microsoft.com/office/powerpoint/2010/main" val="267380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Incidence of about 10-12,000 per year</a:t>
            </a:r>
          </a:p>
          <a:p>
            <a:r>
              <a:rPr lang="en-US" sz="2800" dirty="0" smtClean="0"/>
              <a:t>Young males 20-30 most commonly</a:t>
            </a:r>
          </a:p>
          <a:p>
            <a:r>
              <a:rPr lang="en-US" sz="2800" dirty="0" smtClean="0"/>
              <a:t>Mechanisms:  MVC, falls, violence, sports</a:t>
            </a:r>
          </a:p>
          <a:p>
            <a:r>
              <a:rPr lang="en-US" sz="2800" dirty="0" smtClean="0"/>
              <a:t>Cervical spine most often injured over T/L/S combined</a:t>
            </a:r>
          </a:p>
          <a:p>
            <a:r>
              <a:rPr lang="en-US" sz="2800" dirty="0" smtClean="0"/>
              <a:t>Annual cost of SCI in the US &gt;$7 billion</a:t>
            </a:r>
          </a:p>
          <a:p>
            <a:r>
              <a:rPr lang="en-US" sz="2800" dirty="0" smtClean="0"/>
              <a:t>Leading cause of death:  pneumonia, PE, sepsis</a:t>
            </a:r>
          </a:p>
        </p:txBody>
      </p:sp>
    </p:spTree>
    <p:extLst>
      <p:ext uri="{BB962C8B-B14F-4D97-AF65-F5344CB8AC3E}">
        <p14:creationId xmlns:p14="http://schemas.microsoft.com/office/powerpoint/2010/main" val="593633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43"/>
            <a:ext cx="8229600" cy="1600200"/>
          </a:xfrm>
        </p:spPr>
        <p:txBody>
          <a:bodyPr/>
          <a:lstStyle/>
          <a:p>
            <a:r>
              <a:rPr lang="en-US" dirty="0" smtClean="0"/>
              <a:t>Anatomy</a:t>
            </a:r>
            <a:endParaRPr lang="en-US" dirty="0"/>
          </a:p>
        </p:txBody>
      </p:sp>
      <p:pic>
        <p:nvPicPr>
          <p:cNvPr id="4" name="Content Placeholder 3" descr="image_thumb[56].png"/>
          <p:cNvPicPr>
            <a:picLocks noGrp="1" noChangeAspect="1"/>
          </p:cNvPicPr>
          <p:nvPr>
            <p:ph idx="1"/>
          </p:nvPr>
        </p:nvPicPr>
        <p:blipFill>
          <a:blip r:embed="rId3">
            <a:extLst>
              <a:ext uri="{28A0092B-C50C-407E-A947-70E740481C1C}">
                <a14:useLocalDpi xmlns:a14="http://schemas.microsoft.com/office/drawing/2010/main" val="0"/>
              </a:ext>
            </a:extLst>
          </a:blip>
          <a:srcRect l="-140281" r="-140281"/>
          <a:stretch>
            <a:fillRect/>
          </a:stretch>
        </p:blipFill>
        <p:spPr>
          <a:xfrm>
            <a:off x="252817" y="1484757"/>
            <a:ext cx="8891183" cy="4986772"/>
          </a:xfrm>
        </p:spPr>
      </p:pic>
    </p:spTree>
    <p:extLst>
      <p:ext uri="{BB962C8B-B14F-4D97-AF65-F5344CB8AC3E}">
        <p14:creationId xmlns:p14="http://schemas.microsoft.com/office/powerpoint/2010/main" val="12204097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pic>
        <p:nvPicPr>
          <p:cNvPr id="4" name="spinal-cord-anatomy.jpg" descr="/Users/garvinr/Downloads/spinal-cord-anatomy.jpg"/>
          <p:cNvPicPr>
            <a:picLocks noGrp="1" noChangeAspect="1"/>
          </p:cNvPicPr>
          <p:nvPr>
            <p:ph idx="1"/>
          </p:nvPr>
        </p:nvPicPr>
        <p:blipFill>
          <a:blip r:embed="rId3" r:link="rId4">
            <a:extLst>
              <a:ext uri="{28A0092B-C50C-407E-A947-70E740481C1C}">
                <a14:useLocalDpi xmlns:a14="http://schemas.microsoft.com/office/drawing/2010/main" val="0"/>
              </a:ext>
            </a:extLst>
          </a:blip>
          <a:srcRect l="-55859" r="-55859"/>
          <a:stretch>
            <a:fillRect/>
          </a:stretch>
        </p:blipFill>
        <p:spPr>
          <a:xfrm>
            <a:off x="457200" y="1600200"/>
            <a:ext cx="8229600" cy="4525963"/>
          </a:xfrm>
        </p:spPr>
      </p:pic>
      <p:sp>
        <p:nvSpPr>
          <p:cNvPr id="3" name="Rectangle 2"/>
          <p:cNvSpPr/>
          <p:nvPr/>
        </p:nvSpPr>
        <p:spPr>
          <a:xfrm>
            <a:off x="2625532" y="5912207"/>
            <a:ext cx="3884932" cy="2139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2262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81</TotalTime>
  <Words>2388</Words>
  <Application>Microsoft Macintosh PowerPoint</Application>
  <PresentationFormat>On-screen Show (4:3)</PresentationFormat>
  <Paragraphs>303</Paragraphs>
  <Slides>54</Slides>
  <Notes>47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Story</vt:lpstr>
      <vt:lpstr>Spinal Cord Injury</vt:lpstr>
      <vt:lpstr>Diving Drunk</vt:lpstr>
      <vt:lpstr>Diving Drunk</vt:lpstr>
      <vt:lpstr>MRI T1   MRI T2</vt:lpstr>
      <vt:lpstr>Diving Drunk</vt:lpstr>
      <vt:lpstr>Lecture Objectives</vt:lpstr>
      <vt:lpstr>Statistics</vt:lpstr>
      <vt:lpstr>Anatomy</vt:lpstr>
      <vt:lpstr>Anatomy</vt:lpstr>
      <vt:lpstr>Ligaments</vt:lpstr>
      <vt:lpstr>Vascular Supply</vt:lpstr>
      <vt:lpstr>Vascular Supply</vt:lpstr>
      <vt:lpstr>Neurons</vt:lpstr>
      <vt:lpstr>Function</vt:lpstr>
      <vt:lpstr>Innervation</vt:lpstr>
      <vt:lpstr>Pathophysiology and Types of Injury</vt:lpstr>
      <vt:lpstr>Pathophysiology of SCI</vt:lpstr>
      <vt:lpstr>On a cellular level. . . </vt:lpstr>
      <vt:lpstr>Autoregulation</vt:lpstr>
      <vt:lpstr>Change in Autoregulation</vt:lpstr>
      <vt:lpstr>Baroreflex</vt:lpstr>
      <vt:lpstr>Hypotension Related to Injury Level</vt:lpstr>
      <vt:lpstr>How Common is Hypotension?</vt:lpstr>
      <vt:lpstr>Types of Injuries</vt:lpstr>
      <vt:lpstr>PowerPoint Presentation</vt:lpstr>
      <vt:lpstr>Spinal Cord Syndromes</vt:lpstr>
      <vt:lpstr>Knowing Your Anatomy</vt:lpstr>
      <vt:lpstr>Sensory and Motor</vt:lpstr>
      <vt:lpstr>Motor Scoring</vt:lpstr>
      <vt:lpstr>ASIA Scoring</vt:lpstr>
      <vt:lpstr>PowerPoint Presentation</vt:lpstr>
      <vt:lpstr>Central Cord Syndrome</vt:lpstr>
      <vt:lpstr>Central Cord Syndrome</vt:lpstr>
      <vt:lpstr>Diagnosis</vt:lpstr>
      <vt:lpstr>Recovery</vt:lpstr>
      <vt:lpstr>Respiratory Dysfunction in SCI</vt:lpstr>
      <vt:lpstr>Muscles of Respiration</vt:lpstr>
      <vt:lpstr>PowerPoint Presentation</vt:lpstr>
      <vt:lpstr>Active vs Passive</vt:lpstr>
      <vt:lpstr>PowerPoint Presentation</vt:lpstr>
      <vt:lpstr>Complicated Pulmonary Dysfunction</vt:lpstr>
      <vt:lpstr>PowerPoint Presentation</vt:lpstr>
      <vt:lpstr>Failed Weaning and Extubation by Level of Injury</vt:lpstr>
      <vt:lpstr>Reasons for Extubation Failure</vt:lpstr>
      <vt:lpstr>PowerPoint Presentation</vt:lpstr>
      <vt:lpstr>PowerPoint Presentation</vt:lpstr>
      <vt:lpstr>PowerPoint Presentation</vt:lpstr>
      <vt:lpstr>Treatment</vt:lpstr>
      <vt:lpstr>PowerPoint Presentation</vt:lpstr>
      <vt:lpstr>Autonomic Dysreflexia</vt:lpstr>
      <vt:lpstr>Severity of AD</vt:lpstr>
      <vt:lpstr>PowerPoint Presentation</vt:lpstr>
      <vt:lpstr>Treatment</vt:lpstr>
      <vt:lpstr>Questions?</vt:lpstr>
    </vt:vector>
  </TitlesOfParts>
  <Company>UTHSCSA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Cord Injury</dc:title>
  <dc:creator>Rachel Garvin</dc:creator>
  <cp:lastModifiedBy>Rachel Garvin</cp:lastModifiedBy>
  <cp:revision>8</cp:revision>
  <cp:lastPrinted>2014-10-20T13:22:01Z</cp:lastPrinted>
  <dcterms:created xsi:type="dcterms:W3CDTF">2014-10-17T04:33:51Z</dcterms:created>
  <dcterms:modified xsi:type="dcterms:W3CDTF">2014-10-20T13:23:35Z</dcterms:modified>
</cp:coreProperties>
</file>